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41"/>
  </p:notesMasterIdLst>
  <p:sldIdLst>
    <p:sldId id="256" r:id="rId2"/>
    <p:sldId id="414" r:id="rId3"/>
    <p:sldId id="346" r:id="rId4"/>
    <p:sldId id="415" r:id="rId5"/>
    <p:sldId id="416" r:id="rId6"/>
    <p:sldId id="417" r:id="rId7"/>
    <p:sldId id="418" r:id="rId8"/>
    <p:sldId id="419" r:id="rId9"/>
    <p:sldId id="420" r:id="rId10"/>
    <p:sldId id="421" r:id="rId11"/>
    <p:sldId id="422" r:id="rId12"/>
    <p:sldId id="423" r:id="rId13"/>
    <p:sldId id="424" r:id="rId14"/>
    <p:sldId id="425" r:id="rId15"/>
    <p:sldId id="426" r:id="rId16"/>
    <p:sldId id="427" r:id="rId17"/>
    <p:sldId id="428" r:id="rId18"/>
    <p:sldId id="429" r:id="rId19"/>
    <p:sldId id="430" r:id="rId20"/>
    <p:sldId id="433" r:id="rId21"/>
    <p:sldId id="434" r:id="rId22"/>
    <p:sldId id="432" r:id="rId23"/>
    <p:sldId id="435" r:id="rId24"/>
    <p:sldId id="449" r:id="rId25"/>
    <p:sldId id="436" r:id="rId26"/>
    <p:sldId id="431" r:id="rId27"/>
    <p:sldId id="444" r:id="rId28"/>
    <p:sldId id="445" r:id="rId29"/>
    <p:sldId id="437" r:id="rId30"/>
    <p:sldId id="438" r:id="rId31"/>
    <p:sldId id="439" r:id="rId32"/>
    <p:sldId id="440" r:id="rId33"/>
    <p:sldId id="450" r:id="rId34"/>
    <p:sldId id="441" r:id="rId35"/>
    <p:sldId id="442" r:id="rId36"/>
    <p:sldId id="443" r:id="rId37"/>
    <p:sldId id="448" r:id="rId38"/>
    <p:sldId id="446" r:id="rId39"/>
    <p:sldId id="447"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98AB611-3086-6E6F-040A-5E71DA3CF609}" name="Alexandra Papoutsaki" initials="AP" userId="S::apaa2017@pomona.edu::bfa77a5d-e38e-43e7-abd1-0ba00b2c1347"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89E5"/>
    <a:srgbClr val="FF2600"/>
    <a:srgbClr val="FF9300"/>
    <a:srgbClr val="00FA00"/>
    <a:srgbClr val="8EFA00"/>
    <a:srgbClr val="009051"/>
    <a:srgbClr val="FFD579"/>
    <a:srgbClr val="0432FF"/>
    <a:srgbClr val="011893"/>
    <a:srgbClr val="FFF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3201"/>
    <p:restoredTop sz="79941"/>
  </p:normalViewPr>
  <p:slideViewPr>
    <p:cSldViewPr snapToGrid="0">
      <p:cViewPr varScale="1">
        <p:scale>
          <a:sx n="69" d="100"/>
          <a:sy n="69" d="100"/>
        </p:scale>
        <p:origin x="216" y="6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microsoft.com/office/2018/10/relationships/authors" Target="authors.xml"/><Relationship Id="rId20" Type="http://schemas.openxmlformats.org/officeDocument/2006/relationships/slide" Target="slides/slide19.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1"/>
            <a:ext cx="2971800" cy="458788"/>
          </a:xfrm>
          <a:prstGeom prst="rect">
            <a:avLst/>
          </a:prstGeom>
        </p:spPr>
        <p:txBody>
          <a:bodyPr vert="horz" lIns="91440" tIns="45720" rIns="91440" bIns="45720" rtlCol="0"/>
          <a:lstStyle>
            <a:lvl1pPr algn="r">
              <a:defRPr sz="1200"/>
            </a:lvl1pPr>
          </a:lstStyle>
          <a:p>
            <a:fld id="{10CDBA23-DB00-314B-A470-A362519CA314}" type="datetimeFigureOut">
              <a:rPr lang="en-US" smtClean="0"/>
              <a:t>4/6/26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EC9309-185D-B241-857D-6AB647741F6D}" type="slidenum">
              <a:rPr lang="en-US" smtClean="0"/>
              <a:t>‹#›</a:t>
            </a:fld>
            <a:endParaRPr lang="en-US"/>
          </a:p>
        </p:txBody>
      </p:sp>
    </p:spTree>
    <p:extLst>
      <p:ext uri="{BB962C8B-B14F-4D97-AF65-F5344CB8AC3E}">
        <p14:creationId xmlns:p14="http://schemas.microsoft.com/office/powerpoint/2010/main" val="15075900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Today's lecture will wrap up our work with lists. We will also talk about how to handle working with files.</a:t>
            </a:r>
          </a:p>
        </p:txBody>
      </p:sp>
      <p:sp>
        <p:nvSpPr>
          <p:cNvPr id="4" name="Slide Number Placeholder 3"/>
          <p:cNvSpPr>
            <a:spLocks noGrp="1"/>
          </p:cNvSpPr>
          <p:nvPr>
            <p:ph type="sldNum" sz="quarter" idx="5"/>
          </p:nvPr>
        </p:nvSpPr>
        <p:spPr/>
        <p:txBody>
          <a:bodyPr/>
          <a:lstStyle/>
          <a:p>
            <a:fld id="{D1EC9309-185D-B241-857D-6AB647741F6D}" type="slidenum">
              <a:rPr lang="en-US" smtClean="0"/>
              <a:t>1</a:t>
            </a:fld>
            <a:endParaRPr lang="en-US"/>
          </a:p>
        </p:txBody>
      </p:sp>
    </p:spTree>
    <p:extLst>
      <p:ext uri="{BB962C8B-B14F-4D97-AF65-F5344CB8AC3E}">
        <p14:creationId xmlns:p14="http://schemas.microsoft.com/office/powerpoint/2010/main" val="4460437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D2BA05-88CE-D243-37FB-6C94CB500B4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6BDBFDF-70AA-4844-11A5-BCADAA7EC0A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2485FFC-05BF-D06D-EC45-49852140CEB4}"/>
              </a:ext>
            </a:extLst>
          </p:cNvPr>
          <p:cNvSpPr>
            <a:spLocks noGrp="1"/>
          </p:cNvSpPr>
          <p:nvPr>
            <p:ph type="body" idx="1"/>
          </p:nvPr>
        </p:nvSpPr>
        <p:spPr/>
        <p:txBody>
          <a:bodyPr/>
          <a:lstStyle/>
          <a:p>
            <a:r>
              <a:rPr lang="en-US" sz="1200" kern="1200" dirty="0">
                <a:solidFill>
                  <a:schemeClr val="tx1"/>
                </a:solidFill>
                <a:effectLst/>
                <a:latin typeface="+mn-lt"/>
                <a:ea typeface="+mn-ea"/>
                <a:cs typeface="+mn-cs"/>
              </a:rPr>
              <a:t>How about writing a function that returns a list with each element being the average for each inner list </a:t>
            </a:r>
          </a:p>
        </p:txBody>
      </p:sp>
      <p:sp>
        <p:nvSpPr>
          <p:cNvPr id="4" name="Slide Number Placeholder 3">
            <a:extLst>
              <a:ext uri="{FF2B5EF4-FFF2-40B4-BE49-F238E27FC236}">
                <a16:creationId xmlns:a16="http://schemas.microsoft.com/office/drawing/2014/main" id="{B09BD43F-1C04-12CF-F297-6299EE328241}"/>
              </a:ext>
            </a:extLst>
          </p:cNvPr>
          <p:cNvSpPr>
            <a:spLocks noGrp="1"/>
          </p:cNvSpPr>
          <p:nvPr>
            <p:ph type="sldNum" sz="quarter" idx="5"/>
          </p:nvPr>
        </p:nvSpPr>
        <p:spPr/>
        <p:txBody>
          <a:bodyPr/>
          <a:lstStyle/>
          <a:p>
            <a:fld id="{D1EC9309-185D-B241-857D-6AB647741F6D}" type="slidenum">
              <a:rPr lang="en-US" smtClean="0"/>
              <a:t>10</a:t>
            </a:fld>
            <a:endParaRPr lang="en-US"/>
          </a:p>
        </p:txBody>
      </p:sp>
    </p:spTree>
    <p:extLst>
      <p:ext uri="{BB962C8B-B14F-4D97-AF65-F5344CB8AC3E}">
        <p14:creationId xmlns:p14="http://schemas.microsoft.com/office/powerpoint/2010/main" val="32055351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91161F-9AF8-FE67-FD31-35031EE9BB7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1CC6C3C-811F-E6ED-E133-E4E7E5A1156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7690E97-4442-8B42-B4C5-4D7257ADDB3B}"/>
              </a:ext>
            </a:extLst>
          </p:cNvPr>
          <p:cNvSpPr>
            <a:spLocks noGrp="1"/>
          </p:cNvSpPr>
          <p:nvPr>
            <p:ph type="body" idx="1"/>
          </p:nvPr>
        </p:nvSpPr>
        <p:spPr/>
        <p:txBody>
          <a:bodyPr/>
          <a:lstStyle/>
          <a:p>
            <a:r>
              <a:rPr lang="en-US" sz="1200" kern="1200" dirty="0">
                <a:solidFill>
                  <a:schemeClr val="tx1"/>
                </a:solidFill>
                <a:effectLst/>
                <a:latin typeface="+mn-lt"/>
                <a:ea typeface="+mn-ea"/>
                <a:cs typeface="+mn-cs"/>
              </a:rPr>
              <a:t>Again, there are many ways of going about it but here's a basic idea (although verbose). Within our function, we make an empty list. Like before, we iterate through each inner list and each element but we keep resetting the sum per inner list to calculate its average and then append it to the list that we will return </a:t>
            </a:r>
          </a:p>
        </p:txBody>
      </p:sp>
      <p:sp>
        <p:nvSpPr>
          <p:cNvPr id="4" name="Slide Number Placeholder 3">
            <a:extLst>
              <a:ext uri="{FF2B5EF4-FFF2-40B4-BE49-F238E27FC236}">
                <a16:creationId xmlns:a16="http://schemas.microsoft.com/office/drawing/2014/main" id="{C14E7926-0D28-6069-DA99-9B1B6E2C393C}"/>
              </a:ext>
            </a:extLst>
          </p:cNvPr>
          <p:cNvSpPr>
            <a:spLocks noGrp="1"/>
          </p:cNvSpPr>
          <p:nvPr>
            <p:ph type="sldNum" sz="quarter" idx="5"/>
          </p:nvPr>
        </p:nvSpPr>
        <p:spPr/>
        <p:txBody>
          <a:bodyPr/>
          <a:lstStyle/>
          <a:p>
            <a:fld id="{D1EC9309-185D-B241-857D-6AB647741F6D}" type="slidenum">
              <a:rPr lang="en-US" smtClean="0"/>
              <a:t>11</a:t>
            </a:fld>
            <a:endParaRPr lang="en-US"/>
          </a:p>
        </p:txBody>
      </p:sp>
    </p:spTree>
    <p:extLst>
      <p:ext uri="{BB962C8B-B14F-4D97-AF65-F5344CB8AC3E}">
        <p14:creationId xmlns:p14="http://schemas.microsoft.com/office/powerpoint/2010/main" val="32786719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83815F-B57B-BF7B-0D23-17073023BE6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64831EC-A75C-0112-29EC-CC193B04BB0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D1740CD-8F27-0F8C-8964-8250C6BDD02D}"/>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will next proceed with seeing a neat trick to reduce the verbosity of our code when working with lists.</a:t>
            </a:r>
          </a:p>
        </p:txBody>
      </p:sp>
      <p:sp>
        <p:nvSpPr>
          <p:cNvPr id="4" name="Slide Number Placeholder 3">
            <a:extLst>
              <a:ext uri="{FF2B5EF4-FFF2-40B4-BE49-F238E27FC236}">
                <a16:creationId xmlns:a16="http://schemas.microsoft.com/office/drawing/2014/main" id="{DF8CF8D0-76C5-93C8-9B21-596A91557D75}"/>
              </a:ext>
            </a:extLst>
          </p:cNvPr>
          <p:cNvSpPr>
            <a:spLocks noGrp="1"/>
          </p:cNvSpPr>
          <p:nvPr>
            <p:ph type="sldNum" sz="quarter" idx="5"/>
          </p:nvPr>
        </p:nvSpPr>
        <p:spPr/>
        <p:txBody>
          <a:bodyPr/>
          <a:lstStyle/>
          <a:p>
            <a:fld id="{D1EC9309-185D-B241-857D-6AB647741F6D}" type="slidenum">
              <a:rPr lang="en-US" smtClean="0"/>
              <a:t>12</a:t>
            </a:fld>
            <a:endParaRPr lang="en-US"/>
          </a:p>
        </p:txBody>
      </p:sp>
    </p:spTree>
    <p:extLst>
      <p:ext uri="{BB962C8B-B14F-4D97-AF65-F5344CB8AC3E}">
        <p14:creationId xmlns:p14="http://schemas.microsoft.com/office/powerpoint/2010/main" val="359941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39D065-19D5-C0E9-590E-16EAFB7DBF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18A866F-849C-5BB9-D59A-35AB653B0F8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34EABB8-CBD4-1509-845D-D353FF72B76E}"/>
              </a:ext>
            </a:extLst>
          </p:cNvPr>
          <p:cNvSpPr>
            <a:spLocks noGrp="1"/>
          </p:cNvSpPr>
          <p:nvPr>
            <p:ph type="body" idx="1"/>
          </p:nvPr>
        </p:nvSpPr>
        <p:spPr/>
        <p:txBody>
          <a:bodyPr/>
          <a:lstStyle/>
          <a:p>
            <a:r>
              <a:rPr lang="en-US" sz="1200" kern="1200" dirty="0">
                <a:solidFill>
                  <a:schemeClr val="tx1"/>
                </a:solidFill>
                <a:effectLst/>
                <a:latin typeface="+mn-lt"/>
                <a:ea typeface="+mn-ea"/>
                <a:cs typeface="+mn-cs"/>
              </a:rPr>
              <a:t>Let's say we have a list of course we are enrolled this semester and want to create a list only with the ones offered in the cs department. We could start with an empty list, loop through each course and if it contains the word </a:t>
            </a:r>
            <a:r>
              <a:rPr lang="en-US" sz="1200" kern="1200" dirty="0" err="1">
                <a:solidFill>
                  <a:schemeClr val="tx1"/>
                </a:solidFill>
                <a:effectLst/>
                <a:latin typeface="+mn-lt"/>
                <a:ea typeface="+mn-ea"/>
                <a:cs typeface="+mn-cs"/>
              </a:rPr>
              <a:t>csci</a:t>
            </a:r>
            <a:r>
              <a:rPr lang="en-US" sz="1200" kern="1200" dirty="0">
                <a:solidFill>
                  <a:schemeClr val="tx1"/>
                </a:solidFill>
                <a:effectLst/>
                <a:latin typeface="+mn-lt"/>
                <a:ea typeface="+mn-ea"/>
                <a:cs typeface="+mn-cs"/>
              </a:rPr>
              <a:t> append it to an empty list.</a:t>
            </a:r>
          </a:p>
        </p:txBody>
      </p:sp>
      <p:sp>
        <p:nvSpPr>
          <p:cNvPr id="4" name="Slide Number Placeholder 3">
            <a:extLst>
              <a:ext uri="{FF2B5EF4-FFF2-40B4-BE49-F238E27FC236}">
                <a16:creationId xmlns:a16="http://schemas.microsoft.com/office/drawing/2014/main" id="{5CB66331-AA85-AE58-56BB-F3B4C3CCE1EE}"/>
              </a:ext>
            </a:extLst>
          </p:cNvPr>
          <p:cNvSpPr>
            <a:spLocks noGrp="1"/>
          </p:cNvSpPr>
          <p:nvPr>
            <p:ph type="sldNum" sz="quarter" idx="5"/>
          </p:nvPr>
        </p:nvSpPr>
        <p:spPr/>
        <p:txBody>
          <a:bodyPr/>
          <a:lstStyle/>
          <a:p>
            <a:fld id="{D1EC9309-185D-B241-857D-6AB647741F6D}" type="slidenum">
              <a:rPr lang="en-US" smtClean="0"/>
              <a:t>13</a:t>
            </a:fld>
            <a:endParaRPr lang="en-US"/>
          </a:p>
        </p:txBody>
      </p:sp>
    </p:spTree>
    <p:extLst>
      <p:ext uri="{BB962C8B-B14F-4D97-AF65-F5344CB8AC3E}">
        <p14:creationId xmlns:p14="http://schemas.microsoft.com/office/powerpoint/2010/main" val="32558279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BB212D-CC0F-BBFA-F6CE-D738457202C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D59B5D5-A4F7-1924-9EFB-D80E274DDAC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469B68E-AB92-02D6-4BB9-54DA0B49C17D}"/>
              </a:ext>
            </a:extLst>
          </p:cNvPr>
          <p:cNvSpPr>
            <a:spLocks noGrp="1"/>
          </p:cNvSpPr>
          <p:nvPr>
            <p:ph type="body" idx="1"/>
          </p:nvPr>
        </p:nvSpPr>
        <p:spPr/>
        <p:txBody>
          <a:bodyPr/>
          <a:lstStyle/>
          <a:p>
            <a:r>
              <a:rPr lang="en-US" sz="1200" kern="1200" dirty="0">
                <a:solidFill>
                  <a:schemeClr val="tx1"/>
                </a:solidFill>
                <a:effectLst/>
                <a:latin typeface="+mn-lt"/>
                <a:ea typeface="+mn-ea"/>
                <a:cs typeface="+mn-cs"/>
              </a:rPr>
              <a:t>We could do the same using list comprehension.</a:t>
            </a:r>
          </a:p>
        </p:txBody>
      </p:sp>
      <p:sp>
        <p:nvSpPr>
          <p:cNvPr id="4" name="Slide Number Placeholder 3">
            <a:extLst>
              <a:ext uri="{FF2B5EF4-FFF2-40B4-BE49-F238E27FC236}">
                <a16:creationId xmlns:a16="http://schemas.microsoft.com/office/drawing/2014/main" id="{03610AB9-193C-FDED-58AF-1A5A8C23A031}"/>
              </a:ext>
            </a:extLst>
          </p:cNvPr>
          <p:cNvSpPr>
            <a:spLocks noGrp="1"/>
          </p:cNvSpPr>
          <p:nvPr>
            <p:ph type="sldNum" sz="quarter" idx="5"/>
          </p:nvPr>
        </p:nvSpPr>
        <p:spPr/>
        <p:txBody>
          <a:bodyPr/>
          <a:lstStyle/>
          <a:p>
            <a:fld id="{D1EC9309-185D-B241-857D-6AB647741F6D}" type="slidenum">
              <a:rPr lang="en-US" smtClean="0"/>
              <a:t>14</a:t>
            </a:fld>
            <a:endParaRPr lang="en-US"/>
          </a:p>
        </p:txBody>
      </p:sp>
    </p:spTree>
    <p:extLst>
      <p:ext uri="{BB962C8B-B14F-4D97-AF65-F5344CB8AC3E}">
        <p14:creationId xmlns:p14="http://schemas.microsoft.com/office/powerpoint/2010/main" val="38077224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563DBF-8169-EE90-50E1-D72050CDA3C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8857DFA-F532-A509-B018-9BB2C640A44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93B168-459D-4833-701D-FBF72CA8EFD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general syntax for list comprehension is </a:t>
            </a:r>
            <a:r>
              <a:rPr lang="en-US" dirty="0" err="1">
                <a:latin typeface="Monaco" pitchFamily="2" charset="77"/>
              </a:rPr>
              <a:t>newlist</a:t>
            </a:r>
            <a:r>
              <a:rPr lang="en-US" dirty="0">
                <a:latin typeface="Monaco" pitchFamily="2" charset="77"/>
              </a:rPr>
              <a:t> = [</a:t>
            </a:r>
            <a:r>
              <a:rPr lang="en-US" i="1" dirty="0">
                <a:latin typeface="Monaco" pitchFamily="2" charset="77"/>
              </a:rPr>
              <a:t>expression</a:t>
            </a:r>
            <a:r>
              <a:rPr lang="en-US" dirty="0">
                <a:latin typeface="Monaco" pitchFamily="2" charset="77"/>
              </a:rPr>
              <a:t> for </a:t>
            </a:r>
            <a:r>
              <a:rPr lang="en-US" i="1" dirty="0">
                <a:latin typeface="Monaco" pitchFamily="2" charset="77"/>
              </a:rPr>
              <a:t>item</a:t>
            </a:r>
            <a:r>
              <a:rPr lang="en-US" dirty="0">
                <a:latin typeface="Monaco" pitchFamily="2" charset="77"/>
              </a:rPr>
              <a:t> in </a:t>
            </a:r>
            <a:r>
              <a:rPr lang="en-US" i="1" dirty="0" err="1">
                <a:latin typeface="Monaco" pitchFamily="2" charset="77"/>
              </a:rPr>
              <a:t>iterable</a:t>
            </a:r>
            <a:r>
              <a:rPr lang="en-US" dirty="0">
                <a:latin typeface="Monaco" pitchFamily="2" charset="77"/>
              </a:rPr>
              <a:t> if </a:t>
            </a:r>
            <a:r>
              <a:rPr lang="en-US" i="1" dirty="0">
                <a:latin typeface="Monaco" pitchFamily="2" charset="77"/>
              </a:rPr>
              <a:t>condition</a:t>
            </a:r>
            <a:r>
              <a:rPr lang="en-US" dirty="0">
                <a:latin typeface="Monaco" pitchFamily="2" charset="77"/>
              </a:rPr>
              <a:t> == True]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Iterable</a:t>
            </a:r>
            <a:r>
              <a:rPr lang="en-US" sz="1200" kern="1200" dirty="0">
                <a:solidFill>
                  <a:schemeClr val="tx1"/>
                </a:solidFill>
                <a:effectLst/>
                <a:latin typeface="+mn-lt"/>
                <a:ea typeface="+mn-ea"/>
                <a:cs typeface="+mn-cs"/>
              </a:rPr>
              <a:t> objects are objects such as strings, lists, tuples, range </a:t>
            </a:r>
            <a:r>
              <a:rPr lang="en-US" sz="1200" kern="1200" dirty="0" err="1">
                <a:solidFill>
                  <a:schemeClr val="tx1"/>
                </a:solidFill>
                <a:effectLst/>
                <a:latin typeface="+mn-lt"/>
                <a:ea typeface="+mn-ea"/>
                <a:cs typeface="+mn-cs"/>
              </a:rPr>
              <a:t>etc</a:t>
            </a:r>
            <a:r>
              <a:rPr lang="en-US" sz="1200" kern="1200" dirty="0">
                <a:solidFill>
                  <a:schemeClr val="tx1"/>
                </a:solidFill>
                <a:effectLst/>
                <a:latin typeface="+mn-lt"/>
                <a:ea typeface="+mn-ea"/>
                <a:cs typeface="+mn-cs"/>
              </a:rPr>
              <a:t> that we can iterate through. </a:t>
            </a:r>
            <a:endParaRPr lang="en-US" dirty="0">
              <a:latin typeface="Monaco" pitchFamily="2" charset="77"/>
            </a:endParaRPr>
          </a:p>
        </p:txBody>
      </p:sp>
      <p:sp>
        <p:nvSpPr>
          <p:cNvPr id="4" name="Slide Number Placeholder 3">
            <a:extLst>
              <a:ext uri="{FF2B5EF4-FFF2-40B4-BE49-F238E27FC236}">
                <a16:creationId xmlns:a16="http://schemas.microsoft.com/office/drawing/2014/main" id="{14F56D99-163E-340E-ED96-AD656DB09B3E}"/>
              </a:ext>
            </a:extLst>
          </p:cNvPr>
          <p:cNvSpPr>
            <a:spLocks noGrp="1"/>
          </p:cNvSpPr>
          <p:nvPr>
            <p:ph type="sldNum" sz="quarter" idx="5"/>
          </p:nvPr>
        </p:nvSpPr>
        <p:spPr/>
        <p:txBody>
          <a:bodyPr/>
          <a:lstStyle/>
          <a:p>
            <a:fld id="{D1EC9309-185D-B241-857D-6AB647741F6D}" type="slidenum">
              <a:rPr lang="en-US" smtClean="0"/>
              <a:t>15</a:t>
            </a:fld>
            <a:endParaRPr lang="en-US"/>
          </a:p>
        </p:txBody>
      </p:sp>
    </p:spTree>
    <p:extLst>
      <p:ext uri="{BB962C8B-B14F-4D97-AF65-F5344CB8AC3E}">
        <p14:creationId xmlns:p14="http://schemas.microsoft.com/office/powerpoint/2010/main" val="15568016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3CF204-0836-D824-F818-D796DD75036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A3CFADA-0EDC-C72D-5DC0-CE46E316E7A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0181A2A-CEBD-713A-B16A-C601C445547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Your turn, what does this piece of code do and how we can shorten this piece of code?</a:t>
            </a:r>
            <a:endParaRPr lang="en-US" dirty="0">
              <a:latin typeface="Monaco" pitchFamily="2" charset="77"/>
            </a:endParaRPr>
          </a:p>
        </p:txBody>
      </p:sp>
      <p:sp>
        <p:nvSpPr>
          <p:cNvPr id="4" name="Slide Number Placeholder 3">
            <a:extLst>
              <a:ext uri="{FF2B5EF4-FFF2-40B4-BE49-F238E27FC236}">
                <a16:creationId xmlns:a16="http://schemas.microsoft.com/office/drawing/2014/main" id="{1F447180-79FF-CCFF-7739-3A09BDD893DA}"/>
              </a:ext>
            </a:extLst>
          </p:cNvPr>
          <p:cNvSpPr>
            <a:spLocks noGrp="1"/>
          </p:cNvSpPr>
          <p:nvPr>
            <p:ph type="sldNum" sz="quarter" idx="5"/>
          </p:nvPr>
        </p:nvSpPr>
        <p:spPr/>
        <p:txBody>
          <a:bodyPr/>
          <a:lstStyle/>
          <a:p>
            <a:fld id="{D1EC9309-185D-B241-857D-6AB647741F6D}" type="slidenum">
              <a:rPr lang="en-US" smtClean="0"/>
              <a:t>16</a:t>
            </a:fld>
            <a:endParaRPr lang="en-US"/>
          </a:p>
        </p:txBody>
      </p:sp>
    </p:spTree>
    <p:extLst>
      <p:ext uri="{BB962C8B-B14F-4D97-AF65-F5344CB8AC3E}">
        <p14:creationId xmlns:p14="http://schemas.microsoft.com/office/powerpoint/2010/main" val="14527293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6D0B29-0973-1788-14D2-9773F744A96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C0EB654-A92E-3ABD-58BD-BBDC33A37A6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AD36AF0-B330-0D50-753C-44F1EFAB5E0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Did you get this?</a:t>
            </a:r>
          </a:p>
        </p:txBody>
      </p:sp>
      <p:sp>
        <p:nvSpPr>
          <p:cNvPr id="4" name="Slide Number Placeholder 3">
            <a:extLst>
              <a:ext uri="{FF2B5EF4-FFF2-40B4-BE49-F238E27FC236}">
                <a16:creationId xmlns:a16="http://schemas.microsoft.com/office/drawing/2014/main" id="{39242B06-1FEE-8D51-0798-3AC8290B8A5B}"/>
              </a:ext>
            </a:extLst>
          </p:cNvPr>
          <p:cNvSpPr>
            <a:spLocks noGrp="1"/>
          </p:cNvSpPr>
          <p:nvPr>
            <p:ph type="sldNum" sz="quarter" idx="5"/>
          </p:nvPr>
        </p:nvSpPr>
        <p:spPr/>
        <p:txBody>
          <a:bodyPr/>
          <a:lstStyle/>
          <a:p>
            <a:fld id="{D1EC9309-185D-B241-857D-6AB647741F6D}" type="slidenum">
              <a:rPr lang="en-US" smtClean="0"/>
              <a:t>17</a:t>
            </a:fld>
            <a:endParaRPr lang="en-US"/>
          </a:p>
        </p:txBody>
      </p:sp>
    </p:spTree>
    <p:extLst>
      <p:ext uri="{BB962C8B-B14F-4D97-AF65-F5344CB8AC3E}">
        <p14:creationId xmlns:p14="http://schemas.microsoft.com/office/powerpoint/2010/main" val="28420040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4211DF-6E86-20BB-9587-9ACF1D202DD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A16BE7-A890-AE4C-401B-53630913F92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EDD1974-76E2-875E-D1EF-1D4BC20E8C0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will next talk about how we process files</a:t>
            </a:r>
          </a:p>
        </p:txBody>
      </p:sp>
      <p:sp>
        <p:nvSpPr>
          <p:cNvPr id="4" name="Slide Number Placeholder 3">
            <a:extLst>
              <a:ext uri="{FF2B5EF4-FFF2-40B4-BE49-F238E27FC236}">
                <a16:creationId xmlns:a16="http://schemas.microsoft.com/office/drawing/2014/main" id="{8D4A1491-BF55-D2BE-4AE7-9503F03D4783}"/>
              </a:ext>
            </a:extLst>
          </p:cNvPr>
          <p:cNvSpPr>
            <a:spLocks noGrp="1"/>
          </p:cNvSpPr>
          <p:nvPr>
            <p:ph type="sldNum" sz="quarter" idx="5"/>
          </p:nvPr>
        </p:nvSpPr>
        <p:spPr/>
        <p:txBody>
          <a:bodyPr/>
          <a:lstStyle/>
          <a:p>
            <a:fld id="{D1EC9309-185D-B241-857D-6AB647741F6D}" type="slidenum">
              <a:rPr lang="en-US" smtClean="0"/>
              <a:t>18</a:t>
            </a:fld>
            <a:endParaRPr lang="en-US"/>
          </a:p>
        </p:txBody>
      </p:sp>
    </p:spTree>
    <p:extLst>
      <p:ext uri="{BB962C8B-B14F-4D97-AF65-F5344CB8AC3E}">
        <p14:creationId xmlns:p14="http://schemas.microsoft.com/office/powerpoint/2010/main" val="35594126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B8C245-D66B-8B35-BC24-A62098EE7B3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3147035-02EF-3845-394B-BD6BCBEEE7F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EF3F771-CBF9-60B0-EFA1-E09202CE3076}"/>
              </a:ext>
            </a:extLst>
          </p:cNvPr>
          <p:cNvSpPr>
            <a:spLocks noGrp="1"/>
          </p:cNvSpPr>
          <p:nvPr>
            <p:ph type="body" idx="1"/>
          </p:nvPr>
        </p:nvSpPr>
        <p:spPr/>
        <p:txBody>
          <a:bodyPr/>
          <a:lstStyle/>
          <a:p>
            <a:r>
              <a:rPr lang="en-US" sz="1200" kern="1200" dirty="0">
                <a:solidFill>
                  <a:schemeClr val="tx1"/>
                </a:solidFill>
                <a:effectLst/>
                <a:latin typeface="+mn-lt"/>
                <a:ea typeface="+mn-ea"/>
                <a:cs typeface="+mn-cs"/>
              </a:rPr>
              <a:t>As we saw during the Systems unit in class, programs are stored in (main) memory, that is the RAM. That means all the variables they need to do their work are quickly accessible because RAM is fast. But once the program exits or RAM is not powered, we lose access to the program data. In contrast, if we want information to be permanently stored we would save it in files. Files are chunks of data in secondary memory, for example a solid state drive or a USB stick.</a:t>
            </a:r>
          </a:p>
        </p:txBody>
      </p:sp>
      <p:sp>
        <p:nvSpPr>
          <p:cNvPr id="4" name="Slide Number Placeholder 3">
            <a:extLst>
              <a:ext uri="{FF2B5EF4-FFF2-40B4-BE49-F238E27FC236}">
                <a16:creationId xmlns:a16="http://schemas.microsoft.com/office/drawing/2014/main" id="{DBCCE74E-6533-F2B6-E61F-8C5415797991}"/>
              </a:ext>
            </a:extLst>
          </p:cNvPr>
          <p:cNvSpPr>
            <a:spLocks noGrp="1"/>
          </p:cNvSpPr>
          <p:nvPr>
            <p:ph type="sldNum" sz="quarter" idx="5"/>
          </p:nvPr>
        </p:nvSpPr>
        <p:spPr/>
        <p:txBody>
          <a:bodyPr/>
          <a:lstStyle/>
          <a:p>
            <a:fld id="{D1EC9309-185D-B241-857D-6AB647741F6D}" type="slidenum">
              <a:rPr lang="en-US" smtClean="0"/>
              <a:t>19</a:t>
            </a:fld>
            <a:endParaRPr lang="en-US"/>
          </a:p>
        </p:txBody>
      </p:sp>
    </p:spTree>
    <p:extLst>
      <p:ext uri="{BB962C8B-B14F-4D97-AF65-F5344CB8AC3E}">
        <p14:creationId xmlns:p14="http://schemas.microsoft.com/office/powerpoint/2010/main" val="41599769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4EF44E-5AAE-0326-9C47-6520E47920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3BF477F-1FBF-3CCB-671F-DE8E49E60B4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61B2A92-4FD7-8EA6-0CD9-0DE2112405E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Last time, we saw that Python allows us to work with lists of elements of any type. The cool thing is that we can have lists of lists, also known as nested lists.</a:t>
            </a:r>
          </a:p>
        </p:txBody>
      </p:sp>
      <p:sp>
        <p:nvSpPr>
          <p:cNvPr id="4" name="Slide Number Placeholder 3">
            <a:extLst>
              <a:ext uri="{FF2B5EF4-FFF2-40B4-BE49-F238E27FC236}">
                <a16:creationId xmlns:a16="http://schemas.microsoft.com/office/drawing/2014/main" id="{FEEA393B-781E-7381-44B7-35848C9DA6DF}"/>
              </a:ext>
            </a:extLst>
          </p:cNvPr>
          <p:cNvSpPr>
            <a:spLocks noGrp="1"/>
          </p:cNvSpPr>
          <p:nvPr>
            <p:ph type="sldNum" sz="quarter" idx="5"/>
          </p:nvPr>
        </p:nvSpPr>
        <p:spPr/>
        <p:txBody>
          <a:bodyPr/>
          <a:lstStyle/>
          <a:p>
            <a:fld id="{D1EC9309-185D-B241-857D-6AB647741F6D}" type="slidenum">
              <a:rPr lang="en-US" smtClean="0"/>
              <a:t>2</a:t>
            </a:fld>
            <a:endParaRPr lang="en-US"/>
          </a:p>
        </p:txBody>
      </p:sp>
    </p:spTree>
    <p:extLst>
      <p:ext uri="{BB962C8B-B14F-4D97-AF65-F5344CB8AC3E}">
        <p14:creationId xmlns:p14="http://schemas.microsoft.com/office/powerpoint/2010/main" val="41670137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B2F637-6AA5-1B71-56D5-09D48BBFCC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AD94547-6E5B-2991-63C7-C5F98A6A15F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CE27C7D-7A77-55ED-3B45-A63DBFC2488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Files store data in the form of bytes. Although we make a distinction between text and binary files, text files are binary files that follow a specific encoding, most likely UTF-8, to interpret the bytes as valid characters (letters, numbers, symbols, emojis).</a:t>
            </a:r>
          </a:p>
          <a:p>
            <a:endParaRPr lang="en-US" sz="120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50210F58-04DF-431F-8DCC-4FFF762C2CC5}"/>
              </a:ext>
            </a:extLst>
          </p:cNvPr>
          <p:cNvSpPr>
            <a:spLocks noGrp="1"/>
          </p:cNvSpPr>
          <p:nvPr>
            <p:ph type="sldNum" sz="quarter" idx="5"/>
          </p:nvPr>
        </p:nvSpPr>
        <p:spPr/>
        <p:txBody>
          <a:bodyPr/>
          <a:lstStyle/>
          <a:p>
            <a:fld id="{D1EC9309-185D-B241-857D-6AB647741F6D}" type="slidenum">
              <a:rPr lang="en-US" smtClean="0"/>
              <a:t>20</a:t>
            </a:fld>
            <a:endParaRPr lang="en-US"/>
          </a:p>
        </p:txBody>
      </p:sp>
    </p:spTree>
    <p:extLst>
      <p:ext uri="{BB962C8B-B14F-4D97-AF65-F5344CB8AC3E}">
        <p14:creationId xmlns:p14="http://schemas.microsoft.com/office/powerpoint/2010/main" val="36229900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E635AB-3EE1-E441-AA19-E665C59EC85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BEDC69F-D77C-5959-B140-11CC8B72884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81CC0A4-DB53-5A25-7207-4AA157C3CAC2}"/>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The operating system provides a service called the filesystem that dictates how files are stored, organized, and accessed. A file is identified by its name. Its extension reveals its type and appropriate application to open it so that it is not read as raw binary data. Files also contain information like their size </a:t>
            </a:r>
            <a:r>
              <a:rPr lang="en-US" sz="1200" dirty="0" err="1"/>
              <a:t>etc</a:t>
            </a:r>
            <a:r>
              <a:rPr lang="en-US" sz="1200" dirty="0"/>
              <a:t> in metadata. They are organized in directories and their position is determined through a path.</a:t>
            </a:r>
          </a:p>
          <a:p>
            <a:endParaRPr lang="en-US" sz="120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A11FF12E-3AEA-F440-B8C8-121A8615E485}"/>
              </a:ext>
            </a:extLst>
          </p:cNvPr>
          <p:cNvSpPr>
            <a:spLocks noGrp="1"/>
          </p:cNvSpPr>
          <p:nvPr>
            <p:ph type="sldNum" sz="quarter" idx="5"/>
          </p:nvPr>
        </p:nvSpPr>
        <p:spPr/>
        <p:txBody>
          <a:bodyPr/>
          <a:lstStyle/>
          <a:p>
            <a:fld id="{D1EC9309-185D-B241-857D-6AB647741F6D}" type="slidenum">
              <a:rPr lang="en-US" smtClean="0"/>
              <a:t>21</a:t>
            </a:fld>
            <a:endParaRPr lang="en-US"/>
          </a:p>
        </p:txBody>
      </p:sp>
    </p:spTree>
    <p:extLst>
      <p:ext uri="{BB962C8B-B14F-4D97-AF65-F5344CB8AC3E}">
        <p14:creationId xmlns:p14="http://schemas.microsoft.com/office/powerpoint/2010/main" val="16713252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70C9EC-27ED-F51D-E68A-F89241C14CD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62D7737-8E0C-4107-5FE6-589217F1DE3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888B291-FA9B-7959-AAA9-2C568F8C2B4D}"/>
              </a:ext>
            </a:extLst>
          </p:cNvPr>
          <p:cNvSpPr>
            <a:spLocks noGrp="1"/>
          </p:cNvSpPr>
          <p:nvPr>
            <p:ph type="body" idx="1"/>
          </p:nvPr>
        </p:nvSpPr>
        <p:spPr/>
        <p:txBody>
          <a:bodyPr/>
          <a:lstStyle/>
          <a:p>
            <a:r>
              <a:rPr lang="en-US" sz="1200" kern="1200" dirty="0">
                <a:solidFill>
                  <a:schemeClr val="tx1"/>
                </a:solidFill>
                <a:effectLst/>
                <a:latin typeface="+mn-lt"/>
                <a:ea typeface="+mn-ea"/>
                <a:cs typeface="+mn-cs"/>
              </a:rPr>
              <a:t>We will only focus on text files here. Python provides a very concise way of opening a file to read it. Once we open a file, we can read it line by line with a simple for loop. Don't forget to close a file reader once you open it.</a:t>
            </a:r>
          </a:p>
        </p:txBody>
      </p:sp>
      <p:sp>
        <p:nvSpPr>
          <p:cNvPr id="4" name="Slide Number Placeholder 3">
            <a:extLst>
              <a:ext uri="{FF2B5EF4-FFF2-40B4-BE49-F238E27FC236}">
                <a16:creationId xmlns:a16="http://schemas.microsoft.com/office/drawing/2014/main" id="{7584A9B7-68FA-5A4D-23BC-9B6C322878BE}"/>
              </a:ext>
            </a:extLst>
          </p:cNvPr>
          <p:cNvSpPr>
            <a:spLocks noGrp="1"/>
          </p:cNvSpPr>
          <p:nvPr>
            <p:ph type="sldNum" sz="quarter" idx="5"/>
          </p:nvPr>
        </p:nvSpPr>
        <p:spPr/>
        <p:txBody>
          <a:bodyPr/>
          <a:lstStyle/>
          <a:p>
            <a:fld id="{D1EC9309-185D-B241-857D-6AB647741F6D}" type="slidenum">
              <a:rPr lang="en-US" smtClean="0"/>
              <a:t>22</a:t>
            </a:fld>
            <a:endParaRPr lang="en-US"/>
          </a:p>
        </p:txBody>
      </p:sp>
    </p:spTree>
    <p:extLst>
      <p:ext uri="{BB962C8B-B14F-4D97-AF65-F5344CB8AC3E}">
        <p14:creationId xmlns:p14="http://schemas.microsoft.com/office/powerpoint/2010/main" val="35902941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560451-08AB-EFFA-C586-DAB12862F1C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31B8CA1-B885-D89A-3172-541F74EF7E1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8F98429-F10D-B4AB-103F-82E8152BDDBD}"/>
              </a:ext>
            </a:extLst>
          </p:cNvPr>
          <p:cNvSpPr>
            <a:spLocks noGrp="1"/>
          </p:cNvSpPr>
          <p:nvPr>
            <p:ph type="body" idx="1"/>
          </p:nvPr>
        </p:nvSpPr>
        <p:spPr/>
        <p:txBody>
          <a:bodyPr/>
          <a:lstStyle/>
          <a:p>
            <a:r>
              <a:rPr lang="en-US" sz="1200" kern="1200" dirty="0">
                <a:solidFill>
                  <a:schemeClr val="tx1"/>
                </a:solidFill>
                <a:effectLst/>
                <a:latin typeface="+mn-lt"/>
                <a:ea typeface="+mn-ea"/>
                <a:cs typeface="+mn-cs"/>
              </a:rPr>
              <a:t>Alternatively, we can also read all lines into a list of strings, with each string representing a file line.</a:t>
            </a:r>
          </a:p>
        </p:txBody>
      </p:sp>
      <p:sp>
        <p:nvSpPr>
          <p:cNvPr id="4" name="Slide Number Placeholder 3">
            <a:extLst>
              <a:ext uri="{FF2B5EF4-FFF2-40B4-BE49-F238E27FC236}">
                <a16:creationId xmlns:a16="http://schemas.microsoft.com/office/drawing/2014/main" id="{E21022AD-E683-6B34-F17F-F84514334106}"/>
              </a:ext>
            </a:extLst>
          </p:cNvPr>
          <p:cNvSpPr>
            <a:spLocks noGrp="1"/>
          </p:cNvSpPr>
          <p:nvPr>
            <p:ph type="sldNum" sz="quarter" idx="5"/>
          </p:nvPr>
        </p:nvSpPr>
        <p:spPr/>
        <p:txBody>
          <a:bodyPr/>
          <a:lstStyle/>
          <a:p>
            <a:fld id="{D1EC9309-185D-B241-857D-6AB647741F6D}" type="slidenum">
              <a:rPr lang="en-US" smtClean="0"/>
              <a:t>23</a:t>
            </a:fld>
            <a:endParaRPr lang="en-US"/>
          </a:p>
        </p:txBody>
      </p:sp>
    </p:spTree>
    <p:extLst>
      <p:ext uri="{BB962C8B-B14F-4D97-AF65-F5344CB8AC3E}">
        <p14:creationId xmlns:p14="http://schemas.microsoft.com/office/powerpoint/2010/main" val="33469600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BA48C2-13F8-7554-E9FB-60E5E6C15EE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6E74A13-9732-65D6-A4A5-0623D57042E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96F2BE7-97E6-087C-FF43-6AA631586E76}"/>
              </a:ext>
            </a:extLst>
          </p:cNvPr>
          <p:cNvSpPr>
            <a:spLocks noGrp="1"/>
          </p:cNvSpPr>
          <p:nvPr>
            <p:ph type="body" idx="1"/>
          </p:nvPr>
        </p:nvSpPr>
        <p:spPr/>
        <p:txBody>
          <a:bodyPr/>
          <a:lstStyle/>
          <a:p>
            <a:r>
              <a:rPr lang="en-US" sz="1200" kern="1200" dirty="0">
                <a:solidFill>
                  <a:schemeClr val="tx1"/>
                </a:solidFill>
                <a:effectLst/>
                <a:latin typeface="+mn-lt"/>
                <a:ea typeface="+mn-ea"/>
                <a:cs typeface="+mn-cs"/>
              </a:rPr>
              <a:t>You can also read only a specified number of lines using a for </a:t>
            </a:r>
            <a:r>
              <a:rPr lang="en-US" sz="1200" kern="1200" dirty="0" err="1">
                <a:solidFill>
                  <a:schemeClr val="tx1"/>
                </a:solidFill>
                <a:effectLst/>
                <a:latin typeface="+mn-lt"/>
                <a:ea typeface="+mn-ea"/>
                <a:cs typeface="+mn-cs"/>
              </a:rPr>
              <a:t>i</a:t>
            </a:r>
            <a:r>
              <a:rPr lang="en-US" sz="1200" kern="1200" dirty="0">
                <a:solidFill>
                  <a:schemeClr val="tx1"/>
                </a:solidFill>
                <a:effectLst/>
                <a:latin typeface="+mn-lt"/>
                <a:ea typeface="+mn-ea"/>
                <a:cs typeface="+mn-cs"/>
              </a:rPr>
              <a:t> in range loop and calling the </a:t>
            </a:r>
            <a:r>
              <a:rPr lang="en-US" sz="1200" kern="1200" dirty="0" err="1">
                <a:solidFill>
                  <a:schemeClr val="tx1"/>
                </a:solidFill>
                <a:effectLst/>
                <a:latin typeface="+mn-lt"/>
                <a:ea typeface="+mn-ea"/>
                <a:cs typeface="+mn-cs"/>
              </a:rPr>
              <a:t>readline</a:t>
            </a:r>
            <a:r>
              <a:rPr lang="en-US" sz="1200" kern="1200" dirty="0">
                <a:solidFill>
                  <a:schemeClr val="tx1"/>
                </a:solidFill>
                <a:effectLst/>
                <a:latin typeface="+mn-lt"/>
                <a:ea typeface="+mn-ea"/>
                <a:cs typeface="+mn-cs"/>
              </a:rPr>
              <a:t>() method. Note that the file handler will remember that it stopped reading at the 10</a:t>
            </a:r>
            <a:r>
              <a:rPr lang="en-US" sz="1200" kern="1200" baseline="30000" dirty="0">
                <a:solidFill>
                  <a:schemeClr val="tx1"/>
                </a:solidFill>
                <a:effectLst/>
                <a:latin typeface="+mn-lt"/>
                <a:ea typeface="+mn-ea"/>
                <a:cs typeface="+mn-cs"/>
              </a:rPr>
              <a:t>th</a:t>
            </a:r>
            <a:r>
              <a:rPr lang="en-US" sz="1200" kern="1200" dirty="0">
                <a:solidFill>
                  <a:schemeClr val="tx1"/>
                </a:solidFill>
                <a:effectLst/>
                <a:latin typeface="+mn-lt"/>
                <a:ea typeface="+mn-ea"/>
                <a:cs typeface="+mn-cs"/>
              </a:rPr>
              <a:t> line and if you try to read again it will continue at the 11</a:t>
            </a:r>
            <a:r>
              <a:rPr lang="en-US" sz="1200" kern="1200" baseline="30000" dirty="0">
                <a:solidFill>
                  <a:schemeClr val="tx1"/>
                </a:solidFill>
                <a:effectLst/>
                <a:latin typeface="+mn-lt"/>
                <a:ea typeface="+mn-ea"/>
                <a:cs typeface="+mn-cs"/>
              </a:rPr>
              <a:t>th</a:t>
            </a:r>
            <a:r>
              <a:rPr lang="en-US" sz="1200" kern="1200" dirty="0">
                <a:solidFill>
                  <a:schemeClr val="tx1"/>
                </a:solidFill>
                <a:effectLst/>
                <a:latin typeface="+mn-lt"/>
                <a:ea typeface="+mn-ea"/>
                <a:cs typeface="+mn-cs"/>
              </a:rPr>
              <a:t> line.</a:t>
            </a:r>
          </a:p>
        </p:txBody>
      </p:sp>
      <p:sp>
        <p:nvSpPr>
          <p:cNvPr id="4" name="Slide Number Placeholder 3">
            <a:extLst>
              <a:ext uri="{FF2B5EF4-FFF2-40B4-BE49-F238E27FC236}">
                <a16:creationId xmlns:a16="http://schemas.microsoft.com/office/drawing/2014/main" id="{0CEF81F3-584A-7A1E-FFC3-704F9A21C805}"/>
              </a:ext>
            </a:extLst>
          </p:cNvPr>
          <p:cNvSpPr>
            <a:spLocks noGrp="1"/>
          </p:cNvSpPr>
          <p:nvPr>
            <p:ph type="sldNum" sz="quarter" idx="5"/>
          </p:nvPr>
        </p:nvSpPr>
        <p:spPr/>
        <p:txBody>
          <a:bodyPr/>
          <a:lstStyle/>
          <a:p>
            <a:fld id="{D1EC9309-185D-B241-857D-6AB647741F6D}" type="slidenum">
              <a:rPr lang="en-US" smtClean="0"/>
              <a:t>24</a:t>
            </a:fld>
            <a:endParaRPr lang="en-US"/>
          </a:p>
        </p:txBody>
      </p:sp>
    </p:spTree>
    <p:extLst>
      <p:ext uri="{BB962C8B-B14F-4D97-AF65-F5344CB8AC3E}">
        <p14:creationId xmlns:p14="http://schemas.microsoft.com/office/powerpoint/2010/main" val="26259864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736C42-4A93-9FEA-3DEE-A0587532BD9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B13636-AC90-B07A-5047-E8712B5BEE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95E390E-467F-F37E-C165-6E25E3435762}"/>
              </a:ext>
            </a:extLst>
          </p:cNvPr>
          <p:cNvSpPr>
            <a:spLocks noGrp="1"/>
          </p:cNvSpPr>
          <p:nvPr>
            <p:ph type="body" idx="1"/>
          </p:nvPr>
        </p:nvSpPr>
        <p:spPr/>
        <p:txBody>
          <a:bodyPr/>
          <a:lstStyle/>
          <a:p>
            <a:r>
              <a:rPr lang="en-US" sz="1200" kern="1200" dirty="0">
                <a:solidFill>
                  <a:schemeClr val="tx1"/>
                </a:solidFill>
                <a:effectLst/>
                <a:latin typeface="+mn-lt"/>
                <a:ea typeface="+mn-ea"/>
                <a:cs typeface="+mn-cs"/>
              </a:rPr>
              <a:t>To write to a file, we open it and pass the 'w' parameter. Be mindful that if there is already a file with this name, its contents will be replaced that is overwritten this way. Note that the write method does not put new lines by default. You would need the '\n' special character.</a:t>
            </a:r>
          </a:p>
        </p:txBody>
      </p:sp>
      <p:sp>
        <p:nvSpPr>
          <p:cNvPr id="4" name="Slide Number Placeholder 3">
            <a:extLst>
              <a:ext uri="{FF2B5EF4-FFF2-40B4-BE49-F238E27FC236}">
                <a16:creationId xmlns:a16="http://schemas.microsoft.com/office/drawing/2014/main" id="{98606027-0E21-4BB5-980D-EC58224A81BF}"/>
              </a:ext>
            </a:extLst>
          </p:cNvPr>
          <p:cNvSpPr>
            <a:spLocks noGrp="1"/>
          </p:cNvSpPr>
          <p:nvPr>
            <p:ph type="sldNum" sz="quarter" idx="5"/>
          </p:nvPr>
        </p:nvSpPr>
        <p:spPr/>
        <p:txBody>
          <a:bodyPr/>
          <a:lstStyle/>
          <a:p>
            <a:fld id="{D1EC9309-185D-B241-857D-6AB647741F6D}" type="slidenum">
              <a:rPr lang="en-US" smtClean="0"/>
              <a:t>25</a:t>
            </a:fld>
            <a:endParaRPr lang="en-US"/>
          </a:p>
        </p:txBody>
      </p:sp>
    </p:spTree>
    <p:extLst>
      <p:ext uri="{BB962C8B-B14F-4D97-AF65-F5344CB8AC3E}">
        <p14:creationId xmlns:p14="http://schemas.microsoft.com/office/powerpoint/2010/main" val="37816992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019A58-905F-D5D7-2DC6-63F6A6A01EF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1D32598-E925-CDD9-54FE-915AEB3B761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8FEEF3B-9BF0-1678-1E0D-C3FB23C408B6}"/>
              </a:ext>
            </a:extLst>
          </p:cNvPr>
          <p:cNvSpPr>
            <a:spLocks noGrp="1"/>
          </p:cNvSpPr>
          <p:nvPr>
            <p:ph type="body" idx="1"/>
          </p:nvPr>
        </p:nvSpPr>
        <p:spPr/>
        <p:txBody>
          <a:bodyPr/>
          <a:lstStyle/>
          <a:p>
            <a:r>
              <a:rPr lang="en-US" sz="1200" kern="1200" dirty="0">
                <a:solidFill>
                  <a:schemeClr val="tx1"/>
                </a:solidFill>
                <a:effectLst/>
                <a:latin typeface="+mn-lt"/>
                <a:ea typeface="+mn-ea"/>
                <a:cs typeface="+mn-cs"/>
              </a:rPr>
              <a:t>If you want to maintain the original file and append to it, you should use the 'a' option instead.</a:t>
            </a:r>
          </a:p>
        </p:txBody>
      </p:sp>
      <p:sp>
        <p:nvSpPr>
          <p:cNvPr id="4" name="Slide Number Placeholder 3">
            <a:extLst>
              <a:ext uri="{FF2B5EF4-FFF2-40B4-BE49-F238E27FC236}">
                <a16:creationId xmlns:a16="http://schemas.microsoft.com/office/drawing/2014/main" id="{6AC51780-32A0-45C7-5DAC-D3BC1D43DB47}"/>
              </a:ext>
            </a:extLst>
          </p:cNvPr>
          <p:cNvSpPr>
            <a:spLocks noGrp="1"/>
          </p:cNvSpPr>
          <p:nvPr>
            <p:ph type="sldNum" sz="quarter" idx="5"/>
          </p:nvPr>
        </p:nvSpPr>
        <p:spPr/>
        <p:txBody>
          <a:bodyPr/>
          <a:lstStyle/>
          <a:p>
            <a:fld id="{D1EC9309-185D-B241-857D-6AB647741F6D}" type="slidenum">
              <a:rPr lang="en-US" smtClean="0"/>
              <a:t>26</a:t>
            </a:fld>
            <a:endParaRPr lang="en-US"/>
          </a:p>
        </p:txBody>
      </p:sp>
    </p:spTree>
    <p:extLst>
      <p:ext uri="{BB962C8B-B14F-4D97-AF65-F5344CB8AC3E}">
        <p14:creationId xmlns:p14="http://schemas.microsoft.com/office/powerpoint/2010/main" val="22101608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0646E8-DFE8-A649-2E03-AC02C847533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0E64B5-F2C7-BE0A-DC29-3C67AB01BCA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CB7D7A8-A67C-FF7B-0FE0-B9A8A7F419A3}"/>
              </a:ext>
            </a:extLst>
          </p:cNvPr>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532BE6DC-15C6-9E25-BA9A-F863EF418F7A}"/>
              </a:ext>
            </a:extLst>
          </p:cNvPr>
          <p:cNvSpPr>
            <a:spLocks noGrp="1"/>
          </p:cNvSpPr>
          <p:nvPr>
            <p:ph type="sldNum" sz="quarter" idx="5"/>
          </p:nvPr>
        </p:nvSpPr>
        <p:spPr/>
        <p:txBody>
          <a:bodyPr/>
          <a:lstStyle/>
          <a:p>
            <a:fld id="{D1EC9309-185D-B241-857D-6AB647741F6D}" type="slidenum">
              <a:rPr lang="en-US" smtClean="0"/>
              <a:t>27</a:t>
            </a:fld>
            <a:endParaRPr lang="en-US"/>
          </a:p>
        </p:txBody>
      </p:sp>
    </p:spTree>
    <p:extLst>
      <p:ext uri="{BB962C8B-B14F-4D97-AF65-F5344CB8AC3E}">
        <p14:creationId xmlns:p14="http://schemas.microsoft.com/office/powerpoint/2010/main" val="37279608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1240B2-FFA2-20F6-DFFF-D9DEAF61163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7BA184C-3E0B-A1C4-AD21-AFFD4D7A680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9A46DC8-57E3-3B6D-0BA1-FA291509FAFB}"/>
              </a:ext>
            </a:extLst>
          </p:cNvPr>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01DC546C-7FD5-A68F-F7CF-1795EBC90D3C}"/>
              </a:ext>
            </a:extLst>
          </p:cNvPr>
          <p:cNvSpPr>
            <a:spLocks noGrp="1"/>
          </p:cNvSpPr>
          <p:nvPr>
            <p:ph type="sldNum" sz="quarter" idx="5"/>
          </p:nvPr>
        </p:nvSpPr>
        <p:spPr/>
        <p:txBody>
          <a:bodyPr/>
          <a:lstStyle/>
          <a:p>
            <a:fld id="{D1EC9309-185D-B241-857D-6AB647741F6D}" type="slidenum">
              <a:rPr lang="en-US" smtClean="0"/>
              <a:t>28</a:t>
            </a:fld>
            <a:endParaRPr lang="en-US"/>
          </a:p>
        </p:txBody>
      </p:sp>
    </p:spTree>
    <p:extLst>
      <p:ext uri="{BB962C8B-B14F-4D97-AF65-F5344CB8AC3E}">
        <p14:creationId xmlns:p14="http://schemas.microsoft.com/office/powerpoint/2010/main" val="31716899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8386BB-0A28-EFBB-4D19-B7A3559BA22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4FA981-CA3C-9F53-EF7F-A76FFE43608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9D9C7E5-F202-962D-7A46-34A8E6DFC5FA}"/>
              </a:ext>
            </a:extLst>
          </p:cNvPr>
          <p:cNvSpPr>
            <a:spLocks noGrp="1"/>
          </p:cNvSpPr>
          <p:nvPr>
            <p:ph type="body" idx="1"/>
          </p:nvPr>
        </p:nvSpPr>
        <p:spPr/>
        <p:txBody>
          <a:bodyPr/>
          <a:lstStyle/>
          <a:p>
            <a:r>
              <a:rPr lang="en-US" sz="1200" kern="1200" dirty="0">
                <a:solidFill>
                  <a:schemeClr val="tx1"/>
                </a:solidFill>
                <a:effectLst/>
                <a:latin typeface="+mn-lt"/>
                <a:ea typeface="+mn-ea"/>
                <a:cs typeface="+mn-cs"/>
              </a:rPr>
              <a:t>Your time to write a function that counts the number of capital letters in a provided file.</a:t>
            </a:r>
          </a:p>
        </p:txBody>
      </p:sp>
      <p:sp>
        <p:nvSpPr>
          <p:cNvPr id="4" name="Slide Number Placeholder 3">
            <a:extLst>
              <a:ext uri="{FF2B5EF4-FFF2-40B4-BE49-F238E27FC236}">
                <a16:creationId xmlns:a16="http://schemas.microsoft.com/office/drawing/2014/main" id="{F5A32DFD-FF80-A1C9-46BA-83F4EC176B87}"/>
              </a:ext>
            </a:extLst>
          </p:cNvPr>
          <p:cNvSpPr>
            <a:spLocks noGrp="1"/>
          </p:cNvSpPr>
          <p:nvPr>
            <p:ph type="sldNum" sz="quarter" idx="5"/>
          </p:nvPr>
        </p:nvSpPr>
        <p:spPr/>
        <p:txBody>
          <a:bodyPr/>
          <a:lstStyle/>
          <a:p>
            <a:fld id="{D1EC9309-185D-B241-857D-6AB647741F6D}" type="slidenum">
              <a:rPr lang="en-US" smtClean="0"/>
              <a:t>29</a:t>
            </a:fld>
            <a:endParaRPr lang="en-US"/>
          </a:p>
        </p:txBody>
      </p:sp>
    </p:spTree>
    <p:extLst>
      <p:ext uri="{BB962C8B-B14F-4D97-AF65-F5344CB8AC3E}">
        <p14:creationId xmlns:p14="http://schemas.microsoft.com/office/powerpoint/2010/main" val="5810280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CE80AC-8AFC-1728-8BC1-665A89965C2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29E67F8-7207-8867-F026-A208FCF89BE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0365A27-F917-6FA4-723C-0FDD09BFDB00}"/>
              </a:ext>
            </a:extLst>
          </p:cNvPr>
          <p:cNvSpPr>
            <a:spLocks noGrp="1"/>
          </p:cNvSpPr>
          <p:nvPr>
            <p:ph type="body" idx="1"/>
          </p:nvPr>
        </p:nvSpPr>
        <p:spPr/>
        <p:txBody>
          <a:bodyPr/>
          <a:lstStyle/>
          <a:p>
            <a:r>
              <a:rPr lang="en-US" sz="1200" kern="1200" dirty="0">
                <a:solidFill>
                  <a:schemeClr val="tx1"/>
                </a:solidFill>
                <a:effectLst/>
                <a:latin typeface="+mn-lt"/>
                <a:ea typeface="+mn-ea"/>
                <a:cs typeface="+mn-cs"/>
              </a:rPr>
              <a:t>Let's assume we have this unusual list where elements are of different type. First one seems to be an int, second an str, and third a list!? What do you think the length of this list is? It's three, because there are three elements. Note that an element within the inner list, such as 'Feta' cannot be accessed directly. in only considers the whole element, that is the entire list for the third element.</a:t>
            </a:r>
          </a:p>
        </p:txBody>
      </p:sp>
      <p:sp>
        <p:nvSpPr>
          <p:cNvPr id="4" name="Slide Number Placeholder 3">
            <a:extLst>
              <a:ext uri="{FF2B5EF4-FFF2-40B4-BE49-F238E27FC236}">
                <a16:creationId xmlns:a16="http://schemas.microsoft.com/office/drawing/2014/main" id="{3D88019A-2B03-EEB6-BCF4-96DCABE44B35}"/>
              </a:ext>
            </a:extLst>
          </p:cNvPr>
          <p:cNvSpPr>
            <a:spLocks noGrp="1"/>
          </p:cNvSpPr>
          <p:nvPr>
            <p:ph type="sldNum" sz="quarter" idx="5"/>
          </p:nvPr>
        </p:nvSpPr>
        <p:spPr/>
        <p:txBody>
          <a:bodyPr/>
          <a:lstStyle/>
          <a:p>
            <a:fld id="{D1EC9309-185D-B241-857D-6AB647741F6D}" type="slidenum">
              <a:rPr lang="en-US" smtClean="0"/>
              <a:t>3</a:t>
            </a:fld>
            <a:endParaRPr lang="en-US"/>
          </a:p>
        </p:txBody>
      </p:sp>
    </p:spTree>
    <p:extLst>
      <p:ext uri="{BB962C8B-B14F-4D97-AF65-F5344CB8AC3E}">
        <p14:creationId xmlns:p14="http://schemas.microsoft.com/office/powerpoint/2010/main" val="100543517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FC7771-82D2-ACF8-1213-6A617EC87EC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405586C-C8BF-014C-1A02-4D6CCBDADB3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D39496-2284-CABA-B47A-45AD030149EF}"/>
              </a:ext>
            </a:extLst>
          </p:cNvPr>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A0613FC4-742D-0C86-7D6E-53D32DB0396D}"/>
              </a:ext>
            </a:extLst>
          </p:cNvPr>
          <p:cNvSpPr>
            <a:spLocks noGrp="1"/>
          </p:cNvSpPr>
          <p:nvPr>
            <p:ph type="sldNum" sz="quarter" idx="5"/>
          </p:nvPr>
        </p:nvSpPr>
        <p:spPr/>
        <p:txBody>
          <a:bodyPr/>
          <a:lstStyle/>
          <a:p>
            <a:fld id="{D1EC9309-185D-B241-857D-6AB647741F6D}" type="slidenum">
              <a:rPr lang="en-US" smtClean="0"/>
              <a:t>30</a:t>
            </a:fld>
            <a:endParaRPr lang="en-US"/>
          </a:p>
        </p:txBody>
      </p:sp>
    </p:spTree>
    <p:extLst>
      <p:ext uri="{BB962C8B-B14F-4D97-AF65-F5344CB8AC3E}">
        <p14:creationId xmlns:p14="http://schemas.microsoft.com/office/powerpoint/2010/main" val="314807327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7D3250-315B-6DE1-0C47-449309FB537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23543E4-ADD4-11C2-875F-BDD7E1F2F31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D645E44-0C79-5AF1-160C-2034A35F0C7F}"/>
              </a:ext>
            </a:extLst>
          </p:cNvPr>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FED1EE9C-6B5C-58F3-FD55-F014210DB35A}"/>
              </a:ext>
            </a:extLst>
          </p:cNvPr>
          <p:cNvSpPr>
            <a:spLocks noGrp="1"/>
          </p:cNvSpPr>
          <p:nvPr>
            <p:ph type="sldNum" sz="quarter" idx="5"/>
          </p:nvPr>
        </p:nvSpPr>
        <p:spPr/>
        <p:txBody>
          <a:bodyPr/>
          <a:lstStyle/>
          <a:p>
            <a:fld id="{D1EC9309-185D-B241-857D-6AB647741F6D}" type="slidenum">
              <a:rPr lang="en-US" smtClean="0"/>
              <a:t>31</a:t>
            </a:fld>
            <a:endParaRPr lang="en-US"/>
          </a:p>
        </p:txBody>
      </p:sp>
    </p:spTree>
    <p:extLst>
      <p:ext uri="{BB962C8B-B14F-4D97-AF65-F5344CB8AC3E}">
        <p14:creationId xmlns:p14="http://schemas.microsoft.com/office/powerpoint/2010/main" val="157560703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05CE07-E369-B091-CD0C-1BA7A7146B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AA50DD3-4566-64C8-1829-08BEC27A286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E1B551F-610E-5CB7-B629-75E6C6AB6E92}"/>
              </a:ext>
            </a:extLst>
          </p:cNvPr>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93D8544A-7C47-72DC-16C3-230EF9CF0E00}"/>
              </a:ext>
            </a:extLst>
          </p:cNvPr>
          <p:cNvSpPr>
            <a:spLocks noGrp="1"/>
          </p:cNvSpPr>
          <p:nvPr>
            <p:ph type="sldNum" sz="quarter" idx="5"/>
          </p:nvPr>
        </p:nvSpPr>
        <p:spPr/>
        <p:txBody>
          <a:bodyPr/>
          <a:lstStyle/>
          <a:p>
            <a:fld id="{D1EC9309-185D-B241-857D-6AB647741F6D}" type="slidenum">
              <a:rPr lang="en-US" smtClean="0"/>
              <a:t>32</a:t>
            </a:fld>
            <a:endParaRPr lang="en-US"/>
          </a:p>
        </p:txBody>
      </p:sp>
    </p:spTree>
    <p:extLst>
      <p:ext uri="{BB962C8B-B14F-4D97-AF65-F5344CB8AC3E}">
        <p14:creationId xmlns:p14="http://schemas.microsoft.com/office/powerpoint/2010/main" val="4509532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AF19F0-BC69-B477-FF4B-9452A7750BD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EF3D874-1C5F-46EB-56A0-C539C805640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5CF122C-9511-7AC8-0D38-9A4763517FC3}"/>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And to finish, we will talk about errors.</a:t>
            </a:r>
          </a:p>
        </p:txBody>
      </p:sp>
      <p:sp>
        <p:nvSpPr>
          <p:cNvPr id="4" name="Slide Number Placeholder 3">
            <a:extLst>
              <a:ext uri="{FF2B5EF4-FFF2-40B4-BE49-F238E27FC236}">
                <a16:creationId xmlns:a16="http://schemas.microsoft.com/office/drawing/2014/main" id="{85DC8DA7-4E95-F3E8-F947-14F310A3F5EC}"/>
              </a:ext>
            </a:extLst>
          </p:cNvPr>
          <p:cNvSpPr>
            <a:spLocks noGrp="1"/>
          </p:cNvSpPr>
          <p:nvPr>
            <p:ph type="sldNum" sz="quarter" idx="5"/>
          </p:nvPr>
        </p:nvSpPr>
        <p:spPr/>
        <p:txBody>
          <a:bodyPr/>
          <a:lstStyle/>
          <a:p>
            <a:fld id="{D1EC9309-185D-B241-857D-6AB647741F6D}" type="slidenum">
              <a:rPr lang="en-US" smtClean="0"/>
              <a:t>33</a:t>
            </a:fld>
            <a:endParaRPr lang="en-US"/>
          </a:p>
        </p:txBody>
      </p:sp>
    </p:spTree>
    <p:extLst>
      <p:ext uri="{BB962C8B-B14F-4D97-AF65-F5344CB8AC3E}">
        <p14:creationId xmlns:p14="http://schemas.microsoft.com/office/powerpoint/2010/main" val="51735799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8C93F4-DD43-7E6B-9EEB-994239E03E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C32BCE-AC2D-6E07-4883-F9758F48E1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80CD6B8-4E4B-E5C1-05BE-63D69CB121D3}"/>
              </a:ext>
            </a:extLst>
          </p:cNvPr>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EEB8BD44-9F67-E495-2103-7640ED97195A}"/>
              </a:ext>
            </a:extLst>
          </p:cNvPr>
          <p:cNvSpPr>
            <a:spLocks noGrp="1"/>
          </p:cNvSpPr>
          <p:nvPr>
            <p:ph type="sldNum" sz="quarter" idx="5"/>
          </p:nvPr>
        </p:nvSpPr>
        <p:spPr/>
        <p:txBody>
          <a:bodyPr/>
          <a:lstStyle/>
          <a:p>
            <a:fld id="{D1EC9309-185D-B241-857D-6AB647741F6D}" type="slidenum">
              <a:rPr lang="en-US" smtClean="0"/>
              <a:t>34</a:t>
            </a:fld>
            <a:endParaRPr lang="en-US"/>
          </a:p>
        </p:txBody>
      </p:sp>
    </p:spTree>
    <p:extLst>
      <p:ext uri="{BB962C8B-B14F-4D97-AF65-F5344CB8AC3E}">
        <p14:creationId xmlns:p14="http://schemas.microsoft.com/office/powerpoint/2010/main" val="401321062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9083AC-2D71-940A-AAFE-5FE2D49876F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359CF0A-A81A-1A9C-08E4-E9A3C84E075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7428AE0-8764-8A00-7A7E-2D58236E80E5}"/>
              </a:ext>
            </a:extLst>
          </p:cNvPr>
          <p:cNvSpPr>
            <a:spLocks noGrp="1"/>
          </p:cNvSpPr>
          <p:nvPr>
            <p:ph type="body" idx="1"/>
          </p:nvPr>
        </p:nvSpPr>
        <p:spPr/>
        <p:txBody>
          <a:bodyPr/>
          <a:lstStyle/>
          <a:p>
            <a:r>
              <a:rPr lang="en-US" sz="1200" kern="1200" dirty="0">
                <a:solidFill>
                  <a:schemeClr val="tx1"/>
                </a:solidFill>
                <a:effectLst/>
                <a:latin typeface="+mn-lt"/>
                <a:ea typeface="+mn-ea"/>
                <a:cs typeface="+mn-cs"/>
              </a:rPr>
              <a:t>When there are errors like this that we know how to handle or at least we want to warn the user with a bit more information, we can use exceptions. To handle exceptions, we use the try except statement. In the try block, we put the code for which we know that things may go poorly. In the except block we handle the error. Optionally, we can also specify a finally block where we have code that should be executed no matter what.</a:t>
            </a:r>
          </a:p>
        </p:txBody>
      </p:sp>
      <p:sp>
        <p:nvSpPr>
          <p:cNvPr id="4" name="Slide Number Placeholder 3">
            <a:extLst>
              <a:ext uri="{FF2B5EF4-FFF2-40B4-BE49-F238E27FC236}">
                <a16:creationId xmlns:a16="http://schemas.microsoft.com/office/drawing/2014/main" id="{0C045C70-3632-F634-6F3B-331ABF683780}"/>
              </a:ext>
            </a:extLst>
          </p:cNvPr>
          <p:cNvSpPr>
            <a:spLocks noGrp="1"/>
          </p:cNvSpPr>
          <p:nvPr>
            <p:ph type="sldNum" sz="quarter" idx="5"/>
          </p:nvPr>
        </p:nvSpPr>
        <p:spPr/>
        <p:txBody>
          <a:bodyPr/>
          <a:lstStyle/>
          <a:p>
            <a:fld id="{D1EC9309-185D-B241-857D-6AB647741F6D}" type="slidenum">
              <a:rPr lang="en-US" smtClean="0"/>
              <a:t>35</a:t>
            </a:fld>
            <a:endParaRPr lang="en-US"/>
          </a:p>
        </p:txBody>
      </p:sp>
    </p:spTree>
    <p:extLst>
      <p:ext uri="{BB962C8B-B14F-4D97-AF65-F5344CB8AC3E}">
        <p14:creationId xmlns:p14="http://schemas.microsoft.com/office/powerpoint/2010/main" val="277923556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7E6FCC-F7DD-FF61-F840-7C6EB200A1A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79D991D-CDFE-4EB5-162D-0E41610403A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01FFD74-D6F3-F714-B973-38216BF517EC}"/>
              </a:ext>
            </a:extLst>
          </p:cNvPr>
          <p:cNvSpPr>
            <a:spLocks noGrp="1"/>
          </p:cNvSpPr>
          <p:nvPr>
            <p:ph type="body" idx="1"/>
          </p:nvPr>
        </p:nvSpPr>
        <p:spPr/>
        <p:txBody>
          <a:bodyPr/>
          <a:lstStyle/>
          <a:p>
            <a:r>
              <a:rPr lang="en-US" sz="1200" kern="1200" dirty="0">
                <a:solidFill>
                  <a:schemeClr val="tx1"/>
                </a:solidFill>
                <a:effectLst/>
                <a:latin typeface="+mn-lt"/>
                <a:ea typeface="+mn-ea"/>
                <a:cs typeface="+mn-cs"/>
              </a:rPr>
              <a:t>For example, we may know that something might </a:t>
            </a:r>
            <a:r>
              <a:rPr lang="en-US" sz="1200" kern="1200">
                <a:solidFill>
                  <a:schemeClr val="tx1"/>
                </a:solidFill>
                <a:effectLst/>
                <a:latin typeface="+mn-lt"/>
                <a:ea typeface="+mn-ea"/>
                <a:cs typeface="+mn-cs"/>
              </a:rPr>
              <a:t>go wrong as we read a file line by line.</a:t>
            </a:r>
            <a:endParaRPr lang="en-US" sz="120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88527DC7-B161-C86D-60BE-DBDBBD8BF7C3}"/>
              </a:ext>
            </a:extLst>
          </p:cNvPr>
          <p:cNvSpPr>
            <a:spLocks noGrp="1"/>
          </p:cNvSpPr>
          <p:nvPr>
            <p:ph type="sldNum" sz="quarter" idx="5"/>
          </p:nvPr>
        </p:nvSpPr>
        <p:spPr/>
        <p:txBody>
          <a:bodyPr/>
          <a:lstStyle/>
          <a:p>
            <a:fld id="{D1EC9309-185D-B241-857D-6AB647741F6D}" type="slidenum">
              <a:rPr lang="en-US" smtClean="0"/>
              <a:t>36</a:t>
            </a:fld>
            <a:endParaRPr lang="en-US"/>
          </a:p>
        </p:txBody>
      </p:sp>
    </p:spTree>
    <p:extLst>
      <p:ext uri="{BB962C8B-B14F-4D97-AF65-F5344CB8AC3E}">
        <p14:creationId xmlns:p14="http://schemas.microsoft.com/office/powerpoint/2010/main" val="44230946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B6B2D8-8845-1CC0-A4D3-D4E9B2BA8D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2122234-2404-F312-1062-E85F5B26429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A464088-119E-55F4-B043-B4EFD9F4C76B}"/>
              </a:ext>
            </a:extLst>
          </p:cNvPr>
          <p:cNvSpPr>
            <a:spLocks noGrp="1"/>
          </p:cNvSpPr>
          <p:nvPr>
            <p:ph type="body" idx="1"/>
          </p:nvPr>
        </p:nvSpPr>
        <p:spPr/>
        <p:txBody>
          <a:bodyPr/>
          <a:lstStyle/>
          <a:p>
            <a:r>
              <a:rPr lang="en-US" sz="1200" kern="1200" dirty="0">
                <a:solidFill>
                  <a:schemeClr val="tx1"/>
                </a:solidFill>
                <a:effectLst/>
                <a:latin typeface="+mn-lt"/>
                <a:ea typeface="+mn-ea"/>
                <a:cs typeface="+mn-cs"/>
              </a:rPr>
              <a:t>You can also throw your own exceptions using the raise keyword</a:t>
            </a:r>
          </a:p>
        </p:txBody>
      </p:sp>
      <p:sp>
        <p:nvSpPr>
          <p:cNvPr id="4" name="Slide Number Placeholder 3">
            <a:extLst>
              <a:ext uri="{FF2B5EF4-FFF2-40B4-BE49-F238E27FC236}">
                <a16:creationId xmlns:a16="http://schemas.microsoft.com/office/drawing/2014/main" id="{D7286983-17F6-DA5F-2000-1642D7FE8B0E}"/>
              </a:ext>
            </a:extLst>
          </p:cNvPr>
          <p:cNvSpPr>
            <a:spLocks noGrp="1"/>
          </p:cNvSpPr>
          <p:nvPr>
            <p:ph type="sldNum" sz="quarter" idx="5"/>
          </p:nvPr>
        </p:nvSpPr>
        <p:spPr/>
        <p:txBody>
          <a:bodyPr/>
          <a:lstStyle/>
          <a:p>
            <a:fld id="{D1EC9309-185D-B241-857D-6AB647741F6D}" type="slidenum">
              <a:rPr lang="en-US" smtClean="0"/>
              <a:t>37</a:t>
            </a:fld>
            <a:endParaRPr lang="en-US"/>
          </a:p>
        </p:txBody>
      </p:sp>
    </p:spTree>
    <p:extLst>
      <p:ext uri="{BB962C8B-B14F-4D97-AF65-F5344CB8AC3E}">
        <p14:creationId xmlns:p14="http://schemas.microsoft.com/office/powerpoint/2010/main" val="345763260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92B12A-0377-E8E4-C276-6E6745244E5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2782A60-7715-9A81-A4BC-5DC97295466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0BEF5EE-67EF-140D-ABDE-EC5A67B871A1}"/>
              </a:ext>
            </a:extLst>
          </p:cNvPr>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0E4AFCCE-805D-3BC2-8CAE-5FAA0D086AEB}"/>
              </a:ext>
            </a:extLst>
          </p:cNvPr>
          <p:cNvSpPr>
            <a:spLocks noGrp="1"/>
          </p:cNvSpPr>
          <p:nvPr>
            <p:ph type="sldNum" sz="quarter" idx="5"/>
          </p:nvPr>
        </p:nvSpPr>
        <p:spPr/>
        <p:txBody>
          <a:bodyPr/>
          <a:lstStyle/>
          <a:p>
            <a:fld id="{D1EC9309-185D-B241-857D-6AB647741F6D}" type="slidenum">
              <a:rPr lang="en-US" smtClean="0"/>
              <a:t>38</a:t>
            </a:fld>
            <a:endParaRPr lang="en-US"/>
          </a:p>
        </p:txBody>
      </p:sp>
    </p:spTree>
    <p:extLst>
      <p:ext uri="{BB962C8B-B14F-4D97-AF65-F5344CB8AC3E}">
        <p14:creationId xmlns:p14="http://schemas.microsoft.com/office/powerpoint/2010/main" val="37490056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8F6CEB-4002-C850-7570-9D9779463A1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577724-20CE-62DE-1584-C93529DC165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FD1607C-24CF-D18A-C4E6-7CA71CBB5918}"/>
              </a:ext>
            </a:extLst>
          </p:cNvPr>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FD22AC30-0CF5-DA2A-C732-55E79ADA6CAA}"/>
              </a:ext>
            </a:extLst>
          </p:cNvPr>
          <p:cNvSpPr>
            <a:spLocks noGrp="1"/>
          </p:cNvSpPr>
          <p:nvPr>
            <p:ph type="sldNum" sz="quarter" idx="5"/>
          </p:nvPr>
        </p:nvSpPr>
        <p:spPr/>
        <p:txBody>
          <a:bodyPr/>
          <a:lstStyle/>
          <a:p>
            <a:fld id="{D1EC9309-185D-B241-857D-6AB647741F6D}" type="slidenum">
              <a:rPr lang="en-US" smtClean="0"/>
              <a:t>39</a:t>
            </a:fld>
            <a:endParaRPr lang="en-US"/>
          </a:p>
        </p:txBody>
      </p:sp>
    </p:spTree>
    <p:extLst>
      <p:ext uri="{BB962C8B-B14F-4D97-AF65-F5344CB8AC3E}">
        <p14:creationId xmlns:p14="http://schemas.microsoft.com/office/powerpoint/2010/main" val="23714368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74048E-A371-4965-FD17-E54E0779810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117D76-0E86-509A-CE0B-97A00EE2399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D31F71F-2E8F-3D36-141D-427FC4EF57E9}"/>
              </a:ext>
            </a:extLst>
          </p:cNvPr>
          <p:cNvSpPr>
            <a:spLocks noGrp="1"/>
          </p:cNvSpPr>
          <p:nvPr>
            <p:ph type="body" idx="1"/>
          </p:nvPr>
        </p:nvSpPr>
        <p:spPr/>
        <p:txBody>
          <a:bodyPr/>
          <a:lstStyle/>
          <a:p>
            <a:r>
              <a:rPr lang="en-US" sz="1200" kern="1200" dirty="0">
                <a:solidFill>
                  <a:schemeClr val="tx1"/>
                </a:solidFill>
                <a:effectLst/>
                <a:latin typeface="+mn-lt"/>
                <a:ea typeface="+mn-ea"/>
                <a:cs typeface="+mn-cs"/>
              </a:rPr>
              <a:t>When you have a list whose elements are lists themselves, then this list is known as a nested list. If the inner lists have the same length, you can think of them as matrices (note that they don't have to have the same length). For example, here is a nested list with four inner lists, each having three elements. If we index matrix between 0-3, we will get the respective inner list back. You can think of matrix as having 4 rows and 3 columns. </a:t>
            </a:r>
          </a:p>
        </p:txBody>
      </p:sp>
      <p:sp>
        <p:nvSpPr>
          <p:cNvPr id="4" name="Slide Number Placeholder 3">
            <a:extLst>
              <a:ext uri="{FF2B5EF4-FFF2-40B4-BE49-F238E27FC236}">
                <a16:creationId xmlns:a16="http://schemas.microsoft.com/office/drawing/2014/main" id="{8A86BEAC-C601-3091-4A11-22F5A1C9B0CB}"/>
              </a:ext>
            </a:extLst>
          </p:cNvPr>
          <p:cNvSpPr>
            <a:spLocks noGrp="1"/>
          </p:cNvSpPr>
          <p:nvPr>
            <p:ph type="sldNum" sz="quarter" idx="5"/>
          </p:nvPr>
        </p:nvSpPr>
        <p:spPr/>
        <p:txBody>
          <a:bodyPr/>
          <a:lstStyle/>
          <a:p>
            <a:fld id="{D1EC9309-185D-B241-857D-6AB647741F6D}" type="slidenum">
              <a:rPr lang="en-US" smtClean="0"/>
              <a:t>4</a:t>
            </a:fld>
            <a:endParaRPr lang="en-US"/>
          </a:p>
        </p:txBody>
      </p:sp>
    </p:spTree>
    <p:extLst>
      <p:ext uri="{BB962C8B-B14F-4D97-AF65-F5344CB8AC3E}">
        <p14:creationId xmlns:p14="http://schemas.microsoft.com/office/powerpoint/2010/main" val="15528948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AC3EAD-35FA-1F3E-4793-79057A0E6D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D1A647F-9FC8-EF92-CBA0-90FDE5465B4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53388DB-73E0-978A-425F-BCFC98F7F6B7}"/>
              </a:ext>
            </a:extLst>
          </p:cNvPr>
          <p:cNvSpPr>
            <a:spLocks noGrp="1"/>
          </p:cNvSpPr>
          <p:nvPr>
            <p:ph type="body" idx="1"/>
          </p:nvPr>
        </p:nvSpPr>
        <p:spPr/>
        <p:txBody>
          <a:bodyPr/>
          <a:lstStyle/>
          <a:p>
            <a:r>
              <a:rPr lang="en-US" sz="1200" kern="1200" dirty="0">
                <a:solidFill>
                  <a:schemeClr val="tx1"/>
                </a:solidFill>
                <a:effectLst/>
                <a:latin typeface="+mn-lt"/>
                <a:ea typeface="+mn-ea"/>
                <a:cs typeface="+mn-cs"/>
              </a:rPr>
              <a:t>In turn, to access elements within any of the inner lists, we have to use two square brackets. The first corresponds to the row and the second to the column.</a:t>
            </a:r>
          </a:p>
        </p:txBody>
      </p:sp>
      <p:sp>
        <p:nvSpPr>
          <p:cNvPr id="4" name="Slide Number Placeholder 3">
            <a:extLst>
              <a:ext uri="{FF2B5EF4-FFF2-40B4-BE49-F238E27FC236}">
                <a16:creationId xmlns:a16="http://schemas.microsoft.com/office/drawing/2014/main" id="{8210AA1F-95B6-1A94-CAF7-50201CBBBD14}"/>
              </a:ext>
            </a:extLst>
          </p:cNvPr>
          <p:cNvSpPr>
            <a:spLocks noGrp="1"/>
          </p:cNvSpPr>
          <p:nvPr>
            <p:ph type="sldNum" sz="quarter" idx="5"/>
          </p:nvPr>
        </p:nvSpPr>
        <p:spPr/>
        <p:txBody>
          <a:bodyPr/>
          <a:lstStyle/>
          <a:p>
            <a:fld id="{D1EC9309-185D-B241-857D-6AB647741F6D}" type="slidenum">
              <a:rPr lang="en-US" smtClean="0"/>
              <a:t>5</a:t>
            </a:fld>
            <a:endParaRPr lang="en-US"/>
          </a:p>
        </p:txBody>
      </p:sp>
    </p:spTree>
    <p:extLst>
      <p:ext uri="{BB962C8B-B14F-4D97-AF65-F5344CB8AC3E}">
        <p14:creationId xmlns:p14="http://schemas.microsoft.com/office/powerpoint/2010/main" val="20028676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BC2E13-068D-3006-1D37-D0CBFAF9B73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ED6BDD-0168-263F-59A5-F19D6C97290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FDC7888-C34A-06D1-7DE4-A0327D535E63}"/>
              </a:ext>
            </a:extLst>
          </p:cNvPr>
          <p:cNvSpPr>
            <a:spLocks noGrp="1"/>
          </p:cNvSpPr>
          <p:nvPr>
            <p:ph type="body" idx="1"/>
          </p:nvPr>
        </p:nvSpPr>
        <p:spPr/>
        <p:txBody>
          <a:bodyPr/>
          <a:lstStyle/>
          <a:p>
            <a:r>
              <a:rPr lang="en-US" sz="1200" kern="1200" dirty="0">
                <a:solidFill>
                  <a:schemeClr val="tx1"/>
                </a:solidFill>
                <a:effectLst/>
                <a:latin typeface="+mn-lt"/>
                <a:ea typeface="+mn-ea"/>
                <a:cs typeface="+mn-cs"/>
              </a:rPr>
              <a:t>What do you think the following block of code would print?</a:t>
            </a:r>
          </a:p>
        </p:txBody>
      </p:sp>
      <p:sp>
        <p:nvSpPr>
          <p:cNvPr id="4" name="Slide Number Placeholder 3">
            <a:extLst>
              <a:ext uri="{FF2B5EF4-FFF2-40B4-BE49-F238E27FC236}">
                <a16:creationId xmlns:a16="http://schemas.microsoft.com/office/drawing/2014/main" id="{97D14F08-C7FF-034A-C3B2-D090CACECC3C}"/>
              </a:ext>
            </a:extLst>
          </p:cNvPr>
          <p:cNvSpPr>
            <a:spLocks noGrp="1"/>
          </p:cNvSpPr>
          <p:nvPr>
            <p:ph type="sldNum" sz="quarter" idx="5"/>
          </p:nvPr>
        </p:nvSpPr>
        <p:spPr/>
        <p:txBody>
          <a:bodyPr/>
          <a:lstStyle/>
          <a:p>
            <a:fld id="{D1EC9309-185D-B241-857D-6AB647741F6D}" type="slidenum">
              <a:rPr lang="en-US" smtClean="0"/>
              <a:t>6</a:t>
            </a:fld>
            <a:endParaRPr lang="en-US"/>
          </a:p>
        </p:txBody>
      </p:sp>
    </p:spTree>
    <p:extLst>
      <p:ext uri="{BB962C8B-B14F-4D97-AF65-F5344CB8AC3E}">
        <p14:creationId xmlns:p14="http://schemas.microsoft.com/office/powerpoint/2010/main" val="14850379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B224CB-423D-63ED-87A8-49C1A83D8A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8F59DCC-5657-2DB5-B946-F733A91EF03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56A5431-9019-BE12-218A-20029560448F}"/>
              </a:ext>
            </a:extLst>
          </p:cNvPr>
          <p:cNvSpPr>
            <a:spLocks noGrp="1"/>
          </p:cNvSpPr>
          <p:nvPr>
            <p:ph type="body" idx="1"/>
          </p:nvPr>
        </p:nvSpPr>
        <p:spPr/>
        <p:txBody>
          <a:bodyPr/>
          <a:lstStyle/>
          <a:p>
            <a:r>
              <a:rPr lang="en-US" sz="1200" kern="1200" dirty="0">
                <a:solidFill>
                  <a:schemeClr val="tx1"/>
                </a:solidFill>
                <a:effectLst/>
                <a:latin typeface="+mn-lt"/>
                <a:ea typeface="+mn-ea"/>
                <a:cs typeface="+mn-cs"/>
              </a:rPr>
              <a:t>It would print 888. We first go to the first element [4, [True, False], 6, 8] then within the second element [True, False] and then within the first, i.e. True. This the if statement is satisfied and we would print the contents of the first element in the second inner list [</a:t>
            </a:r>
            <a:r>
              <a:rPr lang="en-US" dirty="0">
                <a:latin typeface="Monaco" pitchFamily="2" charset="77"/>
              </a:rPr>
              <a:t>[888, 999]], i.e. 888</a:t>
            </a:r>
            <a:endParaRPr lang="en-US" sz="120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812EEDF2-58C3-F63B-C7F5-258D4D719032}"/>
              </a:ext>
            </a:extLst>
          </p:cNvPr>
          <p:cNvSpPr>
            <a:spLocks noGrp="1"/>
          </p:cNvSpPr>
          <p:nvPr>
            <p:ph type="sldNum" sz="quarter" idx="5"/>
          </p:nvPr>
        </p:nvSpPr>
        <p:spPr/>
        <p:txBody>
          <a:bodyPr/>
          <a:lstStyle/>
          <a:p>
            <a:fld id="{D1EC9309-185D-B241-857D-6AB647741F6D}" type="slidenum">
              <a:rPr lang="en-US" smtClean="0"/>
              <a:t>7</a:t>
            </a:fld>
            <a:endParaRPr lang="en-US"/>
          </a:p>
        </p:txBody>
      </p:sp>
    </p:spTree>
    <p:extLst>
      <p:ext uri="{BB962C8B-B14F-4D97-AF65-F5344CB8AC3E}">
        <p14:creationId xmlns:p14="http://schemas.microsoft.com/office/powerpoint/2010/main" val="4389861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22F7DC-F444-E303-F22D-85233ECF2B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588ED1-8576-A8BB-DE14-4B0A69D43EC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8C3235B-2C92-9A36-18D2-6F584FDA5C80}"/>
              </a:ext>
            </a:extLst>
          </p:cNvPr>
          <p:cNvSpPr>
            <a:spLocks noGrp="1"/>
          </p:cNvSpPr>
          <p:nvPr>
            <p:ph type="body" idx="1"/>
          </p:nvPr>
        </p:nvSpPr>
        <p:spPr/>
        <p:txBody>
          <a:bodyPr/>
          <a:lstStyle/>
          <a:p>
            <a:r>
              <a:rPr lang="en-US" sz="1200" kern="1200" dirty="0">
                <a:solidFill>
                  <a:schemeClr val="tx1"/>
                </a:solidFill>
                <a:effectLst/>
                <a:latin typeface="+mn-lt"/>
                <a:ea typeface="+mn-ea"/>
                <a:cs typeface="+mn-cs"/>
              </a:rPr>
              <a:t>Time to write some Python code yourself.</a:t>
            </a:r>
          </a:p>
        </p:txBody>
      </p:sp>
      <p:sp>
        <p:nvSpPr>
          <p:cNvPr id="4" name="Slide Number Placeholder 3">
            <a:extLst>
              <a:ext uri="{FF2B5EF4-FFF2-40B4-BE49-F238E27FC236}">
                <a16:creationId xmlns:a16="http://schemas.microsoft.com/office/drawing/2014/main" id="{63A71A58-74E3-0A58-053C-C0A79D955FBC}"/>
              </a:ext>
            </a:extLst>
          </p:cNvPr>
          <p:cNvSpPr>
            <a:spLocks noGrp="1"/>
          </p:cNvSpPr>
          <p:nvPr>
            <p:ph type="sldNum" sz="quarter" idx="5"/>
          </p:nvPr>
        </p:nvSpPr>
        <p:spPr/>
        <p:txBody>
          <a:bodyPr/>
          <a:lstStyle/>
          <a:p>
            <a:fld id="{D1EC9309-185D-B241-857D-6AB647741F6D}" type="slidenum">
              <a:rPr lang="en-US" smtClean="0"/>
              <a:t>8</a:t>
            </a:fld>
            <a:endParaRPr lang="en-US"/>
          </a:p>
        </p:txBody>
      </p:sp>
    </p:spTree>
    <p:extLst>
      <p:ext uri="{BB962C8B-B14F-4D97-AF65-F5344CB8AC3E}">
        <p14:creationId xmlns:p14="http://schemas.microsoft.com/office/powerpoint/2010/main" val="37982181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ADA2D7-3C93-AD5A-90B8-D9E5A2ABA97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13AFDA-0BE7-1003-9519-B10B7020065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5B08EF1-B872-FCA5-8C1D-3D0081E42D99}"/>
              </a:ext>
            </a:extLst>
          </p:cNvPr>
          <p:cNvSpPr>
            <a:spLocks noGrp="1"/>
          </p:cNvSpPr>
          <p:nvPr>
            <p:ph type="body" idx="1"/>
          </p:nvPr>
        </p:nvSpPr>
        <p:spPr/>
        <p:txBody>
          <a:bodyPr/>
          <a:lstStyle/>
          <a:p>
            <a:r>
              <a:rPr lang="en-US" sz="1200" kern="1200" dirty="0">
                <a:solidFill>
                  <a:schemeClr val="tx1"/>
                </a:solidFill>
                <a:effectLst/>
                <a:latin typeface="+mn-lt"/>
                <a:ea typeface="+mn-ea"/>
                <a:cs typeface="+mn-cs"/>
              </a:rPr>
              <a:t>There are multiple ways of going about it but here's a basic solution that iterates through each inner list and then within each inner list through all elements and adds them up to a running total</a:t>
            </a:r>
          </a:p>
        </p:txBody>
      </p:sp>
      <p:sp>
        <p:nvSpPr>
          <p:cNvPr id="4" name="Slide Number Placeholder 3">
            <a:extLst>
              <a:ext uri="{FF2B5EF4-FFF2-40B4-BE49-F238E27FC236}">
                <a16:creationId xmlns:a16="http://schemas.microsoft.com/office/drawing/2014/main" id="{09BE7123-3D9B-04E9-A41C-E5AFFA3EAB6C}"/>
              </a:ext>
            </a:extLst>
          </p:cNvPr>
          <p:cNvSpPr>
            <a:spLocks noGrp="1"/>
          </p:cNvSpPr>
          <p:nvPr>
            <p:ph type="sldNum" sz="quarter" idx="5"/>
          </p:nvPr>
        </p:nvSpPr>
        <p:spPr/>
        <p:txBody>
          <a:bodyPr/>
          <a:lstStyle/>
          <a:p>
            <a:fld id="{D1EC9309-185D-B241-857D-6AB647741F6D}" type="slidenum">
              <a:rPr lang="en-US" smtClean="0"/>
              <a:t>9</a:t>
            </a:fld>
            <a:endParaRPr lang="en-US"/>
          </a:p>
        </p:txBody>
      </p:sp>
    </p:spTree>
    <p:extLst>
      <p:ext uri="{BB962C8B-B14F-4D97-AF65-F5344CB8AC3E}">
        <p14:creationId xmlns:p14="http://schemas.microsoft.com/office/powerpoint/2010/main" val="223669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2301923" y="1122363"/>
            <a:ext cx="7588155" cy="2621154"/>
          </a:xfrm>
        </p:spPr>
        <p:txBody>
          <a:bodyPr anchor="b">
            <a:normAutofit/>
          </a:bodyPr>
          <a:lstStyle>
            <a:lvl1pPr algn="ctr">
              <a:defRPr sz="4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2301923" y="3843708"/>
            <a:ext cx="7588155" cy="1414091"/>
          </a:xfrm>
        </p:spPr>
        <p:txBody>
          <a:bodyPr>
            <a:norm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p>
            <a:fld id="{4844443D-EB41-0E4B-9199-7070F6E90ED2}" type="datetime1">
              <a:rPr lang="en-US" smtClean="0"/>
              <a:t>4/6/26</a:t>
            </a:fld>
            <a:endParaRPr lang="en-US"/>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9839303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E956D-CB73-C986-F100-46487310D11E}"/>
              </a:ext>
            </a:extLst>
          </p:cNvPr>
          <p:cNvSpPr>
            <a:spLocks noGrp="1"/>
          </p:cNvSpPr>
          <p:nvPr>
            <p:ph type="title"/>
          </p:nvPr>
        </p:nvSpPr>
        <p:spPr>
          <a:xfrm>
            <a:off x="612648" y="548640"/>
            <a:ext cx="10515600" cy="1132258"/>
          </a:xfr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E423E6A-A07C-BF0D-EA30-9A8A854E48F1}"/>
              </a:ext>
            </a:extLst>
          </p:cNvPr>
          <p:cNvSpPr>
            <a:spLocks noGrp="1"/>
          </p:cNvSpPr>
          <p:nvPr>
            <p:ph type="body" orient="vert" idx="1"/>
          </p:nvPr>
        </p:nvSpPr>
        <p:spPr>
          <a:xfrm>
            <a:off x="612648" y="1680898"/>
            <a:ext cx="10515600" cy="449606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DC9908-8F95-8DFC-72CC-158552B56735}"/>
              </a:ext>
            </a:extLst>
          </p:cNvPr>
          <p:cNvSpPr>
            <a:spLocks noGrp="1"/>
          </p:cNvSpPr>
          <p:nvPr>
            <p:ph type="dt" sz="half" idx="10"/>
          </p:nvPr>
        </p:nvSpPr>
        <p:spPr/>
        <p:txBody>
          <a:bodyPr/>
          <a:lstStyle/>
          <a:p>
            <a:fld id="{B31EFA83-F244-5343-BB18-993A36B4F493}" type="datetime1">
              <a:rPr lang="en-US" smtClean="0"/>
              <a:t>4/6/26</a:t>
            </a:fld>
            <a:endParaRPr lang="en-US"/>
          </a:p>
        </p:txBody>
      </p:sp>
      <p:sp>
        <p:nvSpPr>
          <p:cNvPr id="5" name="Footer Placeholder 4">
            <a:extLst>
              <a:ext uri="{FF2B5EF4-FFF2-40B4-BE49-F238E27FC236}">
                <a16:creationId xmlns:a16="http://schemas.microsoft.com/office/drawing/2014/main" id="{2C26C9BE-9060-50CB-2BB7-07307FF89A7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84A835B-97D3-BC22-F0B8-4986D4636271}"/>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7217391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85B0252-346C-F6F4-3642-19F571550D45}"/>
              </a:ext>
            </a:extLst>
          </p:cNvPr>
          <p:cNvSpPr>
            <a:spLocks noGrp="1"/>
          </p:cNvSpPr>
          <p:nvPr>
            <p:ph type="title" orient="vert"/>
          </p:nvPr>
        </p:nvSpPr>
        <p:spPr>
          <a:xfrm>
            <a:off x="9634888" y="578497"/>
            <a:ext cx="2047037" cy="5598466"/>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F798DA36-7351-9D6A-518B-678AB8A507D3}"/>
              </a:ext>
            </a:extLst>
          </p:cNvPr>
          <p:cNvSpPr>
            <a:spLocks noGrp="1"/>
          </p:cNvSpPr>
          <p:nvPr>
            <p:ph type="body" orient="vert" idx="1"/>
          </p:nvPr>
        </p:nvSpPr>
        <p:spPr>
          <a:xfrm>
            <a:off x="838200" y="578497"/>
            <a:ext cx="8796688" cy="559846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846BDFF-D746-836C-04B8-CA89AD5D1466}"/>
              </a:ext>
            </a:extLst>
          </p:cNvPr>
          <p:cNvSpPr>
            <a:spLocks noGrp="1"/>
          </p:cNvSpPr>
          <p:nvPr>
            <p:ph type="dt" sz="half" idx="10"/>
          </p:nvPr>
        </p:nvSpPr>
        <p:spPr/>
        <p:txBody>
          <a:bodyPr/>
          <a:lstStyle/>
          <a:p>
            <a:fld id="{D9932B89-1C08-124C-A818-4A226C9F6271}" type="datetime1">
              <a:rPr lang="en-US" smtClean="0"/>
              <a:t>4/6/26</a:t>
            </a:fld>
            <a:endParaRPr lang="en-US"/>
          </a:p>
        </p:txBody>
      </p:sp>
      <p:sp>
        <p:nvSpPr>
          <p:cNvPr id="5" name="Footer Placeholder 4">
            <a:extLst>
              <a:ext uri="{FF2B5EF4-FFF2-40B4-BE49-F238E27FC236}">
                <a16:creationId xmlns:a16="http://schemas.microsoft.com/office/drawing/2014/main" id="{919AA929-A9E6-FF9C-0C59-177F892D6A6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316D893-7E81-90DC-4139-7687B39C3AC8}"/>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6425061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C2DD052-3E45-E789-01F8-33250024ECB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677F5C59-1998-9841-AEAE-EAACED0CEF34}" type="datetime1">
              <a:rPr lang="en-US" smtClean="0"/>
              <a:t>4/6/26</a:t>
            </a:fld>
            <a:endParaRPr lang="en-US"/>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0818706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D06AF-EF87-8489-2C82-DEB90B7EFE0C}"/>
              </a:ext>
            </a:extLst>
          </p:cNvPr>
          <p:cNvSpPr>
            <a:spLocks noGrp="1"/>
          </p:cNvSpPr>
          <p:nvPr>
            <p:ph type="title"/>
          </p:nvPr>
        </p:nvSpPr>
        <p:spPr>
          <a:xfrm>
            <a:off x="603381" y="553616"/>
            <a:ext cx="8273140" cy="4008859"/>
          </a:xfrm>
        </p:spPr>
        <p:txBody>
          <a:bodyPr anchor="t">
            <a:normAutofit/>
          </a:bodyPr>
          <a:lstStyle>
            <a:lvl1pPr>
              <a:defRPr sz="5400" cap="all" baseline="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08E5678-CA38-1318-9EA2-5E0A4F9A59BA}"/>
              </a:ext>
            </a:extLst>
          </p:cNvPr>
          <p:cNvSpPr>
            <a:spLocks noGrp="1"/>
          </p:cNvSpPr>
          <p:nvPr>
            <p:ph type="body" idx="1"/>
          </p:nvPr>
        </p:nvSpPr>
        <p:spPr>
          <a:xfrm>
            <a:off x="603380" y="4589463"/>
            <a:ext cx="8273140" cy="1384617"/>
          </a:xfrm>
        </p:spPr>
        <p:txBody>
          <a:bodyPr anchor="b">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4E99186-7E5A-60AF-DE69-5C7DA71611AB}"/>
              </a:ext>
            </a:extLst>
          </p:cNvPr>
          <p:cNvSpPr>
            <a:spLocks noGrp="1"/>
          </p:cNvSpPr>
          <p:nvPr>
            <p:ph type="dt" sz="half" idx="10"/>
          </p:nvPr>
        </p:nvSpPr>
        <p:spPr/>
        <p:txBody>
          <a:bodyPr/>
          <a:lstStyle/>
          <a:p>
            <a:fld id="{FA9BFD55-DE59-EA44-B02F-6DE9BFFB3E31}" type="datetime1">
              <a:rPr lang="en-US" smtClean="0"/>
              <a:t>4/6/26</a:t>
            </a:fld>
            <a:endParaRPr lang="en-US"/>
          </a:p>
        </p:txBody>
      </p:sp>
      <p:sp>
        <p:nvSpPr>
          <p:cNvPr id="5" name="Footer Placeholder 4">
            <a:extLst>
              <a:ext uri="{FF2B5EF4-FFF2-40B4-BE49-F238E27FC236}">
                <a16:creationId xmlns:a16="http://schemas.microsoft.com/office/drawing/2014/main" id="{82FA13D1-1FBA-E820-323B-77B41F1A665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B39BE85-85F6-4636-C651-D87CC969A49E}"/>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614827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548640"/>
            <a:ext cx="10741152" cy="1132258"/>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72E861E-DFBA-B4AA-9356-CDE3D3F57C04}"/>
              </a:ext>
            </a:extLst>
          </p:cNvPr>
          <p:cNvSpPr>
            <a:spLocks noGrp="1"/>
          </p:cNvSpPr>
          <p:nvPr>
            <p:ph sz="half" idx="1"/>
          </p:nvPr>
        </p:nvSpPr>
        <p:spPr>
          <a:xfrm>
            <a:off x="612648"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451D7538-EC5A-3EE7-176F-A58920C5079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84741594-637E-8D48-9FDF-668DFC83BD98}" type="datetime1">
              <a:rPr lang="en-US" smtClean="0"/>
              <a:t>4/6/26</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1526697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EE969-634D-6E32-D227-18E9282C6F9E}"/>
              </a:ext>
            </a:extLst>
          </p:cNvPr>
          <p:cNvSpPr>
            <a:spLocks noGrp="1"/>
          </p:cNvSpPr>
          <p:nvPr>
            <p:ph type="title"/>
          </p:nvPr>
        </p:nvSpPr>
        <p:spPr>
          <a:xfrm>
            <a:off x="609600" y="547396"/>
            <a:ext cx="10745788" cy="1143292"/>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1CD26D4-290A-F0ED-7D62-41EDA6FEC2B9}"/>
              </a:ext>
            </a:extLst>
          </p:cNvPr>
          <p:cNvSpPr>
            <a:spLocks noGrp="1"/>
          </p:cNvSpPr>
          <p:nvPr>
            <p:ph type="body" idx="1"/>
          </p:nvPr>
        </p:nvSpPr>
        <p:spPr>
          <a:xfrm>
            <a:off x="609600" y="1685735"/>
            <a:ext cx="5157787"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4DA52B0-7419-A946-4523-6D34BCAD26D1}"/>
              </a:ext>
            </a:extLst>
          </p:cNvPr>
          <p:cNvSpPr>
            <a:spLocks noGrp="1"/>
          </p:cNvSpPr>
          <p:nvPr>
            <p:ph sz="half" idx="2"/>
          </p:nvPr>
        </p:nvSpPr>
        <p:spPr>
          <a:xfrm>
            <a:off x="609600" y="2386894"/>
            <a:ext cx="5157787" cy="37650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06536620-C4F3-EEC3-DBF1-05196B1CBB55}"/>
              </a:ext>
            </a:extLst>
          </p:cNvPr>
          <p:cNvSpPr>
            <a:spLocks noGrp="1"/>
          </p:cNvSpPr>
          <p:nvPr>
            <p:ph type="body" sz="quarter" idx="3"/>
          </p:nvPr>
        </p:nvSpPr>
        <p:spPr>
          <a:xfrm>
            <a:off x="6172200" y="1685735"/>
            <a:ext cx="5183188"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3BAE980-E611-98B5-04E9-DE4584B0E33F}"/>
              </a:ext>
            </a:extLst>
          </p:cNvPr>
          <p:cNvSpPr>
            <a:spLocks noGrp="1"/>
          </p:cNvSpPr>
          <p:nvPr>
            <p:ph sz="quarter" idx="4"/>
          </p:nvPr>
        </p:nvSpPr>
        <p:spPr>
          <a:xfrm>
            <a:off x="6172199" y="2386894"/>
            <a:ext cx="5183189" cy="37650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E3B3581-658A-8487-F9CB-E79F2BFF27E4}"/>
              </a:ext>
            </a:extLst>
          </p:cNvPr>
          <p:cNvSpPr>
            <a:spLocks noGrp="1"/>
          </p:cNvSpPr>
          <p:nvPr>
            <p:ph type="dt" sz="half" idx="10"/>
          </p:nvPr>
        </p:nvSpPr>
        <p:spPr/>
        <p:txBody>
          <a:bodyPr/>
          <a:lstStyle/>
          <a:p>
            <a:fld id="{770B3330-7ECC-7045-AE22-C708889960F4}" type="datetime1">
              <a:rPr lang="en-US" smtClean="0"/>
              <a:t>4/6/26</a:t>
            </a:fld>
            <a:endParaRPr lang="en-US"/>
          </a:p>
        </p:txBody>
      </p:sp>
      <p:sp>
        <p:nvSpPr>
          <p:cNvPr id="8" name="Footer Placeholder 7">
            <a:extLst>
              <a:ext uri="{FF2B5EF4-FFF2-40B4-BE49-F238E27FC236}">
                <a16:creationId xmlns:a16="http://schemas.microsoft.com/office/drawing/2014/main" id="{949D76D8-9033-26CF-BF4C-AECCC685C177}"/>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E02A06B8-CC1D-542F-D8EB-7625046B91D2}"/>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8082473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A9F42-7FF7-F803-C075-BC4968D35E3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89E8268-7232-2944-F1BD-399F9419B563}"/>
              </a:ext>
            </a:extLst>
          </p:cNvPr>
          <p:cNvSpPr>
            <a:spLocks noGrp="1"/>
          </p:cNvSpPr>
          <p:nvPr>
            <p:ph type="dt" sz="half" idx="10"/>
          </p:nvPr>
        </p:nvSpPr>
        <p:spPr/>
        <p:txBody>
          <a:bodyPr/>
          <a:lstStyle/>
          <a:p>
            <a:fld id="{62010638-B5CB-F74F-93C4-B73DD9CD1A25}" type="datetime1">
              <a:rPr lang="en-US" smtClean="0"/>
              <a:t>4/6/26</a:t>
            </a:fld>
            <a:endParaRPr lang="en-US"/>
          </a:p>
        </p:txBody>
      </p:sp>
      <p:sp>
        <p:nvSpPr>
          <p:cNvPr id="4" name="Footer Placeholder 3">
            <a:extLst>
              <a:ext uri="{FF2B5EF4-FFF2-40B4-BE49-F238E27FC236}">
                <a16:creationId xmlns:a16="http://schemas.microsoft.com/office/drawing/2014/main" id="{6B968DDD-323F-89A1-84E3-DDBA626D9386}"/>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8FBDC76-671D-1671-DCE2-D5658BD40E29}"/>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7040638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BC4D82-0182-501C-9231-46767680476E}"/>
              </a:ext>
            </a:extLst>
          </p:cNvPr>
          <p:cNvSpPr>
            <a:spLocks noGrp="1"/>
          </p:cNvSpPr>
          <p:nvPr>
            <p:ph type="dt" sz="half" idx="10"/>
          </p:nvPr>
        </p:nvSpPr>
        <p:spPr/>
        <p:txBody>
          <a:bodyPr/>
          <a:lstStyle/>
          <a:p>
            <a:fld id="{19A173C5-0D32-4446-97DB-44F61BE88692}" type="datetime1">
              <a:rPr lang="en-US" smtClean="0"/>
              <a:t>4/6/26</a:t>
            </a:fld>
            <a:endParaRPr lang="en-US"/>
          </a:p>
        </p:txBody>
      </p:sp>
      <p:sp>
        <p:nvSpPr>
          <p:cNvPr id="3" name="Footer Placeholder 2">
            <a:extLst>
              <a:ext uri="{FF2B5EF4-FFF2-40B4-BE49-F238E27FC236}">
                <a16:creationId xmlns:a16="http://schemas.microsoft.com/office/drawing/2014/main" id="{10EAA6C9-A7F3-19F1-D17C-A1D83FAF553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34EBB816-1B94-116F-92D4-6043AE9E0C6B}"/>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9883795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0C37F-77BE-E128-4248-D001C39E79C6}"/>
              </a:ext>
            </a:extLst>
          </p:cNvPr>
          <p:cNvSpPr>
            <a:spLocks noGrp="1"/>
          </p:cNvSpPr>
          <p:nvPr>
            <p:ph type="title"/>
          </p:nvPr>
        </p:nvSpPr>
        <p:spPr>
          <a:xfrm>
            <a:off x="597160" y="553616"/>
            <a:ext cx="3595634" cy="1757505"/>
          </a:xfrm>
        </p:spPr>
        <p:txBody>
          <a:bodyPr anchor="t">
            <a:normAutofit/>
          </a:bodyPr>
          <a:lstStyle>
            <a:lvl1pPr>
              <a:defRPr sz="28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F3B20A8-A604-C977-02C0-083BA8663484}"/>
              </a:ext>
            </a:extLst>
          </p:cNvPr>
          <p:cNvSpPr>
            <a:spLocks noGrp="1"/>
          </p:cNvSpPr>
          <p:nvPr>
            <p:ph idx="1"/>
          </p:nvPr>
        </p:nvSpPr>
        <p:spPr>
          <a:xfrm>
            <a:off x="5134708" y="553616"/>
            <a:ext cx="6279741" cy="5486400"/>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EC0EEBFB-2026-6A35-33ED-F008376B67A0}"/>
              </a:ext>
            </a:extLst>
          </p:cNvPr>
          <p:cNvSpPr>
            <a:spLocks noGrp="1"/>
          </p:cNvSpPr>
          <p:nvPr>
            <p:ph type="body" sz="half" idx="2"/>
          </p:nvPr>
        </p:nvSpPr>
        <p:spPr>
          <a:xfrm>
            <a:off x="597160" y="2311121"/>
            <a:ext cx="3595634" cy="3728895"/>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F05638-7A56-469A-825A-1DFA600254C8}"/>
              </a:ext>
            </a:extLst>
          </p:cNvPr>
          <p:cNvSpPr>
            <a:spLocks noGrp="1"/>
          </p:cNvSpPr>
          <p:nvPr>
            <p:ph type="dt" sz="half" idx="10"/>
          </p:nvPr>
        </p:nvSpPr>
        <p:spPr/>
        <p:txBody>
          <a:bodyPr/>
          <a:lstStyle/>
          <a:p>
            <a:fld id="{47CA7D7E-3769-3D4C-A8F3-5C7A88FE5F2C}" type="datetime1">
              <a:rPr lang="en-US" smtClean="0"/>
              <a:t>4/6/26</a:t>
            </a:fld>
            <a:endParaRPr lang="en-US"/>
          </a:p>
        </p:txBody>
      </p:sp>
      <p:sp>
        <p:nvSpPr>
          <p:cNvPr id="6" name="Footer Placeholder 5">
            <a:extLst>
              <a:ext uri="{FF2B5EF4-FFF2-40B4-BE49-F238E27FC236}">
                <a16:creationId xmlns:a16="http://schemas.microsoft.com/office/drawing/2014/main" id="{9C85A215-184B-2105-0279-ED02F644583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2C7CA46-892B-253A-3A28-7414E17B837B}"/>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351372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06A09-98CF-FAC2-3708-AECC4360C651}"/>
              </a:ext>
            </a:extLst>
          </p:cNvPr>
          <p:cNvSpPr>
            <a:spLocks noGrp="1"/>
          </p:cNvSpPr>
          <p:nvPr>
            <p:ph type="title"/>
          </p:nvPr>
        </p:nvSpPr>
        <p:spPr>
          <a:xfrm>
            <a:off x="594360" y="557784"/>
            <a:ext cx="3595634" cy="2212313"/>
          </a:xfrm>
        </p:spPr>
        <p:txBody>
          <a:bodyPr anchor="t">
            <a:normAutofit/>
          </a:bodyPr>
          <a:lstStyle>
            <a:lvl1pPr>
              <a:defRPr sz="28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9571C769-CEC8-962A-01E6-15B0E056791E}"/>
              </a:ext>
            </a:extLst>
          </p:cNvPr>
          <p:cNvSpPr>
            <a:spLocks noGrp="1"/>
          </p:cNvSpPr>
          <p:nvPr>
            <p:ph type="pic" idx="1"/>
          </p:nvPr>
        </p:nvSpPr>
        <p:spPr>
          <a:xfrm>
            <a:off x="5063319" y="657103"/>
            <a:ext cx="6483687" cy="555590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F32C4A61-EF2A-C5A5-B150-4448600B3937}"/>
              </a:ext>
            </a:extLst>
          </p:cNvPr>
          <p:cNvSpPr>
            <a:spLocks noGrp="1"/>
          </p:cNvSpPr>
          <p:nvPr>
            <p:ph type="body" sz="half" idx="2"/>
          </p:nvPr>
        </p:nvSpPr>
        <p:spPr>
          <a:xfrm>
            <a:off x="609601" y="2826137"/>
            <a:ext cx="3585586" cy="3434638"/>
          </a:xfrm>
        </p:spPr>
        <p:txBody>
          <a:bodyPr anchor="b"/>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20B235E-39C7-4C78-20EF-DB48ECD9CB90}"/>
              </a:ext>
            </a:extLst>
          </p:cNvPr>
          <p:cNvSpPr>
            <a:spLocks noGrp="1"/>
          </p:cNvSpPr>
          <p:nvPr>
            <p:ph type="dt" sz="half" idx="10"/>
          </p:nvPr>
        </p:nvSpPr>
        <p:spPr/>
        <p:txBody>
          <a:bodyPr/>
          <a:lstStyle/>
          <a:p>
            <a:fld id="{D77748DF-A835-9F46-A06F-C97E0D4C5357}" type="datetime1">
              <a:rPr lang="en-US" smtClean="0"/>
              <a:t>4/6/26</a:t>
            </a:fld>
            <a:endParaRPr lang="en-US"/>
          </a:p>
        </p:txBody>
      </p:sp>
      <p:sp>
        <p:nvSpPr>
          <p:cNvPr id="6" name="Footer Placeholder 5">
            <a:extLst>
              <a:ext uri="{FF2B5EF4-FFF2-40B4-BE49-F238E27FC236}">
                <a16:creationId xmlns:a16="http://schemas.microsoft.com/office/drawing/2014/main" id="{7FDC75DA-9A78-9AB9-7171-95A08CC51C5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EFE1A03-DCCB-53C7-DBFE-2AD55C90591B}"/>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5158461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5BFB69-9245-EC58-F1DE-FEB625BD336A}"/>
              </a:ext>
            </a:extLst>
          </p:cNvPr>
          <p:cNvSpPr>
            <a:spLocks noGrp="1"/>
          </p:cNvSpPr>
          <p:nvPr>
            <p:ph type="title"/>
          </p:nvPr>
        </p:nvSpPr>
        <p:spPr>
          <a:xfrm>
            <a:off x="612648" y="548640"/>
            <a:ext cx="10653578" cy="1132258"/>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516AFD5-5144-C460-0CA4-644BC4A93C02}"/>
              </a:ext>
            </a:extLst>
          </p:cNvPr>
          <p:cNvSpPr>
            <a:spLocks noGrp="1"/>
          </p:cNvSpPr>
          <p:nvPr>
            <p:ph type="body" idx="1"/>
          </p:nvPr>
        </p:nvSpPr>
        <p:spPr>
          <a:xfrm>
            <a:off x="612647" y="1715532"/>
            <a:ext cx="10653579" cy="459382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995753E-AF8A-7E04-8A1A-205B755A0215}"/>
              </a:ext>
            </a:extLst>
          </p:cNvPr>
          <p:cNvSpPr>
            <a:spLocks noGrp="1"/>
          </p:cNvSpPr>
          <p:nvPr>
            <p:ph type="dt" sz="half" idx="2"/>
          </p:nvPr>
        </p:nvSpPr>
        <p:spPr>
          <a:xfrm>
            <a:off x="137160" y="6453002"/>
            <a:ext cx="3494314" cy="365125"/>
          </a:xfrm>
          <a:prstGeom prst="rect">
            <a:avLst/>
          </a:prstGeom>
        </p:spPr>
        <p:txBody>
          <a:bodyPr vert="horz" lIns="91440" tIns="45720" rIns="91440" bIns="45720" rtlCol="0" anchor="ctr"/>
          <a:lstStyle>
            <a:lvl1pPr algn="l">
              <a:defRPr sz="900">
                <a:solidFill>
                  <a:schemeClr val="tx1"/>
                </a:solidFill>
              </a:defRPr>
            </a:lvl1pPr>
          </a:lstStyle>
          <a:p>
            <a:fld id="{ED21E448-AF3A-0844-8572-89C25B065DCC}" type="datetime1">
              <a:rPr lang="en-US" smtClean="0"/>
              <a:t>4/6/26</a:t>
            </a:fld>
            <a:endParaRPr lang="en-US"/>
          </a:p>
        </p:txBody>
      </p:sp>
      <p:sp>
        <p:nvSpPr>
          <p:cNvPr id="5" name="Footer Placeholder 4">
            <a:extLst>
              <a:ext uri="{FF2B5EF4-FFF2-40B4-BE49-F238E27FC236}">
                <a16:creationId xmlns:a16="http://schemas.microsoft.com/office/drawing/2014/main" id="{D4E1B7C8-DA74-800B-EE14-A39E9DB32DE4}"/>
              </a:ext>
            </a:extLst>
          </p:cNvPr>
          <p:cNvSpPr>
            <a:spLocks noGrp="1"/>
          </p:cNvSpPr>
          <p:nvPr>
            <p:ph type="ftr" sz="quarter" idx="3"/>
          </p:nvPr>
        </p:nvSpPr>
        <p:spPr>
          <a:xfrm>
            <a:off x="8876521" y="6453002"/>
            <a:ext cx="2805405" cy="365125"/>
          </a:xfrm>
          <a:prstGeom prst="rect">
            <a:avLst/>
          </a:prstGeom>
        </p:spPr>
        <p:txBody>
          <a:bodyPr vert="horz" lIns="91440" tIns="45720" rIns="91440" bIns="45720" rtlCol="0" anchor="ctr"/>
          <a:lstStyle>
            <a:lvl1pPr algn="r">
              <a:defRPr sz="90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7AC1647D-0DF0-CA1B-F723-EF7B8F508DB7}"/>
              </a:ext>
            </a:extLst>
          </p:cNvPr>
          <p:cNvSpPr>
            <a:spLocks noGrp="1"/>
          </p:cNvSpPr>
          <p:nvPr>
            <p:ph type="sldNum" sz="quarter" idx="4"/>
          </p:nvPr>
        </p:nvSpPr>
        <p:spPr>
          <a:xfrm>
            <a:off x="11632162" y="6453002"/>
            <a:ext cx="429207" cy="365125"/>
          </a:xfrm>
          <a:prstGeom prst="rect">
            <a:avLst/>
          </a:prstGeom>
        </p:spPr>
        <p:txBody>
          <a:bodyPr vert="horz" lIns="91440" tIns="45720" rIns="91440" bIns="45720" rtlCol="0" anchor="ctr"/>
          <a:lstStyle>
            <a:lvl1pPr algn="r">
              <a:defRPr sz="900">
                <a:solidFill>
                  <a:schemeClr val="tx1"/>
                </a:solidFill>
              </a:defRPr>
            </a:lvl1pPr>
          </a:lstStyle>
          <a:p>
            <a:fld id="{CC057153-B650-4DEB-B370-79DDCFDCE934}" type="slidenum">
              <a:rPr lang="en-US" smtClean="0"/>
              <a:t>‹#›</a:t>
            </a:fld>
            <a:endParaRPr lang="en-US"/>
          </a:p>
        </p:txBody>
      </p:sp>
    </p:spTree>
    <p:extLst>
      <p:ext uri="{BB962C8B-B14F-4D97-AF65-F5344CB8AC3E}">
        <p14:creationId xmlns:p14="http://schemas.microsoft.com/office/powerpoint/2010/main" val="843159155"/>
      </p:ext>
    </p:extLst>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hf hdr="0" ftr="0" dt="0"/>
  <p:txStyles>
    <p:title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89E5"/>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E448DB1-4196-18A6-15DA-C72635C1B1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20" name="Rectangle 19">
            <a:extLst>
              <a:ext uri="{FF2B5EF4-FFF2-40B4-BE49-F238E27FC236}">
                <a16:creationId xmlns:a16="http://schemas.microsoft.com/office/drawing/2014/main" id="{4C9BE195-C8FE-8C88-CE12-BD45674DC10F}"/>
              </a:ext>
            </a:extLst>
          </p:cNvPr>
          <p:cNvSpPr/>
          <p:nvPr/>
        </p:nvSpPr>
        <p:spPr>
          <a:xfrm>
            <a:off x="0" y="0"/>
            <a:ext cx="12192000" cy="6858000"/>
          </a:xfrm>
          <a:prstGeom prst="rect">
            <a:avLst/>
          </a:prstGeom>
          <a:solidFill>
            <a:srgbClr val="0089E5">
              <a:alpha val="82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B7D064F0-6D2A-219C-C000-14ABD99ECE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88306" y="0"/>
            <a:ext cx="4903694" cy="6858001"/>
          </a:xfrm>
          <a:prstGeom prst="rect">
            <a:avLst/>
          </a:prstGeom>
          <a:solidFill>
            <a:schemeClr val="bg1">
              <a:alpha val="2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87D07FA-19A2-9519-3A07-2572285E7C63}"/>
              </a:ext>
            </a:extLst>
          </p:cNvPr>
          <p:cNvSpPr>
            <a:spLocks noGrp="1"/>
          </p:cNvSpPr>
          <p:nvPr>
            <p:ph type="ctrTitle"/>
          </p:nvPr>
        </p:nvSpPr>
        <p:spPr>
          <a:xfrm>
            <a:off x="7288306" y="822960"/>
            <a:ext cx="4903693" cy="3474720"/>
          </a:xfrm>
        </p:spPr>
        <p:txBody>
          <a:bodyPr anchor="b">
            <a:normAutofit/>
          </a:bodyPr>
          <a:lstStyle/>
          <a:p>
            <a:pPr algn="l"/>
            <a:r>
              <a:rPr lang="en-US" sz="4800" dirty="0">
                <a:solidFill>
                  <a:schemeClr val="bg1"/>
                </a:solidFill>
              </a:rPr>
              <a:t>Nested lists, comprehension and I/O</a:t>
            </a:r>
          </a:p>
        </p:txBody>
      </p:sp>
      <p:sp>
        <p:nvSpPr>
          <p:cNvPr id="3" name="Subtitle 2">
            <a:extLst>
              <a:ext uri="{FF2B5EF4-FFF2-40B4-BE49-F238E27FC236}">
                <a16:creationId xmlns:a16="http://schemas.microsoft.com/office/drawing/2014/main" id="{4DC3AA49-8991-E970-8924-4D274A1997A3}"/>
              </a:ext>
            </a:extLst>
          </p:cNvPr>
          <p:cNvSpPr>
            <a:spLocks noGrp="1"/>
          </p:cNvSpPr>
          <p:nvPr>
            <p:ph type="subTitle" idx="1"/>
          </p:nvPr>
        </p:nvSpPr>
        <p:spPr>
          <a:xfrm>
            <a:off x="7620001" y="4419600"/>
            <a:ext cx="3931920" cy="1386840"/>
          </a:xfrm>
        </p:spPr>
        <p:txBody>
          <a:bodyPr anchor="t">
            <a:normAutofit/>
          </a:bodyPr>
          <a:lstStyle/>
          <a:p>
            <a:pPr algn="l"/>
            <a:r>
              <a:rPr lang="en-US" sz="2200" dirty="0">
                <a:solidFill>
                  <a:schemeClr val="bg1"/>
                </a:solidFill>
              </a:rPr>
              <a:t>CS51 – Spring 2026</a:t>
            </a:r>
          </a:p>
        </p:txBody>
      </p:sp>
      <p:sp>
        <p:nvSpPr>
          <p:cNvPr id="6" name="Rectangle 5">
            <a:extLst>
              <a:ext uri="{FF2B5EF4-FFF2-40B4-BE49-F238E27FC236}">
                <a16:creationId xmlns:a16="http://schemas.microsoft.com/office/drawing/2014/main" id="{5CACC570-69D2-F74C-6895-A405A55C4B5A}"/>
              </a:ext>
            </a:extLst>
          </p:cNvPr>
          <p:cNvSpPr/>
          <p:nvPr/>
        </p:nvSpPr>
        <p:spPr>
          <a:xfrm>
            <a:off x="9101138" y="357188"/>
            <a:ext cx="3090862" cy="694372"/>
          </a:xfrm>
          <a:prstGeom prst="rect">
            <a:avLst/>
          </a:prstGeom>
          <a:solidFill>
            <a:srgbClr val="FE951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Data Structures and Algorithms</a:t>
            </a:r>
          </a:p>
        </p:txBody>
      </p:sp>
      <p:pic>
        <p:nvPicPr>
          <p:cNvPr id="14" name="Picture 13" descr="Stack of colorful files">
            <a:extLst>
              <a:ext uri="{FF2B5EF4-FFF2-40B4-BE49-F238E27FC236}">
                <a16:creationId xmlns:a16="http://schemas.microsoft.com/office/drawing/2014/main" id="{22574FA2-D279-9885-CDCE-861067361C04}"/>
              </a:ext>
            </a:extLst>
          </p:cNvPr>
          <p:cNvPicPr>
            <a:picLocks noChangeAspect="1"/>
          </p:cNvPicPr>
          <p:nvPr/>
        </p:nvPicPr>
        <p:blipFill>
          <a:blip r:embed="rId3"/>
          <a:srcRect l="8142" r="8142"/>
          <a:stretch/>
        </p:blipFill>
        <p:spPr>
          <a:xfrm>
            <a:off x="0" y="980440"/>
            <a:ext cx="7288306" cy="4897120"/>
          </a:xfrm>
          <a:prstGeom prst="rect">
            <a:avLst/>
          </a:prstGeom>
        </p:spPr>
      </p:pic>
    </p:spTree>
    <p:extLst>
      <p:ext uri="{BB962C8B-B14F-4D97-AF65-F5344CB8AC3E}">
        <p14:creationId xmlns:p14="http://schemas.microsoft.com/office/powerpoint/2010/main" val="27655290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ACDE75-8E73-2022-F3FD-716E0D102513}"/>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41F3AAEB-FC81-F847-6029-5E7F981D5945}"/>
              </a:ext>
            </a:extLst>
          </p:cNvPr>
          <p:cNvSpPr txBox="1">
            <a:spLocks/>
          </p:cNvSpPr>
          <p:nvPr/>
        </p:nvSpPr>
        <p:spPr>
          <a:xfrm>
            <a:off x="612647" y="5486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endParaRPr lang="en-US" b="1" kern="1200" dirty="0">
              <a:solidFill>
                <a:schemeClr val="tx1"/>
              </a:solidFill>
              <a:latin typeface="+mj-lt"/>
              <a:ea typeface="+mj-ea"/>
              <a:cs typeface="+mj-cs"/>
            </a:endParaRPr>
          </a:p>
        </p:txBody>
      </p:sp>
      <p:sp>
        <p:nvSpPr>
          <p:cNvPr id="11" name="Slide Number Placeholder 10">
            <a:extLst>
              <a:ext uri="{FF2B5EF4-FFF2-40B4-BE49-F238E27FC236}">
                <a16:creationId xmlns:a16="http://schemas.microsoft.com/office/drawing/2014/main" id="{65A38264-C61C-1AE0-45EC-2D2A70701F1D}"/>
              </a:ext>
            </a:extLst>
          </p:cNvPr>
          <p:cNvSpPr>
            <a:spLocks noGrp="1"/>
          </p:cNvSpPr>
          <p:nvPr>
            <p:ph type="sldNum" sz="quarter" idx="12"/>
          </p:nvPr>
        </p:nvSpPr>
        <p:spPr/>
        <p:txBody>
          <a:bodyPr/>
          <a:lstStyle/>
          <a:p>
            <a:fld id="{CC057153-B650-4DEB-B370-79DDCFDCE934}" type="slidenum">
              <a:rPr lang="en-US" smtClean="0"/>
              <a:t>10</a:t>
            </a:fld>
            <a:endParaRPr lang="en-US"/>
          </a:p>
        </p:txBody>
      </p:sp>
      <p:sp>
        <p:nvSpPr>
          <p:cNvPr id="4" name="Content Placeholder 3">
            <a:extLst>
              <a:ext uri="{FF2B5EF4-FFF2-40B4-BE49-F238E27FC236}">
                <a16:creationId xmlns:a16="http://schemas.microsoft.com/office/drawing/2014/main" id="{4A98773B-5C87-2514-C007-C8AA2830943D}"/>
              </a:ext>
            </a:extLst>
          </p:cNvPr>
          <p:cNvSpPr>
            <a:spLocks noGrp="1"/>
          </p:cNvSpPr>
          <p:nvPr>
            <p:ph idx="1"/>
          </p:nvPr>
        </p:nvSpPr>
        <p:spPr>
          <a:xfrm>
            <a:off x="612647" y="1563132"/>
            <a:ext cx="11019515" cy="4746228"/>
          </a:xfrm>
        </p:spPr>
        <p:txBody>
          <a:bodyPr>
            <a:noAutofit/>
          </a:bodyPr>
          <a:lstStyle/>
          <a:p>
            <a:r>
              <a:rPr lang="en-US" dirty="0"/>
              <a:t>Define a function </a:t>
            </a:r>
            <a:r>
              <a:rPr lang="en-US" dirty="0" err="1">
                <a:latin typeface="Monaco" pitchFamily="2" charset="77"/>
              </a:rPr>
              <a:t>nested_avg</a:t>
            </a:r>
            <a:r>
              <a:rPr lang="en-US" dirty="0">
                <a:latin typeface="Monaco" pitchFamily="2" charset="77"/>
              </a:rPr>
              <a:t> </a:t>
            </a:r>
            <a:r>
              <a:rPr lang="en-US" dirty="0"/>
              <a:t>that takes a list of lists of </a:t>
            </a:r>
            <a:r>
              <a:rPr lang="en-US" dirty="0" err="1">
                <a:latin typeface="Monaco" pitchFamily="2" charset="77"/>
              </a:rPr>
              <a:t>int</a:t>
            </a:r>
            <a:r>
              <a:rPr lang="en-US" dirty="0" err="1"/>
              <a:t>s</a:t>
            </a:r>
            <a:r>
              <a:rPr lang="en-US" dirty="0"/>
              <a:t> and returns a list with each </a:t>
            </a:r>
            <a:r>
              <a:rPr lang="en-US" dirty="0" err="1"/>
              <a:t>sublist</a:t>
            </a:r>
            <a:r>
              <a:rPr lang="en-US" dirty="0"/>
              <a:t> averaged</a:t>
            </a:r>
          </a:p>
          <a:p>
            <a:r>
              <a:rPr lang="en-US" dirty="0"/>
              <a:t>For example:</a:t>
            </a:r>
          </a:p>
          <a:p>
            <a:pPr marL="0" indent="0">
              <a:buNone/>
            </a:pPr>
            <a:r>
              <a:rPr lang="en-US" dirty="0">
                <a:latin typeface="Monaco" pitchFamily="2" charset="77"/>
                <a:ea typeface="Courier" charset="0"/>
                <a:cs typeface="Courier" charset="0"/>
              </a:rPr>
              <a:t>list = [[1, 2], [3], [4, 5, 6]]</a:t>
            </a:r>
          </a:p>
          <a:p>
            <a:pPr marL="0" indent="0">
              <a:buNone/>
            </a:pPr>
            <a:r>
              <a:rPr lang="en-US" dirty="0" err="1">
                <a:latin typeface="Monaco" pitchFamily="2" charset="77"/>
                <a:ea typeface="Courier" charset="0"/>
                <a:cs typeface="Courier" charset="0"/>
              </a:rPr>
              <a:t>lst_avg</a:t>
            </a:r>
            <a:r>
              <a:rPr lang="en-US" dirty="0">
                <a:latin typeface="Monaco" pitchFamily="2" charset="77"/>
                <a:ea typeface="Courier" charset="0"/>
                <a:cs typeface="Courier" charset="0"/>
              </a:rPr>
              <a:t> = </a:t>
            </a:r>
            <a:r>
              <a:rPr lang="en-US" dirty="0" err="1">
                <a:latin typeface="Monaco" pitchFamily="2" charset="77"/>
                <a:ea typeface="Courier" charset="0"/>
                <a:cs typeface="Courier" charset="0"/>
              </a:rPr>
              <a:t>nested_avg</a:t>
            </a:r>
            <a:r>
              <a:rPr lang="en-US" dirty="0">
                <a:latin typeface="Monaco" pitchFamily="2" charset="77"/>
                <a:ea typeface="Courier" charset="0"/>
                <a:cs typeface="Courier" charset="0"/>
              </a:rPr>
              <a:t>(</a:t>
            </a:r>
            <a:r>
              <a:rPr lang="en-US" dirty="0" err="1">
                <a:latin typeface="Monaco" pitchFamily="2" charset="77"/>
                <a:ea typeface="Courier" charset="0"/>
                <a:cs typeface="Courier" charset="0"/>
              </a:rPr>
              <a:t>lst</a:t>
            </a:r>
            <a:r>
              <a:rPr lang="en-US" dirty="0">
                <a:latin typeface="Monaco" pitchFamily="2" charset="77"/>
                <a:ea typeface="Courier" charset="0"/>
                <a:cs typeface="Courier" charset="0"/>
              </a:rPr>
              <a:t>)</a:t>
            </a:r>
          </a:p>
          <a:p>
            <a:pPr marL="0" indent="0">
              <a:buNone/>
            </a:pPr>
            <a:r>
              <a:rPr lang="en-US" dirty="0">
                <a:latin typeface="Monaco" pitchFamily="2" charset="77"/>
                <a:ea typeface="Courier" charset="0"/>
                <a:cs typeface="Courier" charset="0"/>
              </a:rPr>
              <a:t>print(</a:t>
            </a:r>
            <a:r>
              <a:rPr lang="en-US" dirty="0" err="1">
                <a:latin typeface="Monaco" pitchFamily="2" charset="77"/>
                <a:ea typeface="Courier" charset="0"/>
                <a:cs typeface="Courier" charset="0"/>
              </a:rPr>
              <a:t>lst_avg</a:t>
            </a:r>
            <a:r>
              <a:rPr lang="en-US" dirty="0">
                <a:latin typeface="Monaco" pitchFamily="2" charset="77"/>
                <a:ea typeface="Courier" charset="0"/>
                <a:cs typeface="Courier" charset="0"/>
              </a:rPr>
              <a:t>)</a:t>
            </a:r>
          </a:p>
          <a:p>
            <a:r>
              <a:rPr lang="en-US" dirty="0"/>
              <a:t>Would print</a:t>
            </a:r>
            <a:r>
              <a:rPr lang="en-US" dirty="0">
                <a:latin typeface="Monaco" pitchFamily="2" charset="77"/>
              </a:rPr>
              <a:t> [1.5, 3.0, 5.0]</a:t>
            </a:r>
          </a:p>
        </p:txBody>
      </p:sp>
      <p:sp>
        <p:nvSpPr>
          <p:cNvPr id="2" name="TextBox 1">
            <a:extLst>
              <a:ext uri="{FF2B5EF4-FFF2-40B4-BE49-F238E27FC236}">
                <a16:creationId xmlns:a16="http://schemas.microsoft.com/office/drawing/2014/main" id="{52F364F0-4582-74BA-E27E-E382DA0B943F}"/>
              </a:ext>
            </a:extLst>
          </p:cNvPr>
          <p:cNvSpPr txBox="1"/>
          <p:nvPr/>
        </p:nvSpPr>
        <p:spPr>
          <a:xfrm>
            <a:off x="1402080" y="792480"/>
            <a:ext cx="184731" cy="369332"/>
          </a:xfrm>
          <a:prstGeom prst="rect">
            <a:avLst/>
          </a:prstGeom>
          <a:noFill/>
        </p:spPr>
        <p:txBody>
          <a:bodyPr wrap="none" rtlCol="0">
            <a:spAutoFit/>
          </a:bodyPr>
          <a:lstStyle/>
          <a:p>
            <a:endParaRPr lang="en-US" dirty="0"/>
          </a:p>
        </p:txBody>
      </p:sp>
      <p:sp>
        <p:nvSpPr>
          <p:cNvPr id="3" name="Title 1">
            <a:extLst>
              <a:ext uri="{FF2B5EF4-FFF2-40B4-BE49-F238E27FC236}">
                <a16:creationId xmlns:a16="http://schemas.microsoft.com/office/drawing/2014/main" id="{C0A6C0B3-024B-D5C0-4D7E-7C0E7F996DA5}"/>
              </a:ext>
            </a:extLst>
          </p:cNvPr>
          <p:cNvSpPr txBox="1">
            <a:spLocks/>
          </p:cNvSpPr>
          <p:nvPr/>
        </p:nvSpPr>
        <p:spPr>
          <a:xfrm>
            <a:off x="765047" y="7010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r>
              <a:rPr lang="en-US" dirty="0"/>
              <a:t>Practice Time</a:t>
            </a:r>
          </a:p>
        </p:txBody>
      </p:sp>
    </p:spTree>
    <p:extLst>
      <p:ext uri="{BB962C8B-B14F-4D97-AF65-F5344CB8AC3E}">
        <p14:creationId xmlns:p14="http://schemas.microsoft.com/office/powerpoint/2010/main" val="12094245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00E261-0FDD-AB79-0212-F8C8014D0374}"/>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14A8E2FD-376C-22DE-0AE4-649A4C61DC02}"/>
              </a:ext>
            </a:extLst>
          </p:cNvPr>
          <p:cNvSpPr txBox="1">
            <a:spLocks/>
          </p:cNvSpPr>
          <p:nvPr/>
        </p:nvSpPr>
        <p:spPr>
          <a:xfrm>
            <a:off x="612647" y="5486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endParaRPr lang="en-US" b="1" kern="1200" dirty="0">
              <a:solidFill>
                <a:schemeClr val="tx1"/>
              </a:solidFill>
              <a:latin typeface="+mj-lt"/>
              <a:ea typeface="+mj-ea"/>
              <a:cs typeface="+mj-cs"/>
            </a:endParaRPr>
          </a:p>
        </p:txBody>
      </p:sp>
      <p:sp>
        <p:nvSpPr>
          <p:cNvPr id="11" name="Slide Number Placeholder 10">
            <a:extLst>
              <a:ext uri="{FF2B5EF4-FFF2-40B4-BE49-F238E27FC236}">
                <a16:creationId xmlns:a16="http://schemas.microsoft.com/office/drawing/2014/main" id="{EC2FA9D7-5399-6D2B-715F-9F7EDC0F1918}"/>
              </a:ext>
            </a:extLst>
          </p:cNvPr>
          <p:cNvSpPr>
            <a:spLocks noGrp="1"/>
          </p:cNvSpPr>
          <p:nvPr>
            <p:ph type="sldNum" sz="quarter" idx="12"/>
          </p:nvPr>
        </p:nvSpPr>
        <p:spPr/>
        <p:txBody>
          <a:bodyPr/>
          <a:lstStyle/>
          <a:p>
            <a:fld id="{CC057153-B650-4DEB-B370-79DDCFDCE934}" type="slidenum">
              <a:rPr lang="en-US" smtClean="0"/>
              <a:t>11</a:t>
            </a:fld>
            <a:endParaRPr lang="en-US"/>
          </a:p>
        </p:txBody>
      </p:sp>
      <p:sp>
        <p:nvSpPr>
          <p:cNvPr id="4" name="Content Placeholder 3">
            <a:extLst>
              <a:ext uri="{FF2B5EF4-FFF2-40B4-BE49-F238E27FC236}">
                <a16:creationId xmlns:a16="http://schemas.microsoft.com/office/drawing/2014/main" id="{D4A03D4C-21B9-24F7-360D-DF660B7807A9}"/>
              </a:ext>
            </a:extLst>
          </p:cNvPr>
          <p:cNvSpPr>
            <a:spLocks noGrp="1"/>
          </p:cNvSpPr>
          <p:nvPr>
            <p:ph idx="1"/>
          </p:nvPr>
        </p:nvSpPr>
        <p:spPr>
          <a:xfrm>
            <a:off x="612647" y="1563132"/>
            <a:ext cx="11019515" cy="4746228"/>
          </a:xfrm>
        </p:spPr>
        <p:txBody>
          <a:bodyPr>
            <a:noAutofit/>
          </a:bodyPr>
          <a:lstStyle/>
          <a:p>
            <a:r>
              <a:rPr lang="en-US" dirty="0"/>
              <a:t>Define a function </a:t>
            </a:r>
            <a:r>
              <a:rPr lang="en-US" dirty="0" err="1">
                <a:latin typeface="Monaco" pitchFamily="2" charset="77"/>
              </a:rPr>
              <a:t>nested_avg</a:t>
            </a:r>
            <a:r>
              <a:rPr lang="en-US" dirty="0">
                <a:latin typeface="Monaco" pitchFamily="2" charset="77"/>
              </a:rPr>
              <a:t> </a:t>
            </a:r>
            <a:r>
              <a:rPr lang="en-US" dirty="0"/>
              <a:t>that takes a list of lists of </a:t>
            </a:r>
            <a:r>
              <a:rPr lang="en-US" dirty="0" err="1">
                <a:latin typeface="Monaco" pitchFamily="2" charset="77"/>
              </a:rPr>
              <a:t>int</a:t>
            </a:r>
            <a:r>
              <a:rPr lang="en-US" dirty="0" err="1"/>
              <a:t>s</a:t>
            </a:r>
            <a:r>
              <a:rPr lang="en-US" dirty="0"/>
              <a:t> and returns a list with each </a:t>
            </a:r>
            <a:r>
              <a:rPr lang="en-US" dirty="0" err="1"/>
              <a:t>sublist</a:t>
            </a:r>
            <a:r>
              <a:rPr lang="en-US" dirty="0"/>
              <a:t> averaged</a:t>
            </a:r>
            <a:endParaRPr lang="en-US" dirty="0">
              <a:latin typeface="Monaco" pitchFamily="2" charset="77"/>
            </a:endParaRPr>
          </a:p>
          <a:p>
            <a:pPr marL="0" indent="0">
              <a:buNone/>
            </a:pPr>
            <a:r>
              <a:rPr lang="en-US" dirty="0">
                <a:latin typeface="Monaco" pitchFamily="2" charset="77"/>
              </a:rPr>
              <a:t> def </a:t>
            </a:r>
            <a:r>
              <a:rPr lang="en-US" dirty="0" err="1">
                <a:latin typeface="Monaco" pitchFamily="2" charset="77"/>
              </a:rPr>
              <a:t>nested_avg</a:t>
            </a:r>
            <a:r>
              <a:rPr lang="en-US" dirty="0">
                <a:latin typeface="Monaco" pitchFamily="2" charset="77"/>
              </a:rPr>
              <a:t>(</a:t>
            </a:r>
            <a:r>
              <a:rPr lang="en-US" dirty="0" err="1">
                <a:latin typeface="Monaco" pitchFamily="2" charset="77"/>
              </a:rPr>
              <a:t>lst</a:t>
            </a:r>
            <a:r>
              <a:rPr lang="en-US" dirty="0">
                <a:latin typeface="Monaco" pitchFamily="2" charset="77"/>
              </a:rPr>
              <a:t>):</a:t>
            </a:r>
          </a:p>
          <a:p>
            <a:pPr marL="0" indent="0">
              <a:buNone/>
            </a:pPr>
            <a:r>
              <a:rPr lang="en-US" dirty="0">
                <a:latin typeface="Monaco" pitchFamily="2" charset="77"/>
              </a:rPr>
              <a:t>    </a:t>
            </a:r>
            <a:r>
              <a:rPr lang="en-US" dirty="0" err="1">
                <a:latin typeface="Monaco" pitchFamily="2" charset="77"/>
              </a:rPr>
              <a:t>lst_avg</a:t>
            </a:r>
            <a:r>
              <a:rPr lang="en-US" dirty="0">
                <a:latin typeface="Monaco" pitchFamily="2" charset="77"/>
              </a:rPr>
              <a:t> = []</a:t>
            </a:r>
          </a:p>
          <a:p>
            <a:pPr marL="0" indent="0">
              <a:buNone/>
            </a:pPr>
            <a:r>
              <a:rPr lang="en-US" dirty="0">
                <a:latin typeface="Monaco" pitchFamily="2" charset="77"/>
              </a:rPr>
              <a:t>    for </a:t>
            </a:r>
            <a:r>
              <a:rPr lang="en-US" dirty="0" err="1">
                <a:latin typeface="Monaco" pitchFamily="2" charset="77"/>
              </a:rPr>
              <a:t>i</a:t>
            </a:r>
            <a:r>
              <a:rPr lang="en-US" dirty="0">
                <a:latin typeface="Monaco" pitchFamily="2" charset="77"/>
              </a:rPr>
              <a:t> in range(</a:t>
            </a:r>
            <a:r>
              <a:rPr lang="en-US" dirty="0" err="1">
                <a:latin typeface="Monaco" pitchFamily="2" charset="77"/>
              </a:rPr>
              <a:t>len</a:t>
            </a:r>
            <a:r>
              <a:rPr lang="en-US" dirty="0">
                <a:latin typeface="Monaco" pitchFamily="2" charset="77"/>
              </a:rPr>
              <a:t>(</a:t>
            </a:r>
            <a:r>
              <a:rPr lang="en-US" dirty="0" err="1">
                <a:latin typeface="Monaco" pitchFamily="2" charset="77"/>
              </a:rPr>
              <a:t>lst</a:t>
            </a:r>
            <a:r>
              <a:rPr lang="en-US" dirty="0">
                <a:latin typeface="Monaco" pitchFamily="2" charset="77"/>
              </a:rPr>
              <a:t>)):</a:t>
            </a:r>
          </a:p>
          <a:p>
            <a:pPr marL="0" indent="0">
              <a:buNone/>
            </a:pPr>
            <a:r>
              <a:rPr lang="en-US" dirty="0">
                <a:latin typeface="Monaco" pitchFamily="2" charset="77"/>
              </a:rPr>
              <a:t>        length = </a:t>
            </a:r>
            <a:r>
              <a:rPr lang="en-US" dirty="0" err="1">
                <a:latin typeface="Monaco" pitchFamily="2" charset="77"/>
              </a:rPr>
              <a:t>len</a:t>
            </a:r>
            <a:r>
              <a:rPr lang="en-US" dirty="0">
                <a:latin typeface="Monaco" pitchFamily="2" charset="77"/>
              </a:rPr>
              <a:t>(</a:t>
            </a:r>
            <a:r>
              <a:rPr lang="en-US" dirty="0" err="1">
                <a:latin typeface="Monaco" pitchFamily="2" charset="77"/>
              </a:rPr>
              <a:t>lst</a:t>
            </a:r>
            <a:r>
              <a:rPr lang="en-US" dirty="0">
                <a:latin typeface="Monaco" pitchFamily="2" charset="77"/>
              </a:rPr>
              <a:t>[</a:t>
            </a:r>
            <a:r>
              <a:rPr lang="en-US" dirty="0" err="1">
                <a:latin typeface="Monaco" pitchFamily="2" charset="77"/>
              </a:rPr>
              <a:t>i</a:t>
            </a:r>
            <a:r>
              <a:rPr lang="en-US" dirty="0">
                <a:latin typeface="Monaco" pitchFamily="2" charset="77"/>
              </a:rPr>
              <a:t>])</a:t>
            </a:r>
          </a:p>
          <a:p>
            <a:pPr marL="0" indent="0">
              <a:buNone/>
            </a:pPr>
            <a:r>
              <a:rPr lang="en-US" dirty="0">
                <a:latin typeface="Monaco" pitchFamily="2" charset="77"/>
              </a:rPr>
              <a:t>        sum = 0</a:t>
            </a:r>
          </a:p>
          <a:p>
            <a:pPr marL="0" indent="0">
              <a:buNone/>
            </a:pPr>
            <a:r>
              <a:rPr lang="en-US" dirty="0">
                <a:latin typeface="Monaco" pitchFamily="2" charset="77"/>
              </a:rPr>
              <a:t>        for j in range(length):</a:t>
            </a:r>
          </a:p>
          <a:p>
            <a:pPr marL="0" indent="0">
              <a:buNone/>
            </a:pPr>
            <a:r>
              <a:rPr lang="en-US" dirty="0">
                <a:latin typeface="Monaco" pitchFamily="2" charset="77"/>
              </a:rPr>
              <a:t>            sum += </a:t>
            </a:r>
            <a:r>
              <a:rPr lang="en-US" dirty="0" err="1">
                <a:latin typeface="Monaco" pitchFamily="2" charset="77"/>
              </a:rPr>
              <a:t>lst</a:t>
            </a:r>
            <a:r>
              <a:rPr lang="en-US" dirty="0">
                <a:latin typeface="Monaco" pitchFamily="2" charset="77"/>
              </a:rPr>
              <a:t>[</a:t>
            </a:r>
            <a:r>
              <a:rPr lang="en-US" dirty="0" err="1">
                <a:latin typeface="Monaco" pitchFamily="2" charset="77"/>
              </a:rPr>
              <a:t>i</a:t>
            </a:r>
            <a:r>
              <a:rPr lang="en-US" dirty="0">
                <a:latin typeface="Monaco" pitchFamily="2" charset="77"/>
              </a:rPr>
              <a:t>][j]</a:t>
            </a:r>
          </a:p>
          <a:p>
            <a:pPr marL="0" indent="0">
              <a:buNone/>
            </a:pPr>
            <a:r>
              <a:rPr lang="en-US" dirty="0">
                <a:latin typeface="Monaco" pitchFamily="2" charset="77"/>
              </a:rPr>
              <a:t>        </a:t>
            </a:r>
            <a:r>
              <a:rPr lang="en-US" dirty="0" err="1">
                <a:latin typeface="Monaco" pitchFamily="2" charset="77"/>
              </a:rPr>
              <a:t>lst_avg.append</a:t>
            </a:r>
            <a:r>
              <a:rPr lang="en-US" dirty="0">
                <a:latin typeface="Monaco" pitchFamily="2" charset="77"/>
              </a:rPr>
              <a:t>(sum/length)</a:t>
            </a:r>
          </a:p>
          <a:p>
            <a:pPr marL="0" indent="0">
              <a:buNone/>
            </a:pPr>
            <a:r>
              <a:rPr lang="en-US" dirty="0">
                <a:latin typeface="Monaco" pitchFamily="2" charset="77"/>
              </a:rPr>
              <a:t>    return </a:t>
            </a:r>
            <a:r>
              <a:rPr lang="en-US" dirty="0" err="1">
                <a:latin typeface="Monaco" pitchFamily="2" charset="77"/>
              </a:rPr>
              <a:t>lst_avg</a:t>
            </a:r>
            <a:endParaRPr lang="en-US" dirty="0">
              <a:latin typeface="Monaco" pitchFamily="2" charset="77"/>
            </a:endParaRPr>
          </a:p>
          <a:p>
            <a:endParaRPr lang="en-US" dirty="0"/>
          </a:p>
        </p:txBody>
      </p:sp>
      <p:sp>
        <p:nvSpPr>
          <p:cNvPr id="2" name="TextBox 1">
            <a:extLst>
              <a:ext uri="{FF2B5EF4-FFF2-40B4-BE49-F238E27FC236}">
                <a16:creationId xmlns:a16="http://schemas.microsoft.com/office/drawing/2014/main" id="{7B113F40-9B1A-F972-D02F-96DE1BD29B0C}"/>
              </a:ext>
            </a:extLst>
          </p:cNvPr>
          <p:cNvSpPr txBox="1"/>
          <p:nvPr/>
        </p:nvSpPr>
        <p:spPr>
          <a:xfrm>
            <a:off x="1402080" y="792480"/>
            <a:ext cx="184731" cy="369332"/>
          </a:xfrm>
          <a:prstGeom prst="rect">
            <a:avLst/>
          </a:prstGeom>
          <a:noFill/>
        </p:spPr>
        <p:txBody>
          <a:bodyPr wrap="none" rtlCol="0">
            <a:spAutoFit/>
          </a:bodyPr>
          <a:lstStyle/>
          <a:p>
            <a:endParaRPr lang="en-US" dirty="0"/>
          </a:p>
        </p:txBody>
      </p:sp>
      <p:sp>
        <p:nvSpPr>
          <p:cNvPr id="3" name="Title 1">
            <a:extLst>
              <a:ext uri="{FF2B5EF4-FFF2-40B4-BE49-F238E27FC236}">
                <a16:creationId xmlns:a16="http://schemas.microsoft.com/office/drawing/2014/main" id="{E4C04BB3-BB1C-2966-4C6E-A7DD55E9E30E}"/>
              </a:ext>
            </a:extLst>
          </p:cNvPr>
          <p:cNvSpPr txBox="1">
            <a:spLocks/>
          </p:cNvSpPr>
          <p:nvPr/>
        </p:nvSpPr>
        <p:spPr>
          <a:xfrm>
            <a:off x="765047" y="7010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r>
              <a:rPr lang="en-US" dirty="0"/>
              <a:t>Answer</a:t>
            </a:r>
          </a:p>
        </p:txBody>
      </p:sp>
    </p:spTree>
    <p:extLst>
      <p:ext uri="{BB962C8B-B14F-4D97-AF65-F5344CB8AC3E}">
        <p14:creationId xmlns:p14="http://schemas.microsoft.com/office/powerpoint/2010/main" val="3239614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89E5"/>
        </a:solidFill>
        <a:effectLst/>
      </p:bgPr>
    </p:bg>
    <p:spTree>
      <p:nvGrpSpPr>
        <p:cNvPr id="1" name="">
          <a:extLst>
            <a:ext uri="{FF2B5EF4-FFF2-40B4-BE49-F238E27FC236}">
              <a16:creationId xmlns:a16="http://schemas.microsoft.com/office/drawing/2014/main" id="{ED56D674-8E05-F318-622F-AFCA2658B7A6}"/>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84A637F-04B8-336E-36A6-599EBF810443}"/>
              </a:ext>
            </a:extLst>
          </p:cNvPr>
          <p:cNvSpPr>
            <a:spLocks noGrp="1"/>
          </p:cNvSpPr>
          <p:nvPr>
            <p:ph idx="1"/>
          </p:nvPr>
        </p:nvSpPr>
        <p:spPr>
          <a:xfrm>
            <a:off x="612647" y="479685"/>
            <a:ext cx="10917366" cy="5829675"/>
          </a:xfrm>
        </p:spPr>
        <p:txBody>
          <a:bodyPr anchor="ctr">
            <a:noAutofit/>
          </a:bodyPr>
          <a:lstStyle/>
          <a:p>
            <a:pPr marL="0" indent="0" algn="ctr">
              <a:buNone/>
            </a:pPr>
            <a:r>
              <a:rPr lang="en-US" sz="11500" dirty="0">
                <a:solidFill>
                  <a:schemeClr val="bg1"/>
                </a:solidFill>
              </a:rPr>
              <a:t>List comprehension</a:t>
            </a:r>
          </a:p>
        </p:txBody>
      </p:sp>
      <p:sp>
        <p:nvSpPr>
          <p:cNvPr id="30" name="Slide Number Placeholder 29">
            <a:extLst>
              <a:ext uri="{FF2B5EF4-FFF2-40B4-BE49-F238E27FC236}">
                <a16:creationId xmlns:a16="http://schemas.microsoft.com/office/drawing/2014/main" id="{E3C5AE6A-FA36-448A-47CB-54DD5EC13105}"/>
              </a:ext>
            </a:extLst>
          </p:cNvPr>
          <p:cNvSpPr>
            <a:spLocks noGrp="1"/>
          </p:cNvSpPr>
          <p:nvPr>
            <p:ph type="sldNum" sz="quarter" idx="12"/>
          </p:nvPr>
        </p:nvSpPr>
        <p:spPr/>
        <p:txBody>
          <a:bodyPr/>
          <a:lstStyle/>
          <a:p>
            <a:fld id="{CC057153-B650-4DEB-B370-79DDCFDCE934}" type="slidenum">
              <a:rPr lang="en-US" smtClean="0"/>
              <a:t>12</a:t>
            </a:fld>
            <a:endParaRPr lang="en-US"/>
          </a:p>
        </p:txBody>
      </p:sp>
      <p:sp>
        <p:nvSpPr>
          <p:cNvPr id="31" name="TextBox 30">
            <a:extLst>
              <a:ext uri="{FF2B5EF4-FFF2-40B4-BE49-F238E27FC236}">
                <a16:creationId xmlns:a16="http://schemas.microsoft.com/office/drawing/2014/main" id="{D0EFF011-3DEF-6E79-910A-E835BA26CAEE}"/>
              </a:ext>
            </a:extLst>
          </p:cNvPr>
          <p:cNvSpPr txBox="1"/>
          <p:nvPr/>
        </p:nvSpPr>
        <p:spPr>
          <a:xfrm>
            <a:off x="1997612" y="1097280"/>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6613443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A17C6D-D2F1-F541-B8C3-E268416EC17A}"/>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DCB707C1-28B2-3E1A-14DE-5CC39743DDF7}"/>
              </a:ext>
            </a:extLst>
          </p:cNvPr>
          <p:cNvSpPr txBox="1">
            <a:spLocks/>
          </p:cNvSpPr>
          <p:nvPr/>
        </p:nvSpPr>
        <p:spPr>
          <a:xfrm>
            <a:off x="612647" y="5486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endParaRPr lang="en-US" b="1" kern="1200" dirty="0">
              <a:solidFill>
                <a:schemeClr val="tx1"/>
              </a:solidFill>
              <a:latin typeface="+mj-lt"/>
              <a:ea typeface="+mj-ea"/>
              <a:cs typeface="+mj-cs"/>
            </a:endParaRPr>
          </a:p>
        </p:txBody>
      </p:sp>
      <p:sp>
        <p:nvSpPr>
          <p:cNvPr id="11" name="Slide Number Placeholder 10">
            <a:extLst>
              <a:ext uri="{FF2B5EF4-FFF2-40B4-BE49-F238E27FC236}">
                <a16:creationId xmlns:a16="http://schemas.microsoft.com/office/drawing/2014/main" id="{B5296940-1452-7417-B343-42217B87CB81}"/>
              </a:ext>
            </a:extLst>
          </p:cNvPr>
          <p:cNvSpPr>
            <a:spLocks noGrp="1"/>
          </p:cNvSpPr>
          <p:nvPr>
            <p:ph type="sldNum" sz="quarter" idx="12"/>
          </p:nvPr>
        </p:nvSpPr>
        <p:spPr/>
        <p:txBody>
          <a:bodyPr/>
          <a:lstStyle/>
          <a:p>
            <a:fld id="{CC057153-B650-4DEB-B370-79DDCFDCE934}" type="slidenum">
              <a:rPr lang="en-US" smtClean="0"/>
              <a:t>13</a:t>
            </a:fld>
            <a:endParaRPr lang="en-US"/>
          </a:p>
        </p:txBody>
      </p:sp>
      <p:sp>
        <p:nvSpPr>
          <p:cNvPr id="4" name="Content Placeholder 3">
            <a:extLst>
              <a:ext uri="{FF2B5EF4-FFF2-40B4-BE49-F238E27FC236}">
                <a16:creationId xmlns:a16="http://schemas.microsoft.com/office/drawing/2014/main" id="{C634476D-204D-7404-F2D4-41E97BE108E8}"/>
              </a:ext>
            </a:extLst>
          </p:cNvPr>
          <p:cNvSpPr>
            <a:spLocks noGrp="1"/>
          </p:cNvSpPr>
          <p:nvPr>
            <p:ph idx="1"/>
          </p:nvPr>
        </p:nvSpPr>
        <p:spPr>
          <a:xfrm>
            <a:off x="612647" y="1563132"/>
            <a:ext cx="11019515" cy="4746228"/>
          </a:xfrm>
        </p:spPr>
        <p:txBody>
          <a:bodyPr>
            <a:noAutofit/>
          </a:bodyPr>
          <a:lstStyle/>
          <a:p>
            <a:pPr marL="0" indent="0">
              <a:buNone/>
            </a:pPr>
            <a:r>
              <a:rPr lang="en-US" dirty="0">
                <a:latin typeface="Monaco" pitchFamily="2" charset="77"/>
              </a:rPr>
              <a:t>courses = ['csci051', 'phys042', 'csci054', 'engl019']</a:t>
            </a:r>
          </a:p>
          <a:p>
            <a:pPr marL="0" indent="0">
              <a:buNone/>
            </a:pPr>
            <a:r>
              <a:rPr lang="en-US" dirty="0" err="1">
                <a:latin typeface="Monaco" pitchFamily="2" charset="77"/>
              </a:rPr>
              <a:t>cs_courses</a:t>
            </a:r>
            <a:r>
              <a:rPr lang="en-US" dirty="0">
                <a:latin typeface="Monaco" pitchFamily="2" charset="77"/>
              </a:rPr>
              <a:t> = []</a:t>
            </a:r>
          </a:p>
          <a:p>
            <a:pPr marL="0" indent="0">
              <a:buNone/>
            </a:pPr>
            <a:r>
              <a:rPr lang="en-US" dirty="0">
                <a:latin typeface="Monaco" pitchFamily="2" charset="77"/>
              </a:rPr>
              <a:t>for course in courses:</a:t>
            </a:r>
          </a:p>
          <a:p>
            <a:pPr marL="0" indent="0">
              <a:buNone/>
            </a:pPr>
            <a:r>
              <a:rPr lang="en-US" dirty="0">
                <a:latin typeface="Monaco" pitchFamily="2" charset="77"/>
              </a:rPr>
              <a:t>    if '</a:t>
            </a:r>
            <a:r>
              <a:rPr lang="en-US" dirty="0" err="1">
                <a:latin typeface="Monaco" pitchFamily="2" charset="77"/>
              </a:rPr>
              <a:t>csci</a:t>
            </a:r>
            <a:r>
              <a:rPr lang="en-US" dirty="0">
                <a:latin typeface="Monaco" pitchFamily="2" charset="77"/>
              </a:rPr>
              <a:t>' in course:</a:t>
            </a:r>
          </a:p>
          <a:p>
            <a:pPr marL="0" indent="0">
              <a:buNone/>
            </a:pPr>
            <a:r>
              <a:rPr lang="en-US" dirty="0">
                <a:latin typeface="Monaco" pitchFamily="2" charset="77"/>
              </a:rPr>
              <a:t>        </a:t>
            </a:r>
            <a:r>
              <a:rPr lang="en-US" dirty="0" err="1">
                <a:latin typeface="Monaco" pitchFamily="2" charset="77"/>
              </a:rPr>
              <a:t>cs_courses.append</a:t>
            </a:r>
            <a:r>
              <a:rPr lang="en-US" dirty="0">
                <a:latin typeface="Monaco" pitchFamily="2" charset="77"/>
              </a:rPr>
              <a:t>(course)</a:t>
            </a:r>
          </a:p>
          <a:p>
            <a:pPr marL="0" indent="0">
              <a:buNone/>
            </a:pPr>
            <a:r>
              <a:rPr lang="en-US" dirty="0">
                <a:latin typeface="Monaco" pitchFamily="2" charset="77"/>
              </a:rPr>
              <a:t>print(</a:t>
            </a:r>
            <a:r>
              <a:rPr lang="en-US" dirty="0" err="1">
                <a:latin typeface="Monaco" pitchFamily="2" charset="77"/>
              </a:rPr>
              <a:t>cs_courses</a:t>
            </a:r>
            <a:r>
              <a:rPr lang="en-US" dirty="0">
                <a:latin typeface="Monaco" pitchFamily="2" charset="77"/>
              </a:rPr>
              <a:t>)</a:t>
            </a:r>
          </a:p>
          <a:p>
            <a:pPr marL="0" indent="0">
              <a:buNone/>
            </a:pPr>
            <a:r>
              <a:rPr lang="en-US" dirty="0"/>
              <a:t>Would print </a:t>
            </a:r>
            <a:r>
              <a:rPr lang="en-US" dirty="0">
                <a:latin typeface="Monaco" pitchFamily="2" charset="77"/>
              </a:rPr>
              <a:t>['csci051', 'csci054']</a:t>
            </a:r>
          </a:p>
          <a:p>
            <a:pPr marL="0" indent="0">
              <a:buNone/>
            </a:pPr>
            <a:endParaRPr lang="en-US" dirty="0"/>
          </a:p>
        </p:txBody>
      </p:sp>
      <p:sp>
        <p:nvSpPr>
          <p:cNvPr id="2" name="TextBox 1">
            <a:extLst>
              <a:ext uri="{FF2B5EF4-FFF2-40B4-BE49-F238E27FC236}">
                <a16:creationId xmlns:a16="http://schemas.microsoft.com/office/drawing/2014/main" id="{3F11D57A-167C-33F0-7EEE-A2B5606EBEAA}"/>
              </a:ext>
            </a:extLst>
          </p:cNvPr>
          <p:cNvSpPr txBox="1"/>
          <p:nvPr/>
        </p:nvSpPr>
        <p:spPr>
          <a:xfrm>
            <a:off x="1402080" y="792480"/>
            <a:ext cx="184731" cy="369332"/>
          </a:xfrm>
          <a:prstGeom prst="rect">
            <a:avLst/>
          </a:prstGeom>
          <a:noFill/>
        </p:spPr>
        <p:txBody>
          <a:bodyPr wrap="none" rtlCol="0">
            <a:spAutoFit/>
          </a:bodyPr>
          <a:lstStyle/>
          <a:p>
            <a:endParaRPr lang="en-US" dirty="0"/>
          </a:p>
        </p:txBody>
      </p:sp>
      <p:sp>
        <p:nvSpPr>
          <p:cNvPr id="3" name="Title 1">
            <a:extLst>
              <a:ext uri="{FF2B5EF4-FFF2-40B4-BE49-F238E27FC236}">
                <a16:creationId xmlns:a16="http://schemas.microsoft.com/office/drawing/2014/main" id="{44450B9F-DEC7-2B6D-6D39-AEB67A91344C}"/>
              </a:ext>
            </a:extLst>
          </p:cNvPr>
          <p:cNvSpPr txBox="1">
            <a:spLocks/>
          </p:cNvSpPr>
          <p:nvPr/>
        </p:nvSpPr>
        <p:spPr>
          <a:xfrm>
            <a:off x="765047" y="7010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r>
              <a:rPr lang="en-US" dirty="0"/>
              <a:t>Appending elements to a list</a:t>
            </a:r>
          </a:p>
        </p:txBody>
      </p:sp>
    </p:spTree>
    <p:extLst>
      <p:ext uri="{BB962C8B-B14F-4D97-AF65-F5344CB8AC3E}">
        <p14:creationId xmlns:p14="http://schemas.microsoft.com/office/powerpoint/2010/main" val="4703445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38A265-3F5A-F29A-AA44-2347E0F52017}"/>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8B10D9D1-B091-BB22-50E2-745FC117D88F}"/>
              </a:ext>
            </a:extLst>
          </p:cNvPr>
          <p:cNvSpPr txBox="1">
            <a:spLocks/>
          </p:cNvSpPr>
          <p:nvPr/>
        </p:nvSpPr>
        <p:spPr>
          <a:xfrm>
            <a:off x="612647" y="5486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endParaRPr lang="en-US" b="1" kern="1200" dirty="0">
              <a:solidFill>
                <a:schemeClr val="tx1"/>
              </a:solidFill>
              <a:latin typeface="+mj-lt"/>
              <a:ea typeface="+mj-ea"/>
              <a:cs typeface="+mj-cs"/>
            </a:endParaRPr>
          </a:p>
        </p:txBody>
      </p:sp>
      <p:sp>
        <p:nvSpPr>
          <p:cNvPr id="11" name="Slide Number Placeholder 10">
            <a:extLst>
              <a:ext uri="{FF2B5EF4-FFF2-40B4-BE49-F238E27FC236}">
                <a16:creationId xmlns:a16="http://schemas.microsoft.com/office/drawing/2014/main" id="{23E14C5B-2443-E2EF-D238-D9D37F8F0F8E}"/>
              </a:ext>
            </a:extLst>
          </p:cNvPr>
          <p:cNvSpPr>
            <a:spLocks noGrp="1"/>
          </p:cNvSpPr>
          <p:nvPr>
            <p:ph type="sldNum" sz="quarter" idx="12"/>
          </p:nvPr>
        </p:nvSpPr>
        <p:spPr/>
        <p:txBody>
          <a:bodyPr/>
          <a:lstStyle/>
          <a:p>
            <a:fld id="{CC057153-B650-4DEB-B370-79DDCFDCE934}" type="slidenum">
              <a:rPr lang="en-US" smtClean="0"/>
              <a:t>14</a:t>
            </a:fld>
            <a:endParaRPr lang="en-US"/>
          </a:p>
        </p:txBody>
      </p:sp>
      <p:sp>
        <p:nvSpPr>
          <p:cNvPr id="4" name="Content Placeholder 3">
            <a:extLst>
              <a:ext uri="{FF2B5EF4-FFF2-40B4-BE49-F238E27FC236}">
                <a16:creationId xmlns:a16="http://schemas.microsoft.com/office/drawing/2014/main" id="{3F258562-310F-03CB-D12C-789A47B4BECB}"/>
              </a:ext>
            </a:extLst>
          </p:cNvPr>
          <p:cNvSpPr>
            <a:spLocks noGrp="1"/>
          </p:cNvSpPr>
          <p:nvPr>
            <p:ph idx="1"/>
          </p:nvPr>
        </p:nvSpPr>
        <p:spPr>
          <a:xfrm>
            <a:off x="612647" y="1563132"/>
            <a:ext cx="11019515" cy="4746228"/>
          </a:xfrm>
        </p:spPr>
        <p:txBody>
          <a:bodyPr>
            <a:noAutofit/>
          </a:bodyPr>
          <a:lstStyle/>
          <a:p>
            <a:pPr marL="0" indent="0">
              <a:buNone/>
            </a:pPr>
            <a:r>
              <a:rPr lang="en-US" dirty="0">
                <a:latin typeface="Monaco" pitchFamily="2" charset="77"/>
              </a:rPr>
              <a:t>courses = ['csci051', 'phys042', 'csci054', 'engl019']</a:t>
            </a:r>
          </a:p>
          <a:p>
            <a:pPr marL="0" indent="0">
              <a:buNone/>
            </a:pPr>
            <a:r>
              <a:rPr lang="en-US" dirty="0" err="1">
                <a:latin typeface="Monaco" pitchFamily="2" charset="77"/>
              </a:rPr>
              <a:t>cs_courses</a:t>
            </a:r>
            <a:r>
              <a:rPr lang="en-US" dirty="0">
                <a:latin typeface="Monaco" pitchFamily="2" charset="77"/>
              </a:rPr>
              <a:t> = [course for course in courses if '</a:t>
            </a:r>
            <a:r>
              <a:rPr lang="en-US" dirty="0" err="1">
                <a:latin typeface="Monaco" pitchFamily="2" charset="77"/>
              </a:rPr>
              <a:t>csci</a:t>
            </a:r>
            <a:r>
              <a:rPr lang="en-US" dirty="0">
                <a:latin typeface="Monaco" pitchFamily="2" charset="77"/>
              </a:rPr>
              <a:t>' in course]</a:t>
            </a:r>
          </a:p>
          <a:p>
            <a:pPr marL="0" indent="0">
              <a:buNone/>
            </a:pPr>
            <a:r>
              <a:rPr lang="en-US" dirty="0">
                <a:latin typeface="Monaco" pitchFamily="2" charset="77"/>
              </a:rPr>
              <a:t>print(</a:t>
            </a:r>
            <a:r>
              <a:rPr lang="en-US" dirty="0" err="1">
                <a:latin typeface="Monaco" pitchFamily="2" charset="77"/>
              </a:rPr>
              <a:t>cs_courses</a:t>
            </a:r>
            <a:r>
              <a:rPr lang="en-US" dirty="0">
                <a:latin typeface="Monaco" pitchFamily="2" charset="77"/>
              </a:rPr>
              <a:t>)</a:t>
            </a:r>
          </a:p>
          <a:p>
            <a:pPr marL="0" indent="0">
              <a:buNone/>
            </a:pPr>
            <a:r>
              <a:rPr lang="en-US" dirty="0"/>
              <a:t>Would also print </a:t>
            </a:r>
            <a:r>
              <a:rPr lang="en-US" dirty="0">
                <a:latin typeface="Monaco" pitchFamily="2" charset="77"/>
              </a:rPr>
              <a:t>['csci051', 'csci054']</a:t>
            </a:r>
          </a:p>
          <a:p>
            <a:pPr marL="0" indent="0">
              <a:buNone/>
            </a:pPr>
            <a:endParaRPr lang="en-US" dirty="0"/>
          </a:p>
        </p:txBody>
      </p:sp>
      <p:sp>
        <p:nvSpPr>
          <p:cNvPr id="2" name="TextBox 1">
            <a:extLst>
              <a:ext uri="{FF2B5EF4-FFF2-40B4-BE49-F238E27FC236}">
                <a16:creationId xmlns:a16="http://schemas.microsoft.com/office/drawing/2014/main" id="{008FB937-A7FD-19C7-0AB8-67D79B6ACAAA}"/>
              </a:ext>
            </a:extLst>
          </p:cNvPr>
          <p:cNvSpPr txBox="1"/>
          <p:nvPr/>
        </p:nvSpPr>
        <p:spPr>
          <a:xfrm>
            <a:off x="1402080" y="792480"/>
            <a:ext cx="184731" cy="369332"/>
          </a:xfrm>
          <a:prstGeom prst="rect">
            <a:avLst/>
          </a:prstGeom>
          <a:noFill/>
        </p:spPr>
        <p:txBody>
          <a:bodyPr wrap="none" rtlCol="0">
            <a:spAutoFit/>
          </a:bodyPr>
          <a:lstStyle/>
          <a:p>
            <a:endParaRPr lang="en-US" dirty="0"/>
          </a:p>
        </p:txBody>
      </p:sp>
      <p:sp>
        <p:nvSpPr>
          <p:cNvPr id="3" name="Title 1">
            <a:extLst>
              <a:ext uri="{FF2B5EF4-FFF2-40B4-BE49-F238E27FC236}">
                <a16:creationId xmlns:a16="http://schemas.microsoft.com/office/drawing/2014/main" id="{A74DBE4F-A9F7-9377-C3AB-6A74456D2EC3}"/>
              </a:ext>
            </a:extLst>
          </p:cNvPr>
          <p:cNvSpPr txBox="1">
            <a:spLocks/>
          </p:cNvSpPr>
          <p:nvPr/>
        </p:nvSpPr>
        <p:spPr>
          <a:xfrm>
            <a:off x="765047" y="7010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r>
              <a:rPr lang="en-US" dirty="0"/>
              <a:t>List comprehension</a:t>
            </a:r>
          </a:p>
        </p:txBody>
      </p:sp>
    </p:spTree>
    <p:extLst>
      <p:ext uri="{BB962C8B-B14F-4D97-AF65-F5344CB8AC3E}">
        <p14:creationId xmlns:p14="http://schemas.microsoft.com/office/powerpoint/2010/main" val="20778246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68D9E9-2AEE-9665-9C31-5452A0AE1D20}"/>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FD365DE9-0FD6-CCBD-0C66-AAE568A3AD1A}"/>
              </a:ext>
            </a:extLst>
          </p:cNvPr>
          <p:cNvSpPr txBox="1">
            <a:spLocks/>
          </p:cNvSpPr>
          <p:nvPr/>
        </p:nvSpPr>
        <p:spPr>
          <a:xfrm>
            <a:off x="612647" y="5486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endParaRPr lang="en-US" b="1" kern="1200" dirty="0">
              <a:solidFill>
                <a:schemeClr val="tx1"/>
              </a:solidFill>
              <a:latin typeface="+mj-lt"/>
              <a:ea typeface="+mj-ea"/>
              <a:cs typeface="+mj-cs"/>
            </a:endParaRPr>
          </a:p>
        </p:txBody>
      </p:sp>
      <p:sp>
        <p:nvSpPr>
          <p:cNvPr id="11" name="Slide Number Placeholder 10">
            <a:extLst>
              <a:ext uri="{FF2B5EF4-FFF2-40B4-BE49-F238E27FC236}">
                <a16:creationId xmlns:a16="http://schemas.microsoft.com/office/drawing/2014/main" id="{9E187AFC-8A59-16A0-D60B-FAE037F2EC83}"/>
              </a:ext>
            </a:extLst>
          </p:cNvPr>
          <p:cNvSpPr>
            <a:spLocks noGrp="1"/>
          </p:cNvSpPr>
          <p:nvPr>
            <p:ph type="sldNum" sz="quarter" idx="12"/>
          </p:nvPr>
        </p:nvSpPr>
        <p:spPr/>
        <p:txBody>
          <a:bodyPr/>
          <a:lstStyle/>
          <a:p>
            <a:fld id="{CC057153-B650-4DEB-B370-79DDCFDCE934}" type="slidenum">
              <a:rPr lang="en-US" smtClean="0"/>
              <a:t>15</a:t>
            </a:fld>
            <a:endParaRPr lang="en-US"/>
          </a:p>
        </p:txBody>
      </p:sp>
      <p:sp>
        <p:nvSpPr>
          <p:cNvPr id="4" name="Content Placeholder 3">
            <a:extLst>
              <a:ext uri="{FF2B5EF4-FFF2-40B4-BE49-F238E27FC236}">
                <a16:creationId xmlns:a16="http://schemas.microsoft.com/office/drawing/2014/main" id="{989DD898-CFA5-1F35-A2DE-DDABC33AA389}"/>
              </a:ext>
            </a:extLst>
          </p:cNvPr>
          <p:cNvSpPr>
            <a:spLocks noGrp="1"/>
          </p:cNvSpPr>
          <p:nvPr>
            <p:ph idx="1"/>
          </p:nvPr>
        </p:nvSpPr>
        <p:spPr>
          <a:xfrm>
            <a:off x="612647" y="1563132"/>
            <a:ext cx="11019515" cy="4746228"/>
          </a:xfrm>
        </p:spPr>
        <p:txBody>
          <a:bodyPr>
            <a:noAutofit/>
          </a:bodyPr>
          <a:lstStyle/>
          <a:p>
            <a:pPr marL="0" indent="0">
              <a:buNone/>
            </a:pPr>
            <a:r>
              <a:rPr lang="en-US" dirty="0">
                <a:latin typeface="Monaco" pitchFamily="2" charset="77"/>
              </a:rPr>
              <a:t>courses = ['csci051', 'phys042', 'csci054', 'engl019']</a:t>
            </a:r>
          </a:p>
          <a:p>
            <a:pPr marL="0" indent="0">
              <a:buNone/>
            </a:pPr>
            <a:r>
              <a:rPr lang="en-US" dirty="0" err="1">
                <a:latin typeface="Monaco" pitchFamily="2" charset="77"/>
              </a:rPr>
              <a:t>cs_courses</a:t>
            </a:r>
            <a:r>
              <a:rPr lang="en-US" dirty="0">
                <a:latin typeface="Monaco" pitchFamily="2" charset="77"/>
              </a:rPr>
              <a:t> = [course for course in courses if '</a:t>
            </a:r>
            <a:r>
              <a:rPr lang="en-US" dirty="0" err="1">
                <a:latin typeface="Monaco" pitchFamily="2" charset="77"/>
              </a:rPr>
              <a:t>csci</a:t>
            </a:r>
            <a:r>
              <a:rPr lang="en-US" dirty="0">
                <a:latin typeface="Monaco" pitchFamily="2" charset="77"/>
              </a:rPr>
              <a:t>' in course]</a:t>
            </a:r>
          </a:p>
          <a:p>
            <a:pPr marL="0" indent="0">
              <a:buNone/>
            </a:pPr>
            <a:r>
              <a:rPr lang="en-US" dirty="0">
                <a:latin typeface="Monaco" pitchFamily="2" charset="77"/>
              </a:rPr>
              <a:t>print(</a:t>
            </a:r>
            <a:r>
              <a:rPr lang="en-US" dirty="0" err="1">
                <a:latin typeface="Monaco" pitchFamily="2" charset="77"/>
              </a:rPr>
              <a:t>cs_courses</a:t>
            </a:r>
            <a:r>
              <a:rPr lang="en-US" dirty="0">
                <a:latin typeface="Monaco" pitchFamily="2" charset="77"/>
              </a:rPr>
              <a:t>)</a:t>
            </a:r>
          </a:p>
          <a:p>
            <a:pPr marL="0" indent="0">
              <a:buNone/>
            </a:pPr>
            <a:r>
              <a:rPr lang="en-US" dirty="0"/>
              <a:t>Would also print </a:t>
            </a:r>
            <a:r>
              <a:rPr lang="en-US" dirty="0">
                <a:latin typeface="Monaco" pitchFamily="2" charset="77"/>
              </a:rPr>
              <a:t>['csci051', 'csci054']</a:t>
            </a:r>
          </a:p>
          <a:p>
            <a:pPr marL="0" indent="0">
              <a:buNone/>
            </a:pPr>
            <a:r>
              <a:rPr lang="en-US" dirty="0"/>
              <a:t>In general, the syntax is:</a:t>
            </a:r>
            <a:endParaRPr lang="en-US" b="1" dirty="0">
              <a:latin typeface="Monaco" pitchFamily="2" charset="77"/>
            </a:endParaRPr>
          </a:p>
          <a:p>
            <a:r>
              <a:rPr lang="en-US" dirty="0" err="1">
                <a:latin typeface="Monaco" pitchFamily="2" charset="77"/>
              </a:rPr>
              <a:t>newlist</a:t>
            </a:r>
            <a:r>
              <a:rPr lang="en-US" dirty="0">
                <a:latin typeface="Monaco" pitchFamily="2" charset="77"/>
              </a:rPr>
              <a:t> = [</a:t>
            </a:r>
            <a:r>
              <a:rPr lang="en-US" i="1" dirty="0">
                <a:latin typeface="Monaco" pitchFamily="2" charset="77"/>
              </a:rPr>
              <a:t>expression</a:t>
            </a:r>
            <a:r>
              <a:rPr lang="en-US" dirty="0">
                <a:latin typeface="Monaco" pitchFamily="2" charset="77"/>
              </a:rPr>
              <a:t> for </a:t>
            </a:r>
            <a:r>
              <a:rPr lang="en-US" i="1" dirty="0">
                <a:latin typeface="Monaco" pitchFamily="2" charset="77"/>
              </a:rPr>
              <a:t>item</a:t>
            </a:r>
            <a:r>
              <a:rPr lang="en-US" dirty="0">
                <a:latin typeface="Monaco" pitchFamily="2" charset="77"/>
              </a:rPr>
              <a:t> in </a:t>
            </a:r>
            <a:r>
              <a:rPr lang="en-US" i="1" dirty="0" err="1">
                <a:latin typeface="Monaco" pitchFamily="2" charset="77"/>
              </a:rPr>
              <a:t>iterable</a:t>
            </a:r>
            <a:r>
              <a:rPr lang="en-US" dirty="0">
                <a:latin typeface="Monaco" pitchFamily="2" charset="77"/>
              </a:rPr>
              <a:t> if </a:t>
            </a:r>
            <a:r>
              <a:rPr lang="en-US" i="1" dirty="0">
                <a:latin typeface="Monaco" pitchFamily="2" charset="77"/>
              </a:rPr>
              <a:t>condition</a:t>
            </a:r>
            <a:r>
              <a:rPr lang="en-US" dirty="0">
                <a:latin typeface="Monaco" pitchFamily="2" charset="77"/>
              </a:rPr>
              <a:t> == True]</a:t>
            </a:r>
          </a:p>
          <a:p>
            <a:r>
              <a:rPr lang="en-US" dirty="0" err="1"/>
              <a:t>iterable</a:t>
            </a:r>
            <a:r>
              <a:rPr lang="en-US" dirty="0"/>
              <a:t> objects: string, list, tuple, range, </a:t>
            </a:r>
            <a:r>
              <a:rPr lang="en-US" dirty="0" err="1"/>
              <a:t>etc</a:t>
            </a:r>
            <a:endParaRPr lang="en-US" dirty="0"/>
          </a:p>
          <a:p>
            <a:r>
              <a:rPr lang="en-US" dirty="0"/>
              <a:t>Using list comprehension, create a new list of all courses that are not csci051.</a:t>
            </a:r>
          </a:p>
          <a:p>
            <a:r>
              <a:rPr lang="en-US" dirty="0">
                <a:latin typeface="Monaco" pitchFamily="2" charset="77"/>
              </a:rPr>
              <a:t>non_cs051 = [course for course in courses if course != 'csci051']</a:t>
            </a:r>
            <a:br>
              <a:rPr lang="en-US" dirty="0"/>
            </a:br>
            <a:endParaRPr lang="en-US" dirty="0"/>
          </a:p>
        </p:txBody>
      </p:sp>
      <p:sp>
        <p:nvSpPr>
          <p:cNvPr id="2" name="TextBox 1">
            <a:extLst>
              <a:ext uri="{FF2B5EF4-FFF2-40B4-BE49-F238E27FC236}">
                <a16:creationId xmlns:a16="http://schemas.microsoft.com/office/drawing/2014/main" id="{56B149FB-2859-D088-9F7B-2E017101ECEC}"/>
              </a:ext>
            </a:extLst>
          </p:cNvPr>
          <p:cNvSpPr txBox="1"/>
          <p:nvPr/>
        </p:nvSpPr>
        <p:spPr>
          <a:xfrm>
            <a:off x="1402080" y="792480"/>
            <a:ext cx="184731" cy="369332"/>
          </a:xfrm>
          <a:prstGeom prst="rect">
            <a:avLst/>
          </a:prstGeom>
          <a:noFill/>
        </p:spPr>
        <p:txBody>
          <a:bodyPr wrap="none" rtlCol="0">
            <a:spAutoFit/>
          </a:bodyPr>
          <a:lstStyle/>
          <a:p>
            <a:endParaRPr lang="en-US" dirty="0"/>
          </a:p>
        </p:txBody>
      </p:sp>
      <p:sp>
        <p:nvSpPr>
          <p:cNvPr id="3" name="Title 1">
            <a:extLst>
              <a:ext uri="{FF2B5EF4-FFF2-40B4-BE49-F238E27FC236}">
                <a16:creationId xmlns:a16="http://schemas.microsoft.com/office/drawing/2014/main" id="{0FDD1808-D630-D2B7-B942-0864FC798CC6}"/>
              </a:ext>
            </a:extLst>
          </p:cNvPr>
          <p:cNvSpPr txBox="1">
            <a:spLocks/>
          </p:cNvSpPr>
          <p:nvPr/>
        </p:nvSpPr>
        <p:spPr>
          <a:xfrm>
            <a:off x="765047" y="7010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r>
              <a:rPr lang="en-US" dirty="0"/>
              <a:t>List comprehension syntax</a:t>
            </a:r>
          </a:p>
        </p:txBody>
      </p:sp>
    </p:spTree>
    <p:extLst>
      <p:ext uri="{BB962C8B-B14F-4D97-AF65-F5344CB8AC3E}">
        <p14:creationId xmlns:p14="http://schemas.microsoft.com/office/powerpoint/2010/main" val="1293438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25750B-8347-7FCB-BF65-5665DEDED10C}"/>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6F4997D3-EB86-87ED-B93C-5BA087A64B4E}"/>
              </a:ext>
            </a:extLst>
          </p:cNvPr>
          <p:cNvSpPr txBox="1">
            <a:spLocks/>
          </p:cNvSpPr>
          <p:nvPr/>
        </p:nvSpPr>
        <p:spPr>
          <a:xfrm>
            <a:off x="612647" y="5486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endParaRPr lang="en-US" b="1" kern="1200" dirty="0">
              <a:solidFill>
                <a:schemeClr val="tx1"/>
              </a:solidFill>
              <a:latin typeface="+mj-lt"/>
              <a:ea typeface="+mj-ea"/>
              <a:cs typeface="+mj-cs"/>
            </a:endParaRPr>
          </a:p>
        </p:txBody>
      </p:sp>
      <p:sp>
        <p:nvSpPr>
          <p:cNvPr id="11" name="Slide Number Placeholder 10">
            <a:extLst>
              <a:ext uri="{FF2B5EF4-FFF2-40B4-BE49-F238E27FC236}">
                <a16:creationId xmlns:a16="http://schemas.microsoft.com/office/drawing/2014/main" id="{B274070E-A5E5-4703-022B-67EC2D6AECBB}"/>
              </a:ext>
            </a:extLst>
          </p:cNvPr>
          <p:cNvSpPr>
            <a:spLocks noGrp="1"/>
          </p:cNvSpPr>
          <p:nvPr>
            <p:ph type="sldNum" sz="quarter" idx="12"/>
          </p:nvPr>
        </p:nvSpPr>
        <p:spPr/>
        <p:txBody>
          <a:bodyPr/>
          <a:lstStyle/>
          <a:p>
            <a:fld id="{CC057153-B650-4DEB-B370-79DDCFDCE934}" type="slidenum">
              <a:rPr lang="en-US" smtClean="0"/>
              <a:t>16</a:t>
            </a:fld>
            <a:endParaRPr lang="en-US"/>
          </a:p>
        </p:txBody>
      </p:sp>
      <p:sp>
        <p:nvSpPr>
          <p:cNvPr id="4" name="Content Placeholder 3">
            <a:extLst>
              <a:ext uri="{FF2B5EF4-FFF2-40B4-BE49-F238E27FC236}">
                <a16:creationId xmlns:a16="http://schemas.microsoft.com/office/drawing/2014/main" id="{AF3AF39B-0E7C-A02A-EF1F-DF651CB82793}"/>
              </a:ext>
            </a:extLst>
          </p:cNvPr>
          <p:cNvSpPr>
            <a:spLocks noGrp="1"/>
          </p:cNvSpPr>
          <p:nvPr>
            <p:ph idx="1"/>
          </p:nvPr>
        </p:nvSpPr>
        <p:spPr>
          <a:xfrm>
            <a:off x="612647" y="1563132"/>
            <a:ext cx="11019515" cy="4746228"/>
          </a:xfrm>
        </p:spPr>
        <p:txBody>
          <a:bodyPr>
            <a:noAutofit/>
          </a:bodyPr>
          <a:lstStyle/>
          <a:p>
            <a:r>
              <a:rPr lang="en-US" dirty="0"/>
              <a:t>Consider the following code. What will </a:t>
            </a:r>
            <a:r>
              <a:rPr lang="en-US" dirty="0" err="1">
                <a:latin typeface="Monaco" pitchFamily="2" charset="77"/>
              </a:rPr>
              <a:t>new_lst</a:t>
            </a:r>
            <a:r>
              <a:rPr lang="en-US" dirty="0">
                <a:latin typeface="Monaco" pitchFamily="2" charset="77"/>
              </a:rPr>
              <a:t> </a:t>
            </a:r>
            <a:r>
              <a:rPr lang="en-US" dirty="0"/>
              <a:t>evaluate to?</a:t>
            </a:r>
          </a:p>
          <a:p>
            <a:pPr marL="0" indent="0">
              <a:buNone/>
            </a:pPr>
            <a:r>
              <a:rPr lang="en-US" dirty="0" err="1">
                <a:latin typeface="Monaco" pitchFamily="2" charset="77"/>
              </a:rPr>
              <a:t>new_lst</a:t>
            </a:r>
            <a:r>
              <a:rPr lang="en-US" dirty="0">
                <a:latin typeface="Monaco" pitchFamily="2" charset="77"/>
              </a:rPr>
              <a:t> = []</a:t>
            </a:r>
          </a:p>
          <a:p>
            <a:pPr marL="0" indent="0">
              <a:buNone/>
            </a:pPr>
            <a:r>
              <a:rPr lang="en-US" dirty="0">
                <a:latin typeface="Monaco" pitchFamily="2" charset="77"/>
              </a:rPr>
              <a:t>for x in range(10):</a:t>
            </a:r>
          </a:p>
          <a:p>
            <a:pPr marL="0" indent="0">
              <a:buNone/>
            </a:pPr>
            <a:r>
              <a:rPr lang="en-US" sz="2000" dirty="0">
                <a:latin typeface="Monaco" pitchFamily="2" charset="77"/>
              </a:rPr>
              <a:t>    if x % 2 == 0:</a:t>
            </a:r>
          </a:p>
          <a:p>
            <a:pPr marL="0" indent="0">
              <a:buNone/>
            </a:pPr>
            <a:r>
              <a:rPr lang="en-US" dirty="0">
                <a:latin typeface="Monaco" pitchFamily="2" charset="77"/>
              </a:rPr>
              <a:t>        </a:t>
            </a:r>
            <a:r>
              <a:rPr lang="en-US" sz="2000" dirty="0" err="1">
                <a:latin typeface="Monaco" pitchFamily="2" charset="77"/>
              </a:rPr>
              <a:t>new_lst.append</a:t>
            </a:r>
            <a:r>
              <a:rPr lang="en-US" sz="2000" dirty="0">
                <a:latin typeface="Monaco" pitchFamily="2" charset="77"/>
              </a:rPr>
              <a:t>(x**2)</a:t>
            </a:r>
          </a:p>
          <a:p>
            <a:r>
              <a:rPr lang="en-US" dirty="0"/>
              <a:t>Use list comprehension to shorten it</a:t>
            </a:r>
          </a:p>
          <a:p>
            <a:pPr marL="0" indent="0">
              <a:buNone/>
            </a:pPr>
            <a:endParaRPr lang="en-US" sz="2000" dirty="0">
              <a:latin typeface="Monaco" pitchFamily="2" charset="77"/>
            </a:endParaRPr>
          </a:p>
        </p:txBody>
      </p:sp>
      <p:sp>
        <p:nvSpPr>
          <p:cNvPr id="2" name="TextBox 1">
            <a:extLst>
              <a:ext uri="{FF2B5EF4-FFF2-40B4-BE49-F238E27FC236}">
                <a16:creationId xmlns:a16="http://schemas.microsoft.com/office/drawing/2014/main" id="{D3E3FBD8-369E-5A93-CC5B-07FE68C6175F}"/>
              </a:ext>
            </a:extLst>
          </p:cNvPr>
          <p:cNvSpPr txBox="1"/>
          <p:nvPr/>
        </p:nvSpPr>
        <p:spPr>
          <a:xfrm>
            <a:off x="1402080" y="792480"/>
            <a:ext cx="184731" cy="369332"/>
          </a:xfrm>
          <a:prstGeom prst="rect">
            <a:avLst/>
          </a:prstGeom>
          <a:noFill/>
        </p:spPr>
        <p:txBody>
          <a:bodyPr wrap="none" rtlCol="0">
            <a:spAutoFit/>
          </a:bodyPr>
          <a:lstStyle/>
          <a:p>
            <a:endParaRPr lang="en-US" dirty="0"/>
          </a:p>
        </p:txBody>
      </p:sp>
      <p:sp>
        <p:nvSpPr>
          <p:cNvPr id="3" name="Title 1">
            <a:extLst>
              <a:ext uri="{FF2B5EF4-FFF2-40B4-BE49-F238E27FC236}">
                <a16:creationId xmlns:a16="http://schemas.microsoft.com/office/drawing/2014/main" id="{FEB900CE-1E52-F170-9A1B-F124AF09990D}"/>
              </a:ext>
            </a:extLst>
          </p:cNvPr>
          <p:cNvSpPr txBox="1">
            <a:spLocks/>
          </p:cNvSpPr>
          <p:nvPr/>
        </p:nvSpPr>
        <p:spPr>
          <a:xfrm>
            <a:off x="765047" y="7010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r>
              <a:rPr lang="en-US" dirty="0"/>
              <a:t>Practice Time</a:t>
            </a:r>
          </a:p>
        </p:txBody>
      </p:sp>
    </p:spTree>
    <p:extLst>
      <p:ext uri="{BB962C8B-B14F-4D97-AF65-F5344CB8AC3E}">
        <p14:creationId xmlns:p14="http://schemas.microsoft.com/office/powerpoint/2010/main" val="27717502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E700EA-6B8E-A26A-7810-5C10E543870B}"/>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7D5CA84B-EB03-C44D-541D-085A764B67E1}"/>
              </a:ext>
            </a:extLst>
          </p:cNvPr>
          <p:cNvSpPr txBox="1">
            <a:spLocks/>
          </p:cNvSpPr>
          <p:nvPr/>
        </p:nvSpPr>
        <p:spPr>
          <a:xfrm>
            <a:off x="612647" y="5486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endParaRPr lang="en-US" b="1" kern="1200" dirty="0">
              <a:solidFill>
                <a:schemeClr val="tx1"/>
              </a:solidFill>
              <a:latin typeface="+mj-lt"/>
              <a:ea typeface="+mj-ea"/>
              <a:cs typeface="+mj-cs"/>
            </a:endParaRPr>
          </a:p>
        </p:txBody>
      </p:sp>
      <p:sp>
        <p:nvSpPr>
          <p:cNvPr id="11" name="Slide Number Placeholder 10">
            <a:extLst>
              <a:ext uri="{FF2B5EF4-FFF2-40B4-BE49-F238E27FC236}">
                <a16:creationId xmlns:a16="http://schemas.microsoft.com/office/drawing/2014/main" id="{DE3E2246-02A1-7214-037E-0AD18D240CBD}"/>
              </a:ext>
            </a:extLst>
          </p:cNvPr>
          <p:cNvSpPr>
            <a:spLocks noGrp="1"/>
          </p:cNvSpPr>
          <p:nvPr>
            <p:ph type="sldNum" sz="quarter" idx="12"/>
          </p:nvPr>
        </p:nvSpPr>
        <p:spPr/>
        <p:txBody>
          <a:bodyPr/>
          <a:lstStyle/>
          <a:p>
            <a:fld id="{CC057153-B650-4DEB-B370-79DDCFDCE934}" type="slidenum">
              <a:rPr lang="en-US" smtClean="0"/>
              <a:t>17</a:t>
            </a:fld>
            <a:endParaRPr lang="en-US"/>
          </a:p>
        </p:txBody>
      </p:sp>
      <p:sp>
        <p:nvSpPr>
          <p:cNvPr id="4" name="Content Placeholder 3">
            <a:extLst>
              <a:ext uri="{FF2B5EF4-FFF2-40B4-BE49-F238E27FC236}">
                <a16:creationId xmlns:a16="http://schemas.microsoft.com/office/drawing/2014/main" id="{A14A01B4-727E-07E6-DDC3-09137AF88336}"/>
              </a:ext>
            </a:extLst>
          </p:cNvPr>
          <p:cNvSpPr>
            <a:spLocks noGrp="1"/>
          </p:cNvSpPr>
          <p:nvPr>
            <p:ph idx="1"/>
          </p:nvPr>
        </p:nvSpPr>
        <p:spPr>
          <a:xfrm>
            <a:off x="612647" y="1563132"/>
            <a:ext cx="11019515" cy="4746228"/>
          </a:xfrm>
        </p:spPr>
        <p:txBody>
          <a:bodyPr>
            <a:noAutofit/>
          </a:bodyPr>
          <a:lstStyle/>
          <a:p>
            <a:r>
              <a:rPr lang="en-US" dirty="0"/>
              <a:t>Consider the following code. What will </a:t>
            </a:r>
            <a:r>
              <a:rPr lang="en-US" dirty="0" err="1">
                <a:latin typeface="Monaco" pitchFamily="2" charset="77"/>
              </a:rPr>
              <a:t>new_lst</a:t>
            </a:r>
            <a:r>
              <a:rPr lang="en-US" dirty="0">
                <a:latin typeface="Monaco" pitchFamily="2" charset="77"/>
              </a:rPr>
              <a:t> </a:t>
            </a:r>
            <a:r>
              <a:rPr lang="en-US" dirty="0"/>
              <a:t>evaluate to?</a:t>
            </a:r>
          </a:p>
          <a:p>
            <a:pPr marL="0" indent="0">
              <a:buNone/>
            </a:pPr>
            <a:r>
              <a:rPr lang="en-US" dirty="0" err="1">
                <a:latin typeface="Monaco" pitchFamily="2" charset="77"/>
              </a:rPr>
              <a:t>new_lst</a:t>
            </a:r>
            <a:r>
              <a:rPr lang="en-US" dirty="0">
                <a:latin typeface="Monaco" pitchFamily="2" charset="77"/>
              </a:rPr>
              <a:t> = []</a:t>
            </a:r>
          </a:p>
          <a:p>
            <a:pPr marL="0" indent="0">
              <a:buNone/>
            </a:pPr>
            <a:r>
              <a:rPr lang="en-US" dirty="0">
                <a:latin typeface="Monaco" pitchFamily="2" charset="77"/>
              </a:rPr>
              <a:t>for x in range(10):</a:t>
            </a:r>
          </a:p>
          <a:p>
            <a:pPr marL="0" indent="0">
              <a:buNone/>
            </a:pPr>
            <a:r>
              <a:rPr lang="en-US" dirty="0">
                <a:latin typeface="Monaco" pitchFamily="2" charset="77"/>
              </a:rPr>
              <a:t>    if x % 2 == 0:</a:t>
            </a:r>
          </a:p>
          <a:p>
            <a:pPr marL="0" indent="0">
              <a:buNone/>
            </a:pPr>
            <a:r>
              <a:rPr lang="en-US" dirty="0">
                <a:latin typeface="Monaco" pitchFamily="2" charset="77"/>
              </a:rPr>
              <a:t>        </a:t>
            </a:r>
            <a:r>
              <a:rPr lang="en-US" dirty="0" err="1">
                <a:latin typeface="Monaco" pitchFamily="2" charset="77"/>
              </a:rPr>
              <a:t>new_lst.append</a:t>
            </a:r>
            <a:r>
              <a:rPr lang="en-US" dirty="0">
                <a:latin typeface="Monaco" pitchFamily="2" charset="77"/>
              </a:rPr>
              <a:t>(x**2)</a:t>
            </a:r>
          </a:p>
          <a:p>
            <a:r>
              <a:rPr lang="en-US" dirty="0" err="1">
                <a:latin typeface="Monaco" pitchFamily="2" charset="77"/>
              </a:rPr>
              <a:t>new_lst</a:t>
            </a:r>
            <a:r>
              <a:rPr lang="en-US" dirty="0"/>
              <a:t>  would be </a:t>
            </a:r>
            <a:r>
              <a:rPr lang="en-US" dirty="0">
                <a:latin typeface="Monaco" pitchFamily="2" charset="77"/>
              </a:rPr>
              <a:t>[0, 4, 16, 36, 64]</a:t>
            </a:r>
            <a:endParaRPr lang="en-US" dirty="0"/>
          </a:p>
          <a:p>
            <a:r>
              <a:rPr lang="en-US" dirty="0"/>
              <a:t>Use list comprehension to shorten it</a:t>
            </a:r>
          </a:p>
          <a:p>
            <a:r>
              <a:rPr lang="en-US" dirty="0">
                <a:latin typeface="Monaco" pitchFamily="2" charset="77"/>
              </a:rPr>
              <a:t>[x**2 for x in range(10) if x % 2 == 0]</a:t>
            </a:r>
          </a:p>
          <a:p>
            <a:pPr marL="0" indent="0">
              <a:buNone/>
            </a:pPr>
            <a:endParaRPr lang="en-US" dirty="0">
              <a:latin typeface="Monaco" pitchFamily="2" charset="77"/>
            </a:endParaRPr>
          </a:p>
        </p:txBody>
      </p:sp>
      <p:sp>
        <p:nvSpPr>
          <p:cNvPr id="2" name="TextBox 1">
            <a:extLst>
              <a:ext uri="{FF2B5EF4-FFF2-40B4-BE49-F238E27FC236}">
                <a16:creationId xmlns:a16="http://schemas.microsoft.com/office/drawing/2014/main" id="{6323EE57-5147-00F4-6BF4-CD3ACB3F3F6D}"/>
              </a:ext>
            </a:extLst>
          </p:cNvPr>
          <p:cNvSpPr txBox="1"/>
          <p:nvPr/>
        </p:nvSpPr>
        <p:spPr>
          <a:xfrm>
            <a:off x="1402080" y="792480"/>
            <a:ext cx="184731" cy="369332"/>
          </a:xfrm>
          <a:prstGeom prst="rect">
            <a:avLst/>
          </a:prstGeom>
          <a:noFill/>
        </p:spPr>
        <p:txBody>
          <a:bodyPr wrap="none" rtlCol="0">
            <a:spAutoFit/>
          </a:bodyPr>
          <a:lstStyle/>
          <a:p>
            <a:endParaRPr lang="en-US" dirty="0"/>
          </a:p>
        </p:txBody>
      </p:sp>
      <p:sp>
        <p:nvSpPr>
          <p:cNvPr id="3" name="Title 1">
            <a:extLst>
              <a:ext uri="{FF2B5EF4-FFF2-40B4-BE49-F238E27FC236}">
                <a16:creationId xmlns:a16="http://schemas.microsoft.com/office/drawing/2014/main" id="{B7973060-6193-19FB-6D85-602A9247D6F2}"/>
              </a:ext>
            </a:extLst>
          </p:cNvPr>
          <p:cNvSpPr txBox="1">
            <a:spLocks/>
          </p:cNvSpPr>
          <p:nvPr/>
        </p:nvSpPr>
        <p:spPr>
          <a:xfrm>
            <a:off x="765047" y="7010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r>
              <a:rPr lang="en-US" dirty="0"/>
              <a:t>Answer</a:t>
            </a:r>
          </a:p>
        </p:txBody>
      </p:sp>
    </p:spTree>
    <p:extLst>
      <p:ext uri="{BB962C8B-B14F-4D97-AF65-F5344CB8AC3E}">
        <p14:creationId xmlns:p14="http://schemas.microsoft.com/office/powerpoint/2010/main" val="38077725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089E5"/>
        </a:solidFill>
        <a:effectLst/>
      </p:bgPr>
    </p:bg>
    <p:spTree>
      <p:nvGrpSpPr>
        <p:cNvPr id="1" name="">
          <a:extLst>
            <a:ext uri="{FF2B5EF4-FFF2-40B4-BE49-F238E27FC236}">
              <a16:creationId xmlns:a16="http://schemas.microsoft.com/office/drawing/2014/main" id="{B965F5B1-F0F1-90A6-39E8-3A5460A02220}"/>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A780F06-6444-9F89-9399-88541B01CB50}"/>
              </a:ext>
            </a:extLst>
          </p:cNvPr>
          <p:cNvSpPr>
            <a:spLocks noGrp="1"/>
          </p:cNvSpPr>
          <p:nvPr>
            <p:ph idx="1"/>
          </p:nvPr>
        </p:nvSpPr>
        <p:spPr>
          <a:xfrm>
            <a:off x="612647" y="479685"/>
            <a:ext cx="10917366" cy="5829675"/>
          </a:xfrm>
        </p:spPr>
        <p:txBody>
          <a:bodyPr anchor="ctr">
            <a:noAutofit/>
          </a:bodyPr>
          <a:lstStyle/>
          <a:p>
            <a:pPr marL="0" indent="0" algn="ctr">
              <a:buNone/>
            </a:pPr>
            <a:r>
              <a:rPr lang="en-US" sz="11500" dirty="0">
                <a:solidFill>
                  <a:schemeClr val="bg1"/>
                </a:solidFill>
              </a:rPr>
              <a:t>Files</a:t>
            </a:r>
          </a:p>
        </p:txBody>
      </p:sp>
      <p:sp>
        <p:nvSpPr>
          <p:cNvPr id="30" name="Slide Number Placeholder 29">
            <a:extLst>
              <a:ext uri="{FF2B5EF4-FFF2-40B4-BE49-F238E27FC236}">
                <a16:creationId xmlns:a16="http://schemas.microsoft.com/office/drawing/2014/main" id="{A19BFE62-EBCE-A4DC-1BDE-1D48339B6A4E}"/>
              </a:ext>
            </a:extLst>
          </p:cNvPr>
          <p:cNvSpPr>
            <a:spLocks noGrp="1"/>
          </p:cNvSpPr>
          <p:nvPr>
            <p:ph type="sldNum" sz="quarter" idx="12"/>
          </p:nvPr>
        </p:nvSpPr>
        <p:spPr/>
        <p:txBody>
          <a:bodyPr/>
          <a:lstStyle/>
          <a:p>
            <a:fld id="{CC057153-B650-4DEB-B370-79DDCFDCE934}" type="slidenum">
              <a:rPr lang="en-US" smtClean="0"/>
              <a:t>18</a:t>
            </a:fld>
            <a:endParaRPr lang="en-US"/>
          </a:p>
        </p:txBody>
      </p:sp>
      <p:sp>
        <p:nvSpPr>
          <p:cNvPr id="31" name="TextBox 30">
            <a:extLst>
              <a:ext uri="{FF2B5EF4-FFF2-40B4-BE49-F238E27FC236}">
                <a16:creationId xmlns:a16="http://schemas.microsoft.com/office/drawing/2014/main" id="{8980C282-48FF-9CE5-7AD0-B16FA5BDCB63}"/>
              </a:ext>
            </a:extLst>
          </p:cNvPr>
          <p:cNvSpPr txBox="1"/>
          <p:nvPr/>
        </p:nvSpPr>
        <p:spPr>
          <a:xfrm>
            <a:off x="1997612" y="1097280"/>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460219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B0506B-B725-9EBD-7919-0E3628D39F86}"/>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80031ED9-999C-2B66-9E18-BA4A925B6A9E}"/>
              </a:ext>
            </a:extLst>
          </p:cNvPr>
          <p:cNvSpPr txBox="1">
            <a:spLocks/>
          </p:cNvSpPr>
          <p:nvPr/>
        </p:nvSpPr>
        <p:spPr>
          <a:xfrm>
            <a:off x="612647" y="5486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endParaRPr lang="en-US" b="1" kern="1200" dirty="0">
              <a:solidFill>
                <a:schemeClr val="tx1"/>
              </a:solidFill>
              <a:latin typeface="+mj-lt"/>
              <a:ea typeface="+mj-ea"/>
              <a:cs typeface="+mj-cs"/>
            </a:endParaRPr>
          </a:p>
        </p:txBody>
      </p:sp>
      <p:sp>
        <p:nvSpPr>
          <p:cNvPr id="11" name="Slide Number Placeholder 10">
            <a:extLst>
              <a:ext uri="{FF2B5EF4-FFF2-40B4-BE49-F238E27FC236}">
                <a16:creationId xmlns:a16="http://schemas.microsoft.com/office/drawing/2014/main" id="{72EF9FF8-24BD-F0DD-7BCC-08EA96947E0B}"/>
              </a:ext>
            </a:extLst>
          </p:cNvPr>
          <p:cNvSpPr>
            <a:spLocks noGrp="1"/>
          </p:cNvSpPr>
          <p:nvPr>
            <p:ph type="sldNum" sz="quarter" idx="12"/>
          </p:nvPr>
        </p:nvSpPr>
        <p:spPr/>
        <p:txBody>
          <a:bodyPr/>
          <a:lstStyle/>
          <a:p>
            <a:fld id="{CC057153-B650-4DEB-B370-79DDCFDCE934}" type="slidenum">
              <a:rPr lang="en-US" smtClean="0"/>
              <a:t>19</a:t>
            </a:fld>
            <a:endParaRPr lang="en-US"/>
          </a:p>
        </p:txBody>
      </p:sp>
      <p:sp>
        <p:nvSpPr>
          <p:cNvPr id="4" name="Content Placeholder 3">
            <a:extLst>
              <a:ext uri="{FF2B5EF4-FFF2-40B4-BE49-F238E27FC236}">
                <a16:creationId xmlns:a16="http://schemas.microsoft.com/office/drawing/2014/main" id="{692EAE53-CCCA-5DA5-C7D8-4FD44BE7AFD6}"/>
              </a:ext>
            </a:extLst>
          </p:cNvPr>
          <p:cNvSpPr>
            <a:spLocks noGrp="1"/>
          </p:cNvSpPr>
          <p:nvPr>
            <p:ph idx="1"/>
          </p:nvPr>
        </p:nvSpPr>
        <p:spPr>
          <a:xfrm>
            <a:off x="612647" y="1563132"/>
            <a:ext cx="11019515" cy="4593828"/>
          </a:xfrm>
        </p:spPr>
        <p:txBody>
          <a:bodyPr>
            <a:noAutofit/>
          </a:bodyPr>
          <a:lstStyle/>
          <a:p>
            <a:r>
              <a:rPr lang="en-US" sz="1800" dirty="0"/>
              <a:t>Programs are stored in main memory, i.e. RAM.</a:t>
            </a:r>
          </a:p>
          <a:p>
            <a:r>
              <a:rPr lang="en-US" sz="1800" dirty="0"/>
              <a:t>Files are data stored in secondary memory, such as the hard drive, USB sticks. etc.</a:t>
            </a:r>
          </a:p>
          <a:p>
            <a:endParaRPr lang="en-US" sz="1800" dirty="0"/>
          </a:p>
          <a:p>
            <a:endParaRPr lang="en-US" sz="1800" dirty="0"/>
          </a:p>
        </p:txBody>
      </p:sp>
      <p:sp>
        <p:nvSpPr>
          <p:cNvPr id="2" name="TextBox 1">
            <a:extLst>
              <a:ext uri="{FF2B5EF4-FFF2-40B4-BE49-F238E27FC236}">
                <a16:creationId xmlns:a16="http://schemas.microsoft.com/office/drawing/2014/main" id="{45286AE0-9A73-5913-74D7-0660F07C43C0}"/>
              </a:ext>
            </a:extLst>
          </p:cNvPr>
          <p:cNvSpPr txBox="1"/>
          <p:nvPr/>
        </p:nvSpPr>
        <p:spPr>
          <a:xfrm>
            <a:off x="1402080" y="792480"/>
            <a:ext cx="184731" cy="369332"/>
          </a:xfrm>
          <a:prstGeom prst="rect">
            <a:avLst/>
          </a:prstGeom>
          <a:noFill/>
        </p:spPr>
        <p:txBody>
          <a:bodyPr wrap="none" rtlCol="0">
            <a:spAutoFit/>
          </a:bodyPr>
          <a:lstStyle/>
          <a:p>
            <a:endParaRPr lang="en-US" dirty="0"/>
          </a:p>
        </p:txBody>
      </p:sp>
      <p:sp>
        <p:nvSpPr>
          <p:cNvPr id="3" name="Title 1">
            <a:extLst>
              <a:ext uri="{FF2B5EF4-FFF2-40B4-BE49-F238E27FC236}">
                <a16:creationId xmlns:a16="http://schemas.microsoft.com/office/drawing/2014/main" id="{34BCE05F-884F-035E-9935-700C8351CCCD}"/>
              </a:ext>
            </a:extLst>
          </p:cNvPr>
          <p:cNvSpPr txBox="1">
            <a:spLocks/>
          </p:cNvSpPr>
          <p:nvPr/>
        </p:nvSpPr>
        <p:spPr>
          <a:xfrm>
            <a:off x="765047" y="7010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r>
              <a:rPr lang="en-US" dirty="0"/>
              <a:t>Files</a:t>
            </a:r>
          </a:p>
        </p:txBody>
      </p:sp>
      <p:grpSp>
        <p:nvGrpSpPr>
          <p:cNvPr id="5" name="Group 4">
            <a:extLst>
              <a:ext uri="{FF2B5EF4-FFF2-40B4-BE49-F238E27FC236}">
                <a16:creationId xmlns:a16="http://schemas.microsoft.com/office/drawing/2014/main" id="{2D5499BD-1DA4-C996-81AB-46F166A5719D}"/>
              </a:ext>
            </a:extLst>
          </p:cNvPr>
          <p:cNvGrpSpPr/>
          <p:nvPr/>
        </p:nvGrpSpPr>
        <p:grpSpPr>
          <a:xfrm>
            <a:off x="697658" y="2450516"/>
            <a:ext cx="10849492" cy="4107764"/>
            <a:chOff x="1039476" y="2602525"/>
            <a:chExt cx="10849492" cy="4107764"/>
          </a:xfrm>
        </p:grpSpPr>
        <p:sp>
          <p:nvSpPr>
            <p:cNvPr id="6" name="Rounded Rectangle 5">
              <a:extLst>
                <a:ext uri="{FF2B5EF4-FFF2-40B4-BE49-F238E27FC236}">
                  <a16:creationId xmlns:a16="http://schemas.microsoft.com/office/drawing/2014/main" id="{21A776A2-A481-764F-6660-9F895A04F76D}"/>
                </a:ext>
              </a:extLst>
            </p:cNvPr>
            <p:cNvSpPr/>
            <p:nvPr/>
          </p:nvSpPr>
          <p:spPr>
            <a:xfrm>
              <a:off x="4093698" y="2602525"/>
              <a:ext cx="4515730" cy="4107764"/>
            </a:xfrm>
            <a:prstGeom prst="roundRect">
              <a:avLst/>
            </a:prstGeom>
            <a:solidFill>
              <a:srgbClr val="0089E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77433824-F908-C1F6-9CEA-423D111AAD41}"/>
                </a:ext>
              </a:extLst>
            </p:cNvPr>
            <p:cNvGrpSpPr/>
            <p:nvPr/>
          </p:nvGrpSpPr>
          <p:grpSpPr>
            <a:xfrm>
              <a:off x="1039476" y="3569855"/>
              <a:ext cx="10849492" cy="2482982"/>
              <a:chOff x="1039476" y="3569855"/>
              <a:chExt cx="10849492" cy="2482982"/>
            </a:xfrm>
          </p:grpSpPr>
          <p:sp>
            <p:nvSpPr>
              <p:cNvPr id="8" name="Rounded Rectangle 7">
                <a:extLst>
                  <a:ext uri="{FF2B5EF4-FFF2-40B4-BE49-F238E27FC236}">
                    <a16:creationId xmlns:a16="http://schemas.microsoft.com/office/drawing/2014/main" id="{75FDB682-F16F-86F7-17A0-624039C85AE4}"/>
                  </a:ext>
                </a:extLst>
              </p:cNvPr>
              <p:cNvSpPr/>
              <p:nvPr/>
            </p:nvSpPr>
            <p:spPr>
              <a:xfrm>
                <a:off x="4356307" y="5199634"/>
                <a:ext cx="3938953" cy="758041"/>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Memory (e.g., RAM)</a:t>
                </a:r>
              </a:p>
            </p:txBody>
          </p:sp>
          <p:sp>
            <p:nvSpPr>
              <p:cNvPr id="9" name="Rounded Rectangle 8">
                <a:extLst>
                  <a:ext uri="{FF2B5EF4-FFF2-40B4-BE49-F238E27FC236}">
                    <a16:creationId xmlns:a16="http://schemas.microsoft.com/office/drawing/2014/main" id="{B50925AB-8CC0-05A7-443A-7170BEA6F590}"/>
                  </a:ext>
                </a:extLst>
              </p:cNvPr>
              <p:cNvSpPr/>
              <p:nvPr/>
            </p:nvSpPr>
            <p:spPr>
              <a:xfrm>
                <a:off x="4356308" y="3569855"/>
                <a:ext cx="3938952" cy="892836"/>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a:t>Central Processing Unit (CPU)</a:t>
                </a:r>
              </a:p>
            </p:txBody>
          </p:sp>
          <p:sp>
            <p:nvSpPr>
              <p:cNvPr id="12" name="Rounded Rectangle 11">
                <a:extLst>
                  <a:ext uri="{FF2B5EF4-FFF2-40B4-BE49-F238E27FC236}">
                    <a16:creationId xmlns:a16="http://schemas.microsoft.com/office/drawing/2014/main" id="{DDACF753-8D8D-D3E7-9D17-1D302DCAD6FA}"/>
                  </a:ext>
                </a:extLst>
              </p:cNvPr>
              <p:cNvSpPr/>
              <p:nvPr/>
            </p:nvSpPr>
            <p:spPr>
              <a:xfrm>
                <a:off x="1039476" y="3569855"/>
                <a:ext cx="2574388" cy="853203"/>
              </a:xfrm>
              <a:prstGeom prst="roundRect">
                <a:avLst/>
              </a:prstGeom>
              <a:solidFill>
                <a:srgbClr val="0089E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Input (e.g., keyboard, mouse)</a:t>
                </a:r>
              </a:p>
            </p:txBody>
          </p:sp>
          <p:sp>
            <p:nvSpPr>
              <p:cNvPr id="13" name="Rounded Rectangle 12">
                <a:extLst>
                  <a:ext uri="{FF2B5EF4-FFF2-40B4-BE49-F238E27FC236}">
                    <a16:creationId xmlns:a16="http://schemas.microsoft.com/office/drawing/2014/main" id="{6A50E866-7DC3-2171-1E3B-EAA2F2F02EE1}"/>
                  </a:ext>
                </a:extLst>
              </p:cNvPr>
              <p:cNvSpPr/>
              <p:nvPr/>
            </p:nvSpPr>
            <p:spPr>
              <a:xfrm>
                <a:off x="9314580" y="3569861"/>
                <a:ext cx="2574388" cy="853197"/>
              </a:xfrm>
              <a:prstGeom prst="roundRect">
                <a:avLst/>
              </a:prstGeom>
              <a:solidFill>
                <a:srgbClr val="0089E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Output (e.g., monitor, printer, speaker)</a:t>
                </a:r>
              </a:p>
            </p:txBody>
          </p:sp>
          <p:sp>
            <p:nvSpPr>
              <p:cNvPr id="14" name="Rounded Rectangle 13">
                <a:extLst>
                  <a:ext uri="{FF2B5EF4-FFF2-40B4-BE49-F238E27FC236}">
                    <a16:creationId xmlns:a16="http://schemas.microsoft.com/office/drawing/2014/main" id="{CD064D49-28ED-68D4-CDE1-278313A69AAA}"/>
                  </a:ext>
                </a:extLst>
              </p:cNvPr>
              <p:cNvSpPr/>
              <p:nvPr/>
            </p:nvSpPr>
            <p:spPr>
              <a:xfrm>
                <a:off x="9314580" y="5199634"/>
                <a:ext cx="2574388" cy="853203"/>
              </a:xfrm>
              <a:prstGeom prst="roundRect">
                <a:avLst/>
              </a:prstGeom>
              <a:solidFill>
                <a:srgbClr val="0089E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Secondary Memory (e.g., SSD, USB stick)</a:t>
                </a:r>
              </a:p>
            </p:txBody>
          </p:sp>
          <p:cxnSp>
            <p:nvCxnSpPr>
              <p:cNvPr id="15" name="Straight Arrow Connector 14">
                <a:extLst>
                  <a:ext uri="{FF2B5EF4-FFF2-40B4-BE49-F238E27FC236}">
                    <a16:creationId xmlns:a16="http://schemas.microsoft.com/office/drawing/2014/main" id="{D8177A56-2A95-3059-2119-9B41C9DD108B}"/>
                  </a:ext>
                </a:extLst>
              </p:cNvPr>
              <p:cNvCxnSpPr>
                <a:cxnSpLocks/>
              </p:cNvCxnSpPr>
              <p:nvPr/>
            </p:nvCxnSpPr>
            <p:spPr>
              <a:xfrm>
                <a:off x="8295260" y="5626235"/>
                <a:ext cx="1019320" cy="0"/>
              </a:xfrm>
              <a:prstGeom prst="straightConnector1">
                <a:avLst/>
              </a:prstGeom>
              <a:ln w="31750">
                <a:solidFill>
                  <a:schemeClr val="tx2"/>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04DC7139-3031-EDDB-CE4D-56BFA3C0FAAB}"/>
                  </a:ext>
                </a:extLst>
              </p:cNvPr>
              <p:cNvCxnSpPr>
                <a:cxnSpLocks/>
              </p:cNvCxnSpPr>
              <p:nvPr/>
            </p:nvCxnSpPr>
            <p:spPr>
              <a:xfrm>
                <a:off x="6348243" y="4462691"/>
                <a:ext cx="3320" cy="742371"/>
              </a:xfrm>
              <a:prstGeom prst="straightConnector1">
                <a:avLst/>
              </a:prstGeom>
              <a:ln w="31750">
                <a:solidFill>
                  <a:schemeClr val="tx2"/>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8E3C478A-C4F7-385D-A6AA-A29B0B0B5C54}"/>
                  </a:ext>
                </a:extLst>
              </p:cNvPr>
              <p:cNvCxnSpPr>
                <a:cxnSpLocks/>
                <a:stCxn id="12" idx="3"/>
              </p:cNvCxnSpPr>
              <p:nvPr/>
            </p:nvCxnSpPr>
            <p:spPr>
              <a:xfrm>
                <a:off x="3613864" y="3996457"/>
                <a:ext cx="767500" cy="0"/>
              </a:xfrm>
              <a:prstGeom prst="straightConnector1">
                <a:avLst/>
              </a:prstGeom>
              <a:ln w="25400">
                <a:tailEnd type="triangle"/>
              </a:ln>
            </p:spPr>
            <p:style>
              <a:lnRef idx="1">
                <a:schemeClr val="dk1"/>
              </a:lnRef>
              <a:fillRef idx="0">
                <a:schemeClr val="dk1"/>
              </a:fillRef>
              <a:effectRef idx="0">
                <a:schemeClr val="dk1"/>
              </a:effectRef>
              <a:fontRef idx="minor">
                <a:schemeClr val="tx1"/>
              </a:fontRef>
            </p:style>
          </p:cxnSp>
        </p:grpSp>
      </p:grpSp>
    </p:spTree>
    <p:extLst>
      <p:ext uri="{BB962C8B-B14F-4D97-AF65-F5344CB8AC3E}">
        <p14:creationId xmlns:p14="http://schemas.microsoft.com/office/powerpoint/2010/main" val="5955873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89E5"/>
        </a:solidFill>
        <a:effectLst/>
      </p:bgPr>
    </p:bg>
    <p:spTree>
      <p:nvGrpSpPr>
        <p:cNvPr id="1" name="">
          <a:extLst>
            <a:ext uri="{FF2B5EF4-FFF2-40B4-BE49-F238E27FC236}">
              <a16:creationId xmlns:a16="http://schemas.microsoft.com/office/drawing/2014/main" id="{11152A49-7C8F-D75D-F7DE-84B35DAD3EFE}"/>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770B188-2996-4BEF-03B4-9612D5F32286}"/>
              </a:ext>
            </a:extLst>
          </p:cNvPr>
          <p:cNvSpPr>
            <a:spLocks noGrp="1"/>
          </p:cNvSpPr>
          <p:nvPr>
            <p:ph idx="1"/>
          </p:nvPr>
        </p:nvSpPr>
        <p:spPr>
          <a:xfrm>
            <a:off x="612647" y="479685"/>
            <a:ext cx="10917366" cy="5829675"/>
          </a:xfrm>
        </p:spPr>
        <p:txBody>
          <a:bodyPr anchor="ctr">
            <a:noAutofit/>
          </a:bodyPr>
          <a:lstStyle/>
          <a:p>
            <a:pPr marL="0" indent="0" algn="ctr">
              <a:buNone/>
            </a:pPr>
            <a:r>
              <a:rPr lang="en-US" sz="14400" dirty="0">
                <a:solidFill>
                  <a:schemeClr val="bg1"/>
                </a:solidFill>
              </a:rPr>
              <a:t>Nested lists</a:t>
            </a:r>
          </a:p>
        </p:txBody>
      </p:sp>
      <p:sp>
        <p:nvSpPr>
          <p:cNvPr id="30" name="Slide Number Placeholder 29">
            <a:extLst>
              <a:ext uri="{FF2B5EF4-FFF2-40B4-BE49-F238E27FC236}">
                <a16:creationId xmlns:a16="http://schemas.microsoft.com/office/drawing/2014/main" id="{312675DA-579A-810D-3AB0-A17AD559815D}"/>
              </a:ext>
            </a:extLst>
          </p:cNvPr>
          <p:cNvSpPr>
            <a:spLocks noGrp="1"/>
          </p:cNvSpPr>
          <p:nvPr>
            <p:ph type="sldNum" sz="quarter" idx="12"/>
          </p:nvPr>
        </p:nvSpPr>
        <p:spPr/>
        <p:txBody>
          <a:bodyPr/>
          <a:lstStyle/>
          <a:p>
            <a:fld id="{CC057153-B650-4DEB-B370-79DDCFDCE934}" type="slidenum">
              <a:rPr lang="en-US" smtClean="0"/>
              <a:t>2</a:t>
            </a:fld>
            <a:endParaRPr lang="en-US"/>
          </a:p>
        </p:txBody>
      </p:sp>
      <p:sp>
        <p:nvSpPr>
          <p:cNvPr id="31" name="TextBox 30">
            <a:extLst>
              <a:ext uri="{FF2B5EF4-FFF2-40B4-BE49-F238E27FC236}">
                <a16:creationId xmlns:a16="http://schemas.microsoft.com/office/drawing/2014/main" id="{886A0012-DB2D-FFD5-D7B3-C32EE8EF04C5}"/>
              </a:ext>
            </a:extLst>
          </p:cNvPr>
          <p:cNvSpPr txBox="1"/>
          <p:nvPr/>
        </p:nvSpPr>
        <p:spPr>
          <a:xfrm>
            <a:off x="1997612" y="1097280"/>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954984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3299EC-E0C8-5597-0632-6BC4A373AA81}"/>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4DE25A04-275D-B8A8-F7BD-D469848C9E8C}"/>
              </a:ext>
            </a:extLst>
          </p:cNvPr>
          <p:cNvSpPr txBox="1">
            <a:spLocks/>
          </p:cNvSpPr>
          <p:nvPr/>
        </p:nvSpPr>
        <p:spPr>
          <a:xfrm>
            <a:off x="612647" y="5486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endParaRPr lang="en-US" b="1" kern="1200" dirty="0">
              <a:solidFill>
                <a:schemeClr val="tx1"/>
              </a:solidFill>
              <a:latin typeface="+mj-lt"/>
              <a:ea typeface="+mj-ea"/>
              <a:cs typeface="+mj-cs"/>
            </a:endParaRPr>
          </a:p>
        </p:txBody>
      </p:sp>
      <p:sp>
        <p:nvSpPr>
          <p:cNvPr id="11" name="Slide Number Placeholder 10">
            <a:extLst>
              <a:ext uri="{FF2B5EF4-FFF2-40B4-BE49-F238E27FC236}">
                <a16:creationId xmlns:a16="http://schemas.microsoft.com/office/drawing/2014/main" id="{DAF4DDDF-42CC-1A60-E0BA-924387BBC0D4}"/>
              </a:ext>
            </a:extLst>
          </p:cNvPr>
          <p:cNvSpPr>
            <a:spLocks noGrp="1"/>
          </p:cNvSpPr>
          <p:nvPr>
            <p:ph type="sldNum" sz="quarter" idx="12"/>
          </p:nvPr>
        </p:nvSpPr>
        <p:spPr/>
        <p:txBody>
          <a:bodyPr/>
          <a:lstStyle/>
          <a:p>
            <a:fld id="{CC057153-B650-4DEB-B370-79DDCFDCE934}" type="slidenum">
              <a:rPr lang="en-US" smtClean="0"/>
              <a:t>20</a:t>
            </a:fld>
            <a:endParaRPr lang="en-US"/>
          </a:p>
        </p:txBody>
      </p:sp>
      <p:sp>
        <p:nvSpPr>
          <p:cNvPr id="4" name="Content Placeholder 3">
            <a:extLst>
              <a:ext uri="{FF2B5EF4-FFF2-40B4-BE49-F238E27FC236}">
                <a16:creationId xmlns:a16="http://schemas.microsoft.com/office/drawing/2014/main" id="{0D04B5C8-5969-8F6E-22CF-7855801DB28B}"/>
              </a:ext>
            </a:extLst>
          </p:cNvPr>
          <p:cNvSpPr>
            <a:spLocks noGrp="1"/>
          </p:cNvSpPr>
          <p:nvPr>
            <p:ph idx="1"/>
          </p:nvPr>
        </p:nvSpPr>
        <p:spPr>
          <a:xfrm>
            <a:off x="612647" y="1563132"/>
            <a:ext cx="11019515" cy="4593828"/>
          </a:xfrm>
        </p:spPr>
        <p:txBody>
          <a:bodyPr>
            <a:noAutofit/>
          </a:bodyPr>
          <a:lstStyle/>
          <a:p>
            <a:r>
              <a:rPr lang="en-US" sz="1800" dirty="0"/>
              <a:t>Files store data in the form of bytes. </a:t>
            </a:r>
          </a:p>
          <a:p>
            <a:r>
              <a:rPr lang="en-US" sz="1800" dirty="0"/>
              <a:t>Although we make a distinction between text and binary files, text files are binary files that follow a specific encoding, most likely UTF-8, to interpret the bytes as valid characters (letters, numbers, symbols, emojis).</a:t>
            </a:r>
          </a:p>
          <a:p>
            <a:endParaRPr lang="en-US" sz="1800" dirty="0"/>
          </a:p>
          <a:p>
            <a:endParaRPr lang="en-US" sz="1800" dirty="0"/>
          </a:p>
        </p:txBody>
      </p:sp>
      <p:sp>
        <p:nvSpPr>
          <p:cNvPr id="2" name="TextBox 1">
            <a:extLst>
              <a:ext uri="{FF2B5EF4-FFF2-40B4-BE49-F238E27FC236}">
                <a16:creationId xmlns:a16="http://schemas.microsoft.com/office/drawing/2014/main" id="{B8B6583C-DC6F-8AD9-BA6C-29407FE2E0DE}"/>
              </a:ext>
            </a:extLst>
          </p:cNvPr>
          <p:cNvSpPr txBox="1"/>
          <p:nvPr/>
        </p:nvSpPr>
        <p:spPr>
          <a:xfrm>
            <a:off x="1402080" y="792480"/>
            <a:ext cx="184731" cy="369332"/>
          </a:xfrm>
          <a:prstGeom prst="rect">
            <a:avLst/>
          </a:prstGeom>
          <a:noFill/>
        </p:spPr>
        <p:txBody>
          <a:bodyPr wrap="none" rtlCol="0">
            <a:spAutoFit/>
          </a:bodyPr>
          <a:lstStyle/>
          <a:p>
            <a:endParaRPr lang="en-US" dirty="0"/>
          </a:p>
        </p:txBody>
      </p:sp>
      <p:sp>
        <p:nvSpPr>
          <p:cNvPr id="3" name="Title 1">
            <a:extLst>
              <a:ext uri="{FF2B5EF4-FFF2-40B4-BE49-F238E27FC236}">
                <a16:creationId xmlns:a16="http://schemas.microsoft.com/office/drawing/2014/main" id="{0AFCAB04-626D-BE66-9D47-F019C5FE6866}"/>
              </a:ext>
            </a:extLst>
          </p:cNvPr>
          <p:cNvSpPr txBox="1">
            <a:spLocks/>
          </p:cNvSpPr>
          <p:nvPr/>
        </p:nvSpPr>
        <p:spPr>
          <a:xfrm>
            <a:off x="765047" y="7010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r>
              <a:rPr lang="en-US" dirty="0"/>
              <a:t>Files</a:t>
            </a:r>
          </a:p>
        </p:txBody>
      </p:sp>
    </p:spTree>
    <p:extLst>
      <p:ext uri="{BB962C8B-B14F-4D97-AF65-F5344CB8AC3E}">
        <p14:creationId xmlns:p14="http://schemas.microsoft.com/office/powerpoint/2010/main" val="36540339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931856-E1CB-6976-4BD9-1F48D7134DD6}"/>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18DD28D8-D564-5EC7-3218-D80BB5F9C724}"/>
              </a:ext>
            </a:extLst>
          </p:cNvPr>
          <p:cNvSpPr txBox="1">
            <a:spLocks/>
          </p:cNvSpPr>
          <p:nvPr/>
        </p:nvSpPr>
        <p:spPr>
          <a:xfrm>
            <a:off x="612647" y="5486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endParaRPr lang="en-US" b="1" kern="1200" dirty="0">
              <a:solidFill>
                <a:schemeClr val="tx1"/>
              </a:solidFill>
              <a:latin typeface="+mj-lt"/>
              <a:ea typeface="+mj-ea"/>
              <a:cs typeface="+mj-cs"/>
            </a:endParaRPr>
          </a:p>
        </p:txBody>
      </p:sp>
      <p:sp>
        <p:nvSpPr>
          <p:cNvPr id="11" name="Slide Number Placeholder 10">
            <a:extLst>
              <a:ext uri="{FF2B5EF4-FFF2-40B4-BE49-F238E27FC236}">
                <a16:creationId xmlns:a16="http://schemas.microsoft.com/office/drawing/2014/main" id="{244D7502-7851-F115-2FC9-43A8624BFAEF}"/>
              </a:ext>
            </a:extLst>
          </p:cNvPr>
          <p:cNvSpPr>
            <a:spLocks noGrp="1"/>
          </p:cNvSpPr>
          <p:nvPr>
            <p:ph type="sldNum" sz="quarter" idx="12"/>
          </p:nvPr>
        </p:nvSpPr>
        <p:spPr/>
        <p:txBody>
          <a:bodyPr/>
          <a:lstStyle/>
          <a:p>
            <a:fld id="{CC057153-B650-4DEB-B370-79DDCFDCE934}" type="slidenum">
              <a:rPr lang="en-US" smtClean="0"/>
              <a:t>21</a:t>
            </a:fld>
            <a:endParaRPr lang="en-US"/>
          </a:p>
        </p:txBody>
      </p:sp>
      <p:sp>
        <p:nvSpPr>
          <p:cNvPr id="4" name="Content Placeholder 3">
            <a:extLst>
              <a:ext uri="{FF2B5EF4-FFF2-40B4-BE49-F238E27FC236}">
                <a16:creationId xmlns:a16="http://schemas.microsoft.com/office/drawing/2014/main" id="{A8841DFE-5703-9BF9-8EC0-EC5E060B9646}"/>
              </a:ext>
            </a:extLst>
          </p:cNvPr>
          <p:cNvSpPr>
            <a:spLocks noGrp="1"/>
          </p:cNvSpPr>
          <p:nvPr>
            <p:ph idx="1"/>
          </p:nvPr>
        </p:nvSpPr>
        <p:spPr>
          <a:xfrm>
            <a:off x="612647" y="1563132"/>
            <a:ext cx="11019515" cy="4593828"/>
          </a:xfrm>
        </p:spPr>
        <p:txBody>
          <a:bodyPr>
            <a:noAutofit/>
          </a:bodyPr>
          <a:lstStyle/>
          <a:p>
            <a:r>
              <a:rPr lang="en-US" sz="1800" dirty="0"/>
              <a:t>A </a:t>
            </a:r>
            <a:r>
              <a:rPr lang="en-US" sz="1800" b="1" dirty="0"/>
              <a:t>filesystem</a:t>
            </a:r>
            <a:r>
              <a:rPr lang="en-US" sz="1800" dirty="0"/>
              <a:t> is the way that an operating system organizes and provides access to store files.</a:t>
            </a:r>
          </a:p>
          <a:p>
            <a:r>
              <a:rPr lang="en-US" sz="1800" dirty="0"/>
              <a:t>Files have a </a:t>
            </a:r>
            <a:r>
              <a:rPr lang="en-US" sz="1800" b="1" dirty="0"/>
              <a:t>filename</a:t>
            </a:r>
            <a:r>
              <a:rPr lang="en-US" sz="1800" dirty="0"/>
              <a:t> that we can identify them by.</a:t>
            </a:r>
          </a:p>
          <a:p>
            <a:r>
              <a:rPr lang="en-US" sz="1800" dirty="0"/>
              <a:t>Files also reveal information about their type or appropriate applications to read them through their </a:t>
            </a:r>
            <a:r>
              <a:rPr lang="en-US" sz="1800" b="1" dirty="0"/>
              <a:t>extension</a:t>
            </a:r>
            <a:r>
              <a:rPr lang="en-US" sz="1800" dirty="0"/>
              <a:t>. E.g., .pdf shows that this is a pdf file and can be read with pdf readers such as Adobe Reader.</a:t>
            </a:r>
          </a:p>
          <a:p>
            <a:r>
              <a:rPr lang="en-US" sz="1800" dirty="0"/>
              <a:t>They also contain </a:t>
            </a:r>
            <a:r>
              <a:rPr lang="en-US" sz="1800" b="1" dirty="0"/>
              <a:t>metadata</a:t>
            </a:r>
            <a:r>
              <a:rPr lang="en-US" sz="1800" dirty="0"/>
              <a:t> about their size, when they were created, last accessed, who created them or last modified them, who can read them/change them etc.</a:t>
            </a:r>
          </a:p>
          <a:p>
            <a:r>
              <a:rPr lang="en-US" sz="1800" dirty="0"/>
              <a:t>Files are organized in </a:t>
            </a:r>
            <a:r>
              <a:rPr lang="en-US" sz="1800" b="1" dirty="0"/>
              <a:t>folders</a:t>
            </a:r>
            <a:r>
              <a:rPr lang="en-US" sz="1800" dirty="0"/>
              <a:t> or </a:t>
            </a:r>
            <a:r>
              <a:rPr lang="en-US" sz="1800" b="1" dirty="0"/>
              <a:t>directories</a:t>
            </a:r>
            <a:r>
              <a:rPr lang="en-US" sz="1800" dirty="0"/>
              <a:t> which themselves can have nested folders.</a:t>
            </a:r>
          </a:p>
          <a:p>
            <a:r>
              <a:rPr lang="en-US" sz="1800" dirty="0"/>
              <a:t>We specify where a file resides through its </a:t>
            </a:r>
            <a:r>
              <a:rPr lang="en-US" sz="1800" b="1" dirty="0"/>
              <a:t>path</a:t>
            </a:r>
            <a:r>
              <a:rPr lang="en-US" sz="1800" dirty="0"/>
              <a:t>. For example, in my laptop, this presentation is in the directory /Users/apaa2017/Documents/cs051/lectures</a:t>
            </a:r>
          </a:p>
          <a:p>
            <a:endParaRPr lang="en-US" sz="1800" dirty="0"/>
          </a:p>
          <a:p>
            <a:endParaRPr lang="en-US" sz="1800" dirty="0"/>
          </a:p>
          <a:p>
            <a:endParaRPr lang="en-US" sz="1800" dirty="0"/>
          </a:p>
        </p:txBody>
      </p:sp>
      <p:sp>
        <p:nvSpPr>
          <p:cNvPr id="2" name="TextBox 1">
            <a:extLst>
              <a:ext uri="{FF2B5EF4-FFF2-40B4-BE49-F238E27FC236}">
                <a16:creationId xmlns:a16="http://schemas.microsoft.com/office/drawing/2014/main" id="{A97285BD-D1CD-C7E5-D4FD-8BBC1C17EBBA}"/>
              </a:ext>
            </a:extLst>
          </p:cNvPr>
          <p:cNvSpPr txBox="1"/>
          <p:nvPr/>
        </p:nvSpPr>
        <p:spPr>
          <a:xfrm>
            <a:off x="1402080" y="792480"/>
            <a:ext cx="184731" cy="369332"/>
          </a:xfrm>
          <a:prstGeom prst="rect">
            <a:avLst/>
          </a:prstGeom>
          <a:noFill/>
        </p:spPr>
        <p:txBody>
          <a:bodyPr wrap="none" rtlCol="0">
            <a:spAutoFit/>
          </a:bodyPr>
          <a:lstStyle/>
          <a:p>
            <a:endParaRPr lang="en-US" dirty="0"/>
          </a:p>
        </p:txBody>
      </p:sp>
      <p:sp>
        <p:nvSpPr>
          <p:cNvPr id="3" name="Title 1">
            <a:extLst>
              <a:ext uri="{FF2B5EF4-FFF2-40B4-BE49-F238E27FC236}">
                <a16:creationId xmlns:a16="http://schemas.microsoft.com/office/drawing/2014/main" id="{08E78B6B-B5B0-2A69-0A8F-A10A1B9501CC}"/>
              </a:ext>
            </a:extLst>
          </p:cNvPr>
          <p:cNvSpPr txBox="1">
            <a:spLocks/>
          </p:cNvSpPr>
          <p:nvPr/>
        </p:nvSpPr>
        <p:spPr>
          <a:xfrm>
            <a:off x="765047" y="7010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r>
              <a:rPr lang="en-US" dirty="0"/>
              <a:t>File system</a:t>
            </a:r>
          </a:p>
        </p:txBody>
      </p:sp>
    </p:spTree>
    <p:extLst>
      <p:ext uri="{BB962C8B-B14F-4D97-AF65-F5344CB8AC3E}">
        <p14:creationId xmlns:p14="http://schemas.microsoft.com/office/powerpoint/2010/main" val="18512052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8D1FA8-279B-DB26-D448-074C276D7AA5}"/>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CF992337-5124-6A73-0A2F-16B0380434DD}"/>
              </a:ext>
            </a:extLst>
          </p:cNvPr>
          <p:cNvSpPr txBox="1">
            <a:spLocks/>
          </p:cNvSpPr>
          <p:nvPr/>
        </p:nvSpPr>
        <p:spPr>
          <a:xfrm>
            <a:off x="612647" y="5486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endParaRPr lang="en-US" b="1" kern="1200" dirty="0">
              <a:solidFill>
                <a:schemeClr val="tx1"/>
              </a:solidFill>
              <a:latin typeface="+mj-lt"/>
              <a:ea typeface="+mj-ea"/>
              <a:cs typeface="+mj-cs"/>
            </a:endParaRPr>
          </a:p>
        </p:txBody>
      </p:sp>
      <p:sp>
        <p:nvSpPr>
          <p:cNvPr id="11" name="Slide Number Placeholder 10">
            <a:extLst>
              <a:ext uri="{FF2B5EF4-FFF2-40B4-BE49-F238E27FC236}">
                <a16:creationId xmlns:a16="http://schemas.microsoft.com/office/drawing/2014/main" id="{F80DCF5A-3450-E54A-BDDA-0C1C89847850}"/>
              </a:ext>
            </a:extLst>
          </p:cNvPr>
          <p:cNvSpPr>
            <a:spLocks noGrp="1"/>
          </p:cNvSpPr>
          <p:nvPr>
            <p:ph type="sldNum" sz="quarter" idx="12"/>
          </p:nvPr>
        </p:nvSpPr>
        <p:spPr/>
        <p:txBody>
          <a:bodyPr/>
          <a:lstStyle/>
          <a:p>
            <a:fld id="{CC057153-B650-4DEB-B370-79DDCFDCE934}" type="slidenum">
              <a:rPr lang="en-US" smtClean="0"/>
              <a:t>22</a:t>
            </a:fld>
            <a:endParaRPr lang="en-US"/>
          </a:p>
        </p:txBody>
      </p:sp>
      <p:sp>
        <p:nvSpPr>
          <p:cNvPr id="4" name="Content Placeholder 3">
            <a:extLst>
              <a:ext uri="{FF2B5EF4-FFF2-40B4-BE49-F238E27FC236}">
                <a16:creationId xmlns:a16="http://schemas.microsoft.com/office/drawing/2014/main" id="{C9459810-796E-E996-C4E8-9BFF027A1FB5}"/>
              </a:ext>
            </a:extLst>
          </p:cNvPr>
          <p:cNvSpPr>
            <a:spLocks noGrp="1"/>
          </p:cNvSpPr>
          <p:nvPr>
            <p:ph idx="1"/>
          </p:nvPr>
        </p:nvSpPr>
        <p:spPr>
          <a:xfrm>
            <a:off x="612647" y="1563132"/>
            <a:ext cx="11019515" cy="4593828"/>
          </a:xfrm>
        </p:spPr>
        <p:txBody>
          <a:bodyPr>
            <a:noAutofit/>
          </a:bodyPr>
          <a:lstStyle/>
          <a:p>
            <a:r>
              <a:rPr lang="en-US" sz="1800" dirty="0"/>
              <a:t>To read a file line by line, we use the following template:</a:t>
            </a:r>
          </a:p>
          <a:p>
            <a:pPr marL="0" indent="0">
              <a:buNone/>
            </a:pPr>
            <a:r>
              <a:rPr lang="en-US" sz="1800" dirty="0">
                <a:latin typeface="Monaco" pitchFamily="2" charset="77"/>
                <a:ea typeface="Courier" charset="0"/>
                <a:cs typeface="Courier" charset="0"/>
              </a:rPr>
              <a:t>reader = open('</a:t>
            </a:r>
            <a:r>
              <a:rPr lang="en-US" sz="1800" dirty="0" err="1">
                <a:latin typeface="Monaco" pitchFamily="2" charset="77"/>
                <a:ea typeface="Courier" charset="0"/>
                <a:cs typeface="Courier" charset="0"/>
              </a:rPr>
              <a:t>filename.txt</a:t>
            </a:r>
            <a:r>
              <a:rPr lang="en-US" sz="1800" dirty="0">
                <a:latin typeface="Monaco" pitchFamily="2" charset="77"/>
                <a:ea typeface="Courier" charset="0"/>
                <a:cs typeface="Courier" charset="0"/>
              </a:rPr>
              <a:t>', 'r')</a:t>
            </a:r>
          </a:p>
          <a:p>
            <a:pPr marL="0" indent="0">
              <a:buNone/>
            </a:pPr>
            <a:r>
              <a:rPr lang="en-US" sz="1800" dirty="0">
                <a:latin typeface="Monaco" pitchFamily="2" charset="77"/>
                <a:ea typeface="Courier" charset="0"/>
                <a:cs typeface="Courier" charset="0"/>
              </a:rPr>
              <a:t>for line in reader:</a:t>
            </a:r>
          </a:p>
          <a:p>
            <a:pPr marL="0" indent="0">
              <a:buNone/>
            </a:pPr>
            <a:r>
              <a:rPr lang="en-US" sz="1800" dirty="0">
                <a:latin typeface="Monaco" pitchFamily="2" charset="77"/>
                <a:ea typeface="Courier" charset="0"/>
                <a:cs typeface="Courier" charset="0"/>
              </a:rPr>
              <a:t>  	# do something</a:t>
            </a:r>
          </a:p>
          <a:p>
            <a:pPr marL="0" indent="0">
              <a:buNone/>
            </a:pPr>
            <a:r>
              <a:rPr lang="en-US" sz="1800" dirty="0" err="1">
                <a:latin typeface="Monaco" pitchFamily="2" charset="77"/>
                <a:ea typeface="Courier" charset="0"/>
                <a:cs typeface="Courier" charset="0"/>
              </a:rPr>
              <a:t>reader.close</a:t>
            </a:r>
            <a:r>
              <a:rPr lang="en-US" sz="1800" dirty="0">
                <a:latin typeface="Monaco" pitchFamily="2" charset="77"/>
                <a:ea typeface="Courier" charset="0"/>
                <a:cs typeface="Courier" charset="0"/>
              </a:rPr>
              <a:t>()</a:t>
            </a:r>
          </a:p>
          <a:p>
            <a:r>
              <a:rPr lang="en-US" sz="1800" dirty="0">
                <a:latin typeface="Monaco" pitchFamily="2" charset="77"/>
              </a:rPr>
              <a:t>reader </a:t>
            </a:r>
            <a:r>
              <a:rPr lang="en-US" sz="1800" dirty="0">
                <a:latin typeface="+mj-lt"/>
              </a:rPr>
              <a:t>is a reference to a file object. </a:t>
            </a:r>
          </a:p>
          <a:p>
            <a:r>
              <a:rPr lang="en-US" sz="1800" dirty="0" err="1">
                <a:latin typeface="Monaco" pitchFamily="2" charset="77"/>
              </a:rPr>
              <a:t>filename.txt</a:t>
            </a:r>
            <a:r>
              <a:rPr lang="en-US" sz="1800" dirty="0">
                <a:latin typeface="Monaco" pitchFamily="2" charset="77"/>
              </a:rPr>
              <a:t> </a:t>
            </a:r>
            <a:r>
              <a:rPr lang="en-US" sz="1800" dirty="0"/>
              <a:t>gets replaced with the actual name of the file we want to read.</a:t>
            </a:r>
          </a:p>
          <a:p>
            <a:r>
              <a:rPr lang="en-US" sz="1800" dirty="0"/>
              <a:t>The parameter </a:t>
            </a:r>
            <a:r>
              <a:rPr lang="en-US" sz="1800" dirty="0">
                <a:latin typeface="Monaco" pitchFamily="2" charset="77"/>
              </a:rPr>
              <a:t>r</a:t>
            </a:r>
            <a:r>
              <a:rPr lang="en-US" sz="1800" dirty="0"/>
              <a:t> stands for read. That means we want to open the file to read it.</a:t>
            </a:r>
          </a:p>
          <a:p>
            <a:r>
              <a:rPr lang="en-US" sz="1800" dirty="0"/>
              <a:t>The for in loop allows us to go line by line in the file. We could have done for example </a:t>
            </a:r>
            <a:r>
              <a:rPr lang="en-US" sz="1800" dirty="0">
                <a:latin typeface="Monaco" pitchFamily="2" charset="77"/>
              </a:rPr>
              <a:t>print(line)</a:t>
            </a:r>
            <a:r>
              <a:rPr lang="en-US" sz="1800" dirty="0"/>
              <a:t> </a:t>
            </a:r>
          </a:p>
          <a:p>
            <a:r>
              <a:rPr lang="en-US" sz="1800" dirty="0"/>
              <a:t>Don't forget to close the once you open it. </a:t>
            </a:r>
          </a:p>
          <a:p>
            <a:endParaRPr lang="en-US" sz="1800" dirty="0"/>
          </a:p>
        </p:txBody>
      </p:sp>
      <p:sp>
        <p:nvSpPr>
          <p:cNvPr id="2" name="TextBox 1">
            <a:extLst>
              <a:ext uri="{FF2B5EF4-FFF2-40B4-BE49-F238E27FC236}">
                <a16:creationId xmlns:a16="http://schemas.microsoft.com/office/drawing/2014/main" id="{E2925409-1222-8411-BC0F-6A5D6BCA843E}"/>
              </a:ext>
            </a:extLst>
          </p:cNvPr>
          <p:cNvSpPr txBox="1"/>
          <p:nvPr/>
        </p:nvSpPr>
        <p:spPr>
          <a:xfrm>
            <a:off x="1402080" y="792480"/>
            <a:ext cx="184731" cy="369332"/>
          </a:xfrm>
          <a:prstGeom prst="rect">
            <a:avLst/>
          </a:prstGeom>
          <a:noFill/>
        </p:spPr>
        <p:txBody>
          <a:bodyPr wrap="none" rtlCol="0">
            <a:spAutoFit/>
          </a:bodyPr>
          <a:lstStyle/>
          <a:p>
            <a:endParaRPr lang="en-US" dirty="0"/>
          </a:p>
        </p:txBody>
      </p:sp>
      <p:sp>
        <p:nvSpPr>
          <p:cNvPr id="3" name="Title 1">
            <a:extLst>
              <a:ext uri="{FF2B5EF4-FFF2-40B4-BE49-F238E27FC236}">
                <a16:creationId xmlns:a16="http://schemas.microsoft.com/office/drawing/2014/main" id="{DE9686E3-CE56-297D-F0C4-5B2A7829FACA}"/>
              </a:ext>
            </a:extLst>
          </p:cNvPr>
          <p:cNvSpPr txBox="1">
            <a:spLocks/>
          </p:cNvSpPr>
          <p:nvPr/>
        </p:nvSpPr>
        <p:spPr>
          <a:xfrm>
            <a:off x="765047" y="7010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r>
              <a:rPr lang="en-US" dirty="0"/>
              <a:t>Reading text files line by line</a:t>
            </a:r>
          </a:p>
        </p:txBody>
      </p:sp>
    </p:spTree>
    <p:extLst>
      <p:ext uri="{BB962C8B-B14F-4D97-AF65-F5344CB8AC3E}">
        <p14:creationId xmlns:p14="http://schemas.microsoft.com/office/powerpoint/2010/main" val="23952574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412303-134D-F3F0-A7F7-7CA430865D43}"/>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6D556DD3-ED3A-8240-5EC3-673FF13CCBC6}"/>
              </a:ext>
            </a:extLst>
          </p:cNvPr>
          <p:cNvSpPr txBox="1">
            <a:spLocks/>
          </p:cNvSpPr>
          <p:nvPr/>
        </p:nvSpPr>
        <p:spPr>
          <a:xfrm>
            <a:off x="612647" y="5486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endParaRPr lang="en-US" b="1" kern="1200" dirty="0">
              <a:solidFill>
                <a:schemeClr val="tx1"/>
              </a:solidFill>
              <a:latin typeface="+mj-lt"/>
              <a:ea typeface="+mj-ea"/>
              <a:cs typeface="+mj-cs"/>
            </a:endParaRPr>
          </a:p>
        </p:txBody>
      </p:sp>
      <p:sp>
        <p:nvSpPr>
          <p:cNvPr id="11" name="Slide Number Placeholder 10">
            <a:extLst>
              <a:ext uri="{FF2B5EF4-FFF2-40B4-BE49-F238E27FC236}">
                <a16:creationId xmlns:a16="http://schemas.microsoft.com/office/drawing/2014/main" id="{2DA85523-EFA2-EF04-116F-8F8BC66EB811}"/>
              </a:ext>
            </a:extLst>
          </p:cNvPr>
          <p:cNvSpPr>
            <a:spLocks noGrp="1"/>
          </p:cNvSpPr>
          <p:nvPr>
            <p:ph type="sldNum" sz="quarter" idx="12"/>
          </p:nvPr>
        </p:nvSpPr>
        <p:spPr/>
        <p:txBody>
          <a:bodyPr/>
          <a:lstStyle/>
          <a:p>
            <a:fld id="{CC057153-B650-4DEB-B370-79DDCFDCE934}" type="slidenum">
              <a:rPr lang="en-US" smtClean="0"/>
              <a:t>23</a:t>
            </a:fld>
            <a:endParaRPr lang="en-US"/>
          </a:p>
        </p:txBody>
      </p:sp>
      <p:sp>
        <p:nvSpPr>
          <p:cNvPr id="4" name="Content Placeholder 3">
            <a:extLst>
              <a:ext uri="{FF2B5EF4-FFF2-40B4-BE49-F238E27FC236}">
                <a16:creationId xmlns:a16="http://schemas.microsoft.com/office/drawing/2014/main" id="{7F3E05A2-9E54-F2C1-B195-2CA8823FD5A3}"/>
              </a:ext>
            </a:extLst>
          </p:cNvPr>
          <p:cNvSpPr>
            <a:spLocks noGrp="1"/>
          </p:cNvSpPr>
          <p:nvPr>
            <p:ph idx="1"/>
          </p:nvPr>
        </p:nvSpPr>
        <p:spPr>
          <a:xfrm>
            <a:off x="612647" y="1563132"/>
            <a:ext cx="11019515" cy="4593828"/>
          </a:xfrm>
        </p:spPr>
        <p:txBody>
          <a:bodyPr>
            <a:noAutofit/>
          </a:bodyPr>
          <a:lstStyle/>
          <a:p>
            <a:r>
              <a:rPr lang="en-US" sz="1800" dirty="0"/>
              <a:t>Python also supports reading all lines of a file into a list of strings. </a:t>
            </a:r>
          </a:p>
          <a:p>
            <a:r>
              <a:rPr lang="en-US" sz="1800" dirty="0"/>
              <a:t>Each string in the list represents a line from the file, and it includes the newline character ('\n') at the end of each line.</a:t>
            </a:r>
          </a:p>
          <a:p>
            <a:r>
              <a:rPr lang="en-US" dirty="0">
                <a:latin typeface="Monaco" pitchFamily="2" charset="77"/>
              </a:rPr>
              <a:t>reader = open('</a:t>
            </a:r>
            <a:r>
              <a:rPr lang="en-US" dirty="0" err="1">
                <a:latin typeface="Monaco" pitchFamily="2" charset="77"/>
              </a:rPr>
              <a:t>filename.txt</a:t>
            </a:r>
            <a:r>
              <a:rPr lang="en-US" dirty="0">
                <a:latin typeface="Monaco" pitchFamily="2" charset="77"/>
              </a:rPr>
              <a:t>', 'r')</a:t>
            </a:r>
            <a:br>
              <a:rPr lang="en-US" dirty="0">
                <a:latin typeface="Monaco" pitchFamily="2" charset="77"/>
              </a:rPr>
            </a:br>
            <a:r>
              <a:rPr lang="en-US" dirty="0" err="1">
                <a:latin typeface="Monaco" pitchFamily="2" charset="77"/>
              </a:rPr>
              <a:t>list_of_lines</a:t>
            </a:r>
            <a:r>
              <a:rPr lang="en-US" dirty="0">
                <a:latin typeface="Monaco" pitchFamily="2" charset="77"/>
              </a:rPr>
              <a:t> = </a:t>
            </a:r>
            <a:r>
              <a:rPr lang="en-US" dirty="0" err="1">
                <a:latin typeface="Monaco" pitchFamily="2" charset="77"/>
              </a:rPr>
              <a:t>reader.readlines</a:t>
            </a:r>
            <a:r>
              <a:rPr lang="en-US" dirty="0">
                <a:latin typeface="Monaco" pitchFamily="2" charset="77"/>
              </a:rPr>
              <a:t>()</a:t>
            </a:r>
            <a:br>
              <a:rPr lang="en-US" sz="1800" dirty="0"/>
            </a:br>
            <a:endParaRPr lang="en-US" sz="1800" dirty="0"/>
          </a:p>
        </p:txBody>
      </p:sp>
      <p:sp>
        <p:nvSpPr>
          <p:cNvPr id="2" name="TextBox 1">
            <a:extLst>
              <a:ext uri="{FF2B5EF4-FFF2-40B4-BE49-F238E27FC236}">
                <a16:creationId xmlns:a16="http://schemas.microsoft.com/office/drawing/2014/main" id="{EB8ACC9B-DF76-F45B-083C-BB7E4A7AFCDE}"/>
              </a:ext>
            </a:extLst>
          </p:cNvPr>
          <p:cNvSpPr txBox="1"/>
          <p:nvPr/>
        </p:nvSpPr>
        <p:spPr>
          <a:xfrm>
            <a:off x="1402080" y="792480"/>
            <a:ext cx="184731" cy="369332"/>
          </a:xfrm>
          <a:prstGeom prst="rect">
            <a:avLst/>
          </a:prstGeom>
          <a:noFill/>
        </p:spPr>
        <p:txBody>
          <a:bodyPr wrap="none" rtlCol="0">
            <a:spAutoFit/>
          </a:bodyPr>
          <a:lstStyle/>
          <a:p>
            <a:endParaRPr lang="en-US" dirty="0"/>
          </a:p>
        </p:txBody>
      </p:sp>
      <p:sp>
        <p:nvSpPr>
          <p:cNvPr id="3" name="Title 1">
            <a:extLst>
              <a:ext uri="{FF2B5EF4-FFF2-40B4-BE49-F238E27FC236}">
                <a16:creationId xmlns:a16="http://schemas.microsoft.com/office/drawing/2014/main" id="{F13F9910-C172-EB5F-F712-C44C81D62E4F}"/>
              </a:ext>
            </a:extLst>
          </p:cNvPr>
          <p:cNvSpPr txBox="1">
            <a:spLocks/>
          </p:cNvSpPr>
          <p:nvPr/>
        </p:nvSpPr>
        <p:spPr>
          <a:xfrm>
            <a:off x="765047" y="7010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r>
              <a:rPr lang="en-US" dirty="0"/>
              <a:t>Reading files as a list of strings</a:t>
            </a:r>
          </a:p>
        </p:txBody>
      </p:sp>
    </p:spTree>
    <p:extLst>
      <p:ext uri="{BB962C8B-B14F-4D97-AF65-F5344CB8AC3E}">
        <p14:creationId xmlns:p14="http://schemas.microsoft.com/office/powerpoint/2010/main" val="26694967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DEFF05-5C1B-3236-F334-59D39F9CF74F}"/>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1B50F18B-1218-CB29-2CC9-6042D3C89142}"/>
              </a:ext>
            </a:extLst>
          </p:cNvPr>
          <p:cNvSpPr txBox="1">
            <a:spLocks/>
          </p:cNvSpPr>
          <p:nvPr/>
        </p:nvSpPr>
        <p:spPr>
          <a:xfrm>
            <a:off x="612647" y="5486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endParaRPr lang="en-US" b="1" kern="1200" dirty="0">
              <a:solidFill>
                <a:schemeClr val="tx1"/>
              </a:solidFill>
              <a:latin typeface="+mj-lt"/>
              <a:ea typeface="+mj-ea"/>
              <a:cs typeface="+mj-cs"/>
            </a:endParaRPr>
          </a:p>
        </p:txBody>
      </p:sp>
      <p:sp>
        <p:nvSpPr>
          <p:cNvPr id="11" name="Slide Number Placeholder 10">
            <a:extLst>
              <a:ext uri="{FF2B5EF4-FFF2-40B4-BE49-F238E27FC236}">
                <a16:creationId xmlns:a16="http://schemas.microsoft.com/office/drawing/2014/main" id="{98EC260F-969C-BB51-4836-C31251017685}"/>
              </a:ext>
            </a:extLst>
          </p:cNvPr>
          <p:cNvSpPr>
            <a:spLocks noGrp="1"/>
          </p:cNvSpPr>
          <p:nvPr>
            <p:ph type="sldNum" sz="quarter" idx="12"/>
          </p:nvPr>
        </p:nvSpPr>
        <p:spPr/>
        <p:txBody>
          <a:bodyPr/>
          <a:lstStyle/>
          <a:p>
            <a:fld id="{CC057153-B650-4DEB-B370-79DDCFDCE934}" type="slidenum">
              <a:rPr lang="en-US" smtClean="0"/>
              <a:t>24</a:t>
            </a:fld>
            <a:endParaRPr lang="en-US"/>
          </a:p>
        </p:txBody>
      </p:sp>
      <p:sp>
        <p:nvSpPr>
          <p:cNvPr id="4" name="Content Placeholder 3">
            <a:extLst>
              <a:ext uri="{FF2B5EF4-FFF2-40B4-BE49-F238E27FC236}">
                <a16:creationId xmlns:a16="http://schemas.microsoft.com/office/drawing/2014/main" id="{FADF93C2-4EEC-8118-C093-FE1D9EC974B1}"/>
              </a:ext>
            </a:extLst>
          </p:cNvPr>
          <p:cNvSpPr>
            <a:spLocks noGrp="1"/>
          </p:cNvSpPr>
          <p:nvPr>
            <p:ph idx="1"/>
          </p:nvPr>
        </p:nvSpPr>
        <p:spPr>
          <a:xfrm>
            <a:off x="612647" y="1563132"/>
            <a:ext cx="11019515" cy="4593828"/>
          </a:xfrm>
        </p:spPr>
        <p:txBody>
          <a:bodyPr>
            <a:noAutofit/>
          </a:bodyPr>
          <a:lstStyle/>
          <a:p>
            <a:r>
              <a:rPr lang="en-US" sz="1800" dirty="0"/>
              <a:t>Python also supports reading one line at a time without using a for-each loop. For example, if you want to read the first 5 lines in a file you could do:</a:t>
            </a:r>
          </a:p>
          <a:p>
            <a:pPr marL="0" indent="0">
              <a:buNone/>
            </a:pPr>
            <a:r>
              <a:rPr lang="en-US" dirty="0">
                <a:latin typeface="Monaco" pitchFamily="2" charset="77"/>
                <a:ea typeface="Courier" charset="0"/>
                <a:cs typeface="Courier" charset="0"/>
              </a:rPr>
              <a:t>reader = open('</a:t>
            </a:r>
            <a:r>
              <a:rPr lang="en-US" dirty="0" err="1">
                <a:latin typeface="Monaco" pitchFamily="2" charset="77"/>
                <a:ea typeface="Courier" charset="0"/>
                <a:cs typeface="Courier" charset="0"/>
              </a:rPr>
              <a:t>filename.txt</a:t>
            </a:r>
            <a:r>
              <a:rPr lang="en-US" dirty="0">
                <a:latin typeface="Monaco" pitchFamily="2" charset="77"/>
                <a:ea typeface="Courier" charset="0"/>
                <a:cs typeface="Courier" charset="0"/>
              </a:rPr>
              <a:t>', 'r')</a:t>
            </a:r>
          </a:p>
          <a:p>
            <a:pPr marL="0" indent="0">
              <a:buNone/>
            </a:pPr>
            <a:r>
              <a:rPr lang="en-US" dirty="0">
                <a:latin typeface="Monaco" pitchFamily="2" charset="77"/>
                <a:ea typeface="Courier" charset="0"/>
                <a:cs typeface="Courier" charset="0"/>
              </a:rPr>
              <a:t>for </a:t>
            </a:r>
            <a:r>
              <a:rPr lang="en-US" dirty="0" err="1">
                <a:latin typeface="Monaco" pitchFamily="2" charset="77"/>
                <a:ea typeface="Courier" charset="0"/>
                <a:cs typeface="Courier" charset="0"/>
              </a:rPr>
              <a:t>i</a:t>
            </a:r>
            <a:r>
              <a:rPr lang="en-US" dirty="0">
                <a:latin typeface="Monaco" pitchFamily="2" charset="77"/>
                <a:ea typeface="Courier" charset="0"/>
                <a:cs typeface="Courier" charset="0"/>
              </a:rPr>
              <a:t> in range(10):</a:t>
            </a:r>
          </a:p>
          <a:p>
            <a:pPr marL="0" indent="0">
              <a:buNone/>
            </a:pPr>
            <a:r>
              <a:rPr lang="en-US" dirty="0">
                <a:latin typeface="Monaco" pitchFamily="2" charset="77"/>
                <a:ea typeface="Courier" charset="0"/>
                <a:cs typeface="Courier" charset="0"/>
              </a:rPr>
              <a:t>  	</a:t>
            </a:r>
            <a:r>
              <a:rPr lang="en-US" dirty="0" err="1">
                <a:latin typeface="Monaco" pitchFamily="2" charset="77"/>
                <a:ea typeface="Courier" charset="0"/>
                <a:cs typeface="Courier" charset="0"/>
              </a:rPr>
              <a:t>reader.readline</a:t>
            </a:r>
            <a:r>
              <a:rPr lang="en-US" dirty="0">
                <a:latin typeface="Monaco" pitchFamily="2" charset="77"/>
                <a:ea typeface="Courier" charset="0"/>
                <a:cs typeface="Courier" charset="0"/>
              </a:rPr>
              <a:t>()</a:t>
            </a:r>
          </a:p>
          <a:p>
            <a:pPr marL="0" indent="0">
              <a:buNone/>
            </a:pPr>
            <a:r>
              <a:rPr lang="en-US" dirty="0" err="1">
                <a:latin typeface="Monaco" pitchFamily="2" charset="77"/>
                <a:ea typeface="Courier" charset="0"/>
                <a:cs typeface="Courier" charset="0"/>
              </a:rPr>
              <a:t>reader.close</a:t>
            </a:r>
            <a:r>
              <a:rPr lang="en-US" dirty="0">
                <a:latin typeface="Monaco" pitchFamily="2" charset="77"/>
                <a:ea typeface="Courier" charset="0"/>
                <a:cs typeface="Courier" charset="0"/>
              </a:rPr>
              <a:t>()</a:t>
            </a:r>
          </a:p>
        </p:txBody>
      </p:sp>
      <p:sp>
        <p:nvSpPr>
          <p:cNvPr id="2" name="TextBox 1">
            <a:extLst>
              <a:ext uri="{FF2B5EF4-FFF2-40B4-BE49-F238E27FC236}">
                <a16:creationId xmlns:a16="http://schemas.microsoft.com/office/drawing/2014/main" id="{20B68CDC-FC87-A4B5-2B64-38D6E3CE746C}"/>
              </a:ext>
            </a:extLst>
          </p:cNvPr>
          <p:cNvSpPr txBox="1"/>
          <p:nvPr/>
        </p:nvSpPr>
        <p:spPr>
          <a:xfrm>
            <a:off x="1402080" y="792480"/>
            <a:ext cx="184731" cy="369332"/>
          </a:xfrm>
          <a:prstGeom prst="rect">
            <a:avLst/>
          </a:prstGeom>
          <a:noFill/>
        </p:spPr>
        <p:txBody>
          <a:bodyPr wrap="none" rtlCol="0">
            <a:spAutoFit/>
          </a:bodyPr>
          <a:lstStyle/>
          <a:p>
            <a:endParaRPr lang="en-US" dirty="0"/>
          </a:p>
        </p:txBody>
      </p:sp>
      <p:sp>
        <p:nvSpPr>
          <p:cNvPr id="3" name="Title 1">
            <a:extLst>
              <a:ext uri="{FF2B5EF4-FFF2-40B4-BE49-F238E27FC236}">
                <a16:creationId xmlns:a16="http://schemas.microsoft.com/office/drawing/2014/main" id="{8A247537-7953-DD29-BEBC-DD1E782BA4D9}"/>
              </a:ext>
            </a:extLst>
          </p:cNvPr>
          <p:cNvSpPr txBox="1">
            <a:spLocks/>
          </p:cNvSpPr>
          <p:nvPr/>
        </p:nvSpPr>
        <p:spPr>
          <a:xfrm>
            <a:off x="765047" y="7010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r>
              <a:rPr lang="en-US" dirty="0"/>
              <a:t>Reading only a few lines of a file</a:t>
            </a:r>
          </a:p>
        </p:txBody>
      </p:sp>
    </p:spTree>
    <p:extLst>
      <p:ext uri="{BB962C8B-B14F-4D97-AF65-F5344CB8AC3E}">
        <p14:creationId xmlns:p14="http://schemas.microsoft.com/office/powerpoint/2010/main" val="14693853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578232-BFC2-2AFB-151D-1983822368A6}"/>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E6506F5A-9B46-2940-CDAC-59B3A375564F}"/>
              </a:ext>
            </a:extLst>
          </p:cNvPr>
          <p:cNvSpPr txBox="1">
            <a:spLocks/>
          </p:cNvSpPr>
          <p:nvPr/>
        </p:nvSpPr>
        <p:spPr>
          <a:xfrm>
            <a:off x="612647" y="5486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endParaRPr lang="en-US" b="1" kern="1200" dirty="0">
              <a:solidFill>
                <a:schemeClr val="tx1"/>
              </a:solidFill>
              <a:latin typeface="+mj-lt"/>
              <a:ea typeface="+mj-ea"/>
              <a:cs typeface="+mj-cs"/>
            </a:endParaRPr>
          </a:p>
        </p:txBody>
      </p:sp>
      <p:sp>
        <p:nvSpPr>
          <p:cNvPr id="11" name="Slide Number Placeholder 10">
            <a:extLst>
              <a:ext uri="{FF2B5EF4-FFF2-40B4-BE49-F238E27FC236}">
                <a16:creationId xmlns:a16="http://schemas.microsoft.com/office/drawing/2014/main" id="{B6E7057E-66D1-E8AE-7233-E3A341692032}"/>
              </a:ext>
            </a:extLst>
          </p:cNvPr>
          <p:cNvSpPr>
            <a:spLocks noGrp="1"/>
          </p:cNvSpPr>
          <p:nvPr>
            <p:ph type="sldNum" sz="quarter" idx="12"/>
          </p:nvPr>
        </p:nvSpPr>
        <p:spPr/>
        <p:txBody>
          <a:bodyPr/>
          <a:lstStyle/>
          <a:p>
            <a:fld id="{CC057153-B650-4DEB-B370-79DDCFDCE934}" type="slidenum">
              <a:rPr lang="en-US" smtClean="0"/>
              <a:t>25</a:t>
            </a:fld>
            <a:endParaRPr lang="en-US"/>
          </a:p>
        </p:txBody>
      </p:sp>
      <p:sp>
        <p:nvSpPr>
          <p:cNvPr id="4" name="Content Placeholder 3">
            <a:extLst>
              <a:ext uri="{FF2B5EF4-FFF2-40B4-BE49-F238E27FC236}">
                <a16:creationId xmlns:a16="http://schemas.microsoft.com/office/drawing/2014/main" id="{52A09696-3E41-CAC1-41C5-6B5E96FB715C}"/>
              </a:ext>
            </a:extLst>
          </p:cNvPr>
          <p:cNvSpPr>
            <a:spLocks noGrp="1"/>
          </p:cNvSpPr>
          <p:nvPr>
            <p:ph idx="1"/>
          </p:nvPr>
        </p:nvSpPr>
        <p:spPr>
          <a:xfrm>
            <a:off x="612647" y="1563132"/>
            <a:ext cx="11019515" cy="4593828"/>
          </a:xfrm>
        </p:spPr>
        <p:txBody>
          <a:bodyPr>
            <a:noAutofit/>
          </a:bodyPr>
          <a:lstStyle/>
          <a:p>
            <a:r>
              <a:rPr lang="en-US" sz="1800" dirty="0"/>
              <a:t>To write in a file, we use the following template:</a:t>
            </a:r>
          </a:p>
          <a:p>
            <a:pPr marL="0" indent="0">
              <a:buNone/>
            </a:pPr>
            <a:r>
              <a:rPr lang="en-US" sz="1800" dirty="0">
                <a:latin typeface="Monaco" pitchFamily="2" charset="77"/>
                <a:ea typeface="Courier" charset="0"/>
                <a:cs typeface="Courier" charset="0"/>
              </a:rPr>
              <a:t>writer = open('</a:t>
            </a:r>
            <a:r>
              <a:rPr lang="en-US" sz="1800" dirty="0" err="1">
                <a:latin typeface="Monaco" pitchFamily="2" charset="77"/>
                <a:ea typeface="Courier" charset="0"/>
                <a:cs typeface="Courier" charset="0"/>
              </a:rPr>
              <a:t>filename.txt</a:t>
            </a:r>
            <a:r>
              <a:rPr lang="en-US" sz="1800" dirty="0">
                <a:latin typeface="Monaco" pitchFamily="2" charset="77"/>
                <a:ea typeface="Courier" charset="0"/>
                <a:cs typeface="Courier" charset="0"/>
              </a:rPr>
              <a:t>', 'w')</a:t>
            </a:r>
          </a:p>
          <a:p>
            <a:pPr marL="0" indent="0">
              <a:buNone/>
            </a:pPr>
            <a:r>
              <a:rPr lang="en-US" sz="1800" dirty="0" err="1">
                <a:latin typeface="Monaco" pitchFamily="2" charset="77"/>
                <a:ea typeface="Courier" charset="0"/>
                <a:cs typeface="Courier" charset="0"/>
              </a:rPr>
              <a:t>writer.write</a:t>
            </a:r>
            <a:r>
              <a:rPr lang="en-US" sz="1800" dirty="0">
                <a:latin typeface="Monaco" pitchFamily="2" charset="77"/>
                <a:ea typeface="Courier" charset="0"/>
                <a:cs typeface="Courier" charset="0"/>
              </a:rPr>
              <a:t>('First line\n')</a:t>
            </a:r>
          </a:p>
          <a:p>
            <a:pPr marL="0" indent="0">
              <a:buNone/>
            </a:pPr>
            <a:r>
              <a:rPr lang="en-US" sz="1800" dirty="0" err="1">
                <a:latin typeface="Monaco" pitchFamily="2" charset="77"/>
                <a:ea typeface="Courier" charset="0"/>
                <a:cs typeface="Courier" charset="0"/>
              </a:rPr>
              <a:t>writer.write</a:t>
            </a:r>
            <a:r>
              <a:rPr lang="en-US" sz="1800" dirty="0">
                <a:latin typeface="Monaco" pitchFamily="2" charset="77"/>
                <a:ea typeface="Courier" charset="0"/>
                <a:cs typeface="Courier" charset="0"/>
              </a:rPr>
              <a:t>('Second line\n')</a:t>
            </a:r>
          </a:p>
          <a:p>
            <a:pPr marL="0" indent="0">
              <a:buNone/>
            </a:pPr>
            <a:r>
              <a:rPr lang="en-US" sz="1800" dirty="0" err="1">
                <a:latin typeface="Monaco" pitchFamily="2" charset="77"/>
                <a:ea typeface="Courier" charset="0"/>
                <a:cs typeface="Courier" charset="0"/>
              </a:rPr>
              <a:t>writer.close</a:t>
            </a:r>
            <a:r>
              <a:rPr lang="en-US" sz="1800" dirty="0">
                <a:latin typeface="Monaco" pitchFamily="2" charset="77"/>
                <a:ea typeface="Courier" charset="0"/>
                <a:cs typeface="Courier" charset="0"/>
              </a:rPr>
              <a:t>() </a:t>
            </a:r>
          </a:p>
          <a:p>
            <a:r>
              <a:rPr lang="en-US" sz="1800" dirty="0">
                <a:latin typeface="Monaco" pitchFamily="2" charset="77"/>
              </a:rPr>
              <a:t>writer </a:t>
            </a:r>
            <a:r>
              <a:rPr lang="en-US" sz="1800" dirty="0">
                <a:latin typeface="+mj-lt"/>
              </a:rPr>
              <a:t>is a reference to a file object. </a:t>
            </a:r>
          </a:p>
          <a:p>
            <a:r>
              <a:rPr lang="en-US" sz="1800" dirty="0" err="1">
                <a:latin typeface="Monaco" pitchFamily="2" charset="77"/>
              </a:rPr>
              <a:t>filename.txt</a:t>
            </a:r>
            <a:r>
              <a:rPr lang="en-US" sz="1800" dirty="0">
                <a:latin typeface="Monaco" pitchFamily="2" charset="77"/>
              </a:rPr>
              <a:t> </a:t>
            </a:r>
            <a:r>
              <a:rPr lang="en-US" sz="1800" dirty="0"/>
              <a:t>gets replaced with the actual name of the file we want to write in. If it already exists, it overwrites it. If the file does not exist, creates a new file for writing.</a:t>
            </a:r>
          </a:p>
          <a:p>
            <a:r>
              <a:rPr lang="en-US" sz="1800" dirty="0"/>
              <a:t>The parameter </a:t>
            </a:r>
            <a:r>
              <a:rPr lang="en-US" sz="1800" dirty="0">
                <a:latin typeface="Monaco" pitchFamily="2" charset="77"/>
              </a:rPr>
              <a:t>w</a:t>
            </a:r>
            <a:r>
              <a:rPr lang="en-US" sz="1800" dirty="0"/>
              <a:t> stands for write. That means we want to open the file to write in it.</a:t>
            </a:r>
          </a:p>
          <a:p>
            <a:r>
              <a:rPr lang="en-US" sz="1800" dirty="0"/>
              <a:t>We use the </a:t>
            </a:r>
            <a:r>
              <a:rPr lang="en-US" sz="1800" dirty="0">
                <a:latin typeface="Monaco" pitchFamily="2" charset="77"/>
              </a:rPr>
              <a:t>write</a:t>
            </a:r>
            <a:r>
              <a:rPr lang="en-US" sz="1800" dirty="0"/>
              <a:t> method to write in the file object.</a:t>
            </a:r>
          </a:p>
          <a:p>
            <a:r>
              <a:rPr lang="en-US" sz="1800" dirty="0"/>
              <a:t>Don't forget to close a file once you open it. </a:t>
            </a:r>
          </a:p>
          <a:p>
            <a:endParaRPr lang="en-US" sz="1800" dirty="0"/>
          </a:p>
        </p:txBody>
      </p:sp>
      <p:sp>
        <p:nvSpPr>
          <p:cNvPr id="2" name="TextBox 1">
            <a:extLst>
              <a:ext uri="{FF2B5EF4-FFF2-40B4-BE49-F238E27FC236}">
                <a16:creationId xmlns:a16="http://schemas.microsoft.com/office/drawing/2014/main" id="{D8923190-04B1-5610-ADA8-14A114B92B46}"/>
              </a:ext>
            </a:extLst>
          </p:cNvPr>
          <p:cNvSpPr txBox="1"/>
          <p:nvPr/>
        </p:nvSpPr>
        <p:spPr>
          <a:xfrm>
            <a:off x="1402080" y="792480"/>
            <a:ext cx="184731" cy="369332"/>
          </a:xfrm>
          <a:prstGeom prst="rect">
            <a:avLst/>
          </a:prstGeom>
          <a:noFill/>
        </p:spPr>
        <p:txBody>
          <a:bodyPr wrap="none" rtlCol="0">
            <a:spAutoFit/>
          </a:bodyPr>
          <a:lstStyle/>
          <a:p>
            <a:endParaRPr lang="en-US" dirty="0"/>
          </a:p>
        </p:txBody>
      </p:sp>
      <p:sp>
        <p:nvSpPr>
          <p:cNvPr id="3" name="Title 1">
            <a:extLst>
              <a:ext uri="{FF2B5EF4-FFF2-40B4-BE49-F238E27FC236}">
                <a16:creationId xmlns:a16="http://schemas.microsoft.com/office/drawing/2014/main" id="{4138474A-21D5-91F3-31DD-A9F4D67C586A}"/>
              </a:ext>
            </a:extLst>
          </p:cNvPr>
          <p:cNvSpPr txBox="1">
            <a:spLocks/>
          </p:cNvSpPr>
          <p:nvPr/>
        </p:nvSpPr>
        <p:spPr>
          <a:xfrm>
            <a:off x="765047" y="7010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r>
              <a:rPr lang="en-US" dirty="0"/>
              <a:t>(Over) Writing to files</a:t>
            </a:r>
          </a:p>
        </p:txBody>
      </p:sp>
    </p:spTree>
    <p:extLst>
      <p:ext uri="{BB962C8B-B14F-4D97-AF65-F5344CB8AC3E}">
        <p14:creationId xmlns:p14="http://schemas.microsoft.com/office/powerpoint/2010/main" val="14651035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64F17B-4518-715A-48B1-D9D1EFADA220}"/>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4A83E42A-F937-1CC4-45F7-9B92200171EC}"/>
              </a:ext>
            </a:extLst>
          </p:cNvPr>
          <p:cNvSpPr txBox="1">
            <a:spLocks/>
          </p:cNvSpPr>
          <p:nvPr/>
        </p:nvSpPr>
        <p:spPr>
          <a:xfrm>
            <a:off x="612647" y="5486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endParaRPr lang="en-US" b="1" kern="1200" dirty="0">
              <a:solidFill>
                <a:schemeClr val="tx1"/>
              </a:solidFill>
              <a:latin typeface="+mj-lt"/>
              <a:ea typeface="+mj-ea"/>
              <a:cs typeface="+mj-cs"/>
            </a:endParaRPr>
          </a:p>
        </p:txBody>
      </p:sp>
      <p:sp>
        <p:nvSpPr>
          <p:cNvPr id="11" name="Slide Number Placeholder 10">
            <a:extLst>
              <a:ext uri="{FF2B5EF4-FFF2-40B4-BE49-F238E27FC236}">
                <a16:creationId xmlns:a16="http://schemas.microsoft.com/office/drawing/2014/main" id="{D99617C3-5482-0B78-DA32-F2EF6128204A}"/>
              </a:ext>
            </a:extLst>
          </p:cNvPr>
          <p:cNvSpPr>
            <a:spLocks noGrp="1"/>
          </p:cNvSpPr>
          <p:nvPr>
            <p:ph type="sldNum" sz="quarter" idx="12"/>
          </p:nvPr>
        </p:nvSpPr>
        <p:spPr/>
        <p:txBody>
          <a:bodyPr/>
          <a:lstStyle/>
          <a:p>
            <a:fld id="{CC057153-B650-4DEB-B370-79DDCFDCE934}" type="slidenum">
              <a:rPr lang="en-US" smtClean="0"/>
              <a:t>26</a:t>
            </a:fld>
            <a:endParaRPr lang="en-US"/>
          </a:p>
        </p:txBody>
      </p:sp>
      <p:sp>
        <p:nvSpPr>
          <p:cNvPr id="4" name="Content Placeholder 3">
            <a:extLst>
              <a:ext uri="{FF2B5EF4-FFF2-40B4-BE49-F238E27FC236}">
                <a16:creationId xmlns:a16="http://schemas.microsoft.com/office/drawing/2014/main" id="{AD0394CC-9B27-59EF-01F7-39C303B27A3C}"/>
              </a:ext>
            </a:extLst>
          </p:cNvPr>
          <p:cNvSpPr>
            <a:spLocks noGrp="1"/>
          </p:cNvSpPr>
          <p:nvPr>
            <p:ph idx="1"/>
          </p:nvPr>
        </p:nvSpPr>
        <p:spPr>
          <a:xfrm>
            <a:off x="612647" y="1563132"/>
            <a:ext cx="11019515" cy="4593828"/>
          </a:xfrm>
        </p:spPr>
        <p:txBody>
          <a:bodyPr>
            <a:noAutofit/>
          </a:bodyPr>
          <a:lstStyle/>
          <a:p>
            <a:r>
              <a:rPr lang="en-US" sz="1800" dirty="0"/>
              <a:t>To write at the end of a file, we use the following template:</a:t>
            </a:r>
          </a:p>
          <a:p>
            <a:pPr marL="0" indent="0">
              <a:buNone/>
            </a:pPr>
            <a:r>
              <a:rPr lang="en-US" sz="1800" dirty="0">
                <a:latin typeface="Monaco" pitchFamily="2" charset="77"/>
                <a:ea typeface="Courier" charset="0"/>
                <a:cs typeface="Courier" charset="0"/>
              </a:rPr>
              <a:t>writer = open('</a:t>
            </a:r>
            <a:r>
              <a:rPr lang="en-US" sz="1800" dirty="0" err="1">
                <a:latin typeface="Monaco" pitchFamily="2" charset="77"/>
                <a:ea typeface="Courier" charset="0"/>
                <a:cs typeface="Courier" charset="0"/>
              </a:rPr>
              <a:t>filename.txt</a:t>
            </a:r>
            <a:r>
              <a:rPr lang="en-US" sz="1800" dirty="0">
                <a:latin typeface="Monaco" pitchFamily="2" charset="77"/>
                <a:ea typeface="Courier" charset="0"/>
                <a:cs typeface="Courier" charset="0"/>
              </a:rPr>
              <a:t>', 'a')</a:t>
            </a:r>
          </a:p>
          <a:p>
            <a:pPr marL="0" indent="0">
              <a:buNone/>
            </a:pPr>
            <a:r>
              <a:rPr lang="en-US" sz="1800" dirty="0" err="1">
                <a:latin typeface="Monaco" pitchFamily="2" charset="77"/>
                <a:ea typeface="Courier" charset="0"/>
                <a:cs typeface="Courier" charset="0"/>
              </a:rPr>
              <a:t>writer.write</a:t>
            </a:r>
            <a:r>
              <a:rPr lang="en-US" sz="1800" dirty="0">
                <a:latin typeface="Monaco" pitchFamily="2" charset="77"/>
                <a:ea typeface="Courier" charset="0"/>
                <a:cs typeface="Courier" charset="0"/>
              </a:rPr>
              <a:t>('Append to the end of </a:t>
            </a:r>
            <a:r>
              <a:rPr lang="en-US" sz="1800">
                <a:latin typeface="Monaco" pitchFamily="2" charset="77"/>
                <a:ea typeface="Courier" charset="0"/>
                <a:cs typeface="Courier" charset="0"/>
              </a:rPr>
              <a:t>the file\n')</a:t>
            </a:r>
            <a:endParaRPr lang="en-US" sz="1800" dirty="0">
              <a:latin typeface="Monaco" pitchFamily="2" charset="77"/>
              <a:ea typeface="Courier" charset="0"/>
              <a:cs typeface="Courier" charset="0"/>
            </a:endParaRPr>
          </a:p>
          <a:p>
            <a:pPr marL="0" indent="0">
              <a:buNone/>
            </a:pPr>
            <a:r>
              <a:rPr lang="en-US" sz="1800" dirty="0" err="1">
                <a:latin typeface="Monaco" pitchFamily="2" charset="77"/>
                <a:ea typeface="Courier" charset="0"/>
                <a:cs typeface="Courier" charset="0"/>
              </a:rPr>
              <a:t>writer.close</a:t>
            </a:r>
            <a:r>
              <a:rPr lang="en-US" sz="1800" dirty="0">
                <a:latin typeface="Monaco" pitchFamily="2" charset="77"/>
                <a:ea typeface="Courier" charset="0"/>
                <a:cs typeface="Courier" charset="0"/>
              </a:rPr>
              <a:t>() </a:t>
            </a:r>
          </a:p>
          <a:p>
            <a:r>
              <a:rPr lang="en-US" sz="1800" dirty="0">
                <a:latin typeface="Monaco" pitchFamily="2" charset="77"/>
              </a:rPr>
              <a:t>writer </a:t>
            </a:r>
            <a:r>
              <a:rPr lang="en-US" sz="1800" dirty="0">
                <a:latin typeface="+mj-lt"/>
              </a:rPr>
              <a:t>is a reference to a file object. </a:t>
            </a:r>
          </a:p>
          <a:p>
            <a:r>
              <a:rPr lang="en-US" sz="1800" dirty="0" err="1">
                <a:latin typeface="Monaco" pitchFamily="2" charset="77"/>
              </a:rPr>
              <a:t>filename.txt</a:t>
            </a:r>
            <a:r>
              <a:rPr lang="en-US" sz="1800" dirty="0">
                <a:latin typeface="Monaco" pitchFamily="2" charset="77"/>
              </a:rPr>
              <a:t> </a:t>
            </a:r>
            <a:r>
              <a:rPr lang="en-US" sz="1800" dirty="0"/>
              <a:t>gets replaced with the actual name of the file we want to write in. If it already exists, the file pointer is at the end of the file. If the file does not exist, creates a new file for writing.</a:t>
            </a:r>
          </a:p>
          <a:p>
            <a:r>
              <a:rPr lang="en-US" sz="1800" dirty="0"/>
              <a:t>The parameter </a:t>
            </a:r>
            <a:r>
              <a:rPr lang="en-US" sz="1800" dirty="0">
                <a:latin typeface="Monaco" pitchFamily="2" charset="77"/>
              </a:rPr>
              <a:t>a</a:t>
            </a:r>
            <a:r>
              <a:rPr lang="en-US" sz="1800" dirty="0"/>
              <a:t> stands for append. That means we want to open the file to write at the end of it so that we don't lose existing content.</a:t>
            </a:r>
          </a:p>
          <a:p>
            <a:r>
              <a:rPr lang="en-US" sz="1800" dirty="0"/>
              <a:t>We use the </a:t>
            </a:r>
            <a:r>
              <a:rPr lang="en-US" sz="1800" dirty="0">
                <a:latin typeface="Monaco" pitchFamily="2" charset="77"/>
              </a:rPr>
              <a:t>write</a:t>
            </a:r>
            <a:r>
              <a:rPr lang="en-US" sz="1800" dirty="0"/>
              <a:t> method to write in the file object.</a:t>
            </a:r>
          </a:p>
          <a:p>
            <a:r>
              <a:rPr lang="en-US" sz="1800" dirty="0"/>
              <a:t>Don't forget to close a file once you open it. </a:t>
            </a:r>
          </a:p>
          <a:p>
            <a:endParaRPr lang="en-US" sz="1800" dirty="0"/>
          </a:p>
        </p:txBody>
      </p:sp>
      <p:sp>
        <p:nvSpPr>
          <p:cNvPr id="2" name="TextBox 1">
            <a:extLst>
              <a:ext uri="{FF2B5EF4-FFF2-40B4-BE49-F238E27FC236}">
                <a16:creationId xmlns:a16="http://schemas.microsoft.com/office/drawing/2014/main" id="{AC00FC75-4F86-B267-0E79-988073E03C92}"/>
              </a:ext>
            </a:extLst>
          </p:cNvPr>
          <p:cNvSpPr txBox="1"/>
          <p:nvPr/>
        </p:nvSpPr>
        <p:spPr>
          <a:xfrm>
            <a:off x="1402080" y="792480"/>
            <a:ext cx="184731" cy="369332"/>
          </a:xfrm>
          <a:prstGeom prst="rect">
            <a:avLst/>
          </a:prstGeom>
          <a:noFill/>
        </p:spPr>
        <p:txBody>
          <a:bodyPr wrap="none" rtlCol="0">
            <a:spAutoFit/>
          </a:bodyPr>
          <a:lstStyle/>
          <a:p>
            <a:endParaRPr lang="en-US" dirty="0"/>
          </a:p>
        </p:txBody>
      </p:sp>
      <p:sp>
        <p:nvSpPr>
          <p:cNvPr id="3" name="Title 1">
            <a:extLst>
              <a:ext uri="{FF2B5EF4-FFF2-40B4-BE49-F238E27FC236}">
                <a16:creationId xmlns:a16="http://schemas.microsoft.com/office/drawing/2014/main" id="{2CFE13D6-331E-536F-07D8-D96D199D2098}"/>
              </a:ext>
            </a:extLst>
          </p:cNvPr>
          <p:cNvSpPr txBox="1">
            <a:spLocks/>
          </p:cNvSpPr>
          <p:nvPr/>
        </p:nvSpPr>
        <p:spPr>
          <a:xfrm>
            <a:off x="765047" y="7010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r>
              <a:rPr lang="en-US" dirty="0"/>
              <a:t>(Appending when) Writing to files</a:t>
            </a:r>
          </a:p>
        </p:txBody>
      </p:sp>
    </p:spTree>
    <p:extLst>
      <p:ext uri="{BB962C8B-B14F-4D97-AF65-F5344CB8AC3E}">
        <p14:creationId xmlns:p14="http://schemas.microsoft.com/office/powerpoint/2010/main" val="21832353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284076-4C1D-7D5F-58BA-EA4FCE01AC9B}"/>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6B1EFC9D-8394-5971-F69F-379A8F0AB5A0}"/>
              </a:ext>
            </a:extLst>
          </p:cNvPr>
          <p:cNvSpPr txBox="1">
            <a:spLocks/>
          </p:cNvSpPr>
          <p:nvPr/>
        </p:nvSpPr>
        <p:spPr>
          <a:xfrm>
            <a:off x="612647" y="5486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endParaRPr lang="en-US" b="1" kern="1200" dirty="0">
              <a:solidFill>
                <a:schemeClr val="tx1"/>
              </a:solidFill>
              <a:latin typeface="+mj-lt"/>
              <a:ea typeface="+mj-ea"/>
              <a:cs typeface="+mj-cs"/>
            </a:endParaRPr>
          </a:p>
        </p:txBody>
      </p:sp>
      <p:sp>
        <p:nvSpPr>
          <p:cNvPr id="11" name="Slide Number Placeholder 10">
            <a:extLst>
              <a:ext uri="{FF2B5EF4-FFF2-40B4-BE49-F238E27FC236}">
                <a16:creationId xmlns:a16="http://schemas.microsoft.com/office/drawing/2014/main" id="{43975A87-795D-6A93-5E50-919A2C70C7EF}"/>
              </a:ext>
            </a:extLst>
          </p:cNvPr>
          <p:cNvSpPr>
            <a:spLocks noGrp="1"/>
          </p:cNvSpPr>
          <p:nvPr>
            <p:ph type="sldNum" sz="quarter" idx="12"/>
          </p:nvPr>
        </p:nvSpPr>
        <p:spPr/>
        <p:txBody>
          <a:bodyPr/>
          <a:lstStyle/>
          <a:p>
            <a:fld id="{CC057153-B650-4DEB-B370-79DDCFDCE934}" type="slidenum">
              <a:rPr lang="en-US" smtClean="0"/>
              <a:t>27</a:t>
            </a:fld>
            <a:endParaRPr lang="en-US"/>
          </a:p>
        </p:txBody>
      </p:sp>
      <p:sp>
        <p:nvSpPr>
          <p:cNvPr id="4" name="Content Placeholder 3">
            <a:extLst>
              <a:ext uri="{FF2B5EF4-FFF2-40B4-BE49-F238E27FC236}">
                <a16:creationId xmlns:a16="http://schemas.microsoft.com/office/drawing/2014/main" id="{FEACB3B9-0F14-17B2-D26B-28CC581BD69A}"/>
              </a:ext>
            </a:extLst>
          </p:cNvPr>
          <p:cNvSpPr>
            <a:spLocks noGrp="1"/>
          </p:cNvSpPr>
          <p:nvPr>
            <p:ph idx="1"/>
          </p:nvPr>
        </p:nvSpPr>
        <p:spPr>
          <a:xfrm>
            <a:off x="612647" y="1563132"/>
            <a:ext cx="11019515" cy="4593828"/>
          </a:xfrm>
        </p:spPr>
        <p:txBody>
          <a:bodyPr>
            <a:noAutofit/>
          </a:bodyPr>
          <a:lstStyle/>
          <a:p>
            <a:r>
              <a:rPr lang="en-US" sz="1800" dirty="0"/>
              <a:t>Define a function </a:t>
            </a:r>
            <a:r>
              <a:rPr lang="en-US" sz="1800" dirty="0" err="1">
                <a:latin typeface="Monaco" pitchFamily="2" charset="77"/>
              </a:rPr>
              <a:t>combine_files</a:t>
            </a:r>
            <a:r>
              <a:rPr lang="en-US" sz="1800" dirty="0">
                <a:latin typeface="Monaco" pitchFamily="2" charset="77"/>
              </a:rPr>
              <a:t> </a:t>
            </a:r>
            <a:r>
              <a:rPr lang="en-US" sz="1800" dirty="0"/>
              <a:t>that takes three parameters (</a:t>
            </a:r>
            <a:r>
              <a:rPr lang="en-US" sz="1800" dirty="0">
                <a:latin typeface="Monaco" pitchFamily="2" charset="77"/>
              </a:rPr>
              <a:t>infile1, infile2, </a:t>
            </a:r>
            <a:r>
              <a:rPr lang="en-US" sz="1800" dirty="0" err="1">
                <a:latin typeface="Monaco" pitchFamily="2" charset="77"/>
              </a:rPr>
              <a:t>outfile</a:t>
            </a:r>
            <a:r>
              <a:rPr lang="en-US" sz="1800" dirty="0">
                <a:latin typeface="Monaco" pitchFamily="2" charset="77"/>
              </a:rPr>
              <a:t>), </a:t>
            </a:r>
            <a:r>
              <a:rPr lang="en-US" sz="1800" dirty="0"/>
              <a:t>all of which are strings and creates a new file named </a:t>
            </a:r>
            <a:r>
              <a:rPr lang="en-US" sz="1800" dirty="0" err="1">
                <a:latin typeface="Monaco" pitchFamily="2" charset="77"/>
              </a:rPr>
              <a:t>outfile</a:t>
            </a:r>
            <a:r>
              <a:rPr lang="en-US" sz="1800" dirty="0"/>
              <a:t> whose contents are the contents of the file </a:t>
            </a:r>
            <a:r>
              <a:rPr lang="en-US" sz="1800" dirty="0">
                <a:latin typeface="Monaco" pitchFamily="2" charset="77"/>
              </a:rPr>
              <a:t>infile1</a:t>
            </a:r>
            <a:r>
              <a:rPr lang="en-US" sz="1800" dirty="0"/>
              <a:t> followed by the contents of the file </a:t>
            </a:r>
            <a:r>
              <a:rPr lang="en-US" sz="1800" dirty="0">
                <a:latin typeface="Monaco" pitchFamily="2" charset="77"/>
              </a:rPr>
              <a:t>infile2</a:t>
            </a:r>
            <a:r>
              <a:rPr lang="en-US" sz="1800" dirty="0"/>
              <a:t>. </a:t>
            </a:r>
          </a:p>
        </p:txBody>
      </p:sp>
      <p:sp>
        <p:nvSpPr>
          <p:cNvPr id="2" name="TextBox 1">
            <a:extLst>
              <a:ext uri="{FF2B5EF4-FFF2-40B4-BE49-F238E27FC236}">
                <a16:creationId xmlns:a16="http://schemas.microsoft.com/office/drawing/2014/main" id="{46C93609-90D1-003A-3407-AAF036683C0F}"/>
              </a:ext>
            </a:extLst>
          </p:cNvPr>
          <p:cNvSpPr txBox="1"/>
          <p:nvPr/>
        </p:nvSpPr>
        <p:spPr>
          <a:xfrm>
            <a:off x="1402080" y="792480"/>
            <a:ext cx="184731" cy="369332"/>
          </a:xfrm>
          <a:prstGeom prst="rect">
            <a:avLst/>
          </a:prstGeom>
          <a:noFill/>
        </p:spPr>
        <p:txBody>
          <a:bodyPr wrap="none" rtlCol="0">
            <a:spAutoFit/>
          </a:bodyPr>
          <a:lstStyle/>
          <a:p>
            <a:endParaRPr lang="en-US" dirty="0"/>
          </a:p>
        </p:txBody>
      </p:sp>
      <p:sp>
        <p:nvSpPr>
          <p:cNvPr id="3" name="Title 1">
            <a:extLst>
              <a:ext uri="{FF2B5EF4-FFF2-40B4-BE49-F238E27FC236}">
                <a16:creationId xmlns:a16="http://schemas.microsoft.com/office/drawing/2014/main" id="{BDF08528-F556-6F71-30F4-5C64B706BB34}"/>
              </a:ext>
            </a:extLst>
          </p:cNvPr>
          <p:cNvSpPr txBox="1">
            <a:spLocks/>
          </p:cNvSpPr>
          <p:nvPr/>
        </p:nvSpPr>
        <p:spPr>
          <a:xfrm>
            <a:off x="765047" y="7010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r>
              <a:rPr lang="en-US" dirty="0"/>
              <a:t>Practice Time</a:t>
            </a:r>
          </a:p>
        </p:txBody>
      </p:sp>
    </p:spTree>
    <p:extLst>
      <p:ext uri="{BB962C8B-B14F-4D97-AF65-F5344CB8AC3E}">
        <p14:creationId xmlns:p14="http://schemas.microsoft.com/office/powerpoint/2010/main" val="28856452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8528CC-18E6-FA8A-E5C2-91C77C65794C}"/>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848CF030-0716-4153-883D-BC815938BBA9}"/>
              </a:ext>
            </a:extLst>
          </p:cNvPr>
          <p:cNvSpPr txBox="1">
            <a:spLocks/>
          </p:cNvSpPr>
          <p:nvPr/>
        </p:nvSpPr>
        <p:spPr>
          <a:xfrm>
            <a:off x="612647" y="5486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endParaRPr lang="en-US" b="1" kern="1200" dirty="0">
              <a:solidFill>
                <a:schemeClr val="tx1"/>
              </a:solidFill>
              <a:latin typeface="+mj-lt"/>
              <a:ea typeface="+mj-ea"/>
              <a:cs typeface="+mj-cs"/>
            </a:endParaRPr>
          </a:p>
        </p:txBody>
      </p:sp>
      <p:sp>
        <p:nvSpPr>
          <p:cNvPr id="11" name="Slide Number Placeholder 10">
            <a:extLst>
              <a:ext uri="{FF2B5EF4-FFF2-40B4-BE49-F238E27FC236}">
                <a16:creationId xmlns:a16="http://schemas.microsoft.com/office/drawing/2014/main" id="{C5EB3FF0-32BC-78B4-13C6-365EF356D506}"/>
              </a:ext>
            </a:extLst>
          </p:cNvPr>
          <p:cNvSpPr>
            <a:spLocks noGrp="1"/>
          </p:cNvSpPr>
          <p:nvPr>
            <p:ph type="sldNum" sz="quarter" idx="12"/>
          </p:nvPr>
        </p:nvSpPr>
        <p:spPr/>
        <p:txBody>
          <a:bodyPr/>
          <a:lstStyle/>
          <a:p>
            <a:fld id="{CC057153-B650-4DEB-B370-79DDCFDCE934}" type="slidenum">
              <a:rPr lang="en-US" smtClean="0"/>
              <a:t>28</a:t>
            </a:fld>
            <a:endParaRPr lang="en-US"/>
          </a:p>
        </p:txBody>
      </p:sp>
      <p:sp>
        <p:nvSpPr>
          <p:cNvPr id="4" name="Content Placeholder 3">
            <a:extLst>
              <a:ext uri="{FF2B5EF4-FFF2-40B4-BE49-F238E27FC236}">
                <a16:creationId xmlns:a16="http://schemas.microsoft.com/office/drawing/2014/main" id="{F1A1EFB8-944D-E4AC-4866-7019534A2182}"/>
              </a:ext>
            </a:extLst>
          </p:cNvPr>
          <p:cNvSpPr>
            <a:spLocks noGrp="1"/>
          </p:cNvSpPr>
          <p:nvPr>
            <p:ph idx="1"/>
          </p:nvPr>
        </p:nvSpPr>
        <p:spPr>
          <a:xfrm>
            <a:off x="612647" y="1563132"/>
            <a:ext cx="11019515" cy="4593828"/>
          </a:xfrm>
        </p:spPr>
        <p:txBody>
          <a:bodyPr>
            <a:noAutofit/>
          </a:bodyPr>
          <a:lstStyle/>
          <a:p>
            <a:pPr marL="0" indent="0">
              <a:buNone/>
            </a:pPr>
            <a:r>
              <a:rPr lang="en-US" sz="1800" dirty="0">
                <a:latin typeface="Monaco" pitchFamily="2" charset="77"/>
              </a:rPr>
              <a:t>def </a:t>
            </a:r>
            <a:r>
              <a:rPr lang="en-US" sz="1800" dirty="0" err="1">
                <a:latin typeface="Monaco" pitchFamily="2" charset="77"/>
              </a:rPr>
              <a:t>combine_files</a:t>
            </a:r>
            <a:r>
              <a:rPr lang="en-US" sz="1800" dirty="0">
                <a:latin typeface="Monaco" pitchFamily="2" charset="77"/>
              </a:rPr>
              <a:t>(infile1, infile2, </a:t>
            </a:r>
            <a:r>
              <a:rPr lang="en-US" sz="1800" dirty="0" err="1">
                <a:latin typeface="Monaco" pitchFamily="2" charset="77"/>
              </a:rPr>
              <a:t>outfile</a:t>
            </a:r>
            <a:r>
              <a:rPr lang="en-US" sz="1800" dirty="0">
                <a:latin typeface="Monaco" pitchFamily="2" charset="77"/>
              </a:rPr>
              <a:t>):</a:t>
            </a:r>
          </a:p>
          <a:p>
            <a:pPr marL="0" indent="0">
              <a:buNone/>
            </a:pPr>
            <a:r>
              <a:rPr lang="en-US" sz="1800" dirty="0">
                <a:latin typeface="Monaco" pitchFamily="2" charset="77"/>
              </a:rPr>
              <a:t>    f1 = open(infile1, 'r')</a:t>
            </a:r>
          </a:p>
          <a:p>
            <a:pPr marL="0" indent="0">
              <a:buNone/>
            </a:pPr>
            <a:r>
              <a:rPr lang="en-US" sz="1800" dirty="0">
                <a:latin typeface="Monaco" pitchFamily="2" charset="77"/>
              </a:rPr>
              <a:t>    f2 = open(infile2, 'r')</a:t>
            </a:r>
          </a:p>
          <a:p>
            <a:pPr marL="0" indent="0">
              <a:buNone/>
            </a:pPr>
            <a:r>
              <a:rPr lang="en-US" sz="1800" dirty="0">
                <a:latin typeface="Monaco" pitchFamily="2" charset="77"/>
              </a:rPr>
              <a:t>    out = open(</a:t>
            </a:r>
            <a:r>
              <a:rPr lang="en-US" sz="1800" dirty="0" err="1">
                <a:latin typeface="Monaco" pitchFamily="2" charset="77"/>
              </a:rPr>
              <a:t>outfile</a:t>
            </a:r>
            <a:r>
              <a:rPr lang="en-US" sz="1800" dirty="0">
                <a:latin typeface="Monaco" pitchFamily="2" charset="77"/>
              </a:rPr>
              <a:t>, 'w')</a:t>
            </a:r>
          </a:p>
          <a:p>
            <a:pPr marL="0" indent="0">
              <a:buNone/>
            </a:pPr>
            <a:r>
              <a:rPr lang="en-US" sz="1800" dirty="0">
                <a:latin typeface="Monaco" pitchFamily="2" charset="77"/>
              </a:rPr>
              <a:t>    for line in f1:</a:t>
            </a:r>
          </a:p>
          <a:p>
            <a:pPr marL="0" indent="0">
              <a:buNone/>
            </a:pPr>
            <a:r>
              <a:rPr lang="en-US" sz="1800" dirty="0">
                <a:latin typeface="Monaco" pitchFamily="2" charset="77"/>
              </a:rPr>
              <a:t>	</a:t>
            </a:r>
            <a:r>
              <a:rPr lang="en-US" sz="1800" dirty="0" err="1">
                <a:latin typeface="Monaco" pitchFamily="2" charset="77"/>
              </a:rPr>
              <a:t>out.write</a:t>
            </a:r>
            <a:r>
              <a:rPr lang="en-US" sz="1800" dirty="0">
                <a:latin typeface="Monaco" pitchFamily="2" charset="77"/>
              </a:rPr>
              <a:t>(line)</a:t>
            </a:r>
          </a:p>
          <a:p>
            <a:pPr marL="0" indent="0">
              <a:buNone/>
            </a:pPr>
            <a:r>
              <a:rPr lang="en-US" sz="1800" dirty="0">
                <a:latin typeface="Monaco" pitchFamily="2" charset="77"/>
              </a:rPr>
              <a:t>    for line in f2:</a:t>
            </a:r>
          </a:p>
          <a:p>
            <a:pPr marL="0" indent="0">
              <a:buNone/>
            </a:pPr>
            <a:r>
              <a:rPr lang="en-US" sz="1800" dirty="0">
                <a:latin typeface="Monaco" pitchFamily="2" charset="77"/>
              </a:rPr>
              <a:t>	</a:t>
            </a:r>
            <a:r>
              <a:rPr lang="en-US" sz="1800" dirty="0" err="1">
                <a:latin typeface="Monaco" pitchFamily="2" charset="77"/>
              </a:rPr>
              <a:t>out.write</a:t>
            </a:r>
            <a:r>
              <a:rPr lang="en-US" sz="1800" dirty="0">
                <a:latin typeface="Monaco" pitchFamily="2" charset="77"/>
              </a:rPr>
              <a:t>(line)</a:t>
            </a:r>
          </a:p>
          <a:p>
            <a:pPr marL="0" indent="0">
              <a:buNone/>
            </a:pPr>
            <a:r>
              <a:rPr lang="en-US" sz="1800" dirty="0">
                <a:latin typeface="Monaco" pitchFamily="2" charset="77"/>
              </a:rPr>
              <a:t>    f1.close()</a:t>
            </a:r>
          </a:p>
          <a:p>
            <a:pPr marL="0" indent="0">
              <a:buNone/>
            </a:pPr>
            <a:r>
              <a:rPr lang="en-US" sz="1800" dirty="0">
                <a:latin typeface="Monaco" pitchFamily="2" charset="77"/>
              </a:rPr>
              <a:t>    f2.close()</a:t>
            </a:r>
          </a:p>
          <a:p>
            <a:pPr marL="0" indent="0">
              <a:buNone/>
            </a:pPr>
            <a:r>
              <a:rPr lang="en-US" sz="1800" dirty="0">
                <a:latin typeface="Monaco" pitchFamily="2" charset="77"/>
              </a:rPr>
              <a:t>    </a:t>
            </a:r>
            <a:r>
              <a:rPr lang="en-US" sz="1800" dirty="0" err="1">
                <a:latin typeface="Monaco" pitchFamily="2" charset="77"/>
              </a:rPr>
              <a:t>out.close</a:t>
            </a:r>
            <a:r>
              <a:rPr lang="en-US" sz="1800" dirty="0">
                <a:latin typeface="Monaco" pitchFamily="2" charset="77"/>
              </a:rPr>
              <a:t>()</a:t>
            </a:r>
          </a:p>
        </p:txBody>
      </p:sp>
      <p:sp>
        <p:nvSpPr>
          <p:cNvPr id="2" name="TextBox 1">
            <a:extLst>
              <a:ext uri="{FF2B5EF4-FFF2-40B4-BE49-F238E27FC236}">
                <a16:creationId xmlns:a16="http://schemas.microsoft.com/office/drawing/2014/main" id="{7DA5DF61-3321-81BE-A286-FEA746F6B5F1}"/>
              </a:ext>
            </a:extLst>
          </p:cNvPr>
          <p:cNvSpPr txBox="1"/>
          <p:nvPr/>
        </p:nvSpPr>
        <p:spPr>
          <a:xfrm>
            <a:off x="1402080" y="792480"/>
            <a:ext cx="184731" cy="369332"/>
          </a:xfrm>
          <a:prstGeom prst="rect">
            <a:avLst/>
          </a:prstGeom>
          <a:noFill/>
        </p:spPr>
        <p:txBody>
          <a:bodyPr wrap="none" rtlCol="0">
            <a:spAutoFit/>
          </a:bodyPr>
          <a:lstStyle/>
          <a:p>
            <a:endParaRPr lang="en-US" dirty="0"/>
          </a:p>
        </p:txBody>
      </p:sp>
      <p:sp>
        <p:nvSpPr>
          <p:cNvPr id="3" name="Title 1">
            <a:extLst>
              <a:ext uri="{FF2B5EF4-FFF2-40B4-BE49-F238E27FC236}">
                <a16:creationId xmlns:a16="http://schemas.microsoft.com/office/drawing/2014/main" id="{6460E439-FB69-4F70-F6CE-E3F35BDE6F23}"/>
              </a:ext>
            </a:extLst>
          </p:cNvPr>
          <p:cNvSpPr txBox="1">
            <a:spLocks/>
          </p:cNvSpPr>
          <p:nvPr/>
        </p:nvSpPr>
        <p:spPr>
          <a:xfrm>
            <a:off x="765047" y="7010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r>
              <a:rPr lang="en-US" dirty="0"/>
              <a:t>Practice Time</a:t>
            </a:r>
          </a:p>
        </p:txBody>
      </p:sp>
    </p:spTree>
    <p:extLst>
      <p:ext uri="{BB962C8B-B14F-4D97-AF65-F5344CB8AC3E}">
        <p14:creationId xmlns:p14="http://schemas.microsoft.com/office/powerpoint/2010/main" val="10245242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155BB7-DC8A-0451-0423-9D66858C8651}"/>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E5F00100-EFC4-261C-B32F-338E9815AB24}"/>
              </a:ext>
            </a:extLst>
          </p:cNvPr>
          <p:cNvSpPr txBox="1">
            <a:spLocks/>
          </p:cNvSpPr>
          <p:nvPr/>
        </p:nvSpPr>
        <p:spPr>
          <a:xfrm>
            <a:off x="612647" y="5486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endParaRPr lang="en-US" b="1" kern="1200" dirty="0">
              <a:solidFill>
                <a:schemeClr val="tx1"/>
              </a:solidFill>
              <a:latin typeface="+mj-lt"/>
              <a:ea typeface="+mj-ea"/>
              <a:cs typeface="+mj-cs"/>
            </a:endParaRPr>
          </a:p>
        </p:txBody>
      </p:sp>
      <p:sp>
        <p:nvSpPr>
          <p:cNvPr id="11" name="Slide Number Placeholder 10">
            <a:extLst>
              <a:ext uri="{FF2B5EF4-FFF2-40B4-BE49-F238E27FC236}">
                <a16:creationId xmlns:a16="http://schemas.microsoft.com/office/drawing/2014/main" id="{72573A5A-76F6-3FA6-886A-D48CD5AE6C9C}"/>
              </a:ext>
            </a:extLst>
          </p:cNvPr>
          <p:cNvSpPr>
            <a:spLocks noGrp="1"/>
          </p:cNvSpPr>
          <p:nvPr>
            <p:ph type="sldNum" sz="quarter" idx="12"/>
          </p:nvPr>
        </p:nvSpPr>
        <p:spPr/>
        <p:txBody>
          <a:bodyPr/>
          <a:lstStyle/>
          <a:p>
            <a:fld id="{CC057153-B650-4DEB-B370-79DDCFDCE934}" type="slidenum">
              <a:rPr lang="en-US" smtClean="0"/>
              <a:t>29</a:t>
            </a:fld>
            <a:endParaRPr lang="en-US"/>
          </a:p>
        </p:txBody>
      </p:sp>
      <p:sp>
        <p:nvSpPr>
          <p:cNvPr id="4" name="Content Placeholder 3">
            <a:extLst>
              <a:ext uri="{FF2B5EF4-FFF2-40B4-BE49-F238E27FC236}">
                <a16:creationId xmlns:a16="http://schemas.microsoft.com/office/drawing/2014/main" id="{9BD29FE1-D84A-0774-572E-F3BB4EF7AD37}"/>
              </a:ext>
            </a:extLst>
          </p:cNvPr>
          <p:cNvSpPr>
            <a:spLocks noGrp="1"/>
          </p:cNvSpPr>
          <p:nvPr>
            <p:ph idx="1"/>
          </p:nvPr>
        </p:nvSpPr>
        <p:spPr>
          <a:xfrm>
            <a:off x="612647" y="1563132"/>
            <a:ext cx="11019515" cy="4593828"/>
          </a:xfrm>
        </p:spPr>
        <p:txBody>
          <a:bodyPr>
            <a:noAutofit/>
          </a:bodyPr>
          <a:lstStyle/>
          <a:p>
            <a:r>
              <a:rPr lang="en-US" sz="1800" dirty="0"/>
              <a:t>Define a function </a:t>
            </a:r>
            <a:r>
              <a:rPr lang="en-US" sz="1800" dirty="0" err="1">
                <a:latin typeface="Monaco" pitchFamily="2" charset="77"/>
              </a:rPr>
              <a:t>count_capital_letters</a:t>
            </a:r>
            <a:r>
              <a:rPr lang="en-US" sz="1800" dirty="0">
                <a:latin typeface="Monaco" pitchFamily="2" charset="77"/>
              </a:rPr>
              <a:t> </a:t>
            </a:r>
            <a:r>
              <a:rPr lang="en-US" sz="1800" dirty="0"/>
              <a:t>that takes on parameter </a:t>
            </a:r>
            <a:r>
              <a:rPr lang="en-US" sz="1800" dirty="0">
                <a:latin typeface="Monaco" pitchFamily="2" charset="77"/>
              </a:rPr>
              <a:t>filename</a:t>
            </a:r>
            <a:r>
              <a:rPr lang="en-US" sz="1800" dirty="0"/>
              <a:t> and returns the number of capital letters in that file.</a:t>
            </a:r>
          </a:p>
          <a:p>
            <a:r>
              <a:rPr lang="en-US" sz="1800" dirty="0"/>
              <a:t>You may use the </a:t>
            </a:r>
            <a:r>
              <a:rPr lang="en-US" sz="1800" dirty="0" err="1">
                <a:latin typeface="Monaco" pitchFamily="2" charset="77"/>
              </a:rPr>
              <a:t>isupper</a:t>
            </a:r>
            <a:r>
              <a:rPr lang="en-US" sz="1800" dirty="0"/>
              <a:t> method to test if a character is uppercase.</a:t>
            </a:r>
          </a:p>
        </p:txBody>
      </p:sp>
      <p:sp>
        <p:nvSpPr>
          <p:cNvPr id="2" name="TextBox 1">
            <a:extLst>
              <a:ext uri="{FF2B5EF4-FFF2-40B4-BE49-F238E27FC236}">
                <a16:creationId xmlns:a16="http://schemas.microsoft.com/office/drawing/2014/main" id="{3A190A24-D74E-6603-E09D-98FF77529561}"/>
              </a:ext>
            </a:extLst>
          </p:cNvPr>
          <p:cNvSpPr txBox="1"/>
          <p:nvPr/>
        </p:nvSpPr>
        <p:spPr>
          <a:xfrm>
            <a:off x="1402080" y="792480"/>
            <a:ext cx="184731" cy="369332"/>
          </a:xfrm>
          <a:prstGeom prst="rect">
            <a:avLst/>
          </a:prstGeom>
          <a:noFill/>
        </p:spPr>
        <p:txBody>
          <a:bodyPr wrap="none" rtlCol="0">
            <a:spAutoFit/>
          </a:bodyPr>
          <a:lstStyle/>
          <a:p>
            <a:endParaRPr lang="en-US" dirty="0"/>
          </a:p>
        </p:txBody>
      </p:sp>
      <p:sp>
        <p:nvSpPr>
          <p:cNvPr id="3" name="Title 1">
            <a:extLst>
              <a:ext uri="{FF2B5EF4-FFF2-40B4-BE49-F238E27FC236}">
                <a16:creationId xmlns:a16="http://schemas.microsoft.com/office/drawing/2014/main" id="{39725BCA-80F8-8640-45A6-9C40D01DD180}"/>
              </a:ext>
            </a:extLst>
          </p:cNvPr>
          <p:cNvSpPr txBox="1">
            <a:spLocks/>
          </p:cNvSpPr>
          <p:nvPr/>
        </p:nvSpPr>
        <p:spPr>
          <a:xfrm>
            <a:off x="765047" y="7010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r>
              <a:rPr lang="en-US" dirty="0"/>
              <a:t>Practice Time</a:t>
            </a:r>
          </a:p>
        </p:txBody>
      </p:sp>
    </p:spTree>
    <p:extLst>
      <p:ext uri="{BB962C8B-B14F-4D97-AF65-F5344CB8AC3E}">
        <p14:creationId xmlns:p14="http://schemas.microsoft.com/office/powerpoint/2010/main" val="30646884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17075D-8221-CA0F-CCCA-64033F80D8EB}"/>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469DC3D1-F008-CA1C-6270-7918B48F9D16}"/>
              </a:ext>
            </a:extLst>
          </p:cNvPr>
          <p:cNvSpPr txBox="1">
            <a:spLocks/>
          </p:cNvSpPr>
          <p:nvPr/>
        </p:nvSpPr>
        <p:spPr>
          <a:xfrm>
            <a:off x="612647" y="5486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endParaRPr lang="en-US" b="1" kern="1200" dirty="0">
              <a:solidFill>
                <a:schemeClr val="tx1"/>
              </a:solidFill>
              <a:latin typeface="+mj-lt"/>
              <a:ea typeface="+mj-ea"/>
              <a:cs typeface="+mj-cs"/>
            </a:endParaRPr>
          </a:p>
        </p:txBody>
      </p:sp>
      <p:sp>
        <p:nvSpPr>
          <p:cNvPr id="11" name="Slide Number Placeholder 10">
            <a:extLst>
              <a:ext uri="{FF2B5EF4-FFF2-40B4-BE49-F238E27FC236}">
                <a16:creationId xmlns:a16="http://schemas.microsoft.com/office/drawing/2014/main" id="{D28883D8-2247-04F0-1AB9-1D3DB0650A93}"/>
              </a:ext>
            </a:extLst>
          </p:cNvPr>
          <p:cNvSpPr>
            <a:spLocks noGrp="1"/>
          </p:cNvSpPr>
          <p:nvPr>
            <p:ph type="sldNum" sz="quarter" idx="12"/>
          </p:nvPr>
        </p:nvSpPr>
        <p:spPr/>
        <p:txBody>
          <a:bodyPr/>
          <a:lstStyle/>
          <a:p>
            <a:fld id="{CC057153-B650-4DEB-B370-79DDCFDCE934}" type="slidenum">
              <a:rPr lang="en-US" smtClean="0"/>
              <a:t>3</a:t>
            </a:fld>
            <a:endParaRPr lang="en-US"/>
          </a:p>
        </p:txBody>
      </p:sp>
      <p:sp>
        <p:nvSpPr>
          <p:cNvPr id="4" name="Content Placeholder 3">
            <a:extLst>
              <a:ext uri="{FF2B5EF4-FFF2-40B4-BE49-F238E27FC236}">
                <a16:creationId xmlns:a16="http://schemas.microsoft.com/office/drawing/2014/main" id="{315A6659-AFC3-2611-7725-7E73179716C7}"/>
              </a:ext>
            </a:extLst>
          </p:cNvPr>
          <p:cNvSpPr>
            <a:spLocks noGrp="1"/>
          </p:cNvSpPr>
          <p:nvPr>
            <p:ph idx="1"/>
          </p:nvPr>
        </p:nvSpPr>
        <p:spPr>
          <a:xfrm>
            <a:off x="612647" y="1563132"/>
            <a:ext cx="11019515" cy="761418"/>
          </a:xfrm>
        </p:spPr>
        <p:txBody>
          <a:bodyPr>
            <a:noAutofit/>
          </a:bodyPr>
          <a:lstStyle/>
          <a:p>
            <a:pPr lvl="1"/>
            <a:r>
              <a:rPr lang="en-US" sz="2000" dirty="0" err="1">
                <a:latin typeface="Monaco" pitchFamily="2" charset="77"/>
              </a:rPr>
              <a:t>bizarre_list</a:t>
            </a:r>
            <a:r>
              <a:rPr lang="en-US" sz="2000" dirty="0">
                <a:latin typeface="Monaco" pitchFamily="2" charset="77"/>
              </a:rPr>
              <a:t> = [47, 'cs51', ['</a:t>
            </a:r>
            <a:r>
              <a:rPr lang="en-US" sz="2000" dirty="0" err="1">
                <a:latin typeface="Monaco" pitchFamily="2" charset="77"/>
              </a:rPr>
              <a:t>Feta','Cheddar</a:t>
            </a:r>
            <a:r>
              <a:rPr lang="en-US" sz="2000" dirty="0">
                <a:latin typeface="Monaco" pitchFamily="2" charset="77"/>
              </a:rPr>
              <a:t>', 'Edam', 'Gouda']]</a:t>
            </a:r>
          </a:p>
        </p:txBody>
      </p:sp>
      <p:sp>
        <p:nvSpPr>
          <p:cNvPr id="2" name="TextBox 1">
            <a:extLst>
              <a:ext uri="{FF2B5EF4-FFF2-40B4-BE49-F238E27FC236}">
                <a16:creationId xmlns:a16="http://schemas.microsoft.com/office/drawing/2014/main" id="{0BD36D05-2366-B9B5-B936-F51BC46DFF52}"/>
              </a:ext>
            </a:extLst>
          </p:cNvPr>
          <p:cNvSpPr txBox="1"/>
          <p:nvPr/>
        </p:nvSpPr>
        <p:spPr>
          <a:xfrm>
            <a:off x="1402080" y="792480"/>
            <a:ext cx="184731" cy="369332"/>
          </a:xfrm>
          <a:prstGeom prst="rect">
            <a:avLst/>
          </a:prstGeom>
          <a:noFill/>
        </p:spPr>
        <p:txBody>
          <a:bodyPr wrap="none" rtlCol="0">
            <a:spAutoFit/>
          </a:bodyPr>
          <a:lstStyle/>
          <a:p>
            <a:endParaRPr lang="en-US" dirty="0"/>
          </a:p>
        </p:txBody>
      </p:sp>
      <p:sp>
        <p:nvSpPr>
          <p:cNvPr id="3" name="Title 1">
            <a:extLst>
              <a:ext uri="{FF2B5EF4-FFF2-40B4-BE49-F238E27FC236}">
                <a16:creationId xmlns:a16="http://schemas.microsoft.com/office/drawing/2014/main" id="{98C03D4D-3BD8-1470-3022-61866708EE65}"/>
              </a:ext>
            </a:extLst>
          </p:cNvPr>
          <p:cNvSpPr txBox="1">
            <a:spLocks/>
          </p:cNvSpPr>
          <p:nvPr/>
        </p:nvSpPr>
        <p:spPr>
          <a:xfrm>
            <a:off x="765047" y="7010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r>
              <a:rPr lang="en-US" dirty="0"/>
              <a:t>Unusual lists</a:t>
            </a:r>
          </a:p>
        </p:txBody>
      </p:sp>
      <p:graphicFrame>
        <p:nvGraphicFramePr>
          <p:cNvPr id="5" name="Table 4">
            <a:extLst>
              <a:ext uri="{FF2B5EF4-FFF2-40B4-BE49-F238E27FC236}">
                <a16:creationId xmlns:a16="http://schemas.microsoft.com/office/drawing/2014/main" id="{16874067-E9E8-1CB8-30DC-5D7634800A4F}"/>
              </a:ext>
            </a:extLst>
          </p:cNvPr>
          <p:cNvGraphicFramePr>
            <a:graphicFrameLocks noGrp="1"/>
          </p:cNvGraphicFramePr>
          <p:nvPr>
            <p:extLst>
              <p:ext uri="{D42A27DB-BD31-4B8C-83A1-F6EECF244321}">
                <p14:modId xmlns:p14="http://schemas.microsoft.com/office/powerpoint/2010/main" val="671839443"/>
              </p:ext>
            </p:extLst>
          </p:nvPr>
        </p:nvGraphicFramePr>
        <p:xfrm>
          <a:off x="3198065" y="4919416"/>
          <a:ext cx="8648700" cy="741680"/>
        </p:xfrm>
        <a:graphic>
          <a:graphicData uri="http://schemas.openxmlformats.org/drawingml/2006/table">
            <a:tbl>
              <a:tblPr firstRow="1" bandRow="1">
                <a:tableStyleId>{00A15C55-8517-42AA-B614-E9B94910E393}</a:tableStyleId>
              </a:tblPr>
              <a:tblGrid>
                <a:gridCol w="1246367">
                  <a:extLst>
                    <a:ext uri="{9D8B030D-6E8A-4147-A177-3AD203B41FA5}">
                      <a16:colId xmlns:a16="http://schemas.microsoft.com/office/drawing/2014/main" val="1226106437"/>
                    </a:ext>
                  </a:extLst>
                </a:gridCol>
                <a:gridCol w="671954">
                  <a:extLst>
                    <a:ext uri="{9D8B030D-6E8A-4147-A177-3AD203B41FA5}">
                      <a16:colId xmlns:a16="http://schemas.microsoft.com/office/drawing/2014/main" val="1074508965"/>
                    </a:ext>
                  </a:extLst>
                </a:gridCol>
                <a:gridCol w="1072959">
                  <a:extLst>
                    <a:ext uri="{9D8B030D-6E8A-4147-A177-3AD203B41FA5}">
                      <a16:colId xmlns:a16="http://schemas.microsoft.com/office/drawing/2014/main" val="4153505618"/>
                    </a:ext>
                  </a:extLst>
                </a:gridCol>
                <a:gridCol w="5657420">
                  <a:extLst>
                    <a:ext uri="{9D8B030D-6E8A-4147-A177-3AD203B41FA5}">
                      <a16:colId xmlns:a16="http://schemas.microsoft.com/office/drawing/2014/main" val="2522383737"/>
                    </a:ext>
                  </a:extLst>
                </a:gridCol>
              </a:tblGrid>
              <a:tr h="370840">
                <a:tc>
                  <a:txBody>
                    <a:bodyPr/>
                    <a:lstStyle/>
                    <a:p>
                      <a:r>
                        <a:rPr lang="en-US" dirty="0"/>
                        <a:t>element</a:t>
                      </a:r>
                    </a:p>
                  </a:txBody>
                  <a:tcPr/>
                </a:tc>
                <a:tc>
                  <a:txBody>
                    <a:bodyPr/>
                    <a:lstStyle/>
                    <a:p>
                      <a:r>
                        <a:rPr lang="en-US" dirty="0">
                          <a:latin typeface="Monaco" pitchFamily="2" charset="77"/>
                        </a:rPr>
                        <a:t>47</a:t>
                      </a:r>
                    </a:p>
                  </a:txBody>
                  <a:tcPr/>
                </a:tc>
                <a:tc>
                  <a:txBody>
                    <a:bodyPr/>
                    <a:lstStyle/>
                    <a:p>
                      <a:r>
                        <a:rPr lang="en-US" dirty="0">
                          <a:latin typeface="Monaco" pitchFamily="2" charset="77"/>
                        </a:rPr>
                        <a:t>'cs51'</a:t>
                      </a:r>
                    </a:p>
                  </a:txBody>
                  <a:tcPr/>
                </a:tc>
                <a:tc>
                  <a:txBody>
                    <a:bodyPr/>
                    <a:lstStyle/>
                    <a:p>
                      <a:r>
                        <a:rPr lang="en-US" sz="1800" dirty="0">
                          <a:latin typeface="Monaco" pitchFamily="2" charset="77"/>
                        </a:rPr>
                        <a:t>['</a:t>
                      </a:r>
                      <a:r>
                        <a:rPr lang="en-US" sz="1800" dirty="0" err="1">
                          <a:latin typeface="Monaco" pitchFamily="2" charset="77"/>
                        </a:rPr>
                        <a:t>Feta','Cheddar</a:t>
                      </a:r>
                      <a:r>
                        <a:rPr lang="en-US" sz="1800" dirty="0">
                          <a:latin typeface="Monaco" pitchFamily="2" charset="77"/>
                        </a:rPr>
                        <a:t>', 'Edam', 'Gouda']</a:t>
                      </a:r>
                      <a:endParaRPr lang="en-US" dirty="0"/>
                    </a:p>
                  </a:txBody>
                  <a:tcPr/>
                </a:tc>
                <a:extLst>
                  <a:ext uri="{0D108BD9-81ED-4DB2-BD59-A6C34878D82A}">
                    <a16:rowId xmlns:a16="http://schemas.microsoft.com/office/drawing/2014/main" val="580229624"/>
                  </a:ext>
                </a:extLst>
              </a:tr>
              <a:tr h="370840">
                <a:tc>
                  <a:txBody>
                    <a:bodyPr/>
                    <a:lstStyle/>
                    <a:p>
                      <a:r>
                        <a:rPr lang="en-US" dirty="0"/>
                        <a:t>index</a:t>
                      </a:r>
                    </a:p>
                  </a:txBody>
                  <a:tcPr/>
                </a:tc>
                <a:tc>
                  <a:txBody>
                    <a:bodyPr/>
                    <a:lstStyle/>
                    <a:p>
                      <a:r>
                        <a:rPr lang="en-US" dirty="0"/>
                        <a:t>0</a:t>
                      </a:r>
                    </a:p>
                  </a:txBody>
                  <a:tcPr/>
                </a:tc>
                <a:tc>
                  <a:txBody>
                    <a:bodyPr/>
                    <a:lstStyle/>
                    <a:p>
                      <a:r>
                        <a:rPr lang="en-US" dirty="0"/>
                        <a:t>1</a:t>
                      </a:r>
                    </a:p>
                  </a:txBody>
                  <a:tcPr/>
                </a:tc>
                <a:tc>
                  <a:txBody>
                    <a:bodyPr/>
                    <a:lstStyle/>
                    <a:p>
                      <a:r>
                        <a:rPr lang="en-US" dirty="0"/>
                        <a:t>2</a:t>
                      </a:r>
                    </a:p>
                  </a:txBody>
                  <a:tcPr/>
                </a:tc>
                <a:extLst>
                  <a:ext uri="{0D108BD9-81ED-4DB2-BD59-A6C34878D82A}">
                    <a16:rowId xmlns:a16="http://schemas.microsoft.com/office/drawing/2014/main" val="3823638678"/>
                  </a:ext>
                </a:extLst>
              </a:tr>
            </a:tbl>
          </a:graphicData>
        </a:graphic>
      </p:graphicFrame>
      <p:sp>
        <p:nvSpPr>
          <p:cNvPr id="6" name="Content Placeholder 3">
            <a:extLst>
              <a:ext uri="{FF2B5EF4-FFF2-40B4-BE49-F238E27FC236}">
                <a16:creationId xmlns:a16="http://schemas.microsoft.com/office/drawing/2014/main" id="{ADCE98AD-18A2-92E8-0436-EFBC85FEB739}"/>
              </a:ext>
            </a:extLst>
          </p:cNvPr>
          <p:cNvSpPr txBox="1">
            <a:spLocks/>
          </p:cNvSpPr>
          <p:nvPr/>
        </p:nvSpPr>
        <p:spPr>
          <a:xfrm>
            <a:off x="612647" y="2284909"/>
            <a:ext cx="11019515" cy="2514093"/>
          </a:xfrm>
          <a:prstGeom prst="rect">
            <a:avLst/>
          </a:prstGeom>
        </p:spPr>
        <p:txBody>
          <a:bodyPr vert="horz" lIns="91440" tIns="45720" rIns="91440" bIns="45720" rtlCol="0">
            <a:no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sz="2000" dirty="0"/>
              <a:t>What would </a:t>
            </a:r>
            <a:r>
              <a:rPr lang="en-US" sz="2000" dirty="0" err="1">
                <a:latin typeface="Monaco" pitchFamily="2" charset="77"/>
              </a:rPr>
              <a:t>len</a:t>
            </a:r>
            <a:r>
              <a:rPr lang="en-US" sz="2000" dirty="0">
                <a:latin typeface="Monaco" pitchFamily="2" charset="77"/>
              </a:rPr>
              <a:t>(</a:t>
            </a:r>
            <a:r>
              <a:rPr lang="en-US" sz="2000" dirty="0" err="1">
                <a:latin typeface="Monaco" pitchFamily="2" charset="77"/>
              </a:rPr>
              <a:t>bizarre_list</a:t>
            </a:r>
            <a:r>
              <a:rPr lang="en-US" sz="2000" dirty="0">
                <a:latin typeface="Monaco" pitchFamily="2" charset="77"/>
              </a:rPr>
              <a:t>)</a:t>
            </a:r>
            <a:r>
              <a:rPr lang="en-US" sz="2000" dirty="0"/>
              <a:t> return?</a:t>
            </a:r>
          </a:p>
          <a:p>
            <a:pPr lvl="2"/>
            <a:r>
              <a:rPr lang="en-US" sz="1800" dirty="0"/>
              <a:t>3</a:t>
            </a:r>
          </a:p>
          <a:p>
            <a:pPr lvl="1"/>
            <a:r>
              <a:rPr lang="en-US" sz="2000" dirty="0"/>
              <a:t>What would </a:t>
            </a:r>
            <a:r>
              <a:rPr lang="en-US" sz="2000" dirty="0">
                <a:latin typeface="Monaco" pitchFamily="2" charset="77"/>
              </a:rPr>
              <a:t>'Feta' in </a:t>
            </a:r>
            <a:r>
              <a:rPr lang="en-US" sz="2000" dirty="0" err="1">
                <a:latin typeface="Monaco" pitchFamily="2" charset="77"/>
              </a:rPr>
              <a:t>bizarre_list</a:t>
            </a:r>
            <a:r>
              <a:rPr lang="en-US" sz="2000" dirty="0">
                <a:latin typeface="Monaco" pitchFamily="2" charset="77"/>
              </a:rPr>
              <a:t> </a:t>
            </a:r>
            <a:r>
              <a:rPr lang="en-US" sz="2000" dirty="0"/>
              <a:t>return?</a:t>
            </a:r>
          </a:p>
          <a:p>
            <a:pPr lvl="2"/>
            <a:r>
              <a:rPr lang="en-US" sz="1800" dirty="0">
                <a:latin typeface="Monaco" pitchFamily="2" charset="77"/>
              </a:rPr>
              <a:t>False</a:t>
            </a:r>
          </a:p>
          <a:p>
            <a:pPr lvl="1"/>
            <a:r>
              <a:rPr lang="en-US" sz="2000" dirty="0"/>
              <a:t>What would </a:t>
            </a:r>
            <a:r>
              <a:rPr lang="en-US" sz="2000" dirty="0">
                <a:latin typeface="Monaco" pitchFamily="2" charset="77"/>
              </a:rPr>
              <a:t>['</a:t>
            </a:r>
            <a:r>
              <a:rPr lang="en-US" sz="2000" dirty="0" err="1">
                <a:latin typeface="Monaco" pitchFamily="2" charset="77"/>
              </a:rPr>
              <a:t>Feta','Cheddar</a:t>
            </a:r>
            <a:r>
              <a:rPr lang="en-US" sz="2000" dirty="0">
                <a:latin typeface="Monaco" pitchFamily="2" charset="77"/>
              </a:rPr>
              <a:t>', 'Edam', 'Gouda'] in </a:t>
            </a:r>
            <a:r>
              <a:rPr lang="en-US" sz="2000" dirty="0" err="1">
                <a:latin typeface="Monaco" pitchFamily="2" charset="77"/>
              </a:rPr>
              <a:t>bizarre_list</a:t>
            </a:r>
            <a:r>
              <a:rPr lang="en-US" sz="2000" dirty="0">
                <a:latin typeface="Monaco" pitchFamily="2" charset="77"/>
              </a:rPr>
              <a:t> </a:t>
            </a:r>
            <a:r>
              <a:rPr lang="en-US" sz="2000" dirty="0"/>
              <a:t>return?</a:t>
            </a:r>
          </a:p>
          <a:p>
            <a:pPr lvl="2"/>
            <a:r>
              <a:rPr lang="en-US" sz="1800" dirty="0">
                <a:latin typeface="Monaco" pitchFamily="2" charset="77"/>
              </a:rPr>
              <a:t>True</a:t>
            </a:r>
            <a:endParaRPr lang="en-US" sz="1800" dirty="0"/>
          </a:p>
        </p:txBody>
      </p:sp>
      <p:sp>
        <p:nvSpPr>
          <p:cNvPr id="13" name="Content Placeholder 3">
            <a:extLst>
              <a:ext uri="{FF2B5EF4-FFF2-40B4-BE49-F238E27FC236}">
                <a16:creationId xmlns:a16="http://schemas.microsoft.com/office/drawing/2014/main" id="{BACCDC67-B236-63C2-2C52-F9B6FAC74AAA}"/>
              </a:ext>
            </a:extLst>
          </p:cNvPr>
          <p:cNvSpPr txBox="1">
            <a:spLocks/>
          </p:cNvSpPr>
          <p:nvPr/>
        </p:nvSpPr>
        <p:spPr>
          <a:xfrm>
            <a:off x="249791" y="5086684"/>
            <a:ext cx="2489782" cy="761418"/>
          </a:xfrm>
          <a:prstGeom prst="rect">
            <a:avLst/>
          </a:prstGeom>
        </p:spPr>
        <p:txBody>
          <a:bodyPr vert="horz" lIns="91440" tIns="45720" rIns="91440" bIns="45720" rtlCol="0">
            <a:no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lvl="1" indent="0">
              <a:buNone/>
            </a:pPr>
            <a:r>
              <a:rPr lang="en-US" sz="2000" dirty="0" err="1">
                <a:latin typeface="Monaco" pitchFamily="2" charset="77"/>
              </a:rPr>
              <a:t>bizarre_list</a:t>
            </a:r>
            <a:endParaRPr lang="en-US" sz="2000" dirty="0">
              <a:latin typeface="Monaco" pitchFamily="2" charset="77"/>
            </a:endParaRPr>
          </a:p>
        </p:txBody>
      </p:sp>
      <p:cxnSp>
        <p:nvCxnSpPr>
          <p:cNvPr id="15" name="Straight Arrow Connector 14">
            <a:extLst>
              <a:ext uri="{FF2B5EF4-FFF2-40B4-BE49-F238E27FC236}">
                <a16:creationId xmlns:a16="http://schemas.microsoft.com/office/drawing/2014/main" id="{4698E1F5-A259-4BD3-9E03-2354C8A44AE9}"/>
              </a:ext>
            </a:extLst>
          </p:cNvPr>
          <p:cNvCxnSpPr>
            <a:cxnSpLocks/>
          </p:cNvCxnSpPr>
          <p:nvPr/>
        </p:nvCxnSpPr>
        <p:spPr>
          <a:xfrm>
            <a:off x="2739573" y="5290256"/>
            <a:ext cx="299358" cy="0"/>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1572821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6" grpId="0" uiExpand="1" build="p"/>
      <p:bldP spid="13"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A5B78E-A229-0FBC-814A-A76C8F130045}"/>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9697ADBE-E55E-F041-FBEC-AE15974865BD}"/>
              </a:ext>
            </a:extLst>
          </p:cNvPr>
          <p:cNvSpPr txBox="1">
            <a:spLocks/>
          </p:cNvSpPr>
          <p:nvPr/>
        </p:nvSpPr>
        <p:spPr>
          <a:xfrm>
            <a:off x="612647" y="5486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endParaRPr lang="en-US" b="1" kern="1200" dirty="0">
              <a:solidFill>
                <a:schemeClr val="tx1"/>
              </a:solidFill>
              <a:latin typeface="+mj-lt"/>
              <a:ea typeface="+mj-ea"/>
              <a:cs typeface="+mj-cs"/>
            </a:endParaRPr>
          </a:p>
        </p:txBody>
      </p:sp>
      <p:sp>
        <p:nvSpPr>
          <p:cNvPr id="11" name="Slide Number Placeholder 10">
            <a:extLst>
              <a:ext uri="{FF2B5EF4-FFF2-40B4-BE49-F238E27FC236}">
                <a16:creationId xmlns:a16="http://schemas.microsoft.com/office/drawing/2014/main" id="{E0976B7A-5065-0D37-B435-B3A38964573B}"/>
              </a:ext>
            </a:extLst>
          </p:cNvPr>
          <p:cNvSpPr>
            <a:spLocks noGrp="1"/>
          </p:cNvSpPr>
          <p:nvPr>
            <p:ph type="sldNum" sz="quarter" idx="12"/>
          </p:nvPr>
        </p:nvSpPr>
        <p:spPr/>
        <p:txBody>
          <a:bodyPr/>
          <a:lstStyle/>
          <a:p>
            <a:fld id="{CC057153-B650-4DEB-B370-79DDCFDCE934}" type="slidenum">
              <a:rPr lang="en-US" smtClean="0"/>
              <a:t>30</a:t>
            </a:fld>
            <a:endParaRPr lang="en-US"/>
          </a:p>
        </p:txBody>
      </p:sp>
      <p:sp>
        <p:nvSpPr>
          <p:cNvPr id="4" name="Content Placeholder 3">
            <a:extLst>
              <a:ext uri="{FF2B5EF4-FFF2-40B4-BE49-F238E27FC236}">
                <a16:creationId xmlns:a16="http://schemas.microsoft.com/office/drawing/2014/main" id="{A130D3A7-2386-A016-3C66-DCCBFF6166A7}"/>
              </a:ext>
            </a:extLst>
          </p:cNvPr>
          <p:cNvSpPr>
            <a:spLocks noGrp="1"/>
          </p:cNvSpPr>
          <p:nvPr>
            <p:ph idx="1"/>
          </p:nvPr>
        </p:nvSpPr>
        <p:spPr>
          <a:xfrm>
            <a:off x="612647" y="1563132"/>
            <a:ext cx="11019515" cy="4593828"/>
          </a:xfrm>
        </p:spPr>
        <p:txBody>
          <a:bodyPr>
            <a:noAutofit/>
          </a:bodyPr>
          <a:lstStyle/>
          <a:p>
            <a:r>
              <a:rPr lang="en-US" sz="1800" dirty="0"/>
              <a:t>Define a function </a:t>
            </a:r>
            <a:r>
              <a:rPr lang="en-US" sz="1800" dirty="0" err="1">
                <a:latin typeface="Monaco" pitchFamily="2" charset="77"/>
              </a:rPr>
              <a:t>count_capital_letters</a:t>
            </a:r>
            <a:r>
              <a:rPr lang="en-US" sz="1800" dirty="0">
                <a:latin typeface="Monaco" pitchFamily="2" charset="77"/>
              </a:rPr>
              <a:t> </a:t>
            </a:r>
            <a:r>
              <a:rPr lang="en-US" sz="1800" dirty="0"/>
              <a:t>that takes on parameter </a:t>
            </a:r>
            <a:r>
              <a:rPr lang="en-US" sz="1800" dirty="0">
                <a:latin typeface="Monaco" pitchFamily="2" charset="77"/>
              </a:rPr>
              <a:t>filename</a:t>
            </a:r>
            <a:r>
              <a:rPr lang="en-US" sz="1800" dirty="0"/>
              <a:t> and returns the number of capital letters in that file.</a:t>
            </a:r>
            <a:endParaRPr lang="en-US" sz="1800" dirty="0">
              <a:latin typeface="Monaco" pitchFamily="2" charset="77"/>
            </a:endParaRPr>
          </a:p>
          <a:p>
            <a:pPr marL="0" indent="0">
              <a:buNone/>
            </a:pPr>
            <a:r>
              <a:rPr lang="en-US" sz="1800" dirty="0">
                <a:latin typeface="Monaco" pitchFamily="2" charset="77"/>
              </a:rPr>
              <a:t>def </a:t>
            </a:r>
            <a:r>
              <a:rPr lang="en-US" sz="1800" dirty="0" err="1">
                <a:latin typeface="Monaco" pitchFamily="2" charset="77"/>
              </a:rPr>
              <a:t>count_capital_letters</a:t>
            </a:r>
            <a:r>
              <a:rPr lang="en-US" sz="1800" dirty="0">
                <a:latin typeface="Monaco" pitchFamily="2" charset="77"/>
              </a:rPr>
              <a:t>(filename):</a:t>
            </a:r>
          </a:p>
          <a:p>
            <a:pPr marL="0" indent="0">
              <a:buNone/>
            </a:pPr>
            <a:r>
              <a:rPr lang="en-US" sz="1800" dirty="0">
                <a:latin typeface="Monaco" pitchFamily="2" charset="77"/>
              </a:rPr>
              <a:t>    count = 0</a:t>
            </a:r>
          </a:p>
          <a:p>
            <a:pPr marL="0" indent="0">
              <a:buNone/>
            </a:pPr>
            <a:r>
              <a:rPr lang="en-US" sz="1800" dirty="0">
                <a:latin typeface="Monaco" pitchFamily="2" charset="77"/>
              </a:rPr>
              <a:t>    opener = open(filename, 'r')</a:t>
            </a:r>
          </a:p>
          <a:p>
            <a:pPr marL="0" indent="0">
              <a:buNone/>
            </a:pPr>
            <a:r>
              <a:rPr lang="en-US" sz="1800" dirty="0">
                <a:latin typeface="Monaco" pitchFamily="2" charset="77"/>
              </a:rPr>
              <a:t>    for line in opener:</a:t>
            </a:r>
          </a:p>
          <a:p>
            <a:pPr marL="0" indent="0">
              <a:buNone/>
            </a:pPr>
            <a:r>
              <a:rPr lang="en-US" sz="1800" dirty="0">
                <a:latin typeface="Monaco" pitchFamily="2" charset="77"/>
              </a:rPr>
              <a:t>         for char in line:</a:t>
            </a:r>
          </a:p>
          <a:p>
            <a:pPr marL="0" indent="0">
              <a:buNone/>
            </a:pPr>
            <a:r>
              <a:rPr lang="en-US" sz="1800" dirty="0">
                <a:latin typeface="Monaco" pitchFamily="2" charset="77"/>
              </a:rPr>
              <a:t>             if </a:t>
            </a:r>
            <a:r>
              <a:rPr lang="en-US" sz="1800" dirty="0" err="1">
                <a:latin typeface="Monaco" pitchFamily="2" charset="77"/>
              </a:rPr>
              <a:t>char.isupper</a:t>
            </a:r>
            <a:r>
              <a:rPr lang="en-US" sz="1800" dirty="0">
                <a:latin typeface="Monaco" pitchFamily="2" charset="77"/>
              </a:rPr>
              <a:t>():</a:t>
            </a:r>
          </a:p>
          <a:p>
            <a:pPr marL="0" indent="0">
              <a:buNone/>
            </a:pPr>
            <a:r>
              <a:rPr lang="en-US" sz="1800" dirty="0">
                <a:latin typeface="Monaco" pitchFamily="2" charset="77"/>
              </a:rPr>
              <a:t>                 count += 1</a:t>
            </a:r>
          </a:p>
          <a:p>
            <a:pPr marL="0" indent="0">
              <a:buNone/>
            </a:pPr>
            <a:r>
              <a:rPr lang="en-US" sz="1800" dirty="0">
                <a:latin typeface="Monaco" pitchFamily="2" charset="77"/>
              </a:rPr>
              <a:t>    </a:t>
            </a:r>
            <a:r>
              <a:rPr lang="en-US" sz="1800" dirty="0" err="1">
                <a:latin typeface="Monaco" pitchFamily="2" charset="77"/>
              </a:rPr>
              <a:t>opener.close</a:t>
            </a:r>
            <a:r>
              <a:rPr lang="en-US" sz="1800" dirty="0">
                <a:latin typeface="Monaco" pitchFamily="2" charset="77"/>
              </a:rPr>
              <a:t>()</a:t>
            </a:r>
          </a:p>
          <a:p>
            <a:pPr marL="0" indent="0">
              <a:buNone/>
            </a:pPr>
            <a:r>
              <a:rPr lang="en-US" sz="1800" dirty="0">
                <a:latin typeface="Monaco" pitchFamily="2" charset="77"/>
              </a:rPr>
              <a:t>    return count</a:t>
            </a:r>
          </a:p>
        </p:txBody>
      </p:sp>
      <p:sp>
        <p:nvSpPr>
          <p:cNvPr id="2" name="TextBox 1">
            <a:extLst>
              <a:ext uri="{FF2B5EF4-FFF2-40B4-BE49-F238E27FC236}">
                <a16:creationId xmlns:a16="http://schemas.microsoft.com/office/drawing/2014/main" id="{1A9C6560-ED4E-3A57-FB70-5303C8A43F50}"/>
              </a:ext>
            </a:extLst>
          </p:cNvPr>
          <p:cNvSpPr txBox="1"/>
          <p:nvPr/>
        </p:nvSpPr>
        <p:spPr>
          <a:xfrm>
            <a:off x="1402080" y="792480"/>
            <a:ext cx="184731" cy="369332"/>
          </a:xfrm>
          <a:prstGeom prst="rect">
            <a:avLst/>
          </a:prstGeom>
          <a:noFill/>
        </p:spPr>
        <p:txBody>
          <a:bodyPr wrap="none" rtlCol="0">
            <a:spAutoFit/>
          </a:bodyPr>
          <a:lstStyle/>
          <a:p>
            <a:endParaRPr lang="en-US" dirty="0"/>
          </a:p>
        </p:txBody>
      </p:sp>
      <p:sp>
        <p:nvSpPr>
          <p:cNvPr id="3" name="Title 1">
            <a:extLst>
              <a:ext uri="{FF2B5EF4-FFF2-40B4-BE49-F238E27FC236}">
                <a16:creationId xmlns:a16="http://schemas.microsoft.com/office/drawing/2014/main" id="{46EC0B3C-3872-BFB5-77E1-A1B3487E3221}"/>
              </a:ext>
            </a:extLst>
          </p:cNvPr>
          <p:cNvSpPr txBox="1">
            <a:spLocks/>
          </p:cNvSpPr>
          <p:nvPr/>
        </p:nvSpPr>
        <p:spPr>
          <a:xfrm>
            <a:off x="765047" y="7010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r>
              <a:rPr lang="en-US" dirty="0"/>
              <a:t>Answer</a:t>
            </a:r>
          </a:p>
        </p:txBody>
      </p:sp>
    </p:spTree>
    <p:extLst>
      <p:ext uri="{BB962C8B-B14F-4D97-AF65-F5344CB8AC3E}">
        <p14:creationId xmlns:p14="http://schemas.microsoft.com/office/powerpoint/2010/main" val="21817353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D93D44-8D77-4B0B-203A-B2FBBC1EE1FC}"/>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49F1CC04-26CB-C7A6-7993-5919D9B38CBC}"/>
              </a:ext>
            </a:extLst>
          </p:cNvPr>
          <p:cNvSpPr txBox="1">
            <a:spLocks/>
          </p:cNvSpPr>
          <p:nvPr/>
        </p:nvSpPr>
        <p:spPr>
          <a:xfrm>
            <a:off x="612647" y="5486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endParaRPr lang="en-US" b="1" kern="1200" dirty="0">
              <a:solidFill>
                <a:schemeClr val="tx1"/>
              </a:solidFill>
              <a:latin typeface="+mj-lt"/>
              <a:ea typeface="+mj-ea"/>
              <a:cs typeface="+mj-cs"/>
            </a:endParaRPr>
          </a:p>
        </p:txBody>
      </p:sp>
      <p:sp>
        <p:nvSpPr>
          <p:cNvPr id="11" name="Slide Number Placeholder 10">
            <a:extLst>
              <a:ext uri="{FF2B5EF4-FFF2-40B4-BE49-F238E27FC236}">
                <a16:creationId xmlns:a16="http://schemas.microsoft.com/office/drawing/2014/main" id="{08A45063-CEF3-1160-FE6B-8BD0169E1A49}"/>
              </a:ext>
            </a:extLst>
          </p:cNvPr>
          <p:cNvSpPr>
            <a:spLocks noGrp="1"/>
          </p:cNvSpPr>
          <p:nvPr>
            <p:ph type="sldNum" sz="quarter" idx="12"/>
          </p:nvPr>
        </p:nvSpPr>
        <p:spPr/>
        <p:txBody>
          <a:bodyPr/>
          <a:lstStyle/>
          <a:p>
            <a:fld id="{CC057153-B650-4DEB-B370-79DDCFDCE934}" type="slidenum">
              <a:rPr lang="en-US" smtClean="0"/>
              <a:t>31</a:t>
            </a:fld>
            <a:endParaRPr lang="en-US"/>
          </a:p>
        </p:txBody>
      </p:sp>
      <p:sp>
        <p:nvSpPr>
          <p:cNvPr id="4" name="Content Placeholder 3">
            <a:extLst>
              <a:ext uri="{FF2B5EF4-FFF2-40B4-BE49-F238E27FC236}">
                <a16:creationId xmlns:a16="http://schemas.microsoft.com/office/drawing/2014/main" id="{361B0D64-D57D-BC3C-8D4E-BAD2DA309D81}"/>
              </a:ext>
            </a:extLst>
          </p:cNvPr>
          <p:cNvSpPr>
            <a:spLocks noGrp="1"/>
          </p:cNvSpPr>
          <p:nvPr>
            <p:ph idx="1"/>
          </p:nvPr>
        </p:nvSpPr>
        <p:spPr>
          <a:xfrm>
            <a:off x="612647" y="1563132"/>
            <a:ext cx="11019515" cy="4593828"/>
          </a:xfrm>
        </p:spPr>
        <p:txBody>
          <a:bodyPr>
            <a:noAutofit/>
          </a:bodyPr>
          <a:lstStyle/>
          <a:p>
            <a:r>
              <a:rPr lang="en-US" sz="1800" dirty="0"/>
              <a:t>Define a function </a:t>
            </a:r>
            <a:r>
              <a:rPr lang="en-US" sz="1800" dirty="0" err="1">
                <a:latin typeface="Monaco" pitchFamily="2" charset="77"/>
              </a:rPr>
              <a:t>unique_words</a:t>
            </a:r>
            <a:r>
              <a:rPr lang="en-US" sz="1800" dirty="0">
                <a:latin typeface="Monaco" pitchFamily="2" charset="77"/>
              </a:rPr>
              <a:t> </a:t>
            </a:r>
            <a:r>
              <a:rPr lang="en-US" sz="1800" dirty="0"/>
              <a:t>that takes on parameter </a:t>
            </a:r>
            <a:r>
              <a:rPr lang="en-US" sz="1800" dirty="0">
                <a:latin typeface="Monaco" pitchFamily="2" charset="77"/>
              </a:rPr>
              <a:t>filename</a:t>
            </a:r>
            <a:r>
              <a:rPr lang="en-US" sz="1800" dirty="0"/>
              <a:t> and returns a list with all the words in the file. If a word exists multiple times, it should only include it once in the list. </a:t>
            </a:r>
            <a:r>
              <a:rPr lang="el-GR" sz="1800" dirty="0"/>
              <a:t> </a:t>
            </a:r>
            <a:r>
              <a:rPr lang="en-US" sz="1800" dirty="0"/>
              <a:t>You can split words by whitespace and ignore capitalization (i.e. use the method </a:t>
            </a:r>
            <a:r>
              <a:rPr lang="en-US" sz="1800" dirty="0">
                <a:latin typeface="Monaco" pitchFamily="2" charset="77"/>
              </a:rPr>
              <a:t>lower</a:t>
            </a:r>
            <a:r>
              <a:rPr lang="en-US" sz="1800" dirty="0"/>
              <a:t>)</a:t>
            </a:r>
          </a:p>
        </p:txBody>
      </p:sp>
      <p:sp>
        <p:nvSpPr>
          <p:cNvPr id="2" name="TextBox 1">
            <a:extLst>
              <a:ext uri="{FF2B5EF4-FFF2-40B4-BE49-F238E27FC236}">
                <a16:creationId xmlns:a16="http://schemas.microsoft.com/office/drawing/2014/main" id="{9F236C8D-07B5-86CF-A68B-2FC5D2936A61}"/>
              </a:ext>
            </a:extLst>
          </p:cNvPr>
          <p:cNvSpPr txBox="1"/>
          <p:nvPr/>
        </p:nvSpPr>
        <p:spPr>
          <a:xfrm>
            <a:off x="1402080" y="792480"/>
            <a:ext cx="184731" cy="369332"/>
          </a:xfrm>
          <a:prstGeom prst="rect">
            <a:avLst/>
          </a:prstGeom>
          <a:noFill/>
        </p:spPr>
        <p:txBody>
          <a:bodyPr wrap="none" rtlCol="0">
            <a:spAutoFit/>
          </a:bodyPr>
          <a:lstStyle/>
          <a:p>
            <a:endParaRPr lang="en-US" dirty="0"/>
          </a:p>
        </p:txBody>
      </p:sp>
      <p:sp>
        <p:nvSpPr>
          <p:cNvPr id="3" name="Title 1">
            <a:extLst>
              <a:ext uri="{FF2B5EF4-FFF2-40B4-BE49-F238E27FC236}">
                <a16:creationId xmlns:a16="http://schemas.microsoft.com/office/drawing/2014/main" id="{0DD282FF-C962-A67E-4F26-B5FDB4059F19}"/>
              </a:ext>
            </a:extLst>
          </p:cNvPr>
          <p:cNvSpPr txBox="1">
            <a:spLocks/>
          </p:cNvSpPr>
          <p:nvPr/>
        </p:nvSpPr>
        <p:spPr>
          <a:xfrm>
            <a:off x="765047" y="7010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r>
              <a:rPr lang="en-US" dirty="0"/>
              <a:t>Practice Time</a:t>
            </a:r>
          </a:p>
        </p:txBody>
      </p:sp>
    </p:spTree>
    <p:extLst>
      <p:ext uri="{BB962C8B-B14F-4D97-AF65-F5344CB8AC3E}">
        <p14:creationId xmlns:p14="http://schemas.microsoft.com/office/powerpoint/2010/main" val="39869594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FACF18-37D0-8CF2-D23C-9A30FA0758AC}"/>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CAB22882-44DE-5F1C-7074-B70F43DA8206}"/>
              </a:ext>
            </a:extLst>
          </p:cNvPr>
          <p:cNvSpPr txBox="1">
            <a:spLocks/>
          </p:cNvSpPr>
          <p:nvPr/>
        </p:nvSpPr>
        <p:spPr>
          <a:xfrm>
            <a:off x="612647" y="5486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endParaRPr lang="en-US" b="1" kern="1200" dirty="0">
              <a:solidFill>
                <a:schemeClr val="tx1"/>
              </a:solidFill>
              <a:latin typeface="+mj-lt"/>
              <a:ea typeface="+mj-ea"/>
              <a:cs typeface="+mj-cs"/>
            </a:endParaRPr>
          </a:p>
        </p:txBody>
      </p:sp>
      <p:sp>
        <p:nvSpPr>
          <p:cNvPr id="11" name="Slide Number Placeholder 10">
            <a:extLst>
              <a:ext uri="{FF2B5EF4-FFF2-40B4-BE49-F238E27FC236}">
                <a16:creationId xmlns:a16="http://schemas.microsoft.com/office/drawing/2014/main" id="{E47CB118-BCBF-7C13-4609-59C88D252F5C}"/>
              </a:ext>
            </a:extLst>
          </p:cNvPr>
          <p:cNvSpPr>
            <a:spLocks noGrp="1"/>
          </p:cNvSpPr>
          <p:nvPr>
            <p:ph type="sldNum" sz="quarter" idx="12"/>
          </p:nvPr>
        </p:nvSpPr>
        <p:spPr/>
        <p:txBody>
          <a:bodyPr/>
          <a:lstStyle/>
          <a:p>
            <a:fld id="{CC057153-B650-4DEB-B370-79DDCFDCE934}" type="slidenum">
              <a:rPr lang="en-US" smtClean="0"/>
              <a:t>32</a:t>
            </a:fld>
            <a:endParaRPr lang="en-US"/>
          </a:p>
        </p:txBody>
      </p:sp>
      <p:sp>
        <p:nvSpPr>
          <p:cNvPr id="4" name="Content Placeholder 3">
            <a:extLst>
              <a:ext uri="{FF2B5EF4-FFF2-40B4-BE49-F238E27FC236}">
                <a16:creationId xmlns:a16="http://schemas.microsoft.com/office/drawing/2014/main" id="{31883AAA-8C54-82B5-5B8E-267D75689C52}"/>
              </a:ext>
            </a:extLst>
          </p:cNvPr>
          <p:cNvSpPr>
            <a:spLocks noGrp="1"/>
          </p:cNvSpPr>
          <p:nvPr>
            <p:ph idx="1"/>
          </p:nvPr>
        </p:nvSpPr>
        <p:spPr>
          <a:xfrm>
            <a:off x="612647" y="1563132"/>
            <a:ext cx="11019515" cy="4593828"/>
          </a:xfrm>
        </p:spPr>
        <p:txBody>
          <a:bodyPr>
            <a:noAutofit/>
          </a:bodyPr>
          <a:lstStyle/>
          <a:p>
            <a:pPr marL="0" indent="0">
              <a:buNone/>
            </a:pPr>
            <a:r>
              <a:rPr lang="en-US" sz="1800" dirty="0">
                <a:latin typeface="Monaco" pitchFamily="2" charset="77"/>
              </a:rPr>
              <a:t>def </a:t>
            </a:r>
            <a:r>
              <a:rPr lang="en-US" sz="1800" dirty="0" err="1">
                <a:latin typeface="Monaco" pitchFamily="2" charset="77"/>
              </a:rPr>
              <a:t>unique_words</a:t>
            </a:r>
            <a:r>
              <a:rPr lang="en-US" sz="1800" dirty="0">
                <a:latin typeface="Monaco" pitchFamily="2" charset="77"/>
              </a:rPr>
              <a:t>(filename):</a:t>
            </a:r>
          </a:p>
          <a:p>
            <a:pPr marL="0" indent="0">
              <a:buNone/>
            </a:pPr>
            <a:r>
              <a:rPr lang="en-US" sz="1800" dirty="0">
                <a:latin typeface="Monaco" pitchFamily="2" charset="77"/>
              </a:rPr>
              <a:t>    words = []</a:t>
            </a:r>
          </a:p>
          <a:p>
            <a:pPr marL="0" indent="0">
              <a:buNone/>
            </a:pPr>
            <a:r>
              <a:rPr lang="en-US" sz="1800" dirty="0">
                <a:latin typeface="Monaco" pitchFamily="2" charset="77"/>
              </a:rPr>
              <a:t>    reader = open(filename, 'r')</a:t>
            </a:r>
          </a:p>
          <a:p>
            <a:pPr marL="0" indent="0">
              <a:buNone/>
            </a:pPr>
            <a:r>
              <a:rPr lang="en-US" sz="1800" dirty="0">
                <a:latin typeface="Monaco" pitchFamily="2" charset="77"/>
              </a:rPr>
              <a:t>    for line in reader:</a:t>
            </a:r>
          </a:p>
          <a:p>
            <a:pPr marL="0" indent="0">
              <a:buNone/>
            </a:pPr>
            <a:r>
              <a:rPr lang="en-US" sz="1800" dirty="0">
                <a:latin typeface="Monaco" pitchFamily="2" charset="77"/>
              </a:rPr>
              <a:t>       for word in </a:t>
            </a:r>
            <a:r>
              <a:rPr lang="en-US" sz="1800" dirty="0" err="1">
                <a:latin typeface="Monaco" pitchFamily="2" charset="77"/>
              </a:rPr>
              <a:t>line.split</a:t>
            </a:r>
            <a:r>
              <a:rPr lang="en-US" sz="1800" dirty="0">
                <a:latin typeface="Monaco" pitchFamily="2" charset="77"/>
              </a:rPr>
              <a:t>():</a:t>
            </a:r>
          </a:p>
          <a:p>
            <a:pPr marL="0" indent="0">
              <a:buNone/>
            </a:pPr>
            <a:r>
              <a:rPr lang="en-US" sz="1800" dirty="0">
                <a:latin typeface="Monaco" pitchFamily="2" charset="77"/>
              </a:rPr>
              <a:t>           </a:t>
            </a:r>
            <a:r>
              <a:rPr lang="en-US" sz="1800" dirty="0" err="1">
                <a:latin typeface="Monaco" pitchFamily="2" charset="77"/>
              </a:rPr>
              <a:t>clean_word</a:t>
            </a:r>
            <a:r>
              <a:rPr lang="en-US" sz="1800" dirty="0">
                <a:latin typeface="Monaco" pitchFamily="2" charset="77"/>
              </a:rPr>
              <a:t> = </a:t>
            </a:r>
            <a:r>
              <a:rPr lang="en-US" sz="1800" dirty="0" err="1">
                <a:latin typeface="Monaco" pitchFamily="2" charset="77"/>
              </a:rPr>
              <a:t>word.strip</a:t>
            </a:r>
            <a:r>
              <a:rPr lang="en-US" sz="1800" dirty="0">
                <a:latin typeface="Monaco" pitchFamily="2" charset="77"/>
              </a:rPr>
              <a:t>().lower()</a:t>
            </a:r>
          </a:p>
          <a:p>
            <a:pPr marL="0" indent="0">
              <a:buNone/>
            </a:pPr>
            <a:r>
              <a:rPr lang="en-US" sz="1800" dirty="0">
                <a:latin typeface="Monaco" pitchFamily="2" charset="77"/>
              </a:rPr>
              <a:t>           if </a:t>
            </a:r>
            <a:r>
              <a:rPr lang="en-US" sz="1800" dirty="0" err="1">
                <a:latin typeface="Monaco" pitchFamily="2" charset="77"/>
              </a:rPr>
              <a:t>clean_word</a:t>
            </a:r>
            <a:r>
              <a:rPr lang="en-US" sz="1800" dirty="0">
                <a:latin typeface="Monaco" pitchFamily="2" charset="77"/>
              </a:rPr>
              <a:t> not in words:</a:t>
            </a:r>
          </a:p>
          <a:p>
            <a:pPr marL="0" indent="0">
              <a:buNone/>
            </a:pPr>
            <a:r>
              <a:rPr lang="en-US" sz="1800" dirty="0">
                <a:latin typeface="Monaco" pitchFamily="2" charset="77"/>
              </a:rPr>
              <a:t>               </a:t>
            </a:r>
            <a:r>
              <a:rPr lang="en-US" sz="1800" dirty="0" err="1">
                <a:latin typeface="Monaco" pitchFamily="2" charset="77"/>
              </a:rPr>
              <a:t>words.append</a:t>
            </a:r>
            <a:r>
              <a:rPr lang="en-US" sz="1800" dirty="0">
                <a:latin typeface="Monaco" pitchFamily="2" charset="77"/>
              </a:rPr>
              <a:t>(</a:t>
            </a:r>
            <a:r>
              <a:rPr lang="en-US" sz="1800" dirty="0" err="1">
                <a:latin typeface="Monaco" pitchFamily="2" charset="77"/>
              </a:rPr>
              <a:t>clean_word</a:t>
            </a:r>
            <a:r>
              <a:rPr lang="en-US" sz="1800" dirty="0">
                <a:latin typeface="Monaco" pitchFamily="2" charset="77"/>
              </a:rPr>
              <a:t>)</a:t>
            </a:r>
          </a:p>
          <a:p>
            <a:pPr marL="0" indent="0">
              <a:buNone/>
            </a:pPr>
            <a:r>
              <a:rPr lang="en-US" sz="1800" dirty="0">
                <a:latin typeface="Monaco" pitchFamily="2" charset="77"/>
              </a:rPr>
              <a:t>    </a:t>
            </a:r>
            <a:r>
              <a:rPr lang="en-US" sz="1800" dirty="0" err="1">
                <a:latin typeface="Monaco" pitchFamily="2" charset="77"/>
              </a:rPr>
              <a:t>reader.close</a:t>
            </a:r>
            <a:r>
              <a:rPr lang="en-US" sz="1800">
                <a:latin typeface="Monaco" pitchFamily="2" charset="77"/>
              </a:rPr>
              <a:t>()</a:t>
            </a:r>
            <a:endParaRPr lang="en-US" sz="1800" dirty="0">
              <a:latin typeface="Monaco" pitchFamily="2" charset="77"/>
            </a:endParaRPr>
          </a:p>
          <a:p>
            <a:pPr marL="0" indent="0">
              <a:buNone/>
            </a:pPr>
            <a:r>
              <a:rPr lang="en-US" sz="1800" dirty="0">
                <a:latin typeface="Monaco" pitchFamily="2" charset="77"/>
              </a:rPr>
              <a:t>    return words</a:t>
            </a:r>
          </a:p>
        </p:txBody>
      </p:sp>
      <p:sp>
        <p:nvSpPr>
          <p:cNvPr id="2" name="TextBox 1">
            <a:extLst>
              <a:ext uri="{FF2B5EF4-FFF2-40B4-BE49-F238E27FC236}">
                <a16:creationId xmlns:a16="http://schemas.microsoft.com/office/drawing/2014/main" id="{68D3B7E8-7B0C-BB4C-2154-6B70D8FE7E8D}"/>
              </a:ext>
            </a:extLst>
          </p:cNvPr>
          <p:cNvSpPr txBox="1"/>
          <p:nvPr/>
        </p:nvSpPr>
        <p:spPr>
          <a:xfrm>
            <a:off x="1402080" y="792480"/>
            <a:ext cx="184731" cy="369332"/>
          </a:xfrm>
          <a:prstGeom prst="rect">
            <a:avLst/>
          </a:prstGeom>
          <a:noFill/>
        </p:spPr>
        <p:txBody>
          <a:bodyPr wrap="none" rtlCol="0">
            <a:spAutoFit/>
          </a:bodyPr>
          <a:lstStyle/>
          <a:p>
            <a:endParaRPr lang="en-US" dirty="0"/>
          </a:p>
        </p:txBody>
      </p:sp>
      <p:sp>
        <p:nvSpPr>
          <p:cNvPr id="3" name="Title 1">
            <a:extLst>
              <a:ext uri="{FF2B5EF4-FFF2-40B4-BE49-F238E27FC236}">
                <a16:creationId xmlns:a16="http://schemas.microsoft.com/office/drawing/2014/main" id="{85374A91-5429-4B8C-2083-70619992D4AC}"/>
              </a:ext>
            </a:extLst>
          </p:cNvPr>
          <p:cNvSpPr txBox="1">
            <a:spLocks/>
          </p:cNvSpPr>
          <p:nvPr/>
        </p:nvSpPr>
        <p:spPr>
          <a:xfrm>
            <a:off x="765047" y="7010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r>
              <a:rPr lang="en-US" dirty="0"/>
              <a:t>Answer</a:t>
            </a:r>
          </a:p>
        </p:txBody>
      </p:sp>
    </p:spTree>
    <p:extLst>
      <p:ext uri="{BB962C8B-B14F-4D97-AF65-F5344CB8AC3E}">
        <p14:creationId xmlns:p14="http://schemas.microsoft.com/office/powerpoint/2010/main" val="1384529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0089E5"/>
        </a:solidFill>
        <a:effectLst/>
      </p:bgPr>
    </p:bg>
    <p:spTree>
      <p:nvGrpSpPr>
        <p:cNvPr id="1" name="">
          <a:extLst>
            <a:ext uri="{FF2B5EF4-FFF2-40B4-BE49-F238E27FC236}">
              <a16:creationId xmlns:a16="http://schemas.microsoft.com/office/drawing/2014/main" id="{537437DB-D7A6-65E6-D2CD-EACC212F7FA1}"/>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C3BBB7A-7D8E-D50F-A6F3-6B0794742A35}"/>
              </a:ext>
            </a:extLst>
          </p:cNvPr>
          <p:cNvSpPr>
            <a:spLocks noGrp="1"/>
          </p:cNvSpPr>
          <p:nvPr>
            <p:ph idx="1"/>
          </p:nvPr>
        </p:nvSpPr>
        <p:spPr>
          <a:xfrm>
            <a:off x="612647" y="479685"/>
            <a:ext cx="10917366" cy="5829675"/>
          </a:xfrm>
        </p:spPr>
        <p:txBody>
          <a:bodyPr anchor="ctr">
            <a:noAutofit/>
          </a:bodyPr>
          <a:lstStyle/>
          <a:p>
            <a:pPr marL="0" indent="0" algn="ctr">
              <a:buNone/>
            </a:pPr>
            <a:r>
              <a:rPr lang="en-US" sz="11500" dirty="0">
                <a:solidFill>
                  <a:schemeClr val="bg1"/>
                </a:solidFill>
              </a:rPr>
              <a:t>Errors</a:t>
            </a:r>
          </a:p>
        </p:txBody>
      </p:sp>
      <p:sp>
        <p:nvSpPr>
          <p:cNvPr id="30" name="Slide Number Placeholder 29">
            <a:extLst>
              <a:ext uri="{FF2B5EF4-FFF2-40B4-BE49-F238E27FC236}">
                <a16:creationId xmlns:a16="http://schemas.microsoft.com/office/drawing/2014/main" id="{39841D2C-92E5-BF7D-3CA5-A54E9FF4CB59}"/>
              </a:ext>
            </a:extLst>
          </p:cNvPr>
          <p:cNvSpPr>
            <a:spLocks noGrp="1"/>
          </p:cNvSpPr>
          <p:nvPr>
            <p:ph type="sldNum" sz="quarter" idx="12"/>
          </p:nvPr>
        </p:nvSpPr>
        <p:spPr/>
        <p:txBody>
          <a:bodyPr/>
          <a:lstStyle/>
          <a:p>
            <a:fld id="{CC057153-B650-4DEB-B370-79DDCFDCE934}" type="slidenum">
              <a:rPr lang="en-US" smtClean="0"/>
              <a:t>33</a:t>
            </a:fld>
            <a:endParaRPr lang="en-US"/>
          </a:p>
        </p:txBody>
      </p:sp>
      <p:sp>
        <p:nvSpPr>
          <p:cNvPr id="31" name="TextBox 30">
            <a:extLst>
              <a:ext uri="{FF2B5EF4-FFF2-40B4-BE49-F238E27FC236}">
                <a16:creationId xmlns:a16="http://schemas.microsoft.com/office/drawing/2014/main" id="{799E8E0D-DDA6-190F-DE92-9DE36CFDBEDC}"/>
              </a:ext>
            </a:extLst>
          </p:cNvPr>
          <p:cNvSpPr txBox="1"/>
          <p:nvPr/>
        </p:nvSpPr>
        <p:spPr>
          <a:xfrm>
            <a:off x="1997612" y="1097280"/>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5140804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708D2A-20D6-53ED-BFCF-A2E37D1C9AD4}"/>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9D2D6D02-48BB-200F-1AD5-46F759A27ED8}"/>
              </a:ext>
            </a:extLst>
          </p:cNvPr>
          <p:cNvSpPr txBox="1">
            <a:spLocks/>
          </p:cNvSpPr>
          <p:nvPr/>
        </p:nvSpPr>
        <p:spPr>
          <a:xfrm>
            <a:off x="612647" y="5486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endParaRPr lang="en-US" b="1" kern="1200" dirty="0">
              <a:solidFill>
                <a:schemeClr val="tx1"/>
              </a:solidFill>
              <a:latin typeface="+mj-lt"/>
              <a:ea typeface="+mj-ea"/>
              <a:cs typeface="+mj-cs"/>
            </a:endParaRPr>
          </a:p>
        </p:txBody>
      </p:sp>
      <p:sp>
        <p:nvSpPr>
          <p:cNvPr id="11" name="Slide Number Placeholder 10">
            <a:extLst>
              <a:ext uri="{FF2B5EF4-FFF2-40B4-BE49-F238E27FC236}">
                <a16:creationId xmlns:a16="http://schemas.microsoft.com/office/drawing/2014/main" id="{FED12DAC-7589-8B74-3ECD-61CD763A1B4A}"/>
              </a:ext>
            </a:extLst>
          </p:cNvPr>
          <p:cNvSpPr>
            <a:spLocks noGrp="1"/>
          </p:cNvSpPr>
          <p:nvPr>
            <p:ph type="sldNum" sz="quarter" idx="12"/>
          </p:nvPr>
        </p:nvSpPr>
        <p:spPr/>
        <p:txBody>
          <a:bodyPr/>
          <a:lstStyle/>
          <a:p>
            <a:fld id="{CC057153-B650-4DEB-B370-79DDCFDCE934}" type="slidenum">
              <a:rPr lang="en-US" smtClean="0"/>
              <a:t>34</a:t>
            </a:fld>
            <a:endParaRPr lang="en-US"/>
          </a:p>
        </p:txBody>
      </p:sp>
      <p:sp>
        <p:nvSpPr>
          <p:cNvPr id="4" name="Content Placeholder 3">
            <a:extLst>
              <a:ext uri="{FF2B5EF4-FFF2-40B4-BE49-F238E27FC236}">
                <a16:creationId xmlns:a16="http://schemas.microsoft.com/office/drawing/2014/main" id="{AB285E00-DEC3-CACA-B82D-26002725D0FB}"/>
              </a:ext>
            </a:extLst>
          </p:cNvPr>
          <p:cNvSpPr>
            <a:spLocks noGrp="1"/>
          </p:cNvSpPr>
          <p:nvPr>
            <p:ph idx="1"/>
          </p:nvPr>
        </p:nvSpPr>
        <p:spPr>
          <a:xfrm>
            <a:off x="612647" y="1563132"/>
            <a:ext cx="11019515" cy="4593828"/>
          </a:xfrm>
        </p:spPr>
        <p:txBody>
          <a:bodyPr>
            <a:noAutofit/>
          </a:bodyPr>
          <a:lstStyle/>
          <a:p>
            <a:r>
              <a:rPr lang="en-US" sz="1800" dirty="0"/>
              <a:t>You already have experience with things going wrong when programming. Maybe:</a:t>
            </a:r>
          </a:p>
          <a:p>
            <a:pPr lvl="1"/>
            <a:r>
              <a:rPr lang="en-US" sz="1600" dirty="0"/>
              <a:t>you forgot to pass an argument</a:t>
            </a:r>
          </a:p>
          <a:p>
            <a:pPr lvl="1"/>
            <a:r>
              <a:rPr lang="en-US" sz="1600" dirty="0"/>
              <a:t>tried to print an int</a:t>
            </a:r>
          </a:p>
          <a:p>
            <a:pPr lvl="1"/>
            <a:r>
              <a:rPr lang="en-US" sz="1600" dirty="0"/>
              <a:t>tried to access a list item out of the valid range of indices</a:t>
            </a:r>
          </a:p>
          <a:p>
            <a:r>
              <a:rPr lang="en-US" sz="1800" dirty="0"/>
              <a:t>When working with files, you may also face trouble:</a:t>
            </a:r>
          </a:p>
          <a:p>
            <a:pPr lvl="1"/>
            <a:r>
              <a:rPr lang="en-US" sz="1600" dirty="0"/>
              <a:t>try to read a file in the wrong directory</a:t>
            </a:r>
          </a:p>
          <a:p>
            <a:pPr lvl="1"/>
            <a:r>
              <a:rPr lang="en-US" sz="1600" dirty="0"/>
              <a:t>try to write in a file without having permission to do so</a:t>
            </a:r>
          </a:p>
          <a:p>
            <a:pPr lvl="1"/>
            <a:endParaRPr lang="en-US" sz="1600" dirty="0"/>
          </a:p>
        </p:txBody>
      </p:sp>
      <p:sp>
        <p:nvSpPr>
          <p:cNvPr id="2" name="TextBox 1">
            <a:extLst>
              <a:ext uri="{FF2B5EF4-FFF2-40B4-BE49-F238E27FC236}">
                <a16:creationId xmlns:a16="http://schemas.microsoft.com/office/drawing/2014/main" id="{14A23F4C-E793-7EB5-08D3-D9335D2D632B}"/>
              </a:ext>
            </a:extLst>
          </p:cNvPr>
          <p:cNvSpPr txBox="1"/>
          <p:nvPr/>
        </p:nvSpPr>
        <p:spPr>
          <a:xfrm>
            <a:off x="1402080" y="792480"/>
            <a:ext cx="184731" cy="369332"/>
          </a:xfrm>
          <a:prstGeom prst="rect">
            <a:avLst/>
          </a:prstGeom>
          <a:noFill/>
        </p:spPr>
        <p:txBody>
          <a:bodyPr wrap="none" rtlCol="0">
            <a:spAutoFit/>
          </a:bodyPr>
          <a:lstStyle/>
          <a:p>
            <a:endParaRPr lang="en-US" dirty="0"/>
          </a:p>
        </p:txBody>
      </p:sp>
      <p:sp>
        <p:nvSpPr>
          <p:cNvPr id="3" name="Title 1">
            <a:extLst>
              <a:ext uri="{FF2B5EF4-FFF2-40B4-BE49-F238E27FC236}">
                <a16:creationId xmlns:a16="http://schemas.microsoft.com/office/drawing/2014/main" id="{40143E3C-559C-FDB2-B917-1A0DB6FA3429}"/>
              </a:ext>
            </a:extLst>
          </p:cNvPr>
          <p:cNvSpPr txBox="1">
            <a:spLocks/>
          </p:cNvSpPr>
          <p:nvPr/>
        </p:nvSpPr>
        <p:spPr>
          <a:xfrm>
            <a:off x="765047" y="7010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r>
              <a:rPr lang="en-US" dirty="0"/>
              <a:t>Errors</a:t>
            </a:r>
          </a:p>
        </p:txBody>
      </p:sp>
    </p:spTree>
    <p:extLst>
      <p:ext uri="{BB962C8B-B14F-4D97-AF65-F5344CB8AC3E}">
        <p14:creationId xmlns:p14="http://schemas.microsoft.com/office/powerpoint/2010/main" val="2378247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617A68-67AE-4FA0-0450-88A61E246915}"/>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194365FF-95CB-A648-4D39-1750EA296E10}"/>
              </a:ext>
            </a:extLst>
          </p:cNvPr>
          <p:cNvSpPr txBox="1">
            <a:spLocks/>
          </p:cNvSpPr>
          <p:nvPr/>
        </p:nvSpPr>
        <p:spPr>
          <a:xfrm>
            <a:off x="612647" y="5486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endParaRPr lang="en-US" b="1" kern="1200" dirty="0">
              <a:solidFill>
                <a:schemeClr val="tx1"/>
              </a:solidFill>
              <a:latin typeface="+mj-lt"/>
              <a:ea typeface="+mj-ea"/>
              <a:cs typeface="+mj-cs"/>
            </a:endParaRPr>
          </a:p>
        </p:txBody>
      </p:sp>
      <p:sp>
        <p:nvSpPr>
          <p:cNvPr id="11" name="Slide Number Placeholder 10">
            <a:extLst>
              <a:ext uri="{FF2B5EF4-FFF2-40B4-BE49-F238E27FC236}">
                <a16:creationId xmlns:a16="http://schemas.microsoft.com/office/drawing/2014/main" id="{71497C33-3BDE-20AF-EEE1-BB3C19E48015}"/>
              </a:ext>
            </a:extLst>
          </p:cNvPr>
          <p:cNvSpPr>
            <a:spLocks noGrp="1"/>
          </p:cNvSpPr>
          <p:nvPr>
            <p:ph type="sldNum" sz="quarter" idx="12"/>
          </p:nvPr>
        </p:nvSpPr>
        <p:spPr/>
        <p:txBody>
          <a:bodyPr/>
          <a:lstStyle/>
          <a:p>
            <a:fld id="{CC057153-B650-4DEB-B370-79DDCFDCE934}" type="slidenum">
              <a:rPr lang="en-US" smtClean="0"/>
              <a:t>35</a:t>
            </a:fld>
            <a:endParaRPr lang="en-US"/>
          </a:p>
        </p:txBody>
      </p:sp>
      <p:sp>
        <p:nvSpPr>
          <p:cNvPr id="4" name="Content Placeholder 3">
            <a:extLst>
              <a:ext uri="{FF2B5EF4-FFF2-40B4-BE49-F238E27FC236}">
                <a16:creationId xmlns:a16="http://schemas.microsoft.com/office/drawing/2014/main" id="{83862AC4-E26A-95E2-6DDA-6E886649BC84}"/>
              </a:ext>
            </a:extLst>
          </p:cNvPr>
          <p:cNvSpPr>
            <a:spLocks noGrp="1"/>
          </p:cNvSpPr>
          <p:nvPr>
            <p:ph idx="1"/>
          </p:nvPr>
        </p:nvSpPr>
        <p:spPr>
          <a:xfrm>
            <a:off x="612647" y="1563132"/>
            <a:ext cx="11019515" cy="4593828"/>
          </a:xfrm>
        </p:spPr>
        <p:txBody>
          <a:bodyPr>
            <a:noAutofit/>
          </a:bodyPr>
          <a:lstStyle/>
          <a:p>
            <a:r>
              <a:rPr lang="en-US" sz="1800" dirty="0"/>
              <a:t>Exceptions are errors that we know how to handle. </a:t>
            </a:r>
          </a:p>
          <a:p>
            <a:r>
              <a:rPr lang="en-US" sz="1800" dirty="0"/>
              <a:t>The syntax is</a:t>
            </a:r>
          </a:p>
          <a:p>
            <a:endParaRPr lang="en-US" sz="1800" dirty="0"/>
          </a:p>
          <a:p>
            <a:pPr marL="0" indent="0">
              <a:buNone/>
            </a:pPr>
            <a:r>
              <a:rPr lang="en-US" sz="1800" dirty="0">
                <a:latin typeface="Monaco" pitchFamily="2" charset="77"/>
              </a:rPr>
              <a:t>try:</a:t>
            </a:r>
          </a:p>
          <a:p>
            <a:pPr marL="0" indent="0">
              <a:buNone/>
            </a:pPr>
            <a:r>
              <a:rPr lang="en-US" sz="1800" dirty="0">
                <a:latin typeface="Monaco" pitchFamily="2" charset="77"/>
              </a:rPr>
              <a:t>    # some potentially dangerous code</a:t>
            </a:r>
          </a:p>
          <a:p>
            <a:pPr marL="0" indent="0">
              <a:buNone/>
            </a:pPr>
            <a:r>
              <a:rPr lang="en-US" sz="1800" dirty="0">
                <a:latin typeface="Monaco" pitchFamily="2" charset="77"/>
              </a:rPr>
              <a:t>except:</a:t>
            </a:r>
          </a:p>
          <a:p>
            <a:pPr marL="0" indent="0">
              <a:buNone/>
            </a:pPr>
            <a:r>
              <a:rPr lang="en-US" sz="1800" dirty="0">
                <a:latin typeface="Monaco" pitchFamily="2" charset="77"/>
              </a:rPr>
              <a:t>    # handle the error</a:t>
            </a:r>
          </a:p>
          <a:p>
            <a:pPr marL="0" indent="0">
              <a:buNone/>
            </a:pPr>
            <a:r>
              <a:rPr lang="en-US" sz="1800" dirty="0">
                <a:latin typeface="Monaco" pitchFamily="2" charset="77"/>
              </a:rPr>
              <a:t>finally:</a:t>
            </a:r>
          </a:p>
          <a:p>
            <a:pPr marL="0" indent="0">
              <a:buNone/>
            </a:pPr>
            <a:r>
              <a:rPr lang="en-US" sz="1800" dirty="0">
                <a:latin typeface="Monaco" pitchFamily="2" charset="77"/>
              </a:rPr>
              <a:t>    # code you want to execute no matter what</a:t>
            </a:r>
            <a:endParaRPr lang="en-US" sz="1400" dirty="0">
              <a:latin typeface="Monaco" pitchFamily="2" charset="77"/>
            </a:endParaRPr>
          </a:p>
        </p:txBody>
      </p:sp>
      <p:sp>
        <p:nvSpPr>
          <p:cNvPr id="2" name="TextBox 1">
            <a:extLst>
              <a:ext uri="{FF2B5EF4-FFF2-40B4-BE49-F238E27FC236}">
                <a16:creationId xmlns:a16="http://schemas.microsoft.com/office/drawing/2014/main" id="{F5E27DD7-25E7-06EB-CEB8-D7B57E3BD5D0}"/>
              </a:ext>
            </a:extLst>
          </p:cNvPr>
          <p:cNvSpPr txBox="1"/>
          <p:nvPr/>
        </p:nvSpPr>
        <p:spPr>
          <a:xfrm>
            <a:off x="1402080" y="792480"/>
            <a:ext cx="184731" cy="369332"/>
          </a:xfrm>
          <a:prstGeom prst="rect">
            <a:avLst/>
          </a:prstGeom>
          <a:noFill/>
        </p:spPr>
        <p:txBody>
          <a:bodyPr wrap="none" rtlCol="0">
            <a:spAutoFit/>
          </a:bodyPr>
          <a:lstStyle/>
          <a:p>
            <a:endParaRPr lang="en-US" dirty="0"/>
          </a:p>
        </p:txBody>
      </p:sp>
      <p:sp>
        <p:nvSpPr>
          <p:cNvPr id="3" name="Title 1">
            <a:extLst>
              <a:ext uri="{FF2B5EF4-FFF2-40B4-BE49-F238E27FC236}">
                <a16:creationId xmlns:a16="http://schemas.microsoft.com/office/drawing/2014/main" id="{6765F0E4-BA79-92FF-0A4E-36A681395A47}"/>
              </a:ext>
            </a:extLst>
          </p:cNvPr>
          <p:cNvSpPr txBox="1">
            <a:spLocks/>
          </p:cNvSpPr>
          <p:nvPr/>
        </p:nvSpPr>
        <p:spPr>
          <a:xfrm>
            <a:off x="765047" y="7010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r>
              <a:rPr lang="en-US" dirty="0"/>
              <a:t>Exceptions</a:t>
            </a:r>
          </a:p>
        </p:txBody>
      </p:sp>
    </p:spTree>
    <p:extLst>
      <p:ext uri="{BB962C8B-B14F-4D97-AF65-F5344CB8AC3E}">
        <p14:creationId xmlns:p14="http://schemas.microsoft.com/office/powerpoint/2010/main" val="41549573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1E3FF5-8318-1FA1-4594-EB3FA5403B08}"/>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CB470BC4-49E9-6353-DC72-8A1944D2F297}"/>
              </a:ext>
            </a:extLst>
          </p:cNvPr>
          <p:cNvSpPr txBox="1">
            <a:spLocks/>
          </p:cNvSpPr>
          <p:nvPr/>
        </p:nvSpPr>
        <p:spPr>
          <a:xfrm>
            <a:off x="612647" y="5486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endParaRPr lang="en-US" b="1" kern="1200" dirty="0">
              <a:solidFill>
                <a:schemeClr val="tx1"/>
              </a:solidFill>
              <a:latin typeface="+mj-lt"/>
              <a:ea typeface="+mj-ea"/>
              <a:cs typeface="+mj-cs"/>
            </a:endParaRPr>
          </a:p>
        </p:txBody>
      </p:sp>
      <p:sp>
        <p:nvSpPr>
          <p:cNvPr id="11" name="Slide Number Placeholder 10">
            <a:extLst>
              <a:ext uri="{FF2B5EF4-FFF2-40B4-BE49-F238E27FC236}">
                <a16:creationId xmlns:a16="http://schemas.microsoft.com/office/drawing/2014/main" id="{C6F9099F-173C-E014-D306-22CF02C65BE7}"/>
              </a:ext>
            </a:extLst>
          </p:cNvPr>
          <p:cNvSpPr>
            <a:spLocks noGrp="1"/>
          </p:cNvSpPr>
          <p:nvPr>
            <p:ph type="sldNum" sz="quarter" idx="12"/>
          </p:nvPr>
        </p:nvSpPr>
        <p:spPr/>
        <p:txBody>
          <a:bodyPr/>
          <a:lstStyle/>
          <a:p>
            <a:fld id="{CC057153-B650-4DEB-B370-79DDCFDCE934}" type="slidenum">
              <a:rPr lang="en-US" smtClean="0"/>
              <a:t>36</a:t>
            </a:fld>
            <a:endParaRPr lang="en-US"/>
          </a:p>
        </p:txBody>
      </p:sp>
      <p:sp>
        <p:nvSpPr>
          <p:cNvPr id="4" name="Content Placeholder 3">
            <a:extLst>
              <a:ext uri="{FF2B5EF4-FFF2-40B4-BE49-F238E27FC236}">
                <a16:creationId xmlns:a16="http://schemas.microsoft.com/office/drawing/2014/main" id="{0A31CAF7-E030-3128-11A7-84BB5AE21A6B}"/>
              </a:ext>
            </a:extLst>
          </p:cNvPr>
          <p:cNvSpPr>
            <a:spLocks noGrp="1"/>
          </p:cNvSpPr>
          <p:nvPr>
            <p:ph idx="1"/>
          </p:nvPr>
        </p:nvSpPr>
        <p:spPr>
          <a:xfrm>
            <a:off x="612647" y="1563132"/>
            <a:ext cx="11019515" cy="4593828"/>
          </a:xfrm>
        </p:spPr>
        <p:txBody>
          <a:bodyPr>
            <a:noAutofit/>
          </a:bodyPr>
          <a:lstStyle/>
          <a:p>
            <a:r>
              <a:rPr lang="en-US" sz="1800" dirty="0"/>
              <a:t>For example, when working with files </a:t>
            </a:r>
          </a:p>
          <a:p>
            <a:endParaRPr lang="en-US" sz="1800" dirty="0"/>
          </a:p>
          <a:p>
            <a:pPr marL="0" indent="0">
              <a:buNone/>
            </a:pPr>
            <a:r>
              <a:rPr lang="en-US" sz="1800" dirty="0">
                <a:latin typeface="Monaco" pitchFamily="2" charset="77"/>
                <a:ea typeface="Courier" charset="0"/>
                <a:cs typeface="Courier" charset="0"/>
              </a:rPr>
              <a:t>reader = open('</a:t>
            </a:r>
            <a:r>
              <a:rPr lang="en-US" sz="1800" dirty="0" err="1">
                <a:latin typeface="Monaco" pitchFamily="2" charset="77"/>
                <a:ea typeface="Courier" charset="0"/>
                <a:cs typeface="Courier" charset="0"/>
              </a:rPr>
              <a:t>filename.txt</a:t>
            </a:r>
            <a:r>
              <a:rPr lang="en-US" sz="1800" dirty="0">
                <a:latin typeface="Monaco" pitchFamily="2" charset="77"/>
                <a:ea typeface="Courier" charset="0"/>
                <a:cs typeface="Courier" charset="0"/>
              </a:rPr>
              <a:t>', 'r')</a:t>
            </a:r>
          </a:p>
          <a:p>
            <a:pPr marL="0" indent="0">
              <a:buNone/>
            </a:pPr>
            <a:r>
              <a:rPr lang="en-US" sz="1800" dirty="0">
                <a:latin typeface="Monaco" pitchFamily="2" charset="77"/>
              </a:rPr>
              <a:t>try:</a:t>
            </a:r>
          </a:p>
          <a:p>
            <a:pPr marL="228600" lvl="1" indent="0">
              <a:buNone/>
            </a:pPr>
            <a:r>
              <a:rPr lang="en-US" dirty="0">
                <a:latin typeface="Monaco" pitchFamily="2" charset="77"/>
                <a:ea typeface="Courier" charset="0"/>
                <a:cs typeface="Courier" charset="0"/>
              </a:rPr>
              <a:t>for line in reader:</a:t>
            </a:r>
          </a:p>
          <a:p>
            <a:pPr marL="228600" lvl="1" indent="0">
              <a:buNone/>
            </a:pPr>
            <a:r>
              <a:rPr lang="en-US" dirty="0">
                <a:latin typeface="Monaco" pitchFamily="2" charset="77"/>
                <a:ea typeface="Courier" charset="0"/>
                <a:cs typeface="Courier" charset="0"/>
              </a:rPr>
              <a:t>  	# do something</a:t>
            </a:r>
          </a:p>
          <a:p>
            <a:pPr marL="0" indent="0">
              <a:buNone/>
            </a:pPr>
            <a:r>
              <a:rPr lang="en-US" sz="1800" dirty="0">
                <a:latin typeface="Monaco" pitchFamily="2" charset="77"/>
              </a:rPr>
              <a:t>except:</a:t>
            </a:r>
          </a:p>
          <a:p>
            <a:pPr marL="0" indent="0">
              <a:buNone/>
            </a:pPr>
            <a:r>
              <a:rPr lang="en-US" sz="1800" dirty="0">
                <a:latin typeface="Monaco" pitchFamily="2" charset="77"/>
              </a:rPr>
              <a:t>    print('There was an error with the file when reading it line by line')</a:t>
            </a:r>
          </a:p>
          <a:p>
            <a:pPr marL="0" indent="0">
              <a:buNone/>
            </a:pPr>
            <a:r>
              <a:rPr lang="en-US" sz="1800" dirty="0">
                <a:latin typeface="Monaco" pitchFamily="2" charset="77"/>
              </a:rPr>
              <a:t>finally:</a:t>
            </a:r>
          </a:p>
          <a:p>
            <a:pPr marL="0" indent="0">
              <a:buNone/>
            </a:pPr>
            <a:r>
              <a:rPr lang="en-US" sz="1800" dirty="0">
                <a:latin typeface="Monaco" pitchFamily="2" charset="77"/>
              </a:rPr>
              <a:t>   </a:t>
            </a:r>
            <a:r>
              <a:rPr lang="en-US" sz="1800" dirty="0" err="1">
                <a:latin typeface="Monaco" pitchFamily="2" charset="77"/>
                <a:ea typeface="Courier" charset="0"/>
                <a:cs typeface="Courier" charset="0"/>
              </a:rPr>
              <a:t>reader.close</a:t>
            </a:r>
            <a:r>
              <a:rPr lang="en-US" sz="1800" dirty="0">
                <a:latin typeface="Monaco" pitchFamily="2" charset="77"/>
                <a:ea typeface="Courier" charset="0"/>
                <a:cs typeface="Courier" charset="0"/>
              </a:rPr>
              <a:t>()</a:t>
            </a:r>
          </a:p>
          <a:p>
            <a:pPr marL="0" indent="0">
              <a:buNone/>
            </a:pPr>
            <a:endParaRPr lang="en-US" sz="1800" dirty="0"/>
          </a:p>
        </p:txBody>
      </p:sp>
      <p:sp>
        <p:nvSpPr>
          <p:cNvPr id="2" name="TextBox 1">
            <a:extLst>
              <a:ext uri="{FF2B5EF4-FFF2-40B4-BE49-F238E27FC236}">
                <a16:creationId xmlns:a16="http://schemas.microsoft.com/office/drawing/2014/main" id="{2E1F0865-D900-F6D8-DB9E-D8A135AF6662}"/>
              </a:ext>
            </a:extLst>
          </p:cNvPr>
          <p:cNvSpPr txBox="1"/>
          <p:nvPr/>
        </p:nvSpPr>
        <p:spPr>
          <a:xfrm>
            <a:off x="1402080" y="792480"/>
            <a:ext cx="184731" cy="369332"/>
          </a:xfrm>
          <a:prstGeom prst="rect">
            <a:avLst/>
          </a:prstGeom>
          <a:noFill/>
        </p:spPr>
        <p:txBody>
          <a:bodyPr wrap="none" rtlCol="0">
            <a:spAutoFit/>
          </a:bodyPr>
          <a:lstStyle/>
          <a:p>
            <a:endParaRPr lang="en-US" dirty="0"/>
          </a:p>
        </p:txBody>
      </p:sp>
      <p:sp>
        <p:nvSpPr>
          <p:cNvPr id="3" name="Title 1">
            <a:extLst>
              <a:ext uri="{FF2B5EF4-FFF2-40B4-BE49-F238E27FC236}">
                <a16:creationId xmlns:a16="http://schemas.microsoft.com/office/drawing/2014/main" id="{F748CD2B-8C0E-7756-D122-F44756F0906D}"/>
              </a:ext>
            </a:extLst>
          </p:cNvPr>
          <p:cNvSpPr txBox="1">
            <a:spLocks/>
          </p:cNvSpPr>
          <p:nvPr/>
        </p:nvSpPr>
        <p:spPr>
          <a:xfrm>
            <a:off x="765047" y="7010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r>
              <a:rPr lang="en-US" dirty="0"/>
              <a:t>Exceptions</a:t>
            </a:r>
          </a:p>
        </p:txBody>
      </p:sp>
    </p:spTree>
    <p:extLst>
      <p:ext uri="{BB962C8B-B14F-4D97-AF65-F5344CB8AC3E}">
        <p14:creationId xmlns:p14="http://schemas.microsoft.com/office/powerpoint/2010/main" val="23287318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FFE54D-EEE5-8FD9-B0E0-1BF29E084D08}"/>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EFBEBD5B-8C4F-DAE0-4D93-50103B2F4265}"/>
              </a:ext>
            </a:extLst>
          </p:cNvPr>
          <p:cNvSpPr txBox="1">
            <a:spLocks/>
          </p:cNvSpPr>
          <p:nvPr/>
        </p:nvSpPr>
        <p:spPr>
          <a:xfrm>
            <a:off x="612647" y="5486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endParaRPr lang="en-US" b="1" kern="1200" dirty="0">
              <a:solidFill>
                <a:schemeClr val="tx1"/>
              </a:solidFill>
              <a:latin typeface="+mj-lt"/>
              <a:ea typeface="+mj-ea"/>
              <a:cs typeface="+mj-cs"/>
            </a:endParaRPr>
          </a:p>
        </p:txBody>
      </p:sp>
      <p:sp>
        <p:nvSpPr>
          <p:cNvPr id="11" name="Slide Number Placeholder 10">
            <a:extLst>
              <a:ext uri="{FF2B5EF4-FFF2-40B4-BE49-F238E27FC236}">
                <a16:creationId xmlns:a16="http://schemas.microsoft.com/office/drawing/2014/main" id="{E42D6D8E-B4B7-A4FF-6690-C7E1776261D6}"/>
              </a:ext>
            </a:extLst>
          </p:cNvPr>
          <p:cNvSpPr>
            <a:spLocks noGrp="1"/>
          </p:cNvSpPr>
          <p:nvPr>
            <p:ph type="sldNum" sz="quarter" idx="12"/>
          </p:nvPr>
        </p:nvSpPr>
        <p:spPr/>
        <p:txBody>
          <a:bodyPr/>
          <a:lstStyle/>
          <a:p>
            <a:fld id="{CC057153-B650-4DEB-B370-79DDCFDCE934}" type="slidenum">
              <a:rPr lang="en-US" smtClean="0"/>
              <a:t>37</a:t>
            </a:fld>
            <a:endParaRPr lang="en-US"/>
          </a:p>
        </p:txBody>
      </p:sp>
      <p:sp>
        <p:nvSpPr>
          <p:cNvPr id="4" name="Content Placeholder 3">
            <a:extLst>
              <a:ext uri="{FF2B5EF4-FFF2-40B4-BE49-F238E27FC236}">
                <a16:creationId xmlns:a16="http://schemas.microsoft.com/office/drawing/2014/main" id="{2ED8F946-EEAD-D473-A552-92DD9A4D197E}"/>
              </a:ext>
            </a:extLst>
          </p:cNvPr>
          <p:cNvSpPr>
            <a:spLocks noGrp="1"/>
          </p:cNvSpPr>
          <p:nvPr>
            <p:ph idx="1"/>
          </p:nvPr>
        </p:nvSpPr>
        <p:spPr>
          <a:xfrm>
            <a:off x="612647" y="1563132"/>
            <a:ext cx="11019515" cy="4593828"/>
          </a:xfrm>
        </p:spPr>
        <p:txBody>
          <a:bodyPr>
            <a:noAutofit/>
          </a:bodyPr>
          <a:lstStyle/>
          <a:p>
            <a:r>
              <a:rPr lang="en-US" dirty="0"/>
              <a:t>You can use the raise keyword to throw your own exceptions. For example,</a:t>
            </a:r>
          </a:p>
          <a:p>
            <a:r>
              <a:rPr lang="en-US" dirty="0">
                <a:latin typeface="Monaco" pitchFamily="2" charset="77"/>
              </a:rPr>
              <a:t>raise Exception('CS51 Exception) </a:t>
            </a:r>
          </a:p>
          <a:p>
            <a:r>
              <a:rPr lang="en-US" dirty="0">
                <a:latin typeface="Monaco" pitchFamily="2" charset="77"/>
              </a:rPr>
              <a:t>raise </a:t>
            </a:r>
            <a:r>
              <a:rPr lang="en-US" dirty="0" err="1">
                <a:latin typeface="Monaco" pitchFamily="2" charset="77"/>
              </a:rPr>
              <a:t>ValueError</a:t>
            </a:r>
            <a:r>
              <a:rPr lang="en-US" dirty="0">
                <a:latin typeface="Monaco" pitchFamily="2" charset="77"/>
              </a:rPr>
              <a:t>('Invalid value')</a:t>
            </a:r>
          </a:p>
        </p:txBody>
      </p:sp>
      <p:sp>
        <p:nvSpPr>
          <p:cNvPr id="2" name="TextBox 1">
            <a:extLst>
              <a:ext uri="{FF2B5EF4-FFF2-40B4-BE49-F238E27FC236}">
                <a16:creationId xmlns:a16="http://schemas.microsoft.com/office/drawing/2014/main" id="{CEF56B28-4F90-80D0-F691-61459B9E2910}"/>
              </a:ext>
            </a:extLst>
          </p:cNvPr>
          <p:cNvSpPr txBox="1"/>
          <p:nvPr/>
        </p:nvSpPr>
        <p:spPr>
          <a:xfrm>
            <a:off x="1402080" y="792480"/>
            <a:ext cx="184731" cy="369332"/>
          </a:xfrm>
          <a:prstGeom prst="rect">
            <a:avLst/>
          </a:prstGeom>
          <a:noFill/>
        </p:spPr>
        <p:txBody>
          <a:bodyPr wrap="none" rtlCol="0">
            <a:spAutoFit/>
          </a:bodyPr>
          <a:lstStyle/>
          <a:p>
            <a:endParaRPr lang="en-US" dirty="0"/>
          </a:p>
        </p:txBody>
      </p:sp>
      <p:sp>
        <p:nvSpPr>
          <p:cNvPr id="3" name="Title 1">
            <a:extLst>
              <a:ext uri="{FF2B5EF4-FFF2-40B4-BE49-F238E27FC236}">
                <a16:creationId xmlns:a16="http://schemas.microsoft.com/office/drawing/2014/main" id="{669EEBD9-8B19-58D1-FD63-8AFCA89DAD3A}"/>
              </a:ext>
            </a:extLst>
          </p:cNvPr>
          <p:cNvSpPr txBox="1">
            <a:spLocks/>
          </p:cNvSpPr>
          <p:nvPr/>
        </p:nvSpPr>
        <p:spPr>
          <a:xfrm>
            <a:off x="765047" y="7010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r>
              <a:rPr lang="en-US" dirty="0"/>
              <a:t>Raising Exceptions</a:t>
            </a:r>
          </a:p>
        </p:txBody>
      </p:sp>
    </p:spTree>
    <p:extLst>
      <p:ext uri="{BB962C8B-B14F-4D97-AF65-F5344CB8AC3E}">
        <p14:creationId xmlns:p14="http://schemas.microsoft.com/office/powerpoint/2010/main" val="37248706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23AB85-5E61-CCE7-19EB-E46935508E8E}"/>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EAE48BBD-C857-1BA0-71FE-907CDE9FC26A}"/>
              </a:ext>
            </a:extLst>
          </p:cNvPr>
          <p:cNvSpPr txBox="1">
            <a:spLocks/>
          </p:cNvSpPr>
          <p:nvPr/>
        </p:nvSpPr>
        <p:spPr>
          <a:xfrm>
            <a:off x="612647" y="5486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endParaRPr lang="en-US" b="1" kern="1200" dirty="0">
              <a:solidFill>
                <a:schemeClr val="tx1"/>
              </a:solidFill>
              <a:latin typeface="+mj-lt"/>
              <a:ea typeface="+mj-ea"/>
              <a:cs typeface="+mj-cs"/>
            </a:endParaRPr>
          </a:p>
        </p:txBody>
      </p:sp>
      <p:sp>
        <p:nvSpPr>
          <p:cNvPr id="11" name="Slide Number Placeholder 10">
            <a:extLst>
              <a:ext uri="{FF2B5EF4-FFF2-40B4-BE49-F238E27FC236}">
                <a16:creationId xmlns:a16="http://schemas.microsoft.com/office/drawing/2014/main" id="{2D5A1B57-C310-A823-269A-FE9A58DBA6F4}"/>
              </a:ext>
            </a:extLst>
          </p:cNvPr>
          <p:cNvSpPr>
            <a:spLocks noGrp="1"/>
          </p:cNvSpPr>
          <p:nvPr>
            <p:ph type="sldNum" sz="quarter" idx="12"/>
          </p:nvPr>
        </p:nvSpPr>
        <p:spPr/>
        <p:txBody>
          <a:bodyPr/>
          <a:lstStyle/>
          <a:p>
            <a:fld id="{CC057153-B650-4DEB-B370-79DDCFDCE934}" type="slidenum">
              <a:rPr lang="en-US" smtClean="0"/>
              <a:t>38</a:t>
            </a:fld>
            <a:endParaRPr lang="en-US"/>
          </a:p>
        </p:txBody>
      </p:sp>
      <p:sp>
        <p:nvSpPr>
          <p:cNvPr id="4" name="Content Placeholder 3">
            <a:extLst>
              <a:ext uri="{FF2B5EF4-FFF2-40B4-BE49-F238E27FC236}">
                <a16:creationId xmlns:a16="http://schemas.microsoft.com/office/drawing/2014/main" id="{5032B051-453F-6AD4-EC2F-85B99B5F74C0}"/>
              </a:ext>
            </a:extLst>
          </p:cNvPr>
          <p:cNvSpPr>
            <a:spLocks noGrp="1"/>
          </p:cNvSpPr>
          <p:nvPr>
            <p:ph idx="1"/>
          </p:nvPr>
        </p:nvSpPr>
        <p:spPr>
          <a:xfrm>
            <a:off x="612647" y="1563132"/>
            <a:ext cx="11019515" cy="4593828"/>
          </a:xfrm>
        </p:spPr>
        <p:txBody>
          <a:bodyPr>
            <a:noAutofit/>
          </a:bodyPr>
          <a:lstStyle/>
          <a:p>
            <a:r>
              <a:rPr lang="en-US" dirty="0"/>
              <a:t>Define a function </a:t>
            </a:r>
            <a:r>
              <a:rPr lang="en-US" dirty="0" err="1">
                <a:latin typeface="Monaco" pitchFamily="2" charset="77"/>
              </a:rPr>
              <a:t>pos_int_one_try</a:t>
            </a:r>
            <a:r>
              <a:rPr lang="en-US" dirty="0">
                <a:latin typeface="Monaco" pitchFamily="2" charset="77"/>
              </a:rPr>
              <a:t> </a:t>
            </a:r>
            <a:r>
              <a:rPr lang="en-US" dirty="0"/>
              <a:t>that asks the user to enter a positive integer. If the user enters a positive integer, the function returns that integer. If the user does not enter a positive integer, the function raises a </a:t>
            </a:r>
            <a:r>
              <a:rPr lang="en-US" dirty="0" err="1">
                <a:latin typeface="Monaco" pitchFamily="2" charset="77"/>
              </a:rPr>
              <a:t>ValueError</a:t>
            </a:r>
            <a:r>
              <a:rPr lang="en-US" dirty="0"/>
              <a:t>.</a:t>
            </a:r>
          </a:p>
          <a:p>
            <a:endParaRPr lang="en-US" sz="1800" dirty="0"/>
          </a:p>
          <a:p>
            <a:r>
              <a:rPr lang="en-US" sz="1800" dirty="0"/>
              <a:t>Hint: you can use the  string method </a:t>
            </a:r>
            <a:r>
              <a:rPr lang="en-US" sz="1800" dirty="0" err="1">
                <a:latin typeface="Monaco" pitchFamily="2" charset="77"/>
              </a:rPr>
              <a:t>isdigit</a:t>
            </a:r>
            <a:r>
              <a:rPr lang="en-US" dirty="0">
                <a:latin typeface="Monaco" pitchFamily="2" charset="77"/>
              </a:rPr>
              <a:t>()</a:t>
            </a:r>
            <a:endParaRPr lang="en-US" sz="1800" dirty="0">
              <a:latin typeface="Monaco" pitchFamily="2" charset="77"/>
            </a:endParaRPr>
          </a:p>
        </p:txBody>
      </p:sp>
      <p:sp>
        <p:nvSpPr>
          <p:cNvPr id="2" name="TextBox 1">
            <a:extLst>
              <a:ext uri="{FF2B5EF4-FFF2-40B4-BE49-F238E27FC236}">
                <a16:creationId xmlns:a16="http://schemas.microsoft.com/office/drawing/2014/main" id="{710050B4-9DDD-87A9-644B-CC0941E494F9}"/>
              </a:ext>
            </a:extLst>
          </p:cNvPr>
          <p:cNvSpPr txBox="1"/>
          <p:nvPr/>
        </p:nvSpPr>
        <p:spPr>
          <a:xfrm>
            <a:off x="1402080" y="792480"/>
            <a:ext cx="184731" cy="369332"/>
          </a:xfrm>
          <a:prstGeom prst="rect">
            <a:avLst/>
          </a:prstGeom>
          <a:noFill/>
        </p:spPr>
        <p:txBody>
          <a:bodyPr wrap="none" rtlCol="0">
            <a:spAutoFit/>
          </a:bodyPr>
          <a:lstStyle/>
          <a:p>
            <a:endParaRPr lang="en-US" dirty="0"/>
          </a:p>
        </p:txBody>
      </p:sp>
      <p:sp>
        <p:nvSpPr>
          <p:cNvPr id="3" name="Title 1">
            <a:extLst>
              <a:ext uri="{FF2B5EF4-FFF2-40B4-BE49-F238E27FC236}">
                <a16:creationId xmlns:a16="http://schemas.microsoft.com/office/drawing/2014/main" id="{0D0167B5-FE91-85DA-A2C2-972FD20D73A3}"/>
              </a:ext>
            </a:extLst>
          </p:cNvPr>
          <p:cNvSpPr txBox="1">
            <a:spLocks/>
          </p:cNvSpPr>
          <p:nvPr/>
        </p:nvSpPr>
        <p:spPr>
          <a:xfrm>
            <a:off x="765047" y="7010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r>
              <a:rPr lang="en-US" dirty="0"/>
              <a:t>Practice Time</a:t>
            </a:r>
          </a:p>
        </p:txBody>
      </p:sp>
    </p:spTree>
    <p:extLst>
      <p:ext uri="{BB962C8B-B14F-4D97-AF65-F5344CB8AC3E}">
        <p14:creationId xmlns:p14="http://schemas.microsoft.com/office/powerpoint/2010/main" val="412169179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96340D-6CEB-1E91-12C4-5B357112A6A2}"/>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7E09A3E8-003C-23AE-EA44-9BDAAAC87336}"/>
              </a:ext>
            </a:extLst>
          </p:cNvPr>
          <p:cNvSpPr txBox="1">
            <a:spLocks/>
          </p:cNvSpPr>
          <p:nvPr/>
        </p:nvSpPr>
        <p:spPr>
          <a:xfrm>
            <a:off x="612647" y="5486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endParaRPr lang="en-US" b="1" kern="1200" dirty="0">
              <a:solidFill>
                <a:schemeClr val="tx1"/>
              </a:solidFill>
              <a:latin typeface="+mj-lt"/>
              <a:ea typeface="+mj-ea"/>
              <a:cs typeface="+mj-cs"/>
            </a:endParaRPr>
          </a:p>
        </p:txBody>
      </p:sp>
      <p:sp>
        <p:nvSpPr>
          <p:cNvPr id="11" name="Slide Number Placeholder 10">
            <a:extLst>
              <a:ext uri="{FF2B5EF4-FFF2-40B4-BE49-F238E27FC236}">
                <a16:creationId xmlns:a16="http://schemas.microsoft.com/office/drawing/2014/main" id="{AAF3B7AC-CB75-0028-DFD4-CCC1C66B693F}"/>
              </a:ext>
            </a:extLst>
          </p:cNvPr>
          <p:cNvSpPr>
            <a:spLocks noGrp="1"/>
          </p:cNvSpPr>
          <p:nvPr>
            <p:ph type="sldNum" sz="quarter" idx="12"/>
          </p:nvPr>
        </p:nvSpPr>
        <p:spPr/>
        <p:txBody>
          <a:bodyPr/>
          <a:lstStyle/>
          <a:p>
            <a:fld id="{CC057153-B650-4DEB-B370-79DDCFDCE934}" type="slidenum">
              <a:rPr lang="en-US" smtClean="0"/>
              <a:t>39</a:t>
            </a:fld>
            <a:endParaRPr lang="en-US"/>
          </a:p>
        </p:txBody>
      </p:sp>
      <p:sp>
        <p:nvSpPr>
          <p:cNvPr id="4" name="Content Placeholder 3">
            <a:extLst>
              <a:ext uri="{FF2B5EF4-FFF2-40B4-BE49-F238E27FC236}">
                <a16:creationId xmlns:a16="http://schemas.microsoft.com/office/drawing/2014/main" id="{CCD48DD3-C5A7-7423-AADD-5F4101BB60C1}"/>
              </a:ext>
            </a:extLst>
          </p:cNvPr>
          <p:cNvSpPr>
            <a:spLocks noGrp="1"/>
          </p:cNvSpPr>
          <p:nvPr>
            <p:ph idx="1"/>
          </p:nvPr>
        </p:nvSpPr>
        <p:spPr>
          <a:xfrm>
            <a:off x="612647" y="1563132"/>
            <a:ext cx="11019515" cy="4593828"/>
          </a:xfrm>
        </p:spPr>
        <p:txBody>
          <a:bodyPr>
            <a:noAutofit/>
          </a:bodyPr>
          <a:lstStyle/>
          <a:p>
            <a:r>
              <a:rPr lang="en-US" sz="1800" dirty="0"/>
              <a:t>Define a function </a:t>
            </a:r>
            <a:r>
              <a:rPr lang="en-US" sz="1800" dirty="0" err="1">
                <a:latin typeface="Monaco" pitchFamily="2" charset="77"/>
              </a:rPr>
              <a:t>pos_int_one_try</a:t>
            </a:r>
            <a:r>
              <a:rPr lang="en-US" sz="1800" dirty="0">
                <a:latin typeface="Monaco" pitchFamily="2" charset="77"/>
              </a:rPr>
              <a:t> </a:t>
            </a:r>
            <a:r>
              <a:rPr lang="en-US" sz="1800" dirty="0"/>
              <a:t>that asks the user to enter a positive integer. If the user enters a positive integer, the function returns that integer. If the user does not enter a positive integer, the function raises a </a:t>
            </a:r>
            <a:r>
              <a:rPr lang="en-US" sz="1800" dirty="0" err="1">
                <a:latin typeface="Monaco" pitchFamily="2" charset="77"/>
              </a:rPr>
              <a:t>ValueError</a:t>
            </a:r>
            <a:r>
              <a:rPr lang="en-US" sz="1800" dirty="0"/>
              <a:t>.</a:t>
            </a:r>
          </a:p>
          <a:p>
            <a:pPr marL="0" indent="0">
              <a:buNone/>
            </a:pPr>
            <a:endParaRPr lang="en-US">
              <a:latin typeface="Monaco" pitchFamily="2" charset="77"/>
            </a:endParaRPr>
          </a:p>
          <a:p>
            <a:pPr marL="0" indent="0">
              <a:buNone/>
            </a:pPr>
            <a:r>
              <a:rPr lang="en-US">
                <a:latin typeface="Monaco" pitchFamily="2" charset="77"/>
              </a:rPr>
              <a:t>def </a:t>
            </a:r>
            <a:r>
              <a:rPr lang="en-US" dirty="0" err="1">
                <a:latin typeface="Monaco" pitchFamily="2" charset="77"/>
              </a:rPr>
              <a:t>return_pos_int_onetry</a:t>
            </a:r>
            <a:r>
              <a:rPr lang="en-US" dirty="0">
                <a:latin typeface="Monaco" pitchFamily="2" charset="77"/>
              </a:rPr>
              <a:t>():</a:t>
            </a:r>
          </a:p>
          <a:p>
            <a:pPr marL="0" indent="0">
              <a:buNone/>
            </a:pPr>
            <a:r>
              <a:rPr lang="en-US" dirty="0">
                <a:latin typeface="Monaco" pitchFamily="2" charset="77"/>
              </a:rPr>
              <a:t>    </a:t>
            </a:r>
            <a:r>
              <a:rPr lang="en-US" dirty="0" err="1">
                <a:latin typeface="Monaco" pitchFamily="2" charset="77"/>
              </a:rPr>
              <a:t>user_input</a:t>
            </a:r>
            <a:r>
              <a:rPr lang="en-US" dirty="0">
                <a:latin typeface="Monaco" pitchFamily="2" charset="77"/>
              </a:rPr>
              <a:t> = input('Enter a positive integer: ')</a:t>
            </a:r>
          </a:p>
          <a:p>
            <a:pPr marL="0" indent="0">
              <a:buNone/>
            </a:pPr>
            <a:r>
              <a:rPr lang="en-US" dirty="0">
                <a:latin typeface="Monaco" pitchFamily="2" charset="77"/>
              </a:rPr>
              <a:t>    if not </a:t>
            </a:r>
            <a:r>
              <a:rPr lang="en-US" dirty="0" err="1">
                <a:latin typeface="Monaco" pitchFamily="2" charset="77"/>
              </a:rPr>
              <a:t>user_input.isdigit</a:t>
            </a:r>
            <a:r>
              <a:rPr lang="en-US" dirty="0">
                <a:latin typeface="Monaco" pitchFamily="2" charset="77"/>
              </a:rPr>
              <a:t>() or int(</a:t>
            </a:r>
            <a:r>
              <a:rPr lang="en-US" dirty="0" err="1">
                <a:latin typeface="Monaco" pitchFamily="2" charset="77"/>
              </a:rPr>
              <a:t>user_input</a:t>
            </a:r>
            <a:r>
              <a:rPr lang="en-US" dirty="0">
                <a:latin typeface="Monaco" pitchFamily="2" charset="77"/>
              </a:rPr>
              <a:t>) &lt; 0:</a:t>
            </a:r>
          </a:p>
          <a:p>
            <a:pPr marL="0" indent="0">
              <a:buNone/>
            </a:pPr>
            <a:r>
              <a:rPr lang="en-US" dirty="0">
                <a:latin typeface="Monaco" pitchFamily="2" charset="77"/>
              </a:rPr>
              <a:t>        raise </a:t>
            </a:r>
            <a:r>
              <a:rPr lang="en-US" dirty="0" err="1">
                <a:latin typeface="Monaco" pitchFamily="2" charset="77"/>
              </a:rPr>
              <a:t>ValueError</a:t>
            </a:r>
            <a:r>
              <a:rPr lang="en-US" dirty="0">
                <a:latin typeface="Monaco" pitchFamily="2" charset="77"/>
              </a:rPr>
              <a:t>(</a:t>
            </a:r>
            <a:r>
              <a:rPr lang="en-US" dirty="0" err="1">
                <a:latin typeface="Monaco" pitchFamily="2" charset="77"/>
              </a:rPr>
              <a:t>user_input</a:t>
            </a:r>
            <a:r>
              <a:rPr lang="en-US" dirty="0">
                <a:latin typeface="Monaco" pitchFamily="2" charset="77"/>
              </a:rPr>
              <a:t> + ' is not a positive integer.')</a:t>
            </a:r>
          </a:p>
          <a:p>
            <a:pPr marL="0" indent="0">
              <a:buNone/>
            </a:pPr>
            <a:r>
              <a:rPr lang="en-US" dirty="0">
                <a:latin typeface="Monaco" pitchFamily="2" charset="77"/>
              </a:rPr>
              <a:t>    return int(</a:t>
            </a:r>
            <a:r>
              <a:rPr lang="en-US" dirty="0" err="1">
                <a:latin typeface="Monaco" pitchFamily="2" charset="77"/>
              </a:rPr>
              <a:t>user_input</a:t>
            </a:r>
            <a:r>
              <a:rPr lang="en-US" dirty="0">
                <a:latin typeface="Monaco" pitchFamily="2" charset="77"/>
              </a:rPr>
              <a:t>)</a:t>
            </a:r>
          </a:p>
          <a:p>
            <a:endParaRPr lang="en-US" sz="1800" dirty="0"/>
          </a:p>
        </p:txBody>
      </p:sp>
      <p:sp>
        <p:nvSpPr>
          <p:cNvPr id="2" name="TextBox 1">
            <a:extLst>
              <a:ext uri="{FF2B5EF4-FFF2-40B4-BE49-F238E27FC236}">
                <a16:creationId xmlns:a16="http://schemas.microsoft.com/office/drawing/2014/main" id="{A30CA867-2B78-E16C-6FA8-001855F2E2EB}"/>
              </a:ext>
            </a:extLst>
          </p:cNvPr>
          <p:cNvSpPr txBox="1"/>
          <p:nvPr/>
        </p:nvSpPr>
        <p:spPr>
          <a:xfrm>
            <a:off x="1402080" y="792480"/>
            <a:ext cx="184731" cy="369332"/>
          </a:xfrm>
          <a:prstGeom prst="rect">
            <a:avLst/>
          </a:prstGeom>
          <a:noFill/>
        </p:spPr>
        <p:txBody>
          <a:bodyPr wrap="none" rtlCol="0">
            <a:spAutoFit/>
          </a:bodyPr>
          <a:lstStyle/>
          <a:p>
            <a:endParaRPr lang="en-US" dirty="0"/>
          </a:p>
        </p:txBody>
      </p:sp>
      <p:sp>
        <p:nvSpPr>
          <p:cNvPr id="3" name="Title 1">
            <a:extLst>
              <a:ext uri="{FF2B5EF4-FFF2-40B4-BE49-F238E27FC236}">
                <a16:creationId xmlns:a16="http://schemas.microsoft.com/office/drawing/2014/main" id="{B1002A8A-FD0C-7B78-F209-FB13B9D74406}"/>
              </a:ext>
            </a:extLst>
          </p:cNvPr>
          <p:cNvSpPr txBox="1">
            <a:spLocks/>
          </p:cNvSpPr>
          <p:nvPr/>
        </p:nvSpPr>
        <p:spPr>
          <a:xfrm>
            <a:off x="765047" y="7010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r>
              <a:rPr lang="en-US" dirty="0"/>
              <a:t>Answer</a:t>
            </a:r>
          </a:p>
        </p:txBody>
      </p:sp>
      <p:sp>
        <p:nvSpPr>
          <p:cNvPr id="5" name="TextBox 4">
            <a:extLst>
              <a:ext uri="{FF2B5EF4-FFF2-40B4-BE49-F238E27FC236}">
                <a16:creationId xmlns:a16="http://schemas.microsoft.com/office/drawing/2014/main" id="{CB5D3722-45D7-1DA3-3756-EE9BB4A6FB65}"/>
              </a:ext>
            </a:extLst>
          </p:cNvPr>
          <p:cNvSpPr txBox="1"/>
          <p:nvPr/>
        </p:nvSpPr>
        <p:spPr>
          <a:xfrm>
            <a:off x="3216729" y="2988129"/>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3817325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817FDA-75BE-8FF6-1D8B-4EBFDD18D7A4}"/>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E9F61351-B83F-A978-F2ED-BBF43ADD94D3}"/>
              </a:ext>
            </a:extLst>
          </p:cNvPr>
          <p:cNvSpPr txBox="1">
            <a:spLocks/>
          </p:cNvSpPr>
          <p:nvPr/>
        </p:nvSpPr>
        <p:spPr>
          <a:xfrm>
            <a:off x="612647" y="5486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endParaRPr lang="en-US" b="1" kern="1200" dirty="0">
              <a:solidFill>
                <a:schemeClr val="tx1"/>
              </a:solidFill>
              <a:latin typeface="+mj-lt"/>
              <a:ea typeface="+mj-ea"/>
              <a:cs typeface="+mj-cs"/>
            </a:endParaRPr>
          </a:p>
        </p:txBody>
      </p:sp>
      <p:sp>
        <p:nvSpPr>
          <p:cNvPr id="11" name="Slide Number Placeholder 10">
            <a:extLst>
              <a:ext uri="{FF2B5EF4-FFF2-40B4-BE49-F238E27FC236}">
                <a16:creationId xmlns:a16="http://schemas.microsoft.com/office/drawing/2014/main" id="{34931A09-8DDD-2B59-FA32-C8638D7AD527}"/>
              </a:ext>
            </a:extLst>
          </p:cNvPr>
          <p:cNvSpPr>
            <a:spLocks noGrp="1"/>
          </p:cNvSpPr>
          <p:nvPr>
            <p:ph type="sldNum" sz="quarter" idx="12"/>
          </p:nvPr>
        </p:nvSpPr>
        <p:spPr/>
        <p:txBody>
          <a:bodyPr/>
          <a:lstStyle/>
          <a:p>
            <a:fld id="{CC057153-B650-4DEB-B370-79DDCFDCE934}" type="slidenum">
              <a:rPr lang="en-US" smtClean="0"/>
              <a:t>4</a:t>
            </a:fld>
            <a:endParaRPr lang="en-US"/>
          </a:p>
        </p:txBody>
      </p:sp>
      <p:sp>
        <p:nvSpPr>
          <p:cNvPr id="4" name="Content Placeholder 3">
            <a:extLst>
              <a:ext uri="{FF2B5EF4-FFF2-40B4-BE49-F238E27FC236}">
                <a16:creationId xmlns:a16="http://schemas.microsoft.com/office/drawing/2014/main" id="{C2C4D5DF-1926-25B7-43FE-5DF1078CFF9C}"/>
              </a:ext>
            </a:extLst>
          </p:cNvPr>
          <p:cNvSpPr>
            <a:spLocks noGrp="1"/>
          </p:cNvSpPr>
          <p:nvPr>
            <p:ph idx="1"/>
          </p:nvPr>
        </p:nvSpPr>
        <p:spPr>
          <a:xfrm>
            <a:off x="612647" y="1563132"/>
            <a:ext cx="11019515" cy="4746228"/>
          </a:xfrm>
        </p:spPr>
        <p:txBody>
          <a:bodyPr>
            <a:noAutofit/>
          </a:bodyPr>
          <a:lstStyle/>
          <a:p>
            <a:pPr lvl="1"/>
            <a:r>
              <a:rPr lang="en-US" sz="2000" dirty="0"/>
              <a:t>Nested lists are lists of lists. </a:t>
            </a:r>
            <a:r>
              <a:rPr lang="en-US" sz="2000" i="1" dirty="0"/>
              <a:t>If</a:t>
            </a:r>
            <a:r>
              <a:rPr lang="en-US" sz="2000" dirty="0"/>
              <a:t> inner lists have the same length, you can think of them as matrices. For example,</a:t>
            </a:r>
          </a:p>
          <a:p>
            <a:pPr lvl="1"/>
            <a:r>
              <a:rPr lang="en-US" sz="2000" dirty="0">
                <a:latin typeface="Monaco" pitchFamily="2" charset="77"/>
              </a:rPr>
              <a:t>matrix = [[ 1, 2, 3], [ 4, 5, 6], [ 7, 8, 9], [10, 11, 12]] has 4 rows and 3 columns</a:t>
            </a:r>
            <a:br>
              <a:rPr lang="en-US" sz="2000" dirty="0">
                <a:latin typeface="Monaco" pitchFamily="2" charset="77"/>
              </a:rPr>
            </a:br>
            <a:br>
              <a:rPr lang="en-US" sz="2000" dirty="0">
                <a:latin typeface="Monaco" pitchFamily="2" charset="77"/>
              </a:rPr>
            </a:br>
            <a:endParaRPr lang="en-US" sz="2000" dirty="0">
              <a:latin typeface="Monaco" pitchFamily="2" charset="77"/>
            </a:endParaRPr>
          </a:p>
          <a:p>
            <a:pPr lvl="1"/>
            <a:r>
              <a:rPr lang="en-US" sz="2000" dirty="0"/>
              <a:t>If </a:t>
            </a:r>
            <a:r>
              <a:rPr lang="en-US" sz="2000" dirty="0">
                <a:latin typeface="Monaco" pitchFamily="2" charset="77"/>
              </a:rPr>
              <a:t>matrix[0] </a:t>
            </a:r>
            <a:r>
              <a:rPr lang="en-US" sz="2000" dirty="0"/>
              <a:t>returns </a:t>
            </a:r>
            <a:r>
              <a:rPr lang="en-US" sz="2000" dirty="0">
                <a:latin typeface="Monaco" pitchFamily="2" charset="77"/>
              </a:rPr>
              <a:t>[1, 2, 3]</a:t>
            </a:r>
            <a:r>
              <a:rPr lang="en-US" sz="2000" dirty="0"/>
              <a:t> what would the following return?</a:t>
            </a:r>
          </a:p>
          <a:p>
            <a:pPr lvl="1"/>
            <a:r>
              <a:rPr lang="en-US" sz="2000" dirty="0">
                <a:latin typeface="Monaco" pitchFamily="2" charset="77"/>
              </a:rPr>
              <a:t>matrix[1]</a:t>
            </a:r>
          </a:p>
          <a:p>
            <a:pPr lvl="2"/>
            <a:r>
              <a:rPr lang="en-US" sz="1800" dirty="0"/>
              <a:t>returns </a:t>
            </a:r>
            <a:r>
              <a:rPr lang="en-US" sz="1800" dirty="0">
                <a:latin typeface="Monaco" pitchFamily="2" charset="77"/>
              </a:rPr>
              <a:t>[4, 5, 6] </a:t>
            </a:r>
          </a:p>
          <a:p>
            <a:pPr lvl="1"/>
            <a:r>
              <a:rPr lang="en-US" sz="2000" dirty="0">
                <a:latin typeface="Monaco" pitchFamily="2" charset="77"/>
              </a:rPr>
              <a:t>matrix[2]</a:t>
            </a:r>
          </a:p>
          <a:p>
            <a:pPr lvl="2"/>
            <a:r>
              <a:rPr lang="en-US" sz="1800" dirty="0"/>
              <a:t>returns </a:t>
            </a:r>
            <a:r>
              <a:rPr lang="en-US" sz="1800" dirty="0">
                <a:latin typeface="Monaco" pitchFamily="2" charset="77"/>
              </a:rPr>
              <a:t>[7, 8, 9] </a:t>
            </a:r>
          </a:p>
          <a:p>
            <a:pPr lvl="1"/>
            <a:r>
              <a:rPr lang="en-US" sz="2000" dirty="0">
                <a:latin typeface="Monaco" pitchFamily="2" charset="77"/>
              </a:rPr>
              <a:t>matrix[3]</a:t>
            </a:r>
          </a:p>
          <a:p>
            <a:pPr lvl="2"/>
            <a:r>
              <a:rPr lang="en-US" sz="1800" dirty="0"/>
              <a:t>returns </a:t>
            </a:r>
            <a:r>
              <a:rPr lang="en-US" sz="1800" dirty="0">
                <a:latin typeface="Monaco" pitchFamily="2" charset="77"/>
              </a:rPr>
              <a:t>[10, 11, 12]</a:t>
            </a:r>
            <a:endParaRPr lang="en-US" sz="2000" dirty="0">
              <a:latin typeface="Monaco" pitchFamily="2" charset="77"/>
            </a:endParaRPr>
          </a:p>
          <a:p>
            <a:pPr lvl="1"/>
            <a:endParaRPr lang="en-US" sz="2000" dirty="0">
              <a:latin typeface="Monaco" pitchFamily="2" charset="77"/>
            </a:endParaRPr>
          </a:p>
        </p:txBody>
      </p:sp>
      <p:sp>
        <p:nvSpPr>
          <p:cNvPr id="2" name="TextBox 1">
            <a:extLst>
              <a:ext uri="{FF2B5EF4-FFF2-40B4-BE49-F238E27FC236}">
                <a16:creationId xmlns:a16="http://schemas.microsoft.com/office/drawing/2014/main" id="{C148C765-ECDE-3542-40E7-D95966F2C6C1}"/>
              </a:ext>
            </a:extLst>
          </p:cNvPr>
          <p:cNvSpPr txBox="1"/>
          <p:nvPr/>
        </p:nvSpPr>
        <p:spPr>
          <a:xfrm>
            <a:off x="1402080" y="792480"/>
            <a:ext cx="184731" cy="369332"/>
          </a:xfrm>
          <a:prstGeom prst="rect">
            <a:avLst/>
          </a:prstGeom>
          <a:noFill/>
        </p:spPr>
        <p:txBody>
          <a:bodyPr wrap="none" rtlCol="0">
            <a:spAutoFit/>
          </a:bodyPr>
          <a:lstStyle/>
          <a:p>
            <a:endParaRPr lang="en-US" dirty="0"/>
          </a:p>
        </p:txBody>
      </p:sp>
      <p:sp>
        <p:nvSpPr>
          <p:cNvPr id="3" name="Title 1">
            <a:extLst>
              <a:ext uri="{FF2B5EF4-FFF2-40B4-BE49-F238E27FC236}">
                <a16:creationId xmlns:a16="http://schemas.microsoft.com/office/drawing/2014/main" id="{2FD7815E-0381-A3FF-A861-C3728AA8D7D2}"/>
              </a:ext>
            </a:extLst>
          </p:cNvPr>
          <p:cNvSpPr txBox="1">
            <a:spLocks/>
          </p:cNvSpPr>
          <p:nvPr/>
        </p:nvSpPr>
        <p:spPr>
          <a:xfrm>
            <a:off x="765047" y="7010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r>
              <a:rPr lang="en-US" dirty="0"/>
              <a:t>Nested lists</a:t>
            </a:r>
          </a:p>
        </p:txBody>
      </p:sp>
      <p:graphicFrame>
        <p:nvGraphicFramePr>
          <p:cNvPr id="7" name="Table 6">
            <a:extLst>
              <a:ext uri="{FF2B5EF4-FFF2-40B4-BE49-F238E27FC236}">
                <a16:creationId xmlns:a16="http://schemas.microsoft.com/office/drawing/2014/main" id="{EB36765B-8544-A5CE-A8D1-27864A83EDD1}"/>
              </a:ext>
            </a:extLst>
          </p:cNvPr>
          <p:cNvGraphicFramePr>
            <a:graphicFrameLocks noGrp="1"/>
          </p:cNvGraphicFramePr>
          <p:nvPr>
            <p:extLst>
              <p:ext uri="{D42A27DB-BD31-4B8C-83A1-F6EECF244321}">
                <p14:modId xmlns:p14="http://schemas.microsoft.com/office/powerpoint/2010/main" val="390229265"/>
              </p:ext>
            </p:extLst>
          </p:nvPr>
        </p:nvGraphicFramePr>
        <p:xfrm>
          <a:off x="3412666" y="3158499"/>
          <a:ext cx="8166683" cy="741680"/>
        </p:xfrm>
        <a:graphic>
          <a:graphicData uri="http://schemas.openxmlformats.org/drawingml/2006/table">
            <a:tbl>
              <a:tblPr firstRow="1" bandRow="1">
                <a:tableStyleId>{00A15C55-8517-42AA-B614-E9B94910E393}</a:tableStyleId>
              </a:tblPr>
              <a:tblGrid>
                <a:gridCol w="1438362">
                  <a:extLst>
                    <a:ext uri="{9D8B030D-6E8A-4147-A177-3AD203B41FA5}">
                      <a16:colId xmlns:a16="http://schemas.microsoft.com/office/drawing/2014/main" val="1226106437"/>
                    </a:ext>
                  </a:extLst>
                </a:gridCol>
                <a:gridCol w="1726030">
                  <a:extLst>
                    <a:ext uri="{9D8B030D-6E8A-4147-A177-3AD203B41FA5}">
                      <a16:colId xmlns:a16="http://schemas.microsoft.com/office/drawing/2014/main" val="1074508965"/>
                    </a:ext>
                  </a:extLst>
                </a:gridCol>
                <a:gridCol w="1550231">
                  <a:extLst>
                    <a:ext uri="{9D8B030D-6E8A-4147-A177-3AD203B41FA5}">
                      <a16:colId xmlns:a16="http://schemas.microsoft.com/office/drawing/2014/main" val="4153505618"/>
                    </a:ext>
                  </a:extLst>
                </a:gridCol>
                <a:gridCol w="1539224">
                  <a:extLst>
                    <a:ext uri="{9D8B030D-6E8A-4147-A177-3AD203B41FA5}">
                      <a16:colId xmlns:a16="http://schemas.microsoft.com/office/drawing/2014/main" val="2522383737"/>
                    </a:ext>
                  </a:extLst>
                </a:gridCol>
                <a:gridCol w="1912836">
                  <a:extLst>
                    <a:ext uri="{9D8B030D-6E8A-4147-A177-3AD203B41FA5}">
                      <a16:colId xmlns:a16="http://schemas.microsoft.com/office/drawing/2014/main" val="3240848237"/>
                    </a:ext>
                  </a:extLst>
                </a:gridCol>
              </a:tblGrid>
              <a:tr h="370840">
                <a:tc>
                  <a:txBody>
                    <a:bodyPr/>
                    <a:lstStyle/>
                    <a:p>
                      <a:r>
                        <a:rPr lang="en-US" dirty="0"/>
                        <a:t>element</a:t>
                      </a:r>
                    </a:p>
                  </a:txBody>
                  <a:tcPr/>
                </a:tc>
                <a:tc>
                  <a:txBody>
                    <a:bodyPr/>
                    <a:lstStyle/>
                    <a:p>
                      <a:r>
                        <a:rPr lang="en-US" dirty="0">
                          <a:latin typeface="Monaco" pitchFamily="2" charset="77"/>
                        </a:rPr>
                        <a:t>[1, 2, 3]</a:t>
                      </a:r>
                    </a:p>
                  </a:txBody>
                  <a:tcPr/>
                </a:tc>
                <a:tc>
                  <a:txBody>
                    <a:bodyPr/>
                    <a:lstStyle/>
                    <a:p>
                      <a:r>
                        <a:rPr lang="en-US" sz="1800" dirty="0">
                          <a:latin typeface="Monaco" pitchFamily="2" charset="77"/>
                        </a:rPr>
                        <a:t>[4, 5, 6]</a:t>
                      </a:r>
                      <a:endParaRPr lang="en-US" dirty="0">
                        <a:latin typeface="Monaco" pitchFamily="2" charset="77"/>
                      </a:endParaRPr>
                    </a:p>
                  </a:txBody>
                  <a:tcPr/>
                </a:tc>
                <a:tc>
                  <a:txBody>
                    <a:bodyPr/>
                    <a:lstStyle/>
                    <a:p>
                      <a:r>
                        <a:rPr lang="en-US" sz="1800" dirty="0">
                          <a:latin typeface="Monaco" pitchFamily="2" charset="77"/>
                        </a:rPr>
                        <a:t>[7, 8, 9]</a:t>
                      </a:r>
                      <a:endParaRPr lang="en-US" dirty="0"/>
                    </a:p>
                  </a:txBody>
                  <a:tcPr/>
                </a:tc>
                <a:tc>
                  <a:txBody>
                    <a:bodyPr/>
                    <a:lstStyle/>
                    <a:p>
                      <a:r>
                        <a:rPr lang="en-US" sz="1800" dirty="0">
                          <a:latin typeface="Monaco" pitchFamily="2" charset="77"/>
                        </a:rPr>
                        <a:t>[10, 11, 12]</a:t>
                      </a:r>
                      <a:endParaRPr lang="en-US" dirty="0"/>
                    </a:p>
                  </a:txBody>
                  <a:tcPr/>
                </a:tc>
                <a:extLst>
                  <a:ext uri="{0D108BD9-81ED-4DB2-BD59-A6C34878D82A}">
                    <a16:rowId xmlns:a16="http://schemas.microsoft.com/office/drawing/2014/main" val="580229624"/>
                  </a:ext>
                </a:extLst>
              </a:tr>
              <a:tr h="370840">
                <a:tc>
                  <a:txBody>
                    <a:bodyPr/>
                    <a:lstStyle/>
                    <a:p>
                      <a:r>
                        <a:rPr lang="en-US" dirty="0"/>
                        <a:t>index</a:t>
                      </a:r>
                    </a:p>
                  </a:txBody>
                  <a:tcPr/>
                </a:tc>
                <a:tc>
                  <a:txBody>
                    <a:bodyPr/>
                    <a:lstStyle/>
                    <a:p>
                      <a:r>
                        <a:rPr lang="en-US" dirty="0"/>
                        <a:t>0</a:t>
                      </a:r>
                    </a:p>
                  </a:txBody>
                  <a:tcPr/>
                </a:tc>
                <a:tc>
                  <a:txBody>
                    <a:bodyPr/>
                    <a:lstStyle/>
                    <a:p>
                      <a:r>
                        <a:rPr lang="en-US" dirty="0"/>
                        <a:t>1</a:t>
                      </a:r>
                    </a:p>
                  </a:txBody>
                  <a:tcPr/>
                </a:tc>
                <a:tc>
                  <a:txBody>
                    <a:bodyPr/>
                    <a:lstStyle/>
                    <a:p>
                      <a:r>
                        <a:rPr lang="en-US" dirty="0"/>
                        <a:t>2</a:t>
                      </a:r>
                    </a:p>
                  </a:txBody>
                  <a:tcPr/>
                </a:tc>
                <a:tc>
                  <a:txBody>
                    <a:bodyPr/>
                    <a:lstStyle/>
                    <a:p>
                      <a:r>
                        <a:rPr lang="en-US" dirty="0"/>
                        <a:t>3</a:t>
                      </a:r>
                    </a:p>
                  </a:txBody>
                  <a:tcPr/>
                </a:tc>
                <a:extLst>
                  <a:ext uri="{0D108BD9-81ED-4DB2-BD59-A6C34878D82A}">
                    <a16:rowId xmlns:a16="http://schemas.microsoft.com/office/drawing/2014/main" val="3823638678"/>
                  </a:ext>
                </a:extLst>
              </a:tr>
            </a:tbl>
          </a:graphicData>
        </a:graphic>
      </p:graphicFrame>
      <p:sp>
        <p:nvSpPr>
          <p:cNvPr id="8" name="Content Placeholder 3">
            <a:extLst>
              <a:ext uri="{FF2B5EF4-FFF2-40B4-BE49-F238E27FC236}">
                <a16:creationId xmlns:a16="http://schemas.microsoft.com/office/drawing/2014/main" id="{BA2CF5FF-C1CF-68BD-39A4-BEB9D875F2A5}"/>
              </a:ext>
            </a:extLst>
          </p:cNvPr>
          <p:cNvSpPr txBox="1">
            <a:spLocks/>
          </p:cNvSpPr>
          <p:nvPr/>
        </p:nvSpPr>
        <p:spPr>
          <a:xfrm>
            <a:off x="922884" y="3233711"/>
            <a:ext cx="2489782" cy="761418"/>
          </a:xfrm>
          <a:prstGeom prst="rect">
            <a:avLst/>
          </a:prstGeom>
        </p:spPr>
        <p:txBody>
          <a:bodyPr vert="horz" lIns="91440" tIns="45720" rIns="91440" bIns="45720" rtlCol="0">
            <a:no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lvl="1" indent="0">
              <a:buNone/>
            </a:pPr>
            <a:r>
              <a:rPr lang="en-US" sz="2000" dirty="0">
                <a:latin typeface="Monaco" pitchFamily="2" charset="77"/>
              </a:rPr>
              <a:t>matrix</a:t>
            </a:r>
          </a:p>
        </p:txBody>
      </p:sp>
      <p:cxnSp>
        <p:nvCxnSpPr>
          <p:cNvPr id="9" name="Straight Arrow Connector 8">
            <a:extLst>
              <a:ext uri="{FF2B5EF4-FFF2-40B4-BE49-F238E27FC236}">
                <a16:creationId xmlns:a16="http://schemas.microsoft.com/office/drawing/2014/main" id="{C11DAFE0-446F-D39F-DC7D-01268ACB4CAE}"/>
              </a:ext>
            </a:extLst>
          </p:cNvPr>
          <p:cNvCxnSpPr>
            <a:cxnSpLocks/>
          </p:cNvCxnSpPr>
          <p:nvPr/>
        </p:nvCxnSpPr>
        <p:spPr>
          <a:xfrm>
            <a:off x="2334984" y="3465355"/>
            <a:ext cx="1077682" cy="0"/>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2200347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
                                            <p:txEl>
                                              <p:pRg st="4" end="4"/>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
                                            <p:txEl>
                                              <p:pRg st="6" end="6"/>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8"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455AE3-2BD0-8C75-C02B-0F28FCBC1C4A}"/>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1634CFF5-31B0-8C47-FB8C-15E45265F45A}"/>
              </a:ext>
            </a:extLst>
          </p:cNvPr>
          <p:cNvSpPr txBox="1">
            <a:spLocks/>
          </p:cNvSpPr>
          <p:nvPr/>
        </p:nvSpPr>
        <p:spPr>
          <a:xfrm>
            <a:off x="612647" y="5486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endParaRPr lang="en-US" b="1" kern="1200" dirty="0">
              <a:solidFill>
                <a:schemeClr val="tx1"/>
              </a:solidFill>
              <a:latin typeface="+mj-lt"/>
              <a:ea typeface="+mj-ea"/>
              <a:cs typeface="+mj-cs"/>
            </a:endParaRPr>
          </a:p>
        </p:txBody>
      </p:sp>
      <p:sp>
        <p:nvSpPr>
          <p:cNvPr id="11" name="Slide Number Placeholder 10">
            <a:extLst>
              <a:ext uri="{FF2B5EF4-FFF2-40B4-BE49-F238E27FC236}">
                <a16:creationId xmlns:a16="http://schemas.microsoft.com/office/drawing/2014/main" id="{9A18FC94-EB52-7166-4F09-464EE3AF5628}"/>
              </a:ext>
            </a:extLst>
          </p:cNvPr>
          <p:cNvSpPr>
            <a:spLocks noGrp="1"/>
          </p:cNvSpPr>
          <p:nvPr>
            <p:ph type="sldNum" sz="quarter" idx="12"/>
          </p:nvPr>
        </p:nvSpPr>
        <p:spPr/>
        <p:txBody>
          <a:bodyPr/>
          <a:lstStyle/>
          <a:p>
            <a:fld id="{CC057153-B650-4DEB-B370-79DDCFDCE934}" type="slidenum">
              <a:rPr lang="en-US" smtClean="0"/>
              <a:t>5</a:t>
            </a:fld>
            <a:endParaRPr lang="en-US"/>
          </a:p>
        </p:txBody>
      </p:sp>
      <p:sp>
        <p:nvSpPr>
          <p:cNvPr id="4" name="Content Placeholder 3">
            <a:extLst>
              <a:ext uri="{FF2B5EF4-FFF2-40B4-BE49-F238E27FC236}">
                <a16:creationId xmlns:a16="http://schemas.microsoft.com/office/drawing/2014/main" id="{7077FECE-0031-05AE-2C82-35BEED840C35}"/>
              </a:ext>
            </a:extLst>
          </p:cNvPr>
          <p:cNvSpPr>
            <a:spLocks noGrp="1"/>
          </p:cNvSpPr>
          <p:nvPr>
            <p:ph idx="1"/>
          </p:nvPr>
        </p:nvSpPr>
        <p:spPr>
          <a:xfrm>
            <a:off x="612647" y="1563132"/>
            <a:ext cx="11019515" cy="4746228"/>
          </a:xfrm>
        </p:spPr>
        <p:txBody>
          <a:bodyPr>
            <a:noAutofit/>
          </a:bodyPr>
          <a:lstStyle/>
          <a:p>
            <a:pPr lvl="1"/>
            <a:r>
              <a:rPr lang="en-US" sz="2000" dirty="0"/>
              <a:t>Nested lists are lists of lists</a:t>
            </a:r>
          </a:p>
          <a:p>
            <a:pPr lvl="1"/>
            <a:r>
              <a:rPr lang="en-US" sz="2000" i="1" dirty="0"/>
              <a:t>If</a:t>
            </a:r>
            <a:r>
              <a:rPr lang="en-US" sz="2000" dirty="0"/>
              <a:t> inner lists have the same length, you can think of them as matrices. For example,</a:t>
            </a:r>
          </a:p>
          <a:p>
            <a:pPr lvl="1"/>
            <a:r>
              <a:rPr lang="en-US" sz="2000" dirty="0">
                <a:latin typeface="Monaco" pitchFamily="2" charset="77"/>
              </a:rPr>
              <a:t>matrix = [[ 1, 2, 3], [ 4, 5, 6], [ 7, 8, 9], [10, 11, 12]]</a:t>
            </a:r>
            <a:br>
              <a:rPr lang="en-US" sz="2000" dirty="0">
                <a:latin typeface="Monaco" pitchFamily="2" charset="77"/>
              </a:rPr>
            </a:br>
            <a:br>
              <a:rPr lang="en-US" sz="2000" dirty="0">
                <a:latin typeface="Monaco" pitchFamily="2" charset="77"/>
              </a:rPr>
            </a:br>
            <a:br>
              <a:rPr lang="en-US" sz="2000" dirty="0">
                <a:latin typeface="Monaco" pitchFamily="2" charset="77"/>
              </a:rPr>
            </a:br>
            <a:endParaRPr lang="en-US" sz="2000" dirty="0">
              <a:latin typeface="Monaco" pitchFamily="2" charset="77"/>
            </a:endParaRPr>
          </a:p>
          <a:p>
            <a:pPr lvl="1"/>
            <a:r>
              <a:rPr lang="en-US" sz="2000" dirty="0">
                <a:latin typeface="Monaco" pitchFamily="2" charset="77"/>
              </a:rPr>
              <a:t>If matrix[0][0] </a:t>
            </a:r>
            <a:r>
              <a:rPr lang="en-US" sz="2000" dirty="0"/>
              <a:t>returns </a:t>
            </a:r>
            <a:r>
              <a:rPr lang="en-US" sz="2000" dirty="0">
                <a:latin typeface="Monaco" pitchFamily="2" charset="77"/>
              </a:rPr>
              <a:t>1 </a:t>
            </a:r>
            <a:r>
              <a:rPr lang="en-US" sz="2000" dirty="0"/>
              <a:t>and </a:t>
            </a:r>
            <a:r>
              <a:rPr lang="en-US" sz="2000" dirty="0">
                <a:latin typeface="Monaco" pitchFamily="2" charset="77"/>
              </a:rPr>
              <a:t>matrix[1][1] </a:t>
            </a:r>
            <a:r>
              <a:rPr lang="en-US" sz="2000" dirty="0"/>
              <a:t>returns </a:t>
            </a:r>
            <a:r>
              <a:rPr lang="en-US" sz="2000" dirty="0">
                <a:latin typeface="Monaco" pitchFamily="2" charset="77"/>
              </a:rPr>
              <a:t>5</a:t>
            </a:r>
            <a:r>
              <a:rPr lang="en-US" sz="2000" dirty="0"/>
              <a:t>, what do these return?</a:t>
            </a:r>
          </a:p>
          <a:p>
            <a:pPr lvl="1"/>
            <a:r>
              <a:rPr lang="en-US" sz="2000" dirty="0">
                <a:latin typeface="Monaco" pitchFamily="2" charset="77"/>
              </a:rPr>
              <a:t>matrix[2][1]</a:t>
            </a:r>
          </a:p>
          <a:p>
            <a:pPr lvl="2"/>
            <a:r>
              <a:rPr lang="en-US" sz="1800" dirty="0"/>
              <a:t>returns </a:t>
            </a:r>
            <a:r>
              <a:rPr lang="en-US" sz="1800" dirty="0">
                <a:latin typeface="Monaco" pitchFamily="2" charset="77"/>
              </a:rPr>
              <a:t>8</a:t>
            </a:r>
          </a:p>
          <a:p>
            <a:pPr lvl="1"/>
            <a:r>
              <a:rPr lang="en-US" sz="2000" dirty="0">
                <a:latin typeface="Monaco" pitchFamily="2" charset="77"/>
              </a:rPr>
              <a:t>matrix[3][2]</a:t>
            </a:r>
          </a:p>
          <a:p>
            <a:pPr lvl="2"/>
            <a:r>
              <a:rPr lang="en-US" sz="1800" dirty="0"/>
              <a:t>returns </a:t>
            </a:r>
            <a:r>
              <a:rPr lang="en-US" sz="1800" dirty="0">
                <a:latin typeface="Monaco" pitchFamily="2" charset="77"/>
              </a:rPr>
              <a:t>12</a:t>
            </a:r>
          </a:p>
          <a:p>
            <a:pPr lvl="1"/>
            <a:r>
              <a:rPr lang="en-US" sz="2000" dirty="0">
                <a:latin typeface="Monaco" pitchFamily="2" charset="77"/>
              </a:rPr>
              <a:t>matrix[3][3]</a:t>
            </a:r>
          </a:p>
          <a:p>
            <a:pPr lvl="2"/>
            <a:r>
              <a:rPr lang="en-US" sz="1800" dirty="0"/>
              <a:t>returns </a:t>
            </a:r>
            <a:r>
              <a:rPr lang="en-US" sz="1800" dirty="0">
                <a:latin typeface="Monaco" pitchFamily="2" charset="77"/>
              </a:rPr>
              <a:t>Error</a:t>
            </a:r>
            <a:endParaRPr lang="en-US" sz="2000" dirty="0"/>
          </a:p>
        </p:txBody>
      </p:sp>
      <p:sp>
        <p:nvSpPr>
          <p:cNvPr id="2" name="TextBox 1">
            <a:extLst>
              <a:ext uri="{FF2B5EF4-FFF2-40B4-BE49-F238E27FC236}">
                <a16:creationId xmlns:a16="http://schemas.microsoft.com/office/drawing/2014/main" id="{5EEE6BFD-F54E-A869-9BC4-1C895FA36C22}"/>
              </a:ext>
            </a:extLst>
          </p:cNvPr>
          <p:cNvSpPr txBox="1"/>
          <p:nvPr/>
        </p:nvSpPr>
        <p:spPr>
          <a:xfrm>
            <a:off x="1402080" y="792480"/>
            <a:ext cx="184731" cy="369332"/>
          </a:xfrm>
          <a:prstGeom prst="rect">
            <a:avLst/>
          </a:prstGeom>
          <a:noFill/>
        </p:spPr>
        <p:txBody>
          <a:bodyPr wrap="none" rtlCol="0">
            <a:spAutoFit/>
          </a:bodyPr>
          <a:lstStyle/>
          <a:p>
            <a:endParaRPr lang="en-US" dirty="0"/>
          </a:p>
        </p:txBody>
      </p:sp>
      <p:sp>
        <p:nvSpPr>
          <p:cNvPr id="3" name="Title 1">
            <a:extLst>
              <a:ext uri="{FF2B5EF4-FFF2-40B4-BE49-F238E27FC236}">
                <a16:creationId xmlns:a16="http://schemas.microsoft.com/office/drawing/2014/main" id="{65C52A5B-2455-6F82-31D2-A45A0D5599EC}"/>
              </a:ext>
            </a:extLst>
          </p:cNvPr>
          <p:cNvSpPr txBox="1">
            <a:spLocks/>
          </p:cNvSpPr>
          <p:nvPr/>
        </p:nvSpPr>
        <p:spPr>
          <a:xfrm>
            <a:off x="765047" y="7010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r>
              <a:rPr lang="en-US" dirty="0"/>
              <a:t>Nested lists</a:t>
            </a:r>
          </a:p>
        </p:txBody>
      </p:sp>
      <p:graphicFrame>
        <p:nvGraphicFramePr>
          <p:cNvPr id="7" name="Table 6">
            <a:extLst>
              <a:ext uri="{FF2B5EF4-FFF2-40B4-BE49-F238E27FC236}">
                <a16:creationId xmlns:a16="http://schemas.microsoft.com/office/drawing/2014/main" id="{783DAA02-BB80-F9F1-5E01-D8DF2423D1A9}"/>
              </a:ext>
            </a:extLst>
          </p:cNvPr>
          <p:cNvGraphicFramePr>
            <a:graphicFrameLocks noGrp="1"/>
          </p:cNvGraphicFramePr>
          <p:nvPr/>
        </p:nvGraphicFramePr>
        <p:xfrm>
          <a:off x="3412667" y="2995956"/>
          <a:ext cx="8166683" cy="741680"/>
        </p:xfrm>
        <a:graphic>
          <a:graphicData uri="http://schemas.openxmlformats.org/drawingml/2006/table">
            <a:tbl>
              <a:tblPr firstRow="1" bandRow="1">
                <a:tableStyleId>{00A15C55-8517-42AA-B614-E9B94910E393}</a:tableStyleId>
              </a:tblPr>
              <a:tblGrid>
                <a:gridCol w="1438362">
                  <a:extLst>
                    <a:ext uri="{9D8B030D-6E8A-4147-A177-3AD203B41FA5}">
                      <a16:colId xmlns:a16="http://schemas.microsoft.com/office/drawing/2014/main" val="1226106437"/>
                    </a:ext>
                  </a:extLst>
                </a:gridCol>
                <a:gridCol w="1726030">
                  <a:extLst>
                    <a:ext uri="{9D8B030D-6E8A-4147-A177-3AD203B41FA5}">
                      <a16:colId xmlns:a16="http://schemas.microsoft.com/office/drawing/2014/main" val="1074508965"/>
                    </a:ext>
                  </a:extLst>
                </a:gridCol>
                <a:gridCol w="1550231">
                  <a:extLst>
                    <a:ext uri="{9D8B030D-6E8A-4147-A177-3AD203B41FA5}">
                      <a16:colId xmlns:a16="http://schemas.microsoft.com/office/drawing/2014/main" val="4153505618"/>
                    </a:ext>
                  </a:extLst>
                </a:gridCol>
                <a:gridCol w="1539224">
                  <a:extLst>
                    <a:ext uri="{9D8B030D-6E8A-4147-A177-3AD203B41FA5}">
                      <a16:colId xmlns:a16="http://schemas.microsoft.com/office/drawing/2014/main" val="2522383737"/>
                    </a:ext>
                  </a:extLst>
                </a:gridCol>
                <a:gridCol w="1912836">
                  <a:extLst>
                    <a:ext uri="{9D8B030D-6E8A-4147-A177-3AD203B41FA5}">
                      <a16:colId xmlns:a16="http://schemas.microsoft.com/office/drawing/2014/main" val="3240848237"/>
                    </a:ext>
                  </a:extLst>
                </a:gridCol>
              </a:tblGrid>
              <a:tr h="370840">
                <a:tc>
                  <a:txBody>
                    <a:bodyPr/>
                    <a:lstStyle/>
                    <a:p>
                      <a:r>
                        <a:rPr lang="en-US" dirty="0"/>
                        <a:t>element</a:t>
                      </a:r>
                    </a:p>
                  </a:txBody>
                  <a:tcPr/>
                </a:tc>
                <a:tc>
                  <a:txBody>
                    <a:bodyPr/>
                    <a:lstStyle/>
                    <a:p>
                      <a:r>
                        <a:rPr lang="en-US" dirty="0">
                          <a:latin typeface="Monaco" pitchFamily="2" charset="77"/>
                        </a:rPr>
                        <a:t>[1, 2, 3]</a:t>
                      </a:r>
                    </a:p>
                  </a:txBody>
                  <a:tcPr/>
                </a:tc>
                <a:tc>
                  <a:txBody>
                    <a:bodyPr/>
                    <a:lstStyle/>
                    <a:p>
                      <a:r>
                        <a:rPr lang="en-US" sz="1800" dirty="0">
                          <a:latin typeface="Monaco" pitchFamily="2" charset="77"/>
                        </a:rPr>
                        <a:t>[4, 5, 6]</a:t>
                      </a:r>
                      <a:endParaRPr lang="en-US" dirty="0">
                        <a:latin typeface="Monaco" pitchFamily="2" charset="77"/>
                      </a:endParaRPr>
                    </a:p>
                  </a:txBody>
                  <a:tcPr/>
                </a:tc>
                <a:tc>
                  <a:txBody>
                    <a:bodyPr/>
                    <a:lstStyle/>
                    <a:p>
                      <a:r>
                        <a:rPr lang="en-US" sz="1800" dirty="0">
                          <a:latin typeface="Monaco" pitchFamily="2" charset="77"/>
                        </a:rPr>
                        <a:t>[7, 8, 9]</a:t>
                      </a:r>
                      <a:endParaRPr lang="en-US" dirty="0"/>
                    </a:p>
                  </a:txBody>
                  <a:tcPr/>
                </a:tc>
                <a:tc>
                  <a:txBody>
                    <a:bodyPr/>
                    <a:lstStyle/>
                    <a:p>
                      <a:r>
                        <a:rPr lang="en-US" sz="1800" dirty="0">
                          <a:latin typeface="Monaco" pitchFamily="2" charset="77"/>
                        </a:rPr>
                        <a:t>[10, 11, 12]</a:t>
                      </a:r>
                      <a:endParaRPr lang="en-US" dirty="0"/>
                    </a:p>
                  </a:txBody>
                  <a:tcPr/>
                </a:tc>
                <a:extLst>
                  <a:ext uri="{0D108BD9-81ED-4DB2-BD59-A6C34878D82A}">
                    <a16:rowId xmlns:a16="http://schemas.microsoft.com/office/drawing/2014/main" val="580229624"/>
                  </a:ext>
                </a:extLst>
              </a:tr>
              <a:tr h="370840">
                <a:tc>
                  <a:txBody>
                    <a:bodyPr/>
                    <a:lstStyle/>
                    <a:p>
                      <a:r>
                        <a:rPr lang="en-US" dirty="0"/>
                        <a:t>index</a:t>
                      </a:r>
                    </a:p>
                  </a:txBody>
                  <a:tcPr/>
                </a:tc>
                <a:tc>
                  <a:txBody>
                    <a:bodyPr/>
                    <a:lstStyle/>
                    <a:p>
                      <a:r>
                        <a:rPr lang="en-US" dirty="0"/>
                        <a:t>0</a:t>
                      </a:r>
                    </a:p>
                  </a:txBody>
                  <a:tcPr/>
                </a:tc>
                <a:tc>
                  <a:txBody>
                    <a:bodyPr/>
                    <a:lstStyle/>
                    <a:p>
                      <a:r>
                        <a:rPr lang="en-US" dirty="0"/>
                        <a:t>1</a:t>
                      </a:r>
                    </a:p>
                  </a:txBody>
                  <a:tcPr/>
                </a:tc>
                <a:tc>
                  <a:txBody>
                    <a:bodyPr/>
                    <a:lstStyle/>
                    <a:p>
                      <a:r>
                        <a:rPr lang="en-US" dirty="0"/>
                        <a:t>2</a:t>
                      </a:r>
                    </a:p>
                  </a:txBody>
                  <a:tcPr/>
                </a:tc>
                <a:tc>
                  <a:txBody>
                    <a:bodyPr/>
                    <a:lstStyle/>
                    <a:p>
                      <a:r>
                        <a:rPr lang="en-US" dirty="0"/>
                        <a:t>3</a:t>
                      </a:r>
                    </a:p>
                  </a:txBody>
                  <a:tcPr/>
                </a:tc>
                <a:extLst>
                  <a:ext uri="{0D108BD9-81ED-4DB2-BD59-A6C34878D82A}">
                    <a16:rowId xmlns:a16="http://schemas.microsoft.com/office/drawing/2014/main" val="3823638678"/>
                  </a:ext>
                </a:extLst>
              </a:tr>
            </a:tbl>
          </a:graphicData>
        </a:graphic>
      </p:graphicFrame>
      <p:sp>
        <p:nvSpPr>
          <p:cNvPr id="8" name="Content Placeholder 3">
            <a:extLst>
              <a:ext uri="{FF2B5EF4-FFF2-40B4-BE49-F238E27FC236}">
                <a16:creationId xmlns:a16="http://schemas.microsoft.com/office/drawing/2014/main" id="{A6776CA4-BD9B-C172-2D42-89FDFF4DF4FB}"/>
              </a:ext>
            </a:extLst>
          </p:cNvPr>
          <p:cNvSpPr txBox="1">
            <a:spLocks/>
          </p:cNvSpPr>
          <p:nvPr/>
        </p:nvSpPr>
        <p:spPr>
          <a:xfrm>
            <a:off x="922887" y="2926609"/>
            <a:ext cx="2489782" cy="761418"/>
          </a:xfrm>
          <a:prstGeom prst="rect">
            <a:avLst/>
          </a:prstGeom>
        </p:spPr>
        <p:txBody>
          <a:bodyPr vert="horz" lIns="91440" tIns="45720" rIns="91440" bIns="45720" rtlCol="0">
            <a:no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lvl="1" indent="0">
              <a:buNone/>
            </a:pPr>
            <a:r>
              <a:rPr lang="en-US" sz="2000" dirty="0">
                <a:latin typeface="Monaco" pitchFamily="2" charset="77"/>
              </a:rPr>
              <a:t>matrix</a:t>
            </a:r>
          </a:p>
        </p:txBody>
      </p:sp>
      <p:cxnSp>
        <p:nvCxnSpPr>
          <p:cNvPr id="9" name="Straight Arrow Connector 8">
            <a:extLst>
              <a:ext uri="{FF2B5EF4-FFF2-40B4-BE49-F238E27FC236}">
                <a16:creationId xmlns:a16="http://schemas.microsoft.com/office/drawing/2014/main" id="{6B537E01-2A3F-AD79-D9BF-C7597AC78A0E}"/>
              </a:ext>
            </a:extLst>
          </p:cNvPr>
          <p:cNvCxnSpPr>
            <a:cxnSpLocks/>
          </p:cNvCxnSpPr>
          <p:nvPr/>
        </p:nvCxnSpPr>
        <p:spPr>
          <a:xfrm>
            <a:off x="2334986" y="3187769"/>
            <a:ext cx="1077682" cy="0"/>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1774009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EC9FA4-BCB2-3A36-40DF-FB009DC99406}"/>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7815AEA2-1025-0F0C-8859-C6636D670BF7}"/>
              </a:ext>
            </a:extLst>
          </p:cNvPr>
          <p:cNvSpPr txBox="1">
            <a:spLocks/>
          </p:cNvSpPr>
          <p:nvPr/>
        </p:nvSpPr>
        <p:spPr>
          <a:xfrm>
            <a:off x="612647" y="5486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endParaRPr lang="en-US" b="1" kern="1200" dirty="0">
              <a:solidFill>
                <a:schemeClr val="tx1"/>
              </a:solidFill>
              <a:latin typeface="+mj-lt"/>
              <a:ea typeface="+mj-ea"/>
              <a:cs typeface="+mj-cs"/>
            </a:endParaRPr>
          </a:p>
        </p:txBody>
      </p:sp>
      <p:sp>
        <p:nvSpPr>
          <p:cNvPr id="11" name="Slide Number Placeholder 10">
            <a:extLst>
              <a:ext uri="{FF2B5EF4-FFF2-40B4-BE49-F238E27FC236}">
                <a16:creationId xmlns:a16="http://schemas.microsoft.com/office/drawing/2014/main" id="{C2383E42-3946-325A-8F5A-AC891C015DAF}"/>
              </a:ext>
            </a:extLst>
          </p:cNvPr>
          <p:cNvSpPr>
            <a:spLocks noGrp="1"/>
          </p:cNvSpPr>
          <p:nvPr>
            <p:ph type="sldNum" sz="quarter" idx="12"/>
          </p:nvPr>
        </p:nvSpPr>
        <p:spPr/>
        <p:txBody>
          <a:bodyPr/>
          <a:lstStyle/>
          <a:p>
            <a:fld id="{CC057153-B650-4DEB-B370-79DDCFDCE934}" type="slidenum">
              <a:rPr lang="en-US" smtClean="0"/>
              <a:t>6</a:t>
            </a:fld>
            <a:endParaRPr lang="en-US"/>
          </a:p>
        </p:txBody>
      </p:sp>
      <p:sp>
        <p:nvSpPr>
          <p:cNvPr id="4" name="Content Placeholder 3">
            <a:extLst>
              <a:ext uri="{FF2B5EF4-FFF2-40B4-BE49-F238E27FC236}">
                <a16:creationId xmlns:a16="http://schemas.microsoft.com/office/drawing/2014/main" id="{F5640615-ACF5-B1E3-6A00-F5F0D5917432}"/>
              </a:ext>
            </a:extLst>
          </p:cNvPr>
          <p:cNvSpPr>
            <a:spLocks noGrp="1"/>
          </p:cNvSpPr>
          <p:nvPr>
            <p:ph idx="1"/>
          </p:nvPr>
        </p:nvSpPr>
        <p:spPr>
          <a:xfrm>
            <a:off x="612647" y="1563132"/>
            <a:ext cx="11019515" cy="4746228"/>
          </a:xfrm>
        </p:spPr>
        <p:txBody>
          <a:bodyPr>
            <a:noAutofit/>
          </a:bodyPr>
          <a:lstStyle/>
          <a:p>
            <a:r>
              <a:rPr lang="en-US" dirty="0"/>
              <a:t>What would the following code print?</a:t>
            </a:r>
          </a:p>
          <a:p>
            <a:pPr marL="0" indent="0">
              <a:buNone/>
            </a:pPr>
            <a:r>
              <a:rPr lang="en-US" dirty="0" err="1">
                <a:latin typeface="Monaco" pitchFamily="2" charset="77"/>
              </a:rPr>
              <a:t>a_list</a:t>
            </a:r>
            <a:r>
              <a:rPr lang="en-US" dirty="0">
                <a:latin typeface="Monaco" pitchFamily="2" charset="77"/>
              </a:rPr>
              <a:t> = [[4, [True, False], 6, 8], [888, 999]]</a:t>
            </a:r>
          </a:p>
          <a:p>
            <a:pPr marL="0" indent="0">
              <a:buNone/>
            </a:pPr>
            <a:r>
              <a:rPr lang="en-US" dirty="0">
                <a:latin typeface="Monaco" pitchFamily="2" charset="77"/>
              </a:rPr>
              <a:t>if </a:t>
            </a:r>
            <a:r>
              <a:rPr lang="en-US" dirty="0" err="1">
                <a:latin typeface="Monaco" pitchFamily="2" charset="77"/>
              </a:rPr>
              <a:t>a_list</a:t>
            </a:r>
            <a:r>
              <a:rPr lang="en-US" dirty="0">
                <a:latin typeface="Monaco" pitchFamily="2" charset="77"/>
              </a:rPr>
              <a:t>[0][1][0]:</a:t>
            </a:r>
          </a:p>
          <a:p>
            <a:pPr marL="0" indent="0">
              <a:buNone/>
            </a:pPr>
            <a:r>
              <a:rPr lang="en-US" dirty="0">
                <a:latin typeface="Monaco" pitchFamily="2" charset="77"/>
              </a:rPr>
              <a:t>    print(</a:t>
            </a:r>
            <a:r>
              <a:rPr lang="en-US" dirty="0" err="1">
                <a:latin typeface="Monaco" pitchFamily="2" charset="77"/>
              </a:rPr>
              <a:t>a_list</a:t>
            </a:r>
            <a:r>
              <a:rPr lang="en-US" dirty="0">
                <a:latin typeface="Monaco" pitchFamily="2" charset="77"/>
              </a:rPr>
              <a:t>[1][0])</a:t>
            </a:r>
          </a:p>
          <a:p>
            <a:pPr marL="0" indent="0">
              <a:buNone/>
            </a:pPr>
            <a:r>
              <a:rPr lang="en-US" dirty="0">
                <a:latin typeface="Monaco" pitchFamily="2" charset="77"/>
              </a:rPr>
              <a:t>else:</a:t>
            </a:r>
          </a:p>
          <a:p>
            <a:pPr marL="0" indent="0">
              <a:buNone/>
            </a:pPr>
            <a:r>
              <a:rPr lang="en-US" dirty="0">
                <a:latin typeface="Monaco" pitchFamily="2" charset="77"/>
              </a:rPr>
              <a:t>    print(</a:t>
            </a:r>
            <a:r>
              <a:rPr lang="en-US" dirty="0" err="1">
                <a:latin typeface="Monaco" pitchFamily="2" charset="77"/>
              </a:rPr>
              <a:t>a_list</a:t>
            </a:r>
            <a:r>
              <a:rPr lang="en-US" dirty="0">
                <a:latin typeface="Monaco" pitchFamily="2" charset="77"/>
              </a:rPr>
              <a:t>[1][1])</a:t>
            </a:r>
          </a:p>
          <a:p>
            <a:pPr lvl="1"/>
            <a:endParaRPr lang="en-US" sz="2000" dirty="0">
              <a:latin typeface="Monaco" pitchFamily="2" charset="77"/>
            </a:endParaRPr>
          </a:p>
        </p:txBody>
      </p:sp>
      <p:sp>
        <p:nvSpPr>
          <p:cNvPr id="2" name="TextBox 1">
            <a:extLst>
              <a:ext uri="{FF2B5EF4-FFF2-40B4-BE49-F238E27FC236}">
                <a16:creationId xmlns:a16="http://schemas.microsoft.com/office/drawing/2014/main" id="{182D9755-1AB5-FA2E-0933-891E33FDCB41}"/>
              </a:ext>
            </a:extLst>
          </p:cNvPr>
          <p:cNvSpPr txBox="1"/>
          <p:nvPr/>
        </p:nvSpPr>
        <p:spPr>
          <a:xfrm>
            <a:off x="1402080" y="792480"/>
            <a:ext cx="184731" cy="369332"/>
          </a:xfrm>
          <a:prstGeom prst="rect">
            <a:avLst/>
          </a:prstGeom>
          <a:noFill/>
        </p:spPr>
        <p:txBody>
          <a:bodyPr wrap="none" rtlCol="0">
            <a:spAutoFit/>
          </a:bodyPr>
          <a:lstStyle/>
          <a:p>
            <a:endParaRPr lang="en-US" dirty="0"/>
          </a:p>
        </p:txBody>
      </p:sp>
      <p:sp>
        <p:nvSpPr>
          <p:cNvPr id="3" name="Title 1">
            <a:extLst>
              <a:ext uri="{FF2B5EF4-FFF2-40B4-BE49-F238E27FC236}">
                <a16:creationId xmlns:a16="http://schemas.microsoft.com/office/drawing/2014/main" id="{04DDFC35-5D4F-614E-F122-9CFCA449CD24}"/>
              </a:ext>
            </a:extLst>
          </p:cNvPr>
          <p:cNvSpPr txBox="1">
            <a:spLocks/>
          </p:cNvSpPr>
          <p:nvPr/>
        </p:nvSpPr>
        <p:spPr>
          <a:xfrm>
            <a:off x="765047" y="7010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r>
              <a:rPr lang="en-US" dirty="0"/>
              <a:t>Practice Time</a:t>
            </a:r>
          </a:p>
        </p:txBody>
      </p:sp>
    </p:spTree>
    <p:extLst>
      <p:ext uri="{BB962C8B-B14F-4D97-AF65-F5344CB8AC3E}">
        <p14:creationId xmlns:p14="http://schemas.microsoft.com/office/powerpoint/2010/main" val="40033285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0C91C5-8C04-F975-8B20-699185BBA00D}"/>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B36CFB54-8516-F783-1780-3743D80E9CB2}"/>
              </a:ext>
            </a:extLst>
          </p:cNvPr>
          <p:cNvSpPr txBox="1">
            <a:spLocks/>
          </p:cNvSpPr>
          <p:nvPr/>
        </p:nvSpPr>
        <p:spPr>
          <a:xfrm>
            <a:off x="612647" y="5486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endParaRPr lang="en-US" b="1" kern="1200" dirty="0">
              <a:solidFill>
                <a:schemeClr val="tx1"/>
              </a:solidFill>
              <a:latin typeface="+mj-lt"/>
              <a:ea typeface="+mj-ea"/>
              <a:cs typeface="+mj-cs"/>
            </a:endParaRPr>
          </a:p>
        </p:txBody>
      </p:sp>
      <p:sp>
        <p:nvSpPr>
          <p:cNvPr id="11" name="Slide Number Placeholder 10">
            <a:extLst>
              <a:ext uri="{FF2B5EF4-FFF2-40B4-BE49-F238E27FC236}">
                <a16:creationId xmlns:a16="http://schemas.microsoft.com/office/drawing/2014/main" id="{EA8CE1D3-EA4F-6CF8-09C6-E71650EDC2C9}"/>
              </a:ext>
            </a:extLst>
          </p:cNvPr>
          <p:cNvSpPr>
            <a:spLocks noGrp="1"/>
          </p:cNvSpPr>
          <p:nvPr>
            <p:ph type="sldNum" sz="quarter" idx="12"/>
          </p:nvPr>
        </p:nvSpPr>
        <p:spPr/>
        <p:txBody>
          <a:bodyPr/>
          <a:lstStyle/>
          <a:p>
            <a:fld id="{CC057153-B650-4DEB-B370-79DDCFDCE934}" type="slidenum">
              <a:rPr lang="en-US" smtClean="0"/>
              <a:t>7</a:t>
            </a:fld>
            <a:endParaRPr lang="en-US"/>
          </a:p>
        </p:txBody>
      </p:sp>
      <p:sp>
        <p:nvSpPr>
          <p:cNvPr id="4" name="Content Placeholder 3">
            <a:extLst>
              <a:ext uri="{FF2B5EF4-FFF2-40B4-BE49-F238E27FC236}">
                <a16:creationId xmlns:a16="http://schemas.microsoft.com/office/drawing/2014/main" id="{90DB0D9D-84A0-E5D7-F1C0-2DE151E893CB}"/>
              </a:ext>
            </a:extLst>
          </p:cNvPr>
          <p:cNvSpPr>
            <a:spLocks noGrp="1"/>
          </p:cNvSpPr>
          <p:nvPr>
            <p:ph idx="1"/>
          </p:nvPr>
        </p:nvSpPr>
        <p:spPr>
          <a:xfrm>
            <a:off x="612647" y="1563132"/>
            <a:ext cx="11019515" cy="4746228"/>
          </a:xfrm>
        </p:spPr>
        <p:txBody>
          <a:bodyPr>
            <a:noAutofit/>
          </a:bodyPr>
          <a:lstStyle/>
          <a:p>
            <a:r>
              <a:rPr lang="en-US" dirty="0"/>
              <a:t>What would the following code print?</a:t>
            </a:r>
          </a:p>
          <a:p>
            <a:pPr marL="0" indent="0">
              <a:buNone/>
            </a:pPr>
            <a:r>
              <a:rPr lang="en-US" dirty="0" err="1">
                <a:latin typeface="Monaco" pitchFamily="2" charset="77"/>
              </a:rPr>
              <a:t>a_list</a:t>
            </a:r>
            <a:r>
              <a:rPr lang="en-US" dirty="0">
                <a:latin typeface="Monaco" pitchFamily="2" charset="77"/>
              </a:rPr>
              <a:t> = [[4, [True, False], 6, 8], [888, 999]]</a:t>
            </a:r>
          </a:p>
          <a:p>
            <a:pPr marL="0" indent="0">
              <a:buNone/>
            </a:pPr>
            <a:r>
              <a:rPr lang="en-US" dirty="0">
                <a:latin typeface="Monaco" pitchFamily="2" charset="77"/>
              </a:rPr>
              <a:t>if </a:t>
            </a:r>
            <a:r>
              <a:rPr lang="en-US" dirty="0" err="1">
                <a:latin typeface="Monaco" pitchFamily="2" charset="77"/>
              </a:rPr>
              <a:t>a_list</a:t>
            </a:r>
            <a:r>
              <a:rPr lang="en-US" dirty="0">
                <a:latin typeface="Monaco" pitchFamily="2" charset="77"/>
              </a:rPr>
              <a:t>[0][1][0]:</a:t>
            </a:r>
          </a:p>
          <a:p>
            <a:pPr marL="0" indent="0">
              <a:buNone/>
            </a:pPr>
            <a:r>
              <a:rPr lang="en-US" dirty="0">
                <a:latin typeface="Monaco" pitchFamily="2" charset="77"/>
              </a:rPr>
              <a:t>    print(</a:t>
            </a:r>
            <a:r>
              <a:rPr lang="en-US" dirty="0" err="1">
                <a:latin typeface="Monaco" pitchFamily="2" charset="77"/>
              </a:rPr>
              <a:t>a_list</a:t>
            </a:r>
            <a:r>
              <a:rPr lang="en-US" dirty="0">
                <a:latin typeface="Monaco" pitchFamily="2" charset="77"/>
              </a:rPr>
              <a:t>[1][0])</a:t>
            </a:r>
          </a:p>
          <a:p>
            <a:pPr marL="0" indent="0">
              <a:buNone/>
            </a:pPr>
            <a:r>
              <a:rPr lang="en-US" dirty="0">
                <a:latin typeface="Monaco" pitchFamily="2" charset="77"/>
              </a:rPr>
              <a:t>else:</a:t>
            </a:r>
          </a:p>
          <a:p>
            <a:pPr marL="0" indent="0">
              <a:buNone/>
            </a:pPr>
            <a:r>
              <a:rPr lang="en-US" dirty="0">
                <a:latin typeface="Monaco" pitchFamily="2" charset="77"/>
              </a:rPr>
              <a:t>    print(</a:t>
            </a:r>
            <a:r>
              <a:rPr lang="en-US" dirty="0" err="1">
                <a:latin typeface="Monaco" pitchFamily="2" charset="77"/>
              </a:rPr>
              <a:t>a_list</a:t>
            </a:r>
            <a:r>
              <a:rPr lang="en-US" dirty="0">
                <a:latin typeface="Monaco" pitchFamily="2" charset="77"/>
              </a:rPr>
              <a:t>[1][1])</a:t>
            </a:r>
          </a:p>
          <a:p>
            <a:pPr marL="0" indent="0">
              <a:buNone/>
            </a:pPr>
            <a:endParaRPr lang="en-US" dirty="0">
              <a:latin typeface="Monaco" pitchFamily="2" charset="77"/>
            </a:endParaRPr>
          </a:p>
          <a:p>
            <a:r>
              <a:rPr lang="en-US" dirty="0"/>
              <a:t>It would print </a:t>
            </a:r>
            <a:r>
              <a:rPr lang="en-US" dirty="0">
                <a:latin typeface="Monaco" pitchFamily="2" charset="77"/>
              </a:rPr>
              <a:t>888</a:t>
            </a:r>
          </a:p>
          <a:p>
            <a:pPr lvl="1"/>
            <a:endParaRPr lang="en-US" sz="2000" dirty="0">
              <a:latin typeface="Monaco" pitchFamily="2" charset="77"/>
            </a:endParaRPr>
          </a:p>
        </p:txBody>
      </p:sp>
      <p:sp>
        <p:nvSpPr>
          <p:cNvPr id="2" name="TextBox 1">
            <a:extLst>
              <a:ext uri="{FF2B5EF4-FFF2-40B4-BE49-F238E27FC236}">
                <a16:creationId xmlns:a16="http://schemas.microsoft.com/office/drawing/2014/main" id="{853C7914-11AF-6A3B-623A-0E4B9DA055E1}"/>
              </a:ext>
            </a:extLst>
          </p:cNvPr>
          <p:cNvSpPr txBox="1"/>
          <p:nvPr/>
        </p:nvSpPr>
        <p:spPr>
          <a:xfrm>
            <a:off x="1402080" y="792480"/>
            <a:ext cx="184731" cy="369332"/>
          </a:xfrm>
          <a:prstGeom prst="rect">
            <a:avLst/>
          </a:prstGeom>
          <a:noFill/>
        </p:spPr>
        <p:txBody>
          <a:bodyPr wrap="none" rtlCol="0">
            <a:spAutoFit/>
          </a:bodyPr>
          <a:lstStyle/>
          <a:p>
            <a:endParaRPr lang="en-US" dirty="0"/>
          </a:p>
        </p:txBody>
      </p:sp>
      <p:sp>
        <p:nvSpPr>
          <p:cNvPr id="3" name="Title 1">
            <a:extLst>
              <a:ext uri="{FF2B5EF4-FFF2-40B4-BE49-F238E27FC236}">
                <a16:creationId xmlns:a16="http://schemas.microsoft.com/office/drawing/2014/main" id="{E2CA1FC0-0252-6088-CFCC-00DC252CBB1A}"/>
              </a:ext>
            </a:extLst>
          </p:cNvPr>
          <p:cNvSpPr txBox="1">
            <a:spLocks/>
          </p:cNvSpPr>
          <p:nvPr/>
        </p:nvSpPr>
        <p:spPr>
          <a:xfrm>
            <a:off x="765047" y="7010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r>
              <a:rPr lang="en-US" dirty="0"/>
              <a:t>Answer</a:t>
            </a:r>
          </a:p>
        </p:txBody>
      </p:sp>
    </p:spTree>
    <p:extLst>
      <p:ext uri="{BB962C8B-B14F-4D97-AF65-F5344CB8AC3E}">
        <p14:creationId xmlns:p14="http://schemas.microsoft.com/office/powerpoint/2010/main" val="42571138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9B6EF8-F4E5-D8CA-AB40-CADB1CF58413}"/>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1D81AF19-B850-4D09-9481-5DC17249D5E7}"/>
              </a:ext>
            </a:extLst>
          </p:cNvPr>
          <p:cNvSpPr txBox="1">
            <a:spLocks/>
          </p:cNvSpPr>
          <p:nvPr/>
        </p:nvSpPr>
        <p:spPr>
          <a:xfrm>
            <a:off x="612647" y="5486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endParaRPr lang="en-US" b="1" kern="1200" dirty="0">
              <a:solidFill>
                <a:schemeClr val="tx1"/>
              </a:solidFill>
              <a:latin typeface="+mj-lt"/>
              <a:ea typeface="+mj-ea"/>
              <a:cs typeface="+mj-cs"/>
            </a:endParaRPr>
          </a:p>
        </p:txBody>
      </p:sp>
      <p:sp>
        <p:nvSpPr>
          <p:cNvPr id="11" name="Slide Number Placeholder 10">
            <a:extLst>
              <a:ext uri="{FF2B5EF4-FFF2-40B4-BE49-F238E27FC236}">
                <a16:creationId xmlns:a16="http://schemas.microsoft.com/office/drawing/2014/main" id="{A58FD4FB-7A27-3217-3836-C768BBC6A11F}"/>
              </a:ext>
            </a:extLst>
          </p:cNvPr>
          <p:cNvSpPr>
            <a:spLocks noGrp="1"/>
          </p:cNvSpPr>
          <p:nvPr>
            <p:ph type="sldNum" sz="quarter" idx="12"/>
          </p:nvPr>
        </p:nvSpPr>
        <p:spPr/>
        <p:txBody>
          <a:bodyPr/>
          <a:lstStyle/>
          <a:p>
            <a:fld id="{CC057153-B650-4DEB-B370-79DDCFDCE934}" type="slidenum">
              <a:rPr lang="en-US" smtClean="0"/>
              <a:t>8</a:t>
            </a:fld>
            <a:endParaRPr lang="en-US"/>
          </a:p>
        </p:txBody>
      </p:sp>
      <p:sp>
        <p:nvSpPr>
          <p:cNvPr id="4" name="Content Placeholder 3">
            <a:extLst>
              <a:ext uri="{FF2B5EF4-FFF2-40B4-BE49-F238E27FC236}">
                <a16:creationId xmlns:a16="http://schemas.microsoft.com/office/drawing/2014/main" id="{1EC48EE2-8C82-122E-9B72-9A81AC3AB372}"/>
              </a:ext>
            </a:extLst>
          </p:cNvPr>
          <p:cNvSpPr>
            <a:spLocks noGrp="1"/>
          </p:cNvSpPr>
          <p:nvPr>
            <p:ph idx="1"/>
          </p:nvPr>
        </p:nvSpPr>
        <p:spPr>
          <a:xfrm>
            <a:off x="612647" y="1563132"/>
            <a:ext cx="11019515" cy="4746228"/>
          </a:xfrm>
        </p:spPr>
        <p:txBody>
          <a:bodyPr>
            <a:noAutofit/>
          </a:bodyPr>
          <a:lstStyle/>
          <a:p>
            <a:r>
              <a:rPr lang="en-US" dirty="0"/>
              <a:t>Define a function </a:t>
            </a:r>
            <a:r>
              <a:rPr lang="en-US" dirty="0" err="1">
                <a:latin typeface="Monaco" pitchFamily="2" charset="77"/>
              </a:rPr>
              <a:t>nested_total</a:t>
            </a:r>
            <a:r>
              <a:rPr lang="en-US" dirty="0">
                <a:latin typeface="Monaco" pitchFamily="2" charset="77"/>
              </a:rPr>
              <a:t> </a:t>
            </a:r>
            <a:r>
              <a:rPr lang="en-US" dirty="0"/>
              <a:t>that takes a list of lists of </a:t>
            </a:r>
            <a:r>
              <a:rPr lang="en-US" dirty="0" err="1">
                <a:latin typeface="Monaco" pitchFamily="2" charset="77"/>
              </a:rPr>
              <a:t>int</a:t>
            </a:r>
            <a:r>
              <a:rPr lang="en-US" dirty="0" err="1"/>
              <a:t>s</a:t>
            </a:r>
            <a:r>
              <a:rPr lang="en-US" dirty="0"/>
              <a:t> and returns the sum of all the values.</a:t>
            </a:r>
          </a:p>
          <a:p>
            <a:r>
              <a:rPr lang="en-US" dirty="0"/>
              <a:t>For example:</a:t>
            </a:r>
          </a:p>
          <a:p>
            <a:pPr marL="0" indent="0">
              <a:buNone/>
            </a:pPr>
            <a:r>
              <a:rPr lang="en-US" dirty="0" err="1">
                <a:latin typeface="Monaco" pitchFamily="2" charset="77"/>
                <a:ea typeface="Courier" charset="0"/>
                <a:cs typeface="Courier" charset="0"/>
              </a:rPr>
              <a:t>lst</a:t>
            </a:r>
            <a:r>
              <a:rPr lang="en-US" dirty="0">
                <a:latin typeface="Monaco" pitchFamily="2" charset="77"/>
                <a:ea typeface="Courier" charset="0"/>
                <a:cs typeface="Courier" charset="0"/>
              </a:rPr>
              <a:t> = [[1, 2], [3], [4, 5, 6]]</a:t>
            </a:r>
          </a:p>
          <a:p>
            <a:pPr marL="0" indent="0">
              <a:buNone/>
            </a:pPr>
            <a:r>
              <a:rPr lang="en-US" dirty="0">
                <a:latin typeface="Monaco" pitchFamily="2" charset="77"/>
                <a:ea typeface="Courier" charset="0"/>
                <a:cs typeface="Courier" charset="0"/>
              </a:rPr>
              <a:t>sum = </a:t>
            </a:r>
            <a:r>
              <a:rPr lang="en-US" dirty="0" err="1">
                <a:latin typeface="Monaco" pitchFamily="2" charset="77"/>
                <a:ea typeface="Courier" charset="0"/>
                <a:cs typeface="Courier" charset="0"/>
              </a:rPr>
              <a:t>nested_total</a:t>
            </a:r>
            <a:r>
              <a:rPr lang="en-US" dirty="0">
                <a:latin typeface="Monaco" pitchFamily="2" charset="77"/>
                <a:ea typeface="Courier" charset="0"/>
                <a:cs typeface="Courier" charset="0"/>
              </a:rPr>
              <a:t>(</a:t>
            </a:r>
            <a:r>
              <a:rPr lang="en-US" dirty="0" err="1">
                <a:latin typeface="Monaco" pitchFamily="2" charset="77"/>
                <a:ea typeface="Courier" charset="0"/>
                <a:cs typeface="Courier" charset="0"/>
              </a:rPr>
              <a:t>lst</a:t>
            </a:r>
            <a:r>
              <a:rPr lang="en-US" dirty="0">
                <a:latin typeface="Monaco" pitchFamily="2" charset="77"/>
                <a:ea typeface="Courier" charset="0"/>
                <a:cs typeface="Courier" charset="0"/>
              </a:rPr>
              <a:t>)</a:t>
            </a:r>
          </a:p>
          <a:p>
            <a:pPr marL="0" indent="0">
              <a:buNone/>
            </a:pPr>
            <a:r>
              <a:rPr lang="en-US" dirty="0">
                <a:latin typeface="Monaco" pitchFamily="2" charset="77"/>
                <a:ea typeface="Courier" charset="0"/>
                <a:cs typeface="Courier" charset="0"/>
              </a:rPr>
              <a:t>print(sum)</a:t>
            </a:r>
          </a:p>
          <a:p>
            <a:r>
              <a:rPr lang="en-US" dirty="0"/>
              <a:t>Would print 21 </a:t>
            </a:r>
          </a:p>
        </p:txBody>
      </p:sp>
      <p:sp>
        <p:nvSpPr>
          <p:cNvPr id="2" name="TextBox 1">
            <a:extLst>
              <a:ext uri="{FF2B5EF4-FFF2-40B4-BE49-F238E27FC236}">
                <a16:creationId xmlns:a16="http://schemas.microsoft.com/office/drawing/2014/main" id="{33CECCA7-FC29-EDA2-8E71-ECBC8D913766}"/>
              </a:ext>
            </a:extLst>
          </p:cNvPr>
          <p:cNvSpPr txBox="1"/>
          <p:nvPr/>
        </p:nvSpPr>
        <p:spPr>
          <a:xfrm>
            <a:off x="1402080" y="792480"/>
            <a:ext cx="184731" cy="369332"/>
          </a:xfrm>
          <a:prstGeom prst="rect">
            <a:avLst/>
          </a:prstGeom>
          <a:noFill/>
        </p:spPr>
        <p:txBody>
          <a:bodyPr wrap="none" rtlCol="0">
            <a:spAutoFit/>
          </a:bodyPr>
          <a:lstStyle/>
          <a:p>
            <a:endParaRPr lang="en-US" dirty="0"/>
          </a:p>
        </p:txBody>
      </p:sp>
      <p:sp>
        <p:nvSpPr>
          <p:cNvPr id="3" name="Title 1">
            <a:extLst>
              <a:ext uri="{FF2B5EF4-FFF2-40B4-BE49-F238E27FC236}">
                <a16:creationId xmlns:a16="http://schemas.microsoft.com/office/drawing/2014/main" id="{AC38F64B-0274-1AAE-B57D-26D03D4A0362}"/>
              </a:ext>
            </a:extLst>
          </p:cNvPr>
          <p:cNvSpPr txBox="1">
            <a:spLocks/>
          </p:cNvSpPr>
          <p:nvPr/>
        </p:nvSpPr>
        <p:spPr>
          <a:xfrm>
            <a:off x="765047" y="7010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r>
              <a:rPr lang="en-US" dirty="0"/>
              <a:t>Practice Time</a:t>
            </a:r>
          </a:p>
        </p:txBody>
      </p:sp>
    </p:spTree>
    <p:extLst>
      <p:ext uri="{BB962C8B-B14F-4D97-AF65-F5344CB8AC3E}">
        <p14:creationId xmlns:p14="http://schemas.microsoft.com/office/powerpoint/2010/main" val="11047706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DF4FD8-C886-42F8-577B-845F09E5CA68}"/>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B4E0A135-7001-910C-2F7B-A90A0F252DCD}"/>
              </a:ext>
            </a:extLst>
          </p:cNvPr>
          <p:cNvSpPr txBox="1">
            <a:spLocks/>
          </p:cNvSpPr>
          <p:nvPr/>
        </p:nvSpPr>
        <p:spPr>
          <a:xfrm>
            <a:off x="612647" y="5486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endParaRPr lang="en-US" b="1" kern="1200" dirty="0">
              <a:solidFill>
                <a:schemeClr val="tx1"/>
              </a:solidFill>
              <a:latin typeface="+mj-lt"/>
              <a:ea typeface="+mj-ea"/>
              <a:cs typeface="+mj-cs"/>
            </a:endParaRPr>
          </a:p>
        </p:txBody>
      </p:sp>
      <p:sp>
        <p:nvSpPr>
          <p:cNvPr id="11" name="Slide Number Placeholder 10">
            <a:extLst>
              <a:ext uri="{FF2B5EF4-FFF2-40B4-BE49-F238E27FC236}">
                <a16:creationId xmlns:a16="http://schemas.microsoft.com/office/drawing/2014/main" id="{7C4A8866-8EC9-3AF2-DF81-4200FD788330}"/>
              </a:ext>
            </a:extLst>
          </p:cNvPr>
          <p:cNvSpPr>
            <a:spLocks noGrp="1"/>
          </p:cNvSpPr>
          <p:nvPr>
            <p:ph type="sldNum" sz="quarter" idx="12"/>
          </p:nvPr>
        </p:nvSpPr>
        <p:spPr/>
        <p:txBody>
          <a:bodyPr/>
          <a:lstStyle/>
          <a:p>
            <a:fld id="{CC057153-B650-4DEB-B370-79DDCFDCE934}" type="slidenum">
              <a:rPr lang="en-US" smtClean="0"/>
              <a:t>9</a:t>
            </a:fld>
            <a:endParaRPr lang="en-US"/>
          </a:p>
        </p:txBody>
      </p:sp>
      <p:sp>
        <p:nvSpPr>
          <p:cNvPr id="4" name="Content Placeholder 3">
            <a:extLst>
              <a:ext uri="{FF2B5EF4-FFF2-40B4-BE49-F238E27FC236}">
                <a16:creationId xmlns:a16="http://schemas.microsoft.com/office/drawing/2014/main" id="{94FEACC1-3608-11D8-AC02-B1813209ECC0}"/>
              </a:ext>
            </a:extLst>
          </p:cNvPr>
          <p:cNvSpPr>
            <a:spLocks noGrp="1"/>
          </p:cNvSpPr>
          <p:nvPr>
            <p:ph idx="1"/>
          </p:nvPr>
        </p:nvSpPr>
        <p:spPr>
          <a:xfrm>
            <a:off x="612647" y="1563132"/>
            <a:ext cx="11019515" cy="4746228"/>
          </a:xfrm>
        </p:spPr>
        <p:txBody>
          <a:bodyPr>
            <a:noAutofit/>
          </a:bodyPr>
          <a:lstStyle/>
          <a:p>
            <a:r>
              <a:rPr lang="en-US" dirty="0"/>
              <a:t>Define a function </a:t>
            </a:r>
            <a:r>
              <a:rPr lang="en-US" dirty="0" err="1">
                <a:latin typeface="Monaco" pitchFamily="2" charset="77"/>
              </a:rPr>
              <a:t>nested_total</a:t>
            </a:r>
            <a:r>
              <a:rPr lang="en-US" dirty="0">
                <a:latin typeface="Monaco" pitchFamily="2" charset="77"/>
              </a:rPr>
              <a:t> </a:t>
            </a:r>
            <a:r>
              <a:rPr lang="en-US" dirty="0"/>
              <a:t>that takes a list of lists of </a:t>
            </a:r>
            <a:r>
              <a:rPr lang="en-US" dirty="0" err="1">
                <a:latin typeface="Monaco" pitchFamily="2" charset="77"/>
              </a:rPr>
              <a:t>int</a:t>
            </a:r>
            <a:r>
              <a:rPr lang="en-US" dirty="0" err="1"/>
              <a:t>s</a:t>
            </a:r>
            <a:r>
              <a:rPr lang="en-US" dirty="0"/>
              <a:t> and returns the sum of all the values.</a:t>
            </a:r>
          </a:p>
          <a:p>
            <a:pPr marL="0" indent="0">
              <a:buNone/>
            </a:pPr>
            <a:r>
              <a:rPr lang="en-US" dirty="0">
                <a:latin typeface="Monaco" pitchFamily="2" charset="77"/>
              </a:rPr>
              <a:t>def </a:t>
            </a:r>
            <a:r>
              <a:rPr lang="en-US" dirty="0" err="1">
                <a:latin typeface="Monaco" pitchFamily="2" charset="77"/>
              </a:rPr>
              <a:t>nested_total</a:t>
            </a:r>
            <a:r>
              <a:rPr lang="en-US" dirty="0">
                <a:latin typeface="Monaco" pitchFamily="2" charset="77"/>
              </a:rPr>
              <a:t>(</a:t>
            </a:r>
            <a:r>
              <a:rPr lang="en-US" dirty="0" err="1">
                <a:latin typeface="Monaco" pitchFamily="2" charset="77"/>
              </a:rPr>
              <a:t>lst</a:t>
            </a:r>
            <a:r>
              <a:rPr lang="en-US" dirty="0">
                <a:latin typeface="Monaco" pitchFamily="2" charset="77"/>
              </a:rPr>
              <a:t>):</a:t>
            </a:r>
          </a:p>
          <a:p>
            <a:pPr marL="0" indent="0">
              <a:buNone/>
            </a:pPr>
            <a:r>
              <a:rPr lang="en-US" dirty="0">
                <a:latin typeface="Monaco" pitchFamily="2" charset="77"/>
              </a:rPr>
              <a:t>    sum = 0</a:t>
            </a:r>
          </a:p>
          <a:p>
            <a:pPr marL="0" indent="0">
              <a:buNone/>
            </a:pPr>
            <a:r>
              <a:rPr lang="en-US" dirty="0">
                <a:latin typeface="Monaco" pitchFamily="2" charset="77"/>
              </a:rPr>
              <a:t>    for </a:t>
            </a:r>
            <a:r>
              <a:rPr lang="en-US" dirty="0" err="1">
                <a:latin typeface="Monaco" pitchFamily="2" charset="77"/>
              </a:rPr>
              <a:t>i</a:t>
            </a:r>
            <a:r>
              <a:rPr lang="en-US" dirty="0">
                <a:latin typeface="Monaco" pitchFamily="2" charset="77"/>
              </a:rPr>
              <a:t> in range(</a:t>
            </a:r>
            <a:r>
              <a:rPr lang="en-US" dirty="0" err="1">
                <a:latin typeface="Monaco" pitchFamily="2" charset="77"/>
              </a:rPr>
              <a:t>len</a:t>
            </a:r>
            <a:r>
              <a:rPr lang="en-US" dirty="0">
                <a:latin typeface="Monaco" pitchFamily="2" charset="77"/>
              </a:rPr>
              <a:t>(</a:t>
            </a:r>
            <a:r>
              <a:rPr lang="en-US" dirty="0" err="1">
                <a:latin typeface="Monaco" pitchFamily="2" charset="77"/>
              </a:rPr>
              <a:t>lst</a:t>
            </a:r>
            <a:r>
              <a:rPr lang="en-US" dirty="0">
                <a:latin typeface="Monaco" pitchFamily="2" charset="77"/>
              </a:rPr>
              <a:t>)):</a:t>
            </a:r>
          </a:p>
          <a:p>
            <a:pPr marL="0" indent="0">
              <a:buNone/>
            </a:pPr>
            <a:r>
              <a:rPr lang="en-US" dirty="0">
                <a:latin typeface="Monaco" pitchFamily="2" charset="77"/>
              </a:rPr>
              <a:t>        for j in range(</a:t>
            </a:r>
            <a:r>
              <a:rPr lang="en-US" dirty="0" err="1">
                <a:latin typeface="Monaco" pitchFamily="2" charset="77"/>
              </a:rPr>
              <a:t>len</a:t>
            </a:r>
            <a:r>
              <a:rPr lang="en-US" dirty="0">
                <a:latin typeface="Monaco" pitchFamily="2" charset="77"/>
              </a:rPr>
              <a:t>(</a:t>
            </a:r>
            <a:r>
              <a:rPr lang="en-US" dirty="0" err="1">
                <a:latin typeface="Monaco" pitchFamily="2" charset="77"/>
              </a:rPr>
              <a:t>lst</a:t>
            </a:r>
            <a:r>
              <a:rPr lang="en-US" dirty="0">
                <a:latin typeface="Monaco" pitchFamily="2" charset="77"/>
              </a:rPr>
              <a:t>[</a:t>
            </a:r>
            <a:r>
              <a:rPr lang="en-US" dirty="0" err="1">
                <a:latin typeface="Monaco" pitchFamily="2" charset="77"/>
              </a:rPr>
              <a:t>i</a:t>
            </a:r>
            <a:r>
              <a:rPr lang="en-US" dirty="0">
                <a:latin typeface="Monaco" pitchFamily="2" charset="77"/>
              </a:rPr>
              <a:t>])):</a:t>
            </a:r>
          </a:p>
          <a:p>
            <a:pPr marL="0" indent="0">
              <a:buNone/>
            </a:pPr>
            <a:r>
              <a:rPr lang="en-US" dirty="0">
                <a:latin typeface="Monaco" pitchFamily="2" charset="77"/>
              </a:rPr>
              <a:t>            sum += </a:t>
            </a:r>
            <a:r>
              <a:rPr lang="en-US" dirty="0" err="1">
                <a:latin typeface="Monaco" pitchFamily="2" charset="77"/>
              </a:rPr>
              <a:t>lst</a:t>
            </a:r>
            <a:r>
              <a:rPr lang="en-US" dirty="0">
                <a:latin typeface="Monaco" pitchFamily="2" charset="77"/>
              </a:rPr>
              <a:t>[</a:t>
            </a:r>
            <a:r>
              <a:rPr lang="en-US" dirty="0" err="1">
                <a:latin typeface="Monaco" pitchFamily="2" charset="77"/>
              </a:rPr>
              <a:t>i</a:t>
            </a:r>
            <a:r>
              <a:rPr lang="en-US" dirty="0">
                <a:latin typeface="Monaco" pitchFamily="2" charset="77"/>
              </a:rPr>
              <a:t>][j]</a:t>
            </a:r>
          </a:p>
          <a:p>
            <a:pPr marL="0" indent="0">
              <a:buNone/>
            </a:pPr>
            <a:r>
              <a:rPr lang="en-US" dirty="0">
                <a:latin typeface="Monaco" pitchFamily="2" charset="77"/>
              </a:rPr>
              <a:t>    return sum</a:t>
            </a:r>
          </a:p>
          <a:p>
            <a:pPr marL="0" indent="0">
              <a:buNone/>
            </a:pPr>
            <a:endParaRPr lang="en-US" dirty="0"/>
          </a:p>
        </p:txBody>
      </p:sp>
      <p:sp>
        <p:nvSpPr>
          <p:cNvPr id="2" name="TextBox 1">
            <a:extLst>
              <a:ext uri="{FF2B5EF4-FFF2-40B4-BE49-F238E27FC236}">
                <a16:creationId xmlns:a16="http://schemas.microsoft.com/office/drawing/2014/main" id="{3582EA4E-D154-AF3A-5439-DE9F3D1B4F23}"/>
              </a:ext>
            </a:extLst>
          </p:cNvPr>
          <p:cNvSpPr txBox="1"/>
          <p:nvPr/>
        </p:nvSpPr>
        <p:spPr>
          <a:xfrm>
            <a:off x="1402080" y="792480"/>
            <a:ext cx="184731" cy="369332"/>
          </a:xfrm>
          <a:prstGeom prst="rect">
            <a:avLst/>
          </a:prstGeom>
          <a:noFill/>
        </p:spPr>
        <p:txBody>
          <a:bodyPr wrap="none" rtlCol="0">
            <a:spAutoFit/>
          </a:bodyPr>
          <a:lstStyle/>
          <a:p>
            <a:endParaRPr lang="en-US" dirty="0"/>
          </a:p>
        </p:txBody>
      </p:sp>
      <p:sp>
        <p:nvSpPr>
          <p:cNvPr id="3" name="Title 1">
            <a:extLst>
              <a:ext uri="{FF2B5EF4-FFF2-40B4-BE49-F238E27FC236}">
                <a16:creationId xmlns:a16="http://schemas.microsoft.com/office/drawing/2014/main" id="{4694A472-91AF-19FD-62A2-EF451E1D10F1}"/>
              </a:ext>
            </a:extLst>
          </p:cNvPr>
          <p:cNvSpPr txBox="1">
            <a:spLocks/>
          </p:cNvSpPr>
          <p:nvPr/>
        </p:nvSpPr>
        <p:spPr>
          <a:xfrm>
            <a:off x="765047" y="7010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r>
              <a:rPr lang="en-US" dirty="0"/>
              <a:t>Answer</a:t>
            </a:r>
          </a:p>
        </p:txBody>
      </p:sp>
    </p:spTree>
    <p:extLst>
      <p:ext uri="{BB962C8B-B14F-4D97-AF65-F5344CB8AC3E}">
        <p14:creationId xmlns:p14="http://schemas.microsoft.com/office/powerpoint/2010/main" val="1284376358"/>
      </p:ext>
    </p:extLst>
  </p:cSld>
  <p:clrMapOvr>
    <a:masterClrMapping/>
  </p:clrMapOvr>
</p:sld>
</file>

<file path=ppt/theme/theme1.xml><?xml version="1.0" encoding="utf-8"?>
<a:theme xmlns:a="http://schemas.openxmlformats.org/drawingml/2006/main" name="VanillaVTI">
  <a:themeElements>
    <a:clrScheme name="AnalogousFromDarkSeedLeftStep">
      <a:dk1>
        <a:srgbClr val="000000"/>
      </a:dk1>
      <a:lt1>
        <a:srgbClr val="FFFFFF"/>
      </a:lt1>
      <a:dk2>
        <a:srgbClr val="1C2432"/>
      </a:dk2>
      <a:lt2>
        <a:srgbClr val="F2F3F0"/>
      </a:lt2>
      <a:accent1>
        <a:srgbClr val="844BC5"/>
      </a:accent1>
      <a:accent2>
        <a:srgbClr val="4842B7"/>
      </a:accent2>
      <a:accent3>
        <a:srgbClr val="4B78C5"/>
      </a:accent3>
      <a:accent4>
        <a:srgbClr val="3999B3"/>
      </a:accent4>
      <a:accent5>
        <a:srgbClr val="49C0A8"/>
      </a:accent5>
      <a:accent6>
        <a:srgbClr val="39B368"/>
      </a:accent6>
      <a:hlink>
        <a:srgbClr val="339A97"/>
      </a:hlink>
      <a:folHlink>
        <a:srgbClr val="7F7F7F"/>
      </a:folHlink>
    </a:clrScheme>
    <a:fontScheme name="Neue Haas">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nillaVTI" id="{54D376C6-1C9B-4C6B-8F3C-483BB307BB05}" vid="{7690D8A9-C071-45EF-BA7A-F7FA9779B11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84192</TotalTime>
  <Words>4095</Words>
  <Application>Microsoft Macintosh PowerPoint</Application>
  <PresentationFormat>Widescreen</PresentationFormat>
  <Paragraphs>410</Paragraphs>
  <Slides>39</Slides>
  <Notes>39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39</vt:i4>
      </vt:variant>
    </vt:vector>
  </HeadingPairs>
  <TitlesOfParts>
    <vt:vector size="44" baseType="lpstr">
      <vt:lpstr>Aptos</vt:lpstr>
      <vt:lpstr>Arial</vt:lpstr>
      <vt:lpstr>Monaco</vt:lpstr>
      <vt:lpstr>Neue Haas Grotesk Text Pro</vt:lpstr>
      <vt:lpstr>VanillaVTI</vt:lpstr>
      <vt:lpstr>Nested lists, comprehension and I/O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Alexandra Papoutsaki</dc:creator>
  <cp:lastModifiedBy>Alexandra Papoutsaki</cp:lastModifiedBy>
  <cp:revision>724</cp:revision>
  <cp:lastPrinted>2026-04-01T18:19:46Z</cp:lastPrinted>
  <dcterms:created xsi:type="dcterms:W3CDTF">2025-02-11T22:53:59Z</dcterms:created>
  <dcterms:modified xsi:type="dcterms:W3CDTF">2026-04-06T21:55:29Z</dcterms:modified>
</cp:coreProperties>
</file>