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15"/>
  </p:notesMasterIdLst>
  <p:sldIdLst>
    <p:sldId id="256" r:id="rId2"/>
    <p:sldId id="413" r:id="rId3"/>
    <p:sldId id="414" r:id="rId4"/>
    <p:sldId id="346" r:id="rId5"/>
    <p:sldId id="352" r:id="rId6"/>
    <p:sldId id="351" r:id="rId7"/>
    <p:sldId id="353" r:id="rId8"/>
    <p:sldId id="354" r:id="rId9"/>
    <p:sldId id="397" r:id="rId10"/>
    <p:sldId id="398" r:id="rId11"/>
    <p:sldId id="432" r:id="rId12"/>
    <p:sldId id="355" r:id="rId13"/>
    <p:sldId id="359" r:id="rId14"/>
    <p:sldId id="358" r:id="rId15"/>
    <p:sldId id="474" r:id="rId16"/>
    <p:sldId id="360" r:id="rId17"/>
    <p:sldId id="399" r:id="rId18"/>
    <p:sldId id="404" r:id="rId19"/>
    <p:sldId id="405" r:id="rId20"/>
    <p:sldId id="406" r:id="rId21"/>
    <p:sldId id="361" r:id="rId22"/>
    <p:sldId id="427" r:id="rId23"/>
    <p:sldId id="476" r:id="rId24"/>
    <p:sldId id="475" r:id="rId25"/>
    <p:sldId id="428" r:id="rId26"/>
    <p:sldId id="362" r:id="rId27"/>
    <p:sldId id="363" r:id="rId28"/>
    <p:sldId id="477" r:id="rId29"/>
    <p:sldId id="478" r:id="rId30"/>
    <p:sldId id="389" r:id="rId31"/>
    <p:sldId id="390" r:id="rId32"/>
    <p:sldId id="391" r:id="rId33"/>
    <p:sldId id="433" r:id="rId34"/>
    <p:sldId id="392" r:id="rId35"/>
    <p:sldId id="400" r:id="rId36"/>
    <p:sldId id="401" r:id="rId37"/>
    <p:sldId id="402" r:id="rId38"/>
    <p:sldId id="434" r:id="rId39"/>
    <p:sldId id="403" r:id="rId40"/>
    <p:sldId id="407" r:id="rId41"/>
    <p:sldId id="408" r:id="rId42"/>
    <p:sldId id="409" r:id="rId43"/>
    <p:sldId id="411" r:id="rId44"/>
    <p:sldId id="412" r:id="rId45"/>
    <p:sldId id="350" r:id="rId46"/>
    <p:sldId id="479" r:id="rId47"/>
    <p:sldId id="348" r:id="rId48"/>
    <p:sldId id="347" r:id="rId49"/>
    <p:sldId id="349" r:id="rId50"/>
    <p:sldId id="364" r:id="rId51"/>
    <p:sldId id="365" r:id="rId52"/>
    <p:sldId id="366" r:id="rId53"/>
    <p:sldId id="367" r:id="rId54"/>
    <p:sldId id="368" r:id="rId55"/>
    <p:sldId id="369" r:id="rId56"/>
    <p:sldId id="480" r:id="rId57"/>
    <p:sldId id="370" r:id="rId58"/>
    <p:sldId id="371" r:id="rId59"/>
    <p:sldId id="372" r:id="rId60"/>
    <p:sldId id="373" r:id="rId61"/>
    <p:sldId id="425" r:id="rId62"/>
    <p:sldId id="426" r:id="rId63"/>
    <p:sldId id="374" r:id="rId64"/>
    <p:sldId id="435" r:id="rId65"/>
    <p:sldId id="436" r:id="rId66"/>
    <p:sldId id="375" r:id="rId67"/>
    <p:sldId id="482" r:id="rId68"/>
    <p:sldId id="483" r:id="rId69"/>
    <p:sldId id="485" r:id="rId70"/>
    <p:sldId id="487" r:id="rId71"/>
    <p:sldId id="484" r:id="rId72"/>
    <p:sldId id="486" r:id="rId73"/>
    <p:sldId id="377" r:id="rId74"/>
    <p:sldId id="379" r:id="rId75"/>
    <p:sldId id="380" r:id="rId76"/>
    <p:sldId id="488" r:id="rId77"/>
    <p:sldId id="489" r:id="rId78"/>
    <p:sldId id="490" r:id="rId79"/>
    <p:sldId id="491" r:id="rId80"/>
    <p:sldId id="492" r:id="rId81"/>
    <p:sldId id="493" r:id="rId82"/>
    <p:sldId id="494" r:id="rId83"/>
    <p:sldId id="495" r:id="rId84"/>
    <p:sldId id="381" r:id="rId85"/>
    <p:sldId id="461" r:id="rId86"/>
    <p:sldId id="462" r:id="rId87"/>
    <p:sldId id="457" r:id="rId88"/>
    <p:sldId id="458" r:id="rId89"/>
    <p:sldId id="459" r:id="rId90"/>
    <p:sldId id="357" r:id="rId91"/>
    <p:sldId id="382" r:id="rId92"/>
    <p:sldId id="383" r:id="rId93"/>
    <p:sldId id="384" r:id="rId94"/>
    <p:sldId id="385" r:id="rId95"/>
    <p:sldId id="386" r:id="rId96"/>
    <p:sldId id="387" r:id="rId97"/>
    <p:sldId id="271" r:id="rId98"/>
    <p:sldId id="415" r:id="rId99"/>
    <p:sldId id="416" r:id="rId100"/>
    <p:sldId id="463" r:id="rId101"/>
    <p:sldId id="464" r:id="rId102"/>
    <p:sldId id="418" r:id="rId103"/>
    <p:sldId id="465" r:id="rId104"/>
    <p:sldId id="481" r:id="rId105"/>
    <p:sldId id="466" r:id="rId106"/>
    <p:sldId id="467" r:id="rId107"/>
    <p:sldId id="417" r:id="rId108"/>
    <p:sldId id="468" r:id="rId109"/>
    <p:sldId id="473" r:id="rId110"/>
    <p:sldId id="469" r:id="rId111"/>
    <p:sldId id="470" r:id="rId112"/>
    <p:sldId id="471" r:id="rId113"/>
    <p:sldId id="472" r:id="rId1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8AB611-3086-6E6F-040A-5E71DA3CF609}" name="Alexandra Papoutsaki" initials="AP" userId="S::apaa2017@pomona.edu::bfa77a5d-e38e-43e7-abd1-0ba00b2c134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9E5"/>
    <a:srgbClr val="FF2600"/>
    <a:srgbClr val="FF9300"/>
    <a:srgbClr val="00FA00"/>
    <a:srgbClr val="8EFA00"/>
    <a:srgbClr val="009051"/>
    <a:srgbClr val="FFD579"/>
    <a:srgbClr val="0432FF"/>
    <a:srgbClr val="011893"/>
    <a:srgbClr val="FFF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1459"/>
    <p:restoredTop sz="79941"/>
  </p:normalViewPr>
  <p:slideViewPr>
    <p:cSldViewPr snapToGrid="0">
      <p:cViewPr varScale="1">
        <p:scale>
          <a:sx n="69" d="100"/>
          <a:sy n="69" d="100"/>
        </p:scale>
        <p:origin x="216" y="6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viewProps" Target="view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theme" Target="theme/theme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microsoft.com/office/2018/10/relationships/authors" Targe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10CDBA23-DB00-314B-A470-A362519CA314}" type="datetimeFigureOut">
              <a:rPr lang="en-US" smtClean="0"/>
              <a:t>3/31/26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EC9309-185D-B241-857D-6AB647741F6D}" type="slidenum">
              <a:rPr lang="en-US" smtClean="0"/>
              <a:t>‹#›</a:t>
            </a:fld>
            <a:endParaRPr lang="en-US"/>
          </a:p>
        </p:txBody>
      </p:sp>
    </p:spTree>
    <p:extLst>
      <p:ext uri="{BB962C8B-B14F-4D97-AF65-F5344CB8AC3E}">
        <p14:creationId xmlns:p14="http://schemas.microsoft.com/office/powerpoint/2010/main" val="1507590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We are entering a new unit in the class, where we will be talking about major data structures and algorithms. This will allow us to understand the common ways that we can organize data, fundamental operations on them, and questions around how fast or slow our code is. We will start this new chapter by talking about sequences and dictionaries. Some of the topics we will cover from now on will seem familiar if you have taken CS50 or some other programming class in the past. We will also combine them with work we have already done on mathematical foundations of computer science. This unit will act as a preview of classes like CS62 and CS140.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Use these slides as a reference. Your work will be on a worksheet today.</a:t>
            </a:r>
          </a:p>
        </p:txBody>
      </p:sp>
      <p:sp>
        <p:nvSpPr>
          <p:cNvPr id="4" name="Slide Number Placeholder 3"/>
          <p:cNvSpPr>
            <a:spLocks noGrp="1"/>
          </p:cNvSpPr>
          <p:nvPr>
            <p:ph type="sldNum" sz="quarter" idx="5"/>
          </p:nvPr>
        </p:nvSpPr>
        <p:spPr/>
        <p:txBody>
          <a:bodyPr/>
          <a:lstStyle/>
          <a:p>
            <a:fld id="{D1EC9309-185D-B241-857D-6AB647741F6D}" type="slidenum">
              <a:rPr lang="en-US" smtClean="0"/>
              <a:t>1</a:t>
            </a:fld>
            <a:endParaRPr lang="en-US"/>
          </a:p>
        </p:txBody>
      </p:sp>
    </p:spTree>
    <p:extLst>
      <p:ext uri="{BB962C8B-B14F-4D97-AF65-F5344CB8AC3E}">
        <p14:creationId xmlns:p14="http://schemas.microsoft.com/office/powerpoint/2010/main" val="4460437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2D07C-0BC1-5D45-88CD-16737C7D74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704A84-A9A2-73E0-BA7F-7D4EF88EC0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36FBCA-5545-D190-9854-12BA2693412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You can also use the range function if you want to keep track of the index. Here, it makes sense to name our variable something that </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that commonly stands for index. By default, print() will add a space between each argument.</a:t>
            </a:r>
          </a:p>
        </p:txBody>
      </p:sp>
      <p:sp>
        <p:nvSpPr>
          <p:cNvPr id="4" name="Slide Number Placeholder 3">
            <a:extLst>
              <a:ext uri="{FF2B5EF4-FFF2-40B4-BE49-F238E27FC236}">
                <a16:creationId xmlns:a16="http://schemas.microsoft.com/office/drawing/2014/main" id="{8EF8548E-B8B5-D845-615E-4355C802FC3B}"/>
              </a:ext>
            </a:extLst>
          </p:cNvPr>
          <p:cNvSpPr>
            <a:spLocks noGrp="1"/>
          </p:cNvSpPr>
          <p:nvPr>
            <p:ph type="sldNum" sz="quarter" idx="5"/>
          </p:nvPr>
        </p:nvSpPr>
        <p:spPr/>
        <p:txBody>
          <a:bodyPr/>
          <a:lstStyle/>
          <a:p>
            <a:fld id="{D1EC9309-185D-B241-857D-6AB647741F6D}" type="slidenum">
              <a:rPr lang="en-US" smtClean="0"/>
              <a:t>10</a:t>
            </a:fld>
            <a:endParaRPr lang="en-US"/>
          </a:p>
        </p:txBody>
      </p:sp>
    </p:spTree>
    <p:extLst>
      <p:ext uri="{BB962C8B-B14F-4D97-AF65-F5344CB8AC3E}">
        <p14:creationId xmlns:p14="http://schemas.microsoft.com/office/powerpoint/2010/main" val="260594996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E9D07-9AA3-81EA-3C8B-A25C3ECD07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5A747A-EC7E-CCAE-45FB-A9E7859D6E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8F9C89-05F5-62DC-927F-2D68A9992A9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final data structure we will see today is that of dictionaries.</a:t>
            </a:r>
          </a:p>
        </p:txBody>
      </p:sp>
      <p:sp>
        <p:nvSpPr>
          <p:cNvPr id="4" name="Slide Number Placeholder 3">
            <a:extLst>
              <a:ext uri="{FF2B5EF4-FFF2-40B4-BE49-F238E27FC236}">
                <a16:creationId xmlns:a16="http://schemas.microsoft.com/office/drawing/2014/main" id="{229BA189-9871-6C91-6D55-94C98906D5EC}"/>
              </a:ext>
            </a:extLst>
          </p:cNvPr>
          <p:cNvSpPr>
            <a:spLocks noGrp="1"/>
          </p:cNvSpPr>
          <p:nvPr>
            <p:ph type="sldNum" sz="quarter" idx="5"/>
          </p:nvPr>
        </p:nvSpPr>
        <p:spPr/>
        <p:txBody>
          <a:bodyPr/>
          <a:lstStyle/>
          <a:p>
            <a:fld id="{D1EC9309-185D-B241-857D-6AB647741F6D}" type="slidenum">
              <a:rPr lang="en-US" smtClean="0"/>
              <a:t>100</a:t>
            </a:fld>
            <a:endParaRPr lang="en-US"/>
          </a:p>
        </p:txBody>
      </p:sp>
    </p:spTree>
    <p:extLst>
      <p:ext uri="{BB962C8B-B14F-4D97-AF65-F5344CB8AC3E}">
        <p14:creationId xmlns:p14="http://schemas.microsoft.com/office/powerpoint/2010/main" val="140418034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0B721-1460-09A2-5144-19D71A92E7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0CA0C4-7B34-0E7D-7BD5-8867AB0AD5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051FF-CFF0-FA9B-C8A7-D05B04A8CEE6}"/>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Dictionaries are data structures that store pairs of keys and their associated values, similar to a physical dictionary, address book, or index at the the end of the book. Keys have to be unique and we use them to look up, i.e. find the associated values. But two keys can have the same value. Because dictionaries represent a mapping from keys to values, they are known as maps. Other names for them are symbol tables or </a:t>
            </a:r>
            <a:r>
              <a:rPr lang="en-US" sz="1200" kern="1200" dirty="0" err="1">
                <a:solidFill>
                  <a:schemeClr val="tx1"/>
                </a:solidFill>
                <a:effectLst/>
                <a:latin typeface="+mn-lt"/>
                <a:ea typeface="+mn-ea"/>
                <a:cs typeface="+mn-cs"/>
              </a:rPr>
              <a:t>assocative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rrays</a:t>
            </a:r>
            <a:r>
              <a:rPr lang="en-US" sz="120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C78C5624-3C89-0075-ED8C-7826E568E0F3}"/>
              </a:ext>
            </a:extLst>
          </p:cNvPr>
          <p:cNvSpPr>
            <a:spLocks noGrp="1"/>
          </p:cNvSpPr>
          <p:nvPr>
            <p:ph type="sldNum" sz="quarter" idx="5"/>
          </p:nvPr>
        </p:nvSpPr>
        <p:spPr/>
        <p:txBody>
          <a:bodyPr/>
          <a:lstStyle/>
          <a:p>
            <a:fld id="{D1EC9309-185D-B241-857D-6AB647741F6D}" type="slidenum">
              <a:rPr lang="en-US" smtClean="0"/>
              <a:t>101</a:t>
            </a:fld>
            <a:endParaRPr lang="en-US"/>
          </a:p>
        </p:txBody>
      </p:sp>
    </p:spTree>
    <p:extLst>
      <p:ext uri="{BB962C8B-B14F-4D97-AF65-F5344CB8AC3E}">
        <p14:creationId xmlns:p14="http://schemas.microsoft.com/office/powerpoint/2010/main" val="35625849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627A8-B17F-A76D-4E4E-2633D78DD2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80B937-B3B0-DADC-7E40-3C65DEA1DF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A0DAAD-39B8-D395-E9C7-CB0D9A96D581}"/>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In Python, dictionaries are represented using the </a:t>
            </a:r>
            <a:r>
              <a:rPr lang="en-US" sz="1200" kern="1200" dirty="0" err="1">
                <a:solidFill>
                  <a:schemeClr val="tx1"/>
                </a:solidFill>
                <a:effectLst/>
                <a:latin typeface="+mn-lt"/>
                <a:ea typeface="+mn-ea"/>
                <a:cs typeface="+mn-cs"/>
              </a:rPr>
              <a:t>dict</a:t>
            </a:r>
            <a:r>
              <a:rPr lang="en-US" sz="1200" kern="1200" dirty="0">
                <a:solidFill>
                  <a:schemeClr val="tx1"/>
                </a:solidFill>
                <a:effectLst/>
                <a:latin typeface="+mn-lt"/>
                <a:ea typeface="+mn-ea"/>
                <a:cs typeface="+mn-cs"/>
              </a:rPr>
              <a:t> data type. Any immutable type can be a key (that means no lists). Lists are fine for values because values can support any type of object.</a:t>
            </a:r>
          </a:p>
        </p:txBody>
      </p:sp>
      <p:sp>
        <p:nvSpPr>
          <p:cNvPr id="4" name="Slide Number Placeholder 3">
            <a:extLst>
              <a:ext uri="{FF2B5EF4-FFF2-40B4-BE49-F238E27FC236}">
                <a16:creationId xmlns:a16="http://schemas.microsoft.com/office/drawing/2014/main" id="{12541855-4CFB-5F92-5882-3C006C876B01}"/>
              </a:ext>
            </a:extLst>
          </p:cNvPr>
          <p:cNvSpPr>
            <a:spLocks noGrp="1"/>
          </p:cNvSpPr>
          <p:nvPr>
            <p:ph type="sldNum" sz="quarter" idx="5"/>
          </p:nvPr>
        </p:nvSpPr>
        <p:spPr/>
        <p:txBody>
          <a:bodyPr/>
          <a:lstStyle/>
          <a:p>
            <a:fld id="{D1EC9309-185D-B241-857D-6AB647741F6D}" type="slidenum">
              <a:rPr lang="en-US" smtClean="0"/>
              <a:t>102</a:t>
            </a:fld>
            <a:endParaRPr lang="en-US"/>
          </a:p>
        </p:txBody>
      </p:sp>
    </p:spTree>
    <p:extLst>
      <p:ext uri="{BB962C8B-B14F-4D97-AF65-F5344CB8AC3E}">
        <p14:creationId xmlns:p14="http://schemas.microsoft.com/office/powerpoint/2010/main" val="331924019"/>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28717-F236-2E36-9A4D-9E10711F36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C2B914-1CF9-BCC1-C29E-191EB60265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995E9D-BB98-D67F-FAF7-3CC73122BB8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create an empty dictionary, we either use the curly brackets or the </a:t>
            </a:r>
            <a:r>
              <a:rPr lang="en-US" sz="1200" kern="1200" dirty="0" err="1">
                <a:solidFill>
                  <a:schemeClr val="tx1"/>
                </a:solidFill>
                <a:effectLst/>
                <a:latin typeface="+mn-lt"/>
                <a:ea typeface="+mn-ea"/>
                <a:cs typeface="+mn-cs"/>
              </a:rPr>
              <a:t>dict</a:t>
            </a:r>
            <a:r>
              <a:rPr lang="en-US" sz="1200" kern="1200" dirty="0">
                <a:solidFill>
                  <a:schemeClr val="tx1"/>
                </a:solidFill>
                <a:effectLst/>
                <a:latin typeface="+mn-lt"/>
                <a:ea typeface="+mn-ea"/>
                <a:cs typeface="+mn-cs"/>
              </a:rPr>
              <a:t> built in function. To associate a value </a:t>
            </a:r>
          </a:p>
        </p:txBody>
      </p:sp>
      <p:sp>
        <p:nvSpPr>
          <p:cNvPr id="4" name="Slide Number Placeholder 3">
            <a:extLst>
              <a:ext uri="{FF2B5EF4-FFF2-40B4-BE49-F238E27FC236}">
                <a16:creationId xmlns:a16="http://schemas.microsoft.com/office/drawing/2014/main" id="{95D7DEE6-915F-F41E-115B-0FB45EC9B23B}"/>
              </a:ext>
            </a:extLst>
          </p:cNvPr>
          <p:cNvSpPr>
            <a:spLocks noGrp="1"/>
          </p:cNvSpPr>
          <p:nvPr>
            <p:ph type="sldNum" sz="quarter" idx="5"/>
          </p:nvPr>
        </p:nvSpPr>
        <p:spPr/>
        <p:txBody>
          <a:bodyPr/>
          <a:lstStyle/>
          <a:p>
            <a:fld id="{D1EC9309-185D-B241-857D-6AB647741F6D}" type="slidenum">
              <a:rPr lang="en-US" smtClean="0"/>
              <a:t>103</a:t>
            </a:fld>
            <a:endParaRPr lang="en-US"/>
          </a:p>
        </p:txBody>
      </p:sp>
    </p:spTree>
    <p:extLst>
      <p:ext uri="{BB962C8B-B14F-4D97-AF65-F5344CB8AC3E}">
        <p14:creationId xmlns:p14="http://schemas.microsoft.com/office/powerpoint/2010/main" val="2785192274"/>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F625A-E0E3-7462-80C4-3636F14D54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DBD183-469D-A0D6-EDD1-369D2F83AA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2CB035-57A7-7D6F-8DA0-A3EFB6BABD5B}"/>
              </a:ext>
            </a:extLst>
          </p:cNvPr>
          <p:cNvSpPr>
            <a:spLocks noGrp="1"/>
          </p:cNvSpPr>
          <p:nvPr>
            <p:ph type="body" idx="1"/>
          </p:nvPr>
        </p:nvSpPr>
        <p:spPr/>
        <p:txBody>
          <a:bodyPr/>
          <a:lstStyle/>
          <a:p>
            <a:r>
              <a:rPr lang="en-US" sz="1200" dirty="0"/>
              <a:t>To insert a key-value pair to the dictionary we use the square brackets. We can also create a dictionary in one go using curly brackets.</a:t>
            </a:r>
            <a:endParaRPr lang="en-US" sz="1200" dirty="0">
              <a:latin typeface="Monaco" pitchFamily="2" charset="77"/>
            </a:endParaRPr>
          </a:p>
        </p:txBody>
      </p:sp>
      <p:sp>
        <p:nvSpPr>
          <p:cNvPr id="4" name="Slide Number Placeholder 3">
            <a:extLst>
              <a:ext uri="{FF2B5EF4-FFF2-40B4-BE49-F238E27FC236}">
                <a16:creationId xmlns:a16="http://schemas.microsoft.com/office/drawing/2014/main" id="{A16AB647-E0CC-0724-A992-F7D8E1470A24}"/>
              </a:ext>
            </a:extLst>
          </p:cNvPr>
          <p:cNvSpPr>
            <a:spLocks noGrp="1"/>
          </p:cNvSpPr>
          <p:nvPr>
            <p:ph type="sldNum" sz="quarter" idx="5"/>
          </p:nvPr>
        </p:nvSpPr>
        <p:spPr/>
        <p:txBody>
          <a:bodyPr/>
          <a:lstStyle/>
          <a:p>
            <a:fld id="{D1EC9309-185D-B241-857D-6AB647741F6D}" type="slidenum">
              <a:rPr lang="en-US" smtClean="0"/>
              <a:t>104</a:t>
            </a:fld>
            <a:endParaRPr lang="en-US"/>
          </a:p>
        </p:txBody>
      </p:sp>
    </p:spTree>
    <p:extLst>
      <p:ext uri="{BB962C8B-B14F-4D97-AF65-F5344CB8AC3E}">
        <p14:creationId xmlns:p14="http://schemas.microsoft.com/office/powerpoint/2010/main" val="1415616473"/>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3FCEC-0CD1-6D1A-86A4-444C22C815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1B8C4-3399-8A02-E465-14A36880B6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2FA1D0-FE64-4723-23D3-15312068AB8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Given a key, we can look up the square brackets, as long as the key is part of the dictionary.</a:t>
            </a:r>
          </a:p>
        </p:txBody>
      </p:sp>
      <p:sp>
        <p:nvSpPr>
          <p:cNvPr id="4" name="Slide Number Placeholder 3">
            <a:extLst>
              <a:ext uri="{FF2B5EF4-FFF2-40B4-BE49-F238E27FC236}">
                <a16:creationId xmlns:a16="http://schemas.microsoft.com/office/drawing/2014/main" id="{C1936C70-0582-6E13-AD86-D556928E4A4F}"/>
              </a:ext>
            </a:extLst>
          </p:cNvPr>
          <p:cNvSpPr>
            <a:spLocks noGrp="1"/>
          </p:cNvSpPr>
          <p:nvPr>
            <p:ph type="sldNum" sz="quarter" idx="5"/>
          </p:nvPr>
        </p:nvSpPr>
        <p:spPr/>
        <p:txBody>
          <a:bodyPr/>
          <a:lstStyle/>
          <a:p>
            <a:fld id="{D1EC9309-185D-B241-857D-6AB647741F6D}" type="slidenum">
              <a:rPr lang="en-US" smtClean="0"/>
              <a:t>105</a:t>
            </a:fld>
            <a:endParaRPr lang="en-US"/>
          </a:p>
        </p:txBody>
      </p:sp>
    </p:spTree>
    <p:extLst>
      <p:ext uri="{BB962C8B-B14F-4D97-AF65-F5344CB8AC3E}">
        <p14:creationId xmlns:p14="http://schemas.microsoft.com/office/powerpoint/2010/main" val="562918552"/>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8D271-EA63-6EBD-E278-86590FBCCF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1B10CD-23B9-C530-BF25-F2113E02CC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0B10EF-3379-4A5F-1047-6F8AE4C1C857}"/>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We can also update the associated value of an already inserted key-value pair using square brackets.</a:t>
            </a:r>
          </a:p>
        </p:txBody>
      </p:sp>
      <p:sp>
        <p:nvSpPr>
          <p:cNvPr id="4" name="Slide Number Placeholder 3">
            <a:extLst>
              <a:ext uri="{FF2B5EF4-FFF2-40B4-BE49-F238E27FC236}">
                <a16:creationId xmlns:a16="http://schemas.microsoft.com/office/drawing/2014/main" id="{564B791E-D1BF-6268-0A88-2BD0C5573037}"/>
              </a:ext>
            </a:extLst>
          </p:cNvPr>
          <p:cNvSpPr>
            <a:spLocks noGrp="1"/>
          </p:cNvSpPr>
          <p:nvPr>
            <p:ph type="sldNum" sz="quarter" idx="5"/>
          </p:nvPr>
        </p:nvSpPr>
        <p:spPr/>
        <p:txBody>
          <a:bodyPr/>
          <a:lstStyle/>
          <a:p>
            <a:fld id="{D1EC9309-185D-B241-857D-6AB647741F6D}" type="slidenum">
              <a:rPr lang="en-US" smtClean="0"/>
              <a:t>106</a:t>
            </a:fld>
            <a:endParaRPr lang="en-US"/>
          </a:p>
        </p:txBody>
      </p:sp>
    </p:spTree>
    <p:extLst>
      <p:ext uri="{BB962C8B-B14F-4D97-AF65-F5344CB8AC3E}">
        <p14:creationId xmlns:p14="http://schemas.microsoft.com/office/powerpoint/2010/main" val="1610097396"/>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F64BE-C078-5165-F44A-B22307B7AE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8959A4-E930-00CA-4B42-2EFA97B91F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87B8ED-5384-D5AC-7F5D-93E2C51B5C63}"/>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Dictionaries support the in operator which tests whether a key belongs to a dictionary. To test belonging in values you have to use the values method.</a:t>
            </a:r>
          </a:p>
        </p:txBody>
      </p:sp>
      <p:sp>
        <p:nvSpPr>
          <p:cNvPr id="4" name="Slide Number Placeholder 3">
            <a:extLst>
              <a:ext uri="{FF2B5EF4-FFF2-40B4-BE49-F238E27FC236}">
                <a16:creationId xmlns:a16="http://schemas.microsoft.com/office/drawing/2014/main" id="{CFA47941-DD6D-A62E-F6E3-9FB0E60A6391}"/>
              </a:ext>
            </a:extLst>
          </p:cNvPr>
          <p:cNvSpPr>
            <a:spLocks noGrp="1"/>
          </p:cNvSpPr>
          <p:nvPr>
            <p:ph type="sldNum" sz="quarter" idx="5"/>
          </p:nvPr>
        </p:nvSpPr>
        <p:spPr/>
        <p:txBody>
          <a:bodyPr/>
          <a:lstStyle/>
          <a:p>
            <a:fld id="{D1EC9309-185D-B241-857D-6AB647741F6D}" type="slidenum">
              <a:rPr lang="en-US" smtClean="0"/>
              <a:t>107</a:t>
            </a:fld>
            <a:endParaRPr lang="en-US"/>
          </a:p>
        </p:txBody>
      </p:sp>
    </p:spTree>
    <p:extLst>
      <p:ext uri="{BB962C8B-B14F-4D97-AF65-F5344CB8AC3E}">
        <p14:creationId xmlns:p14="http://schemas.microsoft.com/office/powerpoint/2010/main" val="2628028959"/>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FC4BD-6D0C-CF35-3978-BFED0F4EC1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2A2653-13DE-6157-B761-7B509F0C27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23D97C-5BCC-7042-2187-8B927BBD4D4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delete a key-value pair you can either use the pop method, the del keyword, or the </a:t>
            </a:r>
            <a:r>
              <a:rPr lang="en-US" sz="1200" kern="1200" dirty="0" err="1">
                <a:solidFill>
                  <a:schemeClr val="tx1"/>
                </a:solidFill>
                <a:effectLst/>
                <a:latin typeface="+mn-lt"/>
                <a:ea typeface="+mn-ea"/>
                <a:cs typeface="+mn-cs"/>
              </a:rPr>
              <a:t>popitem</a:t>
            </a:r>
            <a:r>
              <a:rPr lang="en-US" sz="1200" kern="1200" dirty="0">
                <a:solidFill>
                  <a:schemeClr val="tx1"/>
                </a:solidFill>
                <a:effectLst/>
                <a:latin typeface="+mn-lt"/>
                <a:ea typeface="+mn-ea"/>
                <a:cs typeface="+mn-cs"/>
              </a:rPr>
              <a:t> method. You can also clear all key-value pairs and get the empty dictionary. You can also delete altogether a dictionary or any object.</a:t>
            </a:r>
          </a:p>
        </p:txBody>
      </p:sp>
      <p:sp>
        <p:nvSpPr>
          <p:cNvPr id="4" name="Slide Number Placeholder 3">
            <a:extLst>
              <a:ext uri="{FF2B5EF4-FFF2-40B4-BE49-F238E27FC236}">
                <a16:creationId xmlns:a16="http://schemas.microsoft.com/office/drawing/2014/main" id="{0A4D7CB5-5FC2-FCD2-EA25-5EE2C018B89A}"/>
              </a:ext>
            </a:extLst>
          </p:cNvPr>
          <p:cNvSpPr>
            <a:spLocks noGrp="1"/>
          </p:cNvSpPr>
          <p:nvPr>
            <p:ph type="sldNum" sz="quarter" idx="5"/>
          </p:nvPr>
        </p:nvSpPr>
        <p:spPr/>
        <p:txBody>
          <a:bodyPr/>
          <a:lstStyle/>
          <a:p>
            <a:fld id="{D1EC9309-185D-B241-857D-6AB647741F6D}" type="slidenum">
              <a:rPr lang="en-US" smtClean="0"/>
              <a:t>108</a:t>
            </a:fld>
            <a:endParaRPr lang="en-US"/>
          </a:p>
        </p:txBody>
      </p:sp>
    </p:spTree>
    <p:extLst>
      <p:ext uri="{BB962C8B-B14F-4D97-AF65-F5344CB8AC3E}">
        <p14:creationId xmlns:p14="http://schemas.microsoft.com/office/powerpoint/2010/main" val="610633607"/>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BF42E-E416-AE57-7DB7-FB15B2FF6D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C69929-8B9A-EEA8-FDAA-E6BBBCDBE6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C5ACA3-DD49-82F5-F9B2-39E863A1842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Some useful methods for dictionaries to know are keys, values, and items. </a:t>
            </a:r>
          </a:p>
        </p:txBody>
      </p:sp>
      <p:sp>
        <p:nvSpPr>
          <p:cNvPr id="4" name="Slide Number Placeholder 3">
            <a:extLst>
              <a:ext uri="{FF2B5EF4-FFF2-40B4-BE49-F238E27FC236}">
                <a16:creationId xmlns:a16="http://schemas.microsoft.com/office/drawing/2014/main" id="{C7BC0ACB-8ED2-A2AB-62FF-24C1F6270AF1}"/>
              </a:ext>
            </a:extLst>
          </p:cNvPr>
          <p:cNvSpPr>
            <a:spLocks noGrp="1"/>
          </p:cNvSpPr>
          <p:nvPr>
            <p:ph type="sldNum" sz="quarter" idx="5"/>
          </p:nvPr>
        </p:nvSpPr>
        <p:spPr/>
        <p:txBody>
          <a:bodyPr/>
          <a:lstStyle/>
          <a:p>
            <a:fld id="{D1EC9309-185D-B241-857D-6AB647741F6D}" type="slidenum">
              <a:rPr lang="en-US" smtClean="0"/>
              <a:t>109</a:t>
            </a:fld>
            <a:endParaRPr lang="en-US"/>
          </a:p>
        </p:txBody>
      </p:sp>
    </p:spTree>
    <p:extLst>
      <p:ext uri="{BB962C8B-B14F-4D97-AF65-F5344CB8AC3E}">
        <p14:creationId xmlns:p14="http://schemas.microsoft.com/office/powerpoint/2010/main" val="4284029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6926B-C976-2768-BCC1-73E4C163F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529171-CB72-BFA3-A33F-2965EBF135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BD06E4-BE1A-B1AE-6D75-ABA7FEC3E07A}"/>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Finally, more conveniently, you can use the enumerate function to keep track of the index using the above syntax which circumvents the need to index a string.</a:t>
            </a:r>
          </a:p>
        </p:txBody>
      </p:sp>
      <p:sp>
        <p:nvSpPr>
          <p:cNvPr id="4" name="Slide Number Placeholder 3">
            <a:extLst>
              <a:ext uri="{FF2B5EF4-FFF2-40B4-BE49-F238E27FC236}">
                <a16:creationId xmlns:a16="http://schemas.microsoft.com/office/drawing/2014/main" id="{E8FDDB02-BAEF-4616-CA38-9DCFE59FE139}"/>
              </a:ext>
            </a:extLst>
          </p:cNvPr>
          <p:cNvSpPr>
            <a:spLocks noGrp="1"/>
          </p:cNvSpPr>
          <p:nvPr>
            <p:ph type="sldNum" sz="quarter" idx="5"/>
          </p:nvPr>
        </p:nvSpPr>
        <p:spPr/>
        <p:txBody>
          <a:bodyPr/>
          <a:lstStyle/>
          <a:p>
            <a:fld id="{D1EC9309-185D-B241-857D-6AB647741F6D}" type="slidenum">
              <a:rPr lang="en-US" smtClean="0"/>
              <a:t>11</a:t>
            </a:fld>
            <a:endParaRPr lang="en-US"/>
          </a:p>
        </p:txBody>
      </p:sp>
    </p:spTree>
    <p:extLst>
      <p:ext uri="{BB962C8B-B14F-4D97-AF65-F5344CB8AC3E}">
        <p14:creationId xmlns:p14="http://schemas.microsoft.com/office/powerpoint/2010/main" val="688722159"/>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76034-1ACB-2B9C-1A40-D08E65CB20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D1F333-439C-BB84-CD16-27A45DEEB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144D0B-68DB-F834-F2A5-0B2C8B46E34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Let's try together to write a function that combines lists and dictionaries.</a:t>
            </a:r>
          </a:p>
        </p:txBody>
      </p:sp>
      <p:sp>
        <p:nvSpPr>
          <p:cNvPr id="4" name="Slide Number Placeholder 3">
            <a:extLst>
              <a:ext uri="{FF2B5EF4-FFF2-40B4-BE49-F238E27FC236}">
                <a16:creationId xmlns:a16="http://schemas.microsoft.com/office/drawing/2014/main" id="{A7DF3CA6-79A3-B1DB-667D-F9041DD15403}"/>
              </a:ext>
            </a:extLst>
          </p:cNvPr>
          <p:cNvSpPr>
            <a:spLocks noGrp="1"/>
          </p:cNvSpPr>
          <p:nvPr>
            <p:ph type="sldNum" sz="quarter" idx="5"/>
          </p:nvPr>
        </p:nvSpPr>
        <p:spPr/>
        <p:txBody>
          <a:bodyPr/>
          <a:lstStyle/>
          <a:p>
            <a:fld id="{D1EC9309-185D-B241-857D-6AB647741F6D}" type="slidenum">
              <a:rPr lang="en-US" smtClean="0"/>
              <a:t>110</a:t>
            </a:fld>
            <a:endParaRPr lang="en-US"/>
          </a:p>
        </p:txBody>
      </p:sp>
    </p:spTree>
    <p:extLst>
      <p:ext uri="{BB962C8B-B14F-4D97-AF65-F5344CB8AC3E}">
        <p14:creationId xmlns:p14="http://schemas.microsoft.com/office/powerpoint/2010/main" val="2566924756"/>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0CA8E-E27D-F70E-06D4-7E9479FA93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A53D4F-5E29-5B9B-2A59-90D6099FCE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894714-7A0D-0D9A-6AF1-504A096E20C1}"/>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803ED87-BD83-6711-D37C-7E0A4E2CB790}"/>
              </a:ext>
            </a:extLst>
          </p:cNvPr>
          <p:cNvSpPr>
            <a:spLocks noGrp="1"/>
          </p:cNvSpPr>
          <p:nvPr>
            <p:ph type="sldNum" sz="quarter" idx="5"/>
          </p:nvPr>
        </p:nvSpPr>
        <p:spPr/>
        <p:txBody>
          <a:bodyPr/>
          <a:lstStyle/>
          <a:p>
            <a:fld id="{D1EC9309-185D-B241-857D-6AB647741F6D}" type="slidenum">
              <a:rPr lang="en-US" smtClean="0"/>
              <a:t>111</a:t>
            </a:fld>
            <a:endParaRPr lang="en-US"/>
          </a:p>
        </p:txBody>
      </p:sp>
    </p:spTree>
    <p:extLst>
      <p:ext uri="{BB962C8B-B14F-4D97-AF65-F5344CB8AC3E}">
        <p14:creationId xmlns:p14="http://schemas.microsoft.com/office/powerpoint/2010/main" val="3524567601"/>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30757-F8B3-C9C9-4E5E-ECF04E4A40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F4CE1-6B80-90A7-F1A7-3775D9D28A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B78341-57AC-098B-BC50-BAA2F7339987}"/>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Now use this function to built another one.</a:t>
            </a:r>
          </a:p>
        </p:txBody>
      </p:sp>
      <p:sp>
        <p:nvSpPr>
          <p:cNvPr id="4" name="Slide Number Placeholder 3">
            <a:extLst>
              <a:ext uri="{FF2B5EF4-FFF2-40B4-BE49-F238E27FC236}">
                <a16:creationId xmlns:a16="http://schemas.microsoft.com/office/drawing/2014/main" id="{CB95F2F0-0B9B-D9B5-1CDA-EE3F2D10FB81}"/>
              </a:ext>
            </a:extLst>
          </p:cNvPr>
          <p:cNvSpPr>
            <a:spLocks noGrp="1"/>
          </p:cNvSpPr>
          <p:nvPr>
            <p:ph type="sldNum" sz="quarter" idx="5"/>
          </p:nvPr>
        </p:nvSpPr>
        <p:spPr/>
        <p:txBody>
          <a:bodyPr/>
          <a:lstStyle/>
          <a:p>
            <a:fld id="{D1EC9309-185D-B241-857D-6AB647741F6D}" type="slidenum">
              <a:rPr lang="en-US" smtClean="0"/>
              <a:t>112</a:t>
            </a:fld>
            <a:endParaRPr lang="en-US"/>
          </a:p>
        </p:txBody>
      </p:sp>
    </p:spTree>
    <p:extLst>
      <p:ext uri="{BB962C8B-B14F-4D97-AF65-F5344CB8AC3E}">
        <p14:creationId xmlns:p14="http://schemas.microsoft.com/office/powerpoint/2010/main" val="3403548281"/>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D58B8-7B6F-FE90-9BE6-3E0264D0CE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63E9D6-42F5-C8C8-40DD-1A27F20C26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59E005-30CB-0330-2975-E1862132F1E0}"/>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4AED602-065A-7A47-DF92-3E16E1C146F9}"/>
              </a:ext>
            </a:extLst>
          </p:cNvPr>
          <p:cNvSpPr>
            <a:spLocks noGrp="1"/>
          </p:cNvSpPr>
          <p:nvPr>
            <p:ph type="sldNum" sz="quarter" idx="5"/>
          </p:nvPr>
        </p:nvSpPr>
        <p:spPr/>
        <p:txBody>
          <a:bodyPr/>
          <a:lstStyle/>
          <a:p>
            <a:fld id="{D1EC9309-185D-B241-857D-6AB647741F6D}" type="slidenum">
              <a:rPr lang="en-US" smtClean="0"/>
              <a:t>113</a:t>
            </a:fld>
            <a:endParaRPr lang="en-US"/>
          </a:p>
        </p:txBody>
      </p:sp>
    </p:spTree>
    <p:extLst>
      <p:ext uri="{BB962C8B-B14F-4D97-AF65-F5344CB8AC3E}">
        <p14:creationId xmlns:p14="http://schemas.microsoft.com/office/powerpoint/2010/main" val="2217037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96DCF-F3BC-0A9C-BFB6-1EFD0E91DE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ECBA6D-24C4-FC5B-A639-2D6617DE7A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E7FD53-4D50-583C-A501-C5816F556487}"/>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We saw that we can index specific characters using square brackets. Sometimes, we want to retrieve continuous segments of strings. These are known as slices. To select a slice, we again use square brackets but indicate the range of indices using a colon. Note that this will return the slice of the string from the start-</a:t>
            </a:r>
            <a:r>
              <a:rPr lang="en-US" sz="1200" kern="1200" dirty="0" err="1">
                <a:solidFill>
                  <a:schemeClr val="tx1"/>
                </a:solidFill>
                <a:effectLst/>
                <a:latin typeface="+mn-lt"/>
                <a:ea typeface="+mn-ea"/>
                <a:cs typeface="+mn-cs"/>
              </a:rPr>
              <a:t>th</a:t>
            </a:r>
            <a:r>
              <a:rPr lang="en-US" sz="1200" kern="1200" dirty="0">
                <a:solidFill>
                  <a:schemeClr val="tx1"/>
                </a:solidFill>
                <a:effectLst/>
                <a:latin typeface="+mn-lt"/>
                <a:ea typeface="+mn-ea"/>
                <a:cs typeface="+mn-cs"/>
              </a:rPr>
              <a:t> character we specified (inclusive) to the end-</a:t>
            </a:r>
            <a:r>
              <a:rPr lang="en-US" sz="1200" kern="1200" dirty="0" err="1">
                <a:solidFill>
                  <a:schemeClr val="tx1"/>
                </a:solidFill>
                <a:effectLst/>
                <a:latin typeface="+mn-lt"/>
                <a:ea typeface="+mn-ea"/>
                <a:cs typeface="+mn-cs"/>
              </a:rPr>
              <a:t>th</a:t>
            </a:r>
            <a:r>
              <a:rPr lang="en-US" sz="1200" kern="1200" dirty="0">
                <a:solidFill>
                  <a:schemeClr val="tx1"/>
                </a:solidFill>
                <a:effectLst/>
                <a:latin typeface="+mn-lt"/>
                <a:ea typeface="+mn-ea"/>
                <a:cs typeface="+mn-cs"/>
              </a:rPr>
              <a:t> character (exclusive).</a:t>
            </a:r>
          </a:p>
        </p:txBody>
      </p:sp>
      <p:sp>
        <p:nvSpPr>
          <p:cNvPr id="4" name="Slide Number Placeholder 3">
            <a:extLst>
              <a:ext uri="{FF2B5EF4-FFF2-40B4-BE49-F238E27FC236}">
                <a16:creationId xmlns:a16="http://schemas.microsoft.com/office/drawing/2014/main" id="{EFA14E30-CBB6-2D86-C733-ACD50501F0F0}"/>
              </a:ext>
            </a:extLst>
          </p:cNvPr>
          <p:cNvSpPr>
            <a:spLocks noGrp="1"/>
          </p:cNvSpPr>
          <p:nvPr>
            <p:ph type="sldNum" sz="quarter" idx="5"/>
          </p:nvPr>
        </p:nvSpPr>
        <p:spPr/>
        <p:txBody>
          <a:bodyPr/>
          <a:lstStyle/>
          <a:p>
            <a:fld id="{D1EC9309-185D-B241-857D-6AB647741F6D}" type="slidenum">
              <a:rPr lang="en-US" smtClean="0"/>
              <a:t>12</a:t>
            </a:fld>
            <a:endParaRPr lang="en-US"/>
          </a:p>
        </p:txBody>
      </p:sp>
    </p:spTree>
    <p:extLst>
      <p:ext uri="{BB962C8B-B14F-4D97-AF65-F5344CB8AC3E}">
        <p14:creationId xmlns:p14="http://schemas.microsoft.com/office/powerpoint/2010/main" val="1109299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63A40-82D0-3DA6-5643-186DF40057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9C0C4D-D255-C1C0-D0EA-C443D7D95D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774394-10C1-792E-246B-92874DB2FF0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Note that if the first index is greater than or equal to the second index after the colon, the slice is an empty string.</a:t>
            </a:r>
          </a:p>
        </p:txBody>
      </p:sp>
      <p:sp>
        <p:nvSpPr>
          <p:cNvPr id="4" name="Slide Number Placeholder 3">
            <a:extLst>
              <a:ext uri="{FF2B5EF4-FFF2-40B4-BE49-F238E27FC236}">
                <a16:creationId xmlns:a16="http://schemas.microsoft.com/office/drawing/2014/main" id="{C0E41150-778E-A7A8-0A89-15A6280A463C}"/>
              </a:ext>
            </a:extLst>
          </p:cNvPr>
          <p:cNvSpPr>
            <a:spLocks noGrp="1"/>
          </p:cNvSpPr>
          <p:nvPr>
            <p:ph type="sldNum" sz="quarter" idx="5"/>
          </p:nvPr>
        </p:nvSpPr>
        <p:spPr/>
        <p:txBody>
          <a:bodyPr/>
          <a:lstStyle/>
          <a:p>
            <a:fld id="{D1EC9309-185D-B241-857D-6AB647741F6D}" type="slidenum">
              <a:rPr lang="en-US" smtClean="0"/>
              <a:t>13</a:t>
            </a:fld>
            <a:endParaRPr lang="en-US"/>
          </a:p>
        </p:txBody>
      </p:sp>
    </p:spTree>
    <p:extLst>
      <p:ext uri="{BB962C8B-B14F-4D97-AF65-F5344CB8AC3E}">
        <p14:creationId xmlns:p14="http://schemas.microsoft.com/office/powerpoint/2010/main" val="41460789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BD2A9-6264-04CD-8C19-A46CFC730E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0F3F4F-6538-2E42-7A7F-B025ADAE27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71E2E9-CF1F-FD28-9065-D3427C4CF11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Start is an optional index. If we omit it, we assume that the entire slice from the 0</a:t>
            </a:r>
            <a:r>
              <a:rPr lang="en-US" sz="1200" kern="1200" baseline="30000" dirty="0">
                <a:solidFill>
                  <a:schemeClr val="tx1"/>
                </a:solidFill>
                <a:effectLst/>
                <a:latin typeface="+mn-lt"/>
                <a:ea typeface="+mn-ea"/>
                <a:cs typeface="+mn-cs"/>
              </a:rPr>
              <a:t>th</a:t>
            </a:r>
            <a:r>
              <a:rPr lang="en-US" sz="1200" kern="1200" dirty="0">
                <a:solidFill>
                  <a:schemeClr val="tx1"/>
                </a:solidFill>
                <a:effectLst/>
                <a:latin typeface="+mn-lt"/>
                <a:ea typeface="+mn-ea"/>
                <a:cs typeface="+mn-cs"/>
              </a:rPr>
              <a:t> character to the end character (Exclusive).</a:t>
            </a:r>
          </a:p>
        </p:txBody>
      </p:sp>
      <p:sp>
        <p:nvSpPr>
          <p:cNvPr id="4" name="Slide Number Placeholder 3">
            <a:extLst>
              <a:ext uri="{FF2B5EF4-FFF2-40B4-BE49-F238E27FC236}">
                <a16:creationId xmlns:a16="http://schemas.microsoft.com/office/drawing/2014/main" id="{AB262F92-5C7C-851B-FAAE-4BCBF8F3ADA0}"/>
              </a:ext>
            </a:extLst>
          </p:cNvPr>
          <p:cNvSpPr>
            <a:spLocks noGrp="1"/>
          </p:cNvSpPr>
          <p:nvPr>
            <p:ph type="sldNum" sz="quarter" idx="5"/>
          </p:nvPr>
        </p:nvSpPr>
        <p:spPr/>
        <p:txBody>
          <a:bodyPr/>
          <a:lstStyle/>
          <a:p>
            <a:fld id="{D1EC9309-185D-B241-857D-6AB647741F6D}" type="slidenum">
              <a:rPr lang="en-US" smtClean="0"/>
              <a:t>14</a:t>
            </a:fld>
            <a:endParaRPr lang="en-US"/>
          </a:p>
        </p:txBody>
      </p:sp>
    </p:spTree>
    <p:extLst>
      <p:ext uri="{BB962C8B-B14F-4D97-AF65-F5344CB8AC3E}">
        <p14:creationId xmlns:p14="http://schemas.microsoft.com/office/powerpoint/2010/main" val="18141866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15FD6-380E-F9C4-ABA7-E2E30A2264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466885-6EE3-178D-48DD-BB4AE39EC0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A97FB8-90F9-C505-8D34-4987B2C05455}"/>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Similarly, we can skip the end index to ask the slice from the start-</a:t>
            </a:r>
            <a:r>
              <a:rPr lang="en-US" sz="1200" kern="1200" dirty="0" err="1">
                <a:solidFill>
                  <a:schemeClr val="tx1"/>
                </a:solidFill>
                <a:effectLst/>
                <a:latin typeface="+mn-lt"/>
                <a:ea typeface="+mn-ea"/>
                <a:cs typeface="+mn-cs"/>
              </a:rPr>
              <a:t>th</a:t>
            </a:r>
            <a:r>
              <a:rPr lang="en-US" sz="1200" kern="1200" dirty="0">
                <a:solidFill>
                  <a:schemeClr val="tx1"/>
                </a:solidFill>
                <a:effectLst/>
                <a:latin typeface="+mn-lt"/>
                <a:ea typeface="+mn-ea"/>
                <a:cs typeface="+mn-cs"/>
              </a:rPr>
              <a:t> index to the end of the string.</a:t>
            </a:r>
          </a:p>
        </p:txBody>
      </p:sp>
      <p:sp>
        <p:nvSpPr>
          <p:cNvPr id="4" name="Slide Number Placeholder 3">
            <a:extLst>
              <a:ext uri="{FF2B5EF4-FFF2-40B4-BE49-F238E27FC236}">
                <a16:creationId xmlns:a16="http://schemas.microsoft.com/office/drawing/2014/main" id="{D546D9BB-BF07-E45E-D526-C16921F06869}"/>
              </a:ext>
            </a:extLst>
          </p:cNvPr>
          <p:cNvSpPr>
            <a:spLocks noGrp="1"/>
          </p:cNvSpPr>
          <p:nvPr>
            <p:ph type="sldNum" sz="quarter" idx="5"/>
          </p:nvPr>
        </p:nvSpPr>
        <p:spPr/>
        <p:txBody>
          <a:bodyPr/>
          <a:lstStyle/>
          <a:p>
            <a:fld id="{D1EC9309-185D-B241-857D-6AB647741F6D}" type="slidenum">
              <a:rPr lang="en-US" smtClean="0"/>
              <a:t>15</a:t>
            </a:fld>
            <a:endParaRPr lang="en-US"/>
          </a:p>
        </p:txBody>
      </p:sp>
    </p:spTree>
    <p:extLst>
      <p:ext uri="{BB962C8B-B14F-4D97-AF65-F5344CB8AC3E}">
        <p14:creationId xmlns:p14="http://schemas.microsoft.com/office/powerpoint/2010/main" val="32062871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E35CA-CE4D-648F-1B9A-D1B6FF8B31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72E0D2-B052-590B-99D2-C90EA39DD9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5A0603-B022-929E-4603-03E4B26C31A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If we skip both the start and end index, we receive. copy of the entire string. </a:t>
            </a:r>
          </a:p>
        </p:txBody>
      </p:sp>
      <p:sp>
        <p:nvSpPr>
          <p:cNvPr id="4" name="Slide Number Placeholder 3">
            <a:extLst>
              <a:ext uri="{FF2B5EF4-FFF2-40B4-BE49-F238E27FC236}">
                <a16:creationId xmlns:a16="http://schemas.microsoft.com/office/drawing/2014/main" id="{BAA73945-90B6-FEDB-85AA-688F1E27B1C3}"/>
              </a:ext>
            </a:extLst>
          </p:cNvPr>
          <p:cNvSpPr>
            <a:spLocks noGrp="1"/>
          </p:cNvSpPr>
          <p:nvPr>
            <p:ph type="sldNum" sz="quarter" idx="5"/>
          </p:nvPr>
        </p:nvSpPr>
        <p:spPr/>
        <p:txBody>
          <a:bodyPr/>
          <a:lstStyle/>
          <a:p>
            <a:fld id="{D1EC9309-185D-B241-857D-6AB647741F6D}" type="slidenum">
              <a:rPr lang="en-US" smtClean="0"/>
              <a:t>16</a:t>
            </a:fld>
            <a:endParaRPr lang="en-US"/>
          </a:p>
        </p:txBody>
      </p:sp>
    </p:spTree>
    <p:extLst>
      <p:ext uri="{BB962C8B-B14F-4D97-AF65-F5344CB8AC3E}">
        <p14:creationId xmlns:p14="http://schemas.microsoft.com/office/powerpoint/2010/main" val="33565997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5A459-6C56-00E7-FB7B-86A430BE0C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0C6871-95DA-CD10-9288-6A5AFA233C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125C29-8F73-AADA-F459-B3136D51D9CF}"/>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We can additionally specify a step which defines the interval between characters. the default value is 1. </a:t>
            </a:r>
          </a:p>
        </p:txBody>
      </p:sp>
      <p:sp>
        <p:nvSpPr>
          <p:cNvPr id="4" name="Slide Number Placeholder 3">
            <a:extLst>
              <a:ext uri="{FF2B5EF4-FFF2-40B4-BE49-F238E27FC236}">
                <a16:creationId xmlns:a16="http://schemas.microsoft.com/office/drawing/2014/main" id="{B2BC553B-D9DB-1A27-6880-003BC4F30BC6}"/>
              </a:ext>
            </a:extLst>
          </p:cNvPr>
          <p:cNvSpPr>
            <a:spLocks noGrp="1"/>
          </p:cNvSpPr>
          <p:nvPr>
            <p:ph type="sldNum" sz="quarter" idx="5"/>
          </p:nvPr>
        </p:nvSpPr>
        <p:spPr/>
        <p:txBody>
          <a:bodyPr/>
          <a:lstStyle/>
          <a:p>
            <a:fld id="{D1EC9309-185D-B241-857D-6AB647741F6D}" type="slidenum">
              <a:rPr lang="en-US" smtClean="0"/>
              <a:t>17</a:t>
            </a:fld>
            <a:endParaRPr lang="en-US"/>
          </a:p>
        </p:txBody>
      </p:sp>
    </p:spTree>
    <p:extLst>
      <p:ext uri="{BB962C8B-B14F-4D97-AF65-F5344CB8AC3E}">
        <p14:creationId xmlns:p14="http://schemas.microsoft.com/office/powerpoint/2010/main" val="32553865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E33F8-2DB5-839B-D063-1DE6AE293E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D2B3ED-76E3-D4DB-89F3-E4A672CD5C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732843-AE45-4651-8D57-0DCB8C21295C}"/>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Perhaps unsurprisingly, if we define step but skip start, we can get all the characters from </a:t>
            </a:r>
            <a:r>
              <a:rPr lang="en-US" dirty="0"/>
              <a:t>index 0 to end (excluded) at an interval of </a:t>
            </a:r>
            <a:r>
              <a:rPr lang="en-US" dirty="0">
                <a:latin typeface="Monaco" pitchFamily="2" charset="77"/>
              </a:rPr>
              <a:t>step</a:t>
            </a:r>
            <a:r>
              <a:rPr lang="en-US" dirty="0"/>
              <a:t>. </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25C73DA-DD5C-9D16-D45A-A60FA629BBE7}"/>
              </a:ext>
            </a:extLst>
          </p:cNvPr>
          <p:cNvSpPr>
            <a:spLocks noGrp="1"/>
          </p:cNvSpPr>
          <p:nvPr>
            <p:ph type="sldNum" sz="quarter" idx="5"/>
          </p:nvPr>
        </p:nvSpPr>
        <p:spPr/>
        <p:txBody>
          <a:bodyPr/>
          <a:lstStyle/>
          <a:p>
            <a:fld id="{D1EC9309-185D-B241-857D-6AB647741F6D}" type="slidenum">
              <a:rPr lang="en-US" smtClean="0"/>
              <a:t>18</a:t>
            </a:fld>
            <a:endParaRPr lang="en-US"/>
          </a:p>
        </p:txBody>
      </p:sp>
    </p:spTree>
    <p:extLst>
      <p:ext uri="{BB962C8B-B14F-4D97-AF65-F5344CB8AC3E}">
        <p14:creationId xmlns:p14="http://schemas.microsoft.com/office/powerpoint/2010/main" val="315423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94A49-819C-B73D-78F0-097465021A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1C85B6-A6FF-A4E7-CD92-5CABFF6446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AFA643-7363-39A1-C568-F12478808476}"/>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If we define start and step but not end, we have two colons in a row to distinguish it from string[</a:t>
            </a:r>
            <a:r>
              <a:rPr lang="en-US" sz="1200" kern="1200" dirty="0" err="1">
                <a:solidFill>
                  <a:schemeClr val="tx1"/>
                </a:solidFill>
                <a:effectLst/>
                <a:latin typeface="+mn-lt"/>
                <a:ea typeface="+mn-ea"/>
                <a:cs typeface="+mn-cs"/>
              </a:rPr>
              <a:t>start:end</a:t>
            </a:r>
            <a:r>
              <a:rPr lang="en-US" sz="1200" kern="1200" dirty="0">
                <a:solidFill>
                  <a:schemeClr val="tx1"/>
                </a:solidFill>
                <a:effectLst/>
                <a:latin typeface="+mn-lt"/>
                <a:ea typeface="+mn-ea"/>
                <a:cs typeface="+mn-cs"/>
              </a:rPr>
              <a:t>]</a:t>
            </a:r>
          </a:p>
        </p:txBody>
      </p:sp>
      <p:sp>
        <p:nvSpPr>
          <p:cNvPr id="4" name="Slide Number Placeholder 3">
            <a:extLst>
              <a:ext uri="{FF2B5EF4-FFF2-40B4-BE49-F238E27FC236}">
                <a16:creationId xmlns:a16="http://schemas.microsoft.com/office/drawing/2014/main" id="{90C418A0-3478-427D-FBA9-92E33BBF4C49}"/>
              </a:ext>
            </a:extLst>
          </p:cNvPr>
          <p:cNvSpPr>
            <a:spLocks noGrp="1"/>
          </p:cNvSpPr>
          <p:nvPr>
            <p:ph type="sldNum" sz="quarter" idx="5"/>
          </p:nvPr>
        </p:nvSpPr>
        <p:spPr/>
        <p:txBody>
          <a:bodyPr/>
          <a:lstStyle/>
          <a:p>
            <a:fld id="{D1EC9309-185D-B241-857D-6AB647741F6D}" type="slidenum">
              <a:rPr lang="en-US" smtClean="0"/>
              <a:t>19</a:t>
            </a:fld>
            <a:endParaRPr lang="en-US"/>
          </a:p>
        </p:txBody>
      </p:sp>
    </p:spTree>
    <p:extLst>
      <p:ext uri="{BB962C8B-B14F-4D97-AF65-F5344CB8AC3E}">
        <p14:creationId xmlns:p14="http://schemas.microsoft.com/office/powerpoint/2010/main" val="1451842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0B721-1460-09A2-5144-19D71A92E7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0CA0C4-7B34-0E7D-7BD5-8867AB0AD5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051FF-CFF0-FA9B-C8A7-D05B04A8CEE6}"/>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 lot of times, we can organize data in our programs using some form of a sequence. Sequences are ordered collections (that is, there is a first, second, third, </a:t>
            </a:r>
            <a:r>
              <a:rPr lang="en-US" sz="1200" kern="1200" dirty="0" err="1">
                <a:solidFill>
                  <a:schemeClr val="tx1"/>
                </a:solidFill>
                <a:effectLst/>
                <a:latin typeface="+mn-lt"/>
                <a:ea typeface="+mn-ea"/>
                <a:cs typeface="+mn-cs"/>
              </a:rPr>
              <a:t>etc</a:t>
            </a:r>
            <a:r>
              <a:rPr lang="en-US" sz="1200" kern="1200" dirty="0">
                <a:solidFill>
                  <a:schemeClr val="tx1"/>
                </a:solidFill>
                <a:effectLst/>
                <a:latin typeface="+mn-lt"/>
                <a:ea typeface="+mn-ea"/>
                <a:cs typeface="+mn-cs"/>
              </a:rPr>
              <a:t>, element) of values. Sequences come in many forms. Together, we will see strings, lists, tuples, and range objects. What sequences have in common is that they support the operations of indexing, slicing, iteration (i.e. looping), and checking for membership. We will see what these mean shortly.</a:t>
            </a:r>
          </a:p>
        </p:txBody>
      </p:sp>
      <p:sp>
        <p:nvSpPr>
          <p:cNvPr id="4" name="Slide Number Placeholder 3">
            <a:extLst>
              <a:ext uri="{FF2B5EF4-FFF2-40B4-BE49-F238E27FC236}">
                <a16:creationId xmlns:a16="http://schemas.microsoft.com/office/drawing/2014/main" id="{C78C5624-3C89-0075-ED8C-7826E568E0F3}"/>
              </a:ext>
            </a:extLst>
          </p:cNvPr>
          <p:cNvSpPr>
            <a:spLocks noGrp="1"/>
          </p:cNvSpPr>
          <p:nvPr>
            <p:ph type="sldNum" sz="quarter" idx="5"/>
          </p:nvPr>
        </p:nvSpPr>
        <p:spPr/>
        <p:txBody>
          <a:bodyPr/>
          <a:lstStyle/>
          <a:p>
            <a:fld id="{D1EC9309-185D-B241-857D-6AB647741F6D}" type="slidenum">
              <a:rPr lang="en-US" smtClean="0"/>
              <a:t>2</a:t>
            </a:fld>
            <a:endParaRPr lang="en-US"/>
          </a:p>
        </p:txBody>
      </p:sp>
    </p:spTree>
    <p:extLst>
      <p:ext uri="{BB962C8B-B14F-4D97-AF65-F5344CB8AC3E}">
        <p14:creationId xmlns:p14="http://schemas.microsoft.com/office/powerpoint/2010/main" val="3562584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E3D9F-912A-6FD1-A1A2-20D164BF15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1219AF-E8C7-62FC-63DE-534A3769D6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42018E-3C53-838B-C206-2867A94C70D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Finally, we can skip both start and end but define a step which would return all the characters at an interval at the </a:t>
            </a:r>
            <a:r>
              <a:rPr lang="en-US" sz="1200" kern="1200" dirty="0" err="1">
                <a:solidFill>
                  <a:schemeClr val="tx1"/>
                </a:solidFill>
                <a:effectLst/>
                <a:latin typeface="+mn-lt"/>
                <a:ea typeface="+mn-ea"/>
                <a:cs typeface="+mn-cs"/>
              </a:rPr>
              <a:t>specicified</a:t>
            </a:r>
            <a:r>
              <a:rPr lang="en-US" sz="1200" kern="1200" dirty="0">
                <a:solidFill>
                  <a:schemeClr val="tx1"/>
                </a:solidFill>
                <a:effectLst/>
                <a:latin typeface="+mn-lt"/>
                <a:ea typeface="+mn-ea"/>
                <a:cs typeface="+mn-cs"/>
              </a:rPr>
              <a:t> step. </a:t>
            </a:r>
          </a:p>
        </p:txBody>
      </p:sp>
      <p:sp>
        <p:nvSpPr>
          <p:cNvPr id="4" name="Slide Number Placeholder 3">
            <a:extLst>
              <a:ext uri="{FF2B5EF4-FFF2-40B4-BE49-F238E27FC236}">
                <a16:creationId xmlns:a16="http://schemas.microsoft.com/office/drawing/2014/main" id="{B28B304E-1ED2-BBE2-308D-F7B1B6701783}"/>
              </a:ext>
            </a:extLst>
          </p:cNvPr>
          <p:cNvSpPr>
            <a:spLocks noGrp="1"/>
          </p:cNvSpPr>
          <p:nvPr>
            <p:ph type="sldNum" sz="quarter" idx="5"/>
          </p:nvPr>
        </p:nvSpPr>
        <p:spPr/>
        <p:txBody>
          <a:bodyPr/>
          <a:lstStyle/>
          <a:p>
            <a:fld id="{D1EC9309-185D-B241-857D-6AB647741F6D}" type="slidenum">
              <a:rPr lang="en-US" smtClean="0"/>
              <a:t>20</a:t>
            </a:fld>
            <a:endParaRPr lang="en-US"/>
          </a:p>
        </p:txBody>
      </p:sp>
    </p:spTree>
    <p:extLst>
      <p:ext uri="{BB962C8B-B14F-4D97-AF65-F5344CB8AC3E}">
        <p14:creationId xmlns:p14="http://schemas.microsoft.com/office/powerpoint/2010/main" val="26502712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77A05-4AA5-788F-1F7D-61D7137966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4812B4-1E17-69AA-4900-337E1B4724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363D58-8957-AC71-7E3B-F6D8F03C040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 key characteristic of strings is that they are immutable. That means we cannot change an existing string, e.g., we cannot swap a character with another one. We would have to create a new string and concatenate to it the character we want. Our original string remains unaffected.</a:t>
            </a:r>
          </a:p>
        </p:txBody>
      </p:sp>
      <p:sp>
        <p:nvSpPr>
          <p:cNvPr id="4" name="Slide Number Placeholder 3">
            <a:extLst>
              <a:ext uri="{FF2B5EF4-FFF2-40B4-BE49-F238E27FC236}">
                <a16:creationId xmlns:a16="http://schemas.microsoft.com/office/drawing/2014/main" id="{3A6531B5-BCAA-5D75-EE63-59BE0CA30BBB}"/>
              </a:ext>
            </a:extLst>
          </p:cNvPr>
          <p:cNvSpPr>
            <a:spLocks noGrp="1"/>
          </p:cNvSpPr>
          <p:nvPr>
            <p:ph type="sldNum" sz="quarter" idx="5"/>
          </p:nvPr>
        </p:nvSpPr>
        <p:spPr/>
        <p:txBody>
          <a:bodyPr/>
          <a:lstStyle/>
          <a:p>
            <a:fld id="{D1EC9309-185D-B241-857D-6AB647741F6D}" type="slidenum">
              <a:rPr lang="en-US" smtClean="0"/>
              <a:t>21</a:t>
            </a:fld>
            <a:endParaRPr lang="en-US"/>
          </a:p>
        </p:txBody>
      </p:sp>
    </p:spTree>
    <p:extLst>
      <p:ext uri="{BB962C8B-B14F-4D97-AF65-F5344CB8AC3E}">
        <p14:creationId xmlns:p14="http://schemas.microsoft.com/office/powerpoint/2010/main" val="35632820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C6D08-B11E-70B5-9AD7-34173C5A50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311443-B9AB-DA6D-6B06-9438D0A1BA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612BDA-2004-E29C-543E-0E12EB977EE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 me pause here and say that so far in the course, we have seen different data types such as int, float, and strings. But despite these distinctions, almost everything in Python is an object. For example, </a:t>
            </a:r>
            <a:r>
              <a:rPr lang="en-US" dirty="0"/>
              <a:t>the string </a:t>
            </a:r>
            <a:r>
              <a:rPr lang="en-US" dirty="0">
                <a:latin typeface="Monaco" pitchFamily="2" charset="77"/>
              </a:rPr>
              <a:t>'cs51' </a:t>
            </a:r>
            <a:r>
              <a:rPr lang="en-US" dirty="0"/>
              <a:t>is an object. </a:t>
            </a:r>
            <a:r>
              <a:rPr lang="en-US" dirty="0">
                <a:latin typeface="Monaco" pitchFamily="2" charset="77"/>
              </a:rPr>
              <a:t>type('cs51 ') </a:t>
            </a:r>
            <a:r>
              <a:rPr lang="en-US" dirty="0"/>
              <a:t>returns </a:t>
            </a:r>
            <a:r>
              <a:rPr lang="en-US" dirty="0">
                <a:latin typeface="Monaco" pitchFamily="2" charset="77"/>
              </a:rPr>
              <a:t>&lt;class 'str'&gt; that is it says that 'cs51' is an instance of the class str</a:t>
            </a:r>
            <a:r>
              <a:rPr lang="en-US" dirty="0"/>
              <a:t>. Similarly, the object 47 is an instance of the class </a:t>
            </a:r>
            <a:r>
              <a:rPr lang="en-US" dirty="0">
                <a:latin typeface="Monaco" pitchFamily="2" charset="77"/>
              </a:rPr>
              <a:t>int</a:t>
            </a:r>
            <a:r>
              <a:rPr lang="en-US" dirty="0"/>
              <a:t>. Objects are central to the Object Oriented Programming paradigm. Python is an OOP language but often hides this fact and you can write plenty of code without realizing you are working with objects. For example, you can just have functions and global variables and have plenty of functionality. If you continue with CS62, you will learn Java, an OOP language that will force you to explicitly work with classes and objects. </a:t>
            </a: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A373018C-E094-B716-682B-ADF90B6941DA}"/>
              </a:ext>
            </a:extLst>
          </p:cNvPr>
          <p:cNvSpPr>
            <a:spLocks noGrp="1"/>
          </p:cNvSpPr>
          <p:nvPr>
            <p:ph type="sldNum" sz="quarter" idx="5"/>
          </p:nvPr>
        </p:nvSpPr>
        <p:spPr/>
        <p:txBody>
          <a:bodyPr/>
          <a:lstStyle/>
          <a:p>
            <a:fld id="{D1EC9309-185D-B241-857D-6AB647741F6D}" type="slidenum">
              <a:rPr lang="en-US" smtClean="0"/>
              <a:t>22</a:t>
            </a:fld>
            <a:endParaRPr lang="en-US"/>
          </a:p>
        </p:txBody>
      </p:sp>
    </p:spTree>
    <p:extLst>
      <p:ext uri="{BB962C8B-B14F-4D97-AF65-F5344CB8AC3E}">
        <p14:creationId xmlns:p14="http://schemas.microsoft.com/office/powerpoint/2010/main" val="14679262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88537-D28A-5CD5-4EE3-9EF9EF80C3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55CD31-0405-E2A3-C09C-949C4BD477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F0BBA9-99AA-6FF3-09C7-4CD482E3AB3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We won't do so in our class but I am bringing it up to understand why suddenly I will talk about methods. Methods are like special functions but they belong to objects and manipulate their state. To call a method, we don't just invoke its name like with functions. We have to call them through an object using the dot operator. Let's see what that means with a practical need when working with strings.</a:t>
            </a:r>
          </a:p>
        </p:txBody>
      </p:sp>
      <p:sp>
        <p:nvSpPr>
          <p:cNvPr id="4" name="Slide Number Placeholder 3">
            <a:extLst>
              <a:ext uri="{FF2B5EF4-FFF2-40B4-BE49-F238E27FC236}">
                <a16:creationId xmlns:a16="http://schemas.microsoft.com/office/drawing/2014/main" id="{305219F0-36E2-E18E-E2AB-3D3CECE3D54B}"/>
              </a:ext>
            </a:extLst>
          </p:cNvPr>
          <p:cNvSpPr>
            <a:spLocks noGrp="1"/>
          </p:cNvSpPr>
          <p:nvPr>
            <p:ph type="sldNum" sz="quarter" idx="5"/>
          </p:nvPr>
        </p:nvSpPr>
        <p:spPr/>
        <p:txBody>
          <a:bodyPr/>
          <a:lstStyle/>
          <a:p>
            <a:fld id="{D1EC9309-185D-B241-857D-6AB647741F6D}" type="slidenum">
              <a:rPr lang="en-US" smtClean="0"/>
              <a:t>23</a:t>
            </a:fld>
            <a:endParaRPr lang="en-US"/>
          </a:p>
        </p:txBody>
      </p:sp>
    </p:spTree>
    <p:extLst>
      <p:ext uri="{BB962C8B-B14F-4D97-AF65-F5344CB8AC3E}">
        <p14:creationId xmlns:p14="http://schemas.microsoft.com/office/powerpoint/2010/main" val="42647521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DAA9D-70F9-F039-D295-0CDD30BB2C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8F2E20-D2F0-ED8B-0A65-58B5A3C3CA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B6E5A4-CD74-62A7-CE2C-BFF3D3A474E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Let's say you are working with strings and want to strip any leading (starting) and trailing (ending) whitespaces. The class str supports a method called strip that does exactly that. Since strings are immutable, it doesn't change the actual string we call it on but returns a new string with these characters removed. The original string remains unchanged. We can optionally pass a </a:t>
            </a:r>
            <a:r>
              <a:rPr lang="en-US" sz="1200" kern="1200" dirty="0" err="1">
                <a:solidFill>
                  <a:schemeClr val="tx1"/>
                </a:solidFill>
                <a:effectLst/>
                <a:latin typeface="+mn-lt"/>
                <a:ea typeface="+mn-ea"/>
                <a:cs typeface="+mn-cs"/>
              </a:rPr>
              <a:t>delimeter</a:t>
            </a:r>
            <a:r>
              <a:rPr lang="en-US" sz="1200" kern="1200" dirty="0">
                <a:solidFill>
                  <a:schemeClr val="tx1"/>
                </a:solidFill>
                <a:effectLst/>
                <a:latin typeface="+mn-lt"/>
                <a:ea typeface="+mn-ea"/>
                <a:cs typeface="+mn-cs"/>
              </a:rPr>
              <a:t>, that is a character other than the default whitespace we might want to strip from the beginning and end (not middle!) of the string.</a:t>
            </a:r>
          </a:p>
        </p:txBody>
      </p:sp>
      <p:sp>
        <p:nvSpPr>
          <p:cNvPr id="4" name="Slide Number Placeholder 3">
            <a:extLst>
              <a:ext uri="{FF2B5EF4-FFF2-40B4-BE49-F238E27FC236}">
                <a16:creationId xmlns:a16="http://schemas.microsoft.com/office/drawing/2014/main" id="{5642837D-C63A-76D4-A343-688603055FD2}"/>
              </a:ext>
            </a:extLst>
          </p:cNvPr>
          <p:cNvSpPr>
            <a:spLocks noGrp="1"/>
          </p:cNvSpPr>
          <p:nvPr>
            <p:ph type="sldNum" sz="quarter" idx="5"/>
          </p:nvPr>
        </p:nvSpPr>
        <p:spPr/>
        <p:txBody>
          <a:bodyPr/>
          <a:lstStyle/>
          <a:p>
            <a:fld id="{D1EC9309-185D-B241-857D-6AB647741F6D}" type="slidenum">
              <a:rPr lang="en-US" smtClean="0"/>
              <a:t>24</a:t>
            </a:fld>
            <a:endParaRPr lang="en-US"/>
          </a:p>
        </p:txBody>
      </p:sp>
    </p:spTree>
    <p:extLst>
      <p:ext uri="{BB962C8B-B14F-4D97-AF65-F5344CB8AC3E}">
        <p14:creationId xmlns:p14="http://schemas.microsoft.com/office/powerpoint/2010/main" val="38881503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10BB5-5974-7B20-AAF8-996307F5BC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218E79-838F-968C-8DE5-EC6C6469DA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B6F117-2A0B-0BED-DEE0-1F0DDA809B67}"/>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Other useful methods that the str class supports are </a:t>
            </a:r>
            <a:r>
              <a:rPr lang="en-US" sz="1200" kern="1200" dirty="0" err="1">
                <a:solidFill>
                  <a:schemeClr val="tx1"/>
                </a:solidFill>
                <a:effectLst/>
                <a:latin typeface="+mn-lt"/>
                <a:ea typeface="+mn-ea"/>
                <a:cs typeface="+mn-cs"/>
              </a:rPr>
              <a:t>isupper</a:t>
            </a:r>
            <a:r>
              <a:rPr lang="en-US" sz="1200" kern="1200" dirty="0">
                <a:solidFill>
                  <a:schemeClr val="tx1"/>
                </a:solidFill>
                <a:effectLst/>
                <a:latin typeface="+mn-lt"/>
                <a:ea typeface="+mn-ea"/>
                <a:cs typeface="+mn-cs"/>
              </a:rPr>
              <a:t> and </a:t>
            </a:r>
            <a:r>
              <a:rPr lang="en-US" sz="1200" kern="1200" dirty="0" err="1">
                <a:solidFill>
                  <a:schemeClr val="tx1"/>
                </a:solidFill>
                <a:effectLst/>
                <a:latin typeface="+mn-lt"/>
                <a:ea typeface="+mn-ea"/>
                <a:cs typeface="+mn-cs"/>
              </a:rPr>
              <a:t>islower</a:t>
            </a:r>
            <a:r>
              <a:rPr lang="en-US" sz="1200" kern="1200" dirty="0">
                <a:solidFill>
                  <a:schemeClr val="tx1"/>
                </a:solidFill>
                <a:effectLst/>
                <a:latin typeface="+mn-lt"/>
                <a:ea typeface="+mn-ea"/>
                <a:cs typeface="+mn-cs"/>
              </a:rPr>
              <a:t> that return a bool for whether a string is all uppercase or lowercase. We can also use the lower and upper methods to return a new string that is all lowercase, or uppercase respectively.</a:t>
            </a:r>
          </a:p>
        </p:txBody>
      </p:sp>
      <p:sp>
        <p:nvSpPr>
          <p:cNvPr id="4" name="Slide Number Placeholder 3">
            <a:extLst>
              <a:ext uri="{FF2B5EF4-FFF2-40B4-BE49-F238E27FC236}">
                <a16:creationId xmlns:a16="http://schemas.microsoft.com/office/drawing/2014/main" id="{F9A49FEB-DC2F-BCB0-09AA-AD3325784621}"/>
              </a:ext>
            </a:extLst>
          </p:cNvPr>
          <p:cNvSpPr>
            <a:spLocks noGrp="1"/>
          </p:cNvSpPr>
          <p:nvPr>
            <p:ph type="sldNum" sz="quarter" idx="5"/>
          </p:nvPr>
        </p:nvSpPr>
        <p:spPr/>
        <p:txBody>
          <a:bodyPr/>
          <a:lstStyle/>
          <a:p>
            <a:fld id="{D1EC9309-185D-B241-857D-6AB647741F6D}" type="slidenum">
              <a:rPr lang="en-US" smtClean="0"/>
              <a:t>25</a:t>
            </a:fld>
            <a:endParaRPr lang="en-US"/>
          </a:p>
        </p:txBody>
      </p:sp>
    </p:spTree>
    <p:extLst>
      <p:ext uri="{BB962C8B-B14F-4D97-AF65-F5344CB8AC3E}">
        <p14:creationId xmlns:p14="http://schemas.microsoft.com/office/powerpoint/2010/main" val="32654171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46DE2-CE47-5BEC-C343-51BFE69339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EBD2A7-17E3-AB0A-F5E3-9238C11E5E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A7D31A-2CB3-DA49-BFF1-7BD5CA36068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When comparing two strings, we can use the == operator (note the distinction from = which simply assigns the right hand to the left hand). </a:t>
            </a:r>
          </a:p>
          <a:p>
            <a:r>
              <a:rPr lang="en-US" sz="1200" kern="1200" dirty="0">
                <a:solidFill>
                  <a:schemeClr val="tx1"/>
                </a:solidFill>
                <a:effectLst/>
                <a:latin typeface="+mn-lt"/>
                <a:ea typeface="+mn-ea"/>
                <a:cs typeface="+mn-cs"/>
              </a:rPr>
              <a:t>Similarly, we can compare two strings in lexicographic order. We say lexicographic and not alphabetic because we don't just compare letters. We can compare symbols and numbers, too.</a:t>
            </a:r>
          </a:p>
          <a:p>
            <a:r>
              <a:rPr lang="en-US" sz="1200" kern="1200" dirty="0">
                <a:solidFill>
                  <a:schemeClr val="tx1"/>
                </a:solidFill>
                <a:effectLst/>
                <a:latin typeface="+mn-lt"/>
                <a:ea typeface="+mn-ea"/>
                <a:cs typeface="+mn-cs"/>
              </a:rPr>
              <a:t>The precedence is that symbols come before numbers and numbers come before letters. Peculiarly, all uppercase letters come before lowercase letters. That means that 'a'&lt;'b' but 'B'&lt;'a'.</a:t>
            </a:r>
          </a:p>
        </p:txBody>
      </p:sp>
      <p:sp>
        <p:nvSpPr>
          <p:cNvPr id="4" name="Slide Number Placeholder 3">
            <a:extLst>
              <a:ext uri="{FF2B5EF4-FFF2-40B4-BE49-F238E27FC236}">
                <a16:creationId xmlns:a16="http://schemas.microsoft.com/office/drawing/2014/main" id="{7E062B03-F167-6891-2C08-44FFCD978830}"/>
              </a:ext>
            </a:extLst>
          </p:cNvPr>
          <p:cNvSpPr>
            <a:spLocks noGrp="1"/>
          </p:cNvSpPr>
          <p:nvPr>
            <p:ph type="sldNum" sz="quarter" idx="5"/>
          </p:nvPr>
        </p:nvSpPr>
        <p:spPr/>
        <p:txBody>
          <a:bodyPr/>
          <a:lstStyle/>
          <a:p>
            <a:fld id="{D1EC9309-185D-B241-857D-6AB647741F6D}" type="slidenum">
              <a:rPr lang="en-US" smtClean="0"/>
              <a:t>26</a:t>
            </a:fld>
            <a:endParaRPr lang="en-US"/>
          </a:p>
        </p:txBody>
      </p:sp>
    </p:spTree>
    <p:extLst>
      <p:ext uri="{BB962C8B-B14F-4D97-AF65-F5344CB8AC3E}">
        <p14:creationId xmlns:p14="http://schemas.microsoft.com/office/powerpoint/2010/main" val="9815223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C7916-5315-84DE-500A-FD72339E0D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AE575F-DB57-5372-1998-4BAED6B8A3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D78395-1E30-D783-62E1-C4D658AFE9F8}"/>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991FACA-816F-4BD5-165B-CA76ABF6E8F7}"/>
              </a:ext>
            </a:extLst>
          </p:cNvPr>
          <p:cNvSpPr>
            <a:spLocks noGrp="1"/>
          </p:cNvSpPr>
          <p:nvPr>
            <p:ph type="sldNum" sz="quarter" idx="5"/>
          </p:nvPr>
        </p:nvSpPr>
        <p:spPr/>
        <p:txBody>
          <a:bodyPr/>
          <a:lstStyle/>
          <a:p>
            <a:fld id="{D1EC9309-185D-B241-857D-6AB647741F6D}" type="slidenum">
              <a:rPr lang="en-US" smtClean="0"/>
              <a:t>27</a:t>
            </a:fld>
            <a:endParaRPr lang="en-US"/>
          </a:p>
        </p:txBody>
      </p:sp>
    </p:spTree>
    <p:extLst>
      <p:ext uri="{BB962C8B-B14F-4D97-AF65-F5344CB8AC3E}">
        <p14:creationId xmlns:p14="http://schemas.microsoft.com/office/powerpoint/2010/main" val="5432164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5EFF3-3BB7-4521-FCC2-F57C56EA73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5F58B5-B569-E81F-38B6-98DAD4A2A9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E8ED91-C6EB-2E14-025E-C0D2CBE612D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What do you think will happen if I call </a:t>
            </a:r>
            <a:r>
              <a:rPr lang="en-US" sz="1200" dirty="0" err="1">
                <a:latin typeface="Monaco" pitchFamily="2" charset="77"/>
              </a:rPr>
              <a:t>compare_class</a:t>
            </a:r>
            <a:r>
              <a:rPr lang="en-US" sz="1200" dirty="0">
                <a:latin typeface="Monaco" pitchFamily="2" charset="77"/>
              </a:rPr>
              <a:t>('cs50') </a:t>
            </a:r>
            <a:r>
              <a:rPr lang="en-US" sz="1200" dirty="0"/>
              <a:t>and </a:t>
            </a:r>
            <a:r>
              <a:rPr lang="en-US" sz="1200" dirty="0" err="1">
                <a:latin typeface="Monaco" pitchFamily="2" charset="77"/>
              </a:rPr>
              <a:t>compare_class</a:t>
            </a:r>
            <a:r>
              <a:rPr lang="en-US" sz="1200" dirty="0">
                <a:latin typeface="Monaco" pitchFamily="2" charset="77"/>
              </a:rPr>
              <a:t>('CS62')?</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AB5CE69-139C-7F72-3884-C82DE3CE9027}"/>
              </a:ext>
            </a:extLst>
          </p:cNvPr>
          <p:cNvSpPr>
            <a:spLocks noGrp="1"/>
          </p:cNvSpPr>
          <p:nvPr>
            <p:ph type="sldNum" sz="quarter" idx="5"/>
          </p:nvPr>
        </p:nvSpPr>
        <p:spPr/>
        <p:txBody>
          <a:bodyPr/>
          <a:lstStyle/>
          <a:p>
            <a:fld id="{D1EC9309-185D-B241-857D-6AB647741F6D}" type="slidenum">
              <a:rPr lang="en-US" smtClean="0"/>
              <a:t>28</a:t>
            </a:fld>
            <a:endParaRPr lang="en-US"/>
          </a:p>
        </p:txBody>
      </p:sp>
    </p:spTree>
    <p:extLst>
      <p:ext uri="{BB962C8B-B14F-4D97-AF65-F5344CB8AC3E}">
        <p14:creationId xmlns:p14="http://schemas.microsoft.com/office/powerpoint/2010/main" val="9675765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0B8E0-64F0-DB66-9B6E-0559CD4D5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3B465F-4F4A-D427-7F00-D0996A2401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4DCC31-2311-6B00-5EF5-43F9D6E02C4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Monaco" pitchFamily="2" charset="77"/>
              </a:rPr>
              <a:t>cs50 comes before cs51. But, since CS62 is capitalized, we get CS62 comes before cs51.</a:t>
            </a:r>
          </a:p>
          <a:p>
            <a:pPr marL="0" indent="0">
              <a:buNone/>
            </a:pPr>
            <a:endParaRPr lang="en-US" dirty="0">
              <a:latin typeface="Monaco" pitchFamily="2" charset="77"/>
            </a:endParaRPr>
          </a:p>
        </p:txBody>
      </p:sp>
      <p:sp>
        <p:nvSpPr>
          <p:cNvPr id="4" name="Slide Number Placeholder 3">
            <a:extLst>
              <a:ext uri="{FF2B5EF4-FFF2-40B4-BE49-F238E27FC236}">
                <a16:creationId xmlns:a16="http://schemas.microsoft.com/office/drawing/2014/main" id="{392407A2-3D31-5393-F050-A558DC214C5A}"/>
              </a:ext>
            </a:extLst>
          </p:cNvPr>
          <p:cNvSpPr>
            <a:spLocks noGrp="1"/>
          </p:cNvSpPr>
          <p:nvPr>
            <p:ph type="sldNum" sz="quarter" idx="5"/>
          </p:nvPr>
        </p:nvSpPr>
        <p:spPr/>
        <p:txBody>
          <a:bodyPr/>
          <a:lstStyle/>
          <a:p>
            <a:fld id="{D1EC9309-185D-B241-857D-6AB647741F6D}" type="slidenum">
              <a:rPr lang="en-US" smtClean="0"/>
              <a:t>29</a:t>
            </a:fld>
            <a:endParaRPr lang="en-US"/>
          </a:p>
        </p:txBody>
      </p:sp>
    </p:spTree>
    <p:extLst>
      <p:ext uri="{BB962C8B-B14F-4D97-AF65-F5344CB8AC3E}">
        <p14:creationId xmlns:p14="http://schemas.microsoft.com/office/powerpoint/2010/main" val="1043106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EF44E-5AAE-0326-9C47-6520E47920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BF477F-1FBF-3CCB-671F-DE8E49E60B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1B2A92-4FD7-8EA6-0CD9-0DE2112405E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see the first type of sequence, strings, which should largely feel familiar.</a:t>
            </a:r>
          </a:p>
        </p:txBody>
      </p:sp>
      <p:sp>
        <p:nvSpPr>
          <p:cNvPr id="4" name="Slide Number Placeholder 3">
            <a:extLst>
              <a:ext uri="{FF2B5EF4-FFF2-40B4-BE49-F238E27FC236}">
                <a16:creationId xmlns:a16="http://schemas.microsoft.com/office/drawing/2014/main" id="{FEEA393B-781E-7381-44B7-35848C9DA6DF}"/>
              </a:ext>
            </a:extLst>
          </p:cNvPr>
          <p:cNvSpPr>
            <a:spLocks noGrp="1"/>
          </p:cNvSpPr>
          <p:nvPr>
            <p:ph type="sldNum" sz="quarter" idx="5"/>
          </p:nvPr>
        </p:nvSpPr>
        <p:spPr/>
        <p:txBody>
          <a:bodyPr/>
          <a:lstStyle/>
          <a:p>
            <a:fld id="{D1EC9309-185D-B241-857D-6AB647741F6D}" type="slidenum">
              <a:rPr lang="en-US" smtClean="0"/>
              <a:t>3</a:t>
            </a:fld>
            <a:endParaRPr lang="en-US"/>
          </a:p>
        </p:txBody>
      </p:sp>
    </p:spTree>
    <p:extLst>
      <p:ext uri="{BB962C8B-B14F-4D97-AF65-F5344CB8AC3E}">
        <p14:creationId xmlns:p14="http://schemas.microsoft.com/office/powerpoint/2010/main" val="41670137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47384-598E-F1D6-C87A-B8A763C519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588BB0-7369-84A2-66DB-9732A9AE57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18984F-39B8-601B-43CE-F453D2C9CD8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Time to practice with strings by writing a function that returns a string that contains only the odd indexed characters of s.</a:t>
            </a:r>
          </a:p>
        </p:txBody>
      </p:sp>
      <p:sp>
        <p:nvSpPr>
          <p:cNvPr id="4" name="Slide Number Placeholder 3">
            <a:extLst>
              <a:ext uri="{FF2B5EF4-FFF2-40B4-BE49-F238E27FC236}">
                <a16:creationId xmlns:a16="http://schemas.microsoft.com/office/drawing/2014/main" id="{8D5FD5FD-F343-9FDB-D0C9-FD9BF0A577BF}"/>
              </a:ext>
            </a:extLst>
          </p:cNvPr>
          <p:cNvSpPr>
            <a:spLocks noGrp="1"/>
          </p:cNvSpPr>
          <p:nvPr>
            <p:ph type="sldNum" sz="quarter" idx="5"/>
          </p:nvPr>
        </p:nvSpPr>
        <p:spPr/>
        <p:txBody>
          <a:bodyPr/>
          <a:lstStyle/>
          <a:p>
            <a:fld id="{D1EC9309-185D-B241-857D-6AB647741F6D}" type="slidenum">
              <a:rPr lang="en-US" smtClean="0"/>
              <a:t>30</a:t>
            </a:fld>
            <a:endParaRPr lang="en-US"/>
          </a:p>
        </p:txBody>
      </p:sp>
    </p:spTree>
    <p:extLst>
      <p:ext uri="{BB962C8B-B14F-4D97-AF65-F5344CB8AC3E}">
        <p14:creationId xmlns:p14="http://schemas.microsoft.com/office/powerpoint/2010/main" val="167715205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48E8C-F2CC-788C-20C3-DF2D026097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CEA52E-2453-94DA-2CD6-B0552AD584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DD3FA4-740A-2ACA-86B3-8517C1767D4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You probably ended up with some sort of loop.</a:t>
            </a:r>
          </a:p>
        </p:txBody>
      </p:sp>
      <p:sp>
        <p:nvSpPr>
          <p:cNvPr id="4" name="Slide Number Placeholder 3">
            <a:extLst>
              <a:ext uri="{FF2B5EF4-FFF2-40B4-BE49-F238E27FC236}">
                <a16:creationId xmlns:a16="http://schemas.microsoft.com/office/drawing/2014/main" id="{E7B1736F-F94F-BC1F-43EE-7AD81273F682}"/>
              </a:ext>
            </a:extLst>
          </p:cNvPr>
          <p:cNvSpPr>
            <a:spLocks noGrp="1"/>
          </p:cNvSpPr>
          <p:nvPr>
            <p:ph type="sldNum" sz="quarter" idx="5"/>
          </p:nvPr>
        </p:nvSpPr>
        <p:spPr/>
        <p:txBody>
          <a:bodyPr/>
          <a:lstStyle/>
          <a:p>
            <a:fld id="{D1EC9309-185D-B241-857D-6AB647741F6D}" type="slidenum">
              <a:rPr lang="en-US" smtClean="0"/>
              <a:t>31</a:t>
            </a:fld>
            <a:endParaRPr lang="en-US"/>
          </a:p>
        </p:txBody>
      </p:sp>
    </p:spTree>
    <p:extLst>
      <p:ext uri="{BB962C8B-B14F-4D97-AF65-F5344CB8AC3E}">
        <p14:creationId xmlns:p14="http://schemas.microsoft.com/office/powerpoint/2010/main" val="2470352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83C71-B276-A8DD-9CB9-CC27B912C8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F92C57-5A46-5F38-3592-A9FDF89061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5D5519-4064-F23F-933B-B71808B42EC4}"/>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38391168-D276-4917-9B87-E5661240A370}"/>
              </a:ext>
            </a:extLst>
          </p:cNvPr>
          <p:cNvSpPr>
            <a:spLocks noGrp="1"/>
          </p:cNvSpPr>
          <p:nvPr>
            <p:ph type="sldNum" sz="quarter" idx="5"/>
          </p:nvPr>
        </p:nvSpPr>
        <p:spPr/>
        <p:txBody>
          <a:bodyPr/>
          <a:lstStyle/>
          <a:p>
            <a:fld id="{D1EC9309-185D-B241-857D-6AB647741F6D}" type="slidenum">
              <a:rPr lang="en-US" smtClean="0"/>
              <a:t>32</a:t>
            </a:fld>
            <a:endParaRPr lang="en-US"/>
          </a:p>
        </p:txBody>
      </p:sp>
    </p:spTree>
    <p:extLst>
      <p:ext uri="{BB962C8B-B14F-4D97-AF65-F5344CB8AC3E}">
        <p14:creationId xmlns:p14="http://schemas.microsoft.com/office/powerpoint/2010/main" val="9837856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8EE23-E297-6200-F101-42B73A4D7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F6CDA4-D081-AE97-F60D-D22E4BFBB0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BBD9EB-309B-0750-06E5-93C99E09DB6B}"/>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BD02D8C-3574-B479-2363-4D4C5102661C}"/>
              </a:ext>
            </a:extLst>
          </p:cNvPr>
          <p:cNvSpPr>
            <a:spLocks noGrp="1"/>
          </p:cNvSpPr>
          <p:nvPr>
            <p:ph type="sldNum" sz="quarter" idx="5"/>
          </p:nvPr>
        </p:nvSpPr>
        <p:spPr/>
        <p:txBody>
          <a:bodyPr/>
          <a:lstStyle/>
          <a:p>
            <a:fld id="{D1EC9309-185D-B241-857D-6AB647741F6D}" type="slidenum">
              <a:rPr lang="en-US" smtClean="0"/>
              <a:t>33</a:t>
            </a:fld>
            <a:endParaRPr lang="en-US"/>
          </a:p>
        </p:txBody>
      </p:sp>
    </p:spTree>
    <p:extLst>
      <p:ext uri="{BB962C8B-B14F-4D97-AF65-F5344CB8AC3E}">
        <p14:creationId xmlns:p14="http://schemas.microsoft.com/office/powerpoint/2010/main" val="35606035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6E466-0838-4B6D-9535-B8A1AB0482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CF2398-A308-3075-A888-928E5849FF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9C893D-42A1-E85E-172A-07511B10916C}"/>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Or you could have sliced the string.</a:t>
            </a:r>
          </a:p>
        </p:txBody>
      </p:sp>
      <p:sp>
        <p:nvSpPr>
          <p:cNvPr id="4" name="Slide Number Placeholder 3">
            <a:extLst>
              <a:ext uri="{FF2B5EF4-FFF2-40B4-BE49-F238E27FC236}">
                <a16:creationId xmlns:a16="http://schemas.microsoft.com/office/drawing/2014/main" id="{742D90A7-6FCC-2F87-7BFF-98C65C3F57C4}"/>
              </a:ext>
            </a:extLst>
          </p:cNvPr>
          <p:cNvSpPr>
            <a:spLocks noGrp="1"/>
          </p:cNvSpPr>
          <p:nvPr>
            <p:ph type="sldNum" sz="quarter" idx="5"/>
          </p:nvPr>
        </p:nvSpPr>
        <p:spPr/>
        <p:txBody>
          <a:bodyPr/>
          <a:lstStyle/>
          <a:p>
            <a:fld id="{D1EC9309-185D-B241-857D-6AB647741F6D}" type="slidenum">
              <a:rPr lang="en-US" smtClean="0"/>
              <a:t>34</a:t>
            </a:fld>
            <a:endParaRPr lang="en-US"/>
          </a:p>
        </p:txBody>
      </p:sp>
    </p:spTree>
    <p:extLst>
      <p:ext uri="{BB962C8B-B14F-4D97-AF65-F5344CB8AC3E}">
        <p14:creationId xmlns:p14="http://schemas.microsoft.com/office/powerpoint/2010/main" val="29489733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C12AF-8928-77D8-58FE-9281734F8F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6ED4B-B0C2-D7DD-799F-8EA8BFB386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557748-6395-ABC8-CCF3-524913BA4AE4}"/>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Next challenge is to write a function that finds the index of the first instance of a string character or returns -1.</a:t>
            </a:r>
          </a:p>
        </p:txBody>
      </p:sp>
      <p:sp>
        <p:nvSpPr>
          <p:cNvPr id="4" name="Slide Number Placeholder 3">
            <a:extLst>
              <a:ext uri="{FF2B5EF4-FFF2-40B4-BE49-F238E27FC236}">
                <a16:creationId xmlns:a16="http://schemas.microsoft.com/office/drawing/2014/main" id="{CCB6A1B0-4135-9B11-E99F-528B3D989728}"/>
              </a:ext>
            </a:extLst>
          </p:cNvPr>
          <p:cNvSpPr>
            <a:spLocks noGrp="1"/>
          </p:cNvSpPr>
          <p:nvPr>
            <p:ph type="sldNum" sz="quarter" idx="5"/>
          </p:nvPr>
        </p:nvSpPr>
        <p:spPr/>
        <p:txBody>
          <a:bodyPr/>
          <a:lstStyle/>
          <a:p>
            <a:fld id="{D1EC9309-185D-B241-857D-6AB647741F6D}" type="slidenum">
              <a:rPr lang="en-US" smtClean="0"/>
              <a:t>35</a:t>
            </a:fld>
            <a:endParaRPr lang="en-US"/>
          </a:p>
        </p:txBody>
      </p:sp>
    </p:spTree>
    <p:extLst>
      <p:ext uri="{BB962C8B-B14F-4D97-AF65-F5344CB8AC3E}">
        <p14:creationId xmlns:p14="http://schemas.microsoft.com/office/powerpoint/2010/main" val="36994020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1CAD6-1468-BF68-A476-85BFD214F0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B57DBB-0685-9232-D68C-994E3C29FF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8CCFD3-FF8B-BE4C-15FA-565F54EFEF15}"/>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Again, multiple ways of going about it</a:t>
            </a:r>
          </a:p>
        </p:txBody>
      </p:sp>
      <p:sp>
        <p:nvSpPr>
          <p:cNvPr id="4" name="Slide Number Placeholder 3">
            <a:extLst>
              <a:ext uri="{FF2B5EF4-FFF2-40B4-BE49-F238E27FC236}">
                <a16:creationId xmlns:a16="http://schemas.microsoft.com/office/drawing/2014/main" id="{B2DD5A79-7724-40C2-E102-485BAA45CA9E}"/>
              </a:ext>
            </a:extLst>
          </p:cNvPr>
          <p:cNvSpPr>
            <a:spLocks noGrp="1"/>
          </p:cNvSpPr>
          <p:nvPr>
            <p:ph type="sldNum" sz="quarter" idx="5"/>
          </p:nvPr>
        </p:nvSpPr>
        <p:spPr/>
        <p:txBody>
          <a:bodyPr/>
          <a:lstStyle/>
          <a:p>
            <a:fld id="{D1EC9309-185D-B241-857D-6AB647741F6D}" type="slidenum">
              <a:rPr lang="en-US" smtClean="0"/>
              <a:t>36</a:t>
            </a:fld>
            <a:endParaRPr lang="en-US"/>
          </a:p>
        </p:txBody>
      </p:sp>
    </p:spTree>
    <p:extLst>
      <p:ext uri="{BB962C8B-B14F-4D97-AF65-F5344CB8AC3E}">
        <p14:creationId xmlns:p14="http://schemas.microsoft.com/office/powerpoint/2010/main" val="41841448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1CF0F-E04E-8EC6-DEEA-870E5AAA3F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C5DD37-FDBE-4C13-1248-A07CE062CF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E8C154-E9C4-DC7F-4767-BF9306C8A283}"/>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87D50A3-14AB-27F5-0C0F-51AAC3F3C5DA}"/>
              </a:ext>
            </a:extLst>
          </p:cNvPr>
          <p:cNvSpPr>
            <a:spLocks noGrp="1"/>
          </p:cNvSpPr>
          <p:nvPr>
            <p:ph type="sldNum" sz="quarter" idx="5"/>
          </p:nvPr>
        </p:nvSpPr>
        <p:spPr/>
        <p:txBody>
          <a:bodyPr/>
          <a:lstStyle/>
          <a:p>
            <a:fld id="{D1EC9309-185D-B241-857D-6AB647741F6D}" type="slidenum">
              <a:rPr lang="en-US" smtClean="0"/>
              <a:t>37</a:t>
            </a:fld>
            <a:endParaRPr lang="en-US"/>
          </a:p>
        </p:txBody>
      </p:sp>
    </p:spTree>
    <p:extLst>
      <p:ext uri="{BB962C8B-B14F-4D97-AF65-F5344CB8AC3E}">
        <p14:creationId xmlns:p14="http://schemas.microsoft.com/office/powerpoint/2010/main" val="33701116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479F1-6721-7DA1-767A-17639666B0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7D7BAA-C18C-94F6-6F53-A487BA9CEA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08F1D0-F897-02E0-34CA-A571B8F1AE63}"/>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4572D99B-D29A-7FD5-2B7B-45FAB6654FA4}"/>
              </a:ext>
            </a:extLst>
          </p:cNvPr>
          <p:cNvSpPr>
            <a:spLocks noGrp="1"/>
          </p:cNvSpPr>
          <p:nvPr>
            <p:ph type="sldNum" sz="quarter" idx="5"/>
          </p:nvPr>
        </p:nvSpPr>
        <p:spPr/>
        <p:txBody>
          <a:bodyPr/>
          <a:lstStyle/>
          <a:p>
            <a:fld id="{D1EC9309-185D-B241-857D-6AB647741F6D}" type="slidenum">
              <a:rPr lang="en-US" smtClean="0"/>
              <a:t>38</a:t>
            </a:fld>
            <a:endParaRPr lang="en-US"/>
          </a:p>
        </p:txBody>
      </p:sp>
    </p:spTree>
    <p:extLst>
      <p:ext uri="{BB962C8B-B14F-4D97-AF65-F5344CB8AC3E}">
        <p14:creationId xmlns:p14="http://schemas.microsoft.com/office/powerpoint/2010/main" val="20186339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63AFC-CA79-5382-F81F-6212E2B9A0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2CC504-7692-0544-5E24-52FACB4881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98FEFD-356E-4FD4-1AC3-ADF8E8F98782}"/>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There is also another way that takes advantage of a built in function from the str class called find. If you want to see what methods the str class has, you can type help(str).</a:t>
            </a:r>
          </a:p>
        </p:txBody>
      </p:sp>
      <p:sp>
        <p:nvSpPr>
          <p:cNvPr id="4" name="Slide Number Placeholder 3">
            <a:extLst>
              <a:ext uri="{FF2B5EF4-FFF2-40B4-BE49-F238E27FC236}">
                <a16:creationId xmlns:a16="http://schemas.microsoft.com/office/drawing/2014/main" id="{E5FCCD7E-EE98-93FE-AB0A-381C8B0708C3}"/>
              </a:ext>
            </a:extLst>
          </p:cNvPr>
          <p:cNvSpPr>
            <a:spLocks noGrp="1"/>
          </p:cNvSpPr>
          <p:nvPr>
            <p:ph type="sldNum" sz="quarter" idx="5"/>
          </p:nvPr>
        </p:nvSpPr>
        <p:spPr/>
        <p:txBody>
          <a:bodyPr/>
          <a:lstStyle/>
          <a:p>
            <a:fld id="{D1EC9309-185D-B241-857D-6AB647741F6D}" type="slidenum">
              <a:rPr lang="en-US" smtClean="0"/>
              <a:t>39</a:t>
            </a:fld>
            <a:endParaRPr lang="en-US"/>
          </a:p>
        </p:txBody>
      </p:sp>
    </p:spTree>
    <p:extLst>
      <p:ext uri="{BB962C8B-B14F-4D97-AF65-F5344CB8AC3E}">
        <p14:creationId xmlns:p14="http://schemas.microsoft.com/office/powerpoint/2010/main" val="6230805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CE80AC-8AFC-1728-8BC1-665A89965C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9E67F8-7207-8867-F026-A208FCF89B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365A27-F917-6FA4-723C-0FDD09BFDB0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 string is an ordered sequence of characters. A character can be a letter, a digit, a punctuation mark, or whitespace. Strings are enclosed in single or double quotes but by convention Python recommends we use single quotes. Here are a few examples of strings that contain a mixture of allowed characters.</a:t>
            </a:r>
          </a:p>
        </p:txBody>
      </p:sp>
      <p:sp>
        <p:nvSpPr>
          <p:cNvPr id="4" name="Slide Number Placeholder 3">
            <a:extLst>
              <a:ext uri="{FF2B5EF4-FFF2-40B4-BE49-F238E27FC236}">
                <a16:creationId xmlns:a16="http://schemas.microsoft.com/office/drawing/2014/main" id="{3D88019A-2B03-EEB6-BCF4-96DCABE44B35}"/>
              </a:ext>
            </a:extLst>
          </p:cNvPr>
          <p:cNvSpPr>
            <a:spLocks noGrp="1"/>
          </p:cNvSpPr>
          <p:nvPr>
            <p:ph type="sldNum" sz="quarter" idx="5"/>
          </p:nvPr>
        </p:nvSpPr>
        <p:spPr/>
        <p:txBody>
          <a:bodyPr/>
          <a:lstStyle/>
          <a:p>
            <a:fld id="{D1EC9309-185D-B241-857D-6AB647741F6D}" type="slidenum">
              <a:rPr lang="en-US" smtClean="0"/>
              <a:t>4</a:t>
            </a:fld>
            <a:endParaRPr lang="en-US"/>
          </a:p>
        </p:txBody>
      </p:sp>
    </p:spTree>
    <p:extLst>
      <p:ext uri="{BB962C8B-B14F-4D97-AF65-F5344CB8AC3E}">
        <p14:creationId xmlns:p14="http://schemas.microsoft.com/office/powerpoint/2010/main" val="100543517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AF62A-932A-4F34-9EEC-F13F34C6AF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044A4E-56F2-6893-2A19-AAE3B77671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116995-A64D-4DBC-1CF4-17368DCE0502}"/>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You are given the following string and expressions. What do they evaluate to?</a:t>
            </a:r>
          </a:p>
        </p:txBody>
      </p:sp>
      <p:sp>
        <p:nvSpPr>
          <p:cNvPr id="4" name="Slide Number Placeholder 3">
            <a:extLst>
              <a:ext uri="{FF2B5EF4-FFF2-40B4-BE49-F238E27FC236}">
                <a16:creationId xmlns:a16="http://schemas.microsoft.com/office/drawing/2014/main" id="{43344C37-4598-101E-70CD-1C2D37A0B2E4}"/>
              </a:ext>
            </a:extLst>
          </p:cNvPr>
          <p:cNvSpPr>
            <a:spLocks noGrp="1"/>
          </p:cNvSpPr>
          <p:nvPr>
            <p:ph type="sldNum" sz="quarter" idx="5"/>
          </p:nvPr>
        </p:nvSpPr>
        <p:spPr/>
        <p:txBody>
          <a:bodyPr/>
          <a:lstStyle/>
          <a:p>
            <a:fld id="{D1EC9309-185D-B241-857D-6AB647741F6D}" type="slidenum">
              <a:rPr lang="en-US" smtClean="0"/>
              <a:t>40</a:t>
            </a:fld>
            <a:endParaRPr lang="en-US"/>
          </a:p>
        </p:txBody>
      </p:sp>
    </p:spTree>
    <p:extLst>
      <p:ext uri="{BB962C8B-B14F-4D97-AF65-F5344CB8AC3E}">
        <p14:creationId xmlns:p14="http://schemas.microsoft.com/office/powerpoint/2010/main" val="237516450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FAFA6-A1C1-11D9-019B-BFD91649C5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5D58EC-C89F-EFC0-430B-4497650A27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180A85-9F1F-AD4A-E85C-56F342FC9512}"/>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D21E9FE-9472-1AC5-AB42-B5487981BD69}"/>
              </a:ext>
            </a:extLst>
          </p:cNvPr>
          <p:cNvSpPr>
            <a:spLocks noGrp="1"/>
          </p:cNvSpPr>
          <p:nvPr>
            <p:ph type="sldNum" sz="quarter" idx="5"/>
          </p:nvPr>
        </p:nvSpPr>
        <p:spPr/>
        <p:txBody>
          <a:bodyPr/>
          <a:lstStyle/>
          <a:p>
            <a:fld id="{D1EC9309-185D-B241-857D-6AB647741F6D}" type="slidenum">
              <a:rPr lang="en-US" smtClean="0"/>
              <a:t>41</a:t>
            </a:fld>
            <a:endParaRPr lang="en-US"/>
          </a:p>
        </p:txBody>
      </p:sp>
    </p:spTree>
    <p:extLst>
      <p:ext uri="{BB962C8B-B14F-4D97-AF65-F5344CB8AC3E}">
        <p14:creationId xmlns:p14="http://schemas.microsoft.com/office/powerpoint/2010/main" val="286892343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1C510-4015-FDB9-F16C-5942A75028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6359A1-6EAB-98AF-91DD-3ED3DE2AF3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23A3C7-B20E-8ED9-4ABA-6D6E12C42781}"/>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Let's work on this practice problem</a:t>
            </a:r>
          </a:p>
        </p:txBody>
      </p:sp>
      <p:sp>
        <p:nvSpPr>
          <p:cNvPr id="4" name="Slide Number Placeholder 3">
            <a:extLst>
              <a:ext uri="{FF2B5EF4-FFF2-40B4-BE49-F238E27FC236}">
                <a16:creationId xmlns:a16="http://schemas.microsoft.com/office/drawing/2014/main" id="{719A5EE5-2837-0FBB-4749-A8BB58B0AE5F}"/>
              </a:ext>
            </a:extLst>
          </p:cNvPr>
          <p:cNvSpPr>
            <a:spLocks noGrp="1"/>
          </p:cNvSpPr>
          <p:nvPr>
            <p:ph type="sldNum" sz="quarter" idx="5"/>
          </p:nvPr>
        </p:nvSpPr>
        <p:spPr/>
        <p:txBody>
          <a:bodyPr/>
          <a:lstStyle/>
          <a:p>
            <a:fld id="{D1EC9309-185D-B241-857D-6AB647741F6D}" type="slidenum">
              <a:rPr lang="en-US" smtClean="0"/>
              <a:t>42</a:t>
            </a:fld>
            <a:endParaRPr lang="en-US"/>
          </a:p>
        </p:txBody>
      </p:sp>
    </p:spTree>
    <p:extLst>
      <p:ext uri="{BB962C8B-B14F-4D97-AF65-F5344CB8AC3E}">
        <p14:creationId xmlns:p14="http://schemas.microsoft.com/office/powerpoint/2010/main" val="345097636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5F912-9F6B-84C0-4FB2-3C23E34B5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9E472D-71DE-6912-0CB3-DC6C53F355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199BC8-0171-9693-D010-A363ADB81955}"/>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Did you come up with a different way?</a:t>
            </a: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3D0689E6-2A19-90FE-0788-48C52689C8D0}"/>
              </a:ext>
            </a:extLst>
          </p:cNvPr>
          <p:cNvSpPr>
            <a:spLocks noGrp="1"/>
          </p:cNvSpPr>
          <p:nvPr>
            <p:ph type="sldNum" sz="quarter" idx="5"/>
          </p:nvPr>
        </p:nvSpPr>
        <p:spPr/>
        <p:txBody>
          <a:bodyPr/>
          <a:lstStyle/>
          <a:p>
            <a:fld id="{D1EC9309-185D-B241-857D-6AB647741F6D}" type="slidenum">
              <a:rPr lang="en-US" smtClean="0"/>
              <a:t>43</a:t>
            </a:fld>
            <a:endParaRPr lang="en-US"/>
          </a:p>
        </p:txBody>
      </p:sp>
    </p:spTree>
    <p:extLst>
      <p:ext uri="{BB962C8B-B14F-4D97-AF65-F5344CB8AC3E}">
        <p14:creationId xmlns:p14="http://schemas.microsoft.com/office/powerpoint/2010/main" val="427481067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955B6-A4BA-9C93-CD4F-9629167CE6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55D59B-212C-535B-414C-C28A234C0A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28A1AF-F73C-2AA4-B498-BBF238531AC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are now ready to move to our next type of sequence, lists.</a:t>
            </a:r>
          </a:p>
        </p:txBody>
      </p:sp>
      <p:sp>
        <p:nvSpPr>
          <p:cNvPr id="4" name="Slide Number Placeholder 3">
            <a:extLst>
              <a:ext uri="{FF2B5EF4-FFF2-40B4-BE49-F238E27FC236}">
                <a16:creationId xmlns:a16="http://schemas.microsoft.com/office/drawing/2014/main" id="{8B5A6403-1342-6ED9-4C5B-ED04910019A5}"/>
              </a:ext>
            </a:extLst>
          </p:cNvPr>
          <p:cNvSpPr>
            <a:spLocks noGrp="1"/>
          </p:cNvSpPr>
          <p:nvPr>
            <p:ph type="sldNum" sz="quarter" idx="5"/>
          </p:nvPr>
        </p:nvSpPr>
        <p:spPr/>
        <p:txBody>
          <a:bodyPr/>
          <a:lstStyle/>
          <a:p>
            <a:fld id="{D1EC9309-185D-B241-857D-6AB647741F6D}" type="slidenum">
              <a:rPr lang="en-US" smtClean="0"/>
              <a:t>44</a:t>
            </a:fld>
            <a:endParaRPr lang="en-US"/>
          </a:p>
        </p:txBody>
      </p:sp>
    </p:spTree>
    <p:extLst>
      <p:ext uri="{BB962C8B-B14F-4D97-AF65-F5344CB8AC3E}">
        <p14:creationId xmlns:p14="http://schemas.microsoft.com/office/powerpoint/2010/main" val="176574379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2BC6D-F31A-1277-B7CC-2BAAD688C8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8D4BAF-5622-6B14-41FB-2C46AC51CB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E3BA6E-2CA9-E6AB-41B9-734CBB587BC5}"/>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Like strings, lists are sequences of values, but they are not limited to characters. The values, known as list elements, can be any type. </a:t>
            </a:r>
          </a:p>
        </p:txBody>
      </p:sp>
      <p:sp>
        <p:nvSpPr>
          <p:cNvPr id="4" name="Slide Number Placeholder 3">
            <a:extLst>
              <a:ext uri="{FF2B5EF4-FFF2-40B4-BE49-F238E27FC236}">
                <a16:creationId xmlns:a16="http://schemas.microsoft.com/office/drawing/2014/main" id="{51F11F80-E015-A626-2C16-72B0F1D5A860}"/>
              </a:ext>
            </a:extLst>
          </p:cNvPr>
          <p:cNvSpPr>
            <a:spLocks noGrp="1"/>
          </p:cNvSpPr>
          <p:nvPr>
            <p:ph type="sldNum" sz="quarter" idx="5"/>
          </p:nvPr>
        </p:nvSpPr>
        <p:spPr/>
        <p:txBody>
          <a:bodyPr/>
          <a:lstStyle/>
          <a:p>
            <a:fld id="{D1EC9309-185D-B241-857D-6AB647741F6D}" type="slidenum">
              <a:rPr lang="en-US" smtClean="0"/>
              <a:t>45</a:t>
            </a:fld>
            <a:endParaRPr lang="en-US"/>
          </a:p>
        </p:txBody>
      </p:sp>
    </p:spTree>
    <p:extLst>
      <p:ext uri="{BB962C8B-B14F-4D97-AF65-F5344CB8AC3E}">
        <p14:creationId xmlns:p14="http://schemas.microsoft.com/office/powerpoint/2010/main" val="86652111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958A5-B8CE-B780-7B76-C6DBABF256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8A11D4-CF85-9E0A-A4AD-26854A785B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EE3A2E-DF48-43B9-D259-D33858FCABF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create a list, you enclose the elements in square brackets and separate them by comma. You can also use the list function and pass it an </a:t>
            </a:r>
            <a:r>
              <a:rPr lang="en-US" sz="1200" kern="1200" dirty="0" err="1">
                <a:solidFill>
                  <a:schemeClr val="tx1"/>
                </a:solidFill>
                <a:effectLst/>
                <a:latin typeface="+mn-lt"/>
                <a:ea typeface="+mn-ea"/>
                <a:cs typeface="+mn-cs"/>
              </a:rPr>
              <a:t>iterable</a:t>
            </a:r>
            <a:r>
              <a:rPr lang="en-US" sz="1200" kern="1200" dirty="0">
                <a:solidFill>
                  <a:schemeClr val="tx1"/>
                </a:solidFill>
                <a:effectLst/>
                <a:latin typeface="+mn-lt"/>
                <a:ea typeface="+mn-ea"/>
                <a:cs typeface="+mn-cs"/>
              </a:rPr>
              <a:t> element like a string.</a:t>
            </a:r>
          </a:p>
        </p:txBody>
      </p:sp>
      <p:sp>
        <p:nvSpPr>
          <p:cNvPr id="4" name="Slide Number Placeholder 3">
            <a:extLst>
              <a:ext uri="{FF2B5EF4-FFF2-40B4-BE49-F238E27FC236}">
                <a16:creationId xmlns:a16="http://schemas.microsoft.com/office/drawing/2014/main" id="{0C720FF8-E6DD-908E-C0C9-943DE0E621F9}"/>
              </a:ext>
            </a:extLst>
          </p:cNvPr>
          <p:cNvSpPr>
            <a:spLocks noGrp="1"/>
          </p:cNvSpPr>
          <p:nvPr>
            <p:ph type="sldNum" sz="quarter" idx="5"/>
          </p:nvPr>
        </p:nvSpPr>
        <p:spPr/>
        <p:txBody>
          <a:bodyPr/>
          <a:lstStyle/>
          <a:p>
            <a:fld id="{D1EC9309-185D-B241-857D-6AB647741F6D}" type="slidenum">
              <a:rPr lang="en-US" smtClean="0"/>
              <a:t>46</a:t>
            </a:fld>
            <a:endParaRPr lang="en-US"/>
          </a:p>
        </p:txBody>
      </p:sp>
    </p:spTree>
    <p:extLst>
      <p:ext uri="{BB962C8B-B14F-4D97-AF65-F5344CB8AC3E}">
        <p14:creationId xmlns:p14="http://schemas.microsoft.com/office/powerpoint/2010/main" val="66246958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8C8BD-52AD-BF62-4B28-9FE92773B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1C6F81-9C9C-0CC4-1D26-64CA3BBF59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666619-44FE-301C-D832-469DC0BBCC9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Bizarrely, Python allows a list to hold elements of different type. This is unusual for many languages which are more restrictive and require all elements to be of the same type.</a:t>
            </a:r>
          </a:p>
        </p:txBody>
      </p:sp>
      <p:sp>
        <p:nvSpPr>
          <p:cNvPr id="4" name="Slide Number Placeholder 3">
            <a:extLst>
              <a:ext uri="{FF2B5EF4-FFF2-40B4-BE49-F238E27FC236}">
                <a16:creationId xmlns:a16="http://schemas.microsoft.com/office/drawing/2014/main" id="{478B94ED-9A57-17C5-152D-7B24CAA26AF7}"/>
              </a:ext>
            </a:extLst>
          </p:cNvPr>
          <p:cNvSpPr>
            <a:spLocks noGrp="1"/>
          </p:cNvSpPr>
          <p:nvPr>
            <p:ph type="sldNum" sz="quarter" idx="5"/>
          </p:nvPr>
        </p:nvSpPr>
        <p:spPr/>
        <p:txBody>
          <a:bodyPr/>
          <a:lstStyle/>
          <a:p>
            <a:fld id="{D1EC9309-185D-B241-857D-6AB647741F6D}" type="slidenum">
              <a:rPr lang="en-US" smtClean="0"/>
              <a:t>47</a:t>
            </a:fld>
            <a:endParaRPr lang="en-US"/>
          </a:p>
        </p:txBody>
      </p:sp>
    </p:spTree>
    <p:extLst>
      <p:ext uri="{BB962C8B-B14F-4D97-AF65-F5344CB8AC3E}">
        <p14:creationId xmlns:p14="http://schemas.microsoft.com/office/powerpoint/2010/main" val="141717262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F8C23-B758-FA7B-2517-B7BAF4BE4F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67659A-87F6-D089-F48B-D195421780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DE2723-D242-FEF5-6E7C-F41AD3C020C2}"/>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create an empty list, you can either use the empty square brackets or the empty list function.</a:t>
            </a:r>
          </a:p>
        </p:txBody>
      </p:sp>
      <p:sp>
        <p:nvSpPr>
          <p:cNvPr id="4" name="Slide Number Placeholder 3">
            <a:extLst>
              <a:ext uri="{FF2B5EF4-FFF2-40B4-BE49-F238E27FC236}">
                <a16:creationId xmlns:a16="http://schemas.microsoft.com/office/drawing/2014/main" id="{54565CF2-C5D2-CDC8-C82A-F3E9A309E435}"/>
              </a:ext>
            </a:extLst>
          </p:cNvPr>
          <p:cNvSpPr>
            <a:spLocks noGrp="1"/>
          </p:cNvSpPr>
          <p:nvPr>
            <p:ph type="sldNum" sz="quarter" idx="5"/>
          </p:nvPr>
        </p:nvSpPr>
        <p:spPr/>
        <p:txBody>
          <a:bodyPr/>
          <a:lstStyle/>
          <a:p>
            <a:fld id="{D1EC9309-185D-B241-857D-6AB647741F6D}" type="slidenum">
              <a:rPr lang="en-US" smtClean="0"/>
              <a:t>48</a:t>
            </a:fld>
            <a:endParaRPr lang="en-US"/>
          </a:p>
        </p:txBody>
      </p:sp>
    </p:spTree>
    <p:extLst>
      <p:ext uri="{BB962C8B-B14F-4D97-AF65-F5344CB8AC3E}">
        <p14:creationId xmlns:p14="http://schemas.microsoft.com/office/powerpoint/2010/main" val="421283875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261FC-58DD-BB4E-2A83-AA8A17B293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ADAA1C-D2F5-7EE0-CDE9-C707DCDE46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9FF710-9118-7D4D-3C19-89DE73011507}"/>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Similarly to strings, we can inquire on the length of a list using the </a:t>
            </a:r>
            <a:r>
              <a:rPr lang="en-US" sz="1200" kern="1200" dirty="0" err="1">
                <a:solidFill>
                  <a:schemeClr val="tx1"/>
                </a:solidFill>
                <a:effectLst/>
                <a:latin typeface="+mn-lt"/>
                <a:ea typeface="+mn-ea"/>
                <a:cs typeface="+mn-cs"/>
              </a:rPr>
              <a:t>len</a:t>
            </a:r>
            <a:r>
              <a:rPr lang="en-US" sz="1200" kern="1200" dirty="0">
                <a:solidFill>
                  <a:schemeClr val="tx1"/>
                </a:solidFill>
                <a:effectLst/>
                <a:latin typeface="+mn-lt"/>
                <a:ea typeface="+mn-ea"/>
                <a:cs typeface="+mn-cs"/>
              </a:rPr>
              <a:t> function. </a:t>
            </a:r>
          </a:p>
        </p:txBody>
      </p:sp>
      <p:sp>
        <p:nvSpPr>
          <p:cNvPr id="4" name="Slide Number Placeholder 3">
            <a:extLst>
              <a:ext uri="{FF2B5EF4-FFF2-40B4-BE49-F238E27FC236}">
                <a16:creationId xmlns:a16="http://schemas.microsoft.com/office/drawing/2014/main" id="{3DFD6A1B-8004-6B4D-91A4-55C153BF30DE}"/>
              </a:ext>
            </a:extLst>
          </p:cNvPr>
          <p:cNvSpPr>
            <a:spLocks noGrp="1"/>
          </p:cNvSpPr>
          <p:nvPr>
            <p:ph type="sldNum" sz="quarter" idx="5"/>
          </p:nvPr>
        </p:nvSpPr>
        <p:spPr/>
        <p:txBody>
          <a:bodyPr/>
          <a:lstStyle/>
          <a:p>
            <a:fld id="{D1EC9309-185D-B241-857D-6AB647741F6D}" type="slidenum">
              <a:rPr lang="en-US" smtClean="0"/>
              <a:t>49</a:t>
            </a:fld>
            <a:endParaRPr lang="en-US"/>
          </a:p>
        </p:txBody>
      </p:sp>
    </p:spTree>
    <p:extLst>
      <p:ext uri="{BB962C8B-B14F-4D97-AF65-F5344CB8AC3E}">
        <p14:creationId xmlns:p14="http://schemas.microsoft.com/office/powerpoint/2010/main" val="4008581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84A80-A6B5-BD77-79A1-B65288BE0D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44FE43-3994-74DE-424C-2A99A2D12D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368F8A-B565-4B3F-144B-DC7F28C193C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We often need to know how long a string is. To do so, we use the function </a:t>
            </a:r>
            <a:r>
              <a:rPr lang="en-US" sz="1200" kern="1200" dirty="0" err="1">
                <a:solidFill>
                  <a:schemeClr val="tx1"/>
                </a:solidFill>
                <a:effectLst/>
                <a:latin typeface="+mn-lt"/>
                <a:ea typeface="+mn-ea"/>
                <a:cs typeface="+mn-cs"/>
              </a:rPr>
              <a:t>len</a:t>
            </a:r>
            <a:r>
              <a:rPr lang="en-US" sz="1200" kern="1200" dirty="0">
                <a:solidFill>
                  <a:schemeClr val="tx1"/>
                </a:solidFill>
                <a:effectLst/>
                <a:latin typeface="+mn-lt"/>
                <a:ea typeface="+mn-ea"/>
                <a:cs typeface="+mn-cs"/>
              </a:rPr>
              <a:t> and pass the string we are interested in as argument. Note that an empty string has a length of 0 and that whitespaces are counted toward the length.</a:t>
            </a:r>
          </a:p>
        </p:txBody>
      </p:sp>
      <p:sp>
        <p:nvSpPr>
          <p:cNvPr id="4" name="Slide Number Placeholder 3">
            <a:extLst>
              <a:ext uri="{FF2B5EF4-FFF2-40B4-BE49-F238E27FC236}">
                <a16:creationId xmlns:a16="http://schemas.microsoft.com/office/drawing/2014/main" id="{4C21534C-B526-200A-1292-599B1042BA14}"/>
              </a:ext>
            </a:extLst>
          </p:cNvPr>
          <p:cNvSpPr>
            <a:spLocks noGrp="1"/>
          </p:cNvSpPr>
          <p:nvPr>
            <p:ph type="sldNum" sz="quarter" idx="5"/>
          </p:nvPr>
        </p:nvSpPr>
        <p:spPr/>
        <p:txBody>
          <a:bodyPr/>
          <a:lstStyle/>
          <a:p>
            <a:fld id="{D1EC9309-185D-B241-857D-6AB647741F6D}" type="slidenum">
              <a:rPr lang="en-US" smtClean="0"/>
              <a:t>5</a:t>
            </a:fld>
            <a:endParaRPr lang="en-US"/>
          </a:p>
        </p:txBody>
      </p:sp>
    </p:spTree>
    <p:extLst>
      <p:ext uri="{BB962C8B-B14F-4D97-AF65-F5344CB8AC3E}">
        <p14:creationId xmlns:p14="http://schemas.microsoft.com/office/powerpoint/2010/main" val="301811366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8CF5E-24B9-AD8C-A39D-3769018621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101D0F-54B8-F6DC-8625-CC88E309AE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3F58A8-0CD4-B716-DA0B-DCB9944EA4B3}"/>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Lists are sequences and we said that sequences are indexable. Again, we start our indexing from 0 and go to the right.</a:t>
            </a:r>
          </a:p>
        </p:txBody>
      </p:sp>
      <p:sp>
        <p:nvSpPr>
          <p:cNvPr id="4" name="Slide Number Placeholder 3">
            <a:extLst>
              <a:ext uri="{FF2B5EF4-FFF2-40B4-BE49-F238E27FC236}">
                <a16:creationId xmlns:a16="http://schemas.microsoft.com/office/drawing/2014/main" id="{9E0128D9-DA55-D2BD-B58D-5D3C94EB3A30}"/>
              </a:ext>
            </a:extLst>
          </p:cNvPr>
          <p:cNvSpPr>
            <a:spLocks noGrp="1"/>
          </p:cNvSpPr>
          <p:nvPr>
            <p:ph type="sldNum" sz="quarter" idx="5"/>
          </p:nvPr>
        </p:nvSpPr>
        <p:spPr/>
        <p:txBody>
          <a:bodyPr/>
          <a:lstStyle/>
          <a:p>
            <a:fld id="{D1EC9309-185D-B241-857D-6AB647741F6D}" type="slidenum">
              <a:rPr lang="en-US" smtClean="0"/>
              <a:t>50</a:t>
            </a:fld>
            <a:endParaRPr lang="en-US"/>
          </a:p>
        </p:txBody>
      </p:sp>
    </p:spTree>
    <p:extLst>
      <p:ext uri="{BB962C8B-B14F-4D97-AF65-F5344CB8AC3E}">
        <p14:creationId xmlns:p14="http://schemas.microsoft.com/office/powerpoint/2010/main" val="351836729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4B0652-C5D0-DDD4-0167-1A8B178A99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FE15C2-122E-D3D6-D542-41DC971B84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3A1C04-8AFB-BA08-FF88-B3571359D5B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As before, we can ask for a specific element in a list by passing its index in the square brackets.</a:t>
            </a:r>
          </a:p>
        </p:txBody>
      </p:sp>
      <p:sp>
        <p:nvSpPr>
          <p:cNvPr id="4" name="Slide Number Placeholder 3">
            <a:extLst>
              <a:ext uri="{FF2B5EF4-FFF2-40B4-BE49-F238E27FC236}">
                <a16:creationId xmlns:a16="http://schemas.microsoft.com/office/drawing/2014/main" id="{E5491B2E-590C-7B83-65F5-1CE0B5CCF91E}"/>
              </a:ext>
            </a:extLst>
          </p:cNvPr>
          <p:cNvSpPr>
            <a:spLocks noGrp="1"/>
          </p:cNvSpPr>
          <p:nvPr>
            <p:ph type="sldNum" sz="quarter" idx="5"/>
          </p:nvPr>
        </p:nvSpPr>
        <p:spPr/>
        <p:txBody>
          <a:bodyPr/>
          <a:lstStyle/>
          <a:p>
            <a:fld id="{D1EC9309-185D-B241-857D-6AB647741F6D}" type="slidenum">
              <a:rPr lang="en-US" smtClean="0"/>
              <a:t>51</a:t>
            </a:fld>
            <a:endParaRPr lang="en-US"/>
          </a:p>
        </p:txBody>
      </p:sp>
    </p:spTree>
    <p:extLst>
      <p:ext uri="{BB962C8B-B14F-4D97-AF65-F5344CB8AC3E}">
        <p14:creationId xmlns:p14="http://schemas.microsoft.com/office/powerpoint/2010/main" val="241268956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F4AF0-C6B2-AEF8-10E0-D1660B4BE0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CD5C2D-8A89-4999-95C8-E98E727011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65B392-F301-ADAD-276F-00594FCF6F43}"/>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In contrast to strings though, lists are mutable which means we can change the elements in a list, using the square brackets to index the element we want to change. Of course, our index needs to be an integer in the valid range of 0 to len-1.</a:t>
            </a:r>
          </a:p>
        </p:txBody>
      </p:sp>
      <p:sp>
        <p:nvSpPr>
          <p:cNvPr id="4" name="Slide Number Placeholder 3">
            <a:extLst>
              <a:ext uri="{FF2B5EF4-FFF2-40B4-BE49-F238E27FC236}">
                <a16:creationId xmlns:a16="http://schemas.microsoft.com/office/drawing/2014/main" id="{A9693E39-FD43-7589-2EE6-33021351663B}"/>
              </a:ext>
            </a:extLst>
          </p:cNvPr>
          <p:cNvSpPr>
            <a:spLocks noGrp="1"/>
          </p:cNvSpPr>
          <p:nvPr>
            <p:ph type="sldNum" sz="quarter" idx="5"/>
          </p:nvPr>
        </p:nvSpPr>
        <p:spPr/>
        <p:txBody>
          <a:bodyPr/>
          <a:lstStyle/>
          <a:p>
            <a:fld id="{D1EC9309-185D-B241-857D-6AB647741F6D}" type="slidenum">
              <a:rPr lang="en-US" smtClean="0"/>
              <a:t>52</a:t>
            </a:fld>
            <a:endParaRPr lang="en-US"/>
          </a:p>
        </p:txBody>
      </p:sp>
    </p:spTree>
    <p:extLst>
      <p:ext uri="{BB962C8B-B14F-4D97-AF65-F5344CB8AC3E}">
        <p14:creationId xmlns:p14="http://schemas.microsoft.com/office/powerpoint/2010/main" val="10792270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1EF79-7C7D-8D9F-1BED-B5824826A0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438D0B-822D-EF73-00D5-AA06D2E93A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98FF59-FDF9-6F1D-631F-925453D14197}"/>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Belonging can be checked using the in operator. </a:t>
            </a:r>
          </a:p>
        </p:txBody>
      </p:sp>
      <p:sp>
        <p:nvSpPr>
          <p:cNvPr id="4" name="Slide Number Placeholder 3">
            <a:extLst>
              <a:ext uri="{FF2B5EF4-FFF2-40B4-BE49-F238E27FC236}">
                <a16:creationId xmlns:a16="http://schemas.microsoft.com/office/drawing/2014/main" id="{10F659A9-8FA5-0348-41AC-2382118575B6}"/>
              </a:ext>
            </a:extLst>
          </p:cNvPr>
          <p:cNvSpPr>
            <a:spLocks noGrp="1"/>
          </p:cNvSpPr>
          <p:nvPr>
            <p:ph type="sldNum" sz="quarter" idx="5"/>
          </p:nvPr>
        </p:nvSpPr>
        <p:spPr/>
        <p:txBody>
          <a:bodyPr/>
          <a:lstStyle/>
          <a:p>
            <a:fld id="{D1EC9309-185D-B241-857D-6AB647741F6D}" type="slidenum">
              <a:rPr lang="en-US" smtClean="0"/>
              <a:t>53</a:t>
            </a:fld>
            <a:endParaRPr lang="en-US"/>
          </a:p>
        </p:txBody>
      </p:sp>
    </p:spTree>
    <p:extLst>
      <p:ext uri="{BB962C8B-B14F-4D97-AF65-F5344CB8AC3E}">
        <p14:creationId xmlns:p14="http://schemas.microsoft.com/office/powerpoint/2010/main" val="114886590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131E3-3CD8-08A2-A137-26DBC47472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A2BA67-3787-5023-2C80-ECE9C356A6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142498-EF5E-929D-F345-DBD39CDF27C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Slicing is similar to what we already saw with strings. </a:t>
            </a:r>
          </a:p>
        </p:txBody>
      </p:sp>
      <p:sp>
        <p:nvSpPr>
          <p:cNvPr id="4" name="Slide Number Placeholder 3">
            <a:extLst>
              <a:ext uri="{FF2B5EF4-FFF2-40B4-BE49-F238E27FC236}">
                <a16:creationId xmlns:a16="http://schemas.microsoft.com/office/drawing/2014/main" id="{945188E5-4DAC-A30C-6982-313EFCB85802}"/>
              </a:ext>
            </a:extLst>
          </p:cNvPr>
          <p:cNvSpPr>
            <a:spLocks noGrp="1"/>
          </p:cNvSpPr>
          <p:nvPr>
            <p:ph type="sldNum" sz="quarter" idx="5"/>
          </p:nvPr>
        </p:nvSpPr>
        <p:spPr/>
        <p:txBody>
          <a:bodyPr/>
          <a:lstStyle/>
          <a:p>
            <a:fld id="{D1EC9309-185D-B241-857D-6AB647741F6D}" type="slidenum">
              <a:rPr lang="en-US" smtClean="0"/>
              <a:t>54</a:t>
            </a:fld>
            <a:endParaRPr lang="en-US"/>
          </a:p>
        </p:txBody>
      </p:sp>
    </p:spTree>
    <p:extLst>
      <p:ext uri="{BB962C8B-B14F-4D97-AF65-F5344CB8AC3E}">
        <p14:creationId xmlns:p14="http://schemas.microsoft.com/office/powerpoint/2010/main" val="341466176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9CE0C-E15B-9BDA-1DD2-AC56302E31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EF87CD-E664-3C11-CEE2-89CD9BDDFF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D084C8-1C88-1EE3-BDA7-E487172A4F8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concatenate two lists into a new list, we would use the + operator. </a:t>
            </a:r>
          </a:p>
        </p:txBody>
      </p:sp>
      <p:sp>
        <p:nvSpPr>
          <p:cNvPr id="4" name="Slide Number Placeholder 3">
            <a:extLst>
              <a:ext uri="{FF2B5EF4-FFF2-40B4-BE49-F238E27FC236}">
                <a16:creationId xmlns:a16="http://schemas.microsoft.com/office/drawing/2014/main" id="{82F73AE4-1292-8208-4946-D4B62A69220E}"/>
              </a:ext>
            </a:extLst>
          </p:cNvPr>
          <p:cNvSpPr>
            <a:spLocks noGrp="1"/>
          </p:cNvSpPr>
          <p:nvPr>
            <p:ph type="sldNum" sz="quarter" idx="5"/>
          </p:nvPr>
        </p:nvSpPr>
        <p:spPr/>
        <p:txBody>
          <a:bodyPr/>
          <a:lstStyle/>
          <a:p>
            <a:fld id="{D1EC9309-185D-B241-857D-6AB647741F6D}" type="slidenum">
              <a:rPr lang="en-US" smtClean="0"/>
              <a:t>55</a:t>
            </a:fld>
            <a:endParaRPr lang="en-US"/>
          </a:p>
        </p:txBody>
      </p:sp>
    </p:spTree>
    <p:extLst>
      <p:ext uri="{BB962C8B-B14F-4D97-AF65-F5344CB8AC3E}">
        <p14:creationId xmlns:p14="http://schemas.microsoft.com/office/powerpoint/2010/main" val="139708076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A252B-9549-E7F2-AF8F-E3720C516B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29641F-1C11-573C-8210-3ADBEA6B73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F325DF-C72E-23DD-4C52-0411E622440C}"/>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repeat a list's elements at a given number of times, you can use the * operator.</a:t>
            </a:r>
          </a:p>
        </p:txBody>
      </p:sp>
      <p:sp>
        <p:nvSpPr>
          <p:cNvPr id="4" name="Slide Number Placeholder 3">
            <a:extLst>
              <a:ext uri="{FF2B5EF4-FFF2-40B4-BE49-F238E27FC236}">
                <a16:creationId xmlns:a16="http://schemas.microsoft.com/office/drawing/2014/main" id="{F8DCD0C6-9E02-02C1-9DB1-CE06469923A8}"/>
              </a:ext>
            </a:extLst>
          </p:cNvPr>
          <p:cNvSpPr>
            <a:spLocks noGrp="1"/>
          </p:cNvSpPr>
          <p:nvPr>
            <p:ph type="sldNum" sz="quarter" idx="5"/>
          </p:nvPr>
        </p:nvSpPr>
        <p:spPr/>
        <p:txBody>
          <a:bodyPr/>
          <a:lstStyle/>
          <a:p>
            <a:fld id="{D1EC9309-185D-B241-857D-6AB647741F6D}" type="slidenum">
              <a:rPr lang="en-US" smtClean="0"/>
              <a:t>56</a:t>
            </a:fld>
            <a:endParaRPr lang="en-US"/>
          </a:p>
        </p:txBody>
      </p:sp>
    </p:spTree>
    <p:extLst>
      <p:ext uri="{BB962C8B-B14F-4D97-AF65-F5344CB8AC3E}">
        <p14:creationId xmlns:p14="http://schemas.microsoft.com/office/powerpoint/2010/main" val="316859738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78766-4409-8CF8-7C9F-3D066B142D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27AB65-FA80-5D65-E091-94607B6100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D59014-3B10-DC8D-7EDA-F450FA7F2845}"/>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Other useful operations would be to sum all elements or take the min </a:t>
            </a:r>
            <a:r>
              <a:rPr lang="en-US" sz="1200" kern="1200" dirty="0" err="1">
                <a:solidFill>
                  <a:schemeClr val="tx1"/>
                </a:solidFill>
                <a:effectLst/>
                <a:latin typeface="+mn-lt"/>
                <a:ea typeface="+mn-ea"/>
                <a:cs typeface="+mn-cs"/>
              </a:rPr>
              <a:t>amd</a:t>
            </a:r>
            <a:r>
              <a:rPr lang="en-US" sz="1200" kern="1200" dirty="0">
                <a:solidFill>
                  <a:schemeClr val="tx1"/>
                </a:solidFill>
                <a:effectLst/>
                <a:latin typeface="+mn-lt"/>
                <a:ea typeface="+mn-ea"/>
                <a:cs typeface="+mn-cs"/>
              </a:rPr>
              <a:t> max element of a list.</a:t>
            </a:r>
          </a:p>
        </p:txBody>
      </p:sp>
      <p:sp>
        <p:nvSpPr>
          <p:cNvPr id="4" name="Slide Number Placeholder 3">
            <a:extLst>
              <a:ext uri="{FF2B5EF4-FFF2-40B4-BE49-F238E27FC236}">
                <a16:creationId xmlns:a16="http://schemas.microsoft.com/office/drawing/2014/main" id="{A21AE38B-2AA9-B32A-56AB-97D9888E9ECE}"/>
              </a:ext>
            </a:extLst>
          </p:cNvPr>
          <p:cNvSpPr>
            <a:spLocks noGrp="1"/>
          </p:cNvSpPr>
          <p:nvPr>
            <p:ph type="sldNum" sz="quarter" idx="5"/>
          </p:nvPr>
        </p:nvSpPr>
        <p:spPr/>
        <p:txBody>
          <a:bodyPr/>
          <a:lstStyle/>
          <a:p>
            <a:fld id="{D1EC9309-185D-B241-857D-6AB647741F6D}" type="slidenum">
              <a:rPr lang="en-US" smtClean="0"/>
              <a:t>57</a:t>
            </a:fld>
            <a:endParaRPr lang="en-US"/>
          </a:p>
        </p:txBody>
      </p:sp>
    </p:spTree>
    <p:extLst>
      <p:ext uri="{BB962C8B-B14F-4D97-AF65-F5344CB8AC3E}">
        <p14:creationId xmlns:p14="http://schemas.microsoft.com/office/powerpoint/2010/main" val="105981403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4B1BA-EDA7-A2EB-6446-ECC1A143CE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E882FD-B2B3-B4DE-ACA0-7763C7C954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89DCDA-31C2-F544-8E44-3B6634C118A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add elements into a list, we have three options. append which adds a new element to the end of a list, extend, which takes a list as an argument and appends all of its element, and insert which inserts a new element to the specified index.</a:t>
            </a:r>
          </a:p>
        </p:txBody>
      </p:sp>
      <p:sp>
        <p:nvSpPr>
          <p:cNvPr id="4" name="Slide Number Placeholder 3">
            <a:extLst>
              <a:ext uri="{FF2B5EF4-FFF2-40B4-BE49-F238E27FC236}">
                <a16:creationId xmlns:a16="http://schemas.microsoft.com/office/drawing/2014/main" id="{661A9FD3-8DAF-6ABC-5147-1E166D86039A}"/>
              </a:ext>
            </a:extLst>
          </p:cNvPr>
          <p:cNvSpPr>
            <a:spLocks noGrp="1"/>
          </p:cNvSpPr>
          <p:nvPr>
            <p:ph type="sldNum" sz="quarter" idx="5"/>
          </p:nvPr>
        </p:nvSpPr>
        <p:spPr/>
        <p:txBody>
          <a:bodyPr/>
          <a:lstStyle/>
          <a:p>
            <a:fld id="{D1EC9309-185D-B241-857D-6AB647741F6D}" type="slidenum">
              <a:rPr lang="en-US" smtClean="0"/>
              <a:t>58</a:t>
            </a:fld>
            <a:endParaRPr lang="en-US"/>
          </a:p>
        </p:txBody>
      </p:sp>
    </p:spTree>
    <p:extLst>
      <p:ext uri="{BB962C8B-B14F-4D97-AF65-F5344CB8AC3E}">
        <p14:creationId xmlns:p14="http://schemas.microsoft.com/office/powerpoint/2010/main" val="362932337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499D2-9EB2-2BF8-D6F8-89746E2983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ADB3F6-BA84-1A91-C9BE-381A005721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8B65C2-7D5D-5DD5-A900-089E9BB20612}"/>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remove elements, we can use either pop which removes </a:t>
            </a:r>
            <a:r>
              <a:rPr lang="en-US" sz="1200" kern="1200" dirty="0" err="1">
                <a:solidFill>
                  <a:schemeClr val="tx1"/>
                </a:solidFill>
                <a:effectLst/>
                <a:latin typeface="+mn-lt"/>
                <a:ea typeface="+mn-ea"/>
                <a:cs typeface="+mn-cs"/>
              </a:rPr>
              <a:t>amd</a:t>
            </a:r>
            <a:r>
              <a:rPr lang="en-US" sz="1200" kern="1200" dirty="0">
                <a:solidFill>
                  <a:schemeClr val="tx1"/>
                </a:solidFill>
                <a:effectLst/>
                <a:latin typeface="+mn-lt"/>
                <a:ea typeface="+mn-ea"/>
                <a:cs typeface="+mn-cs"/>
              </a:rPr>
              <a:t> returns an element from a specified index. You can also use the remove method which removes the first instance of an element. </a:t>
            </a:r>
          </a:p>
        </p:txBody>
      </p:sp>
      <p:sp>
        <p:nvSpPr>
          <p:cNvPr id="4" name="Slide Number Placeholder 3">
            <a:extLst>
              <a:ext uri="{FF2B5EF4-FFF2-40B4-BE49-F238E27FC236}">
                <a16:creationId xmlns:a16="http://schemas.microsoft.com/office/drawing/2014/main" id="{7CDF7618-BC48-6005-AE7C-746D4F81D74C}"/>
              </a:ext>
            </a:extLst>
          </p:cNvPr>
          <p:cNvSpPr>
            <a:spLocks noGrp="1"/>
          </p:cNvSpPr>
          <p:nvPr>
            <p:ph type="sldNum" sz="quarter" idx="5"/>
          </p:nvPr>
        </p:nvSpPr>
        <p:spPr/>
        <p:txBody>
          <a:bodyPr/>
          <a:lstStyle/>
          <a:p>
            <a:fld id="{D1EC9309-185D-B241-857D-6AB647741F6D}" type="slidenum">
              <a:rPr lang="en-US" smtClean="0"/>
              <a:t>59</a:t>
            </a:fld>
            <a:endParaRPr lang="en-US"/>
          </a:p>
        </p:txBody>
      </p:sp>
    </p:spTree>
    <p:extLst>
      <p:ext uri="{BB962C8B-B14F-4D97-AF65-F5344CB8AC3E}">
        <p14:creationId xmlns:p14="http://schemas.microsoft.com/office/powerpoint/2010/main" val="3871666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2DF76-7A95-5611-F177-B7A42A9B38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3AAF65-E128-304B-0CCF-91DAB5389D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2B27A1-4DFA-02DD-10A4-AF9C70497053}"/>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Strings are indexable with the left-most character being at index 0. That means that the right most character is at index len-1. In other words, an index is the offset from the left-most character.</a:t>
            </a:r>
          </a:p>
        </p:txBody>
      </p:sp>
      <p:sp>
        <p:nvSpPr>
          <p:cNvPr id="4" name="Slide Number Placeholder 3">
            <a:extLst>
              <a:ext uri="{FF2B5EF4-FFF2-40B4-BE49-F238E27FC236}">
                <a16:creationId xmlns:a16="http://schemas.microsoft.com/office/drawing/2014/main" id="{A4B31FFE-A271-9716-B883-7CF0AD9664EB}"/>
              </a:ext>
            </a:extLst>
          </p:cNvPr>
          <p:cNvSpPr>
            <a:spLocks noGrp="1"/>
          </p:cNvSpPr>
          <p:nvPr>
            <p:ph type="sldNum" sz="quarter" idx="5"/>
          </p:nvPr>
        </p:nvSpPr>
        <p:spPr/>
        <p:txBody>
          <a:bodyPr/>
          <a:lstStyle/>
          <a:p>
            <a:fld id="{D1EC9309-185D-B241-857D-6AB647741F6D}" type="slidenum">
              <a:rPr lang="en-US" smtClean="0"/>
              <a:t>6</a:t>
            </a:fld>
            <a:endParaRPr lang="en-US"/>
          </a:p>
        </p:txBody>
      </p:sp>
    </p:spTree>
    <p:extLst>
      <p:ext uri="{BB962C8B-B14F-4D97-AF65-F5344CB8AC3E}">
        <p14:creationId xmlns:p14="http://schemas.microsoft.com/office/powerpoint/2010/main" val="85581685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97CC0-5A61-4392-C29F-E01CF5F075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323021-323C-C32B-E14E-F95A60BFA8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1CCB6E-CE6D-409E-FEEA-EF22FBF26D8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We already saw that we cam convert a string to a list of </a:t>
            </a:r>
            <a:r>
              <a:rPr lang="en-US" sz="1200" kern="1200" dirty="0" err="1">
                <a:solidFill>
                  <a:schemeClr val="tx1"/>
                </a:solidFill>
                <a:effectLst/>
                <a:latin typeface="+mn-lt"/>
                <a:ea typeface="+mn-ea"/>
                <a:cs typeface="+mn-cs"/>
              </a:rPr>
              <a:t>indiviual</a:t>
            </a:r>
            <a:r>
              <a:rPr lang="en-US" sz="1200" kern="1200" dirty="0">
                <a:solidFill>
                  <a:schemeClr val="tx1"/>
                </a:solidFill>
                <a:effectLst/>
                <a:latin typeface="+mn-lt"/>
                <a:ea typeface="+mn-ea"/>
                <a:cs typeface="+mn-cs"/>
              </a:rPr>
              <a:t> characters. You can also use the split method to break a string into a list of its words.</a:t>
            </a:r>
          </a:p>
        </p:txBody>
      </p:sp>
      <p:sp>
        <p:nvSpPr>
          <p:cNvPr id="4" name="Slide Number Placeholder 3">
            <a:extLst>
              <a:ext uri="{FF2B5EF4-FFF2-40B4-BE49-F238E27FC236}">
                <a16:creationId xmlns:a16="http://schemas.microsoft.com/office/drawing/2014/main" id="{7CEF3E57-8C10-E911-16E3-368533AEEA70}"/>
              </a:ext>
            </a:extLst>
          </p:cNvPr>
          <p:cNvSpPr>
            <a:spLocks noGrp="1"/>
          </p:cNvSpPr>
          <p:nvPr>
            <p:ph type="sldNum" sz="quarter" idx="5"/>
          </p:nvPr>
        </p:nvSpPr>
        <p:spPr/>
        <p:txBody>
          <a:bodyPr/>
          <a:lstStyle/>
          <a:p>
            <a:fld id="{D1EC9309-185D-B241-857D-6AB647741F6D}" type="slidenum">
              <a:rPr lang="en-US" smtClean="0"/>
              <a:t>60</a:t>
            </a:fld>
            <a:endParaRPr lang="en-US"/>
          </a:p>
        </p:txBody>
      </p:sp>
    </p:spTree>
    <p:extLst>
      <p:ext uri="{BB962C8B-B14F-4D97-AF65-F5344CB8AC3E}">
        <p14:creationId xmlns:p14="http://schemas.microsoft.com/office/powerpoint/2010/main" val="394143873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4A967-96CB-8408-EE28-361F122713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556B94-2C03-B908-6917-ECCCF0948C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A2C278-7FC3-AC07-4A54-39FB79C0EB26}"/>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Or you can specify a delimiter and split it based on that.</a:t>
            </a:r>
          </a:p>
        </p:txBody>
      </p:sp>
      <p:sp>
        <p:nvSpPr>
          <p:cNvPr id="4" name="Slide Number Placeholder 3">
            <a:extLst>
              <a:ext uri="{FF2B5EF4-FFF2-40B4-BE49-F238E27FC236}">
                <a16:creationId xmlns:a16="http://schemas.microsoft.com/office/drawing/2014/main" id="{E43396BA-8D47-9B9D-DC64-9C36A1980C4B}"/>
              </a:ext>
            </a:extLst>
          </p:cNvPr>
          <p:cNvSpPr>
            <a:spLocks noGrp="1"/>
          </p:cNvSpPr>
          <p:nvPr>
            <p:ph type="sldNum" sz="quarter" idx="5"/>
          </p:nvPr>
        </p:nvSpPr>
        <p:spPr/>
        <p:txBody>
          <a:bodyPr/>
          <a:lstStyle/>
          <a:p>
            <a:fld id="{D1EC9309-185D-B241-857D-6AB647741F6D}" type="slidenum">
              <a:rPr lang="en-US" smtClean="0"/>
              <a:t>61</a:t>
            </a:fld>
            <a:endParaRPr lang="en-US"/>
          </a:p>
        </p:txBody>
      </p:sp>
    </p:spTree>
    <p:extLst>
      <p:ext uri="{BB962C8B-B14F-4D97-AF65-F5344CB8AC3E}">
        <p14:creationId xmlns:p14="http://schemas.microsoft.com/office/powerpoint/2010/main" val="172273964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39E30D-6F06-E292-29A5-AD1B5142E4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12897E-D8BB-F2F3-BDFF-2FC6728266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418A85-E6E9-40EF-2EFA-DAEBA7C3EB42}"/>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Another intersection of strings and lists is that if you have a list of strings, you can concatenate them into a single string using the join string method, </a:t>
            </a:r>
            <a:r>
              <a:rPr lang="en-US" sz="1200" kern="1200" dirty="0" err="1">
                <a:solidFill>
                  <a:schemeClr val="tx1"/>
                </a:solidFill>
                <a:effectLst/>
                <a:latin typeface="+mn-lt"/>
                <a:ea typeface="+mn-ea"/>
                <a:cs typeface="+mn-cs"/>
              </a:rPr>
              <a:t>kinda</a:t>
            </a:r>
            <a:r>
              <a:rPr lang="en-US" sz="1200" kern="1200" dirty="0">
                <a:solidFill>
                  <a:schemeClr val="tx1"/>
                </a:solidFill>
                <a:effectLst/>
                <a:latin typeface="+mn-lt"/>
                <a:ea typeface="+mn-ea"/>
                <a:cs typeface="+mn-cs"/>
              </a:rPr>
              <a:t> weirdly, on the delimiter you want to use to join the list of strings on. </a:t>
            </a:r>
          </a:p>
        </p:txBody>
      </p:sp>
      <p:sp>
        <p:nvSpPr>
          <p:cNvPr id="4" name="Slide Number Placeholder 3">
            <a:extLst>
              <a:ext uri="{FF2B5EF4-FFF2-40B4-BE49-F238E27FC236}">
                <a16:creationId xmlns:a16="http://schemas.microsoft.com/office/drawing/2014/main" id="{1D858E1A-9FFD-4BE9-C7F8-75A0C0A5F837}"/>
              </a:ext>
            </a:extLst>
          </p:cNvPr>
          <p:cNvSpPr>
            <a:spLocks noGrp="1"/>
          </p:cNvSpPr>
          <p:nvPr>
            <p:ph type="sldNum" sz="quarter" idx="5"/>
          </p:nvPr>
        </p:nvSpPr>
        <p:spPr/>
        <p:txBody>
          <a:bodyPr/>
          <a:lstStyle/>
          <a:p>
            <a:fld id="{D1EC9309-185D-B241-857D-6AB647741F6D}" type="slidenum">
              <a:rPr lang="en-US" smtClean="0"/>
              <a:t>62</a:t>
            </a:fld>
            <a:endParaRPr lang="en-US"/>
          </a:p>
        </p:txBody>
      </p:sp>
    </p:spTree>
    <p:extLst>
      <p:ext uri="{BB962C8B-B14F-4D97-AF65-F5344CB8AC3E}">
        <p14:creationId xmlns:p14="http://schemas.microsoft.com/office/powerpoint/2010/main" val="140959628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C4971-99CC-197B-1CBA-1BE620CFBA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E38EAB-6AD1-A085-2373-BF8F9D4CBF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C259C4-E6C6-416D-463A-ACF903D4FFC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Looping through lists is really similar to what we have seen with strings.</a:t>
            </a:r>
          </a:p>
        </p:txBody>
      </p:sp>
      <p:sp>
        <p:nvSpPr>
          <p:cNvPr id="4" name="Slide Number Placeholder 3">
            <a:extLst>
              <a:ext uri="{FF2B5EF4-FFF2-40B4-BE49-F238E27FC236}">
                <a16:creationId xmlns:a16="http://schemas.microsoft.com/office/drawing/2014/main" id="{3DABAEFB-CDDF-E298-A90F-68F746743794}"/>
              </a:ext>
            </a:extLst>
          </p:cNvPr>
          <p:cNvSpPr>
            <a:spLocks noGrp="1"/>
          </p:cNvSpPr>
          <p:nvPr>
            <p:ph type="sldNum" sz="quarter" idx="5"/>
          </p:nvPr>
        </p:nvSpPr>
        <p:spPr/>
        <p:txBody>
          <a:bodyPr/>
          <a:lstStyle/>
          <a:p>
            <a:fld id="{D1EC9309-185D-B241-857D-6AB647741F6D}" type="slidenum">
              <a:rPr lang="en-US" smtClean="0"/>
              <a:t>63</a:t>
            </a:fld>
            <a:endParaRPr lang="en-US"/>
          </a:p>
        </p:txBody>
      </p:sp>
    </p:spTree>
    <p:extLst>
      <p:ext uri="{BB962C8B-B14F-4D97-AF65-F5344CB8AC3E}">
        <p14:creationId xmlns:p14="http://schemas.microsoft.com/office/powerpoint/2010/main" val="333099667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B987A-2898-9E61-843D-86463A7F2C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3DCD69-8DA0-6CF4-5369-B44637A38A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725B00-1DA5-0A04-3FF3-5BA883DD6BFA}"/>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2061337-575C-2897-97B2-F052780D8447}"/>
              </a:ext>
            </a:extLst>
          </p:cNvPr>
          <p:cNvSpPr>
            <a:spLocks noGrp="1"/>
          </p:cNvSpPr>
          <p:nvPr>
            <p:ph type="sldNum" sz="quarter" idx="5"/>
          </p:nvPr>
        </p:nvSpPr>
        <p:spPr/>
        <p:txBody>
          <a:bodyPr/>
          <a:lstStyle/>
          <a:p>
            <a:fld id="{D1EC9309-185D-B241-857D-6AB647741F6D}" type="slidenum">
              <a:rPr lang="en-US" smtClean="0"/>
              <a:t>64</a:t>
            </a:fld>
            <a:endParaRPr lang="en-US"/>
          </a:p>
        </p:txBody>
      </p:sp>
    </p:spTree>
    <p:extLst>
      <p:ext uri="{BB962C8B-B14F-4D97-AF65-F5344CB8AC3E}">
        <p14:creationId xmlns:p14="http://schemas.microsoft.com/office/powerpoint/2010/main" val="392133741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370D9-CE1C-435B-2DFB-FA43620817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9CC9E7-FF39-40AE-2DE7-1C3FF3CE9E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F492B8-3CAD-4FCF-2BBF-92B5FA894679}"/>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4892386-1D17-B9F8-DAC2-63E5202A3A24}"/>
              </a:ext>
            </a:extLst>
          </p:cNvPr>
          <p:cNvSpPr>
            <a:spLocks noGrp="1"/>
          </p:cNvSpPr>
          <p:nvPr>
            <p:ph type="sldNum" sz="quarter" idx="5"/>
          </p:nvPr>
        </p:nvSpPr>
        <p:spPr/>
        <p:txBody>
          <a:bodyPr/>
          <a:lstStyle/>
          <a:p>
            <a:fld id="{D1EC9309-185D-B241-857D-6AB647741F6D}" type="slidenum">
              <a:rPr lang="en-US" smtClean="0"/>
              <a:t>65</a:t>
            </a:fld>
            <a:endParaRPr lang="en-US"/>
          </a:p>
        </p:txBody>
      </p:sp>
    </p:spTree>
    <p:extLst>
      <p:ext uri="{BB962C8B-B14F-4D97-AF65-F5344CB8AC3E}">
        <p14:creationId xmlns:p14="http://schemas.microsoft.com/office/powerpoint/2010/main" val="253590208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BCB4A-BC99-3839-E4C1-4DA5C5AEC6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B99BCD-3168-35A4-9997-8552758CC7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A7BE5B-5113-D6A2-DFFD-29B590F79E21}"/>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We already talked about everything in Python being an object. Let's say we have an assignment x=47 which as we know associates the name x with the value 47. We say that the name x is a reference to the value 47. Schematically, in memory we can think of x pointing to 47</a:t>
            </a:r>
          </a:p>
        </p:txBody>
      </p:sp>
      <p:sp>
        <p:nvSpPr>
          <p:cNvPr id="4" name="Slide Number Placeholder 3">
            <a:extLst>
              <a:ext uri="{FF2B5EF4-FFF2-40B4-BE49-F238E27FC236}">
                <a16:creationId xmlns:a16="http://schemas.microsoft.com/office/drawing/2014/main" id="{6E132DD8-7431-1288-B01E-87F86CEA07CF}"/>
              </a:ext>
            </a:extLst>
          </p:cNvPr>
          <p:cNvSpPr>
            <a:spLocks noGrp="1"/>
          </p:cNvSpPr>
          <p:nvPr>
            <p:ph type="sldNum" sz="quarter" idx="5"/>
          </p:nvPr>
        </p:nvSpPr>
        <p:spPr/>
        <p:txBody>
          <a:bodyPr/>
          <a:lstStyle/>
          <a:p>
            <a:fld id="{D1EC9309-185D-B241-857D-6AB647741F6D}" type="slidenum">
              <a:rPr lang="en-US" smtClean="0"/>
              <a:t>66</a:t>
            </a:fld>
            <a:endParaRPr lang="en-US"/>
          </a:p>
        </p:txBody>
      </p:sp>
    </p:spTree>
    <p:extLst>
      <p:ext uri="{BB962C8B-B14F-4D97-AF65-F5344CB8AC3E}">
        <p14:creationId xmlns:p14="http://schemas.microsoft.com/office/powerpoint/2010/main" val="343180666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4ABB0-2032-9D67-1C8C-C14C256F7F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DA78AC-30BD-6CC3-E963-6E8388BB8A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76DB61-BDCF-4155-CF2F-389279834BF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say after we assign 47 to x we associate y with x. Now both x and y refer to the same value, 47. Neither x or y is the “real” name. They have equal status: each refers to the value in exactly the same way. </a:t>
            </a:r>
            <a:r>
              <a:rPr lang="en-US" dirty="0"/>
              <a:t>Assigning a value to a name never copies the data, it never makes a new value. Assignment just makes the name on the left refer to the value on the right.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BFDCC22-D2D1-6879-0D29-C91ECCDC8DE2}"/>
              </a:ext>
            </a:extLst>
          </p:cNvPr>
          <p:cNvSpPr>
            <a:spLocks noGrp="1"/>
          </p:cNvSpPr>
          <p:nvPr>
            <p:ph type="sldNum" sz="quarter" idx="5"/>
          </p:nvPr>
        </p:nvSpPr>
        <p:spPr/>
        <p:txBody>
          <a:bodyPr/>
          <a:lstStyle/>
          <a:p>
            <a:fld id="{D1EC9309-185D-B241-857D-6AB647741F6D}" type="slidenum">
              <a:rPr lang="en-US" smtClean="0"/>
              <a:t>67</a:t>
            </a:fld>
            <a:endParaRPr lang="en-US"/>
          </a:p>
        </p:txBody>
      </p:sp>
    </p:spTree>
    <p:extLst>
      <p:ext uri="{BB962C8B-B14F-4D97-AF65-F5344CB8AC3E}">
        <p14:creationId xmlns:p14="http://schemas.microsoft.com/office/powerpoint/2010/main" val="197748040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FBDBA-04F5-FADD-1115-BEBC072742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A3C6CF-6D58-D718-2B5E-B28ED4B7C9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12F65E-28CA-DBA0-7C2B-D8D0A75FDB8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What do you think will happen if we next assign the reference x to the value 24? That's right, x will be reassigned but y will stay unchanged. They won't always be the same forever.</a:t>
            </a:r>
          </a:p>
        </p:txBody>
      </p:sp>
      <p:sp>
        <p:nvSpPr>
          <p:cNvPr id="4" name="Slide Number Placeholder 3">
            <a:extLst>
              <a:ext uri="{FF2B5EF4-FFF2-40B4-BE49-F238E27FC236}">
                <a16:creationId xmlns:a16="http://schemas.microsoft.com/office/drawing/2014/main" id="{9B619668-057C-160D-4865-CB3804F5A7A9}"/>
              </a:ext>
            </a:extLst>
          </p:cNvPr>
          <p:cNvSpPr>
            <a:spLocks noGrp="1"/>
          </p:cNvSpPr>
          <p:nvPr>
            <p:ph type="sldNum" sz="quarter" idx="5"/>
          </p:nvPr>
        </p:nvSpPr>
        <p:spPr/>
        <p:txBody>
          <a:bodyPr/>
          <a:lstStyle/>
          <a:p>
            <a:fld id="{D1EC9309-185D-B241-857D-6AB647741F6D}" type="slidenum">
              <a:rPr lang="en-US" smtClean="0"/>
              <a:t>68</a:t>
            </a:fld>
            <a:endParaRPr lang="en-US"/>
          </a:p>
        </p:txBody>
      </p:sp>
    </p:spTree>
    <p:extLst>
      <p:ext uri="{BB962C8B-B14F-4D97-AF65-F5344CB8AC3E}">
        <p14:creationId xmlns:p14="http://schemas.microsoft.com/office/powerpoint/2010/main" val="299336219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FF72C-BF23-A1B9-D3C6-EA83BDB2A0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672465-CEEE-FF37-6A9B-A968B66F0C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B3BD13-7A10-7596-ABB4-56D477CA1C57}"/>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Remember, </a:t>
            </a:r>
            <a:r>
              <a:rPr lang="en-US" sz="1200" b="0" i="0" kern="1200" dirty="0">
                <a:solidFill>
                  <a:schemeClr val="tx1"/>
                </a:solidFill>
                <a:effectLst/>
                <a:latin typeface="+mn-lt"/>
                <a:ea typeface="+mn-ea"/>
                <a:cs typeface="+mn-cs"/>
              </a:rPr>
              <a:t>Immutable values include numbers, strings, and tuples, which we will see next. Almost everything else is mutable, including lists, </a:t>
            </a:r>
            <a:r>
              <a:rPr lang="en-US" sz="1200" b="0" i="0" kern="1200" dirty="0" err="1">
                <a:solidFill>
                  <a:schemeClr val="tx1"/>
                </a:solidFill>
                <a:effectLst/>
                <a:latin typeface="+mn-lt"/>
                <a:ea typeface="+mn-ea"/>
                <a:cs typeface="+mn-cs"/>
              </a:rPr>
              <a:t>dicts</a:t>
            </a:r>
            <a:r>
              <a:rPr lang="en-US" sz="1200" b="0" i="0" kern="1200" dirty="0">
                <a:solidFill>
                  <a:schemeClr val="tx1"/>
                </a:solidFill>
                <a:effectLst/>
                <a:latin typeface="+mn-lt"/>
                <a:ea typeface="+mn-ea"/>
                <a:cs typeface="+mn-cs"/>
              </a:rPr>
              <a:t>, and user-defined objects. Mutable means that the value has methods that can change the value in-place. Immutable means that the value can never change, instead when you think you are changing the value, you are really making new values from old ones. That's why x+1 computes an entirely new value, which is then assigned to x.</a:t>
            </a:r>
          </a:p>
          <a:p>
            <a:br>
              <a:rPr lang="en-US" dirty="0"/>
            </a:br>
            <a:br>
              <a:rPr lang="en-US" dirty="0"/>
            </a:b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416949A-C483-9BD8-225B-06DAFE5CB3FA}"/>
              </a:ext>
            </a:extLst>
          </p:cNvPr>
          <p:cNvSpPr>
            <a:spLocks noGrp="1"/>
          </p:cNvSpPr>
          <p:nvPr>
            <p:ph type="sldNum" sz="quarter" idx="5"/>
          </p:nvPr>
        </p:nvSpPr>
        <p:spPr/>
        <p:txBody>
          <a:bodyPr/>
          <a:lstStyle/>
          <a:p>
            <a:fld id="{D1EC9309-185D-B241-857D-6AB647741F6D}" type="slidenum">
              <a:rPr lang="en-US" smtClean="0"/>
              <a:t>69</a:t>
            </a:fld>
            <a:endParaRPr lang="en-US"/>
          </a:p>
        </p:txBody>
      </p:sp>
    </p:spTree>
    <p:extLst>
      <p:ext uri="{BB962C8B-B14F-4D97-AF65-F5344CB8AC3E}">
        <p14:creationId xmlns:p14="http://schemas.microsoft.com/office/powerpoint/2010/main" val="3654104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F5518-4191-CC04-028B-8AC518F966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1C45BD-01E0-3E2F-BEC6-815CA9C9A0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14F8FD-2B5F-6E70-22F5-F693FC1E1EEA}"/>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isolate a single character from a string, we can pass its index in square brackets. We can then assign the returned character to a new string. The index can be an integer variable, as long as it's within the valid range of 0 and len-1. Otherwise, we will get an error that reminds us either that we must work with integers or that we are out of range.</a:t>
            </a:r>
          </a:p>
        </p:txBody>
      </p:sp>
      <p:sp>
        <p:nvSpPr>
          <p:cNvPr id="4" name="Slide Number Placeholder 3">
            <a:extLst>
              <a:ext uri="{FF2B5EF4-FFF2-40B4-BE49-F238E27FC236}">
                <a16:creationId xmlns:a16="http://schemas.microsoft.com/office/drawing/2014/main" id="{319AA3DF-9986-0A6D-74FA-362C4D8F7E4F}"/>
              </a:ext>
            </a:extLst>
          </p:cNvPr>
          <p:cNvSpPr>
            <a:spLocks noGrp="1"/>
          </p:cNvSpPr>
          <p:nvPr>
            <p:ph type="sldNum" sz="quarter" idx="5"/>
          </p:nvPr>
        </p:nvSpPr>
        <p:spPr/>
        <p:txBody>
          <a:bodyPr/>
          <a:lstStyle/>
          <a:p>
            <a:fld id="{D1EC9309-185D-B241-857D-6AB647741F6D}" type="slidenum">
              <a:rPr lang="en-US" smtClean="0"/>
              <a:t>7</a:t>
            </a:fld>
            <a:endParaRPr lang="en-US"/>
          </a:p>
        </p:txBody>
      </p:sp>
    </p:spTree>
    <p:extLst>
      <p:ext uri="{BB962C8B-B14F-4D97-AF65-F5344CB8AC3E}">
        <p14:creationId xmlns:p14="http://schemas.microsoft.com/office/powerpoint/2010/main" val="37746691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9A109-C1CC-33AA-BFB7-7AD7BCB729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4AD71F-DD4E-B1BC-4D66-2F4B11A5E3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659AAC-FCAE-0A85-E726-BC2390C19D4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move to lists next. What do you think will happen here? </a:t>
            </a:r>
            <a:r>
              <a:rPr lang="en-US" dirty="0"/>
              <a:t>Truly we create a reference numbers to a list of three elements. Each of these elements is really a reference to a list value. For simplicity though we typically hide this part, but it is important to remember it especially when working with nested lists.</a:t>
            </a: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4D5C148-C00B-9F1A-7C0E-CAB8F64FB77C}"/>
              </a:ext>
            </a:extLst>
          </p:cNvPr>
          <p:cNvSpPr>
            <a:spLocks noGrp="1"/>
          </p:cNvSpPr>
          <p:nvPr>
            <p:ph type="sldNum" sz="quarter" idx="5"/>
          </p:nvPr>
        </p:nvSpPr>
        <p:spPr/>
        <p:txBody>
          <a:bodyPr/>
          <a:lstStyle/>
          <a:p>
            <a:fld id="{D1EC9309-185D-B241-857D-6AB647741F6D}" type="slidenum">
              <a:rPr lang="en-US" smtClean="0"/>
              <a:t>70</a:t>
            </a:fld>
            <a:endParaRPr lang="en-US"/>
          </a:p>
        </p:txBody>
      </p:sp>
    </p:spTree>
    <p:extLst>
      <p:ext uri="{BB962C8B-B14F-4D97-AF65-F5344CB8AC3E}">
        <p14:creationId xmlns:p14="http://schemas.microsoft.com/office/powerpoint/2010/main" val="405657141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98EBC-AE6B-3D34-0339-63DBA5FAE2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2B336-FACC-9164-452C-A2C144E4D9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DD5D72-A035-F611-09C5-62CAC2D09C2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about now?</a:t>
            </a:r>
          </a:p>
        </p:txBody>
      </p:sp>
      <p:sp>
        <p:nvSpPr>
          <p:cNvPr id="4" name="Slide Number Placeholder 3">
            <a:extLst>
              <a:ext uri="{FF2B5EF4-FFF2-40B4-BE49-F238E27FC236}">
                <a16:creationId xmlns:a16="http://schemas.microsoft.com/office/drawing/2014/main" id="{45E4DDC3-FC31-3ACC-7FFE-91B1AD6465B7}"/>
              </a:ext>
            </a:extLst>
          </p:cNvPr>
          <p:cNvSpPr>
            <a:spLocks noGrp="1"/>
          </p:cNvSpPr>
          <p:nvPr>
            <p:ph type="sldNum" sz="quarter" idx="5"/>
          </p:nvPr>
        </p:nvSpPr>
        <p:spPr/>
        <p:txBody>
          <a:bodyPr/>
          <a:lstStyle/>
          <a:p>
            <a:fld id="{D1EC9309-185D-B241-857D-6AB647741F6D}" type="slidenum">
              <a:rPr lang="en-US" smtClean="0"/>
              <a:t>71</a:t>
            </a:fld>
            <a:endParaRPr lang="en-US"/>
          </a:p>
        </p:txBody>
      </p:sp>
    </p:spTree>
    <p:extLst>
      <p:ext uri="{BB962C8B-B14F-4D97-AF65-F5344CB8AC3E}">
        <p14:creationId xmlns:p14="http://schemas.microsoft.com/office/powerpoint/2010/main" val="101667742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1EF86-D7EA-FD7B-F574-531D548D09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8B67D2-B4B9-DE4C-C589-9719D5DB8C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586D5A-1A1E-8C09-7DB4-284C2347C96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say we next mutate numbers. This change will be reflected on three, too, as it references the same list.</a:t>
            </a:r>
            <a:endParaRPr lang="en-US" dirty="0"/>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BC3AE8E-637B-81CD-30C0-9BAF5D62CC6D}"/>
              </a:ext>
            </a:extLst>
          </p:cNvPr>
          <p:cNvSpPr>
            <a:spLocks noGrp="1"/>
          </p:cNvSpPr>
          <p:nvPr>
            <p:ph type="sldNum" sz="quarter" idx="5"/>
          </p:nvPr>
        </p:nvSpPr>
        <p:spPr/>
        <p:txBody>
          <a:bodyPr/>
          <a:lstStyle/>
          <a:p>
            <a:fld id="{D1EC9309-185D-B241-857D-6AB647741F6D}" type="slidenum">
              <a:rPr lang="en-US" smtClean="0"/>
              <a:t>72</a:t>
            </a:fld>
            <a:endParaRPr lang="en-US"/>
          </a:p>
        </p:txBody>
      </p:sp>
    </p:spTree>
    <p:extLst>
      <p:ext uri="{BB962C8B-B14F-4D97-AF65-F5344CB8AC3E}">
        <p14:creationId xmlns:p14="http://schemas.microsoft.com/office/powerpoint/2010/main" val="65739654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1A7FD-8A96-35B7-F9DF-FB95F306E3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04A71A-BEBB-6F16-1CD8-82DA405A74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9CBC87-9BE0-0E57-A378-A62710D0E563}"/>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Let's say that we now have two lists that have the same contents. Are they identical? No they are not.  If two objects are identical, they are also equivalent, but if they are equivalent, they are not necessarily identical.</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A8795D7-A239-11D6-B0D9-04F5EF8902E9}"/>
              </a:ext>
            </a:extLst>
          </p:cNvPr>
          <p:cNvSpPr>
            <a:spLocks noGrp="1"/>
          </p:cNvSpPr>
          <p:nvPr>
            <p:ph type="sldNum" sz="quarter" idx="5"/>
          </p:nvPr>
        </p:nvSpPr>
        <p:spPr/>
        <p:txBody>
          <a:bodyPr/>
          <a:lstStyle/>
          <a:p>
            <a:fld id="{D1EC9309-185D-B241-857D-6AB647741F6D}" type="slidenum">
              <a:rPr lang="en-US" smtClean="0"/>
              <a:t>73</a:t>
            </a:fld>
            <a:endParaRPr lang="en-US"/>
          </a:p>
        </p:txBody>
      </p:sp>
    </p:spTree>
    <p:extLst>
      <p:ext uri="{BB962C8B-B14F-4D97-AF65-F5344CB8AC3E}">
        <p14:creationId xmlns:p14="http://schemas.microsoft.com/office/powerpoint/2010/main" val="251280368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168B5-924C-13FC-1DA9-A3692FFBD4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396E93-4845-1FFC-6609-49142B1278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1F2059-58A0-ABEA-7B75-769E88BBD013}"/>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When an object has more than one reference, we say that its aliased. If the aliased object is mutable, changes made with on the name affect the other which can cause trouble if we are not careful when working with mutable aliased objects.</a:t>
            </a:r>
          </a:p>
        </p:txBody>
      </p:sp>
      <p:sp>
        <p:nvSpPr>
          <p:cNvPr id="4" name="Slide Number Placeholder 3">
            <a:extLst>
              <a:ext uri="{FF2B5EF4-FFF2-40B4-BE49-F238E27FC236}">
                <a16:creationId xmlns:a16="http://schemas.microsoft.com/office/drawing/2014/main" id="{5D2CC2B5-5569-5CC4-71BA-C303A4B892F5}"/>
              </a:ext>
            </a:extLst>
          </p:cNvPr>
          <p:cNvSpPr>
            <a:spLocks noGrp="1"/>
          </p:cNvSpPr>
          <p:nvPr>
            <p:ph type="sldNum" sz="quarter" idx="5"/>
          </p:nvPr>
        </p:nvSpPr>
        <p:spPr/>
        <p:txBody>
          <a:bodyPr/>
          <a:lstStyle/>
          <a:p>
            <a:fld id="{D1EC9309-185D-B241-857D-6AB647741F6D}" type="slidenum">
              <a:rPr lang="en-US" smtClean="0"/>
              <a:t>74</a:t>
            </a:fld>
            <a:endParaRPr lang="en-US"/>
          </a:p>
        </p:txBody>
      </p:sp>
    </p:spTree>
    <p:extLst>
      <p:ext uri="{BB962C8B-B14F-4D97-AF65-F5344CB8AC3E}">
        <p14:creationId xmlns:p14="http://schemas.microsoft.com/office/powerpoint/2010/main" val="357295409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D4354-FA4D-C431-6D1E-971364B2BC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209DFB-1E2C-B92D-4197-52D92CDE88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32FFE6-8383-C6A5-82F0-FFD6FEFF95F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Let's say we pass a list to a function and the function gets a reference to the list. If the function modifies the list, the function caller sees the change. </a:t>
            </a:r>
          </a:p>
        </p:txBody>
      </p:sp>
      <p:sp>
        <p:nvSpPr>
          <p:cNvPr id="4" name="Slide Number Placeholder 3">
            <a:extLst>
              <a:ext uri="{FF2B5EF4-FFF2-40B4-BE49-F238E27FC236}">
                <a16:creationId xmlns:a16="http://schemas.microsoft.com/office/drawing/2014/main" id="{A872CE3A-B2D6-F723-0DFA-5606F2A3C8E6}"/>
              </a:ext>
            </a:extLst>
          </p:cNvPr>
          <p:cNvSpPr>
            <a:spLocks noGrp="1"/>
          </p:cNvSpPr>
          <p:nvPr>
            <p:ph type="sldNum" sz="quarter" idx="5"/>
          </p:nvPr>
        </p:nvSpPr>
        <p:spPr/>
        <p:txBody>
          <a:bodyPr/>
          <a:lstStyle/>
          <a:p>
            <a:fld id="{D1EC9309-185D-B241-857D-6AB647741F6D}" type="slidenum">
              <a:rPr lang="en-US" smtClean="0"/>
              <a:t>75</a:t>
            </a:fld>
            <a:endParaRPr lang="en-US"/>
          </a:p>
        </p:txBody>
      </p:sp>
    </p:spTree>
    <p:extLst>
      <p:ext uri="{BB962C8B-B14F-4D97-AF65-F5344CB8AC3E}">
        <p14:creationId xmlns:p14="http://schemas.microsoft.com/office/powerpoint/2010/main" val="104909986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78569-B806-8D08-8A22-9E0152DC5E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07099E-E48E-A838-7653-994085C12E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4AF507-379F-121A-ACCF-7FEA089B5154}"/>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What do you think will happen after the call to </a:t>
            </a:r>
            <a:r>
              <a:rPr lang="en-US" sz="1200" kern="1200" dirty="0" err="1">
                <a:solidFill>
                  <a:schemeClr val="tx1"/>
                </a:solidFill>
                <a:effectLst/>
                <a:latin typeface="+mn-lt"/>
                <a:ea typeface="+mn-ea"/>
                <a:cs typeface="+mn-cs"/>
              </a:rPr>
              <a:t>augment_twice</a:t>
            </a:r>
            <a:r>
              <a:rPr lang="en-US" sz="1200" kern="1200" dirty="0">
                <a:solidFill>
                  <a:schemeClr val="tx1"/>
                </a:solidFill>
                <a:effectLst/>
                <a:latin typeface="+mn-lt"/>
                <a:ea typeface="+mn-ea"/>
                <a:cs typeface="+mn-cs"/>
              </a:rPr>
              <a:t> here?</a:t>
            </a:r>
          </a:p>
        </p:txBody>
      </p:sp>
      <p:sp>
        <p:nvSpPr>
          <p:cNvPr id="4" name="Slide Number Placeholder 3">
            <a:extLst>
              <a:ext uri="{FF2B5EF4-FFF2-40B4-BE49-F238E27FC236}">
                <a16:creationId xmlns:a16="http://schemas.microsoft.com/office/drawing/2014/main" id="{2C035B94-B45C-C797-F30A-0240AD93FDE4}"/>
              </a:ext>
            </a:extLst>
          </p:cNvPr>
          <p:cNvSpPr>
            <a:spLocks noGrp="1"/>
          </p:cNvSpPr>
          <p:nvPr>
            <p:ph type="sldNum" sz="quarter" idx="5"/>
          </p:nvPr>
        </p:nvSpPr>
        <p:spPr/>
        <p:txBody>
          <a:bodyPr/>
          <a:lstStyle/>
          <a:p>
            <a:fld id="{D1EC9309-185D-B241-857D-6AB647741F6D}" type="slidenum">
              <a:rPr lang="en-US" smtClean="0"/>
              <a:t>76</a:t>
            </a:fld>
            <a:endParaRPr lang="en-US"/>
          </a:p>
        </p:txBody>
      </p:sp>
    </p:spTree>
    <p:extLst>
      <p:ext uri="{BB962C8B-B14F-4D97-AF65-F5344CB8AC3E}">
        <p14:creationId xmlns:p14="http://schemas.microsoft.com/office/powerpoint/2010/main" val="147666662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A1799-A770-1E96-A2A2-AC2A7F3EAA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7F5928-4667-5B70-92BA-E2E6781D46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106EB3-62D0-98A6-894E-AB4F0A0E7034}"/>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The local names in the function are drawn in a new frame. Calling the function assigned the actual values to the parameter names, just like any other assignment statement. Remember that assignment never makes new values or copies any data, so here the local name </a:t>
            </a:r>
            <a:r>
              <a:rPr lang="en-US" sz="1200" b="0" i="0" kern="1200" dirty="0" err="1">
                <a:solidFill>
                  <a:schemeClr val="tx1"/>
                </a:solidFill>
                <a:effectLst/>
                <a:latin typeface="+mn-lt"/>
                <a:ea typeface="+mn-ea"/>
                <a:cs typeface="+mn-cs"/>
              </a:rPr>
              <a:t>a_list</a:t>
            </a:r>
            <a:r>
              <a:rPr lang="en-US" sz="1200" b="0" i="0" kern="1200" dirty="0">
                <a:solidFill>
                  <a:schemeClr val="tx1"/>
                </a:solidFill>
                <a:effectLst/>
                <a:latin typeface="+mn-lt"/>
                <a:ea typeface="+mn-ea"/>
                <a:cs typeface="+mn-cs"/>
              </a:rPr>
              <a:t> refers to the same value that was passed in, numbers.</a:t>
            </a:r>
          </a:p>
        </p:txBody>
      </p:sp>
      <p:sp>
        <p:nvSpPr>
          <p:cNvPr id="4" name="Slide Number Placeholder 3">
            <a:extLst>
              <a:ext uri="{FF2B5EF4-FFF2-40B4-BE49-F238E27FC236}">
                <a16:creationId xmlns:a16="http://schemas.microsoft.com/office/drawing/2014/main" id="{7C5BD633-BAEF-76A5-C511-86B151D22E79}"/>
              </a:ext>
            </a:extLst>
          </p:cNvPr>
          <p:cNvSpPr>
            <a:spLocks noGrp="1"/>
          </p:cNvSpPr>
          <p:nvPr>
            <p:ph type="sldNum" sz="quarter" idx="5"/>
          </p:nvPr>
        </p:nvSpPr>
        <p:spPr/>
        <p:txBody>
          <a:bodyPr/>
          <a:lstStyle/>
          <a:p>
            <a:fld id="{D1EC9309-185D-B241-857D-6AB647741F6D}" type="slidenum">
              <a:rPr lang="en-US" smtClean="0"/>
              <a:t>77</a:t>
            </a:fld>
            <a:endParaRPr lang="en-US"/>
          </a:p>
        </p:txBody>
      </p:sp>
    </p:spTree>
    <p:extLst>
      <p:ext uri="{BB962C8B-B14F-4D97-AF65-F5344CB8AC3E}">
        <p14:creationId xmlns:p14="http://schemas.microsoft.com/office/powerpoint/2010/main" val="1332697996"/>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EED2F-20E9-E915-31EF-A999A758ED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6FBE08-5BBA-B1F6-4C21-0BE1BC4EE3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FCC629-E683-3638-3455-EF629B3EF27D}"/>
              </a:ext>
            </a:extLst>
          </p:cNvPr>
          <p:cNvSpPr>
            <a:spLocks noGrp="1"/>
          </p:cNvSpPr>
          <p:nvPr>
            <p:ph type="body" idx="1"/>
          </p:nvPr>
        </p:nvSpPr>
        <p:spPr/>
        <p:txBody>
          <a:bodyPr/>
          <a:lstStyle/>
          <a:p>
            <a:r>
              <a:rPr lang="en-US" dirty="0">
                <a:effectLst/>
              </a:rPr>
              <a:t>Then we call </a:t>
            </a:r>
            <a:r>
              <a:rPr lang="en-US" dirty="0" err="1">
                <a:effectLst/>
              </a:rPr>
              <a:t>a_list.append</a:t>
            </a:r>
            <a:r>
              <a:rPr lang="en-US" dirty="0">
                <a:effectLst/>
              </a:rPr>
              <a:t> twice, which mutates the list</a:t>
            </a:r>
          </a:p>
        </p:txBody>
      </p:sp>
      <p:sp>
        <p:nvSpPr>
          <p:cNvPr id="4" name="Slide Number Placeholder 3">
            <a:extLst>
              <a:ext uri="{FF2B5EF4-FFF2-40B4-BE49-F238E27FC236}">
                <a16:creationId xmlns:a16="http://schemas.microsoft.com/office/drawing/2014/main" id="{254EB709-8A59-5C39-44B6-8FBC08CA8EBD}"/>
              </a:ext>
            </a:extLst>
          </p:cNvPr>
          <p:cNvSpPr>
            <a:spLocks noGrp="1"/>
          </p:cNvSpPr>
          <p:nvPr>
            <p:ph type="sldNum" sz="quarter" idx="5"/>
          </p:nvPr>
        </p:nvSpPr>
        <p:spPr/>
        <p:txBody>
          <a:bodyPr/>
          <a:lstStyle/>
          <a:p>
            <a:fld id="{D1EC9309-185D-B241-857D-6AB647741F6D}" type="slidenum">
              <a:rPr lang="en-US" smtClean="0"/>
              <a:t>78</a:t>
            </a:fld>
            <a:endParaRPr lang="en-US"/>
          </a:p>
        </p:txBody>
      </p:sp>
    </p:spTree>
    <p:extLst>
      <p:ext uri="{BB962C8B-B14F-4D97-AF65-F5344CB8AC3E}">
        <p14:creationId xmlns:p14="http://schemas.microsoft.com/office/powerpoint/2010/main" val="202411015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ED7B2-7DD2-0928-5946-B0A53E2D28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F5017F-B5BB-0344-16A2-9056B65A92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3B51AB-0951-ECBC-D150-741358C1FF7D}"/>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When the function ends, the local names for local variables and parameters are destroyed. Values that are no longer referenced are reclaimed, but global ones remain. This is how we are left with numbers still referencing. We passed the list into the function, which modified it. No values were copied. Although this behavior might be surprising, it’s essential. Without it, we couldn’t write methods that modify objects.</a:t>
            </a:r>
          </a:p>
          <a:p>
            <a:br>
              <a:rPr lang="en-US" dirty="0"/>
            </a:br>
            <a:endParaRPr lang="en-US" dirty="0">
              <a:effectLst/>
            </a:endParaRPr>
          </a:p>
        </p:txBody>
      </p:sp>
      <p:sp>
        <p:nvSpPr>
          <p:cNvPr id="4" name="Slide Number Placeholder 3">
            <a:extLst>
              <a:ext uri="{FF2B5EF4-FFF2-40B4-BE49-F238E27FC236}">
                <a16:creationId xmlns:a16="http://schemas.microsoft.com/office/drawing/2014/main" id="{9D77CB01-2FA2-D056-0FEE-806FB00C12F0}"/>
              </a:ext>
            </a:extLst>
          </p:cNvPr>
          <p:cNvSpPr>
            <a:spLocks noGrp="1"/>
          </p:cNvSpPr>
          <p:nvPr>
            <p:ph type="sldNum" sz="quarter" idx="5"/>
          </p:nvPr>
        </p:nvSpPr>
        <p:spPr/>
        <p:txBody>
          <a:bodyPr/>
          <a:lstStyle/>
          <a:p>
            <a:fld id="{D1EC9309-185D-B241-857D-6AB647741F6D}" type="slidenum">
              <a:rPr lang="en-US" smtClean="0"/>
              <a:t>79</a:t>
            </a:fld>
            <a:endParaRPr lang="en-US"/>
          </a:p>
        </p:txBody>
      </p:sp>
    </p:spTree>
    <p:extLst>
      <p:ext uri="{BB962C8B-B14F-4D97-AF65-F5344CB8AC3E}">
        <p14:creationId xmlns:p14="http://schemas.microsoft.com/office/powerpoint/2010/main" val="40405382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E9D7E-9F46-6E60-EFF4-1AF1BC008D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F9F036-489B-9510-4800-A5339E3DCE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A8C60C-1FA2-52DE-2B47-E7B92A044DDF}"/>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Python has a handy way of indexing from right to left that is not common in many popular programming languages. The last character is considered to be at index -1, rather than len-1 which is more verbose. That means, the second to last character is at -2 and so on.</a:t>
            </a:r>
          </a:p>
        </p:txBody>
      </p:sp>
      <p:sp>
        <p:nvSpPr>
          <p:cNvPr id="4" name="Slide Number Placeholder 3">
            <a:extLst>
              <a:ext uri="{FF2B5EF4-FFF2-40B4-BE49-F238E27FC236}">
                <a16:creationId xmlns:a16="http://schemas.microsoft.com/office/drawing/2014/main" id="{06F10290-CE18-28A3-5356-2604BBC33C26}"/>
              </a:ext>
            </a:extLst>
          </p:cNvPr>
          <p:cNvSpPr>
            <a:spLocks noGrp="1"/>
          </p:cNvSpPr>
          <p:nvPr>
            <p:ph type="sldNum" sz="quarter" idx="5"/>
          </p:nvPr>
        </p:nvSpPr>
        <p:spPr/>
        <p:txBody>
          <a:bodyPr/>
          <a:lstStyle/>
          <a:p>
            <a:fld id="{D1EC9309-185D-B241-857D-6AB647741F6D}" type="slidenum">
              <a:rPr lang="en-US" smtClean="0"/>
              <a:t>8</a:t>
            </a:fld>
            <a:endParaRPr lang="en-US"/>
          </a:p>
        </p:txBody>
      </p:sp>
    </p:spTree>
    <p:extLst>
      <p:ext uri="{BB962C8B-B14F-4D97-AF65-F5344CB8AC3E}">
        <p14:creationId xmlns:p14="http://schemas.microsoft.com/office/powerpoint/2010/main" val="280610499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F407A-942B-5613-42D2-B11CA55DC3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8EA1EB-6561-7810-390A-D7F1CD5FCA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E4B993-810A-A97F-65D8-54BBFE55C76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What do you think will happen after the call to </a:t>
            </a:r>
            <a:r>
              <a:rPr lang="en-US" sz="1200" kern="1200" dirty="0" err="1">
                <a:solidFill>
                  <a:schemeClr val="tx1"/>
                </a:solidFill>
                <a:effectLst/>
                <a:latin typeface="+mn-lt"/>
                <a:ea typeface="+mn-ea"/>
                <a:cs typeface="+mn-cs"/>
              </a:rPr>
              <a:t>augment_twice</a:t>
            </a:r>
            <a:r>
              <a:rPr lang="en-US" sz="1200" kern="1200" dirty="0">
                <a:solidFill>
                  <a:schemeClr val="tx1"/>
                </a:solidFill>
                <a:effectLst/>
                <a:latin typeface="+mn-lt"/>
                <a:ea typeface="+mn-ea"/>
                <a:cs typeface="+mn-cs"/>
              </a:rPr>
              <a:t> here?</a:t>
            </a:r>
          </a:p>
        </p:txBody>
      </p:sp>
      <p:sp>
        <p:nvSpPr>
          <p:cNvPr id="4" name="Slide Number Placeholder 3">
            <a:extLst>
              <a:ext uri="{FF2B5EF4-FFF2-40B4-BE49-F238E27FC236}">
                <a16:creationId xmlns:a16="http://schemas.microsoft.com/office/drawing/2014/main" id="{DD8866EB-C75F-DFEE-451F-F3EA58797E1A}"/>
              </a:ext>
            </a:extLst>
          </p:cNvPr>
          <p:cNvSpPr>
            <a:spLocks noGrp="1"/>
          </p:cNvSpPr>
          <p:nvPr>
            <p:ph type="sldNum" sz="quarter" idx="5"/>
          </p:nvPr>
        </p:nvSpPr>
        <p:spPr/>
        <p:txBody>
          <a:bodyPr/>
          <a:lstStyle/>
          <a:p>
            <a:fld id="{D1EC9309-185D-B241-857D-6AB647741F6D}" type="slidenum">
              <a:rPr lang="en-US" smtClean="0"/>
              <a:t>80</a:t>
            </a:fld>
            <a:endParaRPr lang="en-US"/>
          </a:p>
        </p:txBody>
      </p:sp>
    </p:spTree>
    <p:extLst>
      <p:ext uri="{BB962C8B-B14F-4D97-AF65-F5344CB8AC3E}">
        <p14:creationId xmlns:p14="http://schemas.microsoft.com/office/powerpoint/2010/main" val="152657879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B774B-0386-CCC9-B834-D2DAB21361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8AFF06-953B-582D-14E4-E3204EA9A6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3A501F-AD96-5CEC-B2CE-54352D0A66E0}"/>
              </a:ext>
            </a:extLst>
          </p:cNvPr>
          <p:cNvSpPr>
            <a:spLocks noGrp="1"/>
          </p:cNvSpPr>
          <p:nvPr>
            <p:ph type="body" idx="1"/>
          </p:nvPr>
        </p:nvSpPr>
        <p:spPr/>
        <p:txBody>
          <a:bodyPr/>
          <a:lstStyle/>
          <a:p>
            <a:r>
              <a:rPr lang="en-US" dirty="0">
                <a:effectLst/>
              </a:rPr>
              <a:t>At the moment we call </a:t>
            </a:r>
            <a:r>
              <a:rPr lang="en-US" dirty="0" err="1">
                <a:effectLst/>
              </a:rPr>
              <a:t>augment_twice</a:t>
            </a:r>
            <a:r>
              <a:rPr lang="en-US" dirty="0">
                <a:effectLst/>
              </a:rPr>
              <a:t>, it looks the same as we saw with the earlier version of </a:t>
            </a:r>
            <a:r>
              <a:rPr lang="en-US" dirty="0" err="1">
                <a:effectLst/>
              </a:rPr>
              <a:t>augment_twice</a:t>
            </a:r>
            <a:endParaRPr lang="en-US" dirty="0">
              <a:effectLst/>
            </a:endParaRPr>
          </a:p>
          <a:p>
            <a:br>
              <a:rPr lang="en-US" dirty="0">
                <a:effectLst/>
              </a:rPr>
            </a:br>
            <a:endParaRPr lang="en-US" dirty="0">
              <a:effectLst/>
            </a:endParaRPr>
          </a:p>
        </p:txBody>
      </p:sp>
      <p:sp>
        <p:nvSpPr>
          <p:cNvPr id="4" name="Slide Number Placeholder 3">
            <a:extLst>
              <a:ext uri="{FF2B5EF4-FFF2-40B4-BE49-F238E27FC236}">
                <a16:creationId xmlns:a16="http://schemas.microsoft.com/office/drawing/2014/main" id="{F018B590-E71E-ACC2-46E6-982BD6751F17}"/>
              </a:ext>
            </a:extLst>
          </p:cNvPr>
          <p:cNvSpPr>
            <a:spLocks noGrp="1"/>
          </p:cNvSpPr>
          <p:nvPr>
            <p:ph type="sldNum" sz="quarter" idx="5"/>
          </p:nvPr>
        </p:nvSpPr>
        <p:spPr/>
        <p:txBody>
          <a:bodyPr/>
          <a:lstStyle/>
          <a:p>
            <a:fld id="{D1EC9309-185D-B241-857D-6AB647741F6D}" type="slidenum">
              <a:rPr lang="en-US" smtClean="0"/>
              <a:t>81</a:t>
            </a:fld>
            <a:endParaRPr lang="en-US"/>
          </a:p>
        </p:txBody>
      </p:sp>
    </p:spTree>
    <p:extLst>
      <p:ext uri="{BB962C8B-B14F-4D97-AF65-F5344CB8AC3E}">
        <p14:creationId xmlns:p14="http://schemas.microsoft.com/office/powerpoint/2010/main" val="287823333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ECEA0-5BDB-29CA-E4ED-3EF205EA31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15E154-E809-ED64-A01B-6E6E4A5FC4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EA2BCD-3D4A-A45B-FF33-7EDB0F6C28B9}"/>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The next statement is an assignment. The expression on the right-hand side makes a new list, which is then assigned to </a:t>
            </a:r>
            <a:r>
              <a:rPr lang="en-US" sz="1200" b="0" i="0" kern="1200" dirty="0" err="1">
                <a:solidFill>
                  <a:schemeClr val="tx1"/>
                </a:solidFill>
                <a:effectLst/>
                <a:latin typeface="+mn-lt"/>
                <a:ea typeface="+mn-ea"/>
                <a:cs typeface="+mn-cs"/>
              </a:rPr>
              <a:t>a_list</a:t>
            </a:r>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D553124-5EDC-2C88-4565-CC95A2D0540B}"/>
              </a:ext>
            </a:extLst>
          </p:cNvPr>
          <p:cNvSpPr>
            <a:spLocks noGrp="1"/>
          </p:cNvSpPr>
          <p:nvPr>
            <p:ph type="sldNum" sz="quarter" idx="5"/>
          </p:nvPr>
        </p:nvSpPr>
        <p:spPr/>
        <p:txBody>
          <a:bodyPr/>
          <a:lstStyle/>
          <a:p>
            <a:fld id="{D1EC9309-185D-B241-857D-6AB647741F6D}" type="slidenum">
              <a:rPr lang="en-US" smtClean="0"/>
              <a:t>82</a:t>
            </a:fld>
            <a:endParaRPr lang="en-US"/>
          </a:p>
        </p:txBody>
      </p:sp>
    </p:spTree>
    <p:extLst>
      <p:ext uri="{BB962C8B-B14F-4D97-AF65-F5344CB8AC3E}">
        <p14:creationId xmlns:p14="http://schemas.microsoft.com/office/powerpoint/2010/main" val="269935445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CFE25-B671-F610-2A1A-B26C98AB80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AC2393-CF59-2285-288A-423A749A27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0BED67-78C4-2FCF-6983-99BE5529C9DA}"/>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When the function ends, its local names are destroyed, and any values no longer referenced are reclaimed, leaving us just where we started. It’s really important to keep in mind the difference between mutating a value in place, and rebinding a name. </a:t>
            </a:r>
            <a:r>
              <a:rPr lang="en-US" sz="1200" b="0" i="0" kern="1200" dirty="0" err="1">
                <a:solidFill>
                  <a:schemeClr val="tx1"/>
                </a:solidFill>
                <a:effectLst/>
                <a:latin typeface="+mn-lt"/>
                <a:ea typeface="+mn-ea"/>
                <a:cs typeface="+mn-cs"/>
              </a:rPr>
              <a:t>augment_twice</a:t>
            </a:r>
            <a:r>
              <a:rPr lang="en-US" sz="1200" b="0" i="0" kern="1200" dirty="0">
                <a:solidFill>
                  <a:schemeClr val="tx1"/>
                </a:solidFill>
                <a:effectLst/>
                <a:latin typeface="+mn-lt"/>
                <a:ea typeface="+mn-ea"/>
                <a:cs typeface="+mn-cs"/>
              </a:rPr>
              <a:t> the first time worked because it mutated the value passed in, so that mutation was available after the function returned. the second implementation of </a:t>
            </a:r>
            <a:r>
              <a:rPr lang="en-US" sz="1200" b="0" i="0" kern="1200" dirty="0" err="1">
                <a:solidFill>
                  <a:schemeClr val="tx1"/>
                </a:solidFill>
                <a:effectLst/>
                <a:latin typeface="+mn-lt"/>
                <a:ea typeface="+mn-ea"/>
                <a:cs typeface="+mn-cs"/>
              </a:rPr>
              <a:t>augment_twice</a:t>
            </a:r>
            <a:r>
              <a:rPr lang="en-US" sz="1200" b="0" i="0" kern="1200" dirty="0">
                <a:solidFill>
                  <a:schemeClr val="tx1"/>
                </a:solidFill>
                <a:effectLst/>
                <a:latin typeface="+mn-lt"/>
                <a:ea typeface="+mn-ea"/>
                <a:cs typeface="+mn-cs"/>
              </a:rPr>
              <a:t> used an assignment to rebind a local name, so the changes weren’t visible outside the function. You can read more here https://</a:t>
            </a:r>
            <a:r>
              <a:rPr lang="en-US" sz="1200" b="0" i="0" kern="1200" dirty="0" err="1">
                <a:solidFill>
                  <a:schemeClr val="tx1"/>
                </a:solidFill>
                <a:effectLst/>
                <a:latin typeface="+mn-lt"/>
                <a:ea typeface="+mn-ea"/>
                <a:cs typeface="+mn-cs"/>
              </a:rPr>
              <a:t>nedbatchelder.com</a:t>
            </a:r>
            <a:r>
              <a:rPr lang="en-US" sz="1200" b="0" i="0" kern="1200" dirty="0">
                <a:solidFill>
                  <a:schemeClr val="tx1"/>
                </a:solidFill>
                <a:effectLst/>
                <a:latin typeface="+mn-lt"/>
                <a:ea typeface="+mn-ea"/>
                <a:cs typeface="+mn-cs"/>
              </a:rPr>
              <a:t>/text/</a:t>
            </a:r>
            <a:r>
              <a:rPr lang="en-US" sz="1200" b="0" i="0" kern="1200" dirty="0" err="1">
                <a:solidFill>
                  <a:schemeClr val="tx1"/>
                </a:solidFill>
                <a:effectLst/>
                <a:latin typeface="+mn-lt"/>
                <a:ea typeface="+mn-ea"/>
                <a:cs typeface="+mn-cs"/>
              </a:rPr>
              <a:t>names.html</a:t>
            </a:r>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8DA5FC83-38A4-D638-B890-D723A1BB21E8}"/>
              </a:ext>
            </a:extLst>
          </p:cNvPr>
          <p:cNvSpPr>
            <a:spLocks noGrp="1"/>
          </p:cNvSpPr>
          <p:nvPr>
            <p:ph type="sldNum" sz="quarter" idx="5"/>
          </p:nvPr>
        </p:nvSpPr>
        <p:spPr/>
        <p:txBody>
          <a:bodyPr/>
          <a:lstStyle/>
          <a:p>
            <a:fld id="{D1EC9309-185D-B241-857D-6AB647741F6D}" type="slidenum">
              <a:rPr lang="en-US" smtClean="0"/>
              <a:t>83</a:t>
            </a:fld>
            <a:endParaRPr lang="en-US"/>
          </a:p>
        </p:txBody>
      </p:sp>
    </p:spTree>
    <p:extLst>
      <p:ext uri="{BB962C8B-B14F-4D97-AF65-F5344CB8AC3E}">
        <p14:creationId xmlns:p14="http://schemas.microsoft.com/office/powerpoint/2010/main" val="4123451503"/>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FC793-E8B5-708C-8EA1-006EE98210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17FD7B-4327-F6B8-DBAE-A2FFEEEA5C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A13BCE-8911-E3C0-5AC5-7A07EF5754D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that most </a:t>
            </a:r>
            <a:r>
              <a:rPr lang="en-US" i="1" dirty="0"/>
              <a:t>list</a:t>
            </a:r>
            <a:r>
              <a:rPr lang="en-US" dirty="0"/>
              <a:t> methods modify the argument and return </a:t>
            </a:r>
            <a:r>
              <a:rPr lang="en-US" dirty="0">
                <a:latin typeface="Monaco" pitchFamily="2" charset="77"/>
              </a:rPr>
              <a:t>None</a:t>
            </a:r>
            <a:r>
              <a:rPr lang="en-US" dirty="0"/>
              <a:t>. This is the opposite of the </a:t>
            </a:r>
            <a:r>
              <a:rPr lang="en-US" i="1" dirty="0"/>
              <a:t>string</a:t>
            </a:r>
            <a:r>
              <a:rPr lang="en-US" dirty="0"/>
              <a:t> methods, which return a new string and leave the original alone.</a:t>
            </a:r>
          </a:p>
          <a:p>
            <a:endParaRPr lang="en-US" dirty="0"/>
          </a:p>
        </p:txBody>
      </p:sp>
      <p:sp>
        <p:nvSpPr>
          <p:cNvPr id="4" name="Slide Number Placeholder 3">
            <a:extLst>
              <a:ext uri="{FF2B5EF4-FFF2-40B4-BE49-F238E27FC236}">
                <a16:creationId xmlns:a16="http://schemas.microsoft.com/office/drawing/2014/main" id="{72CF1120-7C38-2B0D-E338-4D4D3C7A1131}"/>
              </a:ext>
            </a:extLst>
          </p:cNvPr>
          <p:cNvSpPr>
            <a:spLocks noGrp="1"/>
          </p:cNvSpPr>
          <p:nvPr>
            <p:ph type="sldNum" sz="quarter" idx="5"/>
          </p:nvPr>
        </p:nvSpPr>
        <p:spPr/>
        <p:txBody>
          <a:bodyPr/>
          <a:lstStyle/>
          <a:p>
            <a:fld id="{D1EC9309-185D-B241-857D-6AB647741F6D}" type="slidenum">
              <a:rPr lang="en-US" smtClean="0"/>
              <a:t>84</a:t>
            </a:fld>
            <a:endParaRPr lang="en-US"/>
          </a:p>
        </p:txBody>
      </p:sp>
    </p:spTree>
    <p:extLst>
      <p:ext uri="{BB962C8B-B14F-4D97-AF65-F5344CB8AC3E}">
        <p14:creationId xmlns:p14="http://schemas.microsoft.com/office/powerpoint/2010/main" val="195850230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A64DB-387B-33F5-B72A-ABB28C3B8D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A83DCD-9847-DAC3-046C-EDE5BBFADB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59EA9B-A95B-1785-78C3-2F2DF5E6EFA7}"/>
              </a:ext>
            </a:extLst>
          </p:cNvPr>
          <p:cNvSpPr>
            <a:spLocks noGrp="1"/>
          </p:cNvSpPr>
          <p:nvPr>
            <p:ph type="body" idx="1"/>
          </p:nvPr>
        </p:nvSpPr>
        <p:spPr/>
        <p:txBody>
          <a:bodyPr/>
          <a:lstStyle/>
          <a:p>
            <a:r>
              <a:rPr lang="en-US" b="0" i="0" dirty="0">
                <a:solidFill>
                  <a:srgbClr val="202122"/>
                </a:solidFill>
                <a:effectLst/>
                <a:latin typeface="Arial" panose="020B0604020202020204" pitchFamily="34" charset="0"/>
              </a:rPr>
              <a:t>Your turn to write a recursive linear search function that takes a list, an element, and index that has a default value of 0.</a:t>
            </a:r>
          </a:p>
        </p:txBody>
      </p:sp>
      <p:sp>
        <p:nvSpPr>
          <p:cNvPr id="4" name="Slide Number Placeholder 3">
            <a:extLst>
              <a:ext uri="{FF2B5EF4-FFF2-40B4-BE49-F238E27FC236}">
                <a16:creationId xmlns:a16="http://schemas.microsoft.com/office/drawing/2014/main" id="{9B7846A3-AA38-7DCD-AF20-D19531B8CF75}"/>
              </a:ext>
            </a:extLst>
          </p:cNvPr>
          <p:cNvSpPr>
            <a:spLocks noGrp="1"/>
          </p:cNvSpPr>
          <p:nvPr>
            <p:ph type="sldNum" sz="quarter" idx="5"/>
          </p:nvPr>
        </p:nvSpPr>
        <p:spPr/>
        <p:txBody>
          <a:bodyPr/>
          <a:lstStyle/>
          <a:p>
            <a:fld id="{D1EC9309-185D-B241-857D-6AB647741F6D}" type="slidenum">
              <a:rPr lang="en-US" smtClean="0"/>
              <a:t>85</a:t>
            </a:fld>
            <a:endParaRPr lang="en-US"/>
          </a:p>
        </p:txBody>
      </p:sp>
    </p:spTree>
    <p:extLst>
      <p:ext uri="{BB962C8B-B14F-4D97-AF65-F5344CB8AC3E}">
        <p14:creationId xmlns:p14="http://schemas.microsoft.com/office/powerpoint/2010/main" val="1246770109"/>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D950B-C0E6-44F0-379E-51AFBED158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6BCD1A-4109-8A54-CA1A-9D2061A496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D66960-F525-B56B-FD25-7A0634088CB0}"/>
              </a:ext>
            </a:extLst>
          </p:cNvPr>
          <p:cNvSpPr>
            <a:spLocks noGrp="1"/>
          </p:cNvSpPr>
          <p:nvPr>
            <p:ph type="body" idx="1"/>
          </p:nvPr>
        </p:nvSpPr>
        <p:spPr/>
        <p:txBody>
          <a:bodyPr/>
          <a:lstStyle/>
          <a:p>
            <a:endParaRPr lang="en-US" b="0" i="0" dirty="0">
              <a:solidFill>
                <a:srgbClr val="202122"/>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0A3F872A-65F8-77BE-D7DB-A4BFFAB491CB}"/>
              </a:ext>
            </a:extLst>
          </p:cNvPr>
          <p:cNvSpPr>
            <a:spLocks noGrp="1"/>
          </p:cNvSpPr>
          <p:nvPr>
            <p:ph type="sldNum" sz="quarter" idx="5"/>
          </p:nvPr>
        </p:nvSpPr>
        <p:spPr/>
        <p:txBody>
          <a:bodyPr/>
          <a:lstStyle/>
          <a:p>
            <a:fld id="{D1EC9309-185D-B241-857D-6AB647741F6D}" type="slidenum">
              <a:rPr lang="en-US" smtClean="0"/>
              <a:t>86</a:t>
            </a:fld>
            <a:endParaRPr lang="en-US"/>
          </a:p>
        </p:txBody>
      </p:sp>
    </p:spTree>
    <p:extLst>
      <p:ext uri="{BB962C8B-B14F-4D97-AF65-F5344CB8AC3E}">
        <p14:creationId xmlns:p14="http://schemas.microsoft.com/office/powerpoint/2010/main" val="313871672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F0851-0985-A0CE-F63A-115A713B64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4C710E-03DE-F71D-FAD3-2090AB887C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EDDD64-E59A-BBA2-C362-9241E4DC61B2}"/>
              </a:ext>
            </a:extLst>
          </p:cNvPr>
          <p:cNvSpPr>
            <a:spLocks noGrp="1"/>
          </p:cNvSpPr>
          <p:nvPr>
            <p:ph type="body" idx="1"/>
          </p:nvPr>
        </p:nvSpPr>
        <p:spPr/>
        <p:txBody>
          <a:bodyPr/>
          <a:lstStyle/>
          <a:p>
            <a:r>
              <a:rPr lang="en-US" b="0" i="0" dirty="0">
                <a:solidFill>
                  <a:srgbClr val="202122"/>
                </a:solidFill>
                <a:effectLst/>
                <a:latin typeface="Arial" panose="020B0604020202020204" pitchFamily="34" charset="0"/>
              </a:rPr>
              <a:t>Let's go back to loop invariants with one more practice problem.</a:t>
            </a:r>
          </a:p>
        </p:txBody>
      </p:sp>
      <p:sp>
        <p:nvSpPr>
          <p:cNvPr id="4" name="Slide Number Placeholder 3">
            <a:extLst>
              <a:ext uri="{FF2B5EF4-FFF2-40B4-BE49-F238E27FC236}">
                <a16:creationId xmlns:a16="http://schemas.microsoft.com/office/drawing/2014/main" id="{84B8E26D-7F90-1724-4326-DBD5C85CE7E0}"/>
              </a:ext>
            </a:extLst>
          </p:cNvPr>
          <p:cNvSpPr>
            <a:spLocks noGrp="1"/>
          </p:cNvSpPr>
          <p:nvPr>
            <p:ph type="sldNum" sz="quarter" idx="5"/>
          </p:nvPr>
        </p:nvSpPr>
        <p:spPr/>
        <p:txBody>
          <a:bodyPr/>
          <a:lstStyle/>
          <a:p>
            <a:fld id="{D1EC9309-185D-B241-857D-6AB647741F6D}" type="slidenum">
              <a:rPr lang="en-US" smtClean="0"/>
              <a:t>87</a:t>
            </a:fld>
            <a:endParaRPr lang="en-US"/>
          </a:p>
        </p:txBody>
      </p:sp>
    </p:spTree>
    <p:extLst>
      <p:ext uri="{BB962C8B-B14F-4D97-AF65-F5344CB8AC3E}">
        <p14:creationId xmlns:p14="http://schemas.microsoft.com/office/powerpoint/2010/main" val="4854869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0232F-158F-D3AE-D126-F13BE7CF4B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164FF2-BF6A-E6A4-E35A-5A0C5CCAB7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6B6101-5639-8554-8E88-A1FCBC1AA7B4}"/>
              </a:ext>
            </a:extLst>
          </p:cNvPr>
          <p:cNvSpPr>
            <a:spLocks noGrp="1"/>
          </p:cNvSpPr>
          <p:nvPr>
            <p:ph type="body" idx="1"/>
          </p:nvPr>
        </p:nvSpPr>
        <p:spPr/>
        <p:txBody>
          <a:bodyPr/>
          <a:lstStyle/>
          <a:p>
            <a:endParaRPr lang="en-US" b="0" i="0" dirty="0">
              <a:solidFill>
                <a:srgbClr val="202122"/>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15DA9325-90BE-43DD-C78A-6E069E7E866C}"/>
              </a:ext>
            </a:extLst>
          </p:cNvPr>
          <p:cNvSpPr>
            <a:spLocks noGrp="1"/>
          </p:cNvSpPr>
          <p:nvPr>
            <p:ph type="sldNum" sz="quarter" idx="5"/>
          </p:nvPr>
        </p:nvSpPr>
        <p:spPr/>
        <p:txBody>
          <a:bodyPr/>
          <a:lstStyle/>
          <a:p>
            <a:fld id="{D1EC9309-185D-B241-857D-6AB647741F6D}" type="slidenum">
              <a:rPr lang="en-US" smtClean="0"/>
              <a:t>88</a:t>
            </a:fld>
            <a:endParaRPr lang="en-US"/>
          </a:p>
        </p:txBody>
      </p:sp>
    </p:spTree>
    <p:extLst>
      <p:ext uri="{BB962C8B-B14F-4D97-AF65-F5344CB8AC3E}">
        <p14:creationId xmlns:p14="http://schemas.microsoft.com/office/powerpoint/2010/main" val="3197269578"/>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1075B-7534-681C-FFFA-08354CD574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BD8586-3DB6-06CB-A41D-69AF596EBD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6BBE61-4167-72CB-475D-969C17C0A52A}"/>
              </a:ext>
            </a:extLst>
          </p:cNvPr>
          <p:cNvSpPr>
            <a:spLocks noGrp="1"/>
          </p:cNvSpPr>
          <p:nvPr>
            <p:ph type="body" idx="1"/>
          </p:nvPr>
        </p:nvSpPr>
        <p:spPr/>
        <p:txBody>
          <a:bodyPr/>
          <a:lstStyle/>
          <a:p>
            <a:endParaRPr lang="en-US" b="0" i="0" dirty="0">
              <a:solidFill>
                <a:srgbClr val="202122"/>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C4F5A433-6C24-DEE7-9882-4CC13D61368E}"/>
              </a:ext>
            </a:extLst>
          </p:cNvPr>
          <p:cNvSpPr>
            <a:spLocks noGrp="1"/>
          </p:cNvSpPr>
          <p:nvPr>
            <p:ph type="sldNum" sz="quarter" idx="5"/>
          </p:nvPr>
        </p:nvSpPr>
        <p:spPr/>
        <p:txBody>
          <a:bodyPr/>
          <a:lstStyle/>
          <a:p>
            <a:fld id="{D1EC9309-185D-B241-857D-6AB647741F6D}" type="slidenum">
              <a:rPr lang="en-US" smtClean="0"/>
              <a:t>89</a:t>
            </a:fld>
            <a:endParaRPr lang="en-US"/>
          </a:p>
        </p:txBody>
      </p:sp>
    </p:spTree>
    <p:extLst>
      <p:ext uri="{BB962C8B-B14F-4D97-AF65-F5344CB8AC3E}">
        <p14:creationId xmlns:p14="http://schemas.microsoft.com/office/powerpoint/2010/main" val="20328426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DD53D-41D7-DA2B-A9B3-AA42AC6843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51E3C2-2A4E-D612-AF53-27D058814E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7E4139-E113-C0F6-D298-77DBFA3D352C}"/>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loop through a string, your first option is to use a for statement where you name a variable that will index through each character. A good name would be char or character rather than I here.</a:t>
            </a:r>
          </a:p>
        </p:txBody>
      </p:sp>
      <p:sp>
        <p:nvSpPr>
          <p:cNvPr id="4" name="Slide Number Placeholder 3">
            <a:extLst>
              <a:ext uri="{FF2B5EF4-FFF2-40B4-BE49-F238E27FC236}">
                <a16:creationId xmlns:a16="http://schemas.microsoft.com/office/drawing/2014/main" id="{DEBE49BA-950E-3BE8-9C98-2BAB68DAE35B}"/>
              </a:ext>
            </a:extLst>
          </p:cNvPr>
          <p:cNvSpPr>
            <a:spLocks noGrp="1"/>
          </p:cNvSpPr>
          <p:nvPr>
            <p:ph type="sldNum" sz="quarter" idx="5"/>
          </p:nvPr>
        </p:nvSpPr>
        <p:spPr/>
        <p:txBody>
          <a:bodyPr/>
          <a:lstStyle/>
          <a:p>
            <a:fld id="{D1EC9309-185D-B241-857D-6AB647741F6D}" type="slidenum">
              <a:rPr lang="en-US" smtClean="0"/>
              <a:t>9</a:t>
            </a:fld>
            <a:endParaRPr lang="en-US"/>
          </a:p>
        </p:txBody>
      </p:sp>
    </p:spTree>
    <p:extLst>
      <p:ext uri="{BB962C8B-B14F-4D97-AF65-F5344CB8AC3E}">
        <p14:creationId xmlns:p14="http://schemas.microsoft.com/office/powerpoint/2010/main" val="311250609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F1DA2-C29F-EA08-3C6E-47F4FF227E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DF1443-E409-7529-9C89-D4005B8CEC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2E3154-00E2-4A89-9BA2-BA56E5C36C5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Tuples is another type of a sequence</a:t>
            </a:r>
          </a:p>
        </p:txBody>
      </p:sp>
      <p:sp>
        <p:nvSpPr>
          <p:cNvPr id="4" name="Slide Number Placeholder 3">
            <a:extLst>
              <a:ext uri="{FF2B5EF4-FFF2-40B4-BE49-F238E27FC236}">
                <a16:creationId xmlns:a16="http://schemas.microsoft.com/office/drawing/2014/main" id="{34073E67-FC5D-53D2-53E0-B9948EB2F606}"/>
              </a:ext>
            </a:extLst>
          </p:cNvPr>
          <p:cNvSpPr>
            <a:spLocks noGrp="1"/>
          </p:cNvSpPr>
          <p:nvPr>
            <p:ph type="sldNum" sz="quarter" idx="5"/>
          </p:nvPr>
        </p:nvSpPr>
        <p:spPr/>
        <p:txBody>
          <a:bodyPr/>
          <a:lstStyle/>
          <a:p>
            <a:fld id="{D1EC9309-185D-B241-857D-6AB647741F6D}" type="slidenum">
              <a:rPr lang="en-US" smtClean="0"/>
              <a:t>90</a:t>
            </a:fld>
            <a:endParaRPr lang="en-US"/>
          </a:p>
        </p:txBody>
      </p:sp>
    </p:spTree>
    <p:extLst>
      <p:ext uri="{BB962C8B-B14F-4D97-AF65-F5344CB8AC3E}">
        <p14:creationId xmlns:p14="http://schemas.microsoft.com/office/powerpoint/2010/main" val="42756398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F6346-3E2B-7DA9-7AE1-AC42473682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1D4AC8-FF98-2776-9D75-E288986437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DA5C24-D28D-3A67-7150-427EB472FB6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Like lists, tuples can have values of any type but in contrast to lists are immutable thus make a good choice if we can safely assume that we won't need to change their values.</a:t>
            </a:r>
          </a:p>
        </p:txBody>
      </p:sp>
      <p:sp>
        <p:nvSpPr>
          <p:cNvPr id="4" name="Slide Number Placeholder 3">
            <a:extLst>
              <a:ext uri="{FF2B5EF4-FFF2-40B4-BE49-F238E27FC236}">
                <a16:creationId xmlns:a16="http://schemas.microsoft.com/office/drawing/2014/main" id="{D894DEF7-109D-1ABE-FC29-85E03F44FDEE}"/>
              </a:ext>
            </a:extLst>
          </p:cNvPr>
          <p:cNvSpPr>
            <a:spLocks noGrp="1"/>
          </p:cNvSpPr>
          <p:nvPr>
            <p:ph type="sldNum" sz="quarter" idx="5"/>
          </p:nvPr>
        </p:nvSpPr>
        <p:spPr/>
        <p:txBody>
          <a:bodyPr/>
          <a:lstStyle/>
          <a:p>
            <a:fld id="{D1EC9309-185D-B241-857D-6AB647741F6D}" type="slidenum">
              <a:rPr lang="en-US" smtClean="0"/>
              <a:t>91</a:t>
            </a:fld>
            <a:endParaRPr lang="en-US"/>
          </a:p>
        </p:txBody>
      </p:sp>
    </p:spTree>
    <p:extLst>
      <p:ext uri="{BB962C8B-B14F-4D97-AF65-F5344CB8AC3E}">
        <p14:creationId xmlns:p14="http://schemas.microsoft.com/office/powerpoint/2010/main" val="309276109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0C2F5-8AFA-2247-97BE-880DD4534E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A12EE3-E366-5AAE-4CCC-0A3D17361A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9DA45B-ECE9-1109-752B-C54291FCDDBA}"/>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create a tuple, we write a comma-separated sequence of values that are optionally enclosed in parentheses. Be careful about distinguishing when tuples vs other types are created. There is also a built in tuple function.</a:t>
            </a:r>
          </a:p>
        </p:txBody>
      </p:sp>
      <p:sp>
        <p:nvSpPr>
          <p:cNvPr id="4" name="Slide Number Placeholder 3">
            <a:extLst>
              <a:ext uri="{FF2B5EF4-FFF2-40B4-BE49-F238E27FC236}">
                <a16:creationId xmlns:a16="http://schemas.microsoft.com/office/drawing/2014/main" id="{479D3593-3040-106A-165C-16997E78D95F}"/>
              </a:ext>
            </a:extLst>
          </p:cNvPr>
          <p:cNvSpPr>
            <a:spLocks noGrp="1"/>
          </p:cNvSpPr>
          <p:nvPr>
            <p:ph type="sldNum" sz="quarter" idx="5"/>
          </p:nvPr>
        </p:nvSpPr>
        <p:spPr/>
        <p:txBody>
          <a:bodyPr/>
          <a:lstStyle/>
          <a:p>
            <a:fld id="{D1EC9309-185D-B241-857D-6AB647741F6D}" type="slidenum">
              <a:rPr lang="en-US" smtClean="0"/>
              <a:t>92</a:t>
            </a:fld>
            <a:endParaRPr lang="en-US"/>
          </a:p>
        </p:txBody>
      </p:sp>
    </p:spTree>
    <p:extLst>
      <p:ext uri="{BB962C8B-B14F-4D97-AF65-F5344CB8AC3E}">
        <p14:creationId xmlns:p14="http://schemas.microsoft.com/office/powerpoint/2010/main" val="804341514"/>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9845E-FE06-D43F-A808-3C2E0D0A7C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AE95E8-370F-E11C-1FC3-A70016A860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2D8A63-850F-180D-F97A-D230AD5F2E4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 lot of operations we have seen so far, like indexing, slicing, concatenating, and duplication also exist in tuples.</a:t>
            </a:r>
          </a:p>
        </p:txBody>
      </p:sp>
      <p:sp>
        <p:nvSpPr>
          <p:cNvPr id="4" name="Slide Number Placeholder 3">
            <a:extLst>
              <a:ext uri="{FF2B5EF4-FFF2-40B4-BE49-F238E27FC236}">
                <a16:creationId xmlns:a16="http://schemas.microsoft.com/office/drawing/2014/main" id="{271CBBB1-AA15-2759-784B-ED4FE7FBC762}"/>
              </a:ext>
            </a:extLst>
          </p:cNvPr>
          <p:cNvSpPr>
            <a:spLocks noGrp="1"/>
          </p:cNvSpPr>
          <p:nvPr>
            <p:ph type="sldNum" sz="quarter" idx="5"/>
          </p:nvPr>
        </p:nvSpPr>
        <p:spPr/>
        <p:txBody>
          <a:bodyPr/>
          <a:lstStyle/>
          <a:p>
            <a:fld id="{D1EC9309-185D-B241-857D-6AB647741F6D}" type="slidenum">
              <a:rPr lang="en-US" smtClean="0"/>
              <a:t>93</a:t>
            </a:fld>
            <a:endParaRPr lang="en-US"/>
          </a:p>
        </p:txBody>
      </p:sp>
    </p:spTree>
    <p:extLst>
      <p:ext uri="{BB962C8B-B14F-4D97-AF65-F5344CB8AC3E}">
        <p14:creationId xmlns:p14="http://schemas.microsoft.com/office/powerpoint/2010/main" val="80317878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CBF1A-0453-A070-E5C3-654D88414B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5D4FC2-4BBE-CACF-A04F-58E349116B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4F05A5-BB9B-EEE6-EF34-2DEDA811FF51}"/>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The key thing to remember about tuples is that they are immutable and thus if you try to modify them you will get an error. </a:t>
            </a:r>
          </a:p>
        </p:txBody>
      </p:sp>
      <p:sp>
        <p:nvSpPr>
          <p:cNvPr id="4" name="Slide Number Placeholder 3">
            <a:extLst>
              <a:ext uri="{FF2B5EF4-FFF2-40B4-BE49-F238E27FC236}">
                <a16:creationId xmlns:a16="http://schemas.microsoft.com/office/drawing/2014/main" id="{50047585-09C5-A77A-DC27-5EB24A2D1527}"/>
              </a:ext>
            </a:extLst>
          </p:cNvPr>
          <p:cNvSpPr>
            <a:spLocks noGrp="1"/>
          </p:cNvSpPr>
          <p:nvPr>
            <p:ph type="sldNum" sz="quarter" idx="5"/>
          </p:nvPr>
        </p:nvSpPr>
        <p:spPr/>
        <p:txBody>
          <a:bodyPr/>
          <a:lstStyle/>
          <a:p>
            <a:fld id="{D1EC9309-185D-B241-857D-6AB647741F6D}" type="slidenum">
              <a:rPr lang="en-US" smtClean="0"/>
              <a:t>94</a:t>
            </a:fld>
            <a:endParaRPr lang="en-US"/>
          </a:p>
        </p:txBody>
      </p:sp>
    </p:spTree>
    <p:extLst>
      <p:ext uri="{BB962C8B-B14F-4D97-AF65-F5344CB8AC3E}">
        <p14:creationId xmlns:p14="http://schemas.microsoft.com/office/powerpoint/2010/main" val="432478841"/>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CC4DF-B16C-160C-414F-CFB8EC9F4B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419A80-A74B-6F5C-569F-8AD0F9512D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FB3C26-24B4-EFC5-1888-D5A964835785}"/>
              </a:ext>
            </a:extLst>
          </p:cNvPr>
          <p:cNvSpPr>
            <a:spLocks noGrp="1"/>
          </p:cNvSpPr>
          <p:nvPr>
            <p:ph type="body" idx="1"/>
          </p:nvPr>
        </p:nvSpPr>
        <p:spPr/>
        <p:txBody>
          <a:bodyPr/>
          <a:lstStyle/>
          <a:p>
            <a:r>
              <a:rPr lang="en-US" dirty="0"/>
              <a:t>You can put a tuple of variables on the left side of an assignment, and a tuple of values on the right. The values are assigned to the variables from left to right.</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9EBB9FE-5654-4D56-94B8-93963789A06F}"/>
              </a:ext>
            </a:extLst>
          </p:cNvPr>
          <p:cNvSpPr>
            <a:spLocks noGrp="1"/>
          </p:cNvSpPr>
          <p:nvPr>
            <p:ph type="sldNum" sz="quarter" idx="5"/>
          </p:nvPr>
        </p:nvSpPr>
        <p:spPr/>
        <p:txBody>
          <a:bodyPr/>
          <a:lstStyle/>
          <a:p>
            <a:fld id="{D1EC9309-185D-B241-857D-6AB647741F6D}" type="slidenum">
              <a:rPr lang="en-US" smtClean="0"/>
              <a:t>95</a:t>
            </a:fld>
            <a:endParaRPr lang="en-US"/>
          </a:p>
        </p:txBody>
      </p:sp>
    </p:spTree>
    <p:extLst>
      <p:ext uri="{BB962C8B-B14F-4D97-AF65-F5344CB8AC3E}">
        <p14:creationId xmlns:p14="http://schemas.microsoft.com/office/powerpoint/2010/main" val="562374662"/>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36BDF-E8B2-2DE8-ADC3-2C0044422E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EA431A-A762-7CF2-DD44-F245CC494C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950903-7FEA-DABB-62C0-EACEE295AA5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More generally, if the left side of an assignment is a tuple, the right side can be any kind of sequence – string, list or tuple. </a:t>
            </a:r>
            <a:r>
              <a:rPr lang="en-US" sz="1200" kern="1200" dirty="0">
                <a:solidFill>
                  <a:schemeClr val="tx1"/>
                </a:solidFill>
                <a:effectLst/>
                <a:latin typeface="+mn-lt"/>
                <a:ea typeface="+mn-ea"/>
                <a:cs typeface="+mn-cs"/>
              </a:rPr>
              <a:t> That can be useful if for example, we want to split a string and instead of working with a list we want to pass the elements to a tuple. </a:t>
            </a:r>
            <a:endParaRPr lang="en-US" dirty="0"/>
          </a:p>
        </p:txBody>
      </p:sp>
      <p:sp>
        <p:nvSpPr>
          <p:cNvPr id="4" name="Slide Number Placeholder 3">
            <a:extLst>
              <a:ext uri="{FF2B5EF4-FFF2-40B4-BE49-F238E27FC236}">
                <a16:creationId xmlns:a16="http://schemas.microsoft.com/office/drawing/2014/main" id="{3446742F-7695-076D-0130-BD5F749BC7B4}"/>
              </a:ext>
            </a:extLst>
          </p:cNvPr>
          <p:cNvSpPr>
            <a:spLocks noGrp="1"/>
          </p:cNvSpPr>
          <p:nvPr>
            <p:ph type="sldNum" sz="quarter" idx="5"/>
          </p:nvPr>
        </p:nvSpPr>
        <p:spPr/>
        <p:txBody>
          <a:bodyPr/>
          <a:lstStyle/>
          <a:p>
            <a:fld id="{D1EC9309-185D-B241-857D-6AB647741F6D}" type="slidenum">
              <a:rPr lang="en-US" smtClean="0"/>
              <a:t>96</a:t>
            </a:fld>
            <a:endParaRPr lang="en-US"/>
          </a:p>
        </p:txBody>
      </p:sp>
    </p:spTree>
    <p:extLst>
      <p:ext uri="{BB962C8B-B14F-4D97-AF65-F5344CB8AC3E}">
        <p14:creationId xmlns:p14="http://schemas.microsoft.com/office/powerpoint/2010/main" val="3899499611"/>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76F38-1EDC-BC62-774F-5199915403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6BF22-9E25-258C-BDCC-6F327626DE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DA5EC7-10BF-8CCF-A73D-E0D1E09B96B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final sequence we will see is range.</a:t>
            </a:r>
          </a:p>
        </p:txBody>
      </p:sp>
      <p:sp>
        <p:nvSpPr>
          <p:cNvPr id="4" name="Slide Number Placeholder 3">
            <a:extLst>
              <a:ext uri="{FF2B5EF4-FFF2-40B4-BE49-F238E27FC236}">
                <a16:creationId xmlns:a16="http://schemas.microsoft.com/office/drawing/2014/main" id="{D3A47B5E-6BB5-03F6-E93D-DAC46E2AD7D6}"/>
              </a:ext>
            </a:extLst>
          </p:cNvPr>
          <p:cNvSpPr>
            <a:spLocks noGrp="1"/>
          </p:cNvSpPr>
          <p:nvPr>
            <p:ph type="sldNum" sz="quarter" idx="5"/>
          </p:nvPr>
        </p:nvSpPr>
        <p:spPr/>
        <p:txBody>
          <a:bodyPr/>
          <a:lstStyle/>
          <a:p>
            <a:fld id="{D1EC9309-185D-B241-857D-6AB647741F6D}" type="slidenum">
              <a:rPr lang="en-US" smtClean="0"/>
              <a:t>97</a:t>
            </a:fld>
            <a:endParaRPr lang="en-US"/>
          </a:p>
        </p:txBody>
      </p:sp>
    </p:spTree>
    <p:extLst>
      <p:ext uri="{BB962C8B-B14F-4D97-AF65-F5344CB8AC3E}">
        <p14:creationId xmlns:p14="http://schemas.microsoft.com/office/powerpoint/2010/main" val="1301743225"/>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74E69-FD3B-D964-01AB-2F1F2D69E8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5B56C9-37AB-9A6B-34B0-39B7607EC0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062630-AF15-2E17-E28D-3739E51C239F}"/>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 range is a sequence that represents an arithmetic progression of integers. You are already familiar with range objects when you called the range function.</a:t>
            </a:r>
          </a:p>
        </p:txBody>
      </p:sp>
      <p:sp>
        <p:nvSpPr>
          <p:cNvPr id="4" name="Slide Number Placeholder 3">
            <a:extLst>
              <a:ext uri="{FF2B5EF4-FFF2-40B4-BE49-F238E27FC236}">
                <a16:creationId xmlns:a16="http://schemas.microsoft.com/office/drawing/2014/main" id="{DC854586-B60F-3A58-AF70-433417F12DE5}"/>
              </a:ext>
            </a:extLst>
          </p:cNvPr>
          <p:cNvSpPr>
            <a:spLocks noGrp="1"/>
          </p:cNvSpPr>
          <p:nvPr>
            <p:ph type="sldNum" sz="quarter" idx="5"/>
          </p:nvPr>
        </p:nvSpPr>
        <p:spPr/>
        <p:txBody>
          <a:bodyPr/>
          <a:lstStyle/>
          <a:p>
            <a:fld id="{D1EC9309-185D-B241-857D-6AB647741F6D}" type="slidenum">
              <a:rPr lang="en-US" smtClean="0"/>
              <a:t>98</a:t>
            </a:fld>
            <a:endParaRPr lang="en-US"/>
          </a:p>
        </p:txBody>
      </p:sp>
    </p:spTree>
    <p:extLst>
      <p:ext uri="{BB962C8B-B14F-4D97-AF65-F5344CB8AC3E}">
        <p14:creationId xmlns:p14="http://schemas.microsoft.com/office/powerpoint/2010/main" val="2951125109"/>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D44FC-0A69-8153-5E17-E5A5EF1E6D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25AEAF-9F31-749A-7A8B-51D6CCF8EE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47CA18-D38E-67AD-A7B7-57DCD695929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Operations supported for ranges should feel familiar by now. You can see the length of range, slice, and index. But ranges are immutable!</a:t>
            </a:r>
          </a:p>
        </p:txBody>
      </p:sp>
      <p:sp>
        <p:nvSpPr>
          <p:cNvPr id="4" name="Slide Number Placeholder 3">
            <a:extLst>
              <a:ext uri="{FF2B5EF4-FFF2-40B4-BE49-F238E27FC236}">
                <a16:creationId xmlns:a16="http://schemas.microsoft.com/office/drawing/2014/main" id="{9BD837FE-504E-ACE9-E578-5629857CB3B8}"/>
              </a:ext>
            </a:extLst>
          </p:cNvPr>
          <p:cNvSpPr>
            <a:spLocks noGrp="1"/>
          </p:cNvSpPr>
          <p:nvPr>
            <p:ph type="sldNum" sz="quarter" idx="5"/>
          </p:nvPr>
        </p:nvSpPr>
        <p:spPr/>
        <p:txBody>
          <a:bodyPr/>
          <a:lstStyle/>
          <a:p>
            <a:fld id="{D1EC9309-185D-B241-857D-6AB647741F6D}" type="slidenum">
              <a:rPr lang="en-US" smtClean="0"/>
              <a:t>99</a:t>
            </a:fld>
            <a:endParaRPr lang="en-US"/>
          </a:p>
        </p:txBody>
      </p:sp>
    </p:spTree>
    <p:extLst>
      <p:ext uri="{BB962C8B-B14F-4D97-AF65-F5344CB8AC3E}">
        <p14:creationId xmlns:p14="http://schemas.microsoft.com/office/powerpoint/2010/main" val="110820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4844443D-EB41-0E4B-9199-7070F6E90ED2}" type="datetime1">
              <a:rPr lang="en-US" smtClean="0"/>
              <a:t>3/31/26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3930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B31EFA83-F244-5343-BB18-993A36B4F493}" type="datetime1">
              <a:rPr lang="en-US" smtClean="0"/>
              <a:t>3/31/26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2173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D9932B89-1C08-124C-A818-4A226C9F6271}" type="datetime1">
              <a:rPr lang="en-US" smtClean="0"/>
              <a:t>3/31/26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42506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677F5C59-1998-9841-AEAE-EAACED0CEF34}" type="datetime1">
              <a:rPr lang="en-US" smtClean="0"/>
              <a:t>3/31/26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81870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FA9BFD55-DE59-EA44-B02F-6DE9BFFB3E31}" type="datetime1">
              <a:rPr lang="en-US" smtClean="0"/>
              <a:t>3/31/26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14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4741594-637E-8D48-9FDF-668DFC83BD98}" type="datetime1">
              <a:rPr lang="en-US" smtClean="0"/>
              <a:t>3/31/26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52669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770B3330-7ECC-7045-AE22-C708889960F4}" type="datetime1">
              <a:rPr lang="en-US" smtClean="0"/>
              <a:t>3/31/26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8247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62010638-B5CB-F74F-93C4-B73DD9CD1A25}" type="datetime1">
              <a:rPr lang="en-US" smtClean="0"/>
              <a:t>3/31/26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0406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19A173C5-0D32-4446-97DB-44F61BE88692}" type="datetime1">
              <a:rPr lang="en-US" smtClean="0"/>
              <a:t>3/31/26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8379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47CA7D7E-3769-3D4C-A8F3-5C7A88FE5F2C}" type="datetime1">
              <a:rPr lang="en-US" smtClean="0"/>
              <a:t>3/31/26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5137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D77748DF-A835-9F46-A06F-C97E0D4C5357}" type="datetime1">
              <a:rPr lang="en-US" smtClean="0"/>
              <a:t>3/31/26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15846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ED21E448-AF3A-0844-8572-89C25B065DCC}" type="datetime1">
              <a:rPr lang="en-US" smtClean="0"/>
              <a:t>3/31/26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84315915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hyperlink" Target="https://pythontutor.com/" TargetMode="External"/><Relationship Id="rId2" Type="http://schemas.openxmlformats.org/officeDocument/2006/relationships/notesSlide" Target="../notesSlides/notesSlide66.xml"/><Relationship Id="rId1" Type="http://schemas.openxmlformats.org/officeDocument/2006/relationships/slideLayout" Target="../slideLayouts/slideLayout2.xml"/><Relationship Id="rId4" Type="http://schemas.openxmlformats.org/officeDocument/2006/relationships/hyperlink" Target="https://nedbatchelder.com/text/names.html" TargetMode="Externa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0" name="Rectangle 19">
            <a:extLst>
              <a:ext uri="{FF2B5EF4-FFF2-40B4-BE49-F238E27FC236}">
                <a16:creationId xmlns:a16="http://schemas.microsoft.com/office/drawing/2014/main" id="{4C9BE195-C8FE-8C88-CE12-BD45674DC10F}"/>
              </a:ext>
            </a:extLst>
          </p:cNvPr>
          <p:cNvSpPr/>
          <p:nvPr/>
        </p:nvSpPr>
        <p:spPr>
          <a:xfrm>
            <a:off x="0" y="0"/>
            <a:ext cx="12192000" cy="6858000"/>
          </a:xfrm>
          <a:prstGeom prst="rect">
            <a:avLst/>
          </a:prstGeom>
          <a:solidFill>
            <a:srgbClr val="0089E5">
              <a:alpha val="82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7D064F0-6D2A-219C-C000-14ABD99ECE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88306" y="0"/>
            <a:ext cx="4903694" cy="6858001"/>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7D07FA-19A2-9519-3A07-2572285E7C63}"/>
              </a:ext>
            </a:extLst>
          </p:cNvPr>
          <p:cNvSpPr>
            <a:spLocks noGrp="1"/>
          </p:cNvSpPr>
          <p:nvPr>
            <p:ph type="ctrTitle"/>
          </p:nvPr>
        </p:nvSpPr>
        <p:spPr>
          <a:xfrm>
            <a:off x="7620001" y="822960"/>
            <a:ext cx="4286054" cy="3474720"/>
          </a:xfrm>
        </p:spPr>
        <p:txBody>
          <a:bodyPr anchor="b">
            <a:normAutofit/>
          </a:bodyPr>
          <a:lstStyle/>
          <a:p>
            <a:pPr algn="l"/>
            <a:r>
              <a:rPr lang="en-US" sz="4800" dirty="0">
                <a:solidFill>
                  <a:schemeClr val="bg1"/>
                </a:solidFill>
              </a:rPr>
              <a:t>Sequences &amp; Dictionaries</a:t>
            </a:r>
          </a:p>
        </p:txBody>
      </p:sp>
      <p:sp>
        <p:nvSpPr>
          <p:cNvPr id="3" name="Subtitle 2">
            <a:extLst>
              <a:ext uri="{FF2B5EF4-FFF2-40B4-BE49-F238E27FC236}">
                <a16:creationId xmlns:a16="http://schemas.microsoft.com/office/drawing/2014/main" id="{4DC3AA49-8991-E970-8924-4D274A1997A3}"/>
              </a:ext>
            </a:extLst>
          </p:cNvPr>
          <p:cNvSpPr>
            <a:spLocks noGrp="1"/>
          </p:cNvSpPr>
          <p:nvPr>
            <p:ph type="subTitle" idx="1"/>
          </p:nvPr>
        </p:nvSpPr>
        <p:spPr>
          <a:xfrm>
            <a:off x="7620001" y="4419600"/>
            <a:ext cx="3931920" cy="1386840"/>
          </a:xfrm>
        </p:spPr>
        <p:txBody>
          <a:bodyPr anchor="t">
            <a:normAutofit/>
          </a:bodyPr>
          <a:lstStyle/>
          <a:p>
            <a:pPr algn="l"/>
            <a:r>
              <a:rPr lang="en-US" sz="2200" dirty="0">
                <a:solidFill>
                  <a:schemeClr val="bg1"/>
                </a:solidFill>
              </a:rPr>
              <a:t>CS51 – Spring 2026</a:t>
            </a:r>
          </a:p>
        </p:txBody>
      </p:sp>
      <p:sp>
        <p:nvSpPr>
          <p:cNvPr id="6" name="Rectangle 5">
            <a:extLst>
              <a:ext uri="{FF2B5EF4-FFF2-40B4-BE49-F238E27FC236}">
                <a16:creationId xmlns:a16="http://schemas.microsoft.com/office/drawing/2014/main" id="{5CACC570-69D2-F74C-6895-A405A55C4B5A}"/>
              </a:ext>
            </a:extLst>
          </p:cNvPr>
          <p:cNvSpPr/>
          <p:nvPr/>
        </p:nvSpPr>
        <p:spPr>
          <a:xfrm>
            <a:off x="9101138" y="357188"/>
            <a:ext cx="3090862" cy="694372"/>
          </a:xfrm>
          <a:prstGeom prst="rect">
            <a:avLst/>
          </a:prstGeom>
          <a:solidFill>
            <a:srgbClr val="FE95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Data Structures and Algorithms</a:t>
            </a:r>
          </a:p>
        </p:txBody>
      </p:sp>
      <p:sp>
        <p:nvSpPr>
          <p:cNvPr id="4" name="Rectangle 3">
            <a:extLst>
              <a:ext uri="{FF2B5EF4-FFF2-40B4-BE49-F238E27FC236}">
                <a16:creationId xmlns:a16="http://schemas.microsoft.com/office/drawing/2014/main" id="{C4C702AC-F703-2C9F-88AF-8AF8248E4CEC}"/>
              </a:ext>
            </a:extLst>
          </p:cNvPr>
          <p:cNvSpPr/>
          <p:nvPr/>
        </p:nvSpPr>
        <p:spPr>
          <a:xfrm>
            <a:off x="1174945" y="2026920"/>
            <a:ext cx="1968500" cy="5334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a:t>Strings</a:t>
            </a:r>
          </a:p>
        </p:txBody>
      </p:sp>
      <p:sp>
        <p:nvSpPr>
          <p:cNvPr id="7" name="Rectangle 6">
            <a:extLst>
              <a:ext uri="{FF2B5EF4-FFF2-40B4-BE49-F238E27FC236}">
                <a16:creationId xmlns:a16="http://schemas.microsoft.com/office/drawing/2014/main" id="{1AFF90BB-058B-1F51-1EB4-F041FEE243F9}"/>
              </a:ext>
            </a:extLst>
          </p:cNvPr>
          <p:cNvSpPr/>
          <p:nvPr/>
        </p:nvSpPr>
        <p:spPr>
          <a:xfrm>
            <a:off x="1174945" y="3091744"/>
            <a:ext cx="1968500" cy="5334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a:t>Lists</a:t>
            </a:r>
          </a:p>
        </p:txBody>
      </p:sp>
      <p:sp>
        <p:nvSpPr>
          <p:cNvPr id="8" name="Rectangle 7">
            <a:extLst>
              <a:ext uri="{FF2B5EF4-FFF2-40B4-BE49-F238E27FC236}">
                <a16:creationId xmlns:a16="http://schemas.microsoft.com/office/drawing/2014/main" id="{2817B9EE-1659-C343-D909-8C1C502515DC}"/>
              </a:ext>
            </a:extLst>
          </p:cNvPr>
          <p:cNvSpPr/>
          <p:nvPr/>
        </p:nvSpPr>
        <p:spPr>
          <a:xfrm>
            <a:off x="1174945" y="4152900"/>
            <a:ext cx="1968500" cy="5334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a:t>Tuples</a:t>
            </a:r>
          </a:p>
        </p:txBody>
      </p:sp>
      <p:sp>
        <p:nvSpPr>
          <p:cNvPr id="12" name="Rectangle 11">
            <a:extLst>
              <a:ext uri="{FF2B5EF4-FFF2-40B4-BE49-F238E27FC236}">
                <a16:creationId xmlns:a16="http://schemas.microsoft.com/office/drawing/2014/main" id="{411887BE-2FE6-8356-0612-3563990D1029}"/>
              </a:ext>
            </a:extLst>
          </p:cNvPr>
          <p:cNvSpPr/>
          <p:nvPr/>
        </p:nvSpPr>
        <p:spPr>
          <a:xfrm>
            <a:off x="4127500" y="2026920"/>
            <a:ext cx="1968500" cy="5334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latin typeface="Monaco" pitchFamily="2" charset="77"/>
              </a:rPr>
              <a:t>'47'</a:t>
            </a:r>
          </a:p>
        </p:txBody>
      </p:sp>
      <p:sp>
        <p:nvSpPr>
          <p:cNvPr id="13" name="Rectangle 12">
            <a:extLst>
              <a:ext uri="{FF2B5EF4-FFF2-40B4-BE49-F238E27FC236}">
                <a16:creationId xmlns:a16="http://schemas.microsoft.com/office/drawing/2014/main" id="{C2F3E11F-272F-3439-45C9-FEC44CF4567C}"/>
              </a:ext>
            </a:extLst>
          </p:cNvPr>
          <p:cNvSpPr/>
          <p:nvPr/>
        </p:nvSpPr>
        <p:spPr>
          <a:xfrm>
            <a:off x="4127500" y="3089910"/>
            <a:ext cx="1968500" cy="5334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latin typeface="Monaco" pitchFamily="2" charset="77"/>
              </a:rPr>
              <a:t>['cs50', 'cs51']</a:t>
            </a:r>
          </a:p>
        </p:txBody>
      </p:sp>
      <p:sp>
        <p:nvSpPr>
          <p:cNvPr id="15" name="Rectangle 14">
            <a:extLst>
              <a:ext uri="{FF2B5EF4-FFF2-40B4-BE49-F238E27FC236}">
                <a16:creationId xmlns:a16="http://schemas.microsoft.com/office/drawing/2014/main" id="{E570A2A1-1667-E41E-9945-3536C8E24529}"/>
              </a:ext>
            </a:extLst>
          </p:cNvPr>
          <p:cNvSpPr/>
          <p:nvPr/>
        </p:nvSpPr>
        <p:spPr>
          <a:xfrm>
            <a:off x="4169709" y="4152900"/>
            <a:ext cx="1968500" cy="5334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latin typeface="Monaco" pitchFamily="2" charset="77"/>
              </a:rPr>
              <a:t>('cs50', 'cs51')</a:t>
            </a:r>
          </a:p>
        </p:txBody>
      </p:sp>
      <p:sp>
        <p:nvSpPr>
          <p:cNvPr id="5" name="Rectangle 4">
            <a:extLst>
              <a:ext uri="{FF2B5EF4-FFF2-40B4-BE49-F238E27FC236}">
                <a16:creationId xmlns:a16="http://schemas.microsoft.com/office/drawing/2014/main" id="{EBADA57A-365A-B325-03DD-C69EDF0A101E}"/>
              </a:ext>
            </a:extLst>
          </p:cNvPr>
          <p:cNvSpPr/>
          <p:nvPr/>
        </p:nvSpPr>
        <p:spPr>
          <a:xfrm>
            <a:off x="1174945" y="5214056"/>
            <a:ext cx="1968500" cy="5334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a:t>Dictionaries</a:t>
            </a:r>
          </a:p>
        </p:txBody>
      </p:sp>
      <p:sp>
        <p:nvSpPr>
          <p:cNvPr id="10" name="Rectangle 9">
            <a:extLst>
              <a:ext uri="{FF2B5EF4-FFF2-40B4-BE49-F238E27FC236}">
                <a16:creationId xmlns:a16="http://schemas.microsoft.com/office/drawing/2014/main" id="{5AD2E4DF-BB21-D82B-032A-FABA313C410A}"/>
              </a:ext>
            </a:extLst>
          </p:cNvPr>
          <p:cNvSpPr/>
          <p:nvPr/>
        </p:nvSpPr>
        <p:spPr>
          <a:xfrm>
            <a:off x="4169709" y="5238750"/>
            <a:ext cx="1968500" cy="5334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latin typeface="Monaco" pitchFamily="2" charset="77"/>
              </a:rPr>
              <a:t>{'Cecil': 47}</a:t>
            </a:r>
          </a:p>
        </p:txBody>
      </p:sp>
    </p:spTree>
    <p:extLst>
      <p:ext uri="{BB962C8B-B14F-4D97-AF65-F5344CB8AC3E}">
        <p14:creationId xmlns:p14="http://schemas.microsoft.com/office/powerpoint/2010/main" val="2765529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38B5F-22B5-6942-C87D-3C388E64A24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0DFA3CE-EFC8-4B67-957F-89F4114AB6A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EEA81D8-1902-3FD4-5702-D0BBE968EA55}"/>
              </a:ext>
            </a:extLst>
          </p:cNvPr>
          <p:cNvSpPr>
            <a:spLocks noGrp="1"/>
          </p:cNvSpPr>
          <p:nvPr>
            <p:ph type="sldNum" sz="quarter" idx="12"/>
          </p:nvPr>
        </p:nvSpPr>
        <p:spPr/>
        <p:txBody>
          <a:bodyPr/>
          <a:lstStyle/>
          <a:p>
            <a:fld id="{CC057153-B650-4DEB-B370-79DDCFDCE934}" type="slidenum">
              <a:rPr lang="en-US" smtClean="0"/>
              <a:t>10</a:t>
            </a:fld>
            <a:endParaRPr lang="en-US"/>
          </a:p>
        </p:txBody>
      </p:sp>
      <p:sp>
        <p:nvSpPr>
          <p:cNvPr id="4" name="Content Placeholder 3">
            <a:extLst>
              <a:ext uri="{FF2B5EF4-FFF2-40B4-BE49-F238E27FC236}">
                <a16:creationId xmlns:a16="http://schemas.microsoft.com/office/drawing/2014/main" id="{216BE2DF-CDA5-1A85-08E7-DE6B9484B33A}"/>
              </a:ext>
            </a:extLst>
          </p:cNvPr>
          <p:cNvSpPr>
            <a:spLocks noGrp="1"/>
          </p:cNvSpPr>
          <p:nvPr>
            <p:ph idx="1"/>
          </p:nvPr>
        </p:nvSpPr>
        <p:spPr>
          <a:xfrm>
            <a:off x="612647" y="1563132"/>
            <a:ext cx="11019515" cy="4593828"/>
          </a:xfrm>
        </p:spPr>
        <p:txBody>
          <a:bodyPr>
            <a:noAutofit/>
          </a:bodyPr>
          <a:lstStyle/>
          <a:p>
            <a:r>
              <a:rPr lang="en-US" dirty="0"/>
              <a:t>You can also use the </a:t>
            </a:r>
            <a:r>
              <a:rPr lang="en-US" dirty="0">
                <a:latin typeface="Monaco" pitchFamily="2" charset="77"/>
              </a:rPr>
              <a:t>range</a:t>
            </a:r>
            <a:r>
              <a:rPr lang="en-US" dirty="0"/>
              <a:t> function if you need to keep track of the index. E.g., </a:t>
            </a:r>
          </a:p>
          <a:p>
            <a:pPr lvl="1"/>
            <a:r>
              <a:rPr lang="en-US" sz="2000" dirty="0" err="1">
                <a:latin typeface="Monaco" pitchFamily="2" charset="77"/>
              </a:rPr>
              <a:t>favorite_class</a:t>
            </a:r>
            <a:r>
              <a:rPr lang="en-US" sz="2000" dirty="0">
                <a:latin typeface="Monaco" pitchFamily="2" charset="77"/>
              </a:rPr>
              <a:t> = 'cs51'</a:t>
            </a:r>
          </a:p>
          <a:p>
            <a:pPr lvl="1"/>
            <a:r>
              <a:rPr lang="en-US" sz="2000" dirty="0">
                <a:latin typeface="Monaco" pitchFamily="2" charset="77"/>
              </a:rPr>
              <a:t>for </a:t>
            </a:r>
            <a:r>
              <a:rPr lang="en-US" sz="2000" dirty="0" err="1">
                <a:latin typeface="Monaco" pitchFamily="2" charset="77"/>
              </a:rPr>
              <a:t>i</a:t>
            </a:r>
            <a:r>
              <a:rPr lang="en-US" sz="2000" dirty="0">
                <a:latin typeface="Monaco" pitchFamily="2" charset="77"/>
              </a:rPr>
              <a:t> in range(</a:t>
            </a:r>
            <a:r>
              <a:rPr lang="en-US" sz="2000" dirty="0" err="1">
                <a:latin typeface="Monaco" pitchFamily="2" charset="77"/>
              </a:rPr>
              <a:t>len</a:t>
            </a:r>
            <a:r>
              <a:rPr lang="en-US" sz="2000" dirty="0">
                <a:latin typeface="Monaco" pitchFamily="2" charset="77"/>
              </a:rPr>
              <a:t>(</a:t>
            </a:r>
            <a:r>
              <a:rPr lang="en-US" sz="2000" dirty="0" err="1">
                <a:latin typeface="Monaco" pitchFamily="2" charset="77"/>
              </a:rPr>
              <a:t>favorite_class</a:t>
            </a:r>
            <a:r>
              <a:rPr lang="en-US" sz="2000" dirty="0">
                <a:latin typeface="Monaco" pitchFamily="2" charset="77"/>
              </a:rPr>
              <a:t>)):</a:t>
            </a:r>
          </a:p>
          <a:p>
            <a:pPr marL="0" indent="0">
              <a:buNone/>
            </a:pPr>
            <a:r>
              <a:rPr lang="en-US" dirty="0">
                <a:latin typeface="Monaco" pitchFamily="2" charset="77"/>
              </a:rPr>
              <a:t>    print(</a:t>
            </a:r>
            <a:r>
              <a:rPr lang="en-US" dirty="0" err="1">
                <a:latin typeface="Monaco" pitchFamily="2" charset="77"/>
              </a:rPr>
              <a:t>i</a:t>
            </a:r>
            <a:r>
              <a:rPr lang="en-US" dirty="0">
                <a:latin typeface="Monaco" pitchFamily="2" charset="77"/>
              </a:rPr>
              <a:t>, </a:t>
            </a:r>
            <a:r>
              <a:rPr lang="en-US" dirty="0" err="1">
                <a:latin typeface="Monaco" pitchFamily="2" charset="77"/>
              </a:rPr>
              <a:t>favorite_class</a:t>
            </a:r>
            <a:r>
              <a:rPr lang="en-US" dirty="0">
                <a:latin typeface="Monaco" pitchFamily="2" charset="77"/>
              </a:rPr>
              <a:t>[</a:t>
            </a:r>
            <a:r>
              <a:rPr lang="en-US" dirty="0" err="1">
                <a:latin typeface="Monaco" pitchFamily="2" charset="77"/>
              </a:rPr>
              <a:t>i</a:t>
            </a:r>
            <a:r>
              <a:rPr lang="en-US" dirty="0">
                <a:latin typeface="Monaco" pitchFamily="2" charset="77"/>
              </a:rPr>
              <a:t>]) </a:t>
            </a:r>
          </a:p>
          <a:p>
            <a:r>
              <a:rPr lang="en-US" dirty="0"/>
              <a:t>Will print:</a:t>
            </a:r>
          </a:p>
          <a:p>
            <a:pPr marL="228600" lvl="1" indent="0">
              <a:buNone/>
            </a:pPr>
            <a:r>
              <a:rPr lang="en-US" sz="2000" dirty="0">
                <a:latin typeface="Monaco" pitchFamily="2" charset="77"/>
              </a:rPr>
              <a:t>0 c</a:t>
            </a:r>
          </a:p>
          <a:p>
            <a:pPr marL="228600" lvl="1" indent="0">
              <a:buNone/>
            </a:pPr>
            <a:r>
              <a:rPr lang="en-US" sz="2000" dirty="0">
                <a:latin typeface="Monaco" pitchFamily="2" charset="77"/>
              </a:rPr>
              <a:t>1 s</a:t>
            </a:r>
          </a:p>
          <a:p>
            <a:pPr marL="228600" lvl="1" indent="0">
              <a:buNone/>
            </a:pPr>
            <a:r>
              <a:rPr lang="en-US" sz="2000" dirty="0">
                <a:latin typeface="Monaco" pitchFamily="2" charset="77"/>
              </a:rPr>
              <a:t>2 5</a:t>
            </a:r>
          </a:p>
          <a:p>
            <a:pPr marL="228600" lvl="1" indent="0">
              <a:buNone/>
            </a:pPr>
            <a:r>
              <a:rPr lang="en-US" sz="2000" dirty="0">
                <a:latin typeface="Monaco" pitchFamily="2" charset="77"/>
              </a:rPr>
              <a:t>3 1</a:t>
            </a:r>
          </a:p>
          <a:p>
            <a:endParaRPr lang="en-US" dirty="0"/>
          </a:p>
        </p:txBody>
      </p:sp>
      <p:sp>
        <p:nvSpPr>
          <p:cNvPr id="2" name="TextBox 1">
            <a:extLst>
              <a:ext uri="{FF2B5EF4-FFF2-40B4-BE49-F238E27FC236}">
                <a16:creationId xmlns:a16="http://schemas.microsoft.com/office/drawing/2014/main" id="{A36B96F4-BF82-A5DB-E190-230ED38046A9}"/>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C4EBD98-70FA-7549-110D-89E54A893C6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Looping through a string using </a:t>
            </a:r>
            <a:r>
              <a:rPr lang="en-US" dirty="0">
                <a:latin typeface="Monaco" pitchFamily="2" charset="77"/>
              </a:rPr>
              <a:t>range</a:t>
            </a:r>
            <a:r>
              <a:rPr lang="en-US" dirty="0"/>
              <a:t> </a:t>
            </a:r>
          </a:p>
        </p:txBody>
      </p:sp>
    </p:spTree>
    <p:extLst>
      <p:ext uri="{BB962C8B-B14F-4D97-AF65-F5344CB8AC3E}">
        <p14:creationId xmlns:p14="http://schemas.microsoft.com/office/powerpoint/2010/main" val="1291716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00.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a:extLst>
            <a:ext uri="{FF2B5EF4-FFF2-40B4-BE49-F238E27FC236}">
              <a16:creationId xmlns:a16="http://schemas.microsoft.com/office/drawing/2014/main" id="{0A84E40F-A591-E8DD-634B-9FE200B0263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CAA2A3-F3FD-A1E9-8F21-83DB31949C4D}"/>
              </a:ext>
            </a:extLst>
          </p:cNvPr>
          <p:cNvSpPr>
            <a:spLocks noGrp="1"/>
          </p:cNvSpPr>
          <p:nvPr>
            <p:ph idx="1"/>
          </p:nvPr>
        </p:nvSpPr>
        <p:spPr>
          <a:xfrm>
            <a:off x="612647" y="479685"/>
            <a:ext cx="10917366" cy="5829675"/>
          </a:xfrm>
        </p:spPr>
        <p:txBody>
          <a:bodyPr anchor="ctr">
            <a:noAutofit/>
          </a:bodyPr>
          <a:lstStyle/>
          <a:p>
            <a:pPr marL="0" indent="0" algn="ctr">
              <a:buNone/>
            </a:pPr>
            <a:r>
              <a:rPr lang="en-US" sz="14400" dirty="0">
                <a:solidFill>
                  <a:schemeClr val="bg1"/>
                </a:solidFill>
              </a:rPr>
              <a:t>Dictionaries</a:t>
            </a:r>
          </a:p>
        </p:txBody>
      </p:sp>
      <p:sp>
        <p:nvSpPr>
          <p:cNvPr id="30" name="Slide Number Placeholder 29">
            <a:extLst>
              <a:ext uri="{FF2B5EF4-FFF2-40B4-BE49-F238E27FC236}">
                <a16:creationId xmlns:a16="http://schemas.microsoft.com/office/drawing/2014/main" id="{2280426D-98D0-974E-1DDF-AA6A8D512257}"/>
              </a:ext>
            </a:extLst>
          </p:cNvPr>
          <p:cNvSpPr>
            <a:spLocks noGrp="1"/>
          </p:cNvSpPr>
          <p:nvPr>
            <p:ph type="sldNum" sz="quarter" idx="12"/>
          </p:nvPr>
        </p:nvSpPr>
        <p:spPr/>
        <p:txBody>
          <a:bodyPr/>
          <a:lstStyle/>
          <a:p>
            <a:fld id="{CC057153-B650-4DEB-B370-79DDCFDCE934}" type="slidenum">
              <a:rPr lang="en-US" smtClean="0"/>
              <a:t>100</a:t>
            </a:fld>
            <a:endParaRPr lang="en-US"/>
          </a:p>
        </p:txBody>
      </p:sp>
      <p:sp>
        <p:nvSpPr>
          <p:cNvPr id="31" name="TextBox 30">
            <a:extLst>
              <a:ext uri="{FF2B5EF4-FFF2-40B4-BE49-F238E27FC236}">
                <a16:creationId xmlns:a16="http://schemas.microsoft.com/office/drawing/2014/main" id="{57C6B622-6E03-8AE9-1229-B2C80E2DCA42}"/>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97609724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60511-8BCB-08A7-0397-45E712C9817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60D9B6C-4BBC-854D-2FF6-D24F3BB9500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7C3231F-2E4D-01DE-EC90-6D2BC4A3CBD1}"/>
              </a:ext>
            </a:extLst>
          </p:cNvPr>
          <p:cNvSpPr>
            <a:spLocks noGrp="1"/>
          </p:cNvSpPr>
          <p:nvPr>
            <p:ph type="sldNum" sz="quarter" idx="12"/>
          </p:nvPr>
        </p:nvSpPr>
        <p:spPr/>
        <p:txBody>
          <a:bodyPr/>
          <a:lstStyle/>
          <a:p>
            <a:fld id="{CC057153-B650-4DEB-B370-79DDCFDCE934}" type="slidenum">
              <a:rPr lang="en-US" smtClean="0"/>
              <a:t>101</a:t>
            </a:fld>
            <a:endParaRPr lang="en-US"/>
          </a:p>
        </p:txBody>
      </p:sp>
      <p:sp>
        <p:nvSpPr>
          <p:cNvPr id="4" name="Content Placeholder 3">
            <a:extLst>
              <a:ext uri="{FF2B5EF4-FFF2-40B4-BE49-F238E27FC236}">
                <a16:creationId xmlns:a16="http://schemas.microsoft.com/office/drawing/2014/main" id="{0331ADA6-CCFE-C1BC-DC4E-2A12B7705F35}"/>
              </a:ext>
            </a:extLst>
          </p:cNvPr>
          <p:cNvSpPr>
            <a:spLocks noGrp="1"/>
          </p:cNvSpPr>
          <p:nvPr>
            <p:ph idx="1"/>
          </p:nvPr>
        </p:nvSpPr>
        <p:spPr>
          <a:xfrm>
            <a:off x="612647" y="1563132"/>
            <a:ext cx="11019515" cy="4593828"/>
          </a:xfrm>
        </p:spPr>
        <p:txBody>
          <a:bodyPr>
            <a:noAutofit/>
          </a:bodyPr>
          <a:lstStyle/>
          <a:p>
            <a:r>
              <a:rPr lang="en-US" sz="1800" b="1" dirty="0"/>
              <a:t>Dictionaries </a:t>
            </a:r>
            <a:r>
              <a:rPr lang="en-US" sz="1800" dirty="0"/>
              <a:t>are data structures that store pairs of keys and their associated values. </a:t>
            </a:r>
          </a:p>
          <a:p>
            <a:r>
              <a:rPr lang="en-US" sz="1800" dirty="0"/>
              <a:t>Examples of dictionaries from the physical world:</a:t>
            </a:r>
          </a:p>
          <a:p>
            <a:pPr lvl="1"/>
            <a:r>
              <a:rPr lang="en-US" dirty="0"/>
              <a:t>English dictionary: key is a word in English, value is the definition in English</a:t>
            </a:r>
          </a:p>
          <a:p>
            <a:pPr lvl="1"/>
            <a:r>
              <a:rPr lang="en-US" dirty="0"/>
              <a:t>English-Spanish dictionary: key is a word in English, value is the translation in Spanish</a:t>
            </a:r>
          </a:p>
          <a:p>
            <a:pPr lvl="1"/>
            <a:r>
              <a:rPr lang="en-US" dirty="0"/>
              <a:t>address/phone book: key is the name of the person, value is their address/phone number</a:t>
            </a:r>
          </a:p>
          <a:p>
            <a:pPr lvl="1"/>
            <a:r>
              <a:rPr lang="en-US" dirty="0"/>
              <a:t>index at the end of a book: key is a term, value is a list of pages that the term appears</a:t>
            </a:r>
          </a:p>
          <a:p>
            <a:r>
              <a:rPr lang="en-US" sz="1800" dirty="0"/>
              <a:t>The key has to be unique and we use it to "look up" (i.e. find) the associated value.</a:t>
            </a:r>
          </a:p>
          <a:p>
            <a:r>
              <a:rPr lang="en-US" sz="1800" dirty="0"/>
              <a:t>Two keys can have the same associated value. E.g., two synonyms can have the same definition.</a:t>
            </a:r>
          </a:p>
          <a:p>
            <a:r>
              <a:rPr lang="en-US" sz="1800" dirty="0"/>
              <a:t>We say that dictionaries represent a mapping from keys to values. </a:t>
            </a:r>
          </a:p>
          <a:p>
            <a:r>
              <a:rPr lang="en-US" sz="1800" dirty="0"/>
              <a:t>Dictionaries also are called maps, symbol tables, or associative arrays.</a:t>
            </a:r>
          </a:p>
        </p:txBody>
      </p:sp>
      <p:sp>
        <p:nvSpPr>
          <p:cNvPr id="2" name="TextBox 1">
            <a:extLst>
              <a:ext uri="{FF2B5EF4-FFF2-40B4-BE49-F238E27FC236}">
                <a16:creationId xmlns:a16="http://schemas.microsoft.com/office/drawing/2014/main" id="{96D00D5A-A584-0934-7951-925EA10570D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4475687-E000-EB60-A147-423B991E488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Dictionaries</a:t>
            </a:r>
          </a:p>
        </p:txBody>
      </p:sp>
    </p:spTree>
    <p:extLst>
      <p:ext uri="{BB962C8B-B14F-4D97-AF65-F5344CB8AC3E}">
        <p14:creationId xmlns:p14="http://schemas.microsoft.com/office/powerpoint/2010/main" val="1246058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46105-D536-48B4-CF4A-57A78C2052C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066059C-7D8D-A92D-9CCE-50B2A1CD75E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D851C54-F8BE-0957-DC84-9D691924ED24}"/>
              </a:ext>
            </a:extLst>
          </p:cNvPr>
          <p:cNvSpPr>
            <a:spLocks noGrp="1"/>
          </p:cNvSpPr>
          <p:nvPr>
            <p:ph type="sldNum" sz="quarter" idx="12"/>
          </p:nvPr>
        </p:nvSpPr>
        <p:spPr/>
        <p:txBody>
          <a:bodyPr/>
          <a:lstStyle/>
          <a:p>
            <a:fld id="{CC057153-B650-4DEB-B370-79DDCFDCE934}" type="slidenum">
              <a:rPr lang="en-US" smtClean="0"/>
              <a:t>102</a:t>
            </a:fld>
            <a:endParaRPr lang="en-US"/>
          </a:p>
        </p:txBody>
      </p:sp>
      <p:sp>
        <p:nvSpPr>
          <p:cNvPr id="4" name="Content Placeholder 3">
            <a:extLst>
              <a:ext uri="{FF2B5EF4-FFF2-40B4-BE49-F238E27FC236}">
                <a16:creationId xmlns:a16="http://schemas.microsoft.com/office/drawing/2014/main" id="{2EEA3887-13E0-E9DB-89F2-7DD8F58D6233}"/>
              </a:ext>
            </a:extLst>
          </p:cNvPr>
          <p:cNvSpPr>
            <a:spLocks noGrp="1"/>
          </p:cNvSpPr>
          <p:nvPr>
            <p:ph idx="1"/>
          </p:nvPr>
        </p:nvSpPr>
        <p:spPr>
          <a:xfrm>
            <a:off x="612647" y="1563132"/>
            <a:ext cx="11019515" cy="4593828"/>
          </a:xfrm>
        </p:spPr>
        <p:txBody>
          <a:bodyPr>
            <a:noAutofit/>
          </a:bodyPr>
          <a:lstStyle/>
          <a:p>
            <a:r>
              <a:rPr lang="en-US" sz="1800" dirty="0"/>
              <a:t>In Python, dictionaries are represented with the object type </a:t>
            </a:r>
            <a:r>
              <a:rPr lang="en-US" sz="1800" dirty="0">
                <a:latin typeface="Monaco" pitchFamily="2" charset="77"/>
              </a:rPr>
              <a:t>dict</a:t>
            </a:r>
            <a:r>
              <a:rPr lang="en-US" sz="1800" dirty="0"/>
              <a:t>.</a:t>
            </a:r>
            <a:endParaRPr lang="en-US" sz="1800" dirty="0">
              <a:latin typeface="Monaco" pitchFamily="2" charset="77"/>
            </a:endParaRPr>
          </a:p>
          <a:p>
            <a:r>
              <a:rPr lang="en-US" sz="1800" dirty="0"/>
              <a:t>Any immutable type can be a key. That means that lists are not allowed to be keys. </a:t>
            </a:r>
          </a:p>
          <a:p>
            <a:r>
              <a:rPr lang="en-US" sz="1800" dirty="0"/>
              <a:t>Values can be any type of object, including lists.</a:t>
            </a:r>
          </a:p>
        </p:txBody>
      </p:sp>
      <p:sp>
        <p:nvSpPr>
          <p:cNvPr id="2" name="TextBox 1">
            <a:extLst>
              <a:ext uri="{FF2B5EF4-FFF2-40B4-BE49-F238E27FC236}">
                <a16:creationId xmlns:a16="http://schemas.microsoft.com/office/drawing/2014/main" id="{AFA68702-5A1E-8DBC-C173-3611605D99B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E557878-6BB0-887B-831E-A78B518790E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Dictionaries in Python</a:t>
            </a:r>
          </a:p>
        </p:txBody>
      </p:sp>
    </p:spTree>
    <p:extLst>
      <p:ext uri="{BB962C8B-B14F-4D97-AF65-F5344CB8AC3E}">
        <p14:creationId xmlns:p14="http://schemas.microsoft.com/office/powerpoint/2010/main" val="2495847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4D68A-C13C-5B3C-1AC5-71E83FEAC1A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67D3805-D1AC-19E8-F279-3D4D452C4B6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C035206-BD6D-E07F-1839-CC8322948D2B}"/>
              </a:ext>
            </a:extLst>
          </p:cNvPr>
          <p:cNvSpPr>
            <a:spLocks noGrp="1"/>
          </p:cNvSpPr>
          <p:nvPr>
            <p:ph type="sldNum" sz="quarter" idx="12"/>
          </p:nvPr>
        </p:nvSpPr>
        <p:spPr/>
        <p:txBody>
          <a:bodyPr/>
          <a:lstStyle/>
          <a:p>
            <a:fld id="{CC057153-B650-4DEB-B370-79DDCFDCE934}" type="slidenum">
              <a:rPr lang="en-US" smtClean="0"/>
              <a:t>103</a:t>
            </a:fld>
            <a:endParaRPr lang="en-US"/>
          </a:p>
        </p:txBody>
      </p:sp>
      <p:sp>
        <p:nvSpPr>
          <p:cNvPr id="4" name="Content Placeholder 3">
            <a:extLst>
              <a:ext uri="{FF2B5EF4-FFF2-40B4-BE49-F238E27FC236}">
                <a16:creationId xmlns:a16="http://schemas.microsoft.com/office/drawing/2014/main" id="{00E39386-061C-82A9-1DC2-CAB4A4749665}"/>
              </a:ext>
            </a:extLst>
          </p:cNvPr>
          <p:cNvSpPr>
            <a:spLocks noGrp="1"/>
          </p:cNvSpPr>
          <p:nvPr>
            <p:ph idx="1"/>
          </p:nvPr>
        </p:nvSpPr>
        <p:spPr>
          <a:xfrm>
            <a:off x="612647" y="1563132"/>
            <a:ext cx="11019515" cy="4593828"/>
          </a:xfrm>
        </p:spPr>
        <p:txBody>
          <a:bodyPr>
            <a:noAutofit/>
          </a:bodyPr>
          <a:lstStyle/>
          <a:p>
            <a:r>
              <a:rPr lang="en-US" sz="1800" dirty="0"/>
              <a:t>To create an empty dictionary, we use the curly braces. E.g., </a:t>
            </a:r>
          </a:p>
          <a:p>
            <a:pPr lvl="1"/>
            <a:r>
              <a:rPr lang="en-US" dirty="0">
                <a:latin typeface="Monaco" pitchFamily="2" charset="77"/>
              </a:rPr>
              <a:t>offices = {}</a:t>
            </a:r>
          </a:p>
          <a:p>
            <a:r>
              <a:rPr lang="en-US" sz="1800" dirty="0"/>
              <a:t>We can also use the </a:t>
            </a:r>
            <a:r>
              <a:rPr lang="en-US" sz="1800" dirty="0" err="1">
                <a:latin typeface="Monaco" pitchFamily="2" charset="77"/>
              </a:rPr>
              <a:t>dict</a:t>
            </a:r>
            <a:r>
              <a:rPr lang="en-US" sz="1800" dirty="0">
                <a:latin typeface="Monaco" pitchFamily="2" charset="77"/>
              </a:rPr>
              <a:t>() </a:t>
            </a:r>
            <a:r>
              <a:rPr lang="en-US" sz="1800" dirty="0"/>
              <a:t>function. E.g., </a:t>
            </a:r>
            <a:r>
              <a:rPr lang="en-US" sz="1800" dirty="0">
                <a:latin typeface="Monaco" pitchFamily="2" charset="77"/>
              </a:rPr>
              <a:t>offices = </a:t>
            </a:r>
            <a:r>
              <a:rPr lang="en-US" sz="1800" dirty="0" err="1">
                <a:latin typeface="Monaco" pitchFamily="2" charset="77"/>
              </a:rPr>
              <a:t>dict</a:t>
            </a:r>
            <a:r>
              <a:rPr lang="en-US" sz="1800" dirty="0">
                <a:latin typeface="Monaco" pitchFamily="2" charset="77"/>
              </a:rPr>
              <a:t>()</a:t>
            </a:r>
          </a:p>
          <a:p>
            <a:pPr marL="0" indent="0">
              <a:buNone/>
            </a:pPr>
            <a:endParaRPr lang="en-US" sz="1800" dirty="0"/>
          </a:p>
        </p:txBody>
      </p:sp>
      <p:sp>
        <p:nvSpPr>
          <p:cNvPr id="2" name="TextBox 1">
            <a:extLst>
              <a:ext uri="{FF2B5EF4-FFF2-40B4-BE49-F238E27FC236}">
                <a16:creationId xmlns:a16="http://schemas.microsoft.com/office/drawing/2014/main" id="{CDC4A9DC-6FFB-F944-6A9D-99C32796DA0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3F4736C-4FD1-3326-C84D-6D5378415C2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Creating empty dictionaries</a:t>
            </a:r>
          </a:p>
        </p:txBody>
      </p:sp>
    </p:spTree>
    <p:extLst>
      <p:ext uri="{BB962C8B-B14F-4D97-AF65-F5344CB8AC3E}">
        <p14:creationId xmlns:p14="http://schemas.microsoft.com/office/powerpoint/2010/main" val="3948476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327B7-AF24-E6D7-5C66-65A67E55628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446C02A-28EF-B841-7958-6415CFBA049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86F9BC8-EB97-6BE3-2C68-FA2D91F3563D}"/>
              </a:ext>
            </a:extLst>
          </p:cNvPr>
          <p:cNvSpPr>
            <a:spLocks noGrp="1"/>
          </p:cNvSpPr>
          <p:nvPr>
            <p:ph type="sldNum" sz="quarter" idx="12"/>
          </p:nvPr>
        </p:nvSpPr>
        <p:spPr/>
        <p:txBody>
          <a:bodyPr/>
          <a:lstStyle/>
          <a:p>
            <a:fld id="{CC057153-B650-4DEB-B370-79DDCFDCE934}" type="slidenum">
              <a:rPr lang="en-US" smtClean="0"/>
              <a:t>104</a:t>
            </a:fld>
            <a:endParaRPr lang="en-US"/>
          </a:p>
        </p:txBody>
      </p:sp>
      <p:sp>
        <p:nvSpPr>
          <p:cNvPr id="4" name="Content Placeholder 3">
            <a:extLst>
              <a:ext uri="{FF2B5EF4-FFF2-40B4-BE49-F238E27FC236}">
                <a16:creationId xmlns:a16="http://schemas.microsoft.com/office/drawing/2014/main" id="{4F531019-E131-226F-C6E0-8E913B82F174}"/>
              </a:ext>
            </a:extLst>
          </p:cNvPr>
          <p:cNvSpPr>
            <a:spLocks noGrp="1"/>
          </p:cNvSpPr>
          <p:nvPr>
            <p:ph idx="1"/>
          </p:nvPr>
        </p:nvSpPr>
        <p:spPr>
          <a:xfrm>
            <a:off x="612647" y="1563132"/>
            <a:ext cx="11019515" cy="4593828"/>
          </a:xfrm>
        </p:spPr>
        <p:txBody>
          <a:bodyPr>
            <a:noAutofit/>
          </a:bodyPr>
          <a:lstStyle/>
          <a:p>
            <a:r>
              <a:rPr lang="en-US" sz="1800" dirty="0"/>
              <a:t>To insert a key-value pair to the dictionary we use the square brackets.</a:t>
            </a:r>
            <a:endParaRPr lang="en-US" sz="1800" dirty="0">
              <a:latin typeface="Monaco" pitchFamily="2" charset="77"/>
            </a:endParaRPr>
          </a:p>
          <a:p>
            <a:r>
              <a:rPr lang="en-US" sz="1800" dirty="0">
                <a:latin typeface="Monaco" pitchFamily="2" charset="77"/>
              </a:rPr>
              <a:t>offices['Alexandra Papoutsaki'] = 'Edmunds 222'</a:t>
            </a:r>
          </a:p>
          <a:p>
            <a:r>
              <a:rPr lang="en-US" sz="1800" dirty="0">
                <a:latin typeface="Monaco" pitchFamily="2" charset="77"/>
              </a:rPr>
              <a:t>offices['Dave Kauchak'] = 'Edmunds 220'</a:t>
            </a:r>
          </a:p>
          <a:p>
            <a:r>
              <a:rPr lang="en-US" sz="1800" dirty="0"/>
              <a:t>offices is now </a:t>
            </a:r>
            <a:r>
              <a:rPr lang="en-US" sz="1800" dirty="0">
                <a:latin typeface="Monaco" pitchFamily="2" charset="77"/>
              </a:rPr>
              <a:t>{'Alexandra Papoutsaki': 'Edmunds 222', 'Dave Kauchak ': 'Edmunds 220'}</a:t>
            </a:r>
          </a:p>
          <a:p>
            <a:r>
              <a:rPr lang="en-US" sz="1800" dirty="0"/>
              <a:t>We could also have created it as </a:t>
            </a:r>
            <a:br>
              <a:rPr lang="en-US" sz="1800" dirty="0">
                <a:latin typeface="Monaco" pitchFamily="2" charset="77"/>
              </a:rPr>
            </a:br>
            <a:r>
              <a:rPr lang="en-US" sz="1800" dirty="0">
                <a:latin typeface="Monaco" pitchFamily="2" charset="77"/>
              </a:rPr>
              <a:t>offices = {'Alexandra Papoutsaki': 'Edmunds 222', 'Dave Kauchak ': 'Edmunds 220'}</a:t>
            </a:r>
          </a:p>
          <a:p>
            <a:r>
              <a:rPr lang="en-US" sz="1800" dirty="0" err="1">
                <a:latin typeface="Monaco" pitchFamily="2" charset="77"/>
              </a:rPr>
              <a:t>len</a:t>
            </a:r>
            <a:r>
              <a:rPr lang="en-US" sz="1800" dirty="0">
                <a:latin typeface="Monaco" pitchFamily="2" charset="77"/>
              </a:rPr>
              <a:t>(offices)</a:t>
            </a:r>
            <a:r>
              <a:rPr lang="en-US" sz="1800" dirty="0"/>
              <a:t> will return 2, since there are two key-value pairs in the dictionary.</a:t>
            </a:r>
          </a:p>
        </p:txBody>
      </p:sp>
      <p:sp>
        <p:nvSpPr>
          <p:cNvPr id="2" name="TextBox 1">
            <a:extLst>
              <a:ext uri="{FF2B5EF4-FFF2-40B4-BE49-F238E27FC236}">
                <a16:creationId xmlns:a16="http://schemas.microsoft.com/office/drawing/2014/main" id="{CE019807-870B-6035-E1E8-BE1FAB2D4BF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D072673-F9E1-A4F6-62C9-054C812F483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Associating keys with values</a:t>
            </a:r>
          </a:p>
        </p:txBody>
      </p:sp>
    </p:spTree>
    <p:extLst>
      <p:ext uri="{BB962C8B-B14F-4D97-AF65-F5344CB8AC3E}">
        <p14:creationId xmlns:p14="http://schemas.microsoft.com/office/powerpoint/2010/main" val="3365456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6A26B-3B75-9945-CF69-3DA09F267CA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B96579B-0DEA-5149-2E72-50C857D7226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F50BED2-A4B6-FE96-3619-279DB4FA8A67}"/>
              </a:ext>
            </a:extLst>
          </p:cNvPr>
          <p:cNvSpPr>
            <a:spLocks noGrp="1"/>
          </p:cNvSpPr>
          <p:nvPr>
            <p:ph type="sldNum" sz="quarter" idx="12"/>
          </p:nvPr>
        </p:nvSpPr>
        <p:spPr/>
        <p:txBody>
          <a:bodyPr/>
          <a:lstStyle/>
          <a:p>
            <a:fld id="{CC057153-B650-4DEB-B370-79DDCFDCE934}" type="slidenum">
              <a:rPr lang="en-US" smtClean="0"/>
              <a:t>105</a:t>
            </a:fld>
            <a:endParaRPr lang="en-US"/>
          </a:p>
        </p:txBody>
      </p:sp>
      <p:sp>
        <p:nvSpPr>
          <p:cNvPr id="4" name="Content Placeholder 3">
            <a:extLst>
              <a:ext uri="{FF2B5EF4-FFF2-40B4-BE49-F238E27FC236}">
                <a16:creationId xmlns:a16="http://schemas.microsoft.com/office/drawing/2014/main" id="{C7474F93-B688-1192-4BE4-6EC922D8ADB1}"/>
              </a:ext>
            </a:extLst>
          </p:cNvPr>
          <p:cNvSpPr>
            <a:spLocks noGrp="1"/>
          </p:cNvSpPr>
          <p:nvPr>
            <p:ph idx="1"/>
          </p:nvPr>
        </p:nvSpPr>
        <p:spPr>
          <a:xfrm>
            <a:off x="612647" y="1563132"/>
            <a:ext cx="11019515" cy="4593828"/>
          </a:xfrm>
        </p:spPr>
        <p:txBody>
          <a:bodyPr>
            <a:noAutofit/>
          </a:bodyPr>
          <a:lstStyle/>
          <a:p>
            <a:r>
              <a:rPr lang="en-US" sz="1800" dirty="0"/>
              <a:t>Given a key, we can look up the associated value using the square brackets. For example:</a:t>
            </a:r>
          </a:p>
          <a:p>
            <a:pPr lvl="1"/>
            <a:r>
              <a:rPr lang="en-US" dirty="0">
                <a:latin typeface="Monaco" pitchFamily="2" charset="77"/>
              </a:rPr>
              <a:t>offices = {}</a:t>
            </a:r>
          </a:p>
          <a:p>
            <a:pPr lvl="1"/>
            <a:r>
              <a:rPr lang="en-US" dirty="0">
                <a:latin typeface="Monaco" pitchFamily="2" charset="77"/>
              </a:rPr>
              <a:t>offices['Alexandra Papoutsaki'] = 'Edmunds 222'</a:t>
            </a:r>
          </a:p>
          <a:p>
            <a:pPr lvl="1"/>
            <a:r>
              <a:rPr lang="en-US" dirty="0">
                <a:latin typeface="Monaco" pitchFamily="2" charset="77"/>
              </a:rPr>
              <a:t>offices['Dave Kauchak '] = 'Edmunds 220'</a:t>
            </a:r>
          </a:p>
          <a:p>
            <a:pPr lvl="1"/>
            <a:r>
              <a:rPr lang="en-US" dirty="0">
                <a:latin typeface="Monaco" pitchFamily="2" charset="77"/>
              </a:rPr>
              <a:t>offices['Alexandra Papoutsaki'</a:t>
            </a:r>
            <a:r>
              <a:rPr lang="en-US" dirty="0"/>
              <a:t>] will return </a:t>
            </a:r>
            <a:r>
              <a:rPr lang="en-US" dirty="0">
                <a:latin typeface="Monaco" pitchFamily="2" charset="77"/>
              </a:rPr>
              <a:t>'Edmunds 222'</a:t>
            </a:r>
          </a:p>
          <a:p>
            <a:r>
              <a:rPr lang="en-US" sz="1800" dirty="0"/>
              <a:t>If we try to retrieve the associated value of a key that is not part of the dictionary, we will receive a </a:t>
            </a:r>
            <a:r>
              <a:rPr lang="en-US" sz="1800" dirty="0" err="1"/>
              <a:t>KeyError</a:t>
            </a:r>
            <a:r>
              <a:rPr lang="en-US" sz="1800" dirty="0"/>
              <a:t>. For example, </a:t>
            </a:r>
          </a:p>
          <a:p>
            <a:r>
              <a:rPr lang="en-US" sz="1800" dirty="0">
                <a:latin typeface="Monaco" pitchFamily="2" charset="77"/>
              </a:rPr>
              <a:t>offices['Eleanor Birrell']</a:t>
            </a:r>
            <a:r>
              <a:rPr lang="en-US" sz="1800" dirty="0"/>
              <a:t> would return </a:t>
            </a:r>
            <a:r>
              <a:rPr lang="en-US" sz="1800" dirty="0" err="1">
                <a:latin typeface="Monaco" pitchFamily="2" charset="77"/>
              </a:rPr>
              <a:t>KeyError</a:t>
            </a:r>
            <a:r>
              <a:rPr lang="en-US" sz="1800" dirty="0">
                <a:latin typeface="Monaco" pitchFamily="2" charset="77"/>
              </a:rPr>
              <a:t>: 'Eleanor Birrell'</a:t>
            </a:r>
          </a:p>
          <a:p>
            <a:endParaRPr lang="en-US" sz="1800" dirty="0"/>
          </a:p>
        </p:txBody>
      </p:sp>
      <p:sp>
        <p:nvSpPr>
          <p:cNvPr id="2" name="TextBox 1">
            <a:extLst>
              <a:ext uri="{FF2B5EF4-FFF2-40B4-BE49-F238E27FC236}">
                <a16:creationId xmlns:a16="http://schemas.microsoft.com/office/drawing/2014/main" id="{621A2F52-8EBA-C018-3830-B2124A1D1F1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D702D38-0DC8-48E8-DAA7-4F186C6ED2E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Retrieving values</a:t>
            </a:r>
          </a:p>
        </p:txBody>
      </p:sp>
    </p:spTree>
    <p:extLst>
      <p:ext uri="{BB962C8B-B14F-4D97-AF65-F5344CB8AC3E}">
        <p14:creationId xmlns:p14="http://schemas.microsoft.com/office/powerpoint/2010/main" val="3425467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CF5E3-1EBA-F163-C9AE-471BE225716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9EC9CFB-CB21-2D27-791E-B1F107BC2A1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F1D786F-23C7-90E8-9AB6-883B8DC93D2D}"/>
              </a:ext>
            </a:extLst>
          </p:cNvPr>
          <p:cNvSpPr>
            <a:spLocks noGrp="1"/>
          </p:cNvSpPr>
          <p:nvPr>
            <p:ph type="sldNum" sz="quarter" idx="12"/>
          </p:nvPr>
        </p:nvSpPr>
        <p:spPr/>
        <p:txBody>
          <a:bodyPr/>
          <a:lstStyle/>
          <a:p>
            <a:fld id="{CC057153-B650-4DEB-B370-79DDCFDCE934}" type="slidenum">
              <a:rPr lang="en-US" smtClean="0"/>
              <a:t>106</a:t>
            </a:fld>
            <a:endParaRPr lang="en-US"/>
          </a:p>
        </p:txBody>
      </p:sp>
      <p:sp>
        <p:nvSpPr>
          <p:cNvPr id="4" name="Content Placeholder 3">
            <a:extLst>
              <a:ext uri="{FF2B5EF4-FFF2-40B4-BE49-F238E27FC236}">
                <a16:creationId xmlns:a16="http://schemas.microsoft.com/office/drawing/2014/main" id="{85545D1A-5E84-4310-20E9-C4E0FB11F9F4}"/>
              </a:ext>
            </a:extLst>
          </p:cNvPr>
          <p:cNvSpPr>
            <a:spLocks noGrp="1"/>
          </p:cNvSpPr>
          <p:nvPr>
            <p:ph idx="1"/>
          </p:nvPr>
        </p:nvSpPr>
        <p:spPr>
          <a:xfrm>
            <a:off x="612647" y="1563132"/>
            <a:ext cx="11019515" cy="4593828"/>
          </a:xfrm>
        </p:spPr>
        <p:txBody>
          <a:bodyPr>
            <a:noAutofit/>
          </a:bodyPr>
          <a:lstStyle/>
          <a:p>
            <a:r>
              <a:rPr lang="en-US" sz="1800" dirty="0"/>
              <a:t>When a key is already part of the dictionary, we can use it to update its associated value.</a:t>
            </a:r>
          </a:p>
          <a:p>
            <a:r>
              <a:rPr lang="en-US" sz="1800" dirty="0"/>
              <a:t>For example,</a:t>
            </a:r>
          </a:p>
          <a:p>
            <a:pPr lvl="1"/>
            <a:r>
              <a:rPr lang="en-US" dirty="0">
                <a:latin typeface="Monaco" pitchFamily="2" charset="77"/>
              </a:rPr>
              <a:t>offices['Alexandra Papoutsaki'] = 'Edmunds 220'</a:t>
            </a:r>
          </a:p>
          <a:p>
            <a:pPr lvl="1"/>
            <a:r>
              <a:rPr lang="en-US" dirty="0"/>
              <a:t>would update the value </a:t>
            </a:r>
            <a:r>
              <a:rPr lang="en-US" dirty="0">
                <a:latin typeface="Monaco" pitchFamily="2" charset="77"/>
              </a:rPr>
              <a:t>'Edmunds 222' </a:t>
            </a:r>
            <a:r>
              <a:rPr lang="en-US" dirty="0"/>
              <a:t>to</a:t>
            </a:r>
            <a:r>
              <a:rPr lang="en-US" dirty="0">
                <a:latin typeface="Monaco" pitchFamily="2" charset="77"/>
              </a:rPr>
              <a:t> 'Edmunds 220'.</a:t>
            </a:r>
          </a:p>
          <a:p>
            <a:endParaRPr lang="en-US" sz="1800" dirty="0"/>
          </a:p>
        </p:txBody>
      </p:sp>
      <p:sp>
        <p:nvSpPr>
          <p:cNvPr id="2" name="TextBox 1">
            <a:extLst>
              <a:ext uri="{FF2B5EF4-FFF2-40B4-BE49-F238E27FC236}">
                <a16:creationId xmlns:a16="http://schemas.microsoft.com/office/drawing/2014/main" id="{77784E46-D3CE-D4A2-77D5-68A0CA4EB98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F915859-5F3A-6F91-03BB-ED0664C35AE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Updating values</a:t>
            </a:r>
          </a:p>
        </p:txBody>
      </p:sp>
    </p:spTree>
    <p:extLst>
      <p:ext uri="{BB962C8B-B14F-4D97-AF65-F5344CB8AC3E}">
        <p14:creationId xmlns:p14="http://schemas.microsoft.com/office/powerpoint/2010/main" val="80539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B3DB4-C094-4C7B-4611-B42891948F2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7E40AAB-07EC-13A0-A8B0-D592D89F2EC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F4F6879-5B77-6656-428D-C9D99ADE26A8}"/>
              </a:ext>
            </a:extLst>
          </p:cNvPr>
          <p:cNvSpPr>
            <a:spLocks noGrp="1"/>
          </p:cNvSpPr>
          <p:nvPr>
            <p:ph type="sldNum" sz="quarter" idx="12"/>
          </p:nvPr>
        </p:nvSpPr>
        <p:spPr/>
        <p:txBody>
          <a:bodyPr/>
          <a:lstStyle/>
          <a:p>
            <a:fld id="{CC057153-B650-4DEB-B370-79DDCFDCE934}" type="slidenum">
              <a:rPr lang="en-US" smtClean="0"/>
              <a:t>107</a:t>
            </a:fld>
            <a:endParaRPr lang="en-US"/>
          </a:p>
        </p:txBody>
      </p:sp>
      <p:sp>
        <p:nvSpPr>
          <p:cNvPr id="4" name="Content Placeholder 3">
            <a:extLst>
              <a:ext uri="{FF2B5EF4-FFF2-40B4-BE49-F238E27FC236}">
                <a16:creationId xmlns:a16="http://schemas.microsoft.com/office/drawing/2014/main" id="{33CE6242-9CB7-E4FF-8F74-DC888A4C7E2D}"/>
              </a:ext>
            </a:extLst>
          </p:cNvPr>
          <p:cNvSpPr>
            <a:spLocks noGrp="1"/>
          </p:cNvSpPr>
          <p:nvPr>
            <p:ph idx="1"/>
          </p:nvPr>
        </p:nvSpPr>
        <p:spPr>
          <a:xfrm>
            <a:off x="612647" y="1563132"/>
            <a:ext cx="11019515" cy="4593828"/>
          </a:xfrm>
        </p:spPr>
        <p:txBody>
          <a:bodyPr>
            <a:noAutofit/>
          </a:bodyPr>
          <a:lstStyle/>
          <a:p>
            <a:r>
              <a:rPr lang="en-US" sz="1800" dirty="0"/>
              <a:t>The in operator works in dictionaries, too. It tells us whether a </a:t>
            </a:r>
            <a:r>
              <a:rPr lang="en-US" sz="1800" i="1" dirty="0"/>
              <a:t>key </a:t>
            </a:r>
            <a:r>
              <a:rPr lang="en-US" sz="1800" dirty="0"/>
              <a:t>exists in the dictionary. </a:t>
            </a:r>
          </a:p>
          <a:p>
            <a:r>
              <a:rPr lang="en-US" sz="1800" dirty="0">
                <a:latin typeface="Monaco" pitchFamily="2" charset="77"/>
              </a:rPr>
              <a:t>'Alexandra Papoutsaki' </a:t>
            </a:r>
            <a:r>
              <a:rPr lang="en-US" sz="1800" dirty="0"/>
              <a:t>in offices would return </a:t>
            </a:r>
            <a:r>
              <a:rPr lang="en-US" sz="1800" dirty="0">
                <a:latin typeface="Monaco" pitchFamily="2" charset="77"/>
              </a:rPr>
              <a:t>True</a:t>
            </a:r>
            <a:r>
              <a:rPr lang="en-US" sz="1800" dirty="0"/>
              <a:t> but </a:t>
            </a:r>
            <a:r>
              <a:rPr lang="en-US" sz="1800" dirty="0">
                <a:latin typeface="Monaco" pitchFamily="2" charset="77"/>
              </a:rPr>
              <a:t>'Cecil Sagehen' </a:t>
            </a:r>
            <a:r>
              <a:rPr lang="en-US" sz="1800" dirty="0"/>
              <a:t>would return </a:t>
            </a:r>
            <a:r>
              <a:rPr lang="en-US" sz="1800" dirty="0">
                <a:latin typeface="Monaco" pitchFamily="2" charset="77"/>
              </a:rPr>
              <a:t>False</a:t>
            </a:r>
            <a:r>
              <a:rPr lang="en-US" sz="1800" dirty="0"/>
              <a:t>.</a:t>
            </a:r>
          </a:p>
          <a:p>
            <a:r>
              <a:rPr lang="en-US" sz="1800" dirty="0"/>
              <a:t>To test whether a value exists in a dictionary, you can use the method </a:t>
            </a:r>
            <a:r>
              <a:rPr lang="en-US" sz="1800" dirty="0">
                <a:latin typeface="Monaco" pitchFamily="2" charset="77"/>
              </a:rPr>
              <a:t>values</a:t>
            </a:r>
            <a:r>
              <a:rPr lang="en-US" sz="1800" dirty="0"/>
              <a:t>, e.g., </a:t>
            </a:r>
          </a:p>
          <a:p>
            <a:r>
              <a:rPr lang="en-US" sz="1800" dirty="0">
                <a:latin typeface="Monaco" pitchFamily="2" charset="77"/>
              </a:rPr>
              <a:t>'Edmunds 113' in </a:t>
            </a:r>
            <a:r>
              <a:rPr lang="en-US" sz="1800" dirty="0" err="1">
                <a:latin typeface="Monaco" pitchFamily="2" charset="77"/>
              </a:rPr>
              <a:t>offices.values</a:t>
            </a:r>
            <a:r>
              <a:rPr lang="en-US" sz="1800" dirty="0">
                <a:latin typeface="Monaco" pitchFamily="2" charset="77"/>
              </a:rPr>
              <a:t>()</a:t>
            </a:r>
          </a:p>
        </p:txBody>
      </p:sp>
      <p:sp>
        <p:nvSpPr>
          <p:cNvPr id="2" name="TextBox 1">
            <a:extLst>
              <a:ext uri="{FF2B5EF4-FFF2-40B4-BE49-F238E27FC236}">
                <a16:creationId xmlns:a16="http://schemas.microsoft.com/office/drawing/2014/main" id="{FC17209F-B3E2-5C64-1A42-BE53310A87E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0D05BAA-568A-7921-6D42-232533EF0A8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onaco" pitchFamily="2" charset="77"/>
              </a:rPr>
              <a:t>in</a:t>
            </a:r>
            <a:r>
              <a:rPr lang="en-US" dirty="0"/>
              <a:t> operator</a:t>
            </a:r>
          </a:p>
        </p:txBody>
      </p:sp>
    </p:spTree>
    <p:extLst>
      <p:ext uri="{BB962C8B-B14F-4D97-AF65-F5344CB8AC3E}">
        <p14:creationId xmlns:p14="http://schemas.microsoft.com/office/powerpoint/2010/main" val="1800149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BFC9B-6FEA-8C07-473D-6494B8C6916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5987600-8A31-84AF-8437-C1A2F93C2AF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E8BCB35-DC56-1E6D-F6FC-84E22A49E2A6}"/>
              </a:ext>
            </a:extLst>
          </p:cNvPr>
          <p:cNvSpPr>
            <a:spLocks noGrp="1"/>
          </p:cNvSpPr>
          <p:nvPr>
            <p:ph type="sldNum" sz="quarter" idx="12"/>
          </p:nvPr>
        </p:nvSpPr>
        <p:spPr/>
        <p:txBody>
          <a:bodyPr/>
          <a:lstStyle/>
          <a:p>
            <a:fld id="{CC057153-B650-4DEB-B370-79DDCFDCE934}" type="slidenum">
              <a:rPr lang="en-US" smtClean="0"/>
              <a:t>108</a:t>
            </a:fld>
            <a:endParaRPr lang="en-US"/>
          </a:p>
        </p:txBody>
      </p:sp>
      <p:sp>
        <p:nvSpPr>
          <p:cNvPr id="4" name="Content Placeholder 3">
            <a:extLst>
              <a:ext uri="{FF2B5EF4-FFF2-40B4-BE49-F238E27FC236}">
                <a16:creationId xmlns:a16="http://schemas.microsoft.com/office/drawing/2014/main" id="{23EBA235-4CA1-E503-E5BE-1D2FA904F540}"/>
              </a:ext>
            </a:extLst>
          </p:cNvPr>
          <p:cNvSpPr>
            <a:spLocks noGrp="1"/>
          </p:cNvSpPr>
          <p:nvPr>
            <p:ph idx="1"/>
          </p:nvPr>
        </p:nvSpPr>
        <p:spPr>
          <a:xfrm>
            <a:off x="612647" y="1563132"/>
            <a:ext cx="11019515" cy="4593828"/>
          </a:xfrm>
        </p:spPr>
        <p:txBody>
          <a:bodyPr>
            <a:noAutofit/>
          </a:bodyPr>
          <a:lstStyle/>
          <a:p>
            <a:r>
              <a:rPr lang="en-US" sz="1600" dirty="0"/>
              <a:t>To delete a key-value pair from a dictionary, you have a few options:</a:t>
            </a:r>
          </a:p>
          <a:p>
            <a:pPr lvl="1"/>
            <a:r>
              <a:rPr lang="en-US" sz="1600" dirty="0"/>
              <a:t>The </a:t>
            </a:r>
            <a:r>
              <a:rPr lang="en-US" sz="1600" dirty="0">
                <a:latin typeface="Monaco" pitchFamily="2" charset="77"/>
              </a:rPr>
              <a:t>pop(key) </a:t>
            </a:r>
            <a:r>
              <a:rPr lang="en-US" sz="1600" dirty="0"/>
              <a:t>method deletes the the key-value pair that matches the key </a:t>
            </a:r>
            <a:r>
              <a:rPr lang="en-US" sz="1600" b="1" dirty="0"/>
              <a:t>and</a:t>
            </a:r>
            <a:r>
              <a:rPr lang="en-US" sz="1600" dirty="0"/>
              <a:t> returns the associated value.</a:t>
            </a:r>
          </a:p>
          <a:p>
            <a:pPr lvl="2"/>
            <a:r>
              <a:rPr lang="en-US" dirty="0"/>
              <a:t>E.g., </a:t>
            </a:r>
            <a:r>
              <a:rPr lang="en-US" dirty="0" err="1">
                <a:latin typeface="Monaco" pitchFamily="2" charset="77"/>
              </a:rPr>
              <a:t>offices.pop</a:t>
            </a:r>
            <a:r>
              <a:rPr lang="en-US" dirty="0">
                <a:latin typeface="Monaco" pitchFamily="2" charset="77"/>
              </a:rPr>
              <a:t>('Alexandra Papoutsaki')</a:t>
            </a:r>
            <a:r>
              <a:rPr lang="en-US" dirty="0"/>
              <a:t> would remove the pair </a:t>
            </a:r>
            <a:r>
              <a:rPr lang="en-US" b="1" dirty="0"/>
              <a:t>and </a:t>
            </a:r>
            <a:r>
              <a:rPr lang="en-US" dirty="0"/>
              <a:t> return </a:t>
            </a:r>
            <a:r>
              <a:rPr lang="en-US" dirty="0">
                <a:latin typeface="Monaco" pitchFamily="2" charset="77"/>
              </a:rPr>
              <a:t>'Edmunds 220' </a:t>
            </a:r>
            <a:endParaRPr lang="en-US" dirty="0"/>
          </a:p>
          <a:p>
            <a:pPr lvl="1"/>
            <a:r>
              <a:rPr lang="en-US" sz="1600" dirty="0"/>
              <a:t>The del keyword deletes the key-value pair that matches the key</a:t>
            </a:r>
          </a:p>
          <a:p>
            <a:pPr lvl="2"/>
            <a:r>
              <a:rPr lang="en-US" dirty="0"/>
              <a:t>E.g., </a:t>
            </a:r>
            <a:r>
              <a:rPr lang="en-US" dirty="0">
                <a:latin typeface="Monaco" pitchFamily="2" charset="77"/>
              </a:rPr>
              <a:t>del offices['Alexandra Papoutsaki'] </a:t>
            </a:r>
            <a:r>
              <a:rPr lang="en-US" dirty="0"/>
              <a:t>would remove the pair </a:t>
            </a:r>
          </a:p>
          <a:p>
            <a:pPr lvl="1"/>
            <a:r>
              <a:rPr lang="en-US" sz="1600" dirty="0"/>
              <a:t>The </a:t>
            </a:r>
            <a:r>
              <a:rPr lang="en-US" sz="1600" dirty="0" err="1">
                <a:latin typeface="Monaco" pitchFamily="2" charset="77"/>
              </a:rPr>
              <a:t>popitem</a:t>
            </a:r>
            <a:r>
              <a:rPr lang="en-US" sz="1600" dirty="0">
                <a:latin typeface="Monaco" pitchFamily="2" charset="77"/>
              </a:rPr>
              <a:t>() </a:t>
            </a:r>
            <a:r>
              <a:rPr lang="en-US" sz="1600" dirty="0"/>
              <a:t>method removes and returns the last key-value pair to be added to the dictionary.</a:t>
            </a:r>
          </a:p>
          <a:p>
            <a:r>
              <a:rPr lang="en-US" sz="1600" dirty="0"/>
              <a:t>To remove all key-value pairs and be left with an empty dictionary, you can use the clear method.</a:t>
            </a:r>
          </a:p>
          <a:p>
            <a:pPr lvl="1"/>
            <a:r>
              <a:rPr lang="en-US" sz="1600" dirty="0"/>
              <a:t>E.g., </a:t>
            </a:r>
            <a:r>
              <a:rPr lang="en-US" sz="1600" dirty="0" err="1">
                <a:latin typeface="Monaco" pitchFamily="2" charset="77"/>
              </a:rPr>
              <a:t>offices.clear</a:t>
            </a:r>
            <a:r>
              <a:rPr lang="en-US" sz="1600" dirty="0">
                <a:latin typeface="Monaco" pitchFamily="2" charset="77"/>
              </a:rPr>
              <a:t>() </a:t>
            </a:r>
            <a:r>
              <a:rPr lang="en-US" sz="1600" dirty="0"/>
              <a:t>will result in </a:t>
            </a:r>
            <a:r>
              <a:rPr lang="en-US" sz="1600" dirty="0">
                <a:latin typeface="Monaco" pitchFamily="2" charset="77"/>
              </a:rPr>
              <a:t>offices={}</a:t>
            </a:r>
          </a:p>
          <a:p>
            <a:r>
              <a:rPr lang="en-US" sz="1800" dirty="0">
                <a:latin typeface="Monaco" pitchFamily="2" charset="77"/>
              </a:rPr>
              <a:t>del offices</a:t>
            </a:r>
            <a:r>
              <a:rPr lang="en-US" sz="1800" dirty="0"/>
              <a:t> would delete the entire dictionary object (any other type of object), rather than empty it.</a:t>
            </a:r>
          </a:p>
        </p:txBody>
      </p:sp>
      <p:sp>
        <p:nvSpPr>
          <p:cNvPr id="2" name="TextBox 1">
            <a:extLst>
              <a:ext uri="{FF2B5EF4-FFF2-40B4-BE49-F238E27FC236}">
                <a16:creationId xmlns:a16="http://schemas.microsoft.com/office/drawing/2014/main" id="{A4A84959-7C6A-ECD2-9ABE-2724DAA57E59}"/>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F8B84FD-F1F0-1444-964E-DE6B868A352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onaco" pitchFamily="2" charset="77"/>
              </a:rPr>
              <a:t>pop/del/clear</a:t>
            </a:r>
            <a:endParaRPr lang="en-US" dirty="0"/>
          </a:p>
        </p:txBody>
      </p:sp>
    </p:spTree>
    <p:extLst>
      <p:ext uri="{BB962C8B-B14F-4D97-AF65-F5344CB8AC3E}">
        <p14:creationId xmlns:p14="http://schemas.microsoft.com/office/powerpoint/2010/main" val="1420515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21B6F-A9C9-EC1B-A675-A2FEF332698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2B96FAF-DA8F-D057-172C-5348E38BF08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99D7A81-D20F-7A4A-C66B-F92CE68297B2}"/>
              </a:ext>
            </a:extLst>
          </p:cNvPr>
          <p:cNvSpPr>
            <a:spLocks noGrp="1"/>
          </p:cNvSpPr>
          <p:nvPr>
            <p:ph type="sldNum" sz="quarter" idx="12"/>
          </p:nvPr>
        </p:nvSpPr>
        <p:spPr/>
        <p:txBody>
          <a:bodyPr/>
          <a:lstStyle/>
          <a:p>
            <a:fld id="{CC057153-B650-4DEB-B370-79DDCFDCE934}" type="slidenum">
              <a:rPr lang="en-US" smtClean="0"/>
              <a:t>109</a:t>
            </a:fld>
            <a:endParaRPr lang="en-US"/>
          </a:p>
        </p:txBody>
      </p:sp>
      <p:sp>
        <p:nvSpPr>
          <p:cNvPr id="4" name="Content Placeholder 3">
            <a:extLst>
              <a:ext uri="{FF2B5EF4-FFF2-40B4-BE49-F238E27FC236}">
                <a16:creationId xmlns:a16="http://schemas.microsoft.com/office/drawing/2014/main" id="{02C62A2F-2ADB-8A85-2DB6-D68ADEE9050C}"/>
              </a:ext>
            </a:extLst>
          </p:cNvPr>
          <p:cNvSpPr>
            <a:spLocks noGrp="1"/>
          </p:cNvSpPr>
          <p:nvPr>
            <p:ph idx="1"/>
          </p:nvPr>
        </p:nvSpPr>
        <p:spPr>
          <a:xfrm>
            <a:off x="612647" y="1563132"/>
            <a:ext cx="11019515" cy="4593828"/>
          </a:xfrm>
        </p:spPr>
        <p:txBody>
          <a:bodyPr>
            <a:noAutofit/>
          </a:bodyPr>
          <a:lstStyle/>
          <a:p>
            <a:r>
              <a:rPr lang="en-US" sz="1800" dirty="0">
                <a:latin typeface="Monaco" pitchFamily="2" charset="77"/>
              </a:rPr>
              <a:t>keys()</a:t>
            </a:r>
            <a:r>
              <a:rPr lang="en-US" sz="1800" dirty="0"/>
              <a:t>: returns the keys of a dictionary in a type of object called </a:t>
            </a:r>
            <a:r>
              <a:rPr lang="en-US" sz="1800" dirty="0" err="1">
                <a:latin typeface="Monaco" pitchFamily="2" charset="77"/>
              </a:rPr>
              <a:t>dict_keys</a:t>
            </a:r>
            <a:r>
              <a:rPr lang="en-US" sz="1800" dirty="0"/>
              <a:t>.</a:t>
            </a:r>
          </a:p>
          <a:p>
            <a:pPr lvl="1"/>
            <a:r>
              <a:rPr lang="en-US" dirty="0"/>
              <a:t>You can iterate through </a:t>
            </a:r>
            <a:r>
              <a:rPr lang="en-US" dirty="0" err="1">
                <a:latin typeface="Monaco" pitchFamily="2" charset="77"/>
              </a:rPr>
              <a:t>dict_keys</a:t>
            </a:r>
            <a:r>
              <a:rPr lang="en-US" dirty="0">
                <a:latin typeface="Monaco" pitchFamily="2" charset="77"/>
              </a:rPr>
              <a:t> </a:t>
            </a:r>
            <a:r>
              <a:rPr lang="en-US" dirty="0"/>
              <a:t>using a for loop and use the </a:t>
            </a:r>
            <a:r>
              <a:rPr lang="en-US" dirty="0">
                <a:latin typeface="Monaco" pitchFamily="2" charset="77"/>
              </a:rPr>
              <a:t>in</a:t>
            </a:r>
            <a:r>
              <a:rPr lang="en-US" dirty="0"/>
              <a:t> operator but you can not index or slice them. If you want, you can convert them into a list by passing them to the </a:t>
            </a:r>
            <a:r>
              <a:rPr lang="en-US" dirty="0">
                <a:latin typeface="Monaco" pitchFamily="2" charset="77"/>
              </a:rPr>
              <a:t>list()</a:t>
            </a:r>
            <a:r>
              <a:rPr lang="en-US" dirty="0"/>
              <a:t> function.</a:t>
            </a:r>
          </a:p>
          <a:p>
            <a:r>
              <a:rPr lang="en-US" sz="1800" dirty="0">
                <a:latin typeface="Monaco" pitchFamily="2" charset="77"/>
              </a:rPr>
              <a:t>values()</a:t>
            </a:r>
            <a:r>
              <a:rPr lang="en-US" sz="1800" dirty="0"/>
              <a:t>: returns the values of a dictionary in a type of object called </a:t>
            </a:r>
            <a:r>
              <a:rPr lang="en-US" sz="1800" dirty="0" err="1">
                <a:latin typeface="Monaco" pitchFamily="2" charset="77"/>
              </a:rPr>
              <a:t>dict_values</a:t>
            </a:r>
            <a:r>
              <a:rPr lang="en-US" sz="1800" dirty="0"/>
              <a:t>.</a:t>
            </a:r>
          </a:p>
          <a:p>
            <a:pPr lvl="1"/>
            <a:r>
              <a:rPr lang="en-US" dirty="0"/>
              <a:t>You can iterate through </a:t>
            </a:r>
            <a:r>
              <a:rPr lang="en-US" dirty="0" err="1">
                <a:latin typeface="Monaco" pitchFamily="2" charset="77"/>
              </a:rPr>
              <a:t>dict_values</a:t>
            </a:r>
            <a:r>
              <a:rPr lang="en-US" dirty="0">
                <a:latin typeface="Monaco" pitchFamily="2" charset="77"/>
              </a:rPr>
              <a:t> </a:t>
            </a:r>
            <a:r>
              <a:rPr lang="en-US" dirty="0"/>
              <a:t>using a for loop and use the </a:t>
            </a:r>
            <a:r>
              <a:rPr lang="en-US" dirty="0">
                <a:latin typeface="Monaco" pitchFamily="2" charset="77"/>
              </a:rPr>
              <a:t>in</a:t>
            </a:r>
            <a:r>
              <a:rPr lang="en-US" dirty="0"/>
              <a:t> operator but you can not index or slice them. If you want, you can convert them into a list by passing them to the </a:t>
            </a:r>
            <a:r>
              <a:rPr lang="en-US" dirty="0">
                <a:latin typeface="Monaco" pitchFamily="2" charset="77"/>
              </a:rPr>
              <a:t>list()</a:t>
            </a:r>
            <a:r>
              <a:rPr lang="en-US" dirty="0"/>
              <a:t> function.</a:t>
            </a:r>
          </a:p>
          <a:p>
            <a:r>
              <a:rPr lang="en-US" sz="1800" dirty="0">
                <a:latin typeface="Monaco" pitchFamily="2" charset="77"/>
              </a:rPr>
              <a:t>items(): </a:t>
            </a:r>
            <a:r>
              <a:rPr lang="en-US" sz="1800" dirty="0"/>
              <a:t>returns the key value pairs of a dictionary in a type of object called </a:t>
            </a:r>
            <a:r>
              <a:rPr lang="en-US" sz="1800" dirty="0" err="1">
                <a:latin typeface="Monaco" pitchFamily="2" charset="77"/>
              </a:rPr>
              <a:t>dict_items</a:t>
            </a:r>
            <a:r>
              <a:rPr lang="en-US" sz="1800" dirty="0"/>
              <a:t>.</a:t>
            </a:r>
          </a:p>
          <a:p>
            <a:pPr marL="228600" lvl="1" indent="0">
              <a:buNone/>
            </a:pPr>
            <a:r>
              <a:rPr lang="en-US" dirty="0">
                <a:latin typeface="Monaco" pitchFamily="2" charset="77"/>
              </a:rPr>
              <a:t>for name, office in </a:t>
            </a:r>
            <a:r>
              <a:rPr lang="en-US" dirty="0" err="1">
                <a:latin typeface="Monaco" pitchFamily="2" charset="77"/>
              </a:rPr>
              <a:t>offices.items</a:t>
            </a:r>
            <a:r>
              <a:rPr lang="en-US" dirty="0">
                <a:latin typeface="Monaco" pitchFamily="2" charset="77"/>
              </a:rPr>
              <a:t>():</a:t>
            </a:r>
            <a:br>
              <a:rPr lang="en-US" dirty="0">
                <a:latin typeface="Monaco" pitchFamily="2" charset="77"/>
              </a:rPr>
            </a:br>
            <a:r>
              <a:rPr lang="en-US" dirty="0">
                <a:latin typeface="Monaco" pitchFamily="2" charset="77"/>
              </a:rPr>
              <a:t>    print(name, office)</a:t>
            </a:r>
          </a:p>
          <a:p>
            <a:endParaRPr lang="en-US" sz="1800" dirty="0"/>
          </a:p>
        </p:txBody>
      </p:sp>
      <p:sp>
        <p:nvSpPr>
          <p:cNvPr id="2" name="TextBox 1">
            <a:extLst>
              <a:ext uri="{FF2B5EF4-FFF2-40B4-BE49-F238E27FC236}">
                <a16:creationId xmlns:a16="http://schemas.microsoft.com/office/drawing/2014/main" id="{921B67A2-D068-3D39-529A-495580F072A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0143ACF-4AAA-3920-A88B-685247437E3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err="1">
                <a:latin typeface="+mn-lt"/>
              </a:rPr>
              <a:t>dict</a:t>
            </a:r>
            <a:r>
              <a:rPr lang="en-US" dirty="0">
                <a:latin typeface="+mn-lt"/>
              </a:rPr>
              <a:t> methods</a:t>
            </a:r>
          </a:p>
        </p:txBody>
      </p:sp>
    </p:spTree>
    <p:extLst>
      <p:ext uri="{BB962C8B-B14F-4D97-AF65-F5344CB8AC3E}">
        <p14:creationId xmlns:p14="http://schemas.microsoft.com/office/powerpoint/2010/main" val="4253044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C8AE7-4304-E8B1-B213-CAA0F6D3266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F2069C3-5948-2E60-C484-0207427FABB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9F31E39-8A7F-0953-9634-2E057B0EBA0F}"/>
              </a:ext>
            </a:extLst>
          </p:cNvPr>
          <p:cNvSpPr>
            <a:spLocks noGrp="1"/>
          </p:cNvSpPr>
          <p:nvPr>
            <p:ph type="sldNum" sz="quarter" idx="12"/>
          </p:nvPr>
        </p:nvSpPr>
        <p:spPr/>
        <p:txBody>
          <a:bodyPr/>
          <a:lstStyle/>
          <a:p>
            <a:fld id="{CC057153-B650-4DEB-B370-79DDCFDCE934}" type="slidenum">
              <a:rPr lang="en-US" smtClean="0"/>
              <a:t>11</a:t>
            </a:fld>
            <a:endParaRPr lang="en-US"/>
          </a:p>
        </p:txBody>
      </p:sp>
      <p:sp>
        <p:nvSpPr>
          <p:cNvPr id="4" name="Content Placeholder 3">
            <a:extLst>
              <a:ext uri="{FF2B5EF4-FFF2-40B4-BE49-F238E27FC236}">
                <a16:creationId xmlns:a16="http://schemas.microsoft.com/office/drawing/2014/main" id="{E79B89E3-AA38-DC45-144C-4DF8199A759B}"/>
              </a:ext>
            </a:extLst>
          </p:cNvPr>
          <p:cNvSpPr>
            <a:spLocks noGrp="1"/>
          </p:cNvSpPr>
          <p:nvPr>
            <p:ph idx="1"/>
          </p:nvPr>
        </p:nvSpPr>
        <p:spPr>
          <a:xfrm>
            <a:off x="612647" y="1563132"/>
            <a:ext cx="11019515" cy="4593828"/>
          </a:xfrm>
        </p:spPr>
        <p:txBody>
          <a:bodyPr>
            <a:noAutofit/>
          </a:bodyPr>
          <a:lstStyle/>
          <a:p>
            <a:r>
              <a:rPr lang="en-US" dirty="0"/>
              <a:t>More conveniently, you can use the </a:t>
            </a:r>
            <a:r>
              <a:rPr lang="en-US" dirty="0">
                <a:latin typeface="Monaco" pitchFamily="2" charset="77"/>
              </a:rPr>
              <a:t>enumerate</a:t>
            </a:r>
            <a:r>
              <a:rPr lang="en-US" dirty="0"/>
              <a:t> function to keep track of the index. E.g., </a:t>
            </a:r>
          </a:p>
          <a:p>
            <a:pPr lvl="1"/>
            <a:r>
              <a:rPr lang="en-US" sz="2000" dirty="0" err="1">
                <a:latin typeface="Monaco" pitchFamily="2" charset="77"/>
              </a:rPr>
              <a:t>favorite_class</a:t>
            </a:r>
            <a:r>
              <a:rPr lang="en-US" sz="2000" dirty="0">
                <a:latin typeface="Monaco" pitchFamily="2" charset="77"/>
              </a:rPr>
              <a:t> = 'cs51'</a:t>
            </a:r>
          </a:p>
          <a:p>
            <a:pPr lvl="1"/>
            <a:r>
              <a:rPr lang="en-US" sz="2000" dirty="0">
                <a:latin typeface="Monaco" pitchFamily="2" charset="77"/>
              </a:rPr>
              <a:t>for </a:t>
            </a:r>
            <a:r>
              <a:rPr lang="en-US" sz="2000" dirty="0" err="1">
                <a:latin typeface="Monaco" pitchFamily="2" charset="77"/>
              </a:rPr>
              <a:t>i</a:t>
            </a:r>
            <a:r>
              <a:rPr lang="en-US" sz="2000" dirty="0">
                <a:latin typeface="Monaco" pitchFamily="2" charset="77"/>
              </a:rPr>
              <a:t>, character in enumerate(</a:t>
            </a:r>
            <a:r>
              <a:rPr lang="en-US" sz="2000" dirty="0" err="1">
                <a:latin typeface="Monaco" pitchFamily="2" charset="77"/>
              </a:rPr>
              <a:t>favorite_class</a:t>
            </a:r>
            <a:r>
              <a:rPr lang="en-US" sz="2000" dirty="0">
                <a:latin typeface="Monaco" pitchFamily="2" charset="77"/>
              </a:rPr>
              <a:t>):</a:t>
            </a:r>
          </a:p>
          <a:p>
            <a:pPr marL="0" indent="0">
              <a:buNone/>
            </a:pPr>
            <a:r>
              <a:rPr lang="en-US" dirty="0">
                <a:latin typeface="Monaco" pitchFamily="2" charset="77"/>
              </a:rPr>
              <a:t>       print(</a:t>
            </a:r>
            <a:r>
              <a:rPr lang="en-US" dirty="0" err="1">
                <a:latin typeface="Monaco" pitchFamily="2" charset="77"/>
              </a:rPr>
              <a:t>i</a:t>
            </a:r>
            <a:r>
              <a:rPr lang="en-US" dirty="0">
                <a:latin typeface="Monaco" pitchFamily="2" charset="77"/>
              </a:rPr>
              <a:t>, character) </a:t>
            </a:r>
          </a:p>
          <a:p>
            <a:r>
              <a:rPr lang="en-US" dirty="0"/>
              <a:t>Will print the same:</a:t>
            </a:r>
          </a:p>
          <a:p>
            <a:pPr marL="228600" lvl="1" indent="0">
              <a:buNone/>
            </a:pPr>
            <a:r>
              <a:rPr lang="en-US" sz="2000" dirty="0">
                <a:latin typeface="Monaco" pitchFamily="2" charset="77"/>
              </a:rPr>
              <a:t>0 c</a:t>
            </a:r>
          </a:p>
          <a:p>
            <a:pPr marL="228600" lvl="1" indent="0">
              <a:buNone/>
            </a:pPr>
            <a:r>
              <a:rPr lang="en-US" sz="2000" dirty="0">
                <a:latin typeface="Monaco" pitchFamily="2" charset="77"/>
              </a:rPr>
              <a:t>1 s</a:t>
            </a:r>
          </a:p>
          <a:p>
            <a:pPr marL="228600" lvl="1" indent="0">
              <a:buNone/>
            </a:pPr>
            <a:r>
              <a:rPr lang="en-US" sz="2000" dirty="0">
                <a:latin typeface="Monaco" pitchFamily="2" charset="77"/>
              </a:rPr>
              <a:t>2 5</a:t>
            </a:r>
          </a:p>
          <a:p>
            <a:pPr marL="228600" lvl="1" indent="0">
              <a:buNone/>
            </a:pPr>
            <a:r>
              <a:rPr lang="en-US" sz="2000" dirty="0">
                <a:latin typeface="Monaco" pitchFamily="2" charset="77"/>
              </a:rPr>
              <a:t>3 1</a:t>
            </a:r>
          </a:p>
          <a:p>
            <a:pPr marL="0" indent="0">
              <a:buNone/>
            </a:pPr>
            <a:endParaRPr lang="en-US" dirty="0"/>
          </a:p>
        </p:txBody>
      </p:sp>
      <p:sp>
        <p:nvSpPr>
          <p:cNvPr id="2" name="TextBox 1">
            <a:extLst>
              <a:ext uri="{FF2B5EF4-FFF2-40B4-BE49-F238E27FC236}">
                <a16:creationId xmlns:a16="http://schemas.microsoft.com/office/drawing/2014/main" id="{E64EE1A6-1A05-82CB-1AF5-8A6D39EAA1B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BCAE1AD-23E6-2C84-56BA-709D9BB6FE4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Looping through a string using </a:t>
            </a:r>
            <a:r>
              <a:rPr lang="en-US" dirty="0">
                <a:latin typeface="Monaco" pitchFamily="2" charset="77"/>
              </a:rPr>
              <a:t>enumerate</a:t>
            </a:r>
          </a:p>
        </p:txBody>
      </p:sp>
    </p:spTree>
    <p:extLst>
      <p:ext uri="{BB962C8B-B14F-4D97-AF65-F5344CB8AC3E}">
        <p14:creationId xmlns:p14="http://schemas.microsoft.com/office/powerpoint/2010/main" val="3099749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7BC75-9CAC-6F17-8729-C555C10B953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67B40CD-AC2B-CF1C-CDE2-0FC5F8BAB7A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0119C8E-2E10-23F2-4F05-E421382439A0}"/>
              </a:ext>
            </a:extLst>
          </p:cNvPr>
          <p:cNvSpPr>
            <a:spLocks noGrp="1"/>
          </p:cNvSpPr>
          <p:nvPr>
            <p:ph type="sldNum" sz="quarter" idx="12"/>
          </p:nvPr>
        </p:nvSpPr>
        <p:spPr/>
        <p:txBody>
          <a:bodyPr/>
          <a:lstStyle/>
          <a:p>
            <a:fld id="{CC057153-B650-4DEB-B370-79DDCFDCE934}" type="slidenum">
              <a:rPr lang="en-US" smtClean="0"/>
              <a:t>110</a:t>
            </a:fld>
            <a:endParaRPr lang="en-US"/>
          </a:p>
        </p:txBody>
      </p:sp>
      <p:sp>
        <p:nvSpPr>
          <p:cNvPr id="4" name="Content Placeholder 3">
            <a:extLst>
              <a:ext uri="{FF2B5EF4-FFF2-40B4-BE49-F238E27FC236}">
                <a16:creationId xmlns:a16="http://schemas.microsoft.com/office/drawing/2014/main" id="{0F7D459E-C443-5FBF-CF60-476B430FB7E7}"/>
              </a:ext>
            </a:extLst>
          </p:cNvPr>
          <p:cNvSpPr>
            <a:spLocks noGrp="1"/>
          </p:cNvSpPr>
          <p:nvPr>
            <p:ph idx="1"/>
          </p:nvPr>
        </p:nvSpPr>
        <p:spPr>
          <a:xfrm>
            <a:off x="612647" y="1563132"/>
            <a:ext cx="11019515" cy="4593828"/>
          </a:xfrm>
        </p:spPr>
        <p:txBody>
          <a:bodyPr>
            <a:noAutofit/>
          </a:bodyPr>
          <a:lstStyle/>
          <a:p>
            <a:r>
              <a:rPr lang="en-US" sz="1800" dirty="0"/>
              <a:t>Write a function </a:t>
            </a:r>
            <a:r>
              <a:rPr lang="en-US" sz="1800" dirty="0" err="1">
                <a:latin typeface="Monaco" pitchFamily="2" charset="77"/>
              </a:rPr>
              <a:t>get_counts</a:t>
            </a:r>
            <a:r>
              <a:rPr lang="en-US" sz="1800" dirty="0">
                <a:latin typeface="Monaco" pitchFamily="2" charset="77"/>
              </a:rPr>
              <a:t> </a:t>
            </a:r>
            <a:r>
              <a:rPr lang="en-US" sz="1800" dirty="0"/>
              <a:t>that given a list of (possibly duplicate) items, it creates a dictionary where the key-value pairs are the list items and the frequencies with which they appear in the list. </a:t>
            </a:r>
            <a:endParaRPr lang="en-US" sz="1800" dirty="0">
              <a:latin typeface="Monaco" pitchFamily="2" charset="77"/>
            </a:endParaRPr>
          </a:p>
        </p:txBody>
      </p:sp>
      <p:sp>
        <p:nvSpPr>
          <p:cNvPr id="2" name="TextBox 1">
            <a:extLst>
              <a:ext uri="{FF2B5EF4-FFF2-40B4-BE49-F238E27FC236}">
                <a16:creationId xmlns:a16="http://schemas.microsoft.com/office/drawing/2014/main" id="{320254DA-FDA1-2067-668B-4D58BE382896}"/>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3D21860-60EE-3EF1-2685-4310866D776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spTree>
    <p:extLst>
      <p:ext uri="{BB962C8B-B14F-4D97-AF65-F5344CB8AC3E}">
        <p14:creationId xmlns:p14="http://schemas.microsoft.com/office/powerpoint/2010/main" val="38653903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AEF7E-9A4D-16DD-5765-747848C484D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8C05FA4-B227-3AD9-2BFB-920B9D90B85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3A10BD5-2352-D565-AB7E-8E568E0D9977}"/>
              </a:ext>
            </a:extLst>
          </p:cNvPr>
          <p:cNvSpPr>
            <a:spLocks noGrp="1"/>
          </p:cNvSpPr>
          <p:nvPr>
            <p:ph type="sldNum" sz="quarter" idx="12"/>
          </p:nvPr>
        </p:nvSpPr>
        <p:spPr/>
        <p:txBody>
          <a:bodyPr/>
          <a:lstStyle/>
          <a:p>
            <a:fld id="{CC057153-B650-4DEB-B370-79DDCFDCE934}" type="slidenum">
              <a:rPr lang="en-US" smtClean="0"/>
              <a:t>111</a:t>
            </a:fld>
            <a:endParaRPr lang="en-US"/>
          </a:p>
        </p:txBody>
      </p:sp>
      <p:sp>
        <p:nvSpPr>
          <p:cNvPr id="4" name="Content Placeholder 3">
            <a:extLst>
              <a:ext uri="{FF2B5EF4-FFF2-40B4-BE49-F238E27FC236}">
                <a16:creationId xmlns:a16="http://schemas.microsoft.com/office/drawing/2014/main" id="{0D12F021-D179-1914-90DB-2248FD534B1B}"/>
              </a:ext>
            </a:extLst>
          </p:cNvPr>
          <p:cNvSpPr>
            <a:spLocks noGrp="1"/>
          </p:cNvSpPr>
          <p:nvPr>
            <p:ph idx="1"/>
          </p:nvPr>
        </p:nvSpPr>
        <p:spPr>
          <a:xfrm>
            <a:off x="612647" y="1563132"/>
            <a:ext cx="11019515" cy="4593828"/>
          </a:xfrm>
        </p:spPr>
        <p:txBody>
          <a:bodyPr>
            <a:noAutofit/>
          </a:bodyPr>
          <a:lstStyle/>
          <a:p>
            <a:r>
              <a:rPr lang="en-US" sz="1800" dirty="0"/>
              <a:t>Write a function </a:t>
            </a:r>
            <a:r>
              <a:rPr lang="en-US" sz="1800" dirty="0" err="1">
                <a:latin typeface="Monaco" pitchFamily="2" charset="77"/>
              </a:rPr>
              <a:t>get_counts</a:t>
            </a:r>
            <a:r>
              <a:rPr lang="en-US" sz="1800" dirty="0">
                <a:latin typeface="Monaco" pitchFamily="2" charset="77"/>
              </a:rPr>
              <a:t> </a:t>
            </a:r>
            <a:r>
              <a:rPr lang="en-US" sz="1800" dirty="0"/>
              <a:t>that given a list of (possibly duplicate) items, it creates a dictionary where the key-value pairs are the list items and the frequencies with which they appear in the list. </a:t>
            </a:r>
          </a:p>
          <a:p>
            <a:endParaRPr lang="en-US" sz="1800" dirty="0">
              <a:latin typeface="Monaco" pitchFamily="2" charset="77"/>
            </a:endParaRPr>
          </a:p>
          <a:p>
            <a:pPr marL="0" indent="0">
              <a:buNone/>
            </a:pPr>
            <a:r>
              <a:rPr lang="en-US" sz="1800" dirty="0">
                <a:latin typeface="Monaco" pitchFamily="2" charset="77"/>
              </a:rPr>
              <a:t>def </a:t>
            </a:r>
            <a:r>
              <a:rPr lang="en-US" sz="1800" dirty="0" err="1">
                <a:latin typeface="Monaco" pitchFamily="2" charset="77"/>
              </a:rPr>
              <a:t>get_counts</a:t>
            </a:r>
            <a:r>
              <a:rPr lang="en-US" sz="1800" dirty="0">
                <a:latin typeface="Monaco" pitchFamily="2" charset="77"/>
              </a:rPr>
              <a:t>(data):</a:t>
            </a:r>
          </a:p>
          <a:p>
            <a:pPr marL="0" indent="0">
              <a:buNone/>
            </a:pPr>
            <a:r>
              <a:rPr lang="en-US" sz="1800" dirty="0">
                <a:latin typeface="Monaco" pitchFamily="2" charset="77"/>
              </a:rPr>
              <a:t>    counts = {}</a:t>
            </a:r>
          </a:p>
          <a:p>
            <a:pPr marL="0" indent="0">
              <a:buNone/>
            </a:pPr>
            <a:r>
              <a:rPr lang="en-US" sz="1800" dirty="0">
                <a:latin typeface="Monaco" pitchFamily="2" charset="77"/>
              </a:rPr>
              <a:t>    for element in data:</a:t>
            </a:r>
          </a:p>
          <a:p>
            <a:pPr marL="0" indent="0">
              <a:buNone/>
            </a:pPr>
            <a:r>
              <a:rPr lang="en-US" sz="1800" dirty="0">
                <a:latin typeface="Monaco" pitchFamily="2" charset="77"/>
              </a:rPr>
              <a:t>        if element in counts:</a:t>
            </a:r>
          </a:p>
          <a:p>
            <a:pPr marL="0" indent="0">
              <a:buNone/>
            </a:pPr>
            <a:r>
              <a:rPr lang="en-US" sz="1800" dirty="0">
                <a:latin typeface="Monaco" pitchFamily="2" charset="77"/>
              </a:rPr>
              <a:t>            counts[element] += 1</a:t>
            </a:r>
          </a:p>
          <a:p>
            <a:pPr marL="0" indent="0">
              <a:buNone/>
            </a:pPr>
            <a:r>
              <a:rPr lang="en-US" sz="1800" dirty="0">
                <a:latin typeface="Monaco" pitchFamily="2" charset="77"/>
              </a:rPr>
              <a:t>        else:</a:t>
            </a:r>
          </a:p>
          <a:p>
            <a:pPr marL="0" indent="0">
              <a:buNone/>
            </a:pPr>
            <a:r>
              <a:rPr lang="en-US" sz="1800" dirty="0">
                <a:latin typeface="Monaco" pitchFamily="2" charset="77"/>
              </a:rPr>
              <a:t>            counts</a:t>
            </a:r>
            <a:r>
              <a:rPr lang="en-US" sz="1800">
                <a:latin typeface="Monaco" pitchFamily="2" charset="77"/>
              </a:rPr>
              <a:t>[element] </a:t>
            </a:r>
            <a:r>
              <a:rPr lang="en-US" sz="1800" dirty="0">
                <a:latin typeface="Monaco" pitchFamily="2" charset="77"/>
              </a:rPr>
              <a:t>= 1</a:t>
            </a:r>
          </a:p>
          <a:p>
            <a:pPr marL="0" indent="0">
              <a:buNone/>
            </a:pPr>
            <a:r>
              <a:rPr lang="en-US" sz="1800" dirty="0">
                <a:latin typeface="Monaco" pitchFamily="2" charset="77"/>
              </a:rPr>
              <a:t>    return counts</a:t>
            </a:r>
          </a:p>
          <a:p>
            <a:endParaRPr lang="en-US" sz="1800" dirty="0">
              <a:latin typeface="Monaco" pitchFamily="2" charset="77"/>
            </a:endParaRPr>
          </a:p>
        </p:txBody>
      </p:sp>
      <p:sp>
        <p:nvSpPr>
          <p:cNvPr id="2" name="TextBox 1">
            <a:extLst>
              <a:ext uri="{FF2B5EF4-FFF2-40B4-BE49-F238E27FC236}">
                <a16:creationId xmlns:a16="http://schemas.microsoft.com/office/drawing/2014/main" id="{4028D806-E740-153A-5B5A-A0D864FC570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D053B45-73FF-3C00-BAD3-6E5449F60EF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sp>
        <p:nvSpPr>
          <p:cNvPr id="5" name="TextBox 4">
            <a:extLst>
              <a:ext uri="{FF2B5EF4-FFF2-40B4-BE49-F238E27FC236}">
                <a16:creationId xmlns:a16="http://schemas.microsoft.com/office/drawing/2014/main" id="{49E4FDDE-FF90-0A8E-5563-045870B2FC87}"/>
              </a:ext>
            </a:extLst>
          </p:cNvPr>
          <p:cNvSpPr txBox="1"/>
          <p:nvPr/>
        </p:nvSpPr>
        <p:spPr>
          <a:xfrm>
            <a:off x="2407298" y="2388637"/>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176787767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5AA1E-80EB-0454-4A57-9FF525B4396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BEC3C44-984D-ED57-20F7-B0A6D8894C7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60940E2-EBF3-6516-1E20-66909DB152DA}"/>
              </a:ext>
            </a:extLst>
          </p:cNvPr>
          <p:cNvSpPr>
            <a:spLocks noGrp="1"/>
          </p:cNvSpPr>
          <p:nvPr>
            <p:ph type="sldNum" sz="quarter" idx="12"/>
          </p:nvPr>
        </p:nvSpPr>
        <p:spPr/>
        <p:txBody>
          <a:bodyPr/>
          <a:lstStyle/>
          <a:p>
            <a:fld id="{CC057153-B650-4DEB-B370-79DDCFDCE934}" type="slidenum">
              <a:rPr lang="en-US" smtClean="0"/>
              <a:t>112</a:t>
            </a:fld>
            <a:endParaRPr lang="en-US"/>
          </a:p>
        </p:txBody>
      </p:sp>
      <p:sp>
        <p:nvSpPr>
          <p:cNvPr id="4" name="Content Placeholder 3">
            <a:extLst>
              <a:ext uri="{FF2B5EF4-FFF2-40B4-BE49-F238E27FC236}">
                <a16:creationId xmlns:a16="http://schemas.microsoft.com/office/drawing/2014/main" id="{0F608460-DABC-6A1C-FD9A-B4D6440BEA1C}"/>
              </a:ext>
            </a:extLst>
          </p:cNvPr>
          <p:cNvSpPr>
            <a:spLocks noGrp="1"/>
          </p:cNvSpPr>
          <p:nvPr>
            <p:ph idx="1"/>
          </p:nvPr>
        </p:nvSpPr>
        <p:spPr>
          <a:xfrm>
            <a:off x="612647" y="1563132"/>
            <a:ext cx="11019515" cy="4593828"/>
          </a:xfrm>
        </p:spPr>
        <p:txBody>
          <a:bodyPr>
            <a:noAutofit/>
          </a:bodyPr>
          <a:lstStyle/>
          <a:p>
            <a:r>
              <a:rPr lang="en-US" sz="1800" dirty="0"/>
              <a:t>Write a function </a:t>
            </a:r>
            <a:r>
              <a:rPr lang="en-US" sz="1800" dirty="0" err="1">
                <a:latin typeface="Monaco" pitchFamily="2" charset="77"/>
              </a:rPr>
              <a:t>get_most_frequent</a:t>
            </a:r>
            <a:r>
              <a:rPr lang="en-US" sz="1800" dirty="0">
                <a:latin typeface="Monaco" pitchFamily="2" charset="77"/>
              </a:rPr>
              <a:t> </a:t>
            </a:r>
            <a:r>
              <a:rPr lang="en-US" sz="1800" dirty="0"/>
              <a:t>that given a list of (possibly duplicate) numbers, it returns a number-frequency tuple, where number is the one with the highest frequency in the list.</a:t>
            </a:r>
          </a:p>
          <a:p>
            <a:r>
              <a:rPr lang="en-US" sz="1800" dirty="0"/>
              <a:t>Hint: you can reuse the </a:t>
            </a:r>
            <a:r>
              <a:rPr lang="en-US" sz="1800" dirty="0" err="1">
                <a:latin typeface="Monaco" pitchFamily="2" charset="77"/>
              </a:rPr>
              <a:t>get_counts</a:t>
            </a:r>
            <a:r>
              <a:rPr lang="en-US" sz="1800" dirty="0">
                <a:latin typeface="Monaco" pitchFamily="2" charset="77"/>
              </a:rPr>
              <a:t> </a:t>
            </a:r>
            <a:r>
              <a:rPr lang="en-US" sz="1800" dirty="0"/>
              <a:t>function.</a:t>
            </a:r>
          </a:p>
        </p:txBody>
      </p:sp>
      <p:sp>
        <p:nvSpPr>
          <p:cNvPr id="2" name="TextBox 1">
            <a:extLst>
              <a:ext uri="{FF2B5EF4-FFF2-40B4-BE49-F238E27FC236}">
                <a16:creationId xmlns:a16="http://schemas.microsoft.com/office/drawing/2014/main" id="{9C13C6F6-2577-6D1B-7A1A-00F28E6569F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BC9A16F-40AF-6C9B-4033-E06A44D1C32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spTree>
    <p:extLst>
      <p:ext uri="{BB962C8B-B14F-4D97-AF65-F5344CB8AC3E}">
        <p14:creationId xmlns:p14="http://schemas.microsoft.com/office/powerpoint/2010/main" val="225152695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75416-6994-A363-7E23-4A0CDC5AC9A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DE30273-8CA6-8861-68DC-F0E995DA9A4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FD8C551-BED2-E64E-FFC0-A4A905E8152F}"/>
              </a:ext>
            </a:extLst>
          </p:cNvPr>
          <p:cNvSpPr>
            <a:spLocks noGrp="1"/>
          </p:cNvSpPr>
          <p:nvPr>
            <p:ph type="sldNum" sz="quarter" idx="12"/>
          </p:nvPr>
        </p:nvSpPr>
        <p:spPr/>
        <p:txBody>
          <a:bodyPr/>
          <a:lstStyle/>
          <a:p>
            <a:fld id="{CC057153-B650-4DEB-B370-79DDCFDCE934}" type="slidenum">
              <a:rPr lang="en-US" smtClean="0"/>
              <a:t>113</a:t>
            </a:fld>
            <a:endParaRPr lang="en-US"/>
          </a:p>
        </p:txBody>
      </p:sp>
      <p:sp>
        <p:nvSpPr>
          <p:cNvPr id="4" name="Content Placeholder 3">
            <a:extLst>
              <a:ext uri="{FF2B5EF4-FFF2-40B4-BE49-F238E27FC236}">
                <a16:creationId xmlns:a16="http://schemas.microsoft.com/office/drawing/2014/main" id="{FE1ADB80-975B-7D4A-7ECB-F7E6D5862411}"/>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get_most_frequent</a:t>
            </a:r>
            <a:r>
              <a:rPr lang="en-US" dirty="0">
                <a:latin typeface="Monaco" pitchFamily="2" charset="77"/>
              </a:rPr>
              <a:t>(data):</a:t>
            </a:r>
          </a:p>
          <a:p>
            <a:pPr marL="0" indent="0">
              <a:buNone/>
            </a:pPr>
            <a:r>
              <a:rPr lang="en-US" dirty="0">
                <a:latin typeface="Monaco" pitchFamily="2" charset="77"/>
              </a:rPr>
              <a:t>   counts = </a:t>
            </a:r>
            <a:r>
              <a:rPr lang="en-US" dirty="0" err="1">
                <a:latin typeface="Monaco" pitchFamily="2" charset="77"/>
              </a:rPr>
              <a:t>get_counts</a:t>
            </a:r>
            <a:r>
              <a:rPr lang="en-US" dirty="0">
                <a:latin typeface="Monaco" pitchFamily="2" charset="77"/>
              </a:rPr>
              <a:t>(data)</a:t>
            </a:r>
          </a:p>
          <a:p>
            <a:pPr marL="0" indent="0">
              <a:buNone/>
            </a:pPr>
            <a:r>
              <a:rPr lang="en-US" dirty="0">
                <a:latin typeface="Monaco" pitchFamily="2" charset="77"/>
              </a:rPr>
              <a:t>    </a:t>
            </a:r>
            <a:r>
              <a:rPr lang="en-US" dirty="0" err="1">
                <a:latin typeface="Monaco" pitchFamily="2" charset="77"/>
              </a:rPr>
              <a:t>max_key</a:t>
            </a:r>
            <a:r>
              <a:rPr lang="en-US" dirty="0">
                <a:latin typeface="Monaco" pitchFamily="2" charset="77"/>
              </a:rPr>
              <a:t> = 0</a:t>
            </a:r>
          </a:p>
          <a:p>
            <a:pPr marL="0" indent="0">
              <a:buNone/>
            </a:pPr>
            <a:r>
              <a:rPr lang="en-US" dirty="0">
                <a:latin typeface="Monaco" pitchFamily="2" charset="77"/>
              </a:rPr>
              <a:t>    </a:t>
            </a:r>
            <a:r>
              <a:rPr lang="en-US" dirty="0" err="1">
                <a:latin typeface="Monaco" pitchFamily="2" charset="77"/>
              </a:rPr>
              <a:t>max_value</a:t>
            </a:r>
            <a:r>
              <a:rPr lang="en-US" dirty="0">
                <a:latin typeface="Monaco" pitchFamily="2" charset="77"/>
              </a:rPr>
              <a:t> = -1</a:t>
            </a:r>
          </a:p>
          <a:p>
            <a:pPr marL="0" indent="0">
              <a:buNone/>
            </a:pPr>
            <a:r>
              <a:rPr lang="en-US" dirty="0">
                <a:latin typeface="Monaco" pitchFamily="2" charset="77"/>
              </a:rPr>
              <a:t>    for key in counts:</a:t>
            </a:r>
          </a:p>
          <a:p>
            <a:pPr marL="0" indent="0">
              <a:buNone/>
            </a:pPr>
            <a:r>
              <a:rPr lang="en-US" dirty="0">
                <a:latin typeface="Monaco" pitchFamily="2" charset="77"/>
              </a:rPr>
              <a:t>        if counts[key] &gt; </a:t>
            </a:r>
            <a:r>
              <a:rPr lang="en-US" dirty="0" err="1">
                <a:latin typeface="Monaco" pitchFamily="2" charset="77"/>
              </a:rPr>
              <a:t>max_value</a:t>
            </a:r>
            <a:r>
              <a:rPr lang="en-US" dirty="0">
                <a:latin typeface="Monaco" pitchFamily="2" charset="77"/>
              </a:rPr>
              <a:t>:</a:t>
            </a:r>
          </a:p>
          <a:p>
            <a:pPr marL="0" indent="0">
              <a:buNone/>
            </a:pPr>
            <a:r>
              <a:rPr lang="en-US" dirty="0">
                <a:latin typeface="Monaco" pitchFamily="2" charset="77"/>
              </a:rPr>
              <a:t>            </a:t>
            </a:r>
            <a:r>
              <a:rPr lang="en-US" dirty="0" err="1">
                <a:latin typeface="Monaco" pitchFamily="2" charset="77"/>
              </a:rPr>
              <a:t>max_key</a:t>
            </a:r>
            <a:r>
              <a:rPr lang="en-US" dirty="0">
                <a:latin typeface="Monaco" pitchFamily="2" charset="77"/>
              </a:rPr>
              <a:t> = key</a:t>
            </a:r>
          </a:p>
          <a:p>
            <a:pPr marL="0" indent="0">
              <a:buNone/>
            </a:pPr>
            <a:r>
              <a:rPr lang="en-US" dirty="0">
                <a:latin typeface="Monaco" pitchFamily="2" charset="77"/>
              </a:rPr>
              <a:t>            </a:t>
            </a:r>
            <a:r>
              <a:rPr lang="en-US" dirty="0" err="1">
                <a:latin typeface="Monaco" pitchFamily="2" charset="77"/>
              </a:rPr>
              <a:t>max_value</a:t>
            </a:r>
            <a:r>
              <a:rPr lang="en-US" dirty="0">
                <a:latin typeface="Monaco" pitchFamily="2" charset="77"/>
              </a:rPr>
              <a:t> = counts[key]</a:t>
            </a:r>
          </a:p>
          <a:p>
            <a:pPr marL="0" indent="0">
              <a:buNone/>
            </a:pPr>
            <a:r>
              <a:rPr lang="en-US" dirty="0">
                <a:latin typeface="Monaco" pitchFamily="2" charset="77"/>
              </a:rPr>
              <a:t>    return (</a:t>
            </a:r>
            <a:r>
              <a:rPr lang="en-US" dirty="0" err="1">
                <a:latin typeface="Monaco" pitchFamily="2" charset="77"/>
              </a:rPr>
              <a:t>max_key</a:t>
            </a:r>
            <a:r>
              <a:rPr lang="en-US" dirty="0">
                <a:latin typeface="Monaco" pitchFamily="2" charset="77"/>
              </a:rPr>
              <a:t>, </a:t>
            </a:r>
            <a:r>
              <a:rPr lang="en-US" dirty="0" err="1">
                <a:latin typeface="Monaco" pitchFamily="2" charset="77"/>
              </a:rPr>
              <a:t>max_value</a:t>
            </a:r>
            <a:r>
              <a:rPr lang="en-US" dirty="0">
                <a:latin typeface="Monaco" pitchFamily="2" charset="77"/>
              </a:rPr>
              <a:t>)</a:t>
            </a:r>
            <a:br>
              <a:rPr lang="en-US" sz="1800" dirty="0"/>
            </a:br>
            <a:endParaRPr lang="en-US" sz="1800" dirty="0"/>
          </a:p>
        </p:txBody>
      </p:sp>
      <p:sp>
        <p:nvSpPr>
          <p:cNvPr id="2" name="TextBox 1">
            <a:extLst>
              <a:ext uri="{FF2B5EF4-FFF2-40B4-BE49-F238E27FC236}">
                <a16:creationId xmlns:a16="http://schemas.microsoft.com/office/drawing/2014/main" id="{9EB2A9EC-4819-8CB2-BC92-BCFCD5E1F03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0254111-F25B-85ED-3ABF-79BFC3C293B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spTree>
    <p:extLst>
      <p:ext uri="{BB962C8B-B14F-4D97-AF65-F5344CB8AC3E}">
        <p14:creationId xmlns:p14="http://schemas.microsoft.com/office/powerpoint/2010/main" val="494062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D7753-1D33-AD1F-5F22-8BA2EDE524C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17D9CC9-5B40-6902-1576-1776DB06D86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6F76E79-D114-A584-032F-425E5428E517}"/>
              </a:ext>
            </a:extLst>
          </p:cNvPr>
          <p:cNvSpPr>
            <a:spLocks noGrp="1"/>
          </p:cNvSpPr>
          <p:nvPr>
            <p:ph type="sldNum" sz="quarter" idx="12"/>
          </p:nvPr>
        </p:nvSpPr>
        <p:spPr/>
        <p:txBody>
          <a:bodyPr/>
          <a:lstStyle/>
          <a:p>
            <a:fld id="{CC057153-B650-4DEB-B370-79DDCFDCE934}" type="slidenum">
              <a:rPr lang="en-US" smtClean="0"/>
              <a:t>12</a:t>
            </a:fld>
            <a:endParaRPr lang="en-US"/>
          </a:p>
        </p:txBody>
      </p:sp>
      <p:sp>
        <p:nvSpPr>
          <p:cNvPr id="4" name="Content Placeholder 3">
            <a:extLst>
              <a:ext uri="{FF2B5EF4-FFF2-40B4-BE49-F238E27FC236}">
                <a16:creationId xmlns:a16="http://schemas.microsoft.com/office/drawing/2014/main" id="{4574556B-4838-B5B6-E7B6-01367C7D5A90}"/>
              </a:ext>
            </a:extLst>
          </p:cNvPr>
          <p:cNvSpPr>
            <a:spLocks noGrp="1"/>
          </p:cNvSpPr>
          <p:nvPr>
            <p:ph idx="1"/>
          </p:nvPr>
        </p:nvSpPr>
        <p:spPr>
          <a:xfrm>
            <a:off x="612647" y="1563132"/>
            <a:ext cx="11019515" cy="4593828"/>
          </a:xfrm>
        </p:spPr>
        <p:txBody>
          <a:bodyPr>
            <a:noAutofit/>
          </a:bodyPr>
          <a:lstStyle/>
          <a:p>
            <a:r>
              <a:rPr lang="en-US" dirty="0"/>
              <a:t>A continuous segment of a string is called a </a:t>
            </a:r>
            <a:r>
              <a:rPr lang="en-US" b="1" dirty="0"/>
              <a:t>slice</a:t>
            </a:r>
            <a:r>
              <a:rPr lang="en-US" dirty="0"/>
              <a:t>.</a:t>
            </a:r>
          </a:p>
          <a:p>
            <a:r>
              <a:rPr lang="en-US" dirty="0"/>
              <a:t>To select a slice, we again use square brackets but indicate the range of indices with a colon (:), i.e. </a:t>
            </a:r>
            <a:r>
              <a:rPr lang="en-US" dirty="0" err="1">
                <a:latin typeface="Monaco" pitchFamily="2" charset="77"/>
              </a:rPr>
              <a:t>some_string</a:t>
            </a:r>
            <a:r>
              <a:rPr lang="en-US" dirty="0">
                <a:latin typeface="Monaco" pitchFamily="2" charset="77"/>
              </a:rPr>
              <a:t>[</a:t>
            </a:r>
            <a:r>
              <a:rPr lang="en-US" dirty="0" err="1">
                <a:latin typeface="Monaco" pitchFamily="2" charset="77"/>
              </a:rPr>
              <a:t>start:end</a:t>
            </a:r>
            <a:r>
              <a:rPr lang="en-US" dirty="0">
                <a:latin typeface="Monaco" pitchFamily="2" charset="77"/>
              </a:rPr>
              <a:t>]. </a:t>
            </a:r>
            <a:r>
              <a:rPr lang="en-US" dirty="0"/>
              <a:t>For example, </a:t>
            </a:r>
          </a:p>
          <a:p>
            <a:pPr lvl="1"/>
            <a:r>
              <a:rPr lang="en-US" sz="2000" dirty="0" err="1">
                <a:latin typeface="Monaco" pitchFamily="2" charset="77"/>
              </a:rPr>
              <a:t>favorite_class</a:t>
            </a:r>
            <a:r>
              <a:rPr lang="en-US" sz="2000" dirty="0">
                <a:latin typeface="Monaco" pitchFamily="2" charset="77"/>
              </a:rPr>
              <a:t> = 'cs51'</a:t>
            </a:r>
          </a:p>
          <a:p>
            <a:pPr lvl="1"/>
            <a:r>
              <a:rPr lang="en-US" sz="2000" dirty="0" err="1">
                <a:latin typeface="Monaco" pitchFamily="2" charset="77"/>
              </a:rPr>
              <a:t>favorite_class</a:t>
            </a:r>
            <a:r>
              <a:rPr lang="en-US" sz="2000" dirty="0">
                <a:latin typeface="Monaco" pitchFamily="2" charset="77"/>
              </a:rPr>
              <a:t>[1:3] </a:t>
            </a:r>
            <a:r>
              <a:rPr lang="en-US" sz="2000" dirty="0"/>
              <a:t>will return </a:t>
            </a:r>
            <a:r>
              <a:rPr lang="en-US" sz="2000" dirty="0">
                <a:latin typeface="Monaco" pitchFamily="2" charset="77"/>
              </a:rPr>
              <a:t>'s5'</a:t>
            </a:r>
            <a:r>
              <a:rPr lang="en-US" sz="2000" dirty="0"/>
              <a:t>.</a:t>
            </a:r>
          </a:p>
          <a:p>
            <a:r>
              <a:rPr lang="en-US" dirty="0"/>
              <a:t>The operator </a:t>
            </a:r>
            <a:r>
              <a:rPr lang="en-US" dirty="0">
                <a:latin typeface="Monaco" pitchFamily="2" charset="77"/>
              </a:rPr>
              <a:t>[</a:t>
            </a:r>
            <a:r>
              <a:rPr lang="en-US" dirty="0" err="1">
                <a:latin typeface="Monaco" pitchFamily="2" charset="77"/>
              </a:rPr>
              <a:t>star:end</a:t>
            </a:r>
            <a:r>
              <a:rPr lang="en-US" dirty="0">
                <a:latin typeface="Monaco" pitchFamily="2" charset="77"/>
              </a:rPr>
              <a:t>] </a:t>
            </a:r>
            <a:r>
              <a:rPr lang="en-US" dirty="0"/>
              <a:t>returns the part of the string from the start-</a:t>
            </a:r>
            <a:r>
              <a:rPr lang="en-US" dirty="0" err="1"/>
              <a:t>th</a:t>
            </a:r>
            <a:r>
              <a:rPr lang="en-US" dirty="0"/>
              <a:t> character to the end-</a:t>
            </a:r>
            <a:r>
              <a:rPr lang="en-US" dirty="0" err="1"/>
              <a:t>th</a:t>
            </a:r>
            <a:r>
              <a:rPr lang="en-US" dirty="0"/>
              <a:t> character, including the first but </a:t>
            </a:r>
            <a:r>
              <a:rPr lang="en-US" i="1" dirty="0"/>
              <a:t>excluding</a:t>
            </a:r>
            <a:r>
              <a:rPr lang="en-US" dirty="0"/>
              <a:t> the second.</a:t>
            </a:r>
          </a:p>
          <a:p>
            <a:endParaRPr lang="en-US" dirty="0"/>
          </a:p>
        </p:txBody>
      </p:sp>
      <p:sp>
        <p:nvSpPr>
          <p:cNvPr id="2" name="TextBox 1">
            <a:extLst>
              <a:ext uri="{FF2B5EF4-FFF2-40B4-BE49-F238E27FC236}">
                <a16:creationId xmlns:a16="http://schemas.microsoft.com/office/drawing/2014/main" id="{B4395AC8-D1F7-D4BF-A0C6-45F0B07AAEC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44323C6-A557-4D6A-632A-DD505A4EF30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String slices</a:t>
            </a:r>
          </a:p>
        </p:txBody>
      </p:sp>
    </p:spTree>
    <p:extLst>
      <p:ext uri="{BB962C8B-B14F-4D97-AF65-F5344CB8AC3E}">
        <p14:creationId xmlns:p14="http://schemas.microsoft.com/office/powerpoint/2010/main" val="3300556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B0B15-015B-9AB4-E09B-F9C4AB38F30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4C51194-0EE4-5AC2-A6E9-BBF35051DE2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B06B8F0-42E6-2776-9E8A-EAA5CF851203}"/>
              </a:ext>
            </a:extLst>
          </p:cNvPr>
          <p:cNvSpPr>
            <a:spLocks noGrp="1"/>
          </p:cNvSpPr>
          <p:nvPr>
            <p:ph type="sldNum" sz="quarter" idx="12"/>
          </p:nvPr>
        </p:nvSpPr>
        <p:spPr/>
        <p:txBody>
          <a:bodyPr/>
          <a:lstStyle/>
          <a:p>
            <a:fld id="{CC057153-B650-4DEB-B370-79DDCFDCE934}" type="slidenum">
              <a:rPr lang="en-US" smtClean="0"/>
              <a:t>13</a:t>
            </a:fld>
            <a:endParaRPr lang="en-US"/>
          </a:p>
        </p:txBody>
      </p:sp>
      <p:sp>
        <p:nvSpPr>
          <p:cNvPr id="4" name="Content Placeholder 3">
            <a:extLst>
              <a:ext uri="{FF2B5EF4-FFF2-40B4-BE49-F238E27FC236}">
                <a16:creationId xmlns:a16="http://schemas.microsoft.com/office/drawing/2014/main" id="{98806AE2-7536-48E4-9B01-43DC59E99051}"/>
              </a:ext>
            </a:extLst>
          </p:cNvPr>
          <p:cNvSpPr>
            <a:spLocks noGrp="1"/>
          </p:cNvSpPr>
          <p:nvPr>
            <p:ph idx="1"/>
          </p:nvPr>
        </p:nvSpPr>
        <p:spPr>
          <a:xfrm>
            <a:off x="612647" y="1563132"/>
            <a:ext cx="11019515" cy="4593828"/>
          </a:xfrm>
        </p:spPr>
        <p:txBody>
          <a:bodyPr>
            <a:noAutofit/>
          </a:bodyPr>
          <a:lstStyle/>
          <a:p>
            <a:r>
              <a:rPr lang="en-US" dirty="0"/>
              <a:t>When slicing, if the first index before the colon is greater than or equal to the second index after the colon, the result is the empty string:</a:t>
            </a:r>
          </a:p>
          <a:p>
            <a:r>
              <a:rPr lang="en-US" dirty="0"/>
              <a:t>For example, </a:t>
            </a:r>
            <a:endParaRPr lang="en-US" dirty="0">
              <a:latin typeface="Monaco" pitchFamily="2" charset="77"/>
            </a:endParaRPr>
          </a:p>
          <a:p>
            <a:pPr lvl="1"/>
            <a:r>
              <a:rPr lang="en-US" sz="2000" dirty="0" err="1">
                <a:latin typeface="Monaco" pitchFamily="2" charset="77"/>
              </a:rPr>
              <a:t>favorite_class</a:t>
            </a:r>
            <a:r>
              <a:rPr lang="en-US" sz="2000" dirty="0">
                <a:latin typeface="Monaco" pitchFamily="2" charset="77"/>
              </a:rPr>
              <a:t>[2:2]</a:t>
            </a:r>
          </a:p>
          <a:p>
            <a:pPr lvl="1"/>
            <a:r>
              <a:rPr lang="en-US" sz="2000" dirty="0" err="1">
                <a:latin typeface="Monaco" pitchFamily="2" charset="77"/>
              </a:rPr>
              <a:t>favorite_class</a:t>
            </a:r>
            <a:r>
              <a:rPr lang="en-US" sz="2000" dirty="0">
                <a:latin typeface="Monaco" pitchFamily="2" charset="77"/>
              </a:rPr>
              <a:t>[3:2]</a:t>
            </a:r>
          </a:p>
          <a:p>
            <a:r>
              <a:rPr lang="en-US" dirty="0"/>
              <a:t>both return </a:t>
            </a:r>
            <a:r>
              <a:rPr lang="en-US" dirty="0">
                <a:latin typeface="Monaco" pitchFamily="2" charset="77"/>
              </a:rPr>
              <a:t>''</a:t>
            </a:r>
            <a:br>
              <a:rPr lang="en-US" dirty="0"/>
            </a:br>
            <a:endParaRPr lang="en-US" dirty="0"/>
          </a:p>
        </p:txBody>
      </p:sp>
      <p:sp>
        <p:nvSpPr>
          <p:cNvPr id="2" name="TextBox 1">
            <a:extLst>
              <a:ext uri="{FF2B5EF4-FFF2-40B4-BE49-F238E27FC236}">
                <a16:creationId xmlns:a16="http://schemas.microsoft.com/office/drawing/2014/main" id="{BD4E8FFB-E53D-8852-35BF-1EE6FEE633E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0DE26C8-82EE-FEBF-5B82-8D3787B6B63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Slicing and receiving an empty string</a:t>
            </a:r>
          </a:p>
        </p:txBody>
      </p:sp>
    </p:spTree>
    <p:extLst>
      <p:ext uri="{BB962C8B-B14F-4D97-AF65-F5344CB8AC3E}">
        <p14:creationId xmlns:p14="http://schemas.microsoft.com/office/powerpoint/2010/main" val="1002453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7D25B-4804-333E-A456-03A00D1B564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889A164-4F7D-B7EB-101F-AAB67E51BD4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4215CC0-E6D6-EE60-E2E6-2F3CD082C6BB}"/>
              </a:ext>
            </a:extLst>
          </p:cNvPr>
          <p:cNvSpPr>
            <a:spLocks noGrp="1"/>
          </p:cNvSpPr>
          <p:nvPr>
            <p:ph type="sldNum" sz="quarter" idx="12"/>
          </p:nvPr>
        </p:nvSpPr>
        <p:spPr/>
        <p:txBody>
          <a:bodyPr/>
          <a:lstStyle/>
          <a:p>
            <a:fld id="{CC057153-B650-4DEB-B370-79DDCFDCE934}" type="slidenum">
              <a:rPr lang="en-US" smtClean="0"/>
              <a:t>14</a:t>
            </a:fld>
            <a:endParaRPr lang="en-US"/>
          </a:p>
        </p:txBody>
      </p:sp>
      <p:sp>
        <p:nvSpPr>
          <p:cNvPr id="4" name="Content Placeholder 3">
            <a:extLst>
              <a:ext uri="{FF2B5EF4-FFF2-40B4-BE49-F238E27FC236}">
                <a16:creationId xmlns:a16="http://schemas.microsoft.com/office/drawing/2014/main" id="{76074BE2-65FF-284C-9B22-08DAFE98598A}"/>
              </a:ext>
            </a:extLst>
          </p:cNvPr>
          <p:cNvSpPr>
            <a:spLocks noGrp="1"/>
          </p:cNvSpPr>
          <p:nvPr>
            <p:ph idx="1"/>
          </p:nvPr>
        </p:nvSpPr>
        <p:spPr>
          <a:xfrm>
            <a:off x="612647" y="1563132"/>
            <a:ext cx="11019515" cy="4593828"/>
          </a:xfrm>
        </p:spPr>
        <p:txBody>
          <a:bodyPr>
            <a:noAutofit/>
          </a:bodyPr>
          <a:lstStyle/>
          <a:p>
            <a:r>
              <a:rPr lang="en-US" dirty="0"/>
              <a:t>When slicing, we can omit the start index before the colon which will return the slice from the first character all the way to the second index. E.g.,</a:t>
            </a:r>
          </a:p>
          <a:p>
            <a:pPr lvl="1"/>
            <a:r>
              <a:rPr lang="en-US" sz="2000" dirty="0" err="1">
                <a:latin typeface="Monaco" pitchFamily="2" charset="77"/>
              </a:rPr>
              <a:t>favorite_class</a:t>
            </a:r>
            <a:r>
              <a:rPr lang="en-US" sz="2000" dirty="0">
                <a:latin typeface="Monaco" pitchFamily="2" charset="77"/>
              </a:rPr>
              <a:t> = 'cs51'</a:t>
            </a:r>
          </a:p>
          <a:p>
            <a:pPr lvl="1"/>
            <a:r>
              <a:rPr lang="en-US" sz="2000" dirty="0" err="1">
                <a:latin typeface="Monaco" pitchFamily="2" charset="77"/>
              </a:rPr>
              <a:t>favorite_class</a:t>
            </a:r>
            <a:r>
              <a:rPr lang="en-US" sz="2000" dirty="0">
                <a:latin typeface="Monaco" pitchFamily="2" charset="77"/>
              </a:rPr>
              <a:t>[:2]</a:t>
            </a:r>
          </a:p>
          <a:p>
            <a:pPr lvl="1"/>
            <a:r>
              <a:rPr lang="en-US" sz="2000" dirty="0"/>
              <a:t>Would return </a:t>
            </a:r>
            <a:r>
              <a:rPr lang="en-US" sz="2000" dirty="0">
                <a:latin typeface="Monaco" pitchFamily="2" charset="77"/>
              </a:rPr>
              <a:t>'cs'</a:t>
            </a:r>
            <a:r>
              <a:rPr lang="en-US" sz="2000" dirty="0"/>
              <a:t>.</a:t>
            </a:r>
          </a:p>
          <a:p>
            <a:pPr lvl="1"/>
            <a:r>
              <a:rPr lang="en-US" sz="2000" dirty="0"/>
              <a:t>This is equivalent to having typed </a:t>
            </a:r>
            <a:r>
              <a:rPr lang="en-US" sz="2000" dirty="0" err="1">
                <a:latin typeface="Monaco" pitchFamily="2" charset="77"/>
              </a:rPr>
              <a:t>favorite_class</a:t>
            </a:r>
            <a:r>
              <a:rPr lang="en-US" sz="2000" dirty="0">
                <a:latin typeface="Monaco" pitchFamily="2" charset="77"/>
              </a:rPr>
              <a:t>[0:2]</a:t>
            </a:r>
          </a:p>
          <a:p>
            <a:endParaRPr lang="en-US" dirty="0"/>
          </a:p>
        </p:txBody>
      </p:sp>
      <p:sp>
        <p:nvSpPr>
          <p:cNvPr id="2" name="TextBox 1">
            <a:extLst>
              <a:ext uri="{FF2B5EF4-FFF2-40B4-BE49-F238E27FC236}">
                <a16:creationId xmlns:a16="http://schemas.microsoft.com/office/drawing/2014/main" id="{AF0C9A55-1875-2FB4-AEF9-B19AEA47E8D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9CBB1F8-4B70-4431-86FC-32A29595426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Skipping start index in slices</a:t>
            </a:r>
          </a:p>
        </p:txBody>
      </p:sp>
    </p:spTree>
    <p:extLst>
      <p:ext uri="{BB962C8B-B14F-4D97-AF65-F5344CB8AC3E}">
        <p14:creationId xmlns:p14="http://schemas.microsoft.com/office/powerpoint/2010/main" val="3744394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C2867-DAD9-6134-C589-2685859915A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13C656F-736D-EE09-A47F-508E66C70CD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4143CE34-179D-DC2E-EB54-9F185FAD8542}"/>
              </a:ext>
            </a:extLst>
          </p:cNvPr>
          <p:cNvSpPr>
            <a:spLocks noGrp="1"/>
          </p:cNvSpPr>
          <p:nvPr>
            <p:ph type="sldNum" sz="quarter" idx="12"/>
          </p:nvPr>
        </p:nvSpPr>
        <p:spPr/>
        <p:txBody>
          <a:bodyPr/>
          <a:lstStyle/>
          <a:p>
            <a:fld id="{CC057153-B650-4DEB-B370-79DDCFDCE934}" type="slidenum">
              <a:rPr lang="en-US" smtClean="0"/>
              <a:t>15</a:t>
            </a:fld>
            <a:endParaRPr lang="en-US"/>
          </a:p>
        </p:txBody>
      </p:sp>
      <p:sp>
        <p:nvSpPr>
          <p:cNvPr id="4" name="Content Placeholder 3">
            <a:extLst>
              <a:ext uri="{FF2B5EF4-FFF2-40B4-BE49-F238E27FC236}">
                <a16:creationId xmlns:a16="http://schemas.microsoft.com/office/drawing/2014/main" id="{7C25C83D-18BF-03EA-4015-D8C470D3DFC2}"/>
              </a:ext>
            </a:extLst>
          </p:cNvPr>
          <p:cNvSpPr>
            <a:spLocks noGrp="1"/>
          </p:cNvSpPr>
          <p:nvPr>
            <p:ph idx="1"/>
          </p:nvPr>
        </p:nvSpPr>
        <p:spPr>
          <a:xfrm>
            <a:off x="612647" y="1563132"/>
            <a:ext cx="11019515" cy="4593828"/>
          </a:xfrm>
        </p:spPr>
        <p:txBody>
          <a:bodyPr>
            <a:noAutofit/>
          </a:bodyPr>
          <a:lstStyle/>
          <a:p>
            <a:r>
              <a:rPr lang="en-US" dirty="0"/>
              <a:t>Similarly, we can omit the end index after the colon which will return the slice from the first index all the way to the end of the string. E.g.,</a:t>
            </a:r>
          </a:p>
          <a:p>
            <a:pPr lvl="1"/>
            <a:r>
              <a:rPr lang="en-US" sz="2000" dirty="0" err="1">
                <a:latin typeface="Monaco" pitchFamily="2" charset="77"/>
              </a:rPr>
              <a:t>favorite_class</a:t>
            </a:r>
            <a:r>
              <a:rPr lang="en-US" sz="2000" dirty="0">
                <a:latin typeface="Monaco" pitchFamily="2" charset="77"/>
              </a:rPr>
              <a:t> = 'cs51'</a:t>
            </a:r>
          </a:p>
          <a:p>
            <a:pPr lvl="1"/>
            <a:r>
              <a:rPr lang="en-US" sz="2000" dirty="0" err="1">
                <a:latin typeface="Monaco" pitchFamily="2" charset="77"/>
              </a:rPr>
              <a:t>favorite_class</a:t>
            </a:r>
            <a:r>
              <a:rPr lang="en-US" sz="2000" dirty="0">
                <a:latin typeface="Monaco" pitchFamily="2" charset="77"/>
              </a:rPr>
              <a:t>[2:]</a:t>
            </a:r>
          </a:p>
          <a:p>
            <a:pPr lvl="1"/>
            <a:r>
              <a:rPr lang="en-US" sz="2000" dirty="0"/>
              <a:t>Would return </a:t>
            </a:r>
            <a:r>
              <a:rPr lang="en-US" sz="2000" dirty="0">
                <a:latin typeface="Monaco" pitchFamily="2" charset="77"/>
              </a:rPr>
              <a:t>'51'</a:t>
            </a:r>
            <a:r>
              <a:rPr lang="en-US" sz="2000" dirty="0"/>
              <a:t>.</a:t>
            </a:r>
          </a:p>
          <a:p>
            <a:pPr lvl="1"/>
            <a:r>
              <a:rPr lang="en-US" sz="2000" dirty="0"/>
              <a:t>This is equivalent to having typed </a:t>
            </a:r>
            <a:r>
              <a:rPr lang="en-US" sz="2000" dirty="0" err="1">
                <a:latin typeface="Monaco" pitchFamily="2" charset="77"/>
              </a:rPr>
              <a:t>favorite_class</a:t>
            </a:r>
            <a:r>
              <a:rPr lang="en-US" sz="2000" dirty="0">
                <a:latin typeface="Monaco" pitchFamily="2" charset="77"/>
              </a:rPr>
              <a:t>[2:len(</a:t>
            </a:r>
            <a:r>
              <a:rPr lang="en-US" sz="2000" dirty="0" err="1">
                <a:latin typeface="Monaco" pitchFamily="2" charset="77"/>
              </a:rPr>
              <a:t>favorite_class</a:t>
            </a:r>
            <a:r>
              <a:rPr lang="en-US" sz="2000" dirty="0">
                <a:latin typeface="Monaco" pitchFamily="2" charset="77"/>
              </a:rPr>
              <a:t>)]</a:t>
            </a:r>
          </a:p>
          <a:p>
            <a:endParaRPr lang="en-US" dirty="0"/>
          </a:p>
        </p:txBody>
      </p:sp>
      <p:sp>
        <p:nvSpPr>
          <p:cNvPr id="2" name="TextBox 1">
            <a:extLst>
              <a:ext uri="{FF2B5EF4-FFF2-40B4-BE49-F238E27FC236}">
                <a16:creationId xmlns:a16="http://schemas.microsoft.com/office/drawing/2014/main" id="{0E4A7497-7E80-6E01-ED4C-1DBC11C2F35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5A2DEFB-947C-3184-641B-DC53895D86A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Skipping end index in slices</a:t>
            </a:r>
          </a:p>
        </p:txBody>
      </p:sp>
    </p:spTree>
    <p:extLst>
      <p:ext uri="{BB962C8B-B14F-4D97-AF65-F5344CB8AC3E}">
        <p14:creationId xmlns:p14="http://schemas.microsoft.com/office/powerpoint/2010/main" val="2525779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86787-1E64-1E80-C46E-85123766B59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98A2AC5-74A1-CA1D-477A-91539AC1192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93A9C23-AEEB-A204-A793-1DF20FA4D029}"/>
              </a:ext>
            </a:extLst>
          </p:cNvPr>
          <p:cNvSpPr>
            <a:spLocks noGrp="1"/>
          </p:cNvSpPr>
          <p:nvPr>
            <p:ph type="sldNum" sz="quarter" idx="12"/>
          </p:nvPr>
        </p:nvSpPr>
        <p:spPr/>
        <p:txBody>
          <a:bodyPr/>
          <a:lstStyle/>
          <a:p>
            <a:fld id="{CC057153-B650-4DEB-B370-79DDCFDCE934}" type="slidenum">
              <a:rPr lang="en-US" smtClean="0"/>
              <a:t>16</a:t>
            </a:fld>
            <a:endParaRPr lang="en-US"/>
          </a:p>
        </p:txBody>
      </p:sp>
      <p:sp>
        <p:nvSpPr>
          <p:cNvPr id="4" name="Content Placeholder 3">
            <a:extLst>
              <a:ext uri="{FF2B5EF4-FFF2-40B4-BE49-F238E27FC236}">
                <a16:creationId xmlns:a16="http://schemas.microsoft.com/office/drawing/2014/main" id="{94F8BA29-E001-0910-3377-6739E1D8E8B7}"/>
              </a:ext>
            </a:extLst>
          </p:cNvPr>
          <p:cNvSpPr>
            <a:spLocks noGrp="1"/>
          </p:cNvSpPr>
          <p:nvPr>
            <p:ph idx="1"/>
          </p:nvPr>
        </p:nvSpPr>
        <p:spPr>
          <a:xfrm>
            <a:off x="612647" y="1563132"/>
            <a:ext cx="11019515" cy="4593828"/>
          </a:xfrm>
        </p:spPr>
        <p:txBody>
          <a:bodyPr>
            <a:noAutofit/>
          </a:bodyPr>
          <a:lstStyle/>
          <a:p>
            <a:r>
              <a:rPr lang="en-US" dirty="0"/>
              <a:t>When we don't specify any index left and right of the colon, we receive a copy of the string, e.g., </a:t>
            </a:r>
          </a:p>
          <a:p>
            <a:r>
              <a:rPr lang="en-US" dirty="0" err="1">
                <a:latin typeface="Monaco" pitchFamily="2" charset="77"/>
              </a:rPr>
              <a:t>favorite_class</a:t>
            </a:r>
            <a:r>
              <a:rPr lang="en-US" dirty="0">
                <a:latin typeface="Monaco" pitchFamily="2" charset="77"/>
              </a:rPr>
              <a:t> = 'cs51'</a:t>
            </a:r>
          </a:p>
          <a:p>
            <a:r>
              <a:rPr lang="en-US" dirty="0" err="1">
                <a:latin typeface="Monaco" pitchFamily="2" charset="77"/>
              </a:rPr>
              <a:t>favorite_class</a:t>
            </a:r>
            <a:r>
              <a:rPr lang="en-US" dirty="0">
                <a:latin typeface="Monaco" pitchFamily="2" charset="77"/>
              </a:rPr>
              <a:t>[:]</a:t>
            </a:r>
          </a:p>
          <a:p>
            <a:r>
              <a:rPr lang="en-US" dirty="0"/>
              <a:t>returns </a:t>
            </a:r>
            <a:r>
              <a:rPr lang="en-US" dirty="0">
                <a:latin typeface="Monaco" pitchFamily="2" charset="77"/>
              </a:rPr>
              <a:t>'cs51'</a:t>
            </a:r>
          </a:p>
          <a:p>
            <a:endParaRPr lang="en-US" dirty="0"/>
          </a:p>
        </p:txBody>
      </p:sp>
      <p:sp>
        <p:nvSpPr>
          <p:cNvPr id="2" name="TextBox 1">
            <a:extLst>
              <a:ext uri="{FF2B5EF4-FFF2-40B4-BE49-F238E27FC236}">
                <a16:creationId xmlns:a16="http://schemas.microsoft.com/office/drawing/2014/main" id="{77A61368-F053-180B-AC69-641417190D3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A3B632B-06BF-7BD8-EBE6-D6DF03A3483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Slicing the entire string</a:t>
            </a:r>
          </a:p>
        </p:txBody>
      </p:sp>
    </p:spTree>
    <p:extLst>
      <p:ext uri="{BB962C8B-B14F-4D97-AF65-F5344CB8AC3E}">
        <p14:creationId xmlns:p14="http://schemas.microsoft.com/office/powerpoint/2010/main" val="4273069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7CDEE-F791-8416-0797-82D4BED0AFC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FEFD956-CE6D-3056-EA01-DE616BA3F61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B7AA84EE-654B-E458-D67A-03ECCC7C0B96}"/>
              </a:ext>
            </a:extLst>
          </p:cNvPr>
          <p:cNvSpPr>
            <a:spLocks noGrp="1"/>
          </p:cNvSpPr>
          <p:nvPr>
            <p:ph type="sldNum" sz="quarter" idx="12"/>
          </p:nvPr>
        </p:nvSpPr>
        <p:spPr/>
        <p:txBody>
          <a:bodyPr/>
          <a:lstStyle/>
          <a:p>
            <a:fld id="{CC057153-B650-4DEB-B370-79DDCFDCE934}" type="slidenum">
              <a:rPr lang="en-US" smtClean="0"/>
              <a:t>17</a:t>
            </a:fld>
            <a:endParaRPr lang="en-US"/>
          </a:p>
        </p:txBody>
      </p:sp>
      <p:sp>
        <p:nvSpPr>
          <p:cNvPr id="4" name="Content Placeholder 3">
            <a:extLst>
              <a:ext uri="{FF2B5EF4-FFF2-40B4-BE49-F238E27FC236}">
                <a16:creationId xmlns:a16="http://schemas.microsoft.com/office/drawing/2014/main" id="{7FDBCA05-A21F-393B-8019-B116722A13A9}"/>
              </a:ext>
            </a:extLst>
          </p:cNvPr>
          <p:cNvSpPr>
            <a:spLocks noGrp="1"/>
          </p:cNvSpPr>
          <p:nvPr>
            <p:ph idx="1"/>
          </p:nvPr>
        </p:nvSpPr>
        <p:spPr>
          <a:xfrm>
            <a:off x="612647" y="1563132"/>
            <a:ext cx="11019515" cy="4593828"/>
          </a:xfrm>
        </p:spPr>
        <p:txBody>
          <a:bodyPr>
            <a:noAutofit/>
          </a:bodyPr>
          <a:lstStyle/>
          <a:p>
            <a:r>
              <a:rPr lang="en-US" dirty="0"/>
              <a:t>When slicing a string, you can optionally use a step which specifies the interval between characters. That is, you can use the syntax </a:t>
            </a:r>
            <a:r>
              <a:rPr lang="en-US" dirty="0">
                <a:latin typeface="Monaco" pitchFamily="2" charset="77"/>
              </a:rPr>
              <a:t>string[</a:t>
            </a:r>
            <a:r>
              <a:rPr lang="en-US" dirty="0" err="1">
                <a:latin typeface="Monaco" pitchFamily="2" charset="77"/>
              </a:rPr>
              <a:t>start:end:step</a:t>
            </a:r>
            <a:r>
              <a:rPr lang="en-US" dirty="0">
                <a:latin typeface="Monaco" pitchFamily="2" charset="77"/>
              </a:rPr>
              <a:t>] </a:t>
            </a:r>
          </a:p>
          <a:p>
            <a:pPr lvl="1"/>
            <a:r>
              <a:rPr lang="en-US" sz="2000" dirty="0"/>
              <a:t>step defaults to 1, if omitted. </a:t>
            </a:r>
            <a:endParaRPr lang="en-US" dirty="0"/>
          </a:p>
          <a:p>
            <a:r>
              <a:rPr lang="en-US" dirty="0"/>
              <a:t>For example:</a:t>
            </a:r>
          </a:p>
          <a:p>
            <a:r>
              <a:rPr lang="en-US" dirty="0"/>
              <a:t> </a:t>
            </a:r>
            <a:r>
              <a:rPr lang="en-US" dirty="0">
                <a:latin typeface="Monaco" pitchFamily="2" charset="77"/>
              </a:rPr>
              <a:t>message = 'I love cs51!'</a:t>
            </a:r>
          </a:p>
          <a:p>
            <a:r>
              <a:rPr lang="en-US" dirty="0">
                <a:latin typeface="Monaco" pitchFamily="2" charset="77"/>
              </a:rPr>
              <a:t>message[2:11:2] </a:t>
            </a:r>
            <a:r>
              <a:rPr lang="en-US" dirty="0"/>
              <a:t>returns a string with every second character between indices 2 (inclusive) and 11 (exclusive), that is it returns the string</a:t>
            </a:r>
            <a:r>
              <a:rPr lang="en-US" dirty="0">
                <a:latin typeface="Monaco" pitchFamily="2" charset="77"/>
              </a:rPr>
              <a:t> 'lv s1'</a:t>
            </a:r>
          </a:p>
          <a:p>
            <a:endParaRPr lang="en-US" dirty="0"/>
          </a:p>
        </p:txBody>
      </p:sp>
      <p:sp>
        <p:nvSpPr>
          <p:cNvPr id="2" name="TextBox 1">
            <a:extLst>
              <a:ext uri="{FF2B5EF4-FFF2-40B4-BE49-F238E27FC236}">
                <a16:creationId xmlns:a16="http://schemas.microsoft.com/office/drawing/2014/main" id="{49C8B910-D6DF-DA3B-DB33-F19181AD161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0F109D0-9D26-D501-AFDC-B603EDFDFA1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Slicing with steps</a:t>
            </a:r>
          </a:p>
        </p:txBody>
      </p:sp>
    </p:spTree>
    <p:extLst>
      <p:ext uri="{BB962C8B-B14F-4D97-AF65-F5344CB8AC3E}">
        <p14:creationId xmlns:p14="http://schemas.microsoft.com/office/powerpoint/2010/main" val="1859369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13ECC-CC31-A687-E9D1-7F5C55D4795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5E93C92-E84F-9C76-4CB0-111952029F7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1952245-6AF5-33C2-F6B3-CD986173F79B}"/>
              </a:ext>
            </a:extLst>
          </p:cNvPr>
          <p:cNvSpPr>
            <a:spLocks noGrp="1"/>
          </p:cNvSpPr>
          <p:nvPr>
            <p:ph type="sldNum" sz="quarter" idx="12"/>
          </p:nvPr>
        </p:nvSpPr>
        <p:spPr/>
        <p:txBody>
          <a:bodyPr/>
          <a:lstStyle/>
          <a:p>
            <a:fld id="{CC057153-B650-4DEB-B370-79DDCFDCE934}" type="slidenum">
              <a:rPr lang="en-US" smtClean="0"/>
              <a:t>18</a:t>
            </a:fld>
            <a:endParaRPr lang="en-US"/>
          </a:p>
        </p:txBody>
      </p:sp>
      <p:sp>
        <p:nvSpPr>
          <p:cNvPr id="4" name="Content Placeholder 3">
            <a:extLst>
              <a:ext uri="{FF2B5EF4-FFF2-40B4-BE49-F238E27FC236}">
                <a16:creationId xmlns:a16="http://schemas.microsoft.com/office/drawing/2014/main" id="{FFE0CEF5-AE29-4A61-1930-5DAAB94E92F2}"/>
              </a:ext>
            </a:extLst>
          </p:cNvPr>
          <p:cNvSpPr>
            <a:spLocks noGrp="1"/>
          </p:cNvSpPr>
          <p:nvPr>
            <p:ph idx="1"/>
          </p:nvPr>
        </p:nvSpPr>
        <p:spPr>
          <a:xfrm>
            <a:off x="612647" y="1563132"/>
            <a:ext cx="11019515" cy="4593828"/>
          </a:xfrm>
        </p:spPr>
        <p:txBody>
          <a:bodyPr>
            <a:noAutofit/>
          </a:bodyPr>
          <a:lstStyle/>
          <a:p>
            <a:r>
              <a:rPr lang="en-US" dirty="0"/>
              <a:t>If we don't define </a:t>
            </a:r>
            <a:r>
              <a:rPr lang="en-US" dirty="0">
                <a:latin typeface="Monaco" pitchFamily="2" charset="77"/>
              </a:rPr>
              <a:t>start</a:t>
            </a:r>
            <a:r>
              <a:rPr lang="en-US" dirty="0"/>
              <a:t>, that is </a:t>
            </a:r>
            <a:r>
              <a:rPr lang="en-US" dirty="0">
                <a:latin typeface="Monaco" pitchFamily="2" charset="77"/>
              </a:rPr>
              <a:t>string[:</a:t>
            </a:r>
            <a:r>
              <a:rPr lang="en-US" dirty="0" err="1">
                <a:latin typeface="Monaco" pitchFamily="2" charset="77"/>
              </a:rPr>
              <a:t>end:step</a:t>
            </a:r>
            <a:r>
              <a:rPr lang="en-US" dirty="0">
                <a:latin typeface="Monaco" pitchFamily="2" charset="77"/>
              </a:rPr>
              <a:t>], </a:t>
            </a:r>
            <a:r>
              <a:rPr lang="en-US" dirty="0"/>
              <a:t>we get all the characters from index 0 to end (excluded) at an interval of </a:t>
            </a:r>
            <a:r>
              <a:rPr lang="en-US" dirty="0">
                <a:latin typeface="Monaco" pitchFamily="2" charset="77"/>
              </a:rPr>
              <a:t>step</a:t>
            </a:r>
            <a:r>
              <a:rPr lang="en-US" dirty="0"/>
              <a:t>. </a:t>
            </a:r>
          </a:p>
          <a:p>
            <a:r>
              <a:rPr lang="en-US" dirty="0"/>
              <a:t>For example:</a:t>
            </a:r>
          </a:p>
          <a:p>
            <a:r>
              <a:rPr lang="en-US" dirty="0"/>
              <a:t> </a:t>
            </a:r>
            <a:r>
              <a:rPr lang="en-US" dirty="0">
                <a:latin typeface="Monaco" pitchFamily="2" charset="77"/>
              </a:rPr>
              <a:t>message = 'I love cs51!'</a:t>
            </a:r>
          </a:p>
          <a:p>
            <a:r>
              <a:rPr lang="en-US" dirty="0">
                <a:latin typeface="Monaco" pitchFamily="2" charset="77"/>
              </a:rPr>
              <a:t>message[:11:2] </a:t>
            </a:r>
            <a:r>
              <a:rPr lang="en-US" dirty="0"/>
              <a:t>returns a string with every second character between indices 0 (inclusive) and 11 (exclusive), that is it returns the string</a:t>
            </a:r>
            <a:r>
              <a:rPr lang="en-US" dirty="0">
                <a:latin typeface="Monaco" pitchFamily="2" charset="77"/>
              </a:rPr>
              <a:t> '</a:t>
            </a:r>
            <a:r>
              <a:rPr lang="en-US" dirty="0" err="1">
                <a:latin typeface="Monaco" pitchFamily="2" charset="77"/>
              </a:rPr>
              <a:t>Ilv</a:t>
            </a:r>
            <a:r>
              <a:rPr lang="en-US" dirty="0">
                <a:latin typeface="Monaco" pitchFamily="2" charset="77"/>
              </a:rPr>
              <a:t> s1'</a:t>
            </a:r>
          </a:p>
          <a:p>
            <a:endParaRPr lang="en-US" dirty="0"/>
          </a:p>
        </p:txBody>
      </p:sp>
      <p:sp>
        <p:nvSpPr>
          <p:cNvPr id="2" name="TextBox 1">
            <a:extLst>
              <a:ext uri="{FF2B5EF4-FFF2-40B4-BE49-F238E27FC236}">
                <a16:creationId xmlns:a16="http://schemas.microsoft.com/office/drawing/2014/main" id="{0A56F213-EA4C-A2F0-4A9C-69569BC0551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B953336-9313-4A1C-E21C-41BE2772D8A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Slicing with steps – skipping start</a:t>
            </a:r>
          </a:p>
        </p:txBody>
      </p:sp>
    </p:spTree>
    <p:extLst>
      <p:ext uri="{BB962C8B-B14F-4D97-AF65-F5344CB8AC3E}">
        <p14:creationId xmlns:p14="http://schemas.microsoft.com/office/powerpoint/2010/main" val="1783457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4E2B6-ADCF-38D3-42A0-4C88C8B0A21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76380DC-DF82-ADF5-DA9C-588F8458B48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4CB078C-E71B-D88B-DF87-38983B15CB80}"/>
              </a:ext>
            </a:extLst>
          </p:cNvPr>
          <p:cNvSpPr>
            <a:spLocks noGrp="1"/>
          </p:cNvSpPr>
          <p:nvPr>
            <p:ph type="sldNum" sz="quarter" idx="12"/>
          </p:nvPr>
        </p:nvSpPr>
        <p:spPr/>
        <p:txBody>
          <a:bodyPr/>
          <a:lstStyle/>
          <a:p>
            <a:fld id="{CC057153-B650-4DEB-B370-79DDCFDCE934}" type="slidenum">
              <a:rPr lang="en-US" smtClean="0"/>
              <a:t>19</a:t>
            </a:fld>
            <a:endParaRPr lang="en-US"/>
          </a:p>
        </p:txBody>
      </p:sp>
      <p:sp>
        <p:nvSpPr>
          <p:cNvPr id="4" name="Content Placeholder 3">
            <a:extLst>
              <a:ext uri="{FF2B5EF4-FFF2-40B4-BE49-F238E27FC236}">
                <a16:creationId xmlns:a16="http://schemas.microsoft.com/office/drawing/2014/main" id="{2E3E61B2-AD05-3CE4-6D9C-EC0A2ED3CF76}"/>
              </a:ext>
            </a:extLst>
          </p:cNvPr>
          <p:cNvSpPr>
            <a:spLocks noGrp="1"/>
          </p:cNvSpPr>
          <p:nvPr>
            <p:ph idx="1"/>
          </p:nvPr>
        </p:nvSpPr>
        <p:spPr>
          <a:xfrm>
            <a:off x="612647" y="1563132"/>
            <a:ext cx="11019515" cy="4593828"/>
          </a:xfrm>
        </p:spPr>
        <p:txBody>
          <a:bodyPr>
            <a:noAutofit/>
          </a:bodyPr>
          <a:lstStyle/>
          <a:p>
            <a:r>
              <a:rPr lang="en-US" dirty="0"/>
              <a:t>If we don't define </a:t>
            </a:r>
            <a:r>
              <a:rPr lang="en-US" dirty="0">
                <a:latin typeface="Monaco" pitchFamily="2" charset="77"/>
              </a:rPr>
              <a:t>end</a:t>
            </a:r>
            <a:r>
              <a:rPr lang="en-US" dirty="0"/>
              <a:t>, that is </a:t>
            </a:r>
            <a:r>
              <a:rPr lang="en-US" dirty="0">
                <a:latin typeface="Monaco" pitchFamily="2" charset="77"/>
              </a:rPr>
              <a:t>string[start::step], </a:t>
            </a:r>
            <a:r>
              <a:rPr lang="en-US" dirty="0"/>
              <a:t>we get all the characters from index start (inclusive) to the last character at an interval of </a:t>
            </a:r>
            <a:r>
              <a:rPr lang="en-US" dirty="0">
                <a:latin typeface="Monaco" pitchFamily="2" charset="77"/>
              </a:rPr>
              <a:t>step</a:t>
            </a:r>
            <a:r>
              <a:rPr lang="en-US" dirty="0"/>
              <a:t>. </a:t>
            </a:r>
          </a:p>
          <a:p>
            <a:r>
              <a:rPr lang="en-US" dirty="0"/>
              <a:t>Note the use of two colons, </a:t>
            </a:r>
            <a:r>
              <a:rPr lang="en-US" dirty="0">
                <a:latin typeface="Monaco" pitchFamily="2" charset="77"/>
              </a:rPr>
              <a:t>string[start::step],</a:t>
            </a:r>
            <a:r>
              <a:rPr lang="en-US" dirty="0"/>
              <a:t> to distinguish it from </a:t>
            </a:r>
            <a:r>
              <a:rPr lang="en-US" dirty="0">
                <a:latin typeface="Monaco" pitchFamily="2" charset="77"/>
              </a:rPr>
              <a:t>string[</a:t>
            </a:r>
            <a:r>
              <a:rPr lang="en-US" dirty="0" err="1">
                <a:latin typeface="Monaco" pitchFamily="2" charset="77"/>
              </a:rPr>
              <a:t>start:end</a:t>
            </a:r>
            <a:r>
              <a:rPr lang="en-US" dirty="0">
                <a:latin typeface="Monaco" pitchFamily="2" charset="77"/>
              </a:rPr>
              <a:t>], </a:t>
            </a:r>
            <a:endParaRPr lang="en-US" dirty="0"/>
          </a:p>
          <a:p>
            <a:r>
              <a:rPr lang="en-US" dirty="0"/>
              <a:t>For example:</a:t>
            </a:r>
          </a:p>
          <a:p>
            <a:r>
              <a:rPr lang="en-US" dirty="0"/>
              <a:t> </a:t>
            </a:r>
            <a:r>
              <a:rPr lang="en-US" dirty="0">
                <a:latin typeface="Monaco" pitchFamily="2" charset="77"/>
              </a:rPr>
              <a:t>message = 'I love cs51!'</a:t>
            </a:r>
          </a:p>
          <a:p>
            <a:r>
              <a:rPr lang="en-US" dirty="0">
                <a:latin typeface="Monaco" pitchFamily="2" charset="77"/>
              </a:rPr>
              <a:t>message[3::2] </a:t>
            </a:r>
            <a:r>
              <a:rPr lang="en-US" dirty="0"/>
              <a:t>returns a string with every second character between indices 3 (inclusive) and the last character ('!'), that is it returns the string</a:t>
            </a:r>
            <a:r>
              <a:rPr lang="en-US" dirty="0">
                <a:latin typeface="Monaco" pitchFamily="2" charset="77"/>
              </a:rPr>
              <a:t> 'oec5!'</a:t>
            </a:r>
          </a:p>
          <a:p>
            <a:endParaRPr lang="en-US" dirty="0"/>
          </a:p>
        </p:txBody>
      </p:sp>
      <p:sp>
        <p:nvSpPr>
          <p:cNvPr id="2" name="TextBox 1">
            <a:extLst>
              <a:ext uri="{FF2B5EF4-FFF2-40B4-BE49-F238E27FC236}">
                <a16:creationId xmlns:a16="http://schemas.microsoft.com/office/drawing/2014/main" id="{73B30E4A-CD3F-0050-5360-EA2B8F4A9AC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D803404-D5FA-F1C9-43B6-9D87DC1D022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Slicing with steps – skipping end</a:t>
            </a:r>
          </a:p>
        </p:txBody>
      </p:sp>
    </p:spTree>
    <p:extLst>
      <p:ext uri="{BB962C8B-B14F-4D97-AF65-F5344CB8AC3E}">
        <p14:creationId xmlns:p14="http://schemas.microsoft.com/office/powerpoint/2010/main" val="377717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60511-8BCB-08A7-0397-45E712C9817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60D9B6C-4BBC-854D-2FF6-D24F3BB9500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7C3231F-2E4D-01DE-EC90-6D2BC4A3CBD1}"/>
              </a:ext>
            </a:extLst>
          </p:cNvPr>
          <p:cNvSpPr>
            <a:spLocks noGrp="1"/>
          </p:cNvSpPr>
          <p:nvPr>
            <p:ph type="sldNum" sz="quarter" idx="12"/>
          </p:nvPr>
        </p:nvSpPr>
        <p:spPr/>
        <p:txBody>
          <a:bodyPr/>
          <a:lstStyle/>
          <a:p>
            <a:fld id="{CC057153-B650-4DEB-B370-79DDCFDCE934}" type="slidenum">
              <a:rPr lang="en-US" smtClean="0"/>
              <a:t>2</a:t>
            </a:fld>
            <a:endParaRPr lang="en-US"/>
          </a:p>
        </p:txBody>
      </p:sp>
      <p:sp>
        <p:nvSpPr>
          <p:cNvPr id="4" name="Content Placeholder 3">
            <a:extLst>
              <a:ext uri="{FF2B5EF4-FFF2-40B4-BE49-F238E27FC236}">
                <a16:creationId xmlns:a16="http://schemas.microsoft.com/office/drawing/2014/main" id="{0331ADA6-CCFE-C1BC-DC4E-2A12B7705F35}"/>
              </a:ext>
            </a:extLst>
          </p:cNvPr>
          <p:cNvSpPr>
            <a:spLocks noGrp="1"/>
          </p:cNvSpPr>
          <p:nvPr>
            <p:ph idx="1"/>
          </p:nvPr>
        </p:nvSpPr>
        <p:spPr>
          <a:xfrm>
            <a:off x="612647" y="1563132"/>
            <a:ext cx="11019515" cy="4593828"/>
          </a:xfrm>
        </p:spPr>
        <p:txBody>
          <a:bodyPr>
            <a:noAutofit/>
          </a:bodyPr>
          <a:lstStyle/>
          <a:p>
            <a:r>
              <a:rPr lang="en-US" sz="1800" b="1" dirty="0"/>
              <a:t>Sequences</a:t>
            </a:r>
            <a:r>
              <a:rPr lang="en-US" sz="1800" dirty="0"/>
              <a:t> are ordered collections of values.</a:t>
            </a:r>
          </a:p>
          <a:p>
            <a:r>
              <a:rPr lang="en-US" sz="1800" dirty="0"/>
              <a:t>There are many types of sequences. Together, we will see:</a:t>
            </a:r>
          </a:p>
          <a:p>
            <a:pPr lvl="1"/>
            <a:r>
              <a:rPr lang="en-US" dirty="0"/>
              <a:t>strings</a:t>
            </a:r>
          </a:p>
          <a:p>
            <a:pPr lvl="1"/>
            <a:r>
              <a:rPr lang="en-US" dirty="0"/>
              <a:t>lists</a:t>
            </a:r>
          </a:p>
          <a:p>
            <a:pPr lvl="1"/>
            <a:r>
              <a:rPr lang="en-US" dirty="0"/>
              <a:t>tuples</a:t>
            </a:r>
          </a:p>
          <a:p>
            <a:pPr lvl="1"/>
            <a:r>
              <a:rPr lang="en-US" dirty="0"/>
              <a:t>range objects</a:t>
            </a:r>
          </a:p>
          <a:p>
            <a:r>
              <a:rPr lang="en-US" sz="1800" dirty="0"/>
              <a:t>Sequences support the following operations:</a:t>
            </a:r>
          </a:p>
          <a:p>
            <a:pPr lvl="1"/>
            <a:r>
              <a:rPr lang="en-US" dirty="0"/>
              <a:t>indexing</a:t>
            </a:r>
          </a:p>
          <a:p>
            <a:pPr lvl="1"/>
            <a:r>
              <a:rPr lang="en-US" dirty="0"/>
              <a:t>slicing</a:t>
            </a:r>
          </a:p>
          <a:p>
            <a:pPr lvl="1"/>
            <a:r>
              <a:rPr lang="en-US" dirty="0"/>
              <a:t>iteration (looping)</a:t>
            </a:r>
          </a:p>
          <a:p>
            <a:pPr lvl="1"/>
            <a:r>
              <a:rPr lang="en-US" dirty="0"/>
              <a:t>checking membership</a:t>
            </a:r>
          </a:p>
          <a:p>
            <a:pPr marL="228600" lvl="1" indent="0">
              <a:buNone/>
            </a:pPr>
            <a:endParaRPr lang="en-US" dirty="0"/>
          </a:p>
        </p:txBody>
      </p:sp>
      <p:sp>
        <p:nvSpPr>
          <p:cNvPr id="2" name="TextBox 1">
            <a:extLst>
              <a:ext uri="{FF2B5EF4-FFF2-40B4-BE49-F238E27FC236}">
                <a16:creationId xmlns:a16="http://schemas.microsoft.com/office/drawing/2014/main" id="{96D00D5A-A584-0934-7951-925EA10570D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4475687-E000-EB60-A147-423B991E488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Sequences</a:t>
            </a:r>
          </a:p>
        </p:txBody>
      </p:sp>
    </p:spTree>
    <p:extLst>
      <p:ext uri="{BB962C8B-B14F-4D97-AF65-F5344CB8AC3E}">
        <p14:creationId xmlns:p14="http://schemas.microsoft.com/office/powerpoint/2010/main" val="1731776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5A7B1-2924-1793-117C-D2BF090A698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D665074-84B4-1A71-19F2-D36BD11B3BA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159976A-082E-1908-5582-DCFAC1B649A1}"/>
              </a:ext>
            </a:extLst>
          </p:cNvPr>
          <p:cNvSpPr>
            <a:spLocks noGrp="1"/>
          </p:cNvSpPr>
          <p:nvPr>
            <p:ph type="sldNum" sz="quarter" idx="12"/>
          </p:nvPr>
        </p:nvSpPr>
        <p:spPr/>
        <p:txBody>
          <a:bodyPr/>
          <a:lstStyle/>
          <a:p>
            <a:fld id="{CC057153-B650-4DEB-B370-79DDCFDCE934}" type="slidenum">
              <a:rPr lang="en-US" smtClean="0"/>
              <a:t>20</a:t>
            </a:fld>
            <a:endParaRPr lang="en-US"/>
          </a:p>
        </p:txBody>
      </p:sp>
      <p:sp>
        <p:nvSpPr>
          <p:cNvPr id="4" name="Content Placeholder 3">
            <a:extLst>
              <a:ext uri="{FF2B5EF4-FFF2-40B4-BE49-F238E27FC236}">
                <a16:creationId xmlns:a16="http://schemas.microsoft.com/office/drawing/2014/main" id="{74C9DB4C-EFD2-0275-B459-2C90732DBE06}"/>
              </a:ext>
            </a:extLst>
          </p:cNvPr>
          <p:cNvSpPr>
            <a:spLocks noGrp="1"/>
          </p:cNvSpPr>
          <p:nvPr>
            <p:ph idx="1"/>
          </p:nvPr>
        </p:nvSpPr>
        <p:spPr>
          <a:xfrm>
            <a:off x="612647" y="1563132"/>
            <a:ext cx="11019515" cy="4593828"/>
          </a:xfrm>
        </p:spPr>
        <p:txBody>
          <a:bodyPr>
            <a:noAutofit/>
          </a:bodyPr>
          <a:lstStyle/>
          <a:p>
            <a:r>
              <a:rPr lang="en-US" dirty="0"/>
              <a:t>If we don't define start and </a:t>
            </a:r>
            <a:r>
              <a:rPr lang="en-US" dirty="0">
                <a:latin typeface="Monaco" pitchFamily="2" charset="77"/>
              </a:rPr>
              <a:t>end</a:t>
            </a:r>
            <a:r>
              <a:rPr lang="en-US" dirty="0"/>
              <a:t>, that is </a:t>
            </a:r>
            <a:r>
              <a:rPr lang="en-US" dirty="0">
                <a:latin typeface="Monaco" pitchFamily="2" charset="77"/>
              </a:rPr>
              <a:t>string[::step], </a:t>
            </a:r>
            <a:r>
              <a:rPr lang="en-US" dirty="0"/>
              <a:t>we get all the characters at an interval of </a:t>
            </a:r>
            <a:r>
              <a:rPr lang="en-US" dirty="0">
                <a:latin typeface="Monaco" pitchFamily="2" charset="77"/>
              </a:rPr>
              <a:t>step</a:t>
            </a:r>
            <a:r>
              <a:rPr lang="en-US" dirty="0"/>
              <a:t>. </a:t>
            </a:r>
          </a:p>
          <a:p>
            <a:r>
              <a:rPr lang="en-US" dirty="0"/>
              <a:t>Note the use of two colons, </a:t>
            </a:r>
            <a:r>
              <a:rPr lang="en-US" dirty="0">
                <a:latin typeface="Monaco" pitchFamily="2" charset="77"/>
              </a:rPr>
              <a:t>string[::step],</a:t>
            </a:r>
            <a:r>
              <a:rPr lang="en-US" dirty="0"/>
              <a:t> to distinguish it from </a:t>
            </a:r>
            <a:r>
              <a:rPr lang="en-US" dirty="0">
                <a:latin typeface="Monaco" pitchFamily="2" charset="77"/>
              </a:rPr>
              <a:t>string[:end], </a:t>
            </a:r>
            <a:endParaRPr lang="en-US" dirty="0"/>
          </a:p>
          <a:p>
            <a:r>
              <a:rPr lang="en-US" dirty="0"/>
              <a:t>For example:</a:t>
            </a:r>
          </a:p>
          <a:p>
            <a:r>
              <a:rPr lang="en-US" dirty="0"/>
              <a:t> </a:t>
            </a:r>
            <a:r>
              <a:rPr lang="en-US" dirty="0">
                <a:latin typeface="Monaco" pitchFamily="2" charset="77"/>
              </a:rPr>
              <a:t>message = 'I love cs51!'</a:t>
            </a:r>
          </a:p>
          <a:p>
            <a:r>
              <a:rPr lang="en-US" dirty="0">
                <a:latin typeface="Monaco" pitchFamily="2" charset="77"/>
              </a:rPr>
              <a:t>message[::3] </a:t>
            </a:r>
            <a:r>
              <a:rPr lang="en-US" dirty="0"/>
              <a:t>returns a string with every third character, that is it returns the string</a:t>
            </a:r>
            <a:r>
              <a:rPr lang="en-US" dirty="0">
                <a:latin typeface="Monaco" pitchFamily="2" charset="77"/>
              </a:rPr>
              <a:t> </a:t>
            </a:r>
            <a:br>
              <a:rPr lang="en-US" dirty="0">
                <a:latin typeface="Monaco" pitchFamily="2" charset="77"/>
              </a:rPr>
            </a:br>
            <a:r>
              <a:rPr lang="en-US" dirty="0">
                <a:latin typeface="Monaco" pitchFamily="2" charset="77"/>
              </a:rPr>
              <a:t>'Io 5'</a:t>
            </a:r>
          </a:p>
          <a:p>
            <a:endParaRPr lang="en-US" dirty="0"/>
          </a:p>
        </p:txBody>
      </p:sp>
      <p:sp>
        <p:nvSpPr>
          <p:cNvPr id="2" name="TextBox 1">
            <a:extLst>
              <a:ext uri="{FF2B5EF4-FFF2-40B4-BE49-F238E27FC236}">
                <a16:creationId xmlns:a16="http://schemas.microsoft.com/office/drawing/2014/main" id="{2DB11A83-1EEA-813F-F929-AAA9997C40C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5CE038F-5D42-31E7-3E49-59FB86A0CFF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Slicing with steps – skipping both start and end</a:t>
            </a:r>
          </a:p>
        </p:txBody>
      </p:sp>
    </p:spTree>
    <p:extLst>
      <p:ext uri="{BB962C8B-B14F-4D97-AF65-F5344CB8AC3E}">
        <p14:creationId xmlns:p14="http://schemas.microsoft.com/office/powerpoint/2010/main" val="576725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1BD65-1B67-5BF5-FBF0-ACF2635BB3F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0D732A2-61C3-E180-A455-9A49C52D7B2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DDC1CB4-D78B-B37D-2D5F-9549A7983F3E}"/>
              </a:ext>
            </a:extLst>
          </p:cNvPr>
          <p:cNvSpPr>
            <a:spLocks noGrp="1"/>
          </p:cNvSpPr>
          <p:nvPr>
            <p:ph type="sldNum" sz="quarter" idx="12"/>
          </p:nvPr>
        </p:nvSpPr>
        <p:spPr/>
        <p:txBody>
          <a:bodyPr/>
          <a:lstStyle/>
          <a:p>
            <a:fld id="{CC057153-B650-4DEB-B370-79DDCFDCE934}" type="slidenum">
              <a:rPr lang="en-US" smtClean="0"/>
              <a:t>21</a:t>
            </a:fld>
            <a:endParaRPr lang="en-US"/>
          </a:p>
        </p:txBody>
      </p:sp>
      <p:sp>
        <p:nvSpPr>
          <p:cNvPr id="4" name="Content Placeholder 3">
            <a:extLst>
              <a:ext uri="{FF2B5EF4-FFF2-40B4-BE49-F238E27FC236}">
                <a16:creationId xmlns:a16="http://schemas.microsoft.com/office/drawing/2014/main" id="{FCD7A6F0-4DCC-7A95-3E80-A78CDFF2BADE}"/>
              </a:ext>
            </a:extLst>
          </p:cNvPr>
          <p:cNvSpPr>
            <a:spLocks noGrp="1"/>
          </p:cNvSpPr>
          <p:nvPr>
            <p:ph idx="1"/>
          </p:nvPr>
        </p:nvSpPr>
        <p:spPr>
          <a:xfrm>
            <a:off x="612647" y="1563132"/>
            <a:ext cx="11019515" cy="4593828"/>
          </a:xfrm>
        </p:spPr>
        <p:txBody>
          <a:bodyPr>
            <a:noAutofit/>
          </a:bodyPr>
          <a:lstStyle/>
          <a:p>
            <a:r>
              <a:rPr lang="en-US" dirty="0"/>
              <a:t>Strings are </a:t>
            </a:r>
            <a:r>
              <a:rPr lang="en-US" b="1" dirty="0"/>
              <a:t>immutable</a:t>
            </a:r>
            <a:r>
              <a:rPr lang="en-US" dirty="0"/>
              <a:t> which means that we cannot change an existing string. E.g., </a:t>
            </a:r>
          </a:p>
          <a:p>
            <a:pPr lvl="1"/>
            <a:r>
              <a:rPr lang="en-US" sz="2000" dirty="0" err="1">
                <a:latin typeface="Monaco" pitchFamily="2" charset="77"/>
              </a:rPr>
              <a:t>favorite_class</a:t>
            </a:r>
            <a:r>
              <a:rPr lang="en-US" sz="2000" dirty="0">
                <a:latin typeface="Monaco" pitchFamily="2" charset="77"/>
              </a:rPr>
              <a:t> = 'cs51'</a:t>
            </a:r>
          </a:p>
          <a:p>
            <a:pPr lvl="1"/>
            <a:r>
              <a:rPr lang="en-US" sz="2000" dirty="0" err="1">
                <a:latin typeface="Monaco" pitchFamily="2" charset="77"/>
              </a:rPr>
              <a:t>favorite_class</a:t>
            </a:r>
            <a:r>
              <a:rPr lang="en-US" sz="2000" dirty="0">
                <a:latin typeface="Monaco" pitchFamily="2" charset="77"/>
              </a:rPr>
              <a:t>[-1] = '0'</a:t>
            </a:r>
          </a:p>
          <a:p>
            <a:r>
              <a:rPr lang="en-US" dirty="0"/>
              <a:t>We would receive </a:t>
            </a:r>
            <a:r>
              <a:rPr lang="en-US" dirty="0" err="1">
                <a:solidFill>
                  <a:srgbClr val="FF0000"/>
                </a:solidFill>
              </a:rPr>
              <a:t>TypeError</a:t>
            </a:r>
            <a:r>
              <a:rPr lang="en-US" dirty="0">
                <a:solidFill>
                  <a:srgbClr val="FF0000"/>
                </a:solidFill>
              </a:rPr>
              <a:t>: 'str' object does not support item assignment</a:t>
            </a:r>
          </a:p>
          <a:p>
            <a:r>
              <a:rPr lang="en-US" dirty="0"/>
              <a:t>How we could get around this is by typing:</a:t>
            </a:r>
          </a:p>
          <a:p>
            <a:pPr lvl="1"/>
            <a:r>
              <a:rPr lang="en-US" sz="2000" dirty="0" err="1">
                <a:latin typeface="Monaco" pitchFamily="2" charset="77"/>
              </a:rPr>
              <a:t>new_favorite_class</a:t>
            </a:r>
            <a:r>
              <a:rPr lang="en-US" sz="2000" dirty="0">
                <a:latin typeface="Monaco" pitchFamily="2" charset="77"/>
              </a:rPr>
              <a:t> = </a:t>
            </a:r>
            <a:r>
              <a:rPr lang="en-US" sz="2000" dirty="0" err="1">
                <a:latin typeface="Monaco" pitchFamily="2" charset="77"/>
              </a:rPr>
              <a:t>favorite_class</a:t>
            </a:r>
            <a:r>
              <a:rPr lang="en-US" sz="2000" dirty="0">
                <a:latin typeface="Monaco" pitchFamily="2" charset="77"/>
              </a:rPr>
              <a:t>[:-1] + '0'</a:t>
            </a:r>
          </a:p>
          <a:p>
            <a:pPr lvl="1"/>
            <a:r>
              <a:rPr lang="en-US" sz="2000" dirty="0"/>
              <a:t>which would result in </a:t>
            </a:r>
            <a:r>
              <a:rPr lang="en-US" sz="2000" dirty="0" err="1">
                <a:latin typeface="Monaco" pitchFamily="2" charset="77"/>
              </a:rPr>
              <a:t>new</a:t>
            </a:r>
            <a:r>
              <a:rPr lang="en-US" sz="2000" dirty="0" err="1"/>
              <a:t>_</a:t>
            </a:r>
            <a:r>
              <a:rPr lang="en-US" sz="2000" dirty="0" err="1">
                <a:latin typeface="Monaco" pitchFamily="2" charset="77"/>
              </a:rPr>
              <a:t>favorite_class</a:t>
            </a:r>
            <a:r>
              <a:rPr lang="en-US" sz="2000" dirty="0">
                <a:latin typeface="Monaco" pitchFamily="2" charset="77"/>
              </a:rPr>
              <a:t> </a:t>
            </a:r>
            <a:r>
              <a:rPr lang="en-US" sz="2000" dirty="0"/>
              <a:t>being equal to</a:t>
            </a:r>
            <a:r>
              <a:rPr lang="en-US" sz="2000" dirty="0">
                <a:latin typeface="Monaco" pitchFamily="2" charset="77"/>
              </a:rPr>
              <a:t> 'cs50'.</a:t>
            </a:r>
          </a:p>
          <a:p>
            <a:pPr lvl="1"/>
            <a:r>
              <a:rPr lang="en-US" sz="2000" dirty="0"/>
              <a:t>This example </a:t>
            </a:r>
            <a:r>
              <a:rPr lang="en-US" sz="2000" b="1" dirty="0"/>
              <a:t>concatenates</a:t>
            </a:r>
            <a:r>
              <a:rPr lang="en-US" sz="2000" dirty="0"/>
              <a:t> a slice of </a:t>
            </a:r>
            <a:r>
              <a:rPr lang="en-US" sz="2000" dirty="0" err="1">
                <a:latin typeface="Monaco" pitchFamily="2" charset="77"/>
              </a:rPr>
              <a:t>favorite_class</a:t>
            </a:r>
            <a:r>
              <a:rPr lang="en-US" sz="2000" dirty="0">
                <a:latin typeface="Monaco" pitchFamily="2" charset="77"/>
              </a:rPr>
              <a:t> </a:t>
            </a:r>
            <a:r>
              <a:rPr lang="en-US" sz="2000" dirty="0"/>
              <a:t>from the first character to second to last with the character '0'. It has no effect on the original string </a:t>
            </a:r>
            <a:r>
              <a:rPr lang="en-US" sz="2000" dirty="0" err="1">
                <a:latin typeface="Monaco" pitchFamily="2" charset="77"/>
              </a:rPr>
              <a:t>favorite_class</a:t>
            </a:r>
            <a:r>
              <a:rPr lang="en-US" sz="2000" dirty="0"/>
              <a:t>.</a:t>
            </a:r>
            <a:br>
              <a:rPr lang="en-US" dirty="0"/>
            </a:br>
            <a:endParaRPr lang="en-US" dirty="0"/>
          </a:p>
          <a:p>
            <a:endParaRPr lang="en-US" dirty="0"/>
          </a:p>
        </p:txBody>
      </p:sp>
      <p:sp>
        <p:nvSpPr>
          <p:cNvPr id="2" name="TextBox 1">
            <a:extLst>
              <a:ext uri="{FF2B5EF4-FFF2-40B4-BE49-F238E27FC236}">
                <a16:creationId xmlns:a16="http://schemas.microsoft.com/office/drawing/2014/main" id="{44D13759-5162-795E-616C-0DC3C66C72F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A681A63-2DA5-B13C-3F92-A1833C2F236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Strings are immutable</a:t>
            </a:r>
          </a:p>
        </p:txBody>
      </p:sp>
    </p:spTree>
    <p:extLst>
      <p:ext uri="{BB962C8B-B14F-4D97-AF65-F5344CB8AC3E}">
        <p14:creationId xmlns:p14="http://schemas.microsoft.com/office/powerpoint/2010/main" val="3967167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C7E0D-A346-F105-21B4-4A26289C655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258D03C-ABE2-AE97-62C0-F830E4093FF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8DF8232-5130-56CE-A3F0-F7681814F395}"/>
              </a:ext>
            </a:extLst>
          </p:cNvPr>
          <p:cNvSpPr>
            <a:spLocks noGrp="1"/>
          </p:cNvSpPr>
          <p:nvPr>
            <p:ph type="sldNum" sz="quarter" idx="12"/>
          </p:nvPr>
        </p:nvSpPr>
        <p:spPr/>
        <p:txBody>
          <a:bodyPr/>
          <a:lstStyle/>
          <a:p>
            <a:fld id="{CC057153-B650-4DEB-B370-79DDCFDCE934}" type="slidenum">
              <a:rPr lang="en-US" smtClean="0"/>
              <a:t>22</a:t>
            </a:fld>
            <a:endParaRPr lang="en-US"/>
          </a:p>
        </p:txBody>
      </p:sp>
      <p:sp>
        <p:nvSpPr>
          <p:cNvPr id="4" name="Content Placeholder 3">
            <a:extLst>
              <a:ext uri="{FF2B5EF4-FFF2-40B4-BE49-F238E27FC236}">
                <a16:creationId xmlns:a16="http://schemas.microsoft.com/office/drawing/2014/main" id="{8AD34E1A-A965-F6C6-28F3-7C7E406CE3BC}"/>
              </a:ext>
            </a:extLst>
          </p:cNvPr>
          <p:cNvSpPr>
            <a:spLocks noGrp="1"/>
          </p:cNvSpPr>
          <p:nvPr>
            <p:ph idx="1"/>
          </p:nvPr>
        </p:nvSpPr>
        <p:spPr>
          <a:xfrm>
            <a:off x="612647" y="1563132"/>
            <a:ext cx="11019515" cy="4593828"/>
          </a:xfrm>
        </p:spPr>
        <p:txBody>
          <a:bodyPr>
            <a:noAutofit/>
          </a:bodyPr>
          <a:lstStyle/>
          <a:p>
            <a:r>
              <a:rPr lang="en-US" dirty="0"/>
              <a:t>So far, we have seen types like int, float, strings. </a:t>
            </a:r>
          </a:p>
          <a:p>
            <a:r>
              <a:rPr lang="en-US" dirty="0"/>
              <a:t>But all these types, really almost everything in Python is an object, that is an instance of a specific class. </a:t>
            </a:r>
          </a:p>
          <a:p>
            <a:r>
              <a:rPr lang="en-US" dirty="0"/>
              <a:t>For example, the string </a:t>
            </a:r>
            <a:r>
              <a:rPr lang="en-US" dirty="0">
                <a:latin typeface="Monaco" pitchFamily="2" charset="77"/>
              </a:rPr>
              <a:t>'cs51' </a:t>
            </a:r>
            <a:r>
              <a:rPr lang="en-US" dirty="0"/>
              <a:t>is an object. </a:t>
            </a:r>
            <a:r>
              <a:rPr lang="en-US" dirty="0">
                <a:latin typeface="Monaco" pitchFamily="2" charset="77"/>
              </a:rPr>
              <a:t>type('cs51 ') </a:t>
            </a:r>
            <a:r>
              <a:rPr lang="en-US" dirty="0"/>
              <a:t>returns </a:t>
            </a:r>
            <a:r>
              <a:rPr lang="en-US" dirty="0">
                <a:latin typeface="Monaco" pitchFamily="2" charset="77"/>
              </a:rPr>
              <a:t>&lt;class 'str'&gt;</a:t>
            </a:r>
            <a:r>
              <a:rPr lang="en-US" dirty="0"/>
              <a:t>. Similarly, the object 47 is an instance of the class </a:t>
            </a:r>
            <a:r>
              <a:rPr lang="en-US" dirty="0">
                <a:latin typeface="Monaco" pitchFamily="2" charset="77"/>
              </a:rPr>
              <a:t>int</a:t>
            </a:r>
            <a:r>
              <a:rPr lang="en-US" dirty="0"/>
              <a:t>.</a:t>
            </a:r>
          </a:p>
          <a:p>
            <a:r>
              <a:rPr lang="en-US" dirty="0"/>
              <a:t>This idea comes from the object-oriented programming (OOP) paradigm.</a:t>
            </a:r>
          </a:p>
          <a:p>
            <a:r>
              <a:rPr lang="en-US" dirty="0"/>
              <a:t>Python often hides this fact. We have not realized all this time that there are objects and have been working simply with functions.</a:t>
            </a:r>
          </a:p>
          <a:p>
            <a:r>
              <a:rPr lang="en-US" dirty="0"/>
              <a:t>If you continue with CS62, you will see Java, an OOP language that you will have to explicitly work with objects.</a:t>
            </a:r>
          </a:p>
        </p:txBody>
      </p:sp>
      <p:sp>
        <p:nvSpPr>
          <p:cNvPr id="2" name="TextBox 1">
            <a:extLst>
              <a:ext uri="{FF2B5EF4-FFF2-40B4-BE49-F238E27FC236}">
                <a16:creationId xmlns:a16="http://schemas.microsoft.com/office/drawing/2014/main" id="{8F625000-1E9E-8CD3-BFD9-798C4333E0A6}"/>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B63682C-66E3-920D-621D-1DD6F72FE50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 aside: objects</a:t>
            </a:r>
          </a:p>
        </p:txBody>
      </p:sp>
    </p:spTree>
    <p:extLst>
      <p:ext uri="{BB962C8B-B14F-4D97-AF65-F5344CB8AC3E}">
        <p14:creationId xmlns:p14="http://schemas.microsoft.com/office/powerpoint/2010/main" val="4220655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8811F-5E83-EDE1-9C8D-8D7147BD795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DBB040B-6C27-ED79-7137-A748099149D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5DA6B01-E692-9E2C-8448-AD19AD2397E7}"/>
              </a:ext>
            </a:extLst>
          </p:cNvPr>
          <p:cNvSpPr>
            <a:spLocks noGrp="1"/>
          </p:cNvSpPr>
          <p:nvPr>
            <p:ph type="sldNum" sz="quarter" idx="12"/>
          </p:nvPr>
        </p:nvSpPr>
        <p:spPr/>
        <p:txBody>
          <a:bodyPr/>
          <a:lstStyle/>
          <a:p>
            <a:fld id="{CC057153-B650-4DEB-B370-79DDCFDCE934}" type="slidenum">
              <a:rPr lang="en-US" smtClean="0"/>
              <a:t>23</a:t>
            </a:fld>
            <a:endParaRPr lang="en-US"/>
          </a:p>
        </p:txBody>
      </p:sp>
      <p:sp>
        <p:nvSpPr>
          <p:cNvPr id="4" name="Content Placeholder 3">
            <a:extLst>
              <a:ext uri="{FF2B5EF4-FFF2-40B4-BE49-F238E27FC236}">
                <a16:creationId xmlns:a16="http://schemas.microsoft.com/office/drawing/2014/main" id="{24BAF04D-70CE-B691-57EA-63ED8C041F80}"/>
              </a:ext>
            </a:extLst>
          </p:cNvPr>
          <p:cNvSpPr>
            <a:spLocks noGrp="1"/>
          </p:cNvSpPr>
          <p:nvPr>
            <p:ph idx="1"/>
          </p:nvPr>
        </p:nvSpPr>
        <p:spPr>
          <a:xfrm>
            <a:off x="612647" y="1563132"/>
            <a:ext cx="11019515" cy="4593828"/>
          </a:xfrm>
        </p:spPr>
        <p:txBody>
          <a:bodyPr>
            <a:noAutofit/>
          </a:bodyPr>
          <a:lstStyle/>
          <a:p>
            <a:r>
              <a:rPr lang="en-US" dirty="0"/>
              <a:t>A key characteristic of objects is that they have </a:t>
            </a:r>
            <a:r>
              <a:rPr lang="en-US" b="1" dirty="0"/>
              <a:t>methods</a:t>
            </a:r>
            <a:r>
              <a:rPr lang="en-US" dirty="0"/>
              <a:t>, that is special functions that can manipulate the state of an object.</a:t>
            </a:r>
          </a:p>
          <a:p>
            <a:r>
              <a:rPr lang="en-US" dirty="0"/>
              <a:t>A method can only be called through an object using the </a:t>
            </a:r>
            <a:r>
              <a:rPr lang="en-US" b="1" dirty="0"/>
              <a:t>dot operator</a:t>
            </a:r>
            <a:r>
              <a:rPr lang="en-US" dirty="0"/>
              <a:t>.</a:t>
            </a:r>
          </a:p>
          <a:p>
            <a:pPr lvl="1"/>
            <a:r>
              <a:rPr lang="en-US" dirty="0" err="1">
                <a:latin typeface="Monaco" pitchFamily="2" charset="77"/>
              </a:rPr>
              <a:t>obj.method</a:t>
            </a:r>
            <a:r>
              <a:rPr lang="en-US" dirty="0">
                <a:latin typeface="Monaco" pitchFamily="2" charset="77"/>
              </a:rPr>
              <a:t>(arguments)</a:t>
            </a:r>
          </a:p>
        </p:txBody>
      </p:sp>
      <p:sp>
        <p:nvSpPr>
          <p:cNvPr id="2" name="TextBox 1">
            <a:extLst>
              <a:ext uri="{FF2B5EF4-FFF2-40B4-BE49-F238E27FC236}">
                <a16:creationId xmlns:a16="http://schemas.microsoft.com/office/drawing/2014/main" id="{A5EE194E-476A-4BC7-0DF1-39927330C35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30073BF-5F53-B256-F186-393E9AC60AF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Methods</a:t>
            </a:r>
          </a:p>
        </p:txBody>
      </p:sp>
    </p:spTree>
    <p:extLst>
      <p:ext uri="{BB962C8B-B14F-4D97-AF65-F5344CB8AC3E}">
        <p14:creationId xmlns:p14="http://schemas.microsoft.com/office/powerpoint/2010/main" val="115853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554EF-D869-759C-82D5-76C9B24EA7E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38F3329-1E4A-3528-D6F0-3D03260EC9B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4B78523-49CD-CB95-19BC-AB827165A184}"/>
              </a:ext>
            </a:extLst>
          </p:cNvPr>
          <p:cNvSpPr>
            <a:spLocks noGrp="1"/>
          </p:cNvSpPr>
          <p:nvPr>
            <p:ph type="sldNum" sz="quarter" idx="12"/>
          </p:nvPr>
        </p:nvSpPr>
        <p:spPr/>
        <p:txBody>
          <a:bodyPr/>
          <a:lstStyle/>
          <a:p>
            <a:fld id="{CC057153-B650-4DEB-B370-79DDCFDCE934}" type="slidenum">
              <a:rPr lang="en-US" smtClean="0"/>
              <a:t>24</a:t>
            </a:fld>
            <a:endParaRPr lang="en-US"/>
          </a:p>
        </p:txBody>
      </p:sp>
      <p:sp>
        <p:nvSpPr>
          <p:cNvPr id="4" name="Content Placeholder 3">
            <a:extLst>
              <a:ext uri="{FF2B5EF4-FFF2-40B4-BE49-F238E27FC236}">
                <a16:creationId xmlns:a16="http://schemas.microsoft.com/office/drawing/2014/main" id="{7ADFAF36-A04A-1F18-8A4A-CA81AE3BAA37}"/>
              </a:ext>
            </a:extLst>
          </p:cNvPr>
          <p:cNvSpPr>
            <a:spLocks noGrp="1"/>
          </p:cNvSpPr>
          <p:nvPr>
            <p:ph idx="1"/>
          </p:nvPr>
        </p:nvSpPr>
        <p:spPr>
          <a:xfrm>
            <a:off x="612647" y="1563132"/>
            <a:ext cx="11019515" cy="4593828"/>
          </a:xfrm>
        </p:spPr>
        <p:txBody>
          <a:bodyPr>
            <a:noAutofit/>
          </a:bodyPr>
          <a:lstStyle/>
          <a:p>
            <a:r>
              <a:rPr lang="en-US" dirty="0"/>
              <a:t>Stripping a string using the </a:t>
            </a:r>
            <a:r>
              <a:rPr lang="en-US" dirty="0">
                <a:latin typeface="Monaco" pitchFamily="2" charset="77"/>
              </a:rPr>
              <a:t>strip</a:t>
            </a:r>
            <a:r>
              <a:rPr lang="en-US" dirty="0"/>
              <a:t> method removes any </a:t>
            </a:r>
            <a:r>
              <a:rPr lang="en-US" b="1" dirty="0"/>
              <a:t>leading</a:t>
            </a:r>
            <a:r>
              <a:rPr lang="en-US" dirty="0"/>
              <a:t> and </a:t>
            </a:r>
            <a:r>
              <a:rPr lang="en-US" b="1" dirty="0"/>
              <a:t>trailing</a:t>
            </a:r>
            <a:r>
              <a:rPr lang="en-US" dirty="0"/>
              <a:t> whitespaces and returns a new string with these characters removed. E.g.,</a:t>
            </a:r>
          </a:p>
          <a:p>
            <a:pPr lvl="1"/>
            <a:r>
              <a:rPr lang="en-US" dirty="0">
                <a:latin typeface="Monaco" pitchFamily="2" charset="77"/>
              </a:rPr>
              <a:t>test = '     cs51     '</a:t>
            </a:r>
          </a:p>
          <a:p>
            <a:pPr lvl="1"/>
            <a:r>
              <a:rPr lang="en-US" dirty="0" err="1">
                <a:latin typeface="Monaco" pitchFamily="2" charset="77"/>
              </a:rPr>
              <a:t>new_test</a:t>
            </a:r>
            <a:r>
              <a:rPr lang="en-US" dirty="0">
                <a:latin typeface="Monaco" pitchFamily="2" charset="77"/>
              </a:rPr>
              <a:t> = </a:t>
            </a:r>
            <a:r>
              <a:rPr lang="en-US" dirty="0" err="1">
                <a:latin typeface="Monaco" pitchFamily="2" charset="77"/>
              </a:rPr>
              <a:t>test.strip</a:t>
            </a:r>
            <a:r>
              <a:rPr lang="en-US" dirty="0">
                <a:latin typeface="Monaco" pitchFamily="2" charset="77"/>
              </a:rPr>
              <a:t>()</a:t>
            </a:r>
          </a:p>
          <a:p>
            <a:pPr lvl="1"/>
            <a:r>
              <a:rPr lang="en-US" dirty="0" err="1">
                <a:latin typeface="Monaco" pitchFamily="2" charset="77"/>
              </a:rPr>
              <a:t>new_test</a:t>
            </a:r>
            <a:r>
              <a:rPr lang="en-US" dirty="0">
                <a:latin typeface="Monaco" pitchFamily="2" charset="77"/>
              </a:rPr>
              <a:t> </a:t>
            </a:r>
            <a:r>
              <a:rPr lang="en-US" dirty="0"/>
              <a:t>is going to be </a:t>
            </a:r>
            <a:r>
              <a:rPr lang="en-US" dirty="0">
                <a:latin typeface="Monaco" pitchFamily="2" charset="77"/>
              </a:rPr>
              <a:t>'cs51'</a:t>
            </a:r>
            <a:r>
              <a:rPr lang="en-US" dirty="0"/>
              <a:t>.</a:t>
            </a:r>
            <a:r>
              <a:rPr lang="en-US" dirty="0">
                <a:latin typeface="Monaco" pitchFamily="2" charset="77"/>
              </a:rPr>
              <a:t> test</a:t>
            </a:r>
            <a:r>
              <a:rPr lang="en-US" dirty="0"/>
              <a:t> remains unchanged.</a:t>
            </a:r>
          </a:p>
          <a:p>
            <a:r>
              <a:rPr lang="en-US" dirty="0"/>
              <a:t>You can also pass specific leading and trailing characters that you want to be stripped. </a:t>
            </a:r>
          </a:p>
          <a:p>
            <a:pPr lvl="1"/>
            <a:r>
              <a:rPr lang="en-US" dirty="0" err="1">
                <a:latin typeface="Monaco" pitchFamily="2" charset="77"/>
              </a:rPr>
              <a:t>favorite_class</a:t>
            </a:r>
            <a:r>
              <a:rPr lang="en-US" dirty="0">
                <a:latin typeface="Monaco" pitchFamily="2" charset="77"/>
              </a:rPr>
              <a:t> = 'so, cs51 is my favorite </a:t>
            </a:r>
            <a:r>
              <a:rPr lang="en-US" dirty="0" err="1">
                <a:latin typeface="Monaco" pitchFamily="2" charset="77"/>
              </a:rPr>
              <a:t>class'</a:t>
            </a:r>
            <a:endParaRPr lang="en-US" dirty="0">
              <a:latin typeface="Monaco" pitchFamily="2" charset="77"/>
            </a:endParaRPr>
          </a:p>
          <a:p>
            <a:pPr lvl="1"/>
            <a:r>
              <a:rPr lang="en-US" dirty="0">
                <a:latin typeface="Monaco" pitchFamily="2" charset="77"/>
              </a:rPr>
              <a:t>print(</a:t>
            </a:r>
            <a:r>
              <a:rPr lang="en-US" dirty="0" err="1">
                <a:latin typeface="Monaco" pitchFamily="2" charset="77"/>
              </a:rPr>
              <a:t>favorite_class.strip</a:t>
            </a:r>
            <a:r>
              <a:rPr lang="en-US" dirty="0">
                <a:latin typeface="Monaco" pitchFamily="2" charset="77"/>
              </a:rPr>
              <a:t>('s')) </a:t>
            </a:r>
            <a:r>
              <a:rPr lang="en-US" dirty="0"/>
              <a:t>would print </a:t>
            </a:r>
            <a:r>
              <a:rPr lang="en-US" dirty="0">
                <a:latin typeface="Monaco" pitchFamily="2" charset="77"/>
              </a:rPr>
              <a:t>'o, cs51 is my favorite </a:t>
            </a:r>
            <a:r>
              <a:rPr lang="en-US" dirty="0" err="1">
                <a:latin typeface="Monaco" pitchFamily="2" charset="77"/>
              </a:rPr>
              <a:t>cla</a:t>
            </a:r>
            <a:r>
              <a:rPr lang="en-US" dirty="0">
                <a:latin typeface="Monaco" pitchFamily="2" charset="77"/>
              </a:rPr>
              <a:t>'</a:t>
            </a:r>
            <a:br>
              <a:rPr lang="en-US" dirty="0">
                <a:latin typeface="Monaco" pitchFamily="2" charset="77"/>
              </a:rPr>
            </a:br>
            <a:r>
              <a:rPr lang="en-US" dirty="0">
                <a:latin typeface="Monaco" pitchFamily="2" charset="77"/>
              </a:rPr>
              <a:t> </a:t>
            </a:r>
          </a:p>
        </p:txBody>
      </p:sp>
      <p:sp>
        <p:nvSpPr>
          <p:cNvPr id="2" name="TextBox 1">
            <a:extLst>
              <a:ext uri="{FF2B5EF4-FFF2-40B4-BE49-F238E27FC236}">
                <a16:creationId xmlns:a16="http://schemas.microsoft.com/office/drawing/2014/main" id="{46FD5B8A-B935-E854-21FF-32B973E1043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FD219BC-976A-EAD8-E85F-6477A4DD8A6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Stripping strings</a:t>
            </a:r>
          </a:p>
        </p:txBody>
      </p:sp>
    </p:spTree>
    <p:extLst>
      <p:ext uri="{BB962C8B-B14F-4D97-AF65-F5344CB8AC3E}">
        <p14:creationId xmlns:p14="http://schemas.microsoft.com/office/powerpoint/2010/main" val="128531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33567-7114-69E0-0A61-6E82444B6DE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0A669C5-3EED-DFC3-DAEE-33D9C7319E8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5F211A9-9ACB-945B-6556-D9F935F472F2}"/>
              </a:ext>
            </a:extLst>
          </p:cNvPr>
          <p:cNvSpPr>
            <a:spLocks noGrp="1"/>
          </p:cNvSpPr>
          <p:nvPr>
            <p:ph type="sldNum" sz="quarter" idx="12"/>
          </p:nvPr>
        </p:nvSpPr>
        <p:spPr/>
        <p:txBody>
          <a:bodyPr/>
          <a:lstStyle/>
          <a:p>
            <a:fld id="{CC057153-B650-4DEB-B370-79DDCFDCE934}" type="slidenum">
              <a:rPr lang="en-US" smtClean="0"/>
              <a:t>25</a:t>
            </a:fld>
            <a:endParaRPr lang="en-US"/>
          </a:p>
        </p:txBody>
      </p:sp>
      <p:sp>
        <p:nvSpPr>
          <p:cNvPr id="4" name="Content Placeholder 3">
            <a:extLst>
              <a:ext uri="{FF2B5EF4-FFF2-40B4-BE49-F238E27FC236}">
                <a16:creationId xmlns:a16="http://schemas.microsoft.com/office/drawing/2014/main" id="{97AAE13A-3953-CA27-5711-84B358452EA3}"/>
              </a:ext>
            </a:extLst>
          </p:cNvPr>
          <p:cNvSpPr>
            <a:spLocks noGrp="1"/>
          </p:cNvSpPr>
          <p:nvPr>
            <p:ph idx="1"/>
          </p:nvPr>
        </p:nvSpPr>
        <p:spPr>
          <a:xfrm>
            <a:off x="612647" y="1563132"/>
            <a:ext cx="11019515" cy="4593828"/>
          </a:xfrm>
        </p:spPr>
        <p:txBody>
          <a:bodyPr>
            <a:noAutofit/>
          </a:bodyPr>
          <a:lstStyle/>
          <a:p>
            <a:r>
              <a:rPr lang="en-US" dirty="0"/>
              <a:t>Python has bult-in string methods to test or change capitalization.</a:t>
            </a:r>
          </a:p>
          <a:p>
            <a:r>
              <a:rPr lang="en-US" dirty="0" err="1">
                <a:latin typeface="Monaco" pitchFamily="2" charset="77"/>
              </a:rPr>
              <a:t>favorite_class</a:t>
            </a:r>
            <a:r>
              <a:rPr lang="en-US" dirty="0">
                <a:latin typeface="Monaco" pitchFamily="2" charset="77"/>
              </a:rPr>
              <a:t> = 'CS51 ROCKS'</a:t>
            </a:r>
          </a:p>
          <a:p>
            <a:r>
              <a:rPr lang="en-US" dirty="0" err="1">
                <a:latin typeface="Monaco" pitchFamily="2" charset="77"/>
              </a:rPr>
              <a:t>favorite_class.isupper</a:t>
            </a:r>
            <a:r>
              <a:rPr lang="en-US" dirty="0">
                <a:latin typeface="Monaco" pitchFamily="2" charset="77"/>
              </a:rPr>
              <a:t>()</a:t>
            </a:r>
            <a:r>
              <a:rPr lang="en-US" dirty="0"/>
              <a:t> returns </a:t>
            </a:r>
            <a:r>
              <a:rPr lang="en-US" dirty="0">
                <a:latin typeface="Monaco" pitchFamily="2" charset="77"/>
              </a:rPr>
              <a:t>True</a:t>
            </a:r>
          </a:p>
          <a:p>
            <a:r>
              <a:rPr lang="en-US" dirty="0" err="1">
                <a:latin typeface="Monaco" pitchFamily="2" charset="77"/>
              </a:rPr>
              <a:t>favorite_class.islower</a:t>
            </a:r>
            <a:r>
              <a:rPr lang="en-US" dirty="0">
                <a:latin typeface="Monaco" pitchFamily="2" charset="77"/>
              </a:rPr>
              <a:t>()</a:t>
            </a:r>
            <a:r>
              <a:rPr lang="en-US" dirty="0"/>
              <a:t> returns </a:t>
            </a:r>
            <a:r>
              <a:rPr lang="en-US" dirty="0">
                <a:latin typeface="Monaco" pitchFamily="2" charset="77"/>
              </a:rPr>
              <a:t>False</a:t>
            </a:r>
          </a:p>
          <a:p>
            <a:r>
              <a:rPr lang="en-US" dirty="0" err="1">
                <a:latin typeface="Monaco" pitchFamily="2" charset="77"/>
              </a:rPr>
              <a:t>lower_favorite_class</a:t>
            </a:r>
            <a:r>
              <a:rPr lang="en-US" dirty="0">
                <a:latin typeface="Monaco" pitchFamily="2" charset="77"/>
              </a:rPr>
              <a:t> = </a:t>
            </a:r>
            <a:r>
              <a:rPr lang="en-US" dirty="0" err="1">
                <a:latin typeface="Monaco" pitchFamily="2" charset="77"/>
              </a:rPr>
              <a:t>favorite_class.lower</a:t>
            </a:r>
            <a:r>
              <a:rPr lang="en-US" dirty="0">
                <a:latin typeface="Monaco" pitchFamily="2" charset="77"/>
              </a:rPr>
              <a:t>()</a:t>
            </a:r>
            <a:r>
              <a:rPr lang="en-US" dirty="0"/>
              <a:t> returns a new string that is all lowercase, i.e. </a:t>
            </a:r>
            <a:r>
              <a:rPr lang="en-US" dirty="0">
                <a:latin typeface="Monaco" pitchFamily="2" charset="77"/>
              </a:rPr>
              <a:t>'cs51 rocks'</a:t>
            </a:r>
          </a:p>
          <a:p>
            <a:r>
              <a:rPr lang="en-US" dirty="0"/>
              <a:t>Similarly, </a:t>
            </a:r>
            <a:r>
              <a:rPr lang="en-US" dirty="0" err="1">
                <a:latin typeface="Monaco" pitchFamily="2" charset="77"/>
              </a:rPr>
              <a:t>lower_favorite_class.upper</a:t>
            </a:r>
            <a:r>
              <a:rPr lang="en-US" dirty="0">
                <a:latin typeface="Monaco" pitchFamily="2" charset="77"/>
              </a:rPr>
              <a:t>()</a:t>
            </a:r>
            <a:r>
              <a:rPr lang="en-US" dirty="0"/>
              <a:t> would return a new string that is all uppercase.</a:t>
            </a:r>
          </a:p>
        </p:txBody>
      </p:sp>
      <p:sp>
        <p:nvSpPr>
          <p:cNvPr id="2" name="TextBox 1">
            <a:extLst>
              <a:ext uri="{FF2B5EF4-FFF2-40B4-BE49-F238E27FC236}">
                <a16:creationId xmlns:a16="http://schemas.microsoft.com/office/drawing/2014/main" id="{5670688C-CCD8-CA7F-198D-DB384277882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0101D01-5086-15DE-49C6-AA789617CAA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Capitalization in strings</a:t>
            </a:r>
          </a:p>
        </p:txBody>
      </p:sp>
    </p:spTree>
    <p:extLst>
      <p:ext uri="{BB962C8B-B14F-4D97-AF65-F5344CB8AC3E}">
        <p14:creationId xmlns:p14="http://schemas.microsoft.com/office/powerpoint/2010/main" val="903751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6DB42-8389-011B-9A5F-62112393426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2F23270-6C11-AFC2-21C5-E69934BB26C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9C9C019-644A-ADD9-14AC-A5241B4672D0}"/>
              </a:ext>
            </a:extLst>
          </p:cNvPr>
          <p:cNvSpPr>
            <a:spLocks noGrp="1"/>
          </p:cNvSpPr>
          <p:nvPr>
            <p:ph type="sldNum" sz="quarter" idx="12"/>
          </p:nvPr>
        </p:nvSpPr>
        <p:spPr/>
        <p:txBody>
          <a:bodyPr/>
          <a:lstStyle/>
          <a:p>
            <a:fld id="{CC057153-B650-4DEB-B370-79DDCFDCE934}" type="slidenum">
              <a:rPr lang="en-US" smtClean="0"/>
              <a:t>26</a:t>
            </a:fld>
            <a:endParaRPr lang="en-US"/>
          </a:p>
        </p:txBody>
      </p:sp>
      <p:sp>
        <p:nvSpPr>
          <p:cNvPr id="4" name="Content Placeholder 3">
            <a:extLst>
              <a:ext uri="{FF2B5EF4-FFF2-40B4-BE49-F238E27FC236}">
                <a16:creationId xmlns:a16="http://schemas.microsoft.com/office/drawing/2014/main" id="{A79F7B28-F207-0C00-8B8C-09D3E6999851}"/>
              </a:ext>
            </a:extLst>
          </p:cNvPr>
          <p:cNvSpPr>
            <a:spLocks noGrp="1"/>
          </p:cNvSpPr>
          <p:nvPr>
            <p:ph idx="1"/>
          </p:nvPr>
        </p:nvSpPr>
        <p:spPr>
          <a:xfrm>
            <a:off x="612647" y="1563132"/>
            <a:ext cx="11019515" cy="4593828"/>
          </a:xfrm>
        </p:spPr>
        <p:txBody>
          <a:bodyPr>
            <a:noAutofit/>
          </a:bodyPr>
          <a:lstStyle/>
          <a:p>
            <a:r>
              <a:rPr lang="en-US" dirty="0"/>
              <a:t>To see if two strings are equal, we can use the == operator.</a:t>
            </a:r>
          </a:p>
          <a:p>
            <a:pPr lvl="1"/>
            <a:r>
              <a:rPr lang="en-US" dirty="0"/>
              <a:t>Not the =, because this is the assignment operator!</a:t>
            </a:r>
          </a:p>
          <a:p>
            <a:r>
              <a:rPr lang="en-US" dirty="0"/>
              <a:t>Similarly, &lt; and &gt; compare two strings in lexicographic order (this includes the comparison of letters, symbols, and numbers). </a:t>
            </a:r>
          </a:p>
          <a:p>
            <a:r>
              <a:rPr lang="en-US" dirty="0"/>
              <a:t>Symbols come before numbers.</a:t>
            </a:r>
          </a:p>
          <a:p>
            <a:r>
              <a:rPr lang="en-US" dirty="0"/>
              <a:t>String representation of numbers comes before letters.</a:t>
            </a:r>
          </a:p>
          <a:p>
            <a:r>
              <a:rPr lang="en-US" dirty="0"/>
              <a:t>All the uppercase letters come before lowercase letters.</a:t>
            </a:r>
            <a:endParaRPr lang="en-US" sz="1600" dirty="0">
              <a:latin typeface="Monaco" pitchFamily="2" charset="77"/>
            </a:endParaRPr>
          </a:p>
        </p:txBody>
      </p:sp>
      <p:sp>
        <p:nvSpPr>
          <p:cNvPr id="2" name="TextBox 1">
            <a:extLst>
              <a:ext uri="{FF2B5EF4-FFF2-40B4-BE49-F238E27FC236}">
                <a16:creationId xmlns:a16="http://schemas.microsoft.com/office/drawing/2014/main" id="{680BF7AD-8018-2FAB-DF8F-134D72F8F9D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2370662-F727-8EDC-62EC-138B602A02CF}"/>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Comparing strings</a:t>
            </a:r>
          </a:p>
        </p:txBody>
      </p:sp>
    </p:spTree>
    <p:extLst>
      <p:ext uri="{BB962C8B-B14F-4D97-AF65-F5344CB8AC3E}">
        <p14:creationId xmlns:p14="http://schemas.microsoft.com/office/powerpoint/2010/main" val="9644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E0505-69BB-7774-A01B-E976A112896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0ADE23C-A515-5A53-9DB2-81C540DD299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871DFF3-26A5-C1EE-2526-512D73E0BEA4}"/>
              </a:ext>
            </a:extLst>
          </p:cNvPr>
          <p:cNvSpPr>
            <a:spLocks noGrp="1"/>
          </p:cNvSpPr>
          <p:nvPr>
            <p:ph type="sldNum" sz="quarter" idx="12"/>
          </p:nvPr>
        </p:nvSpPr>
        <p:spPr/>
        <p:txBody>
          <a:bodyPr/>
          <a:lstStyle/>
          <a:p>
            <a:fld id="{CC057153-B650-4DEB-B370-79DDCFDCE934}" type="slidenum">
              <a:rPr lang="en-US" smtClean="0"/>
              <a:t>27</a:t>
            </a:fld>
            <a:endParaRPr lang="en-US"/>
          </a:p>
        </p:txBody>
      </p:sp>
      <p:sp>
        <p:nvSpPr>
          <p:cNvPr id="4" name="Content Placeholder 3">
            <a:extLst>
              <a:ext uri="{FF2B5EF4-FFF2-40B4-BE49-F238E27FC236}">
                <a16:creationId xmlns:a16="http://schemas.microsoft.com/office/drawing/2014/main" id="{ACF78342-775D-33B2-00F0-BFFD6D0CB7B0}"/>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compare_class</a:t>
            </a:r>
            <a:r>
              <a:rPr lang="en-US" sz="1600" dirty="0">
                <a:latin typeface="Monaco" pitchFamily="2" charset="77"/>
              </a:rPr>
              <a:t>(</a:t>
            </a:r>
            <a:r>
              <a:rPr lang="en-US" sz="1600" dirty="0" err="1">
                <a:latin typeface="Monaco" pitchFamily="2" charset="77"/>
              </a:rPr>
              <a:t>class_number</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class_number</a:t>
            </a:r>
            <a:r>
              <a:rPr lang="en-US" sz="1600" dirty="0">
                <a:latin typeface="Monaco" pitchFamily="2" charset="77"/>
              </a:rPr>
              <a:t> &lt; 'cs51':</a:t>
            </a:r>
          </a:p>
          <a:p>
            <a:pPr marL="0" indent="0">
              <a:buNone/>
            </a:pPr>
            <a:r>
              <a:rPr lang="en-US" sz="1600" dirty="0">
                <a:latin typeface="Monaco" pitchFamily="2" charset="77"/>
              </a:rPr>
              <a:t>        print(</a:t>
            </a:r>
            <a:r>
              <a:rPr lang="en-US" sz="1600" dirty="0" err="1">
                <a:latin typeface="Monaco" pitchFamily="2" charset="77"/>
              </a:rPr>
              <a:t>class_number</a:t>
            </a:r>
            <a:r>
              <a:rPr lang="en-US" sz="1600" dirty="0">
                <a:latin typeface="Monaco" pitchFamily="2" charset="77"/>
              </a:rPr>
              <a:t>, 'comes before cs51.')</a:t>
            </a:r>
          </a:p>
          <a:p>
            <a:pPr marL="0" indent="0">
              <a:buNone/>
            </a:pPr>
            <a:r>
              <a:rPr lang="en-US" sz="1600" dirty="0">
                <a:latin typeface="Monaco" pitchFamily="2" charset="77"/>
              </a:rPr>
              <a:t>    </a:t>
            </a:r>
            <a:r>
              <a:rPr lang="en-US" sz="1600" dirty="0" err="1">
                <a:latin typeface="Monaco" pitchFamily="2" charset="77"/>
              </a:rPr>
              <a:t>elif</a:t>
            </a:r>
            <a:r>
              <a:rPr lang="en-US" sz="1600" dirty="0">
                <a:latin typeface="Monaco" pitchFamily="2" charset="77"/>
              </a:rPr>
              <a:t> number &gt; 'cs51':</a:t>
            </a:r>
          </a:p>
          <a:p>
            <a:pPr marL="0" indent="0">
              <a:buNone/>
            </a:pPr>
            <a:r>
              <a:rPr lang="en-US" sz="1600" dirty="0">
                <a:latin typeface="Monaco" pitchFamily="2" charset="77"/>
              </a:rPr>
              <a:t>        print(</a:t>
            </a:r>
            <a:r>
              <a:rPr lang="en-US" sz="1600" dirty="0" err="1">
                <a:latin typeface="Monaco" pitchFamily="2" charset="77"/>
              </a:rPr>
              <a:t>class_number</a:t>
            </a:r>
            <a:r>
              <a:rPr lang="en-US" sz="1600" dirty="0">
                <a:latin typeface="Monaco" pitchFamily="2" charset="77"/>
              </a:rPr>
              <a:t>, 'comes after s51.')</a:t>
            </a:r>
          </a:p>
          <a:p>
            <a:pPr marL="0" indent="0">
              <a:buNone/>
            </a:pPr>
            <a:r>
              <a:rPr lang="en-US" sz="1600" dirty="0">
                <a:latin typeface="Monaco" pitchFamily="2" charset="77"/>
              </a:rPr>
              <a:t>    else:</a:t>
            </a:r>
          </a:p>
          <a:p>
            <a:pPr marL="0" indent="0">
              <a:buNone/>
            </a:pPr>
            <a:r>
              <a:rPr lang="en-US" sz="1600" dirty="0">
                <a:latin typeface="Monaco" pitchFamily="2" charset="77"/>
              </a:rPr>
              <a:t>        print('Hello, cs51')</a:t>
            </a:r>
          </a:p>
          <a:p>
            <a:pPr marL="0" indent="0">
              <a:buNone/>
            </a:pPr>
            <a:endParaRPr lang="en-US" sz="1600" dirty="0">
              <a:latin typeface="Monaco" pitchFamily="2" charset="77"/>
            </a:endParaRPr>
          </a:p>
          <a:p>
            <a:pPr marL="0" indent="0">
              <a:buNone/>
            </a:pPr>
            <a:r>
              <a:rPr lang="en-US" sz="1600" dirty="0" err="1">
                <a:latin typeface="Monaco" pitchFamily="2" charset="77"/>
              </a:rPr>
              <a:t>compare_class</a:t>
            </a:r>
            <a:r>
              <a:rPr lang="en-US" sz="1600" dirty="0">
                <a:latin typeface="Monaco" pitchFamily="2" charset="77"/>
              </a:rPr>
              <a:t>('cs50') </a:t>
            </a:r>
            <a:r>
              <a:rPr lang="en-US" sz="1600" dirty="0"/>
              <a:t>prints</a:t>
            </a:r>
            <a:r>
              <a:rPr lang="en-US" sz="1600" dirty="0">
                <a:latin typeface="Monaco" pitchFamily="2" charset="77"/>
              </a:rPr>
              <a:t> cs50 comes before cs51.</a:t>
            </a:r>
          </a:p>
          <a:p>
            <a:pPr marL="0" indent="0">
              <a:buNone/>
            </a:pPr>
            <a:r>
              <a:rPr lang="en-US" sz="1600" dirty="0" err="1">
                <a:latin typeface="Monaco" pitchFamily="2" charset="77"/>
              </a:rPr>
              <a:t>compare_class</a:t>
            </a:r>
            <a:r>
              <a:rPr lang="en-US" sz="1600" dirty="0">
                <a:latin typeface="Monaco" pitchFamily="2" charset="77"/>
              </a:rPr>
              <a:t>('CS62') </a:t>
            </a:r>
            <a:r>
              <a:rPr lang="en-US" sz="1600" dirty="0"/>
              <a:t>prints</a:t>
            </a:r>
            <a:r>
              <a:rPr lang="en-US" sz="1600" dirty="0">
                <a:latin typeface="Monaco" pitchFamily="2" charset="77"/>
              </a:rPr>
              <a:t> CS62 comes before cs51.</a:t>
            </a:r>
          </a:p>
          <a:p>
            <a:pPr marL="0" indent="0">
              <a:buNone/>
            </a:pPr>
            <a:endParaRPr lang="en-US" sz="1600" dirty="0">
              <a:latin typeface="Monaco" pitchFamily="2" charset="77"/>
            </a:endParaRPr>
          </a:p>
          <a:p>
            <a:pPr marL="0" indent="0">
              <a:buNone/>
            </a:pPr>
            <a:endParaRPr lang="en-US" sz="1600" dirty="0">
              <a:latin typeface="Monaco" pitchFamily="2" charset="77"/>
            </a:endParaRPr>
          </a:p>
        </p:txBody>
      </p:sp>
      <p:sp>
        <p:nvSpPr>
          <p:cNvPr id="2" name="TextBox 1">
            <a:extLst>
              <a:ext uri="{FF2B5EF4-FFF2-40B4-BE49-F238E27FC236}">
                <a16:creationId xmlns:a16="http://schemas.microsoft.com/office/drawing/2014/main" id="{08659564-96B9-EAAB-A366-86634BDB767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178C70BC-0E8A-A289-47F7-56D2E516465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Comparing strings example</a:t>
            </a:r>
          </a:p>
        </p:txBody>
      </p:sp>
    </p:spTree>
    <p:extLst>
      <p:ext uri="{BB962C8B-B14F-4D97-AF65-F5344CB8AC3E}">
        <p14:creationId xmlns:p14="http://schemas.microsoft.com/office/powerpoint/2010/main" val="900627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D10D0-09C7-66E6-E0EE-23333B100E7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789932A-F546-B6BF-DC85-5FCC09D022B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D30FF74-0E10-B700-F317-D49C3DAF71BD}"/>
              </a:ext>
            </a:extLst>
          </p:cNvPr>
          <p:cNvSpPr>
            <a:spLocks noGrp="1"/>
          </p:cNvSpPr>
          <p:nvPr>
            <p:ph type="sldNum" sz="quarter" idx="12"/>
          </p:nvPr>
        </p:nvSpPr>
        <p:spPr/>
        <p:txBody>
          <a:bodyPr/>
          <a:lstStyle/>
          <a:p>
            <a:fld id="{CC057153-B650-4DEB-B370-79DDCFDCE934}" type="slidenum">
              <a:rPr lang="en-US" smtClean="0"/>
              <a:t>28</a:t>
            </a:fld>
            <a:endParaRPr lang="en-US"/>
          </a:p>
        </p:txBody>
      </p:sp>
      <p:sp>
        <p:nvSpPr>
          <p:cNvPr id="4" name="Content Placeholder 3">
            <a:extLst>
              <a:ext uri="{FF2B5EF4-FFF2-40B4-BE49-F238E27FC236}">
                <a16:creationId xmlns:a16="http://schemas.microsoft.com/office/drawing/2014/main" id="{35DD39FD-3C5E-EB80-B05C-EE7012DAC8A5}"/>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compare_class</a:t>
            </a:r>
            <a:r>
              <a:rPr lang="en-US" sz="1600" dirty="0">
                <a:latin typeface="Monaco" pitchFamily="2" charset="77"/>
              </a:rPr>
              <a:t>(</a:t>
            </a:r>
            <a:r>
              <a:rPr lang="en-US" sz="1600" dirty="0" err="1">
                <a:latin typeface="Monaco" pitchFamily="2" charset="77"/>
              </a:rPr>
              <a:t>class_number</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class_number</a:t>
            </a:r>
            <a:r>
              <a:rPr lang="en-US" sz="1600" dirty="0">
                <a:latin typeface="Monaco" pitchFamily="2" charset="77"/>
              </a:rPr>
              <a:t> &lt; 'cs51':</a:t>
            </a:r>
          </a:p>
          <a:p>
            <a:pPr marL="0" indent="0">
              <a:buNone/>
            </a:pPr>
            <a:r>
              <a:rPr lang="en-US" sz="1600" dirty="0">
                <a:latin typeface="Monaco" pitchFamily="2" charset="77"/>
              </a:rPr>
              <a:t>        print(</a:t>
            </a:r>
            <a:r>
              <a:rPr lang="en-US" sz="1600" dirty="0" err="1">
                <a:latin typeface="Monaco" pitchFamily="2" charset="77"/>
              </a:rPr>
              <a:t>class_number</a:t>
            </a:r>
            <a:r>
              <a:rPr lang="en-US" sz="1600" dirty="0">
                <a:latin typeface="Monaco" pitchFamily="2" charset="77"/>
              </a:rPr>
              <a:t>, 'comes before cs51.')</a:t>
            </a:r>
          </a:p>
          <a:p>
            <a:pPr marL="0" indent="0">
              <a:buNone/>
            </a:pPr>
            <a:r>
              <a:rPr lang="en-US" sz="1600" dirty="0">
                <a:latin typeface="Monaco" pitchFamily="2" charset="77"/>
              </a:rPr>
              <a:t>    </a:t>
            </a:r>
            <a:r>
              <a:rPr lang="en-US" sz="1600" dirty="0" err="1">
                <a:latin typeface="Monaco" pitchFamily="2" charset="77"/>
              </a:rPr>
              <a:t>elif</a:t>
            </a:r>
            <a:r>
              <a:rPr lang="en-US" sz="1600" dirty="0">
                <a:latin typeface="Monaco" pitchFamily="2" charset="77"/>
              </a:rPr>
              <a:t> number &gt; 'cs51':</a:t>
            </a:r>
          </a:p>
          <a:p>
            <a:pPr marL="0" indent="0">
              <a:buNone/>
            </a:pPr>
            <a:r>
              <a:rPr lang="en-US" sz="1600" dirty="0">
                <a:latin typeface="Monaco" pitchFamily="2" charset="77"/>
              </a:rPr>
              <a:t>        print(</a:t>
            </a:r>
            <a:r>
              <a:rPr lang="en-US" sz="1600" dirty="0" err="1">
                <a:latin typeface="Monaco" pitchFamily="2" charset="77"/>
              </a:rPr>
              <a:t>class_number</a:t>
            </a:r>
            <a:r>
              <a:rPr lang="en-US" sz="1600" dirty="0">
                <a:latin typeface="Monaco" pitchFamily="2" charset="77"/>
              </a:rPr>
              <a:t>, 'comes after s51.')</a:t>
            </a:r>
          </a:p>
          <a:p>
            <a:pPr marL="0" indent="0">
              <a:buNone/>
            </a:pPr>
            <a:r>
              <a:rPr lang="en-US" sz="1600" dirty="0">
                <a:latin typeface="Monaco" pitchFamily="2" charset="77"/>
              </a:rPr>
              <a:t>    else:</a:t>
            </a:r>
          </a:p>
          <a:p>
            <a:pPr marL="0" indent="0">
              <a:buNone/>
            </a:pPr>
            <a:r>
              <a:rPr lang="en-US" sz="1600" dirty="0">
                <a:latin typeface="Monaco" pitchFamily="2" charset="77"/>
              </a:rPr>
              <a:t>        print('Hello, cs51')</a:t>
            </a:r>
          </a:p>
          <a:p>
            <a:pPr marL="0" indent="0">
              <a:buNone/>
            </a:pPr>
            <a:endParaRPr lang="en-US" sz="1600" dirty="0">
              <a:latin typeface="Monaco" pitchFamily="2" charset="77"/>
            </a:endParaRPr>
          </a:p>
          <a:p>
            <a:pPr marL="0" indent="0">
              <a:buNone/>
            </a:pPr>
            <a:r>
              <a:rPr lang="en-US" sz="1600" dirty="0"/>
              <a:t>What will happen if I call </a:t>
            </a:r>
            <a:r>
              <a:rPr lang="en-US" sz="1600" dirty="0" err="1">
                <a:latin typeface="Monaco" pitchFamily="2" charset="77"/>
              </a:rPr>
              <a:t>compare_class</a:t>
            </a:r>
            <a:r>
              <a:rPr lang="en-US" sz="1600" dirty="0">
                <a:latin typeface="Monaco" pitchFamily="2" charset="77"/>
              </a:rPr>
              <a:t>('cs50') </a:t>
            </a:r>
            <a:r>
              <a:rPr lang="en-US" sz="1600" dirty="0"/>
              <a:t>and next </a:t>
            </a:r>
            <a:r>
              <a:rPr lang="en-US" sz="1600" dirty="0" err="1">
                <a:latin typeface="Monaco" pitchFamily="2" charset="77"/>
              </a:rPr>
              <a:t>compare_class</a:t>
            </a:r>
            <a:r>
              <a:rPr lang="en-US" sz="1600" dirty="0">
                <a:latin typeface="Monaco" pitchFamily="2" charset="77"/>
              </a:rPr>
              <a:t>('CS62')?</a:t>
            </a:r>
          </a:p>
          <a:p>
            <a:pPr marL="0" indent="0">
              <a:buNone/>
            </a:pPr>
            <a:endParaRPr lang="en-US" sz="1600" dirty="0">
              <a:latin typeface="Monaco" pitchFamily="2" charset="77"/>
            </a:endParaRPr>
          </a:p>
          <a:p>
            <a:pPr marL="0" indent="0">
              <a:buNone/>
            </a:pPr>
            <a:endParaRPr lang="en-US" sz="1600" dirty="0">
              <a:latin typeface="Monaco" pitchFamily="2" charset="77"/>
            </a:endParaRPr>
          </a:p>
        </p:txBody>
      </p:sp>
      <p:sp>
        <p:nvSpPr>
          <p:cNvPr id="2" name="TextBox 1">
            <a:extLst>
              <a:ext uri="{FF2B5EF4-FFF2-40B4-BE49-F238E27FC236}">
                <a16:creationId xmlns:a16="http://schemas.microsoft.com/office/drawing/2014/main" id="{85DAAE37-BEDE-D8F3-AA8C-36351266157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6FD9AA3-BD95-69C3-28EA-56C7C29D1DF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spTree>
    <p:extLst>
      <p:ext uri="{BB962C8B-B14F-4D97-AF65-F5344CB8AC3E}">
        <p14:creationId xmlns:p14="http://schemas.microsoft.com/office/powerpoint/2010/main" val="3103334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0432BE-13DC-319E-591A-5C106BF4EE8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3BD9A07-E7A7-F01A-309A-D4128389391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94AC94C-27D1-0AE5-8009-19B3EEA5AC1D}"/>
              </a:ext>
            </a:extLst>
          </p:cNvPr>
          <p:cNvSpPr>
            <a:spLocks noGrp="1"/>
          </p:cNvSpPr>
          <p:nvPr>
            <p:ph type="sldNum" sz="quarter" idx="12"/>
          </p:nvPr>
        </p:nvSpPr>
        <p:spPr/>
        <p:txBody>
          <a:bodyPr/>
          <a:lstStyle/>
          <a:p>
            <a:fld id="{CC057153-B650-4DEB-B370-79DDCFDCE934}" type="slidenum">
              <a:rPr lang="en-US" smtClean="0"/>
              <a:t>29</a:t>
            </a:fld>
            <a:endParaRPr lang="en-US"/>
          </a:p>
        </p:txBody>
      </p:sp>
      <p:sp>
        <p:nvSpPr>
          <p:cNvPr id="4" name="Content Placeholder 3">
            <a:extLst>
              <a:ext uri="{FF2B5EF4-FFF2-40B4-BE49-F238E27FC236}">
                <a16:creationId xmlns:a16="http://schemas.microsoft.com/office/drawing/2014/main" id="{2BA56A51-553A-A215-24AB-91C9893A148F}"/>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compare_class</a:t>
            </a:r>
            <a:r>
              <a:rPr lang="en-US" sz="1600" dirty="0">
                <a:latin typeface="Monaco" pitchFamily="2" charset="77"/>
              </a:rPr>
              <a:t>(</a:t>
            </a:r>
            <a:r>
              <a:rPr lang="en-US" sz="1600" dirty="0" err="1">
                <a:latin typeface="Monaco" pitchFamily="2" charset="77"/>
              </a:rPr>
              <a:t>class_number</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class_number</a:t>
            </a:r>
            <a:r>
              <a:rPr lang="en-US" sz="1600" dirty="0">
                <a:latin typeface="Monaco" pitchFamily="2" charset="77"/>
              </a:rPr>
              <a:t> &lt; 'cs51':</a:t>
            </a:r>
          </a:p>
          <a:p>
            <a:pPr marL="0" indent="0">
              <a:buNone/>
            </a:pPr>
            <a:r>
              <a:rPr lang="en-US" sz="1600" dirty="0">
                <a:latin typeface="Monaco" pitchFamily="2" charset="77"/>
              </a:rPr>
              <a:t>        print(</a:t>
            </a:r>
            <a:r>
              <a:rPr lang="en-US" sz="1600" dirty="0" err="1">
                <a:latin typeface="Monaco" pitchFamily="2" charset="77"/>
              </a:rPr>
              <a:t>class_number</a:t>
            </a:r>
            <a:r>
              <a:rPr lang="en-US" sz="1600" dirty="0">
                <a:latin typeface="Monaco" pitchFamily="2" charset="77"/>
              </a:rPr>
              <a:t>, 'comes before cs51.')</a:t>
            </a:r>
          </a:p>
          <a:p>
            <a:pPr marL="0" indent="0">
              <a:buNone/>
            </a:pPr>
            <a:r>
              <a:rPr lang="en-US" sz="1600" dirty="0">
                <a:latin typeface="Monaco" pitchFamily="2" charset="77"/>
              </a:rPr>
              <a:t>    </a:t>
            </a:r>
            <a:r>
              <a:rPr lang="en-US" sz="1600" dirty="0" err="1">
                <a:latin typeface="Monaco" pitchFamily="2" charset="77"/>
              </a:rPr>
              <a:t>elif</a:t>
            </a:r>
            <a:r>
              <a:rPr lang="en-US" sz="1600" dirty="0">
                <a:latin typeface="Monaco" pitchFamily="2" charset="77"/>
              </a:rPr>
              <a:t> </a:t>
            </a:r>
            <a:r>
              <a:rPr lang="en-US" sz="1600" dirty="0" err="1">
                <a:latin typeface="Monaco" pitchFamily="2" charset="77"/>
              </a:rPr>
              <a:t>class_number</a:t>
            </a:r>
            <a:r>
              <a:rPr lang="en-US" sz="1600" dirty="0">
                <a:latin typeface="Monaco" pitchFamily="2" charset="77"/>
              </a:rPr>
              <a:t> &gt; 'cs51':</a:t>
            </a:r>
          </a:p>
          <a:p>
            <a:pPr marL="0" indent="0">
              <a:buNone/>
            </a:pPr>
            <a:r>
              <a:rPr lang="en-US" sz="1600" dirty="0">
                <a:latin typeface="Monaco" pitchFamily="2" charset="77"/>
              </a:rPr>
              <a:t>        print(</a:t>
            </a:r>
            <a:r>
              <a:rPr lang="en-US" sz="1600" dirty="0" err="1">
                <a:latin typeface="Monaco" pitchFamily="2" charset="77"/>
              </a:rPr>
              <a:t>class_number</a:t>
            </a:r>
            <a:r>
              <a:rPr lang="en-US" sz="1600" dirty="0">
                <a:latin typeface="Monaco" pitchFamily="2" charset="77"/>
              </a:rPr>
              <a:t>, 'comes after cs51.')</a:t>
            </a:r>
          </a:p>
          <a:p>
            <a:pPr marL="0" indent="0">
              <a:buNone/>
            </a:pPr>
            <a:r>
              <a:rPr lang="en-US" sz="1600" dirty="0">
                <a:latin typeface="Monaco" pitchFamily="2" charset="77"/>
              </a:rPr>
              <a:t>    else:</a:t>
            </a:r>
          </a:p>
          <a:p>
            <a:pPr marL="0" indent="0">
              <a:buNone/>
            </a:pPr>
            <a:r>
              <a:rPr lang="en-US" sz="1600" dirty="0">
                <a:latin typeface="Monaco" pitchFamily="2" charset="77"/>
              </a:rPr>
              <a:t>        print('Hello, cs51')</a:t>
            </a:r>
          </a:p>
          <a:p>
            <a:pPr marL="0" indent="0">
              <a:buNone/>
            </a:pPr>
            <a:endParaRPr lang="en-US" sz="1600" dirty="0">
              <a:latin typeface="Monaco" pitchFamily="2" charset="77"/>
            </a:endParaRPr>
          </a:p>
          <a:p>
            <a:pPr marL="0" indent="0">
              <a:buNone/>
            </a:pPr>
            <a:r>
              <a:rPr lang="en-US" sz="1600" dirty="0"/>
              <a:t>What will happen if I call </a:t>
            </a:r>
            <a:r>
              <a:rPr lang="en-US" sz="1600" dirty="0" err="1">
                <a:latin typeface="Monaco" pitchFamily="2" charset="77"/>
              </a:rPr>
              <a:t>compare_class</a:t>
            </a:r>
            <a:r>
              <a:rPr lang="en-US" sz="1600" dirty="0">
                <a:latin typeface="Monaco" pitchFamily="2" charset="77"/>
              </a:rPr>
              <a:t>('cs50') </a:t>
            </a:r>
            <a:r>
              <a:rPr lang="en-US" sz="1600" dirty="0"/>
              <a:t>and next </a:t>
            </a:r>
            <a:r>
              <a:rPr lang="en-US" sz="1600" dirty="0" err="1">
                <a:latin typeface="Monaco" pitchFamily="2" charset="77"/>
              </a:rPr>
              <a:t>compare_class</a:t>
            </a:r>
            <a:r>
              <a:rPr lang="en-US" sz="1600" dirty="0">
                <a:latin typeface="Monaco" pitchFamily="2" charset="77"/>
              </a:rPr>
              <a:t>('CS62')?</a:t>
            </a:r>
          </a:p>
          <a:p>
            <a:pPr marL="0" indent="0">
              <a:buNone/>
            </a:pPr>
            <a:r>
              <a:rPr lang="en-US" dirty="0">
                <a:latin typeface="Monaco" pitchFamily="2" charset="77"/>
              </a:rPr>
              <a:t>cs50 comes before cs51.</a:t>
            </a:r>
          </a:p>
          <a:p>
            <a:pPr marL="0" indent="0">
              <a:buNone/>
            </a:pPr>
            <a:r>
              <a:rPr lang="en-US" dirty="0">
                <a:latin typeface="Monaco" pitchFamily="2" charset="77"/>
              </a:rPr>
              <a:t>CS62 comes before cs51.</a:t>
            </a:r>
          </a:p>
          <a:p>
            <a:pPr marL="0" indent="0">
              <a:buNone/>
            </a:pPr>
            <a:endParaRPr lang="en-US" sz="1600" dirty="0">
              <a:latin typeface="Monaco" pitchFamily="2" charset="77"/>
            </a:endParaRPr>
          </a:p>
          <a:p>
            <a:pPr marL="0" indent="0">
              <a:buNone/>
            </a:pPr>
            <a:endParaRPr lang="en-US" sz="1600" dirty="0">
              <a:latin typeface="Monaco" pitchFamily="2" charset="77"/>
            </a:endParaRPr>
          </a:p>
        </p:txBody>
      </p:sp>
      <p:sp>
        <p:nvSpPr>
          <p:cNvPr id="2" name="TextBox 1">
            <a:extLst>
              <a:ext uri="{FF2B5EF4-FFF2-40B4-BE49-F238E27FC236}">
                <a16:creationId xmlns:a16="http://schemas.microsoft.com/office/drawing/2014/main" id="{460FFCA8-09F7-649B-38AE-ABE58F8D04B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DB2D9D3-2D65-FB0F-EE4B-DAD1E9BE1D1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spTree>
    <p:extLst>
      <p:ext uri="{BB962C8B-B14F-4D97-AF65-F5344CB8AC3E}">
        <p14:creationId xmlns:p14="http://schemas.microsoft.com/office/powerpoint/2010/main" val="1413412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a:extLst>
            <a:ext uri="{FF2B5EF4-FFF2-40B4-BE49-F238E27FC236}">
              <a16:creationId xmlns:a16="http://schemas.microsoft.com/office/drawing/2014/main" id="{11152A49-7C8F-D75D-F7DE-84B35DAD3EF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70B188-2996-4BEF-03B4-9612D5F32286}"/>
              </a:ext>
            </a:extLst>
          </p:cNvPr>
          <p:cNvSpPr>
            <a:spLocks noGrp="1"/>
          </p:cNvSpPr>
          <p:nvPr>
            <p:ph idx="1"/>
          </p:nvPr>
        </p:nvSpPr>
        <p:spPr>
          <a:xfrm>
            <a:off x="612647" y="479685"/>
            <a:ext cx="10917366" cy="5829675"/>
          </a:xfrm>
        </p:spPr>
        <p:txBody>
          <a:bodyPr anchor="ctr">
            <a:noAutofit/>
          </a:bodyPr>
          <a:lstStyle/>
          <a:p>
            <a:pPr marL="0" indent="0" algn="ctr">
              <a:buNone/>
            </a:pPr>
            <a:r>
              <a:rPr lang="en-US" sz="14400" dirty="0">
                <a:solidFill>
                  <a:schemeClr val="bg1"/>
                </a:solidFill>
              </a:rPr>
              <a:t>Strings</a:t>
            </a:r>
          </a:p>
        </p:txBody>
      </p:sp>
      <p:sp>
        <p:nvSpPr>
          <p:cNvPr id="30" name="Slide Number Placeholder 29">
            <a:extLst>
              <a:ext uri="{FF2B5EF4-FFF2-40B4-BE49-F238E27FC236}">
                <a16:creationId xmlns:a16="http://schemas.microsoft.com/office/drawing/2014/main" id="{312675DA-579A-810D-3AB0-A17AD559815D}"/>
              </a:ext>
            </a:extLst>
          </p:cNvPr>
          <p:cNvSpPr>
            <a:spLocks noGrp="1"/>
          </p:cNvSpPr>
          <p:nvPr>
            <p:ph type="sldNum" sz="quarter" idx="12"/>
          </p:nvPr>
        </p:nvSpPr>
        <p:spPr/>
        <p:txBody>
          <a:bodyPr/>
          <a:lstStyle/>
          <a:p>
            <a:fld id="{CC057153-B650-4DEB-B370-79DDCFDCE934}" type="slidenum">
              <a:rPr lang="en-US" smtClean="0"/>
              <a:t>3</a:t>
            </a:fld>
            <a:endParaRPr lang="en-US"/>
          </a:p>
        </p:txBody>
      </p:sp>
      <p:sp>
        <p:nvSpPr>
          <p:cNvPr id="31" name="TextBox 30">
            <a:extLst>
              <a:ext uri="{FF2B5EF4-FFF2-40B4-BE49-F238E27FC236}">
                <a16:creationId xmlns:a16="http://schemas.microsoft.com/office/drawing/2014/main" id="{886A0012-DB2D-FFD5-D7B3-C32EE8EF04C5}"/>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954984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8F8D4-A1DC-C7CE-0CF5-CBBE9350B4D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390B3DF-98DF-C3E8-C7F0-EBC7A919D89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EBB2C47-3AB9-3A16-8718-70C607AADDC0}"/>
              </a:ext>
            </a:extLst>
          </p:cNvPr>
          <p:cNvSpPr>
            <a:spLocks noGrp="1"/>
          </p:cNvSpPr>
          <p:nvPr>
            <p:ph type="sldNum" sz="quarter" idx="12"/>
          </p:nvPr>
        </p:nvSpPr>
        <p:spPr/>
        <p:txBody>
          <a:bodyPr/>
          <a:lstStyle/>
          <a:p>
            <a:fld id="{CC057153-B650-4DEB-B370-79DDCFDCE934}" type="slidenum">
              <a:rPr lang="en-US" smtClean="0"/>
              <a:t>30</a:t>
            </a:fld>
            <a:endParaRPr lang="en-US"/>
          </a:p>
        </p:txBody>
      </p:sp>
      <p:sp>
        <p:nvSpPr>
          <p:cNvPr id="4" name="Content Placeholder 3">
            <a:extLst>
              <a:ext uri="{FF2B5EF4-FFF2-40B4-BE49-F238E27FC236}">
                <a16:creationId xmlns:a16="http://schemas.microsoft.com/office/drawing/2014/main" id="{9B0DE6CA-D9EB-92B1-1F4B-FFBA6AA14B07}"/>
              </a:ext>
            </a:extLst>
          </p:cNvPr>
          <p:cNvSpPr>
            <a:spLocks noGrp="1"/>
          </p:cNvSpPr>
          <p:nvPr>
            <p:ph idx="1"/>
          </p:nvPr>
        </p:nvSpPr>
        <p:spPr>
          <a:xfrm>
            <a:off x="612647" y="1563132"/>
            <a:ext cx="11019515" cy="4593828"/>
          </a:xfrm>
        </p:spPr>
        <p:txBody>
          <a:bodyPr>
            <a:noAutofit/>
          </a:bodyPr>
          <a:lstStyle/>
          <a:p>
            <a:r>
              <a:rPr lang="en-US" dirty="0"/>
              <a:t>Define a function </a:t>
            </a:r>
            <a:r>
              <a:rPr lang="en-US" dirty="0" err="1">
                <a:latin typeface="Monaco" pitchFamily="2" charset="77"/>
              </a:rPr>
              <a:t>str_odd_indices</a:t>
            </a:r>
            <a:r>
              <a:rPr lang="en-US" dirty="0">
                <a:latin typeface="Monaco" pitchFamily="2" charset="77"/>
              </a:rPr>
              <a:t> </a:t>
            </a:r>
            <a:r>
              <a:rPr lang="en-US" dirty="0"/>
              <a:t>that takes one parameter </a:t>
            </a:r>
            <a:r>
              <a:rPr lang="en-US" dirty="0">
                <a:latin typeface="Monaco" pitchFamily="2" charset="77"/>
              </a:rPr>
              <a:t>s</a:t>
            </a:r>
            <a:r>
              <a:rPr lang="en-US" dirty="0"/>
              <a:t> (a string) and returns a string comprised of only the odd indexed characters of </a:t>
            </a:r>
            <a:r>
              <a:rPr lang="en-US" dirty="0">
                <a:latin typeface="Monaco" pitchFamily="2" charset="77"/>
              </a:rPr>
              <a:t>s</a:t>
            </a:r>
            <a:r>
              <a:rPr lang="en-US" dirty="0"/>
              <a:t>.</a:t>
            </a:r>
          </a:p>
          <a:p>
            <a:r>
              <a:rPr lang="en-US" dirty="0"/>
              <a:t>For example, </a:t>
            </a:r>
            <a:r>
              <a:rPr lang="en-US" dirty="0" err="1">
                <a:latin typeface="Monaco" pitchFamily="2" charset="77"/>
              </a:rPr>
              <a:t>str_odd_indices</a:t>
            </a:r>
            <a:r>
              <a:rPr lang="en-US" dirty="0">
                <a:latin typeface="Monaco" pitchFamily="2" charset="77"/>
              </a:rPr>
              <a:t>('hello!') </a:t>
            </a:r>
            <a:r>
              <a:rPr lang="en-US" dirty="0"/>
              <a:t>would return </a:t>
            </a:r>
            <a:r>
              <a:rPr lang="en-US" dirty="0">
                <a:latin typeface="Monaco" pitchFamily="2" charset="77"/>
              </a:rPr>
              <a:t>'</a:t>
            </a:r>
            <a:r>
              <a:rPr lang="en-US" dirty="0" err="1">
                <a:latin typeface="Monaco" pitchFamily="2" charset="77"/>
              </a:rPr>
              <a:t>el</a:t>
            </a:r>
            <a:r>
              <a:rPr lang="en-US" dirty="0">
                <a:latin typeface="Monaco" pitchFamily="2" charset="77"/>
              </a:rPr>
              <a:t>!'</a:t>
            </a:r>
            <a:r>
              <a:rPr lang="en-US" dirty="0"/>
              <a:t>.</a:t>
            </a:r>
          </a:p>
          <a:p>
            <a:endParaRPr lang="en-US" dirty="0"/>
          </a:p>
          <a:p>
            <a:endParaRPr lang="en-US" dirty="0"/>
          </a:p>
        </p:txBody>
      </p:sp>
      <p:sp>
        <p:nvSpPr>
          <p:cNvPr id="2" name="TextBox 1">
            <a:extLst>
              <a:ext uri="{FF2B5EF4-FFF2-40B4-BE49-F238E27FC236}">
                <a16:creationId xmlns:a16="http://schemas.microsoft.com/office/drawing/2014/main" id="{7BFBF683-D7B7-BB1C-950A-35E9D1BBF1B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F78C18D-AF5C-7432-8F2B-FA3627CA2BB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spTree>
    <p:extLst>
      <p:ext uri="{BB962C8B-B14F-4D97-AF65-F5344CB8AC3E}">
        <p14:creationId xmlns:p14="http://schemas.microsoft.com/office/powerpoint/2010/main" val="16396577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76A9F-AF0D-3787-7D8C-6F41EDD2C76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426DAAE-3793-00DC-7E57-7E0971880E2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846DA6F-5D00-AB00-0649-20AE2FEA465A}"/>
              </a:ext>
            </a:extLst>
          </p:cNvPr>
          <p:cNvSpPr>
            <a:spLocks noGrp="1"/>
          </p:cNvSpPr>
          <p:nvPr>
            <p:ph type="sldNum" sz="quarter" idx="12"/>
          </p:nvPr>
        </p:nvSpPr>
        <p:spPr/>
        <p:txBody>
          <a:bodyPr/>
          <a:lstStyle/>
          <a:p>
            <a:fld id="{CC057153-B650-4DEB-B370-79DDCFDCE934}" type="slidenum">
              <a:rPr lang="en-US" smtClean="0"/>
              <a:t>31</a:t>
            </a:fld>
            <a:endParaRPr lang="en-US"/>
          </a:p>
        </p:txBody>
      </p:sp>
      <p:sp>
        <p:nvSpPr>
          <p:cNvPr id="4" name="Content Placeholder 3">
            <a:extLst>
              <a:ext uri="{FF2B5EF4-FFF2-40B4-BE49-F238E27FC236}">
                <a16:creationId xmlns:a16="http://schemas.microsoft.com/office/drawing/2014/main" id="{41E93270-1DEA-952C-0007-6E3B22FE7303}"/>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str_odd_indices</a:t>
            </a:r>
            <a:r>
              <a:rPr lang="en-US" dirty="0">
                <a:latin typeface="Monaco" pitchFamily="2" charset="77"/>
              </a:rPr>
              <a:t>(s):</a:t>
            </a:r>
          </a:p>
          <a:p>
            <a:pPr marL="0" indent="0">
              <a:buNone/>
            </a:pPr>
            <a:r>
              <a:rPr lang="en-US" dirty="0">
                <a:latin typeface="Monaco" pitchFamily="2" charset="77"/>
              </a:rPr>
              <a:t>    result = ''</a:t>
            </a:r>
          </a:p>
          <a:p>
            <a:pPr marL="0" indent="0">
              <a:buNone/>
            </a:pPr>
            <a:r>
              <a:rPr lang="en-US" dirty="0">
                <a:latin typeface="Monaco" pitchFamily="2" charset="77"/>
              </a:rPr>
              <a:t>    for </a:t>
            </a:r>
            <a:r>
              <a:rPr lang="en-US" dirty="0" err="1">
                <a:latin typeface="Monaco" pitchFamily="2" charset="77"/>
              </a:rPr>
              <a:t>i</a:t>
            </a:r>
            <a:r>
              <a:rPr lang="en-US" dirty="0">
                <a:latin typeface="Monaco" pitchFamily="2" charset="77"/>
              </a:rPr>
              <a:t> in range(</a:t>
            </a:r>
            <a:r>
              <a:rPr lang="en-US" dirty="0" err="1">
                <a:latin typeface="Monaco" pitchFamily="2" charset="77"/>
              </a:rPr>
              <a:t>len</a:t>
            </a:r>
            <a:r>
              <a:rPr lang="en-US" dirty="0">
                <a:latin typeface="Monaco" pitchFamily="2" charset="77"/>
              </a:rPr>
              <a:t>(s)):</a:t>
            </a:r>
          </a:p>
          <a:p>
            <a:pPr marL="0" indent="0">
              <a:buNone/>
            </a:pPr>
            <a:r>
              <a:rPr lang="en-US" dirty="0">
                <a:latin typeface="Monaco" pitchFamily="2" charset="77"/>
              </a:rPr>
              <a:t>        if </a:t>
            </a:r>
            <a:r>
              <a:rPr lang="en-US" dirty="0" err="1">
                <a:latin typeface="Monaco" pitchFamily="2" charset="77"/>
              </a:rPr>
              <a:t>i</a:t>
            </a:r>
            <a:r>
              <a:rPr lang="en-US" dirty="0">
                <a:latin typeface="Monaco" pitchFamily="2" charset="77"/>
              </a:rPr>
              <a:t> % 2 == 1:</a:t>
            </a:r>
          </a:p>
          <a:p>
            <a:pPr marL="0" indent="0">
              <a:buNone/>
            </a:pPr>
            <a:r>
              <a:rPr lang="en-US" dirty="0">
                <a:latin typeface="Monaco" pitchFamily="2" charset="77"/>
              </a:rPr>
              <a:t>            result += s[</a:t>
            </a:r>
            <a:r>
              <a:rPr lang="en-US" dirty="0" err="1">
                <a:latin typeface="Monaco" pitchFamily="2" charset="77"/>
              </a:rPr>
              <a:t>i</a:t>
            </a:r>
            <a:r>
              <a:rPr lang="en-US" dirty="0">
                <a:latin typeface="Monaco" pitchFamily="2" charset="77"/>
              </a:rPr>
              <a:t>]</a:t>
            </a:r>
          </a:p>
          <a:p>
            <a:pPr marL="0" indent="0">
              <a:buNone/>
            </a:pPr>
            <a:r>
              <a:rPr lang="en-US" dirty="0">
                <a:latin typeface="Monaco" pitchFamily="2" charset="77"/>
              </a:rPr>
              <a:t>    return result</a:t>
            </a:r>
          </a:p>
        </p:txBody>
      </p:sp>
      <p:sp>
        <p:nvSpPr>
          <p:cNvPr id="2" name="TextBox 1">
            <a:extLst>
              <a:ext uri="{FF2B5EF4-FFF2-40B4-BE49-F238E27FC236}">
                <a16:creationId xmlns:a16="http://schemas.microsoft.com/office/drawing/2014/main" id="{EF594EED-489A-D373-8114-E4382295FF9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C133B88-20B7-3F11-BC4A-37C682989A1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 – Option 1</a:t>
            </a:r>
          </a:p>
        </p:txBody>
      </p:sp>
    </p:spTree>
    <p:extLst>
      <p:ext uri="{BB962C8B-B14F-4D97-AF65-F5344CB8AC3E}">
        <p14:creationId xmlns:p14="http://schemas.microsoft.com/office/powerpoint/2010/main" val="1408331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12DCA-E652-0DED-8C09-F4AD1C072A3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7FC3DBA-E828-D1D2-AB7A-0D14F72127D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ACB4C83-A511-7733-462E-67DDC0C6FA50}"/>
              </a:ext>
            </a:extLst>
          </p:cNvPr>
          <p:cNvSpPr>
            <a:spLocks noGrp="1"/>
          </p:cNvSpPr>
          <p:nvPr>
            <p:ph type="sldNum" sz="quarter" idx="12"/>
          </p:nvPr>
        </p:nvSpPr>
        <p:spPr/>
        <p:txBody>
          <a:bodyPr/>
          <a:lstStyle/>
          <a:p>
            <a:fld id="{CC057153-B650-4DEB-B370-79DDCFDCE934}" type="slidenum">
              <a:rPr lang="en-US" smtClean="0"/>
              <a:t>32</a:t>
            </a:fld>
            <a:endParaRPr lang="en-US"/>
          </a:p>
        </p:txBody>
      </p:sp>
      <p:sp>
        <p:nvSpPr>
          <p:cNvPr id="4" name="Content Placeholder 3">
            <a:extLst>
              <a:ext uri="{FF2B5EF4-FFF2-40B4-BE49-F238E27FC236}">
                <a16:creationId xmlns:a16="http://schemas.microsoft.com/office/drawing/2014/main" id="{35C35781-4436-53AF-FFAF-FD9466292686}"/>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str_odd_indices</a:t>
            </a:r>
            <a:r>
              <a:rPr lang="en-US" dirty="0">
                <a:latin typeface="Monaco" pitchFamily="2" charset="77"/>
              </a:rPr>
              <a:t>(s):</a:t>
            </a:r>
          </a:p>
          <a:p>
            <a:pPr marL="0" indent="0">
              <a:buNone/>
            </a:pPr>
            <a:r>
              <a:rPr lang="en-US" dirty="0">
                <a:latin typeface="Monaco" pitchFamily="2" charset="77"/>
              </a:rPr>
              <a:t>    result = ''</a:t>
            </a:r>
          </a:p>
          <a:p>
            <a:pPr marL="0" indent="0">
              <a:buNone/>
            </a:pPr>
            <a:r>
              <a:rPr lang="en-US" dirty="0">
                <a:latin typeface="Monaco" pitchFamily="2" charset="77"/>
              </a:rPr>
              <a:t>    </a:t>
            </a:r>
            <a:r>
              <a:rPr lang="en-US" dirty="0" err="1">
                <a:latin typeface="Monaco" pitchFamily="2" charset="77"/>
              </a:rPr>
              <a:t>i</a:t>
            </a:r>
            <a:r>
              <a:rPr lang="en-US" dirty="0">
                <a:latin typeface="Monaco" pitchFamily="2" charset="77"/>
              </a:rPr>
              <a:t> = 0</a:t>
            </a:r>
          </a:p>
          <a:p>
            <a:pPr marL="0" indent="0">
              <a:buNone/>
            </a:pPr>
            <a:r>
              <a:rPr lang="en-US" dirty="0">
                <a:latin typeface="Monaco" pitchFamily="2" charset="77"/>
              </a:rPr>
              <a:t>    for </a:t>
            </a:r>
            <a:r>
              <a:rPr lang="en-US" dirty="0" err="1">
                <a:latin typeface="Monaco" pitchFamily="2" charset="77"/>
              </a:rPr>
              <a:t>ch</a:t>
            </a:r>
            <a:r>
              <a:rPr lang="en-US" dirty="0">
                <a:latin typeface="Monaco" pitchFamily="2" charset="77"/>
              </a:rPr>
              <a:t> in s:</a:t>
            </a:r>
          </a:p>
          <a:p>
            <a:pPr marL="0" indent="0">
              <a:buNone/>
            </a:pPr>
            <a:r>
              <a:rPr lang="en-US" dirty="0">
                <a:latin typeface="Monaco" pitchFamily="2" charset="77"/>
              </a:rPr>
              <a:t>        if </a:t>
            </a:r>
            <a:r>
              <a:rPr lang="en-US" dirty="0" err="1">
                <a:latin typeface="Monaco" pitchFamily="2" charset="77"/>
              </a:rPr>
              <a:t>i</a:t>
            </a:r>
            <a:r>
              <a:rPr lang="en-US" dirty="0">
                <a:latin typeface="Monaco" pitchFamily="2" charset="77"/>
              </a:rPr>
              <a:t> % 2 == 1:</a:t>
            </a:r>
          </a:p>
          <a:p>
            <a:pPr marL="0" indent="0">
              <a:buNone/>
            </a:pPr>
            <a:r>
              <a:rPr lang="en-US" dirty="0">
                <a:latin typeface="Monaco" pitchFamily="2" charset="77"/>
              </a:rPr>
              <a:t>            result += </a:t>
            </a:r>
            <a:r>
              <a:rPr lang="en-US" dirty="0" err="1">
                <a:latin typeface="Monaco" pitchFamily="2" charset="77"/>
              </a:rPr>
              <a:t>ch</a:t>
            </a:r>
            <a:endParaRPr lang="en-US" dirty="0">
              <a:latin typeface="Monaco" pitchFamily="2" charset="77"/>
            </a:endParaRPr>
          </a:p>
          <a:p>
            <a:pPr marL="0" indent="0">
              <a:buNone/>
            </a:pPr>
            <a:r>
              <a:rPr lang="en-US" dirty="0">
                <a:latin typeface="Monaco" pitchFamily="2" charset="77"/>
              </a:rPr>
              <a:t>        </a:t>
            </a:r>
            <a:r>
              <a:rPr lang="en-US" dirty="0" err="1">
                <a:latin typeface="Monaco" pitchFamily="2" charset="77"/>
              </a:rPr>
              <a:t>i</a:t>
            </a:r>
            <a:r>
              <a:rPr lang="en-US" dirty="0">
                <a:latin typeface="Monaco" pitchFamily="2" charset="77"/>
              </a:rPr>
              <a:t> += 1</a:t>
            </a:r>
          </a:p>
          <a:p>
            <a:pPr marL="0" indent="0">
              <a:buNone/>
            </a:pPr>
            <a:r>
              <a:rPr lang="en-US" dirty="0">
                <a:latin typeface="Monaco" pitchFamily="2" charset="77"/>
              </a:rPr>
              <a:t>    return result</a:t>
            </a:r>
          </a:p>
        </p:txBody>
      </p:sp>
      <p:sp>
        <p:nvSpPr>
          <p:cNvPr id="2" name="TextBox 1">
            <a:extLst>
              <a:ext uri="{FF2B5EF4-FFF2-40B4-BE49-F238E27FC236}">
                <a16:creationId xmlns:a16="http://schemas.microsoft.com/office/drawing/2014/main" id="{33CE0A14-6C92-1005-7B4E-ADB443E8DCE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FAA62C8-9330-CD87-D82C-EC975EAA0B8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 – Option 2</a:t>
            </a:r>
          </a:p>
        </p:txBody>
      </p:sp>
    </p:spTree>
    <p:extLst>
      <p:ext uri="{BB962C8B-B14F-4D97-AF65-F5344CB8AC3E}">
        <p14:creationId xmlns:p14="http://schemas.microsoft.com/office/powerpoint/2010/main" val="14882352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A1127-6018-0449-5608-62DB21D4EC2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F77E001-BC46-F8E8-7CA0-9ECBDA26747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A743986-FB0A-9085-3DE0-EDD152F6BF28}"/>
              </a:ext>
            </a:extLst>
          </p:cNvPr>
          <p:cNvSpPr>
            <a:spLocks noGrp="1"/>
          </p:cNvSpPr>
          <p:nvPr>
            <p:ph type="sldNum" sz="quarter" idx="12"/>
          </p:nvPr>
        </p:nvSpPr>
        <p:spPr/>
        <p:txBody>
          <a:bodyPr/>
          <a:lstStyle/>
          <a:p>
            <a:fld id="{CC057153-B650-4DEB-B370-79DDCFDCE934}" type="slidenum">
              <a:rPr lang="en-US" smtClean="0"/>
              <a:t>33</a:t>
            </a:fld>
            <a:endParaRPr lang="en-US"/>
          </a:p>
        </p:txBody>
      </p:sp>
      <p:sp>
        <p:nvSpPr>
          <p:cNvPr id="4" name="Content Placeholder 3">
            <a:extLst>
              <a:ext uri="{FF2B5EF4-FFF2-40B4-BE49-F238E27FC236}">
                <a16:creationId xmlns:a16="http://schemas.microsoft.com/office/drawing/2014/main" id="{0C124D7A-87AF-5989-4ACA-2A28E175818F}"/>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str_odd_indices</a:t>
            </a:r>
            <a:r>
              <a:rPr lang="en-US" dirty="0">
                <a:latin typeface="Monaco" pitchFamily="2" charset="77"/>
              </a:rPr>
              <a:t>(s):</a:t>
            </a:r>
          </a:p>
          <a:p>
            <a:pPr marL="0" indent="0">
              <a:buNone/>
            </a:pPr>
            <a:r>
              <a:rPr lang="en-US" dirty="0">
                <a:latin typeface="Monaco" pitchFamily="2" charset="77"/>
              </a:rPr>
              <a:t>    result = ''</a:t>
            </a:r>
          </a:p>
          <a:p>
            <a:pPr marL="0" indent="0">
              <a:buNone/>
            </a:pPr>
            <a:r>
              <a:rPr lang="en-US" dirty="0">
                <a:latin typeface="Monaco" pitchFamily="2" charset="77"/>
              </a:rPr>
              <a:t>    for </a:t>
            </a:r>
            <a:r>
              <a:rPr lang="en-US" dirty="0" err="1">
                <a:latin typeface="Monaco" pitchFamily="2" charset="77"/>
              </a:rPr>
              <a:t>i</a:t>
            </a:r>
            <a:r>
              <a:rPr lang="en-US" dirty="0">
                <a:latin typeface="Monaco" pitchFamily="2" charset="77"/>
              </a:rPr>
              <a:t>, char in enumerate(s):</a:t>
            </a:r>
          </a:p>
          <a:p>
            <a:pPr marL="0" indent="0">
              <a:buNone/>
            </a:pPr>
            <a:r>
              <a:rPr lang="en-US" dirty="0">
                <a:latin typeface="Monaco" pitchFamily="2" charset="77"/>
              </a:rPr>
              <a:t>        if </a:t>
            </a:r>
            <a:r>
              <a:rPr lang="en-US" dirty="0" err="1">
                <a:latin typeface="Monaco" pitchFamily="2" charset="77"/>
              </a:rPr>
              <a:t>i</a:t>
            </a:r>
            <a:r>
              <a:rPr lang="en-US" dirty="0">
                <a:latin typeface="Monaco" pitchFamily="2" charset="77"/>
              </a:rPr>
              <a:t> % 2 == 1:</a:t>
            </a:r>
          </a:p>
          <a:p>
            <a:pPr marL="0" indent="0">
              <a:buNone/>
            </a:pPr>
            <a:r>
              <a:rPr lang="en-US" dirty="0">
                <a:latin typeface="Monaco" pitchFamily="2" charset="77"/>
              </a:rPr>
              <a:t>            result += char</a:t>
            </a:r>
          </a:p>
          <a:p>
            <a:pPr marL="0" indent="0">
              <a:buNone/>
            </a:pPr>
            <a:r>
              <a:rPr lang="en-US" dirty="0">
                <a:latin typeface="Monaco" pitchFamily="2" charset="77"/>
              </a:rPr>
              <a:t>    return result</a:t>
            </a:r>
          </a:p>
        </p:txBody>
      </p:sp>
      <p:sp>
        <p:nvSpPr>
          <p:cNvPr id="2" name="TextBox 1">
            <a:extLst>
              <a:ext uri="{FF2B5EF4-FFF2-40B4-BE49-F238E27FC236}">
                <a16:creationId xmlns:a16="http://schemas.microsoft.com/office/drawing/2014/main" id="{2DD67B7D-DF0F-CF1A-7A65-4AC89D4E7AB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E94283B-7E5A-8F2D-3C95-B8BC42193B0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 – Option 3</a:t>
            </a:r>
          </a:p>
        </p:txBody>
      </p:sp>
    </p:spTree>
    <p:extLst>
      <p:ext uri="{BB962C8B-B14F-4D97-AF65-F5344CB8AC3E}">
        <p14:creationId xmlns:p14="http://schemas.microsoft.com/office/powerpoint/2010/main" val="14643988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6B4EB-F1DD-1EE6-DD1E-F2ADF24812B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D2233C1-C8B7-2E3E-9D86-745F50C6572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4BDB4C15-FD7F-6983-00EF-87172733C2A4}"/>
              </a:ext>
            </a:extLst>
          </p:cNvPr>
          <p:cNvSpPr>
            <a:spLocks noGrp="1"/>
          </p:cNvSpPr>
          <p:nvPr>
            <p:ph type="sldNum" sz="quarter" idx="12"/>
          </p:nvPr>
        </p:nvSpPr>
        <p:spPr/>
        <p:txBody>
          <a:bodyPr/>
          <a:lstStyle/>
          <a:p>
            <a:fld id="{CC057153-B650-4DEB-B370-79DDCFDCE934}" type="slidenum">
              <a:rPr lang="en-US" smtClean="0"/>
              <a:t>34</a:t>
            </a:fld>
            <a:endParaRPr lang="en-US"/>
          </a:p>
        </p:txBody>
      </p:sp>
      <p:sp>
        <p:nvSpPr>
          <p:cNvPr id="4" name="Content Placeholder 3">
            <a:extLst>
              <a:ext uri="{FF2B5EF4-FFF2-40B4-BE49-F238E27FC236}">
                <a16:creationId xmlns:a16="http://schemas.microsoft.com/office/drawing/2014/main" id="{8BF796F8-E168-2127-EA66-B2349C8BB833}"/>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str_odd_indices</a:t>
            </a:r>
            <a:r>
              <a:rPr lang="en-US" dirty="0">
                <a:latin typeface="Monaco" pitchFamily="2" charset="77"/>
              </a:rPr>
              <a:t>(s):</a:t>
            </a:r>
          </a:p>
          <a:p>
            <a:pPr marL="0" indent="0">
              <a:buNone/>
            </a:pPr>
            <a:r>
              <a:rPr lang="en-US" dirty="0">
                <a:latin typeface="Monaco" pitchFamily="2" charset="77"/>
              </a:rPr>
              <a:t>    return s[1::2]</a:t>
            </a:r>
          </a:p>
        </p:txBody>
      </p:sp>
      <p:sp>
        <p:nvSpPr>
          <p:cNvPr id="2" name="TextBox 1">
            <a:extLst>
              <a:ext uri="{FF2B5EF4-FFF2-40B4-BE49-F238E27FC236}">
                <a16:creationId xmlns:a16="http://schemas.microsoft.com/office/drawing/2014/main" id="{08AD4F84-17D1-0B23-339E-B59839D8076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9441D6F-7906-076E-6002-09AD0D12FC4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 – Option 4</a:t>
            </a:r>
          </a:p>
        </p:txBody>
      </p:sp>
    </p:spTree>
    <p:extLst>
      <p:ext uri="{BB962C8B-B14F-4D97-AF65-F5344CB8AC3E}">
        <p14:creationId xmlns:p14="http://schemas.microsoft.com/office/powerpoint/2010/main" val="4854806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73A49-14CF-3623-D804-C7C9EECE401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0E9A167-7148-814B-C24E-CBF37C6E942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0DD2ADF-1C0C-864B-BA8B-B395234224EF}"/>
              </a:ext>
            </a:extLst>
          </p:cNvPr>
          <p:cNvSpPr>
            <a:spLocks noGrp="1"/>
          </p:cNvSpPr>
          <p:nvPr>
            <p:ph type="sldNum" sz="quarter" idx="12"/>
          </p:nvPr>
        </p:nvSpPr>
        <p:spPr/>
        <p:txBody>
          <a:bodyPr/>
          <a:lstStyle/>
          <a:p>
            <a:fld id="{CC057153-B650-4DEB-B370-79DDCFDCE934}" type="slidenum">
              <a:rPr lang="en-US" smtClean="0"/>
              <a:t>35</a:t>
            </a:fld>
            <a:endParaRPr lang="en-US"/>
          </a:p>
        </p:txBody>
      </p:sp>
      <p:sp>
        <p:nvSpPr>
          <p:cNvPr id="4" name="Content Placeholder 3">
            <a:extLst>
              <a:ext uri="{FF2B5EF4-FFF2-40B4-BE49-F238E27FC236}">
                <a16:creationId xmlns:a16="http://schemas.microsoft.com/office/drawing/2014/main" id="{5B96EB04-CC62-2459-E40F-3778B0A9C5BA}"/>
              </a:ext>
            </a:extLst>
          </p:cNvPr>
          <p:cNvSpPr>
            <a:spLocks noGrp="1"/>
          </p:cNvSpPr>
          <p:nvPr>
            <p:ph idx="1"/>
          </p:nvPr>
        </p:nvSpPr>
        <p:spPr>
          <a:xfrm>
            <a:off x="612647" y="1563132"/>
            <a:ext cx="11019515" cy="4593828"/>
          </a:xfrm>
        </p:spPr>
        <p:txBody>
          <a:bodyPr>
            <a:noAutofit/>
          </a:bodyPr>
          <a:lstStyle/>
          <a:p>
            <a:r>
              <a:rPr lang="en-US" dirty="0"/>
              <a:t>Define a function </a:t>
            </a:r>
            <a:r>
              <a:rPr lang="en-US" dirty="0" err="1">
                <a:latin typeface="Monaco" pitchFamily="2" charset="77"/>
              </a:rPr>
              <a:t>find_char</a:t>
            </a:r>
            <a:r>
              <a:rPr lang="en-US" dirty="0"/>
              <a:t> that takes two parameters, a string </a:t>
            </a:r>
            <a:r>
              <a:rPr lang="en-US" dirty="0">
                <a:latin typeface="Monaco" pitchFamily="2" charset="77"/>
              </a:rPr>
              <a:t>s</a:t>
            </a:r>
            <a:r>
              <a:rPr lang="en-US" dirty="0"/>
              <a:t> and a character </a:t>
            </a:r>
            <a:r>
              <a:rPr lang="en-US" dirty="0">
                <a:latin typeface="Monaco" pitchFamily="2" charset="77"/>
              </a:rPr>
              <a:t>c</a:t>
            </a:r>
            <a:r>
              <a:rPr lang="en-US" dirty="0"/>
              <a:t> and returns the index of the first instance of that character. If that character does not appear in the string, it returns -1. </a:t>
            </a:r>
          </a:p>
          <a:p>
            <a:r>
              <a:rPr lang="en-US" dirty="0"/>
              <a:t>For example:</a:t>
            </a:r>
            <a:endParaRPr lang="en-US" dirty="0">
              <a:latin typeface="Monaco" pitchFamily="2" charset="77"/>
            </a:endParaRPr>
          </a:p>
          <a:p>
            <a:r>
              <a:rPr lang="en-US" dirty="0" err="1">
                <a:latin typeface="Monaco" pitchFamily="2" charset="77"/>
              </a:rPr>
              <a:t>find_char</a:t>
            </a:r>
            <a:r>
              <a:rPr lang="en-US" dirty="0">
                <a:latin typeface="Monaco" pitchFamily="2" charset="77"/>
              </a:rPr>
              <a:t>('hello', 'h') == 0</a:t>
            </a:r>
          </a:p>
          <a:p>
            <a:r>
              <a:rPr lang="en-US" dirty="0" err="1">
                <a:latin typeface="Monaco" pitchFamily="2" charset="77"/>
              </a:rPr>
              <a:t>find_char</a:t>
            </a:r>
            <a:r>
              <a:rPr lang="en-US" dirty="0">
                <a:latin typeface="Monaco" pitchFamily="2" charset="77"/>
              </a:rPr>
              <a:t>('hello', 'l') == 2</a:t>
            </a:r>
          </a:p>
          <a:p>
            <a:r>
              <a:rPr lang="en-US" dirty="0" err="1">
                <a:latin typeface="Monaco" pitchFamily="2" charset="77"/>
              </a:rPr>
              <a:t>find_char</a:t>
            </a:r>
            <a:r>
              <a:rPr lang="en-US" dirty="0">
                <a:latin typeface="Monaco" pitchFamily="2" charset="77"/>
              </a:rPr>
              <a:t>('hello', 'a') == -1</a:t>
            </a:r>
          </a:p>
        </p:txBody>
      </p:sp>
      <p:sp>
        <p:nvSpPr>
          <p:cNvPr id="2" name="TextBox 1">
            <a:extLst>
              <a:ext uri="{FF2B5EF4-FFF2-40B4-BE49-F238E27FC236}">
                <a16:creationId xmlns:a16="http://schemas.microsoft.com/office/drawing/2014/main" id="{F8166D92-BA52-11C6-E064-330ABA34898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5999A7E-6BEA-B430-AD3A-FDBED1EB9A8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spTree>
    <p:extLst>
      <p:ext uri="{BB962C8B-B14F-4D97-AF65-F5344CB8AC3E}">
        <p14:creationId xmlns:p14="http://schemas.microsoft.com/office/powerpoint/2010/main" val="42100799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44A7A-C50A-5A4D-E88E-317AB08C3EB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5776A92-D40C-B84B-A102-B8C55FDB183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B55CE95-AB54-D60E-7B4B-A131D3FA74F1}"/>
              </a:ext>
            </a:extLst>
          </p:cNvPr>
          <p:cNvSpPr>
            <a:spLocks noGrp="1"/>
          </p:cNvSpPr>
          <p:nvPr>
            <p:ph type="sldNum" sz="quarter" idx="12"/>
          </p:nvPr>
        </p:nvSpPr>
        <p:spPr/>
        <p:txBody>
          <a:bodyPr/>
          <a:lstStyle/>
          <a:p>
            <a:fld id="{CC057153-B650-4DEB-B370-79DDCFDCE934}" type="slidenum">
              <a:rPr lang="en-US" smtClean="0"/>
              <a:t>36</a:t>
            </a:fld>
            <a:endParaRPr lang="en-US"/>
          </a:p>
        </p:txBody>
      </p:sp>
      <p:sp>
        <p:nvSpPr>
          <p:cNvPr id="4" name="Content Placeholder 3">
            <a:extLst>
              <a:ext uri="{FF2B5EF4-FFF2-40B4-BE49-F238E27FC236}">
                <a16:creationId xmlns:a16="http://schemas.microsoft.com/office/drawing/2014/main" id="{64BF9575-D3F4-D370-BF36-8F1F5A4950F2}"/>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find_char</a:t>
            </a:r>
            <a:r>
              <a:rPr lang="en-US" dirty="0">
                <a:latin typeface="Monaco" pitchFamily="2" charset="77"/>
              </a:rPr>
              <a:t>(s, c):</a:t>
            </a:r>
          </a:p>
          <a:p>
            <a:pPr marL="0" indent="0">
              <a:buNone/>
            </a:pPr>
            <a:r>
              <a:rPr lang="en-US" dirty="0">
                <a:latin typeface="Monaco" pitchFamily="2" charset="77"/>
              </a:rPr>
              <a:t>    for </a:t>
            </a:r>
            <a:r>
              <a:rPr lang="en-US" dirty="0" err="1">
                <a:latin typeface="Monaco" pitchFamily="2" charset="77"/>
              </a:rPr>
              <a:t>i</a:t>
            </a:r>
            <a:r>
              <a:rPr lang="en-US" dirty="0">
                <a:latin typeface="Monaco" pitchFamily="2" charset="77"/>
              </a:rPr>
              <a:t> in range(</a:t>
            </a:r>
            <a:r>
              <a:rPr lang="en-US" dirty="0" err="1">
                <a:latin typeface="Monaco" pitchFamily="2" charset="77"/>
              </a:rPr>
              <a:t>len</a:t>
            </a:r>
            <a:r>
              <a:rPr lang="en-US" dirty="0">
                <a:latin typeface="Monaco" pitchFamily="2" charset="77"/>
              </a:rPr>
              <a:t>(s)):</a:t>
            </a:r>
          </a:p>
          <a:p>
            <a:pPr marL="0" indent="0">
              <a:buNone/>
            </a:pPr>
            <a:r>
              <a:rPr lang="en-US" dirty="0">
                <a:latin typeface="Monaco" pitchFamily="2" charset="77"/>
              </a:rPr>
              <a:t>       if s[</a:t>
            </a:r>
            <a:r>
              <a:rPr lang="en-US" dirty="0" err="1">
                <a:latin typeface="Monaco" pitchFamily="2" charset="77"/>
              </a:rPr>
              <a:t>i</a:t>
            </a:r>
            <a:r>
              <a:rPr lang="en-US" dirty="0">
                <a:latin typeface="Monaco" pitchFamily="2" charset="77"/>
              </a:rPr>
              <a:t>] == c:            </a:t>
            </a:r>
          </a:p>
          <a:p>
            <a:pPr marL="0" indent="0">
              <a:buNone/>
            </a:pPr>
            <a:r>
              <a:rPr lang="en-US" dirty="0">
                <a:latin typeface="Monaco" pitchFamily="2" charset="77"/>
              </a:rPr>
              <a:t>          return </a:t>
            </a:r>
            <a:r>
              <a:rPr lang="en-US" dirty="0" err="1">
                <a:latin typeface="Monaco" pitchFamily="2" charset="77"/>
              </a:rPr>
              <a:t>i</a:t>
            </a:r>
            <a:endParaRPr lang="en-US" dirty="0">
              <a:latin typeface="Monaco" pitchFamily="2" charset="77"/>
            </a:endParaRPr>
          </a:p>
          <a:p>
            <a:pPr marL="0" indent="0">
              <a:buNone/>
            </a:pPr>
            <a:r>
              <a:rPr lang="en-US" dirty="0">
                <a:latin typeface="Monaco" pitchFamily="2" charset="77"/>
              </a:rPr>
              <a:t>    return -1</a:t>
            </a:r>
          </a:p>
        </p:txBody>
      </p:sp>
      <p:sp>
        <p:nvSpPr>
          <p:cNvPr id="2" name="TextBox 1">
            <a:extLst>
              <a:ext uri="{FF2B5EF4-FFF2-40B4-BE49-F238E27FC236}">
                <a16:creationId xmlns:a16="http://schemas.microsoft.com/office/drawing/2014/main" id="{2E99E002-B7B3-9E90-B3C3-3CF28DE0B92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90327DD-7BD6-5E46-D77B-B8A186C5101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 – Option 1</a:t>
            </a:r>
          </a:p>
        </p:txBody>
      </p:sp>
    </p:spTree>
    <p:extLst>
      <p:ext uri="{BB962C8B-B14F-4D97-AF65-F5344CB8AC3E}">
        <p14:creationId xmlns:p14="http://schemas.microsoft.com/office/powerpoint/2010/main" val="11745724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CD0B7-498F-0793-26FA-A68D429DCEE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7065FFA-8C10-5D25-2C43-21EB60B4F4F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C049187-2DA0-27D7-14A0-0E5FE43CFC62}"/>
              </a:ext>
            </a:extLst>
          </p:cNvPr>
          <p:cNvSpPr>
            <a:spLocks noGrp="1"/>
          </p:cNvSpPr>
          <p:nvPr>
            <p:ph type="sldNum" sz="quarter" idx="12"/>
          </p:nvPr>
        </p:nvSpPr>
        <p:spPr/>
        <p:txBody>
          <a:bodyPr/>
          <a:lstStyle/>
          <a:p>
            <a:fld id="{CC057153-B650-4DEB-B370-79DDCFDCE934}" type="slidenum">
              <a:rPr lang="en-US" smtClean="0"/>
              <a:t>37</a:t>
            </a:fld>
            <a:endParaRPr lang="en-US"/>
          </a:p>
        </p:txBody>
      </p:sp>
      <p:sp>
        <p:nvSpPr>
          <p:cNvPr id="4" name="Content Placeholder 3">
            <a:extLst>
              <a:ext uri="{FF2B5EF4-FFF2-40B4-BE49-F238E27FC236}">
                <a16:creationId xmlns:a16="http://schemas.microsoft.com/office/drawing/2014/main" id="{AC856945-1B9A-FAC1-AEEC-4D5553BAB98E}"/>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find_char</a:t>
            </a:r>
            <a:r>
              <a:rPr lang="en-US" dirty="0">
                <a:latin typeface="Monaco" pitchFamily="2" charset="77"/>
              </a:rPr>
              <a:t>(s, c):</a:t>
            </a:r>
          </a:p>
          <a:p>
            <a:pPr marL="0" indent="0">
              <a:buNone/>
            </a:pPr>
            <a:r>
              <a:rPr lang="en-US" dirty="0">
                <a:latin typeface="Monaco" pitchFamily="2" charset="77"/>
              </a:rPr>
              <a:t>    </a:t>
            </a:r>
            <a:r>
              <a:rPr lang="en-US" dirty="0" err="1">
                <a:latin typeface="Monaco" pitchFamily="2" charset="77"/>
              </a:rPr>
              <a:t>i</a:t>
            </a:r>
            <a:r>
              <a:rPr lang="en-US" dirty="0">
                <a:latin typeface="Monaco" pitchFamily="2" charset="77"/>
              </a:rPr>
              <a:t> = 0</a:t>
            </a:r>
          </a:p>
          <a:p>
            <a:pPr marL="0" indent="0">
              <a:buNone/>
            </a:pPr>
            <a:r>
              <a:rPr lang="en-US" dirty="0">
                <a:latin typeface="Monaco" pitchFamily="2" charset="77"/>
              </a:rPr>
              <a:t>    for </a:t>
            </a:r>
            <a:r>
              <a:rPr lang="en-US" dirty="0" err="1">
                <a:latin typeface="Monaco" pitchFamily="2" charset="77"/>
              </a:rPr>
              <a:t>ch</a:t>
            </a:r>
            <a:r>
              <a:rPr lang="en-US" dirty="0">
                <a:latin typeface="Monaco" pitchFamily="2" charset="77"/>
              </a:rPr>
              <a:t> in s:</a:t>
            </a:r>
          </a:p>
          <a:p>
            <a:pPr marL="0" indent="0">
              <a:buNone/>
            </a:pPr>
            <a:r>
              <a:rPr lang="en-US" dirty="0">
                <a:latin typeface="Monaco" pitchFamily="2" charset="77"/>
              </a:rPr>
              <a:t>        if </a:t>
            </a:r>
            <a:r>
              <a:rPr lang="en-US" dirty="0" err="1">
                <a:latin typeface="Monaco" pitchFamily="2" charset="77"/>
              </a:rPr>
              <a:t>ch</a:t>
            </a:r>
            <a:r>
              <a:rPr lang="en-US" dirty="0">
                <a:latin typeface="Monaco" pitchFamily="2" charset="77"/>
              </a:rPr>
              <a:t> == c:</a:t>
            </a:r>
          </a:p>
          <a:p>
            <a:pPr marL="0" indent="0">
              <a:buNone/>
            </a:pPr>
            <a:r>
              <a:rPr lang="en-US" dirty="0">
                <a:latin typeface="Monaco" pitchFamily="2" charset="77"/>
              </a:rPr>
              <a:t>            return </a:t>
            </a:r>
            <a:r>
              <a:rPr lang="en-US" dirty="0" err="1">
                <a:latin typeface="Monaco" pitchFamily="2" charset="77"/>
              </a:rPr>
              <a:t>i</a:t>
            </a:r>
            <a:endParaRPr lang="en-US" dirty="0">
              <a:latin typeface="Monaco" pitchFamily="2" charset="77"/>
            </a:endParaRPr>
          </a:p>
          <a:p>
            <a:pPr marL="0" indent="0">
              <a:buNone/>
            </a:pPr>
            <a:r>
              <a:rPr lang="en-US" dirty="0">
                <a:latin typeface="Monaco" pitchFamily="2" charset="77"/>
              </a:rPr>
              <a:t>        </a:t>
            </a:r>
            <a:r>
              <a:rPr lang="en-US" dirty="0" err="1">
                <a:latin typeface="Monaco" pitchFamily="2" charset="77"/>
              </a:rPr>
              <a:t>i</a:t>
            </a:r>
            <a:r>
              <a:rPr lang="en-US" dirty="0">
                <a:latin typeface="Monaco" pitchFamily="2" charset="77"/>
              </a:rPr>
              <a:t> += 1</a:t>
            </a:r>
          </a:p>
          <a:p>
            <a:pPr marL="0" indent="0">
              <a:buNone/>
            </a:pPr>
            <a:r>
              <a:rPr lang="en-US" dirty="0">
                <a:latin typeface="Monaco" pitchFamily="2" charset="77"/>
              </a:rPr>
              <a:t>    return -1</a:t>
            </a:r>
          </a:p>
        </p:txBody>
      </p:sp>
      <p:sp>
        <p:nvSpPr>
          <p:cNvPr id="2" name="TextBox 1">
            <a:extLst>
              <a:ext uri="{FF2B5EF4-FFF2-40B4-BE49-F238E27FC236}">
                <a16:creationId xmlns:a16="http://schemas.microsoft.com/office/drawing/2014/main" id="{A791D7FE-B36F-5CAB-3C7A-188547F2E55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8835328-6F78-D630-6155-43D1E2E3799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 – Option 2</a:t>
            </a:r>
          </a:p>
        </p:txBody>
      </p:sp>
    </p:spTree>
    <p:extLst>
      <p:ext uri="{BB962C8B-B14F-4D97-AF65-F5344CB8AC3E}">
        <p14:creationId xmlns:p14="http://schemas.microsoft.com/office/powerpoint/2010/main" val="6712591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5B744-42ED-564B-8C59-B53C2FE3EBC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EC42069-4495-3B51-F0B6-9C38E43DFBF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CF970D0-7F72-E4E9-9B77-BDC1DC510ACB}"/>
              </a:ext>
            </a:extLst>
          </p:cNvPr>
          <p:cNvSpPr>
            <a:spLocks noGrp="1"/>
          </p:cNvSpPr>
          <p:nvPr>
            <p:ph type="sldNum" sz="quarter" idx="12"/>
          </p:nvPr>
        </p:nvSpPr>
        <p:spPr/>
        <p:txBody>
          <a:bodyPr/>
          <a:lstStyle/>
          <a:p>
            <a:fld id="{CC057153-B650-4DEB-B370-79DDCFDCE934}" type="slidenum">
              <a:rPr lang="en-US" smtClean="0"/>
              <a:t>38</a:t>
            </a:fld>
            <a:endParaRPr lang="en-US"/>
          </a:p>
        </p:txBody>
      </p:sp>
      <p:sp>
        <p:nvSpPr>
          <p:cNvPr id="4" name="Content Placeholder 3">
            <a:extLst>
              <a:ext uri="{FF2B5EF4-FFF2-40B4-BE49-F238E27FC236}">
                <a16:creationId xmlns:a16="http://schemas.microsoft.com/office/drawing/2014/main" id="{67BF0517-4D42-FA10-D1BE-4237A5287B83}"/>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find_char</a:t>
            </a:r>
            <a:r>
              <a:rPr lang="en-US" dirty="0">
                <a:latin typeface="Monaco" pitchFamily="2" charset="77"/>
              </a:rPr>
              <a:t>(s, c):</a:t>
            </a:r>
          </a:p>
          <a:p>
            <a:pPr marL="0" indent="0">
              <a:buNone/>
            </a:pPr>
            <a:r>
              <a:rPr lang="en-US" dirty="0">
                <a:latin typeface="Monaco" pitchFamily="2" charset="77"/>
              </a:rPr>
              <a:t>    for </a:t>
            </a:r>
            <a:r>
              <a:rPr lang="en-US" dirty="0" err="1">
                <a:latin typeface="Monaco" pitchFamily="2" charset="77"/>
              </a:rPr>
              <a:t>i</a:t>
            </a:r>
            <a:r>
              <a:rPr lang="en-US" dirty="0">
                <a:latin typeface="Monaco" pitchFamily="2" charset="77"/>
              </a:rPr>
              <a:t>, </a:t>
            </a:r>
            <a:r>
              <a:rPr lang="en-US" dirty="0" err="1">
                <a:latin typeface="Monaco" pitchFamily="2" charset="77"/>
              </a:rPr>
              <a:t>ch</a:t>
            </a:r>
            <a:r>
              <a:rPr lang="en-US" dirty="0">
                <a:latin typeface="Monaco" pitchFamily="2" charset="77"/>
              </a:rPr>
              <a:t> in enumerate(s):</a:t>
            </a:r>
          </a:p>
          <a:p>
            <a:pPr marL="0" indent="0">
              <a:buNone/>
            </a:pPr>
            <a:r>
              <a:rPr lang="en-US" dirty="0">
                <a:latin typeface="Monaco" pitchFamily="2" charset="77"/>
              </a:rPr>
              <a:t>        if </a:t>
            </a:r>
            <a:r>
              <a:rPr lang="en-US" dirty="0" err="1">
                <a:latin typeface="Monaco" pitchFamily="2" charset="77"/>
              </a:rPr>
              <a:t>ch</a:t>
            </a:r>
            <a:r>
              <a:rPr lang="en-US" dirty="0">
                <a:latin typeface="Monaco" pitchFamily="2" charset="77"/>
              </a:rPr>
              <a:t> == c:</a:t>
            </a:r>
          </a:p>
          <a:p>
            <a:pPr marL="0" indent="0">
              <a:buNone/>
            </a:pPr>
            <a:r>
              <a:rPr lang="en-US" dirty="0">
                <a:latin typeface="Monaco" pitchFamily="2" charset="77"/>
              </a:rPr>
              <a:t>            return </a:t>
            </a:r>
            <a:r>
              <a:rPr lang="en-US" dirty="0" err="1">
                <a:latin typeface="Monaco" pitchFamily="2" charset="77"/>
              </a:rPr>
              <a:t>i</a:t>
            </a:r>
            <a:endParaRPr lang="en-US" dirty="0">
              <a:latin typeface="Monaco" pitchFamily="2" charset="77"/>
            </a:endParaRPr>
          </a:p>
          <a:p>
            <a:pPr marL="0" indent="0">
              <a:buNone/>
            </a:pPr>
            <a:r>
              <a:rPr lang="en-US" dirty="0">
                <a:latin typeface="Monaco" pitchFamily="2" charset="77"/>
              </a:rPr>
              <a:t>    return -1</a:t>
            </a:r>
          </a:p>
        </p:txBody>
      </p:sp>
      <p:sp>
        <p:nvSpPr>
          <p:cNvPr id="2" name="TextBox 1">
            <a:extLst>
              <a:ext uri="{FF2B5EF4-FFF2-40B4-BE49-F238E27FC236}">
                <a16:creationId xmlns:a16="http://schemas.microsoft.com/office/drawing/2014/main" id="{AC2FE44D-B5F3-94B5-0413-EF5664424C9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DBE7A07-8E60-A57B-82D7-0455D569300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 – Option 3</a:t>
            </a:r>
          </a:p>
        </p:txBody>
      </p:sp>
    </p:spTree>
    <p:extLst>
      <p:ext uri="{BB962C8B-B14F-4D97-AF65-F5344CB8AC3E}">
        <p14:creationId xmlns:p14="http://schemas.microsoft.com/office/powerpoint/2010/main" val="37685053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1342C-471C-58F3-2C62-3B1C04E43E2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0B6CF07-BC83-4040-7529-16AFC8F5EBC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AB0E178-AEB3-5322-B9E5-EE902EFB6845}"/>
              </a:ext>
            </a:extLst>
          </p:cNvPr>
          <p:cNvSpPr>
            <a:spLocks noGrp="1"/>
          </p:cNvSpPr>
          <p:nvPr>
            <p:ph type="sldNum" sz="quarter" idx="12"/>
          </p:nvPr>
        </p:nvSpPr>
        <p:spPr/>
        <p:txBody>
          <a:bodyPr/>
          <a:lstStyle/>
          <a:p>
            <a:fld id="{CC057153-B650-4DEB-B370-79DDCFDCE934}" type="slidenum">
              <a:rPr lang="en-US" smtClean="0"/>
              <a:t>39</a:t>
            </a:fld>
            <a:endParaRPr lang="en-US"/>
          </a:p>
        </p:txBody>
      </p:sp>
      <p:sp>
        <p:nvSpPr>
          <p:cNvPr id="4" name="Content Placeholder 3">
            <a:extLst>
              <a:ext uri="{FF2B5EF4-FFF2-40B4-BE49-F238E27FC236}">
                <a16:creationId xmlns:a16="http://schemas.microsoft.com/office/drawing/2014/main" id="{8C88C11D-2FF6-1342-172D-D8022233E1AC}"/>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find_char</a:t>
            </a:r>
            <a:r>
              <a:rPr lang="en-US" dirty="0">
                <a:latin typeface="Monaco" pitchFamily="2" charset="77"/>
              </a:rPr>
              <a:t>(s, c):</a:t>
            </a:r>
          </a:p>
          <a:p>
            <a:pPr marL="0" indent="0">
              <a:buNone/>
            </a:pPr>
            <a:r>
              <a:rPr lang="en-US" dirty="0">
                <a:latin typeface="Monaco" pitchFamily="2" charset="77"/>
              </a:rPr>
              <a:t>    return </a:t>
            </a:r>
            <a:r>
              <a:rPr lang="en-US" dirty="0" err="1">
                <a:latin typeface="Monaco" pitchFamily="2" charset="77"/>
              </a:rPr>
              <a:t>s.find</a:t>
            </a:r>
            <a:r>
              <a:rPr lang="en-US" dirty="0">
                <a:latin typeface="Monaco" pitchFamily="2" charset="77"/>
              </a:rPr>
              <a:t>(c)</a:t>
            </a:r>
          </a:p>
        </p:txBody>
      </p:sp>
      <p:sp>
        <p:nvSpPr>
          <p:cNvPr id="2" name="TextBox 1">
            <a:extLst>
              <a:ext uri="{FF2B5EF4-FFF2-40B4-BE49-F238E27FC236}">
                <a16:creationId xmlns:a16="http://schemas.microsoft.com/office/drawing/2014/main" id="{BD26ACA6-4E61-7103-22F2-1B9F0C52F7B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60A5CC9-92E8-D2AD-4C3A-10DE74AB606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 – Secret Option 4</a:t>
            </a:r>
          </a:p>
        </p:txBody>
      </p:sp>
    </p:spTree>
    <p:extLst>
      <p:ext uri="{BB962C8B-B14F-4D97-AF65-F5344CB8AC3E}">
        <p14:creationId xmlns:p14="http://schemas.microsoft.com/office/powerpoint/2010/main" val="4176624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7075D-8221-CA0F-CCCA-64033F80D8E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69DC3D1-F008-CA1C-6270-7918B48F9D1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28883D8-2247-04F0-1AB9-1D3DB0650A93}"/>
              </a:ext>
            </a:extLst>
          </p:cNvPr>
          <p:cNvSpPr>
            <a:spLocks noGrp="1"/>
          </p:cNvSpPr>
          <p:nvPr>
            <p:ph type="sldNum" sz="quarter" idx="12"/>
          </p:nvPr>
        </p:nvSpPr>
        <p:spPr/>
        <p:txBody>
          <a:bodyPr/>
          <a:lstStyle/>
          <a:p>
            <a:fld id="{CC057153-B650-4DEB-B370-79DDCFDCE934}" type="slidenum">
              <a:rPr lang="en-US" smtClean="0"/>
              <a:t>4</a:t>
            </a:fld>
            <a:endParaRPr lang="en-US"/>
          </a:p>
        </p:txBody>
      </p:sp>
      <p:sp>
        <p:nvSpPr>
          <p:cNvPr id="4" name="Content Placeholder 3">
            <a:extLst>
              <a:ext uri="{FF2B5EF4-FFF2-40B4-BE49-F238E27FC236}">
                <a16:creationId xmlns:a16="http://schemas.microsoft.com/office/drawing/2014/main" id="{315A6659-AFC3-2611-7725-7E73179716C7}"/>
              </a:ext>
            </a:extLst>
          </p:cNvPr>
          <p:cNvSpPr>
            <a:spLocks noGrp="1"/>
          </p:cNvSpPr>
          <p:nvPr>
            <p:ph idx="1"/>
          </p:nvPr>
        </p:nvSpPr>
        <p:spPr>
          <a:xfrm>
            <a:off x="612647" y="1563132"/>
            <a:ext cx="11019515" cy="4593828"/>
          </a:xfrm>
        </p:spPr>
        <p:txBody>
          <a:bodyPr>
            <a:noAutofit/>
          </a:bodyPr>
          <a:lstStyle/>
          <a:p>
            <a:r>
              <a:rPr lang="en-US" dirty="0"/>
              <a:t>A </a:t>
            </a:r>
            <a:r>
              <a:rPr lang="en-US" b="1" dirty="0"/>
              <a:t>string</a:t>
            </a:r>
            <a:r>
              <a:rPr lang="en-US" dirty="0"/>
              <a:t> is an ordered sequence of characters.</a:t>
            </a:r>
          </a:p>
          <a:p>
            <a:r>
              <a:rPr lang="en-US" dirty="0"/>
              <a:t>A character can be a letter (in almost any alphabet), a digit, a punctuation mark, or white space. </a:t>
            </a:r>
          </a:p>
          <a:p>
            <a:r>
              <a:rPr lang="en-US" dirty="0"/>
              <a:t>Strings are enclosed in single or double quotes. </a:t>
            </a:r>
          </a:p>
          <a:p>
            <a:r>
              <a:rPr lang="en-US" dirty="0"/>
              <a:t>For example:</a:t>
            </a:r>
          </a:p>
          <a:p>
            <a:pPr lvl="1"/>
            <a:r>
              <a:rPr lang="en-US" sz="2000" dirty="0" err="1">
                <a:latin typeface="Monaco" pitchFamily="2" charset="77"/>
              </a:rPr>
              <a:t>favorite_class</a:t>
            </a:r>
            <a:r>
              <a:rPr lang="en-US" sz="2000" dirty="0">
                <a:latin typeface="Monaco" pitchFamily="2" charset="77"/>
              </a:rPr>
              <a:t> = 'cs51'</a:t>
            </a:r>
          </a:p>
          <a:p>
            <a:pPr lvl="1"/>
            <a:r>
              <a:rPr lang="en-US" sz="2000" dirty="0" err="1">
                <a:latin typeface="Monaco" pitchFamily="2" charset="77"/>
              </a:rPr>
              <a:t>full_name</a:t>
            </a:r>
            <a:r>
              <a:rPr lang="en-US" sz="2000" dirty="0">
                <a:latin typeface="Monaco" pitchFamily="2" charset="77"/>
              </a:rPr>
              <a:t> = 'Cecil Sagehen'</a:t>
            </a:r>
          </a:p>
          <a:p>
            <a:pPr lvl="1"/>
            <a:r>
              <a:rPr lang="en-US" sz="2000" dirty="0" err="1">
                <a:latin typeface="Monaco" pitchFamily="2" charset="77"/>
              </a:rPr>
              <a:t>empty_string</a:t>
            </a:r>
            <a:r>
              <a:rPr lang="en-US" sz="2000" dirty="0">
                <a:latin typeface="Monaco" pitchFamily="2" charset="77"/>
              </a:rPr>
              <a:t> = ''</a:t>
            </a:r>
          </a:p>
          <a:p>
            <a:endParaRPr lang="en-US" sz="2000" dirty="0"/>
          </a:p>
        </p:txBody>
      </p:sp>
      <p:sp>
        <p:nvSpPr>
          <p:cNvPr id="2" name="TextBox 1">
            <a:extLst>
              <a:ext uri="{FF2B5EF4-FFF2-40B4-BE49-F238E27FC236}">
                <a16:creationId xmlns:a16="http://schemas.microsoft.com/office/drawing/2014/main" id="{0BD36D05-2366-B9B5-B936-F51BC46DFF5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8C03D4D-3BD8-1470-3022-61866708EE6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Strings are sequences</a:t>
            </a:r>
          </a:p>
        </p:txBody>
      </p:sp>
    </p:spTree>
    <p:extLst>
      <p:ext uri="{BB962C8B-B14F-4D97-AF65-F5344CB8AC3E}">
        <p14:creationId xmlns:p14="http://schemas.microsoft.com/office/powerpoint/2010/main" val="1572821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1A9A1-34ED-A21F-63B9-193390F1BD2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BC6EB1F-35B7-9929-6243-36073162C88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42855D04-41D1-FC8A-2078-11548BA93E16}"/>
              </a:ext>
            </a:extLst>
          </p:cNvPr>
          <p:cNvSpPr>
            <a:spLocks noGrp="1"/>
          </p:cNvSpPr>
          <p:nvPr>
            <p:ph type="sldNum" sz="quarter" idx="12"/>
          </p:nvPr>
        </p:nvSpPr>
        <p:spPr/>
        <p:txBody>
          <a:bodyPr/>
          <a:lstStyle/>
          <a:p>
            <a:fld id="{CC057153-B650-4DEB-B370-79DDCFDCE934}" type="slidenum">
              <a:rPr lang="en-US" smtClean="0"/>
              <a:t>40</a:t>
            </a:fld>
            <a:endParaRPr lang="en-US"/>
          </a:p>
        </p:txBody>
      </p:sp>
      <p:sp>
        <p:nvSpPr>
          <p:cNvPr id="4" name="Content Placeholder 3">
            <a:extLst>
              <a:ext uri="{FF2B5EF4-FFF2-40B4-BE49-F238E27FC236}">
                <a16:creationId xmlns:a16="http://schemas.microsoft.com/office/drawing/2014/main" id="{EFD3F2F6-1627-396C-2688-77D9347F78B7}"/>
              </a:ext>
            </a:extLst>
          </p:cNvPr>
          <p:cNvSpPr>
            <a:spLocks noGrp="1"/>
          </p:cNvSpPr>
          <p:nvPr>
            <p:ph idx="1"/>
          </p:nvPr>
        </p:nvSpPr>
        <p:spPr>
          <a:xfrm>
            <a:off x="612647" y="1563132"/>
            <a:ext cx="11019515" cy="4593828"/>
          </a:xfrm>
        </p:spPr>
        <p:txBody>
          <a:bodyPr>
            <a:noAutofit/>
          </a:bodyPr>
          <a:lstStyle/>
          <a:p>
            <a:r>
              <a:rPr lang="en-US" dirty="0">
                <a:solidFill>
                  <a:srgbClr val="000000"/>
                </a:solidFill>
                <a:latin typeface="Monaco" pitchFamily="2" charset="77"/>
                <a:ea typeface="MS Mincho" panose="02020609040205080304" pitchFamily="49" charset="-128"/>
                <a:cs typeface="Courier" pitchFamily="2" charset="0"/>
              </a:rPr>
              <a:t>test = 'CS51 is my favorite </a:t>
            </a:r>
            <a:r>
              <a:rPr lang="en-US" dirty="0" err="1">
                <a:solidFill>
                  <a:srgbClr val="000000"/>
                </a:solidFill>
                <a:latin typeface="Monaco" pitchFamily="2" charset="77"/>
                <a:ea typeface="MS Mincho" panose="02020609040205080304" pitchFamily="49" charset="-128"/>
                <a:cs typeface="Courier" pitchFamily="2" charset="0"/>
              </a:rPr>
              <a:t>class'</a:t>
            </a:r>
            <a:endParaRPr lang="en-US" dirty="0">
              <a:solidFill>
                <a:srgbClr val="000000"/>
              </a:solidFill>
              <a:latin typeface="Monaco" pitchFamily="2" charset="77"/>
              <a:ea typeface="MS Mincho" panose="02020609040205080304" pitchFamily="49" charset="-128"/>
              <a:cs typeface="Courier" pitchFamily="2" charset="0"/>
            </a:endParaRPr>
          </a:p>
          <a:p>
            <a:r>
              <a:rPr lang="en-US" dirty="0"/>
              <a:t>Evaluate the following expressions: </a:t>
            </a:r>
            <a:endParaRPr lang="en-US" dirty="0">
              <a:latin typeface="Monaco" pitchFamily="2" charset="77"/>
              <a:ea typeface="MS Mincho" panose="02020609040205080304" pitchFamily="49" charset="-128"/>
              <a:cs typeface="Times New Roman" panose="02020603050405020304" pitchFamily="18" charset="0"/>
            </a:endParaRPr>
          </a:p>
          <a:p>
            <a:pPr lvl="1"/>
            <a:r>
              <a:rPr lang="en-US" sz="2000" dirty="0">
                <a:solidFill>
                  <a:srgbClr val="000000"/>
                </a:solidFill>
                <a:latin typeface="Monaco" pitchFamily="2" charset="77"/>
                <a:ea typeface="MS Mincho" panose="02020609040205080304" pitchFamily="49" charset="-128"/>
                <a:cs typeface="Courier" pitchFamily="2" charset="0"/>
              </a:rPr>
              <a:t>test[10]</a:t>
            </a:r>
          </a:p>
          <a:p>
            <a:pPr lvl="1"/>
            <a:r>
              <a:rPr lang="en-US" sz="2000" dirty="0">
                <a:solidFill>
                  <a:srgbClr val="000000"/>
                </a:solidFill>
                <a:latin typeface="Monaco" pitchFamily="2" charset="77"/>
                <a:ea typeface="MS Mincho" panose="02020609040205080304" pitchFamily="49" charset="-128"/>
                <a:cs typeface="Courier" pitchFamily="2" charset="0"/>
              </a:rPr>
              <a:t>test[0:2]</a:t>
            </a:r>
            <a:endParaRPr lang="en-US" sz="2000" dirty="0">
              <a:latin typeface="Monaco" pitchFamily="2" charset="77"/>
              <a:ea typeface="MS Mincho" panose="02020609040205080304" pitchFamily="49" charset="-128"/>
              <a:cs typeface="Times New Roman" panose="02020603050405020304" pitchFamily="18" charset="0"/>
            </a:endParaRPr>
          </a:p>
          <a:p>
            <a:pPr lvl="1"/>
            <a:r>
              <a:rPr lang="en-US" sz="2000" dirty="0">
                <a:solidFill>
                  <a:srgbClr val="000000"/>
                </a:solidFill>
                <a:latin typeface="Monaco" pitchFamily="2" charset="77"/>
                <a:ea typeface="MS Mincho" panose="02020609040205080304" pitchFamily="49" charset="-128"/>
                <a:cs typeface="Courier" pitchFamily="2" charset="0"/>
              </a:rPr>
              <a:t>test[:5]</a:t>
            </a:r>
            <a:endParaRPr lang="en-US" sz="2000" dirty="0">
              <a:latin typeface="Monaco" pitchFamily="2" charset="77"/>
              <a:ea typeface="MS Mincho" panose="02020609040205080304" pitchFamily="49" charset="-128"/>
              <a:cs typeface="Times New Roman" panose="02020603050405020304" pitchFamily="18" charset="0"/>
            </a:endParaRPr>
          </a:p>
          <a:p>
            <a:pPr lvl="1"/>
            <a:r>
              <a:rPr lang="en-US" sz="2000" dirty="0">
                <a:solidFill>
                  <a:srgbClr val="000000"/>
                </a:solidFill>
                <a:latin typeface="Monaco" pitchFamily="2" charset="77"/>
                <a:ea typeface="MS Mincho" panose="02020609040205080304" pitchFamily="49" charset="-128"/>
                <a:cs typeface="Courier" pitchFamily="2" charset="0"/>
              </a:rPr>
              <a:t>test[::2]</a:t>
            </a:r>
            <a:endParaRPr lang="en-US" sz="2000" dirty="0">
              <a:latin typeface="Monaco" pitchFamily="2" charset="77"/>
              <a:ea typeface="MS Mincho" panose="02020609040205080304" pitchFamily="49" charset="-128"/>
              <a:cs typeface="Times New Roman" panose="02020603050405020304" pitchFamily="18" charset="0"/>
            </a:endParaRPr>
          </a:p>
        </p:txBody>
      </p:sp>
      <p:sp>
        <p:nvSpPr>
          <p:cNvPr id="2" name="TextBox 1">
            <a:extLst>
              <a:ext uri="{FF2B5EF4-FFF2-40B4-BE49-F238E27FC236}">
                <a16:creationId xmlns:a16="http://schemas.microsoft.com/office/drawing/2014/main" id="{B6314CD1-7256-DBC5-348E-5B296980258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C8254A6-0B47-DB38-DFF0-59B7362473E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spTree>
    <p:extLst>
      <p:ext uri="{BB962C8B-B14F-4D97-AF65-F5344CB8AC3E}">
        <p14:creationId xmlns:p14="http://schemas.microsoft.com/office/powerpoint/2010/main" val="2442792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712AA-48E6-7985-4F9F-5374C697514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982E967-7300-DF36-3DDE-1280C7B473B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14AF11A-CCAC-7D34-BCEE-CF5A38BA3CDD}"/>
              </a:ext>
            </a:extLst>
          </p:cNvPr>
          <p:cNvSpPr>
            <a:spLocks noGrp="1"/>
          </p:cNvSpPr>
          <p:nvPr>
            <p:ph type="sldNum" sz="quarter" idx="12"/>
          </p:nvPr>
        </p:nvSpPr>
        <p:spPr/>
        <p:txBody>
          <a:bodyPr/>
          <a:lstStyle/>
          <a:p>
            <a:fld id="{CC057153-B650-4DEB-B370-79DDCFDCE934}" type="slidenum">
              <a:rPr lang="en-US" smtClean="0"/>
              <a:t>41</a:t>
            </a:fld>
            <a:endParaRPr lang="en-US"/>
          </a:p>
        </p:txBody>
      </p:sp>
      <p:sp>
        <p:nvSpPr>
          <p:cNvPr id="4" name="Content Placeholder 3">
            <a:extLst>
              <a:ext uri="{FF2B5EF4-FFF2-40B4-BE49-F238E27FC236}">
                <a16:creationId xmlns:a16="http://schemas.microsoft.com/office/drawing/2014/main" id="{2A52410F-B35D-CBCE-A313-AE28F529AA2F}"/>
              </a:ext>
            </a:extLst>
          </p:cNvPr>
          <p:cNvSpPr>
            <a:spLocks noGrp="1"/>
          </p:cNvSpPr>
          <p:nvPr>
            <p:ph idx="1"/>
          </p:nvPr>
        </p:nvSpPr>
        <p:spPr>
          <a:xfrm>
            <a:off x="612647" y="1563132"/>
            <a:ext cx="11019515" cy="4593828"/>
          </a:xfrm>
        </p:spPr>
        <p:txBody>
          <a:bodyPr>
            <a:noAutofit/>
          </a:bodyPr>
          <a:lstStyle/>
          <a:p>
            <a:r>
              <a:rPr lang="en-US" dirty="0">
                <a:solidFill>
                  <a:srgbClr val="000000"/>
                </a:solidFill>
                <a:latin typeface="Monaco" pitchFamily="2" charset="77"/>
                <a:ea typeface="MS Mincho" panose="02020609040205080304" pitchFamily="49" charset="-128"/>
                <a:cs typeface="Courier" pitchFamily="2" charset="0"/>
              </a:rPr>
              <a:t>test = 'CS51 is my favorite </a:t>
            </a:r>
            <a:r>
              <a:rPr lang="en-US" dirty="0" err="1">
                <a:solidFill>
                  <a:srgbClr val="000000"/>
                </a:solidFill>
                <a:latin typeface="Monaco" pitchFamily="2" charset="77"/>
                <a:ea typeface="MS Mincho" panose="02020609040205080304" pitchFamily="49" charset="-128"/>
                <a:cs typeface="Courier" pitchFamily="2" charset="0"/>
              </a:rPr>
              <a:t>class'</a:t>
            </a:r>
            <a:endParaRPr lang="en-US" dirty="0">
              <a:solidFill>
                <a:srgbClr val="000000"/>
              </a:solidFill>
              <a:latin typeface="Monaco" pitchFamily="2" charset="77"/>
              <a:ea typeface="MS Mincho" panose="02020609040205080304" pitchFamily="49" charset="-128"/>
              <a:cs typeface="Courier" pitchFamily="2" charset="0"/>
            </a:endParaRPr>
          </a:p>
          <a:p>
            <a:r>
              <a:rPr lang="en-US" dirty="0"/>
              <a:t>Evaluate the following expressions: </a:t>
            </a:r>
            <a:endParaRPr lang="en-US" dirty="0">
              <a:latin typeface="Monaco" pitchFamily="2" charset="77"/>
              <a:ea typeface="MS Mincho" panose="02020609040205080304" pitchFamily="49" charset="-128"/>
              <a:cs typeface="Times New Roman" panose="02020603050405020304" pitchFamily="18" charset="0"/>
            </a:endParaRPr>
          </a:p>
          <a:p>
            <a:pPr lvl="1"/>
            <a:r>
              <a:rPr lang="en-US" sz="2000" dirty="0">
                <a:solidFill>
                  <a:srgbClr val="000000"/>
                </a:solidFill>
                <a:latin typeface="Monaco" pitchFamily="2" charset="77"/>
                <a:ea typeface="MS Mincho" panose="02020609040205080304" pitchFamily="49" charset="-128"/>
                <a:cs typeface="Courier" pitchFamily="2" charset="0"/>
              </a:rPr>
              <a:t>test[10] -&gt; ' '</a:t>
            </a:r>
          </a:p>
          <a:p>
            <a:pPr lvl="1"/>
            <a:r>
              <a:rPr lang="en-US" sz="2000" dirty="0">
                <a:solidFill>
                  <a:srgbClr val="000000"/>
                </a:solidFill>
                <a:latin typeface="Monaco" pitchFamily="2" charset="77"/>
                <a:ea typeface="MS Mincho" panose="02020609040205080304" pitchFamily="49" charset="-128"/>
                <a:cs typeface="Courier" pitchFamily="2" charset="0"/>
              </a:rPr>
              <a:t>test[0:2] -&gt; 'CS'</a:t>
            </a:r>
            <a:endParaRPr lang="en-US" sz="2000" dirty="0">
              <a:latin typeface="Monaco" pitchFamily="2" charset="77"/>
              <a:ea typeface="MS Mincho" panose="02020609040205080304" pitchFamily="49" charset="-128"/>
              <a:cs typeface="Times New Roman" panose="02020603050405020304" pitchFamily="18" charset="0"/>
            </a:endParaRPr>
          </a:p>
          <a:p>
            <a:pPr lvl="1"/>
            <a:r>
              <a:rPr lang="en-US" sz="2000" dirty="0">
                <a:solidFill>
                  <a:srgbClr val="000000"/>
                </a:solidFill>
                <a:latin typeface="Monaco" pitchFamily="2" charset="77"/>
                <a:ea typeface="MS Mincho" panose="02020609040205080304" pitchFamily="49" charset="-128"/>
                <a:cs typeface="Courier" pitchFamily="2" charset="0"/>
              </a:rPr>
              <a:t>test[:5] -&gt; 'CS51 '</a:t>
            </a:r>
            <a:endParaRPr lang="en-US" sz="2000" dirty="0">
              <a:latin typeface="Monaco" pitchFamily="2" charset="77"/>
              <a:ea typeface="MS Mincho" panose="02020609040205080304" pitchFamily="49" charset="-128"/>
              <a:cs typeface="Times New Roman" panose="02020603050405020304" pitchFamily="18" charset="0"/>
            </a:endParaRPr>
          </a:p>
          <a:p>
            <a:pPr lvl="1"/>
            <a:r>
              <a:rPr lang="en-US" sz="2000" dirty="0">
                <a:solidFill>
                  <a:srgbClr val="000000"/>
                </a:solidFill>
                <a:latin typeface="Monaco" pitchFamily="2" charset="77"/>
                <a:ea typeface="MS Mincho" panose="02020609040205080304" pitchFamily="49" charset="-128"/>
                <a:cs typeface="Courier" pitchFamily="2" charset="0"/>
              </a:rPr>
              <a:t>test[::2] -&gt; '</a:t>
            </a:r>
            <a:r>
              <a:rPr lang="en-US" sz="2000" dirty="0">
                <a:latin typeface="Monaco" pitchFamily="2" charset="77"/>
              </a:rPr>
              <a:t>C5 </a:t>
            </a:r>
            <a:r>
              <a:rPr lang="en-US" sz="2000" dirty="0" err="1">
                <a:latin typeface="Monaco" pitchFamily="2" charset="77"/>
              </a:rPr>
              <a:t>sm</a:t>
            </a:r>
            <a:r>
              <a:rPr lang="en-US" sz="2000" dirty="0">
                <a:latin typeface="Monaco" pitchFamily="2" charset="77"/>
              </a:rPr>
              <a:t> </a:t>
            </a:r>
            <a:r>
              <a:rPr lang="en-US" sz="2000" dirty="0" err="1">
                <a:latin typeface="Monaco" pitchFamily="2" charset="77"/>
              </a:rPr>
              <a:t>aoiecas</a:t>
            </a:r>
            <a:r>
              <a:rPr lang="en-US" sz="2000" dirty="0">
                <a:solidFill>
                  <a:srgbClr val="000000"/>
                </a:solidFill>
                <a:latin typeface="Monaco" pitchFamily="2" charset="77"/>
                <a:ea typeface="MS Mincho" panose="02020609040205080304" pitchFamily="49" charset="-128"/>
                <a:cs typeface="Courier" pitchFamily="2" charset="0"/>
              </a:rPr>
              <a:t>'</a:t>
            </a:r>
          </a:p>
        </p:txBody>
      </p:sp>
      <p:sp>
        <p:nvSpPr>
          <p:cNvPr id="2" name="TextBox 1">
            <a:extLst>
              <a:ext uri="{FF2B5EF4-FFF2-40B4-BE49-F238E27FC236}">
                <a16:creationId xmlns:a16="http://schemas.microsoft.com/office/drawing/2014/main" id="{6063E9D6-F02D-9988-2FE4-80E574AA150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1F70107-FEBA-97D3-4195-E843453ADFA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spTree>
    <p:extLst>
      <p:ext uri="{BB962C8B-B14F-4D97-AF65-F5344CB8AC3E}">
        <p14:creationId xmlns:p14="http://schemas.microsoft.com/office/powerpoint/2010/main" val="17165142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BDF7C-DA7D-DF19-D480-DB9C77BBAB2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4BC5649-788E-EC1D-A678-A804A55DE2C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5457081-0059-9D4C-0897-1AC6C8F540AE}"/>
              </a:ext>
            </a:extLst>
          </p:cNvPr>
          <p:cNvSpPr>
            <a:spLocks noGrp="1"/>
          </p:cNvSpPr>
          <p:nvPr>
            <p:ph type="sldNum" sz="quarter" idx="12"/>
          </p:nvPr>
        </p:nvSpPr>
        <p:spPr/>
        <p:txBody>
          <a:bodyPr/>
          <a:lstStyle/>
          <a:p>
            <a:fld id="{CC057153-B650-4DEB-B370-79DDCFDCE934}" type="slidenum">
              <a:rPr lang="en-US" smtClean="0"/>
              <a:t>42</a:t>
            </a:fld>
            <a:endParaRPr lang="en-US"/>
          </a:p>
        </p:txBody>
      </p:sp>
      <p:sp>
        <p:nvSpPr>
          <p:cNvPr id="4" name="Content Placeholder 3">
            <a:extLst>
              <a:ext uri="{FF2B5EF4-FFF2-40B4-BE49-F238E27FC236}">
                <a16:creationId xmlns:a16="http://schemas.microsoft.com/office/drawing/2014/main" id="{497B7139-AB77-EF78-38FD-873DAF967C73}"/>
              </a:ext>
            </a:extLst>
          </p:cNvPr>
          <p:cNvSpPr>
            <a:spLocks noGrp="1"/>
          </p:cNvSpPr>
          <p:nvPr>
            <p:ph idx="1"/>
          </p:nvPr>
        </p:nvSpPr>
        <p:spPr>
          <a:xfrm>
            <a:off x="612647" y="1563132"/>
            <a:ext cx="11019515" cy="4593828"/>
          </a:xfrm>
        </p:spPr>
        <p:txBody>
          <a:bodyPr>
            <a:noAutofit/>
          </a:bodyPr>
          <a:lstStyle/>
          <a:p>
            <a:r>
              <a:rPr lang="en-US" dirty="0"/>
              <a:t>Define a function </a:t>
            </a:r>
            <a:r>
              <a:rPr lang="en-US" dirty="0" err="1">
                <a:latin typeface="Monaco" pitchFamily="2" charset="77"/>
              </a:rPr>
              <a:t>second_half</a:t>
            </a:r>
            <a:r>
              <a:rPr lang="en-US" dirty="0"/>
              <a:t> that takes one parameter </a:t>
            </a:r>
            <a:r>
              <a:rPr lang="en-US" dirty="0">
                <a:latin typeface="Monaco" pitchFamily="2" charset="77"/>
              </a:rPr>
              <a:t>s</a:t>
            </a:r>
            <a:r>
              <a:rPr lang="en-US" dirty="0"/>
              <a:t> (a string) and returns the second half of </a:t>
            </a:r>
            <a:r>
              <a:rPr lang="en-US" dirty="0">
                <a:latin typeface="Monaco" pitchFamily="2" charset="77"/>
              </a:rPr>
              <a:t>s</a:t>
            </a:r>
            <a:r>
              <a:rPr lang="en-US" dirty="0"/>
              <a:t>. Assume that if it's an odd number of characters, you round up.</a:t>
            </a:r>
            <a:endParaRPr lang="en-US" dirty="0">
              <a:latin typeface="Monaco" pitchFamily="2" charset="77"/>
              <a:ea typeface="MS Mincho" panose="02020609040205080304" pitchFamily="49" charset="-128"/>
              <a:cs typeface="Times New Roman" panose="02020603050405020304" pitchFamily="18" charset="0"/>
            </a:endParaRPr>
          </a:p>
        </p:txBody>
      </p:sp>
      <p:sp>
        <p:nvSpPr>
          <p:cNvPr id="2" name="TextBox 1">
            <a:extLst>
              <a:ext uri="{FF2B5EF4-FFF2-40B4-BE49-F238E27FC236}">
                <a16:creationId xmlns:a16="http://schemas.microsoft.com/office/drawing/2014/main" id="{0BAD6FC6-2A09-5D51-F257-E56ED371C49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C824ABC-C37A-AE33-A515-A1B273F2FA8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spTree>
    <p:extLst>
      <p:ext uri="{BB962C8B-B14F-4D97-AF65-F5344CB8AC3E}">
        <p14:creationId xmlns:p14="http://schemas.microsoft.com/office/powerpoint/2010/main" val="17270745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6E811-E193-D892-8110-FF393F803BA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3639F06-35A5-9B49-E015-FE6CDA352A9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0D0DFA6-FA9D-34D9-C4E4-A16BD0D505BC}"/>
              </a:ext>
            </a:extLst>
          </p:cNvPr>
          <p:cNvSpPr>
            <a:spLocks noGrp="1"/>
          </p:cNvSpPr>
          <p:nvPr>
            <p:ph type="sldNum" sz="quarter" idx="12"/>
          </p:nvPr>
        </p:nvSpPr>
        <p:spPr/>
        <p:txBody>
          <a:bodyPr/>
          <a:lstStyle/>
          <a:p>
            <a:fld id="{CC057153-B650-4DEB-B370-79DDCFDCE934}" type="slidenum">
              <a:rPr lang="en-US" smtClean="0"/>
              <a:t>43</a:t>
            </a:fld>
            <a:endParaRPr lang="en-US"/>
          </a:p>
        </p:txBody>
      </p:sp>
      <p:sp>
        <p:nvSpPr>
          <p:cNvPr id="4" name="Content Placeholder 3">
            <a:extLst>
              <a:ext uri="{FF2B5EF4-FFF2-40B4-BE49-F238E27FC236}">
                <a16:creationId xmlns:a16="http://schemas.microsoft.com/office/drawing/2014/main" id="{BF13E8F5-0189-6B28-0736-78984C9151FE}"/>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second_half</a:t>
            </a:r>
            <a:r>
              <a:rPr lang="en-US" dirty="0">
                <a:latin typeface="Monaco" pitchFamily="2" charset="77"/>
              </a:rPr>
              <a:t>(s):</a:t>
            </a:r>
          </a:p>
          <a:p>
            <a:pPr marL="0" indent="0">
              <a:buNone/>
            </a:pPr>
            <a:r>
              <a:rPr lang="en-US" dirty="0">
                <a:latin typeface="Monaco" pitchFamily="2" charset="77"/>
              </a:rPr>
              <a:t>    mid = </a:t>
            </a:r>
            <a:r>
              <a:rPr lang="en-US" dirty="0" err="1">
                <a:latin typeface="Monaco" pitchFamily="2" charset="77"/>
              </a:rPr>
              <a:t>len</a:t>
            </a:r>
            <a:r>
              <a:rPr lang="en-US" dirty="0">
                <a:latin typeface="Monaco" pitchFamily="2" charset="77"/>
              </a:rPr>
              <a:t>(s) // 2 </a:t>
            </a:r>
          </a:p>
          <a:p>
            <a:pPr marL="0" indent="0">
              <a:buNone/>
            </a:pPr>
            <a:r>
              <a:rPr lang="en-US" dirty="0">
                <a:latin typeface="Monaco" pitchFamily="2" charset="77"/>
              </a:rPr>
              <a:t>    return s[mid:]</a:t>
            </a:r>
            <a:endParaRPr lang="en-US" dirty="0">
              <a:solidFill>
                <a:srgbClr val="000000"/>
              </a:solidFill>
              <a:latin typeface="Monaco" pitchFamily="2" charset="77"/>
              <a:ea typeface="MS Mincho" panose="02020609040205080304" pitchFamily="49" charset="-128"/>
              <a:cs typeface="Courier" pitchFamily="2" charset="0"/>
            </a:endParaRPr>
          </a:p>
        </p:txBody>
      </p:sp>
      <p:sp>
        <p:nvSpPr>
          <p:cNvPr id="2" name="TextBox 1">
            <a:extLst>
              <a:ext uri="{FF2B5EF4-FFF2-40B4-BE49-F238E27FC236}">
                <a16:creationId xmlns:a16="http://schemas.microsoft.com/office/drawing/2014/main" id="{A9FCEF6E-8E6B-D00C-388F-CBF83BBEA6B6}"/>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94F56DF-1642-D8A6-045A-4AD1771E9BA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sp>
        <p:nvSpPr>
          <p:cNvPr id="5" name="TextBox 4">
            <a:extLst>
              <a:ext uri="{FF2B5EF4-FFF2-40B4-BE49-F238E27FC236}">
                <a16:creationId xmlns:a16="http://schemas.microsoft.com/office/drawing/2014/main" id="{1CC31069-4D86-4E60-323B-AA9B851DD0BA}"/>
              </a:ext>
            </a:extLst>
          </p:cNvPr>
          <p:cNvSpPr txBox="1"/>
          <p:nvPr/>
        </p:nvSpPr>
        <p:spPr>
          <a:xfrm>
            <a:off x="4273420" y="2799184"/>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9856382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a:extLst>
            <a:ext uri="{FF2B5EF4-FFF2-40B4-BE49-F238E27FC236}">
              <a16:creationId xmlns:a16="http://schemas.microsoft.com/office/drawing/2014/main" id="{1D990030-DFD2-4560-6537-B51CB7BDA18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4CA94C-DDBC-A46F-5A13-CF16AE47C02D}"/>
              </a:ext>
            </a:extLst>
          </p:cNvPr>
          <p:cNvSpPr>
            <a:spLocks noGrp="1"/>
          </p:cNvSpPr>
          <p:nvPr>
            <p:ph idx="1"/>
          </p:nvPr>
        </p:nvSpPr>
        <p:spPr>
          <a:xfrm>
            <a:off x="612647" y="479685"/>
            <a:ext cx="10917366" cy="5829675"/>
          </a:xfrm>
        </p:spPr>
        <p:txBody>
          <a:bodyPr anchor="ctr">
            <a:noAutofit/>
          </a:bodyPr>
          <a:lstStyle/>
          <a:p>
            <a:pPr marL="0" indent="0" algn="ctr">
              <a:buNone/>
            </a:pPr>
            <a:r>
              <a:rPr lang="en-US" sz="14400" dirty="0">
                <a:solidFill>
                  <a:schemeClr val="bg1"/>
                </a:solidFill>
              </a:rPr>
              <a:t>Lists</a:t>
            </a:r>
          </a:p>
        </p:txBody>
      </p:sp>
      <p:sp>
        <p:nvSpPr>
          <p:cNvPr id="30" name="Slide Number Placeholder 29">
            <a:extLst>
              <a:ext uri="{FF2B5EF4-FFF2-40B4-BE49-F238E27FC236}">
                <a16:creationId xmlns:a16="http://schemas.microsoft.com/office/drawing/2014/main" id="{3B9730F0-7E19-599A-EE4C-B28DAAC58245}"/>
              </a:ext>
            </a:extLst>
          </p:cNvPr>
          <p:cNvSpPr>
            <a:spLocks noGrp="1"/>
          </p:cNvSpPr>
          <p:nvPr>
            <p:ph type="sldNum" sz="quarter" idx="12"/>
          </p:nvPr>
        </p:nvSpPr>
        <p:spPr/>
        <p:txBody>
          <a:bodyPr/>
          <a:lstStyle/>
          <a:p>
            <a:fld id="{CC057153-B650-4DEB-B370-79DDCFDCE934}" type="slidenum">
              <a:rPr lang="en-US" smtClean="0"/>
              <a:t>44</a:t>
            </a:fld>
            <a:endParaRPr lang="en-US"/>
          </a:p>
        </p:txBody>
      </p:sp>
      <p:sp>
        <p:nvSpPr>
          <p:cNvPr id="31" name="TextBox 30">
            <a:extLst>
              <a:ext uri="{FF2B5EF4-FFF2-40B4-BE49-F238E27FC236}">
                <a16:creationId xmlns:a16="http://schemas.microsoft.com/office/drawing/2014/main" id="{425FAB8E-ECD6-77C3-264C-64F7FEF0D402}"/>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697551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A07F9-9C8F-25A8-E49D-482F7352DF3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60304CC-FBD9-C305-E9BC-4E7BF8AD357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C67E8FA-B604-A757-D99A-2C9E416CC58C}"/>
              </a:ext>
            </a:extLst>
          </p:cNvPr>
          <p:cNvSpPr>
            <a:spLocks noGrp="1"/>
          </p:cNvSpPr>
          <p:nvPr>
            <p:ph type="sldNum" sz="quarter" idx="12"/>
          </p:nvPr>
        </p:nvSpPr>
        <p:spPr/>
        <p:txBody>
          <a:bodyPr/>
          <a:lstStyle/>
          <a:p>
            <a:fld id="{CC057153-B650-4DEB-B370-79DDCFDCE934}" type="slidenum">
              <a:rPr lang="en-US" smtClean="0"/>
              <a:t>45</a:t>
            </a:fld>
            <a:endParaRPr lang="en-US"/>
          </a:p>
        </p:txBody>
      </p:sp>
      <p:sp>
        <p:nvSpPr>
          <p:cNvPr id="4" name="Content Placeholder 3">
            <a:extLst>
              <a:ext uri="{FF2B5EF4-FFF2-40B4-BE49-F238E27FC236}">
                <a16:creationId xmlns:a16="http://schemas.microsoft.com/office/drawing/2014/main" id="{B41DB17A-E1BF-C0A5-711C-C1755AB5402A}"/>
              </a:ext>
            </a:extLst>
          </p:cNvPr>
          <p:cNvSpPr>
            <a:spLocks noGrp="1"/>
          </p:cNvSpPr>
          <p:nvPr>
            <p:ph idx="1"/>
          </p:nvPr>
        </p:nvSpPr>
        <p:spPr>
          <a:xfrm>
            <a:off x="612647" y="1563132"/>
            <a:ext cx="11019515" cy="4593828"/>
          </a:xfrm>
        </p:spPr>
        <p:txBody>
          <a:bodyPr>
            <a:noAutofit/>
          </a:bodyPr>
          <a:lstStyle/>
          <a:p>
            <a:r>
              <a:rPr lang="en-US" dirty="0"/>
              <a:t>Like a string, a </a:t>
            </a:r>
            <a:r>
              <a:rPr lang="en-US" b="1" dirty="0"/>
              <a:t>list</a:t>
            </a:r>
            <a:r>
              <a:rPr lang="en-US" dirty="0"/>
              <a:t> is a sequence of values. </a:t>
            </a:r>
          </a:p>
          <a:p>
            <a:r>
              <a:rPr lang="en-US" dirty="0"/>
              <a:t>In a string, the values are characters; in a list, they can be any type. </a:t>
            </a:r>
          </a:p>
          <a:p>
            <a:r>
              <a:rPr lang="en-US" dirty="0"/>
              <a:t>The values in a list are called </a:t>
            </a:r>
            <a:r>
              <a:rPr lang="en-US" b="1" dirty="0"/>
              <a:t>list elements</a:t>
            </a:r>
            <a:r>
              <a:rPr lang="en-US" dirty="0"/>
              <a:t>.</a:t>
            </a:r>
            <a:br>
              <a:rPr lang="en-US" sz="2000" dirty="0"/>
            </a:br>
            <a:endParaRPr lang="en-US" sz="2000" dirty="0"/>
          </a:p>
        </p:txBody>
      </p:sp>
      <p:sp>
        <p:nvSpPr>
          <p:cNvPr id="2" name="TextBox 1">
            <a:extLst>
              <a:ext uri="{FF2B5EF4-FFF2-40B4-BE49-F238E27FC236}">
                <a16:creationId xmlns:a16="http://schemas.microsoft.com/office/drawing/2014/main" id="{8DA0B38A-DFCA-47DE-CC6B-D179B359EC3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FFCF0BB-0AC2-C0E3-0AF4-645F5BBF691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Lists are sequences</a:t>
            </a:r>
          </a:p>
        </p:txBody>
      </p:sp>
    </p:spTree>
    <p:extLst>
      <p:ext uri="{BB962C8B-B14F-4D97-AF65-F5344CB8AC3E}">
        <p14:creationId xmlns:p14="http://schemas.microsoft.com/office/powerpoint/2010/main" val="1976600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8D43C-E788-BA9A-62CF-13703878592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B37E9C5-F5D9-6738-9DFB-AD4D8CE1661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47D8102-B7B6-5931-7182-DB98BE8C5598}"/>
              </a:ext>
            </a:extLst>
          </p:cNvPr>
          <p:cNvSpPr>
            <a:spLocks noGrp="1"/>
          </p:cNvSpPr>
          <p:nvPr>
            <p:ph type="sldNum" sz="quarter" idx="12"/>
          </p:nvPr>
        </p:nvSpPr>
        <p:spPr/>
        <p:txBody>
          <a:bodyPr/>
          <a:lstStyle/>
          <a:p>
            <a:fld id="{CC057153-B650-4DEB-B370-79DDCFDCE934}" type="slidenum">
              <a:rPr lang="en-US" smtClean="0"/>
              <a:t>46</a:t>
            </a:fld>
            <a:endParaRPr lang="en-US"/>
          </a:p>
        </p:txBody>
      </p:sp>
      <p:sp>
        <p:nvSpPr>
          <p:cNvPr id="4" name="Content Placeholder 3">
            <a:extLst>
              <a:ext uri="{FF2B5EF4-FFF2-40B4-BE49-F238E27FC236}">
                <a16:creationId xmlns:a16="http://schemas.microsoft.com/office/drawing/2014/main" id="{F35AA5D3-7519-590D-6AA1-E535457378E1}"/>
              </a:ext>
            </a:extLst>
          </p:cNvPr>
          <p:cNvSpPr>
            <a:spLocks noGrp="1"/>
          </p:cNvSpPr>
          <p:nvPr>
            <p:ph idx="1"/>
          </p:nvPr>
        </p:nvSpPr>
        <p:spPr>
          <a:xfrm>
            <a:off x="612647" y="1563132"/>
            <a:ext cx="11019515" cy="4593828"/>
          </a:xfrm>
        </p:spPr>
        <p:txBody>
          <a:bodyPr>
            <a:noAutofit/>
          </a:bodyPr>
          <a:lstStyle/>
          <a:p>
            <a:r>
              <a:rPr lang="en-US" dirty="0"/>
              <a:t>The simplest way to create a list is to enclose its elements in square brackets and separate them by comma, e.g., </a:t>
            </a:r>
          </a:p>
          <a:p>
            <a:pPr lvl="1"/>
            <a:r>
              <a:rPr lang="en-US" sz="2000" dirty="0" err="1">
                <a:latin typeface="Monaco" pitchFamily="2" charset="77"/>
              </a:rPr>
              <a:t>favorite_numbers</a:t>
            </a:r>
            <a:r>
              <a:rPr lang="en-US" sz="2000" dirty="0">
                <a:latin typeface="Monaco" pitchFamily="2" charset="77"/>
              </a:rPr>
              <a:t> = [24, 47]</a:t>
            </a:r>
          </a:p>
          <a:p>
            <a:pPr lvl="2"/>
            <a:r>
              <a:rPr lang="en-US" sz="2000" dirty="0"/>
              <a:t>This is a list of two integers</a:t>
            </a:r>
          </a:p>
          <a:p>
            <a:pPr lvl="1"/>
            <a:r>
              <a:rPr lang="en-US" sz="2000" dirty="0">
                <a:latin typeface="Monaco" pitchFamily="2" charset="77"/>
              </a:rPr>
              <a:t>cheeses = ['</a:t>
            </a:r>
            <a:r>
              <a:rPr lang="en-US" sz="2000" dirty="0" err="1">
                <a:latin typeface="Monaco" pitchFamily="2" charset="77"/>
              </a:rPr>
              <a:t>Feta','Cheddar</a:t>
            </a:r>
            <a:r>
              <a:rPr lang="en-US" sz="2000" dirty="0">
                <a:latin typeface="Monaco" pitchFamily="2" charset="77"/>
              </a:rPr>
              <a:t>', 'Edam', 'Gouda']</a:t>
            </a:r>
          </a:p>
          <a:p>
            <a:pPr lvl="2"/>
            <a:r>
              <a:rPr lang="en-US" sz="2000" dirty="0"/>
              <a:t>This is a list of three strings</a:t>
            </a:r>
          </a:p>
          <a:p>
            <a:r>
              <a:rPr lang="en-US" sz="1800" dirty="0"/>
              <a:t>You can also create a list using the list function. </a:t>
            </a:r>
          </a:p>
          <a:p>
            <a:r>
              <a:rPr lang="en-US" sz="1800" dirty="0"/>
              <a:t>E.g., </a:t>
            </a:r>
            <a:r>
              <a:rPr lang="en-US" sz="1800" dirty="0">
                <a:latin typeface="Monaco" pitchFamily="2" charset="77"/>
              </a:rPr>
              <a:t>list('cs51') </a:t>
            </a:r>
            <a:r>
              <a:rPr lang="en-US" sz="1800" dirty="0"/>
              <a:t>will create the list </a:t>
            </a:r>
            <a:r>
              <a:rPr lang="en-US" sz="1800" dirty="0">
                <a:latin typeface="Monaco" pitchFamily="2" charset="77"/>
              </a:rPr>
              <a:t>['c','s','5','1']</a:t>
            </a:r>
            <a:r>
              <a:rPr lang="en-US" sz="1800" dirty="0"/>
              <a:t>.</a:t>
            </a:r>
            <a:br>
              <a:rPr lang="en-US" sz="2400" dirty="0"/>
            </a:br>
            <a:endParaRPr lang="en-US" sz="2400" dirty="0"/>
          </a:p>
        </p:txBody>
      </p:sp>
      <p:sp>
        <p:nvSpPr>
          <p:cNvPr id="2" name="TextBox 1">
            <a:extLst>
              <a:ext uri="{FF2B5EF4-FFF2-40B4-BE49-F238E27FC236}">
                <a16:creationId xmlns:a16="http://schemas.microsoft.com/office/drawing/2014/main" id="{4113B379-0B32-A8DE-F001-D9BB9B132C4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B342ECD-22E1-3A1B-D0CB-E048824D870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Creating lists</a:t>
            </a:r>
          </a:p>
        </p:txBody>
      </p:sp>
    </p:spTree>
    <p:extLst>
      <p:ext uri="{BB962C8B-B14F-4D97-AF65-F5344CB8AC3E}">
        <p14:creationId xmlns:p14="http://schemas.microsoft.com/office/powerpoint/2010/main" val="2965792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2196F-7E3A-9409-DE14-7AF70E0E2CB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5361DE1-C5E4-A97D-4377-25D9F31606D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435D3D3-5339-7EA4-8DFE-29581F2F0774}"/>
              </a:ext>
            </a:extLst>
          </p:cNvPr>
          <p:cNvSpPr>
            <a:spLocks noGrp="1"/>
          </p:cNvSpPr>
          <p:nvPr>
            <p:ph type="sldNum" sz="quarter" idx="12"/>
          </p:nvPr>
        </p:nvSpPr>
        <p:spPr/>
        <p:txBody>
          <a:bodyPr/>
          <a:lstStyle/>
          <a:p>
            <a:fld id="{CC057153-B650-4DEB-B370-79DDCFDCE934}" type="slidenum">
              <a:rPr lang="en-US" smtClean="0"/>
              <a:t>47</a:t>
            </a:fld>
            <a:endParaRPr lang="en-US"/>
          </a:p>
        </p:txBody>
      </p:sp>
      <p:sp>
        <p:nvSpPr>
          <p:cNvPr id="4" name="Content Placeholder 3">
            <a:extLst>
              <a:ext uri="{FF2B5EF4-FFF2-40B4-BE49-F238E27FC236}">
                <a16:creationId xmlns:a16="http://schemas.microsoft.com/office/drawing/2014/main" id="{5595AAAD-5FE9-129E-B55F-DDE880ED1538}"/>
              </a:ext>
            </a:extLst>
          </p:cNvPr>
          <p:cNvSpPr>
            <a:spLocks noGrp="1"/>
          </p:cNvSpPr>
          <p:nvPr>
            <p:ph idx="1"/>
          </p:nvPr>
        </p:nvSpPr>
        <p:spPr>
          <a:xfrm>
            <a:off x="612647" y="1563132"/>
            <a:ext cx="11019515" cy="4593828"/>
          </a:xfrm>
        </p:spPr>
        <p:txBody>
          <a:bodyPr>
            <a:noAutofit/>
          </a:bodyPr>
          <a:lstStyle/>
          <a:p>
            <a:r>
              <a:rPr lang="en-US" dirty="0"/>
              <a:t>Python allows elements of different types in the same list (not all languages allow this!)</a:t>
            </a:r>
          </a:p>
          <a:p>
            <a:pPr lvl="1"/>
            <a:r>
              <a:rPr lang="en-US" sz="2000" dirty="0" err="1">
                <a:latin typeface="Monaco" pitchFamily="2" charset="77"/>
              </a:rPr>
              <a:t>bizarre_list</a:t>
            </a:r>
            <a:r>
              <a:rPr lang="en-US" sz="2000" dirty="0">
                <a:latin typeface="Monaco" pitchFamily="2" charset="77"/>
              </a:rPr>
              <a:t> = [47, 'cs51']</a:t>
            </a:r>
            <a:br>
              <a:rPr lang="en-US" dirty="0"/>
            </a:br>
            <a:endParaRPr lang="en-US" dirty="0"/>
          </a:p>
        </p:txBody>
      </p:sp>
      <p:sp>
        <p:nvSpPr>
          <p:cNvPr id="2" name="TextBox 1">
            <a:extLst>
              <a:ext uri="{FF2B5EF4-FFF2-40B4-BE49-F238E27FC236}">
                <a16:creationId xmlns:a16="http://schemas.microsoft.com/office/drawing/2014/main" id="{17D1D823-6FAC-52BE-10FE-AE55014D910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AD5B4CA-D648-37CA-789F-2FBD4A31BAC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Types of elements in a list</a:t>
            </a:r>
          </a:p>
        </p:txBody>
      </p:sp>
    </p:spTree>
    <p:extLst>
      <p:ext uri="{BB962C8B-B14F-4D97-AF65-F5344CB8AC3E}">
        <p14:creationId xmlns:p14="http://schemas.microsoft.com/office/powerpoint/2010/main" val="413024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DE390-48B4-5848-4577-7A11102A1A4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D12A307-32FB-152F-D399-3309B9FFDB0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3452686-E792-4FF3-0750-4CCC07596E1C}"/>
              </a:ext>
            </a:extLst>
          </p:cNvPr>
          <p:cNvSpPr>
            <a:spLocks noGrp="1"/>
          </p:cNvSpPr>
          <p:nvPr>
            <p:ph type="sldNum" sz="quarter" idx="12"/>
          </p:nvPr>
        </p:nvSpPr>
        <p:spPr/>
        <p:txBody>
          <a:bodyPr/>
          <a:lstStyle/>
          <a:p>
            <a:fld id="{CC057153-B650-4DEB-B370-79DDCFDCE934}" type="slidenum">
              <a:rPr lang="en-US" smtClean="0"/>
              <a:t>48</a:t>
            </a:fld>
            <a:endParaRPr lang="en-US"/>
          </a:p>
        </p:txBody>
      </p:sp>
      <p:sp>
        <p:nvSpPr>
          <p:cNvPr id="4" name="Content Placeholder 3">
            <a:extLst>
              <a:ext uri="{FF2B5EF4-FFF2-40B4-BE49-F238E27FC236}">
                <a16:creationId xmlns:a16="http://schemas.microsoft.com/office/drawing/2014/main" id="{71248232-123F-8217-ACB6-B60BAEB60268}"/>
              </a:ext>
            </a:extLst>
          </p:cNvPr>
          <p:cNvSpPr>
            <a:spLocks noGrp="1"/>
          </p:cNvSpPr>
          <p:nvPr>
            <p:ph idx="1"/>
          </p:nvPr>
        </p:nvSpPr>
        <p:spPr>
          <a:xfrm>
            <a:off x="612647" y="1563132"/>
            <a:ext cx="11019515" cy="4593828"/>
          </a:xfrm>
        </p:spPr>
        <p:txBody>
          <a:bodyPr>
            <a:noAutofit/>
          </a:bodyPr>
          <a:lstStyle/>
          <a:p>
            <a:r>
              <a:rPr lang="en-US" dirty="0"/>
              <a:t>A list that contains no elements is called an empty list; you can create one with empty brackets, []. E.g., </a:t>
            </a:r>
          </a:p>
          <a:p>
            <a:pPr lvl="1"/>
            <a:r>
              <a:rPr lang="en-US" sz="2000" dirty="0" err="1">
                <a:latin typeface="Monaco" pitchFamily="2" charset="77"/>
              </a:rPr>
              <a:t>empty_list</a:t>
            </a:r>
            <a:r>
              <a:rPr lang="en-US" sz="2000" dirty="0">
                <a:latin typeface="Monaco" pitchFamily="2" charset="77"/>
              </a:rPr>
              <a:t> = []</a:t>
            </a:r>
          </a:p>
          <a:p>
            <a:r>
              <a:rPr lang="en-US" dirty="0"/>
              <a:t>Can also achieve this using the </a:t>
            </a:r>
            <a:r>
              <a:rPr lang="en-US" dirty="0">
                <a:latin typeface="Monaco" pitchFamily="2" charset="77"/>
              </a:rPr>
              <a:t>list</a:t>
            </a:r>
            <a:r>
              <a:rPr lang="en-US" dirty="0"/>
              <a:t> function:</a:t>
            </a:r>
          </a:p>
          <a:p>
            <a:pPr lvl="1"/>
            <a:r>
              <a:rPr lang="en-US" sz="2000" dirty="0" err="1">
                <a:latin typeface="Monaco" pitchFamily="2" charset="77"/>
              </a:rPr>
              <a:t>empty_list</a:t>
            </a:r>
            <a:r>
              <a:rPr lang="en-US" sz="2000" dirty="0">
                <a:latin typeface="Monaco" pitchFamily="2" charset="77"/>
              </a:rPr>
              <a:t> = list()</a:t>
            </a:r>
          </a:p>
          <a:p>
            <a:endParaRPr lang="en-US" sz="1600" dirty="0"/>
          </a:p>
        </p:txBody>
      </p:sp>
      <p:sp>
        <p:nvSpPr>
          <p:cNvPr id="2" name="TextBox 1">
            <a:extLst>
              <a:ext uri="{FF2B5EF4-FFF2-40B4-BE49-F238E27FC236}">
                <a16:creationId xmlns:a16="http://schemas.microsoft.com/office/drawing/2014/main" id="{14E55416-41EB-371C-8881-E54983151C5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F65348A-741F-A90C-98EC-E4924EE850E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Empty lists</a:t>
            </a:r>
          </a:p>
        </p:txBody>
      </p:sp>
    </p:spTree>
    <p:extLst>
      <p:ext uri="{BB962C8B-B14F-4D97-AF65-F5344CB8AC3E}">
        <p14:creationId xmlns:p14="http://schemas.microsoft.com/office/powerpoint/2010/main" val="404936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43ED1-1D3F-2349-7B1A-207786392C9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A29F3A9-833E-516D-7588-80B0CA11D22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04E65E0-AF52-E294-2B7D-298610EF24D1}"/>
              </a:ext>
            </a:extLst>
          </p:cNvPr>
          <p:cNvSpPr>
            <a:spLocks noGrp="1"/>
          </p:cNvSpPr>
          <p:nvPr>
            <p:ph type="sldNum" sz="quarter" idx="12"/>
          </p:nvPr>
        </p:nvSpPr>
        <p:spPr/>
        <p:txBody>
          <a:bodyPr/>
          <a:lstStyle/>
          <a:p>
            <a:fld id="{CC057153-B650-4DEB-B370-79DDCFDCE934}" type="slidenum">
              <a:rPr lang="en-US" smtClean="0"/>
              <a:t>49</a:t>
            </a:fld>
            <a:endParaRPr lang="en-US"/>
          </a:p>
        </p:txBody>
      </p:sp>
      <p:sp>
        <p:nvSpPr>
          <p:cNvPr id="4" name="Content Placeholder 3">
            <a:extLst>
              <a:ext uri="{FF2B5EF4-FFF2-40B4-BE49-F238E27FC236}">
                <a16:creationId xmlns:a16="http://schemas.microsoft.com/office/drawing/2014/main" id="{24FA4ABE-B573-FA2C-6BFE-D2EE09C095B3}"/>
              </a:ext>
            </a:extLst>
          </p:cNvPr>
          <p:cNvSpPr>
            <a:spLocks noGrp="1"/>
          </p:cNvSpPr>
          <p:nvPr>
            <p:ph idx="1"/>
          </p:nvPr>
        </p:nvSpPr>
        <p:spPr>
          <a:xfrm>
            <a:off x="612647" y="1563132"/>
            <a:ext cx="11019515" cy="4593828"/>
          </a:xfrm>
        </p:spPr>
        <p:txBody>
          <a:bodyPr>
            <a:noAutofit/>
          </a:bodyPr>
          <a:lstStyle/>
          <a:p>
            <a:r>
              <a:rPr lang="en-US" dirty="0"/>
              <a:t>To retrieve the length of a list, we use the function </a:t>
            </a:r>
            <a:r>
              <a:rPr lang="en-US" dirty="0" err="1">
                <a:latin typeface="Monaco" pitchFamily="2" charset="77"/>
              </a:rPr>
              <a:t>len</a:t>
            </a:r>
            <a:r>
              <a:rPr lang="en-US" dirty="0"/>
              <a:t>. E.g., </a:t>
            </a:r>
            <a:endParaRPr lang="en-US" dirty="0">
              <a:latin typeface="Monaco" pitchFamily="2" charset="77"/>
            </a:endParaRPr>
          </a:p>
          <a:p>
            <a:pPr lvl="1"/>
            <a:r>
              <a:rPr lang="en-US" sz="2000" dirty="0">
                <a:latin typeface="Monaco" pitchFamily="2" charset="77"/>
              </a:rPr>
              <a:t>cheeses = ['</a:t>
            </a:r>
            <a:r>
              <a:rPr lang="en-US" sz="2000" dirty="0" err="1">
                <a:latin typeface="Monaco" pitchFamily="2" charset="77"/>
              </a:rPr>
              <a:t>Feta','Cheddar</a:t>
            </a:r>
            <a:r>
              <a:rPr lang="en-US" sz="2000" dirty="0">
                <a:latin typeface="Monaco" pitchFamily="2" charset="77"/>
              </a:rPr>
              <a:t>', 'Edam', 'Gouda']</a:t>
            </a:r>
            <a:endParaRPr lang="en-US" sz="2000" dirty="0"/>
          </a:p>
          <a:p>
            <a:pPr lvl="1"/>
            <a:r>
              <a:rPr lang="en-US" sz="2000" dirty="0" err="1">
                <a:latin typeface="Monaco" pitchFamily="2" charset="77"/>
              </a:rPr>
              <a:t>len</a:t>
            </a:r>
            <a:r>
              <a:rPr lang="en-US" sz="2000" dirty="0">
                <a:latin typeface="Monaco" pitchFamily="2" charset="77"/>
              </a:rPr>
              <a:t>(cheeses)</a:t>
            </a:r>
          </a:p>
          <a:p>
            <a:pPr lvl="2"/>
            <a:r>
              <a:rPr lang="en-US" sz="2000" dirty="0"/>
              <a:t>It will return 4</a:t>
            </a:r>
          </a:p>
          <a:p>
            <a:pPr lvl="1"/>
            <a:r>
              <a:rPr lang="en-US" sz="2000" dirty="0" err="1">
                <a:latin typeface="Monaco" pitchFamily="2" charset="77"/>
              </a:rPr>
              <a:t>empty_list</a:t>
            </a:r>
            <a:r>
              <a:rPr lang="en-US" sz="2000" dirty="0">
                <a:latin typeface="Monaco" pitchFamily="2" charset="77"/>
              </a:rPr>
              <a:t> = []</a:t>
            </a:r>
          </a:p>
          <a:p>
            <a:pPr lvl="1"/>
            <a:r>
              <a:rPr lang="en-US" sz="2000" dirty="0" err="1">
                <a:latin typeface="Monaco" pitchFamily="2" charset="77"/>
              </a:rPr>
              <a:t>len</a:t>
            </a:r>
            <a:r>
              <a:rPr lang="en-US" sz="2000" dirty="0">
                <a:latin typeface="Monaco" pitchFamily="2" charset="77"/>
              </a:rPr>
              <a:t>(</a:t>
            </a:r>
            <a:r>
              <a:rPr lang="en-US" sz="2000" dirty="0" err="1">
                <a:latin typeface="Monaco" pitchFamily="2" charset="77"/>
              </a:rPr>
              <a:t>empty_list</a:t>
            </a:r>
            <a:r>
              <a:rPr lang="en-US" sz="2000" dirty="0">
                <a:latin typeface="Monaco" pitchFamily="2" charset="77"/>
              </a:rPr>
              <a:t>)</a:t>
            </a:r>
          </a:p>
          <a:p>
            <a:pPr lvl="2"/>
            <a:r>
              <a:rPr lang="en-US" sz="1800" dirty="0"/>
              <a:t>It will return 0</a:t>
            </a:r>
            <a:endParaRPr lang="en-US" sz="2000" dirty="0"/>
          </a:p>
          <a:p>
            <a:pPr lvl="1"/>
            <a:endParaRPr lang="en-US" sz="2000" dirty="0">
              <a:latin typeface="Monaco" pitchFamily="2" charset="77"/>
            </a:endParaRPr>
          </a:p>
          <a:p>
            <a:endParaRPr lang="en-US" dirty="0"/>
          </a:p>
        </p:txBody>
      </p:sp>
      <p:sp>
        <p:nvSpPr>
          <p:cNvPr id="2" name="TextBox 1">
            <a:extLst>
              <a:ext uri="{FF2B5EF4-FFF2-40B4-BE49-F238E27FC236}">
                <a16:creationId xmlns:a16="http://schemas.microsoft.com/office/drawing/2014/main" id="{3FA2B7FE-7682-2AD0-4FCB-25A24E336A1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C5D4FBB-FC6E-D381-E1AA-635300A2AB0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Length of a list</a:t>
            </a:r>
          </a:p>
        </p:txBody>
      </p:sp>
    </p:spTree>
    <p:extLst>
      <p:ext uri="{BB962C8B-B14F-4D97-AF65-F5344CB8AC3E}">
        <p14:creationId xmlns:p14="http://schemas.microsoft.com/office/powerpoint/2010/main" val="3001192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9F9AF-EE41-0878-90F0-FD4DC9414D5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A95249F-45C7-C26E-DD11-5665223F42C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6C6A680-5376-152B-4501-4275F52D5CEA}"/>
              </a:ext>
            </a:extLst>
          </p:cNvPr>
          <p:cNvSpPr>
            <a:spLocks noGrp="1"/>
          </p:cNvSpPr>
          <p:nvPr>
            <p:ph type="sldNum" sz="quarter" idx="12"/>
          </p:nvPr>
        </p:nvSpPr>
        <p:spPr/>
        <p:txBody>
          <a:bodyPr/>
          <a:lstStyle/>
          <a:p>
            <a:fld id="{CC057153-B650-4DEB-B370-79DDCFDCE934}" type="slidenum">
              <a:rPr lang="en-US" smtClean="0"/>
              <a:t>5</a:t>
            </a:fld>
            <a:endParaRPr lang="en-US"/>
          </a:p>
        </p:txBody>
      </p:sp>
      <p:sp>
        <p:nvSpPr>
          <p:cNvPr id="4" name="Content Placeholder 3">
            <a:extLst>
              <a:ext uri="{FF2B5EF4-FFF2-40B4-BE49-F238E27FC236}">
                <a16:creationId xmlns:a16="http://schemas.microsoft.com/office/drawing/2014/main" id="{C17FBCB3-8591-AE1F-B22F-B779279C3728}"/>
              </a:ext>
            </a:extLst>
          </p:cNvPr>
          <p:cNvSpPr>
            <a:spLocks noGrp="1"/>
          </p:cNvSpPr>
          <p:nvPr>
            <p:ph idx="1"/>
          </p:nvPr>
        </p:nvSpPr>
        <p:spPr>
          <a:xfrm>
            <a:off x="612647" y="1563132"/>
            <a:ext cx="11019515" cy="4593828"/>
          </a:xfrm>
        </p:spPr>
        <p:txBody>
          <a:bodyPr>
            <a:noAutofit/>
          </a:bodyPr>
          <a:lstStyle/>
          <a:p>
            <a:r>
              <a:rPr lang="en-US" dirty="0"/>
              <a:t>To retrieve the length of a string, we use the function </a:t>
            </a:r>
            <a:r>
              <a:rPr lang="en-US" dirty="0" err="1">
                <a:latin typeface="Monaco" pitchFamily="2" charset="77"/>
              </a:rPr>
              <a:t>len</a:t>
            </a:r>
            <a:r>
              <a:rPr lang="en-US" dirty="0"/>
              <a:t> and pass the string as an argument. E.g., </a:t>
            </a:r>
            <a:endParaRPr lang="en-US" dirty="0">
              <a:latin typeface="Monaco" pitchFamily="2" charset="77"/>
            </a:endParaRPr>
          </a:p>
          <a:p>
            <a:pPr lvl="1"/>
            <a:r>
              <a:rPr lang="en-US" sz="2000" dirty="0" err="1">
                <a:latin typeface="Monaco" pitchFamily="2" charset="77"/>
              </a:rPr>
              <a:t>full_name</a:t>
            </a:r>
            <a:r>
              <a:rPr lang="en-US" sz="2000" dirty="0">
                <a:latin typeface="Monaco" pitchFamily="2" charset="77"/>
              </a:rPr>
              <a:t> = 'Cecil Sagehen'</a:t>
            </a:r>
          </a:p>
          <a:p>
            <a:pPr lvl="1"/>
            <a:r>
              <a:rPr lang="en-US" sz="2000" dirty="0" err="1">
                <a:latin typeface="Monaco" pitchFamily="2" charset="77"/>
              </a:rPr>
              <a:t>len</a:t>
            </a:r>
            <a:r>
              <a:rPr lang="en-US" sz="2000" dirty="0">
                <a:latin typeface="Monaco" pitchFamily="2" charset="77"/>
              </a:rPr>
              <a:t>(</a:t>
            </a:r>
            <a:r>
              <a:rPr lang="en-US" sz="2000" dirty="0" err="1">
                <a:latin typeface="Monaco" pitchFamily="2" charset="77"/>
              </a:rPr>
              <a:t>full_name</a:t>
            </a:r>
            <a:r>
              <a:rPr lang="en-US" sz="2000" dirty="0">
                <a:latin typeface="Monaco" pitchFamily="2" charset="77"/>
              </a:rPr>
              <a:t>)</a:t>
            </a:r>
          </a:p>
          <a:p>
            <a:pPr lvl="2"/>
            <a:r>
              <a:rPr lang="en-US" sz="2000" dirty="0"/>
              <a:t>It will return 13</a:t>
            </a:r>
          </a:p>
          <a:p>
            <a:pPr lvl="1"/>
            <a:r>
              <a:rPr lang="en-US" sz="2000" dirty="0" err="1">
                <a:latin typeface="Monaco" pitchFamily="2" charset="77"/>
              </a:rPr>
              <a:t>empty_string</a:t>
            </a:r>
            <a:r>
              <a:rPr lang="en-US" sz="2000" dirty="0">
                <a:latin typeface="Monaco" pitchFamily="2" charset="77"/>
              </a:rPr>
              <a:t> = ''</a:t>
            </a:r>
          </a:p>
          <a:p>
            <a:pPr lvl="1"/>
            <a:r>
              <a:rPr lang="en-US" sz="2000" dirty="0" err="1">
                <a:latin typeface="Monaco" pitchFamily="2" charset="77"/>
              </a:rPr>
              <a:t>len</a:t>
            </a:r>
            <a:r>
              <a:rPr lang="en-US" sz="2000" dirty="0">
                <a:latin typeface="Monaco" pitchFamily="2" charset="77"/>
              </a:rPr>
              <a:t>(</a:t>
            </a:r>
            <a:r>
              <a:rPr lang="en-US" sz="2000" dirty="0" err="1">
                <a:latin typeface="Monaco" pitchFamily="2" charset="77"/>
              </a:rPr>
              <a:t>empty_string</a:t>
            </a:r>
            <a:r>
              <a:rPr lang="en-US" sz="2000" dirty="0">
                <a:latin typeface="Monaco" pitchFamily="2" charset="77"/>
              </a:rPr>
              <a:t>)</a:t>
            </a:r>
          </a:p>
          <a:p>
            <a:pPr lvl="2"/>
            <a:r>
              <a:rPr lang="en-US" sz="2000" dirty="0"/>
              <a:t>It will return 0</a:t>
            </a:r>
            <a:endParaRPr lang="en-US" sz="1800" dirty="0"/>
          </a:p>
          <a:p>
            <a:pPr lvl="1"/>
            <a:endParaRPr lang="en-US" sz="2000" dirty="0">
              <a:latin typeface="Monaco" pitchFamily="2" charset="77"/>
            </a:endParaRPr>
          </a:p>
          <a:p>
            <a:endParaRPr lang="en-US" dirty="0"/>
          </a:p>
        </p:txBody>
      </p:sp>
      <p:sp>
        <p:nvSpPr>
          <p:cNvPr id="2" name="TextBox 1">
            <a:extLst>
              <a:ext uri="{FF2B5EF4-FFF2-40B4-BE49-F238E27FC236}">
                <a16:creationId xmlns:a16="http://schemas.microsoft.com/office/drawing/2014/main" id="{E0DD1ADC-4AF9-B073-A2E1-C635645D5C2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A6ECDE9-14AB-D5BD-AAF9-A9526CEDAC8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Length of a string</a:t>
            </a:r>
          </a:p>
        </p:txBody>
      </p:sp>
    </p:spTree>
    <p:extLst>
      <p:ext uri="{BB962C8B-B14F-4D97-AF65-F5344CB8AC3E}">
        <p14:creationId xmlns:p14="http://schemas.microsoft.com/office/powerpoint/2010/main" val="677416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67254-7AD6-10C3-DC1B-C0FB439AB4D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86D3AE2-0E04-9E8F-CF54-C3835C2309D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1FA95EA-1593-98CF-8FEE-2DD1697F3A9C}"/>
              </a:ext>
            </a:extLst>
          </p:cNvPr>
          <p:cNvSpPr>
            <a:spLocks noGrp="1"/>
          </p:cNvSpPr>
          <p:nvPr>
            <p:ph type="sldNum" sz="quarter" idx="12"/>
          </p:nvPr>
        </p:nvSpPr>
        <p:spPr/>
        <p:txBody>
          <a:bodyPr/>
          <a:lstStyle/>
          <a:p>
            <a:fld id="{CC057153-B650-4DEB-B370-79DDCFDCE934}" type="slidenum">
              <a:rPr lang="en-US" smtClean="0"/>
              <a:t>50</a:t>
            </a:fld>
            <a:endParaRPr lang="en-US"/>
          </a:p>
        </p:txBody>
      </p:sp>
      <p:sp>
        <p:nvSpPr>
          <p:cNvPr id="4" name="Content Placeholder 3">
            <a:extLst>
              <a:ext uri="{FF2B5EF4-FFF2-40B4-BE49-F238E27FC236}">
                <a16:creationId xmlns:a16="http://schemas.microsoft.com/office/drawing/2014/main" id="{8F8690E8-5427-64A8-775B-9B8865692257}"/>
              </a:ext>
            </a:extLst>
          </p:cNvPr>
          <p:cNvSpPr>
            <a:spLocks noGrp="1"/>
          </p:cNvSpPr>
          <p:nvPr>
            <p:ph idx="1"/>
          </p:nvPr>
        </p:nvSpPr>
        <p:spPr>
          <a:xfrm>
            <a:off x="612647" y="1563132"/>
            <a:ext cx="11019515" cy="4593828"/>
          </a:xfrm>
        </p:spPr>
        <p:txBody>
          <a:bodyPr>
            <a:noAutofit/>
          </a:bodyPr>
          <a:lstStyle/>
          <a:p>
            <a:r>
              <a:rPr lang="en-US" dirty="0"/>
              <a:t>Lists are indexable, with the left-most element being at index 0 and the right-most being at index len-1.</a:t>
            </a:r>
          </a:p>
          <a:p>
            <a:r>
              <a:rPr lang="en-US" dirty="0"/>
              <a:t>For example, for the list </a:t>
            </a:r>
            <a:r>
              <a:rPr lang="en-US" dirty="0">
                <a:latin typeface="Monaco" pitchFamily="2" charset="77"/>
              </a:rPr>
              <a:t>['</a:t>
            </a:r>
            <a:r>
              <a:rPr lang="en-US" dirty="0" err="1">
                <a:latin typeface="Monaco" pitchFamily="2" charset="77"/>
              </a:rPr>
              <a:t>Feta','Cheddar</a:t>
            </a:r>
            <a:r>
              <a:rPr lang="en-US" dirty="0">
                <a:latin typeface="Monaco" pitchFamily="2" charset="77"/>
              </a:rPr>
              <a:t>', 'Edam', 'Gouda'] : </a:t>
            </a:r>
            <a:endParaRPr lang="en-US" dirty="0"/>
          </a:p>
          <a:p>
            <a:endParaRPr lang="en-US" dirty="0"/>
          </a:p>
          <a:p>
            <a:endParaRPr lang="en-US" dirty="0"/>
          </a:p>
          <a:p>
            <a:endParaRPr lang="en-US" dirty="0"/>
          </a:p>
        </p:txBody>
      </p:sp>
      <p:sp>
        <p:nvSpPr>
          <p:cNvPr id="2" name="TextBox 1">
            <a:extLst>
              <a:ext uri="{FF2B5EF4-FFF2-40B4-BE49-F238E27FC236}">
                <a16:creationId xmlns:a16="http://schemas.microsoft.com/office/drawing/2014/main" id="{FFEDA3D2-9126-C83B-1508-DDBCB31858C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7DD1BBF-8E13-0A64-881F-7EDF31F867BB}"/>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Lists are indexable</a:t>
            </a:r>
          </a:p>
        </p:txBody>
      </p:sp>
      <p:graphicFrame>
        <p:nvGraphicFramePr>
          <p:cNvPr id="5" name="Table 4">
            <a:extLst>
              <a:ext uri="{FF2B5EF4-FFF2-40B4-BE49-F238E27FC236}">
                <a16:creationId xmlns:a16="http://schemas.microsoft.com/office/drawing/2014/main" id="{1FB8F713-0E54-ACF6-46C1-5B1DA4644868}"/>
              </a:ext>
            </a:extLst>
          </p:cNvPr>
          <p:cNvGraphicFramePr>
            <a:graphicFrameLocks noGrp="1"/>
          </p:cNvGraphicFramePr>
          <p:nvPr>
            <p:extLst>
              <p:ext uri="{D42A27DB-BD31-4B8C-83A1-F6EECF244321}">
                <p14:modId xmlns:p14="http://schemas.microsoft.com/office/powerpoint/2010/main" val="629197456"/>
              </p:ext>
            </p:extLst>
          </p:nvPr>
        </p:nvGraphicFramePr>
        <p:xfrm>
          <a:off x="927100" y="3548089"/>
          <a:ext cx="8128000" cy="741680"/>
        </p:xfrm>
        <a:graphic>
          <a:graphicData uri="http://schemas.openxmlformats.org/drawingml/2006/table">
            <a:tbl>
              <a:tblPr firstRow="1" bandRow="1">
                <a:tableStyleId>{00A15C55-8517-42AA-B614-E9B94910E393}</a:tableStyleId>
              </a:tblPr>
              <a:tblGrid>
                <a:gridCol w="1625600">
                  <a:extLst>
                    <a:ext uri="{9D8B030D-6E8A-4147-A177-3AD203B41FA5}">
                      <a16:colId xmlns:a16="http://schemas.microsoft.com/office/drawing/2014/main" val="1226106437"/>
                    </a:ext>
                  </a:extLst>
                </a:gridCol>
                <a:gridCol w="1625600">
                  <a:extLst>
                    <a:ext uri="{9D8B030D-6E8A-4147-A177-3AD203B41FA5}">
                      <a16:colId xmlns:a16="http://schemas.microsoft.com/office/drawing/2014/main" val="1074508965"/>
                    </a:ext>
                  </a:extLst>
                </a:gridCol>
                <a:gridCol w="1625600">
                  <a:extLst>
                    <a:ext uri="{9D8B030D-6E8A-4147-A177-3AD203B41FA5}">
                      <a16:colId xmlns:a16="http://schemas.microsoft.com/office/drawing/2014/main" val="4153505618"/>
                    </a:ext>
                  </a:extLst>
                </a:gridCol>
                <a:gridCol w="1625600">
                  <a:extLst>
                    <a:ext uri="{9D8B030D-6E8A-4147-A177-3AD203B41FA5}">
                      <a16:colId xmlns:a16="http://schemas.microsoft.com/office/drawing/2014/main" val="2522383737"/>
                    </a:ext>
                  </a:extLst>
                </a:gridCol>
                <a:gridCol w="1625600">
                  <a:extLst>
                    <a:ext uri="{9D8B030D-6E8A-4147-A177-3AD203B41FA5}">
                      <a16:colId xmlns:a16="http://schemas.microsoft.com/office/drawing/2014/main" val="510768711"/>
                    </a:ext>
                  </a:extLst>
                </a:gridCol>
              </a:tblGrid>
              <a:tr h="370840">
                <a:tc>
                  <a:txBody>
                    <a:bodyPr/>
                    <a:lstStyle/>
                    <a:p>
                      <a:r>
                        <a:rPr lang="en-US" dirty="0"/>
                        <a:t>element</a:t>
                      </a:r>
                    </a:p>
                  </a:txBody>
                  <a:tcPr/>
                </a:tc>
                <a:tc>
                  <a:txBody>
                    <a:bodyPr/>
                    <a:lstStyle/>
                    <a:p>
                      <a:r>
                        <a:rPr lang="en-US" dirty="0"/>
                        <a:t>'Feta'</a:t>
                      </a:r>
                    </a:p>
                  </a:txBody>
                  <a:tcPr/>
                </a:tc>
                <a:tc>
                  <a:txBody>
                    <a:bodyPr/>
                    <a:lstStyle/>
                    <a:p>
                      <a:r>
                        <a:rPr lang="en-US" dirty="0"/>
                        <a:t>'Cheddar'</a:t>
                      </a:r>
                    </a:p>
                  </a:txBody>
                  <a:tcPr/>
                </a:tc>
                <a:tc>
                  <a:txBody>
                    <a:bodyPr/>
                    <a:lstStyle/>
                    <a:p>
                      <a:r>
                        <a:rPr lang="en-US" dirty="0"/>
                        <a:t>'Edam'</a:t>
                      </a:r>
                    </a:p>
                  </a:txBody>
                  <a:tcPr/>
                </a:tc>
                <a:tc>
                  <a:txBody>
                    <a:bodyPr/>
                    <a:lstStyle/>
                    <a:p>
                      <a:r>
                        <a:rPr lang="en-US" dirty="0"/>
                        <a:t>'Gouda'</a:t>
                      </a:r>
                    </a:p>
                  </a:txBody>
                  <a:tcPr/>
                </a:tc>
                <a:extLst>
                  <a:ext uri="{0D108BD9-81ED-4DB2-BD59-A6C34878D82A}">
                    <a16:rowId xmlns:a16="http://schemas.microsoft.com/office/drawing/2014/main" val="580229624"/>
                  </a:ext>
                </a:extLst>
              </a:tr>
              <a:tr h="370840">
                <a:tc>
                  <a:txBody>
                    <a:bodyPr/>
                    <a:lstStyle/>
                    <a:p>
                      <a:r>
                        <a:rPr lang="en-US" dirty="0"/>
                        <a:t>index</a:t>
                      </a:r>
                    </a:p>
                  </a:txBody>
                  <a:tcPr/>
                </a:tc>
                <a:tc>
                  <a:txBody>
                    <a:bodyPr/>
                    <a:lstStyle/>
                    <a:p>
                      <a:r>
                        <a:rPr lang="en-US" dirty="0"/>
                        <a:t>0</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extLst>
                  <a:ext uri="{0D108BD9-81ED-4DB2-BD59-A6C34878D82A}">
                    <a16:rowId xmlns:a16="http://schemas.microsoft.com/office/drawing/2014/main" val="3823638678"/>
                  </a:ext>
                </a:extLst>
              </a:tr>
            </a:tbl>
          </a:graphicData>
        </a:graphic>
      </p:graphicFrame>
    </p:spTree>
    <p:extLst>
      <p:ext uri="{BB962C8B-B14F-4D97-AF65-F5344CB8AC3E}">
        <p14:creationId xmlns:p14="http://schemas.microsoft.com/office/powerpoint/2010/main" val="6432463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17AD8-A5A6-1A1C-9A85-8768B6CCDBC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CB2D119-730C-E9E4-F8B6-6C52CCCB14D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40D4391B-7ABC-C3DA-BF9B-D8213EB37DB1}"/>
              </a:ext>
            </a:extLst>
          </p:cNvPr>
          <p:cNvSpPr>
            <a:spLocks noGrp="1"/>
          </p:cNvSpPr>
          <p:nvPr>
            <p:ph type="sldNum" sz="quarter" idx="12"/>
          </p:nvPr>
        </p:nvSpPr>
        <p:spPr/>
        <p:txBody>
          <a:bodyPr/>
          <a:lstStyle/>
          <a:p>
            <a:fld id="{CC057153-B650-4DEB-B370-79DDCFDCE934}" type="slidenum">
              <a:rPr lang="en-US" smtClean="0"/>
              <a:t>51</a:t>
            </a:fld>
            <a:endParaRPr lang="en-US"/>
          </a:p>
        </p:txBody>
      </p:sp>
      <p:sp>
        <p:nvSpPr>
          <p:cNvPr id="4" name="Content Placeholder 3">
            <a:extLst>
              <a:ext uri="{FF2B5EF4-FFF2-40B4-BE49-F238E27FC236}">
                <a16:creationId xmlns:a16="http://schemas.microsoft.com/office/drawing/2014/main" id="{2195F509-DB7F-1975-6F45-EC1DE9AA7956}"/>
              </a:ext>
            </a:extLst>
          </p:cNvPr>
          <p:cNvSpPr>
            <a:spLocks noGrp="1"/>
          </p:cNvSpPr>
          <p:nvPr>
            <p:ph idx="1"/>
          </p:nvPr>
        </p:nvSpPr>
        <p:spPr>
          <a:xfrm>
            <a:off x="612647" y="1563132"/>
            <a:ext cx="11019515" cy="4593828"/>
          </a:xfrm>
        </p:spPr>
        <p:txBody>
          <a:bodyPr>
            <a:noAutofit/>
          </a:bodyPr>
          <a:lstStyle/>
          <a:p>
            <a:r>
              <a:rPr lang="en-US" dirty="0"/>
              <a:t>You can select an element in a list by passing its index in the square bracket operators. </a:t>
            </a:r>
          </a:p>
          <a:p>
            <a:r>
              <a:rPr lang="en-US" dirty="0"/>
              <a:t>For example, for the list </a:t>
            </a:r>
            <a:r>
              <a:rPr lang="en-US" dirty="0">
                <a:latin typeface="Monaco" pitchFamily="2" charset="77"/>
              </a:rPr>
              <a:t>cheeses = ['</a:t>
            </a:r>
            <a:r>
              <a:rPr lang="en-US" dirty="0" err="1">
                <a:latin typeface="Monaco" pitchFamily="2" charset="77"/>
              </a:rPr>
              <a:t>Feta','Cheddar</a:t>
            </a:r>
            <a:r>
              <a:rPr lang="en-US" dirty="0">
                <a:latin typeface="Monaco" pitchFamily="2" charset="77"/>
              </a:rPr>
              <a:t>', 'Edam', 'Gouda']:</a:t>
            </a:r>
          </a:p>
          <a:p>
            <a:pPr lvl="1"/>
            <a:r>
              <a:rPr lang="en-US" sz="2000" dirty="0" err="1">
                <a:latin typeface="Monaco" pitchFamily="2" charset="77"/>
              </a:rPr>
              <a:t>best_cheese</a:t>
            </a:r>
            <a:r>
              <a:rPr lang="en-US" sz="2000" dirty="0">
                <a:latin typeface="Monaco" pitchFamily="2" charset="77"/>
              </a:rPr>
              <a:t> = cheeses[0]</a:t>
            </a:r>
          </a:p>
          <a:p>
            <a:pPr lvl="1"/>
            <a:r>
              <a:rPr lang="en-US" sz="2000" dirty="0"/>
              <a:t>Will assign the element </a:t>
            </a:r>
            <a:r>
              <a:rPr lang="en-US" sz="2000" dirty="0">
                <a:latin typeface="Monaco" pitchFamily="2" charset="77"/>
              </a:rPr>
              <a:t>'Feta' </a:t>
            </a:r>
            <a:r>
              <a:rPr lang="en-US" sz="2000" dirty="0"/>
              <a:t>to </a:t>
            </a:r>
            <a:r>
              <a:rPr lang="en-US" sz="2000" dirty="0" err="1">
                <a:latin typeface="Monaco" pitchFamily="2" charset="77"/>
              </a:rPr>
              <a:t>best_cheese</a:t>
            </a:r>
            <a:r>
              <a:rPr lang="en-US" sz="2000" dirty="0">
                <a:latin typeface="Monaco" pitchFamily="2" charset="77"/>
              </a:rPr>
              <a:t>.</a:t>
            </a:r>
          </a:p>
        </p:txBody>
      </p:sp>
      <p:sp>
        <p:nvSpPr>
          <p:cNvPr id="2" name="TextBox 1">
            <a:extLst>
              <a:ext uri="{FF2B5EF4-FFF2-40B4-BE49-F238E27FC236}">
                <a16:creationId xmlns:a16="http://schemas.microsoft.com/office/drawing/2014/main" id="{4000B8E7-B8A1-8589-7446-B9A7A1342D3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53FE775-381F-0538-37C5-A56DAB8777A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Accessing elements in a list</a:t>
            </a:r>
          </a:p>
        </p:txBody>
      </p:sp>
    </p:spTree>
    <p:extLst>
      <p:ext uri="{BB962C8B-B14F-4D97-AF65-F5344CB8AC3E}">
        <p14:creationId xmlns:p14="http://schemas.microsoft.com/office/powerpoint/2010/main" val="29560327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7DCC97-1C01-5666-0F4E-694DA10ECF9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C601B1F-9E4D-234E-0EA2-86119C603A1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B068A696-3ADA-0527-BDEA-FA4C9E689586}"/>
              </a:ext>
            </a:extLst>
          </p:cNvPr>
          <p:cNvSpPr>
            <a:spLocks noGrp="1"/>
          </p:cNvSpPr>
          <p:nvPr>
            <p:ph type="sldNum" sz="quarter" idx="12"/>
          </p:nvPr>
        </p:nvSpPr>
        <p:spPr/>
        <p:txBody>
          <a:bodyPr/>
          <a:lstStyle/>
          <a:p>
            <a:fld id="{CC057153-B650-4DEB-B370-79DDCFDCE934}" type="slidenum">
              <a:rPr lang="en-US" smtClean="0"/>
              <a:t>52</a:t>
            </a:fld>
            <a:endParaRPr lang="en-US"/>
          </a:p>
        </p:txBody>
      </p:sp>
      <p:sp>
        <p:nvSpPr>
          <p:cNvPr id="4" name="Content Placeholder 3">
            <a:extLst>
              <a:ext uri="{FF2B5EF4-FFF2-40B4-BE49-F238E27FC236}">
                <a16:creationId xmlns:a16="http://schemas.microsoft.com/office/drawing/2014/main" id="{C43EDD51-CC2E-9D31-EED1-C36DF71F142C}"/>
              </a:ext>
            </a:extLst>
          </p:cNvPr>
          <p:cNvSpPr>
            <a:spLocks noGrp="1"/>
          </p:cNvSpPr>
          <p:nvPr>
            <p:ph idx="1"/>
          </p:nvPr>
        </p:nvSpPr>
        <p:spPr>
          <a:xfrm>
            <a:off x="612647" y="1563132"/>
            <a:ext cx="11019515" cy="4593828"/>
          </a:xfrm>
        </p:spPr>
        <p:txBody>
          <a:bodyPr>
            <a:noAutofit/>
          </a:bodyPr>
          <a:lstStyle/>
          <a:p>
            <a:r>
              <a:rPr lang="en-US" dirty="0"/>
              <a:t>Lists are </a:t>
            </a:r>
            <a:r>
              <a:rPr lang="en-US" b="1" dirty="0"/>
              <a:t>mutable</a:t>
            </a:r>
            <a:r>
              <a:rPr lang="en-US" dirty="0"/>
              <a:t> which means that we can change the elements in an existing list. E.g.,</a:t>
            </a:r>
          </a:p>
          <a:p>
            <a:pPr lvl="1"/>
            <a:r>
              <a:rPr lang="en-US" sz="2000" dirty="0">
                <a:latin typeface="Monaco" pitchFamily="2" charset="77"/>
              </a:rPr>
              <a:t>cheeses = ['</a:t>
            </a:r>
            <a:r>
              <a:rPr lang="en-US" sz="2000" dirty="0" err="1">
                <a:latin typeface="Monaco" pitchFamily="2" charset="77"/>
              </a:rPr>
              <a:t>Feta','Cheddar</a:t>
            </a:r>
            <a:r>
              <a:rPr lang="en-US" sz="2000" dirty="0">
                <a:latin typeface="Monaco" pitchFamily="2" charset="77"/>
              </a:rPr>
              <a:t>', 'Edam', 'Gouda']</a:t>
            </a:r>
          </a:p>
          <a:p>
            <a:pPr lvl="1"/>
            <a:r>
              <a:rPr lang="en-US" sz="2000" dirty="0">
                <a:latin typeface="Monaco" pitchFamily="2" charset="77"/>
              </a:rPr>
              <a:t>cheeses[-1] = '</a:t>
            </a:r>
            <a:r>
              <a:rPr lang="en-US" sz="2000" dirty="0" err="1">
                <a:latin typeface="Monaco" pitchFamily="2" charset="77"/>
              </a:rPr>
              <a:t>Haloomi</a:t>
            </a:r>
            <a:r>
              <a:rPr lang="en-US" sz="2000" dirty="0">
                <a:latin typeface="Monaco" pitchFamily="2" charset="77"/>
              </a:rPr>
              <a:t>'</a:t>
            </a:r>
          </a:p>
          <a:p>
            <a:r>
              <a:rPr lang="en-US" dirty="0"/>
              <a:t>We would replace the last element, </a:t>
            </a:r>
            <a:r>
              <a:rPr lang="en-US" dirty="0">
                <a:latin typeface="Monaco" pitchFamily="2" charset="77"/>
              </a:rPr>
              <a:t>'Gouda', </a:t>
            </a:r>
            <a:r>
              <a:rPr lang="en-US" dirty="0"/>
              <a:t>with</a:t>
            </a:r>
            <a:r>
              <a:rPr lang="en-US" dirty="0">
                <a:latin typeface="Monaco" pitchFamily="2" charset="77"/>
              </a:rPr>
              <a:t> '</a:t>
            </a:r>
            <a:r>
              <a:rPr lang="en-US" dirty="0" err="1">
                <a:latin typeface="Monaco" pitchFamily="2" charset="77"/>
              </a:rPr>
              <a:t>Haloomi</a:t>
            </a:r>
            <a:r>
              <a:rPr lang="en-US" dirty="0">
                <a:latin typeface="Monaco" pitchFamily="2" charset="77"/>
              </a:rPr>
              <a:t>'.</a:t>
            </a:r>
          </a:p>
          <a:p>
            <a:r>
              <a:rPr lang="en-US" dirty="0"/>
              <a:t>If you try to read or write an element that does not exist, you get an </a:t>
            </a:r>
            <a:r>
              <a:rPr lang="en-US" dirty="0" err="1">
                <a:solidFill>
                  <a:srgbClr val="FF0000"/>
                </a:solidFill>
                <a:latin typeface="Monaco" pitchFamily="2" charset="77"/>
              </a:rPr>
              <a:t>IndexError</a:t>
            </a:r>
            <a:r>
              <a:rPr lang="en-US" dirty="0"/>
              <a:t>.</a:t>
            </a:r>
            <a:br>
              <a:rPr lang="en-US" dirty="0"/>
            </a:br>
            <a:endParaRPr lang="en-US" dirty="0">
              <a:latin typeface="Monaco" pitchFamily="2" charset="77"/>
            </a:endParaRPr>
          </a:p>
        </p:txBody>
      </p:sp>
      <p:sp>
        <p:nvSpPr>
          <p:cNvPr id="2" name="TextBox 1">
            <a:extLst>
              <a:ext uri="{FF2B5EF4-FFF2-40B4-BE49-F238E27FC236}">
                <a16:creationId xmlns:a16="http://schemas.microsoft.com/office/drawing/2014/main" id="{34588D4F-FA69-BA3B-5253-6B0BAAC0B709}"/>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05BC80E-87C7-136D-2423-645FA611DE0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Lists are mutable</a:t>
            </a:r>
          </a:p>
        </p:txBody>
      </p:sp>
    </p:spTree>
    <p:extLst>
      <p:ext uri="{BB962C8B-B14F-4D97-AF65-F5344CB8AC3E}">
        <p14:creationId xmlns:p14="http://schemas.microsoft.com/office/powerpoint/2010/main" val="1000539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E4518-3CF4-B962-EA67-8E0916A8F36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BF3B8E1-12BA-2DC0-4905-CC4B7FB7217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202D2BD-968B-F3CD-2BD5-54713144691D}"/>
              </a:ext>
            </a:extLst>
          </p:cNvPr>
          <p:cNvSpPr>
            <a:spLocks noGrp="1"/>
          </p:cNvSpPr>
          <p:nvPr>
            <p:ph type="sldNum" sz="quarter" idx="12"/>
          </p:nvPr>
        </p:nvSpPr>
        <p:spPr/>
        <p:txBody>
          <a:bodyPr/>
          <a:lstStyle/>
          <a:p>
            <a:fld id="{CC057153-B650-4DEB-B370-79DDCFDCE934}" type="slidenum">
              <a:rPr lang="en-US" smtClean="0"/>
              <a:t>53</a:t>
            </a:fld>
            <a:endParaRPr lang="en-US"/>
          </a:p>
        </p:txBody>
      </p:sp>
      <p:sp>
        <p:nvSpPr>
          <p:cNvPr id="4" name="Content Placeholder 3">
            <a:extLst>
              <a:ext uri="{FF2B5EF4-FFF2-40B4-BE49-F238E27FC236}">
                <a16:creationId xmlns:a16="http://schemas.microsoft.com/office/drawing/2014/main" id="{E6AC4D45-7025-46CE-1655-2AB85C8D98F7}"/>
              </a:ext>
            </a:extLst>
          </p:cNvPr>
          <p:cNvSpPr>
            <a:spLocks noGrp="1"/>
          </p:cNvSpPr>
          <p:nvPr>
            <p:ph idx="1"/>
          </p:nvPr>
        </p:nvSpPr>
        <p:spPr>
          <a:xfrm>
            <a:off x="612647" y="1563132"/>
            <a:ext cx="11019515" cy="4593828"/>
          </a:xfrm>
        </p:spPr>
        <p:txBody>
          <a:bodyPr>
            <a:noAutofit/>
          </a:bodyPr>
          <a:lstStyle/>
          <a:p>
            <a:r>
              <a:rPr lang="en-US" dirty="0"/>
              <a:t>The </a:t>
            </a:r>
            <a:r>
              <a:rPr lang="en-US" dirty="0">
                <a:latin typeface="Monaco" pitchFamily="2" charset="77"/>
              </a:rPr>
              <a:t>in</a:t>
            </a:r>
            <a:r>
              <a:rPr lang="en-US" dirty="0"/>
              <a:t> operator checks whether a given element appears anywhere in the list. E.g., </a:t>
            </a:r>
          </a:p>
          <a:p>
            <a:r>
              <a:rPr lang="en-US" dirty="0">
                <a:latin typeface="Monaco" pitchFamily="2" charset="77"/>
              </a:rPr>
              <a:t>cheeses = ['</a:t>
            </a:r>
            <a:r>
              <a:rPr lang="en-US" dirty="0" err="1">
                <a:latin typeface="Monaco" pitchFamily="2" charset="77"/>
              </a:rPr>
              <a:t>Feta','Cheddar</a:t>
            </a:r>
            <a:r>
              <a:rPr lang="en-US" dirty="0">
                <a:latin typeface="Monaco" pitchFamily="2" charset="77"/>
              </a:rPr>
              <a:t>', 'Edam', 'Gouda']</a:t>
            </a:r>
          </a:p>
          <a:p>
            <a:r>
              <a:rPr lang="en-US" dirty="0">
                <a:latin typeface="Monaco" pitchFamily="2" charset="77"/>
              </a:rPr>
              <a:t>'</a:t>
            </a:r>
            <a:r>
              <a:rPr lang="en-US" dirty="0" err="1">
                <a:latin typeface="Monaco" pitchFamily="2" charset="77"/>
              </a:rPr>
              <a:t>Haloomi</a:t>
            </a:r>
            <a:r>
              <a:rPr lang="en-US" dirty="0">
                <a:latin typeface="Monaco" pitchFamily="2" charset="77"/>
              </a:rPr>
              <a:t>' in cheeses </a:t>
            </a:r>
            <a:r>
              <a:rPr lang="en-US" dirty="0"/>
              <a:t>would return </a:t>
            </a:r>
            <a:r>
              <a:rPr lang="en-US" dirty="0">
                <a:latin typeface="Monaco" pitchFamily="2" charset="77"/>
              </a:rPr>
              <a:t>False</a:t>
            </a:r>
            <a:r>
              <a:rPr lang="en-US" dirty="0"/>
              <a:t>, but </a:t>
            </a:r>
            <a:r>
              <a:rPr lang="en-US" dirty="0">
                <a:latin typeface="Monaco" pitchFamily="2" charset="77"/>
              </a:rPr>
              <a:t>'Feta' in cheeses </a:t>
            </a:r>
            <a:r>
              <a:rPr lang="en-US" dirty="0"/>
              <a:t>would return </a:t>
            </a:r>
            <a:r>
              <a:rPr lang="en-US" dirty="0">
                <a:latin typeface="Monaco" pitchFamily="2" charset="77"/>
              </a:rPr>
              <a:t>True.</a:t>
            </a:r>
          </a:p>
          <a:p>
            <a:pPr marL="0" indent="0">
              <a:buNone/>
            </a:pPr>
            <a:endParaRPr lang="en-US" dirty="0"/>
          </a:p>
          <a:p>
            <a:endParaRPr lang="en-US" dirty="0"/>
          </a:p>
        </p:txBody>
      </p:sp>
      <p:sp>
        <p:nvSpPr>
          <p:cNvPr id="2" name="TextBox 1">
            <a:extLst>
              <a:ext uri="{FF2B5EF4-FFF2-40B4-BE49-F238E27FC236}">
                <a16:creationId xmlns:a16="http://schemas.microsoft.com/office/drawing/2014/main" id="{901F3BBE-8FBB-4DDB-7696-F96CBA94B33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2C70797-A28B-6C39-11A4-72436E74C77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onaco" pitchFamily="2" charset="77"/>
              </a:rPr>
              <a:t>in</a:t>
            </a:r>
            <a:r>
              <a:rPr lang="en-US" dirty="0"/>
              <a:t> operator</a:t>
            </a:r>
          </a:p>
        </p:txBody>
      </p:sp>
    </p:spTree>
    <p:extLst>
      <p:ext uri="{BB962C8B-B14F-4D97-AF65-F5344CB8AC3E}">
        <p14:creationId xmlns:p14="http://schemas.microsoft.com/office/powerpoint/2010/main" val="268133779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74CF9-7F5A-3F54-FE40-CBBA251C24C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FD7B4E9-AB01-529B-2CFD-29A5A470007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2F92934-9D52-9BF7-2760-FC34057A6BDD}"/>
              </a:ext>
            </a:extLst>
          </p:cNvPr>
          <p:cNvSpPr>
            <a:spLocks noGrp="1"/>
          </p:cNvSpPr>
          <p:nvPr>
            <p:ph type="sldNum" sz="quarter" idx="12"/>
          </p:nvPr>
        </p:nvSpPr>
        <p:spPr/>
        <p:txBody>
          <a:bodyPr/>
          <a:lstStyle/>
          <a:p>
            <a:fld id="{CC057153-B650-4DEB-B370-79DDCFDCE934}" type="slidenum">
              <a:rPr lang="en-US" smtClean="0"/>
              <a:t>54</a:t>
            </a:fld>
            <a:endParaRPr lang="en-US"/>
          </a:p>
        </p:txBody>
      </p:sp>
      <p:sp>
        <p:nvSpPr>
          <p:cNvPr id="4" name="Content Placeholder 3">
            <a:extLst>
              <a:ext uri="{FF2B5EF4-FFF2-40B4-BE49-F238E27FC236}">
                <a16:creationId xmlns:a16="http://schemas.microsoft.com/office/drawing/2014/main" id="{A9F09D99-BFF9-DDFA-B921-01B860977458}"/>
              </a:ext>
            </a:extLst>
          </p:cNvPr>
          <p:cNvSpPr>
            <a:spLocks noGrp="1"/>
          </p:cNvSpPr>
          <p:nvPr>
            <p:ph idx="1"/>
          </p:nvPr>
        </p:nvSpPr>
        <p:spPr>
          <a:xfrm>
            <a:off x="612647" y="1563132"/>
            <a:ext cx="11019515" cy="4593828"/>
          </a:xfrm>
        </p:spPr>
        <p:txBody>
          <a:bodyPr>
            <a:noAutofit/>
          </a:bodyPr>
          <a:lstStyle/>
          <a:p>
            <a:r>
              <a:rPr lang="en-US" dirty="0"/>
              <a:t>Similarly to strings, we can slice a list by specifying a range in the square brackets, [], using the colon (:)</a:t>
            </a:r>
          </a:p>
          <a:p>
            <a:pPr lvl="1"/>
            <a:r>
              <a:rPr lang="en-US" sz="2000" dirty="0" err="1">
                <a:latin typeface="Monaco" pitchFamily="2" charset="77"/>
              </a:rPr>
              <a:t>my_list</a:t>
            </a:r>
            <a:r>
              <a:rPr lang="en-US" sz="2000" dirty="0">
                <a:latin typeface="Monaco" pitchFamily="2" charset="77"/>
              </a:rPr>
              <a:t>[</a:t>
            </a:r>
            <a:r>
              <a:rPr lang="en-US" sz="2000" dirty="0" err="1">
                <a:latin typeface="Monaco" pitchFamily="2" charset="77"/>
              </a:rPr>
              <a:t>start:end</a:t>
            </a:r>
            <a:r>
              <a:rPr lang="en-US" sz="2000" dirty="0">
                <a:latin typeface="Monaco" pitchFamily="2" charset="77"/>
              </a:rPr>
              <a:t>] </a:t>
            </a:r>
            <a:r>
              <a:rPr lang="en-US" sz="2000" dirty="0"/>
              <a:t> will return a new list with the elements from </a:t>
            </a:r>
            <a:r>
              <a:rPr lang="en-US" sz="2000" dirty="0">
                <a:latin typeface="Monaco" pitchFamily="2" charset="77"/>
              </a:rPr>
              <a:t>start</a:t>
            </a:r>
            <a:r>
              <a:rPr lang="en-US" sz="2000" dirty="0"/>
              <a:t> index through </a:t>
            </a:r>
            <a:r>
              <a:rPr lang="en-US" sz="2000" dirty="0">
                <a:latin typeface="Monaco" pitchFamily="2" charset="77"/>
              </a:rPr>
              <a:t>end-1</a:t>
            </a:r>
            <a:r>
              <a:rPr lang="en-US" sz="2000" dirty="0"/>
              <a:t>.</a:t>
            </a:r>
          </a:p>
          <a:p>
            <a:pPr lvl="1"/>
            <a:r>
              <a:rPr lang="en-US" sz="2000" dirty="0" err="1">
                <a:latin typeface="Monaco" pitchFamily="2" charset="77"/>
              </a:rPr>
              <a:t>my_list</a:t>
            </a:r>
            <a:r>
              <a:rPr lang="en-US" sz="2000" dirty="0">
                <a:latin typeface="Monaco" pitchFamily="2" charset="77"/>
              </a:rPr>
              <a:t>[start:]  </a:t>
            </a:r>
            <a:r>
              <a:rPr lang="en-US" sz="2000" dirty="0"/>
              <a:t>will return a new list with the elements from </a:t>
            </a:r>
            <a:r>
              <a:rPr lang="en-US" sz="2000" dirty="0">
                <a:latin typeface="Monaco" pitchFamily="2" charset="77"/>
              </a:rPr>
              <a:t>start</a:t>
            </a:r>
            <a:r>
              <a:rPr lang="en-US" sz="2000" dirty="0"/>
              <a:t> to the end of the list.</a:t>
            </a:r>
          </a:p>
          <a:p>
            <a:pPr lvl="1"/>
            <a:r>
              <a:rPr lang="en-US" sz="2000" dirty="0" err="1">
                <a:latin typeface="Monaco" pitchFamily="2" charset="77"/>
              </a:rPr>
              <a:t>my_list</a:t>
            </a:r>
            <a:r>
              <a:rPr lang="en-US" sz="2000" dirty="0">
                <a:latin typeface="Monaco" pitchFamily="2" charset="77"/>
              </a:rPr>
              <a:t>[:end] </a:t>
            </a:r>
            <a:r>
              <a:rPr lang="en-US" sz="2000" dirty="0"/>
              <a:t>will return a new list with the elements from 0 through </a:t>
            </a:r>
            <a:r>
              <a:rPr lang="en-US" sz="2000" dirty="0">
                <a:latin typeface="Monaco" pitchFamily="2" charset="77"/>
              </a:rPr>
              <a:t>end-1</a:t>
            </a:r>
            <a:r>
              <a:rPr lang="en-US" sz="2000" dirty="0"/>
              <a:t>.</a:t>
            </a:r>
          </a:p>
          <a:p>
            <a:pPr lvl="1"/>
            <a:r>
              <a:rPr lang="en-US" sz="2000" dirty="0" err="1">
                <a:latin typeface="Monaco" pitchFamily="2" charset="77"/>
              </a:rPr>
              <a:t>my_list</a:t>
            </a:r>
            <a:r>
              <a:rPr lang="en-US" sz="2000" dirty="0">
                <a:latin typeface="Monaco" pitchFamily="2" charset="77"/>
              </a:rPr>
              <a:t>[:] </a:t>
            </a:r>
            <a:r>
              <a:rPr lang="en-US" sz="2000" dirty="0"/>
              <a:t>will return a copy of the entire </a:t>
            </a:r>
            <a:r>
              <a:rPr lang="en-US" sz="2000" dirty="0" err="1">
                <a:latin typeface="Monaco" pitchFamily="2" charset="77"/>
              </a:rPr>
              <a:t>my_list</a:t>
            </a:r>
            <a:r>
              <a:rPr lang="en-US" sz="2000" dirty="0"/>
              <a:t>.</a:t>
            </a:r>
          </a:p>
          <a:p>
            <a:r>
              <a:rPr lang="en-US" dirty="0"/>
              <a:t>Note, because </a:t>
            </a:r>
            <a:r>
              <a:rPr lang="en-US" dirty="0">
                <a:latin typeface="Monaco" pitchFamily="2" charset="77"/>
              </a:rPr>
              <a:t>list</a:t>
            </a:r>
            <a:r>
              <a:rPr lang="en-US" dirty="0"/>
              <a:t> is the name of a built-in function, you should avoid using it as a variable name.</a:t>
            </a:r>
          </a:p>
          <a:p>
            <a:endParaRPr lang="en-US" dirty="0"/>
          </a:p>
          <a:p>
            <a:endParaRPr lang="en-US" dirty="0"/>
          </a:p>
        </p:txBody>
      </p:sp>
      <p:sp>
        <p:nvSpPr>
          <p:cNvPr id="2" name="TextBox 1">
            <a:extLst>
              <a:ext uri="{FF2B5EF4-FFF2-40B4-BE49-F238E27FC236}">
                <a16:creationId xmlns:a16="http://schemas.microsoft.com/office/drawing/2014/main" id="{C7DEE58D-BF91-E30A-80DC-5E3CEDB10B3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15A83E4-DA50-C219-F9BA-85C295E5A4D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n-lt"/>
              </a:rPr>
              <a:t>List slices</a:t>
            </a:r>
          </a:p>
        </p:txBody>
      </p:sp>
    </p:spTree>
    <p:extLst>
      <p:ext uri="{BB962C8B-B14F-4D97-AF65-F5344CB8AC3E}">
        <p14:creationId xmlns:p14="http://schemas.microsoft.com/office/powerpoint/2010/main" val="39408364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02E1A-424D-8D0B-373E-4E5E185D4B4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FAA0BF6-1B19-ADB9-D288-4485D481283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9BD698C-F6DC-B6DF-DEA5-CF7558B5E98C}"/>
              </a:ext>
            </a:extLst>
          </p:cNvPr>
          <p:cNvSpPr>
            <a:spLocks noGrp="1"/>
          </p:cNvSpPr>
          <p:nvPr>
            <p:ph type="sldNum" sz="quarter" idx="12"/>
          </p:nvPr>
        </p:nvSpPr>
        <p:spPr/>
        <p:txBody>
          <a:bodyPr/>
          <a:lstStyle/>
          <a:p>
            <a:fld id="{CC057153-B650-4DEB-B370-79DDCFDCE934}" type="slidenum">
              <a:rPr lang="en-US" smtClean="0"/>
              <a:t>55</a:t>
            </a:fld>
            <a:endParaRPr lang="en-US"/>
          </a:p>
        </p:txBody>
      </p:sp>
      <p:sp>
        <p:nvSpPr>
          <p:cNvPr id="4" name="Content Placeholder 3">
            <a:extLst>
              <a:ext uri="{FF2B5EF4-FFF2-40B4-BE49-F238E27FC236}">
                <a16:creationId xmlns:a16="http://schemas.microsoft.com/office/drawing/2014/main" id="{3DCC5EE1-2CD4-5CE9-D728-49D4367B98E3}"/>
              </a:ext>
            </a:extLst>
          </p:cNvPr>
          <p:cNvSpPr>
            <a:spLocks noGrp="1"/>
          </p:cNvSpPr>
          <p:nvPr>
            <p:ph idx="1"/>
          </p:nvPr>
        </p:nvSpPr>
        <p:spPr>
          <a:xfrm>
            <a:off x="612647" y="1563132"/>
            <a:ext cx="11019515" cy="4593828"/>
          </a:xfrm>
        </p:spPr>
        <p:txBody>
          <a:bodyPr>
            <a:noAutofit/>
          </a:bodyPr>
          <a:lstStyle/>
          <a:p>
            <a:r>
              <a:rPr lang="en-US" dirty="0"/>
              <a:t>The </a:t>
            </a:r>
            <a:r>
              <a:rPr lang="en-US" dirty="0">
                <a:latin typeface="Monaco" pitchFamily="2" charset="77"/>
              </a:rPr>
              <a:t>+</a:t>
            </a:r>
            <a:r>
              <a:rPr lang="en-US" dirty="0"/>
              <a:t> operator concatenates two lists into a new list. E.g., </a:t>
            </a:r>
          </a:p>
          <a:p>
            <a:r>
              <a:rPr lang="en-US" dirty="0">
                <a:latin typeface="Monaco" pitchFamily="2" charset="77"/>
              </a:rPr>
              <a:t>list_1 = [1, 2]</a:t>
            </a:r>
          </a:p>
          <a:p>
            <a:r>
              <a:rPr lang="en-US" dirty="0">
                <a:latin typeface="Monaco" pitchFamily="2" charset="77"/>
              </a:rPr>
              <a:t>list_2 = [3, 4]</a:t>
            </a:r>
          </a:p>
          <a:p>
            <a:r>
              <a:rPr lang="en-US" dirty="0">
                <a:latin typeface="Monaco" pitchFamily="2" charset="77"/>
              </a:rPr>
              <a:t>list_3 = list_1 + list_2</a:t>
            </a:r>
          </a:p>
          <a:p>
            <a:r>
              <a:rPr lang="en-US" dirty="0">
                <a:latin typeface="Monaco" pitchFamily="2" charset="77"/>
              </a:rPr>
              <a:t>list_3 </a:t>
            </a:r>
            <a:r>
              <a:rPr lang="en-US" dirty="0"/>
              <a:t>is </a:t>
            </a:r>
            <a:r>
              <a:rPr lang="en-US" dirty="0">
                <a:latin typeface="Monaco" pitchFamily="2" charset="77"/>
              </a:rPr>
              <a:t>[1, 2, 3, 4] </a:t>
            </a:r>
            <a:r>
              <a:rPr lang="en-US" dirty="0"/>
              <a:t>and </a:t>
            </a:r>
            <a:r>
              <a:rPr lang="en-US" dirty="0">
                <a:latin typeface="Monaco" pitchFamily="2" charset="77"/>
              </a:rPr>
              <a:t>list_1 </a:t>
            </a:r>
            <a:r>
              <a:rPr lang="en-US" dirty="0"/>
              <a:t>and </a:t>
            </a:r>
            <a:r>
              <a:rPr lang="en-US" dirty="0">
                <a:latin typeface="Monaco" pitchFamily="2" charset="77"/>
              </a:rPr>
              <a:t>list_2 </a:t>
            </a:r>
            <a:r>
              <a:rPr lang="en-US" dirty="0"/>
              <a:t>remain unchanged. </a:t>
            </a:r>
          </a:p>
          <a:p>
            <a:endParaRPr lang="en-US" dirty="0"/>
          </a:p>
          <a:p>
            <a:endParaRPr lang="en-US" dirty="0"/>
          </a:p>
        </p:txBody>
      </p:sp>
      <p:sp>
        <p:nvSpPr>
          <p:cNvPr id="2" name="TextBox 1">
            <a:extLst>
              <a:ext uri="{FF2B5EF4-FFF2-40B4-BE49-F238E27FC236}">
                <a16:creationId xmlns:a16="http://schemas.microsoft.com/office/drawing/2014/main" id="{10F50290-6C5C-66B2-C1DD-5810928A703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809FB23-B2C9-1A4E-C1E0-B9671307788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onaco" pitchFamily="2" charset="77"/>
              </a:rPr>
              <a:t>+</a:t>
            </a:r>
            <a:r>
              <a:rPr lang="en-US" dirty="0"/>
              <a:t> operator</a:t>
            </a:r>
          </a:p>
        </p:txBody>
      </p:sp>
    </p:spTree>
    <p:extLst>
      <p:ext uri="{BB962C8B-B14F-4D97-AF65-F5344CB8AC3E}">
        <p14:creationId xmlns:p14="http://schemas.microsoft.com/office/powerpoint/2010/main" val="22544329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D8033-9D9F-7261-249B-BC331E49914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9DAA06E-7802-7DDA-4A34-0DEE2F06B3E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1EEDDE6-990F-A2E7-2CEB-225620AF88C3}"/>
              </a:ext>
            </a:extLst>
          </p:cNvPr>
          <p:cNvSpPr>
            <a:spLocks noGrp="1"/>
          </p:cNvSpPr>
          <p:nvPr>
            <p:ph type="sldNum" sz="quarter" idx="12"/>
          </p:nvPr>
        </p:nvSpPr>
        <p:spPr/>
        <p:txBody>
          <a:bodyPr/>
          <a:lstStyle/>
          <a:p>
            <a:fld id="{CC057153-B650-4DEB-B370-79DDCFDCE934}" type="slidenum">
              <a:rPr lang="en-US" smtClean="0"/>
              <a:t>56</a:t>
            </a:fld>
            <a:endParaRPr lang="en-US"/>
          </a:p>
        </p:txBody>
      </p:sp>
      <p:sp>
        <p:nvSpPr>
          <p:cNvPr id="4" name="Content Placeholder 3">
            <a:extLst>
              <a:ext uri="{FF2B5EF4-FFF2-40B4-BE49-F238E27FC236}">
                <a16:creationId xmlns:a16="http://schemas.microsoft.com/office/drawing/2014/main" id="{5FEA52EA-2670-24A1-2BBE-F5B999BD3644}"/>
              </a:ext>
            </a:extLst>
          </p:cNvPr>
          <p:cNvSpPr>
            <a:spLocks noGrp="1"/>
          </p:cNvSpPr>
          <p:nvPr>
            <p:ph idx="1"/>
          </p:nvPr>
        </p:nvSpPr>
        <p:spPr>
          <a:xfrm>
            <a:off x="612647" y="1563132"/>
            <a:ext cx="11019515" cy="4593828"/>
          </a:xfrm>
        </p:spPr>
        <p:txBody>
          <a:bodyPr>
            <a:noAutofit/>
          </a:bodyPr>
          <a:lstStyle/>
          <a:p>
            <a:r>
              <a:rPr lang="en-US" dirty="0"/>
              <a:t>The </a:t>
            </a:r>
            <a:r>
              <a:rPr lang="en-US" dirty="0">
                <a:latin typeface="Monaco" pitchFamily="2" charset="77"/>
              </a:rPr>
              <a:t>*</a:t>
            </a:r>
            <a:r>
              <a:rPr lang="en-US" dirty="0"/>
              <a:t> operator repeats a list a given number of times. E.g., </a:t>
            </a:r>
          </a:p>
          <a:p>
            <a:r>
              <a:rPr lang="en-US" dirty="0">
                <a:latin typeface="Monaco" pitchFamily="2" charset="77"/>
              </a:rPr>
              <a:t>list_1 = [1, 2]</a:t>
            </a:r>
          </a:p>
          <a:p>
            <a:r>
              <a:rPr lang="en-US" dirty="0">
                <a:latin typeface="Monaco" pitchFamily="2" charset="77"/>
              </a:rPr>
              <a:t>list_2 = list_1 * 3</a:t>
            </a:r>
          </a:p>
          <a:p>
            <a:r>
              <a:rPr lang="en-US" dirty="0">
                <a:latin typeface="Monaco" pitchFamily="2" charset="77"/>
              </a:rPr>
              <a:t>list_2 </a:t>
            </a:r>
            <a:r>
              <a:rPr lang="en-US" dirty="0"/>
              <a:t>is </a:t>
            </a:r>
            <a:r>
              <a:rPr lang="en-US" dirty="0">
                <a:latin typeface="Monaco" pitchFamily="2" charset="77"/>
              </a:rPr>
              <a:t>[1, 2, 1, 2, 1, 2] </a:t>
            </a:r>
            <a:r>
              <a:rPr lang="en-US" dirty="0"/>
              <a:t>and </a:t>
            </a:r>
            <a:r>
              <a:rPr lang="en-US" dirty="0">
                <a:latin typeface="Monaco" pitchFamily="2" charset="77"/>
              </a:rPr>
              <a:t>list_1 </a:t>
            </a:r>
            <a:r>
              <a:rPr lang="en-US" dirty="0"/>
              <a:t>remains unchanged. </a:t>
            </a:r>
          </a:p>
          <a:p>
            <a:endParaRPr lang="en-US" dirty="0"/>
          </a:p>
          <a:p>
            <a:endParaRPr lang="en-US" dirty="0"/>
          </a:p>
        </p:txBody>
      </p:sp>
      <p:sp>
        <p:nvSpPr>
          <p:cNvPr id="2" name="TextBox 1">
            <a:extLst>
              <a:ext uri="{FF2B5EF4-FFF2-40B4-BE49-F238E27FC236}">
                <a16:creationId xmlns:a16="http://schemas.microsoft.com/office/drawing/2014/main" id="{44792504-3760-69E4-738F-B2E93D10639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1193E97-8289-4FE7-C91E-6096A025D10F}"/>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onaco" pitchFamily="2" charset="77"/>
              </a:rPr>
              <a:t>*</a:t>
            </a:r>
            <a:r>
              <a:rPr lang="en-US" dirty="0"/>
              <a:t> operator</a:t>
            </a:r>
          </a:p>
        </p:txBody>
      </p:sp>
    </p:spTree>
    <p:extLst>
      <p:ext uri="{BB962C8B-B14F-4D97-AF65-F5344CB8AC3E}">
        <p14:creationId xmlns:p14="http://schemas.microsoft.com/office/powerpoint/2010/main" val="34688820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8FDAB6-2EA6-53A2-F740-DE796526AE9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C6EB6F9-3D2D-C067-7D70-0FE002EF517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EFE5B26-2025-5FD2-DACA-635BA3CE3C48}"/>
              </a:ext>
            </a:extLst>
          </p:cNvPr>
          <p:cNvSpPr>
            <a:spLocks noGrp="1"/>
          </p:cNvSpPr>
          <p:nvPr>
            <p:ph type="sldNum" sz="quarter" idx="12"/>
          </p:nvPr>
        </p:nvSpPr>
        <p:spPr/>
        <p:txBody>
          <a:bodyPr/>
          <a:lstStyle/>
          <a:p>
            <a:fld id="{CC057153-B650-4DEB-B370-79DDCFDCE934}" type="slidenum">
              <a:rPr lang="en-US" smtClean="0"/>
              <a:t>57</a:t>
            </a:fld>
            <a:endParaRPr lang="en-US"/>
          </a:p>
        </p:txBody>
      </p:sp>
      <p:sp>
        <p:nvSpPr>
          <p:cNvPr id="4" name="Content Placeholder 3">
            <a:extLst>
              <a:ext uri="{FF2B5EF4-FFF2-40B4-BE49-F238E27FC236}">
                <a16:creationId xmlns:a16="http://schemas.microsoft.com/office/drawing/2014/main" id="{7469DF1D-AA0E-B50A-2858-3B1CE26DF0C9}"/>
              </a:ext>
            </a:extLst>
          </p:cNvPr>
          <p:cNvSpPr>
            <a:spLocks noGrp="1"/>
          </p:cNvSpPr>
          <p:nvPr>
            <p:ph idx="1"/>
          </p:nvPr>
        </p:nvSpPr>
        <p:spPr>
          <a:xfrm>
            <a:off x="612647" y="1563132"/>
            <a:ext cx="11019515" cy="4593828"/>
          </a:xfrm>
        </p:spPr>
        <p:txBody>
          <a:bodyPr>
            <a:noAutofit/>
          </a:bodyPr>
          <a:lstStyle/>
          <a:p>
            <a:r>
              <a:rPr lang="en-US" dirty="0"/>
              <a:t>No other mathematical operators work with lists, but the built-in function </a:t>
            </a:r>
            <a:r>
              <a:rPr lang="en-US" dirty="0">
                <a:latin typeface="Monaco" pitchFamily="2" charset="77"/>
              </a:rPr>
              <a:t>sum</a:t>
            </a:r>
            <a:r>
              <a:rPr lang="en-US" dirty="0"/>
              <a:t> adds up the elements in lists of numbers. E.g., </a:t>
            </a:r>
          </a:p>
          <a:p>
            <a:r>
              <a:rPr lang="en-US" dirty="0">
                <a:latin typeface="Monaco" pitchFamily="2" charset="77"/>
              </a:rPr>
              <a:t>sum([1.5, 2]) </a:t>
            </a:r>
            <a:r>
              <a:rPr lang="en-US" dirty="0"/>
              <a:t>returns 3.5</a:t>
            </a:r>
          </a:p>
          <a:p>
            <a:r>
              <a:rPr lang="en-US" dirty="0">
                <a:latin typeface="Monaco" pitchFamily="2" charset="77"/>
              </a:rPr>
              <a:t>min</a:t>
            </a:r>
            <a:r>
              <a:rPr lang="en-US" dirty="0"/>
              <a:t> and </a:t>
            </a:r>
            <a:r>
              <a:rPr lang="en-US" dirty="0">
                <a:latin typeface="Monaco" pitchFamily="2" charset="77"/>
              </a:rPr>
              <a:t>max</a:t>
            </a:r>
            <a:r>
              <a:rPr lang="en-US" dirty="0"/>
              <a:t> return the minimum and maximum element in a list. E.g., </a:t>
            </a:r>
          </a:p>
          <a:p>
            <a:r>
              <a:rPr lang="en-US" dirty="0">
                <a:latin typeface="Monaco" pitchFamily="2" charset="77"/>
              </a:rPr>
              <a:t>min([2, 1]) </a:t>
            </a:r>
            <a:r>
              <a:rPr lang="en-US" dirty="0"/>
              <a:t>returns </a:t>
            </a:r>
            <a:r>
              <a:rPr lang="en-US" dirty="0">
                <a:latin typeface="Monaco" pitchFamily="2" charset="77"/>
              </a:rPr>
              <a:t>1</a:t>
            </a:r>
          </a:p>
          <a:p>
            <a:r>
              <a:rPr lang="en-US" dirty="0">
                <a:latin typeface="Monaco" pitchFamily="2" charset="77"/>
              </a:rPr>
              <a:t>max('a', 'b') </a:t>
            </a:r>
            <a:r>
              <a:rPr lang="en-US" dirty="0"/>
              <a:t>returns </a:t>
            </a:r>
            <a:r>
              <a:rPr lang="en-US" dirty="0">
                <a:latin typeface="Monaco" pitchFamily="2" charset="77"/>
              </a:rPr>
              <a:t>'b'</a:t>
            </a:r>
          </a:p>
          <a:p>
            <a:endParaRPr lang="en-US" dirty="0"/>
          </a:p>
          <a:p>
            <a:pPr marL="0" indent="0">
              <a:buNone/>
            </a:pPr>
            <a:br>
              <a:rPr lang="en-US" dirty="0"/>
            </a:br>
            <a:endParaRPr lang="en-US" dirty="0"/>
          </a:p>
        </p:txBody>
      </p:sp>
      <p:sp>
        <p:nvSpPr>
          <p:cNvPr id="2" name="TextBox 1">
            <a:extLst>
              <a:ext uri="{FF2B5EF4-FFF2-40B4-BE49-F238E27FC236}">
                <a16:creationId xmlns:a16="http://schemas.microsoft.com/office/drawing/2014/main" id="{0E5409E5-5DD6-B42C-1A7A-82C87FA9E55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81935AE-B549-AAAA-7616-0A1777FBBB5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Other operations</a:t>
            </a:r>
          </a:p>
        </p:txBody>
      </p:sp>
    </p:spTree>
    <p:extLst>
      <p:ext uri="{BB962C8B-B14F-4D97-AF65-F5344CB8AC3E}">
        <p14:creationId xmlns:p14="http://schemas.microsoft.com/office/powerpoint/2010/main" val="202191419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CAEF5-4590-6DE3-1F20-B597302EE57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176E907-DAC5-D793-7F08-286A8EA709B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36BFEB5-5619-172C-AF1F-A67A9F69EFC9}"/>
              </a:ext>
            </a:extLst>
          </p:cNvPr>
          <p:cNvSpPr>
            <a:spLocks noGrp="1"/>
          </p:cNvSpPr>
          <p:nvPr>
            <p:ph type="sldNum" sz="quarter" idx="12"/>
          </p:nvPr>
        </p:nvSpPr>
        <p:spPr/>
        <p:txBody>
          <a:bodyPr/>
          <a:lstStyle/>
          <a:p>
            <a:fld id="{CC057153-B650-4DEB-B370-79DDCFDCE934}" type="slidenum">
              <a:rPr lang="en-US" smtClean="0"/>
              <a:t>58</a:t>
            </a:fld>
            <a:endParaRPr lang="en-US"/>
          </a:p>
        </p:txBody>
      </p:sp>
      <p:sp>
        <p:nvSpPr>
          <p:cNvPr id="4" name="Content Placeholder 3">
            <a:extLst>
              <a:ext uri="{FF2B5EF4-FFF2-40B4-BE49-F238E27FC236}">
                <a16:creationId xmlns:a16="http://schemas.microsoft.com/office/drawing/2014/main" id="{7D263513-9196-78BB-9256-F1DDFF4DBBCD}"/>
              </a:ext>
            </a:extLst>
          </p:cNvPr>
          <p:cNvSpPr>
            <a:spLocks noGrp="1"/>
          </p:cNvSpPr>
          <p:nvPr>
            <p:ph idx="1"/>
          </p:nvPr>
        </p:nvSpPr>
        <p:spPr>
          <a:xfrm>
            <a:off x="612647" y="1563132"/>
            <a:ext cx="11019515" cy="4593828"/>
          </a:xfrm>
        </p:spPr>
        <p:txBody>
          <a:bodyPr>
            <a:noAutofit/>
          </a:bodyPr>
          <a:lstStyle/>
          <a:p>
            <a:r>
              <a:rPr lang="en-US" sz="1800" dirty="0">
                <a:latin typeface="Monaco" pitchFamily="2" charset="77"/>
              </a:rPr>
              <a:t>append</a:t>
            </a:r>
            <a:r>
              <a:rPr lang="en-US" sz="1800" dirty="0"/>
              <a:t> adds a new element to the end of a list:</a:t>
            </a:r>
          </a:p>
          <a:p>
            <a:pPr lvl="1"/>
            <a:r>
              <a:rPr lang="en-US" dirty="0">
                <a:latin typeface="Monaco" pitchFamily="2" charset="77"/>
              </a:rPr>
              <a:t>cheeses = ['</a:t>
            </a:r>
            <a:r>
              <a:rPr lang="en-US" dirty="0" err="1">
                <a:latin typeface="Monaco" pitchFamily="2" charset="77"/>
              </a:rPr>
              <a:t>Feta','Cheddar</a:t>
            </a:r>
            <a:r>
              <a:rPr lang="en-US" dirty="0">
                <a:latin typeface="Monaco" pitchFamily="2" charset="77"/>
              </a:rPr>
              <a:t>', 'Edam', 'Gouda']</a:t>
            </a:r>
          </a:p>
          <a:p>
            <a:pPr lvl="1"/>
            <a:r>
              <a:rPr lang="en-US" dirty="0" err="1">
                <a:latin typeface="Monaco" pitchFamily="2" charset="77"/>
              </a:rPr>
              <a:t>cheeses.append</a:t>
            </a:r>
            <a:r>
              <a:rPr lang="en-US" dirty="0">
                <a:latin typeface="Monaco" pitchFamily="2" charset="77"/>
              </a:rPr>
              <a:t>('Haloumi')</a:t>
            </a:r>
          </a:p>
          <a:p>
            <a:pPr lvl="1"/>
            <a:r>
              <a:rPr lang="en-US" dirty="0">
                <a:latin typeface="Monaco" pitchFamily="2" charset="77"/>
              </a:rPr>
              <a:t>cheeses </a:t>
            </a:r>
            <a:r>
              <a:rPr lang="en-US" dirty="0"/>
              <a:t>is now </a:t>
            </a:r>
            <a:r>
              <a:rPr lang="en-US" dirty="0">
                <a:latin typeface="Monaco" pitchFamily="2" charset="77"/>
              </a:rPr>
              <a:t>['Feta', 'Cheddar', 'Edam', 'Gouda', 'Haloumi']</a:t>
            </a:r>
          </a:p>
          <a:p>
            <a:r>
              <a:rPr lang="en-US" sz="1800" dirty="0">
                <a:latin typeface="Monaco" pitchFamily="2" charset="77"/>
              </a:rPr>
              <a:t>extend</a:t>
            </a:r>
            <a:r>
              <a:rPr lang="en-US" sz="1800" dirty="0"/>
              <a:t> takes a list as an argument and appends all of the elements:</a:t>
            </a:r>
          </a:p>
          <a:p>
            <a:pPr lvl="1"/>
            <a:r>
              <a:rPr lang="en-US" dirty="0" err="1">
                <a:latin typeface="Monaco" pitchFamily="2" charset="77"/>
              </a:rPr>
              <a:t>cheeses.extend</a:t>
            </a:r>
            <a:r>
              <a:rPr lang="en-US" dirty="0">
                <a:latin typeface="Monaco" pitchFamily="2" charset="77"/>
              </a:rPr>
              <a:t>(['Emmental', 'Gruyere'])</a:t>
            </a:r>
          </a:p>
          <a:p>
            <a:pPr lvl="1"/>
            <a:r>
              <a:rPr lang="en-US" dirty="0">
                <a:latin typeface="Monaco" pitchFamily="2" charset="77"/>
              </a:rPr>
              <a:t>cheeses </a:t>
            </a:r>
            <a:r>
              <a:rPr lang="en-US" dirty="0"/>
              <a:t>is now </a:t>
            </a:r>
            <a:r>
              <a:rPr lang="en-US" dirty="0">
                <a:latin typeface="Monaco" pitchFamily="2" charset="77"/>
              </a:rPr>
              <a:t>['Feta', 'Cheddar', 'Edam', 'Gouda', 'Haloumi', 'Emmental', 'Gruyere']</a:t>
            </a:r>
            <a:endParaRPr lang="en-US" dirty="0"/>
          </a:p>
          <a:p>
            <a:r>
              <a:rPr lang="en-US" sz="1800" dirty="0">
                <a:latin typeface="Monaco" pitchFamily="2" charset="77"/>
              </a:rPr>
              <a:t>insert</a:t>
            </a:r>
            <a:r>
              <a:rPr lang="en-US" sz="1800" dirty="0"/>
              <a:t> adds a new element to a specified index of a list:</a:t>
            </a:r>
          </a:p>
          <a:p>
            <a:pPr lvl="1"/>
            <a:r>
              <a:rPr lang="en-US" dirty="0" err="1">
                <a:latin typeface="Monaco" pitchFamily="2" charset="77"/>
              </a:rPr>
              <a:t>cheeses.insert</a:t>
            </a:r>
            <a:r>
              <a:rPr lang="en-US" dirty="0">
                <a:latin typeface="Monaco" pitchFamily="2" charset="77"/>
              </a:rPr>
              <a:t>(1, 'Brie')</a:t>
            </a:r>
          </a:p>
          <a:p>
            <a:pPr lvl="1"/>
            <a:r>
              <a:rPr lang="en-US" dirty="0">
                <a:latin typeface="Monaco" pitchFamily="2" charset="77"/>
              </a:rPr>
              <a:t>cheeses </a:t>
            </a:r>
            <a:r>
              <a:rPr lang="en-US" dirty="0"/>
              <a:t>is now</a:t>
            </a:r>
            <a:r>
              <a:rPr lang="en-US" dirty="0">
                <a:latin typeface="Monaco" pitchFamily="2" charset="77"/>
              </a:rPr>
              <a:t> ['Feta', 'Brie', 'Cheddar', 'Edam', 'Gouda', 'Haloumi', 'Emmental', 'Gruyere']</a:t>
            </a:r>
          </a:p>
          <a:p>
            <a:endParaRPr lang="en-US" sz="1800" dirty="0"/>
          </a:p>
        </p:txBody>
      </p:sp>
      <p:sp>
        <p:nvSpPr>
          <p:cNvPr id="2" name="TextBox 1">
            <a:extLst>
              <a:ext uri="{FF2B5EF4-FFF2-40B4-BE49-F238E27FC236}">
                <a16:creationId xmlns:a16="http://schemas.microsoft.com/office/drawing/2014/main" id="{0A3279CD-CBCB-CAD0-F683-DD9C77AC200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C98B78A-C1A4-73B5-620E-62254ABA6C6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Methods to add elements in a list </a:t>
            </a:r>
          </a:p>
        </p:txBody>
      </p:sp>
    </p:spTree>
    <p:extLst>
      <p:ext uri="{BB962C8B-B14F-4D97-AF65-F5344CB8AC3E}">
        <p14:creationId xmlns:p14="http://schemas.microsoft.com/office/powerpoint/2010/main" val="3957301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2728F-0E0E-569A-3162-9F284616E07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A4043AA-4350-F89D-9431-726570AD5C8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E67826E-94ED-799C-FC13-2BC88B4FDBA4}"/>
              </a:ext>
            </a:extLst>
          </p:cNvPr>
          <p:cNvSpPr>
            <a:spLocks noGrp="1"/>
          </p:cNvSpPr>
          <p:nvPr>
            <p:ph type="sldNum" sz="quarter" idx="12"/>
          </p:nvPr>
        </p:nvSpPr>
        <p:spPr/>
        <p:txBody>
          <a:bodyPr/>
          <a:lstStyle/>
          <a:p>
            <a:fld id="{CC057153-B650-4DEB-B370-79DDCFDCE934}" type="slidenum">
              <a:rPr lang="en-US" smtClean="0"/>
              <a:t>59</a:t>
            </a:fld>
            <a:endParaRPr lang="en-US"/>
          </a:p>
        </p:txBody>
      </p:sp>
      <p:sp>
        <p:nvSpPr>
          <p:cNvPr id="4" name="Content Placeholder 3">
            <a:extLst>
              <a:ext uri="{FF2B5EF4-FFF2-40B4-BE49-F238E27FC236}">
                <a16:creationId xmlns:a16="http://schemas.microsoft.com/office/drawing/2014/main" id="{10195BC5-1F44-3A08-61A8-CE4839A78B97}"/>
              </a:ext>
            </a:extLst>
          </p:cNvPr>
          <p:cNvSpPr>
            <a:spLocks noGrp="1"/>
          </p:cNvSpPr>
          <p:nvPr>
            <p:ph idx="1"/>
          </p:nvPr>
        </p:nvSpPr>
        <p:spPr>
          <a:xfrm>
            <a:off x="612647" y="1563132"/>
            <a:ext cx="11019515" cy="4593828"/>
          </a:xfrm>
        </p:spPr>
        <p:txBody>
          <a:bodyPr>
            <a:noAutofit/>
          </a:bodyPr>
          <a:lstStyle/>
          <a:p>
            <a:r>
              <a:rPr lang="en-US" dirty="0"/>
              <a:t>Python also provides methods that operate on lists to remove elements. </a:t>
            </a:r>
          </a:p>
          <a:p>
            <a:r>
              <a:rPr lang="en-US" dirty="0"/>
              <a:t>For example, </a:t>
            </a:r>
            <a:r>
              <a:rPr lang="en-US" dirty="0">
                <a:latin typeface="Monaco" pitchFamily="2" charset="77"/>
              </a:rPr>
              <a:t>pop</a:t>
            </a:r>
            <a:r>
              <a:rPr lang="en-US" dirty="0"/>
              <a:t> removes an element from the specified index (or last position, if not specified). For example:</a:t>
            </a:r>
          </a:p>
          <a:p>
            <a:pPr lvl="1"/>
            <a:r>
              <a:rPr lang="en-US" sz="2000" dirty="0">
                <a:latin typeface="Monaco" pitchFamily="2" charset="77"/>
              </a:rPr>
              <a:t>cheeses = ['</a:t>
            </a:r>
            <a:r>
              <a:rPr lang="en-US" sz="2000" dirty="0" err="1">
                <a:latin typeface="Monaco" pitchFamily="2" charset="77"/>
              </a:rPr>
              <a:t>Feta','Cheddar</a:t>
            </a:r>
            <a:r>
              <a:rPr lang="en-US" sz="2000" dirty="0">
                <a:latin typeface="Monaco" pitchFamily="2" charset="77"/>
              </a:rPr>
              <a:t>', 'Edam', 'Gouda']</a:t>
            </a:r>
          </a:p>
          <a:p>
            <a:pPr lvl="1"/>
            <a:r>
              <a:rPr lang="en-US" sz="2000" dirty="0" err="1">
                <a:latin typeface="Monaco" pitchFamily="2" charset="77"/>
              </a:rPr>
              <a:t>removed_cheese</a:t>
            </a:r>
            <a:r>
              <a:rPr lang="en-US" sz="2000" dirty="0">
                <a:latin typeface="Monaco" pitchFamily="2" charset="77"/>
              </a:rPr>
              <a:t> = </a:t>
            </a:r>
            <a:r>
              <a:rPr lang="en-US" sz="2000" dirty="0" err="1">
                <a:latin typeface="Monaco" pitchFamily="2" charset="77"/>
              </a:rPr>
              <a:t>cheeses.pop</a:t>
            </a:r>
            <a:r>
              <a:rPr lang="en-US" sz="2000" dirty="0">
                <a:latin typeface="Monaco" pitchFamily="2" charset="77"/>
              </a:rPr>
              <a:t>(1)</a:t>
            </a:r>
          </a:p>
          <a:p>
            <a:pPr lvl="1"/>
            <a:r>
              <a:rPr lang="en-US" sz="2000" dirty="0">
                <a:latin typeface="Monaco" pitchFamily="2" charset="77"/>
              </a:rPr>
              <a:t>cheeses </a:t>
            </a:r>
            <a:r>
              <a:rPr lang="en-US" sz="2000" dirty="0"/>
              <a:t>is now </a:t>
            </a:r>
            <a:r>
              <a:rPr lang="en-US" sz="2000" dirty="0">
                <a:latin typeface="Monaco" pitchFamily="2" charset="77"/>
              </a:rPr>
              <a:t>['Feta', 'Edam', 'Gouda'] </a:t>
            </a:r>
            <a:r>
              <a:rPr lang="en-US" sz="2000" dirty="0"/>
              <a:t>and </a:t>
            </a:r>
            <a:r>
              <a:rPr lang="en-US" sz="2000" dirty="0" err="1">
                <a:latin typeface="Monaco" pitchFamily="2" charset="77"/>
              </a:rPr>
              <a:t>removed_cheese</a:t>
            </a:r>
            <a:r>
              <a:rPr lang="en-US" sz="2000" dirty="0">
                <a:latin typeface="Monaco" pitchFamily="2" charset="77"/>
              </a:rPr>
              <a:t> </a:t>
            </a:r>
            <a:r>
              <a:rPr lang="en-US" sz="2000" dirty="0"/>
              <a:t>has been assigned the popped element </a:t>
            </a:r>
            <a:r>
              <a:rPr lang="en-US" sz="2000" dirty="0">
                <a:latin typeface="Monaco" pitchFamily="2" charset="77"/>
              </a:rPr>
              <a:t>'Cheddar'</a:t>
            </a:r>
          </a:p>
          <a:p>
            <a:r>
              <a:rPr lang="en-US" dirty="0"/>
              <a:t>If you know the element you want to remove but not the index, you can use the </a:t>
            </a:r>
            <a:r>
              <a:rPr lang="en-US" dirty="0">
                <a:latin typeface="Monaco" pitchFamily="2" charset="77"/>
              </a:rPr>
              <a:t>remove</a:t>
            </a:r>
            <a:r>
              <a:rPr lang="en-US" dirty="0"/>
              <a:t> method, as long as the element indeed exists in the list. For example:</a:t>
            </a:r>
            <a:br>
              <a:rPr lang="en-US" dirty="0"/>
            </a:br>
            <a:r>
              <a:rPr lang="en-US" dirty="0">
                <a:latin typeface="Monaco" pitchFamily="2" charset="77"/>
              </a:rPr>
              <a:t>cheeses = ['</a:t>
            </a:r>
            <a:r>
              <a:rPr lang="en-US" dirty="0" err="1">
                <a:latin typeface="Monaco" pitchFamily="2" charset="77"/>
              </a:rPr>
              <a:t>Feta','Cheddar</a:t>
            </a:r>
            <a:r>
              <a:rPr lang="en-US" dirty="0">
                <a:latin typeface="Monaco" pitchFamily="2" charset="77"/>
              </a:rPr>
              <a:t>', 'Edam', 'Gouda']</a:t>
            </a:r>
          </a:p>
          <a:p>
            <a:pPr marL="228600" lvl="1" indent="0">
              <a:buNone/>
            </a:pPr>
            <a:r>
              <a:rPr lang="en-US" sz="2000" dirty="0" err="1">
                <a:latin typeface="Monaco" pitchFamily="2" charset="77"/>
              </a:rPr>
              <a:t>cheeses.remove</a:t>
            </a:r>
            <a:r>
              <a:rPr lang="en-US" sz="2000" dirty="0">
                <a:latin typeface="Monaco" pitchFamily="2" charset="77"/>
              </a:rPr>
              <a:t>('Cheddar')</a:t>
            </a:r>
          </a:p>
          <a:p>
            <a:pPr marL="228600" lvl="1" indent="0">
              <a:buNone/>
            </a:pPr>
            <a:r>
              <a:rPr lang="en-US" sz="2000" dirty="0">
                <a:latin typeface="Monaco" pitchFamily="2" charset="77"/>
              </a:rPr>
              <a:t>cheeses </a:t>
            </a:r>
            <a:r>
              <a:rPr lang="en-US" sz="2000" dirty="0"/>
              <a:t>is</a:t>
            </a:r>
            <a:r>
              <a:rPr lang="en-US" sz="2000" dirty="0">
                <a:latin typeface="Monaco" pitchFamily="2" charset="77"/>
              </a:rPr>
              <a:t> ['Feta', 'Edam', 'Gouda'] </a:t>
            </a:r>
            <a:r>
              <a:rPr lang="en-US" sz="2000" dirty="0"/>
              <a:t>and in contrast to </a:t>
            </a:r>
            <a:r>
              <a:rPr lang="en-US" sz="2000" dirty="0">
                <a:latin typeface="Monaco" pitchFamily="2" charset="77"/>
              </a:rPr>
              <a:t>pop</a:t>
            </a:r>
            <a:r>
              <a:rPr lang="en-US" sz="2000" dirty="0"/>
              <a:t> nothing is returned.</a:t>
            </a:r>
          </a:p>
          <a:p>
            <a:pPr marL="228600" lvl="1" indent="0">
              <a:buNone/>
            </a:pPr>
            <a:endParaRPr lang="en-US" sz="2000" dirty="0"/>
          </a:p>
          <a:p>
            <a:endParaRPr lang="en-US" dirty="0"/>
          </a:p>
          <a:p>
            <a:endParaRPr lang="en-US" dirty="0"/>
          </a:p>
        </p:txBody>
      </p:sp>
      <p:sp>
        <p:nvSpPr>
          <p:cNvPr id="2" name="TextBox 1">
            <a:extLst>
              <a:ext uri="{FF2B5EF4-FFF2-40B4-BE49-F238E27FC236}">
                <a16:creationId xmlns:a16="http://schemas.microsoft.com/office/drawing/2014/main" id="{8827EFC1-C9C0-69D3-1ECC-C485A47ADE9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D8D37AC-0C9A-0F9E-2034-EB68D1A720F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Methods to remove elements from a list </a:t>
            </a:r>
          </a:p>
        </p:txBody>
      </p:sp>
    </p:spTree>
    <p:extLst>
      <p:ext uri="{BB962C8B-B14F-4D97-AF65-F5344CB8AC3E}">
        <p14:creationId xmlns:p14="http://schemas.microsoft.com/office/powerpoint/2010/main" val="1344465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D0B96-7695-74C1-B81A-C5BB7955095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6B4930A-58B1-56D5-D189-7666A51AE0E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5D22DFE-8637-4640-6FB6-9558C1B21D2A}"/>
              </a:ext>
            </a:extLst>
          </p:cNvPr>
          <p:cNvSpPr>
            <a:spLocks noGrp="1"/>
          </p:cNvSpPr>
          <p:nvPr>
            <p:ph type="sldNum" sz="quarter" idx="12"/>
          </p:nvPr>
        </p:nvSpPr>
        <p:spPr/>
        <p:txBody>
          <a:bodyPr/>
          <a:lstStyle/>
          <a:p>
            <a:fld id="{CC057153-B650-4DEB-B370-79DDCFDCE934}" type="slidenum">
              <a:rPr lang="en-US" smtClean="0"/>
              <a:t>6</a:t>
            </a:fld>
            <a:endParaRPr lang="en-US"/>
          </a:p>
        </p:txBody>
      </p:sp>
      <p:sp>
        <p:nvSpPr>
          <p:cNvPr id="4" name="Content Placeholder 3">
            <a:extLst>
              <a:ext uri="{FF2B5EF4-FFF2-40B4-BE49-F238E27FC236}">
                <a16:creationId xmlns:a16="http://schemas.microsoft.com/office/drawing/2014/main" id="{57260656-9CA9-E44D-7B7F-38F8DFAAF2DE}"/>
              </a:ext>
            </a:extLst>
          </p:cNvPr>
          <p:cNvSpPr>
            <a:spLocks noGrp="1"/>
          </p:cNvSpPr>
          <p:nvPr>
            <p:ph idx="1"/>
          </p:nvPr>
        </p:nvSpPr>
        <p:spPr>
          <a:xfrm>
            <a:off x="612647" y="1563132"/>
            <a:ext cx="11019515" cy="4593828"/>
          </a:xfrm>
        </p:spPr>
        <p:txBody>
          <a:bodyPr>
            <a:noAutofit/>
          </a:bodyPr>
          <a:lstStyle/>
          <a:p>
            <a:r>
              <a:rPr lang="en-US" dirty="0"/>
              <a:t>Strings are indexable, with the left-most character being at index 0 and the right-most being at index len-1.</a:t>
            </a:r>
          </a:p>
          <a:p>
            <a:r>
              <a:rPr lang="en-US" dirty="0"/>
              <a:t>For example, for the string </a:t>
            </a:r>
            <a:r>
              <a:rPr lang="en-US" dirty="0">
                <a:latin typeface="Monaco" pitchFamily="2" charset="77"/>
              </a:rPr>
              <a:t>'cs51': </a:t>
            </a:r>
            <a:endParaRPr lang="en-US" dirty="0"/>
          </a:p>
          <a:p>
            <a:endParaRPr lang="en-US" dirty="0"/>
          </a:p>
          <a:p>
            <a:endParaRPr lang="en-US" dirty="0"/>
          </a:p>
          <a:p>
            <a:endParaRPr lang="en-US" dirty="0"/>
          </a:p>
        </p:txBody>
      </p:sp>
      <p:sp>
        <p:nvSpPr>
          <p:cNvPr id="2" name="TextBox 1">
            <a:extLst>
              <a:ext uri="{FF2B5EF4-FFF2-40B4-BE49-F238E27FC236}">
                <a16:creationId xmlns:a16="http://schemas.microsoft.com/office/drawing/2014/main" id="{44291212-CB23-4114-5D6C-558EF8DF938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1035FF4-7010-2428-0AF9-1354DC2F7FD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Strings are indexable</a:t>
            </a:r>
          </a:p>
        </p:txBody>
      </p:sp>
      <p:graphicFrame>
        <p:nvGraphicFramePr>
          <p:cNvPr id="5" name="Table 4">
            <a:extLst>
              <a:ext uri="{FF2B5EF4-FFF2-40B4-BE49-F238E27FC236}">
                <a16:creationId xmlns:a16="http://schemas.microsoft.com/office/drawing/2014/main" id="{4EA3C84C-783B-928B-1560-B90C31E57BAB}"/>
              </a:ext>
            </a:extLst>
          </p:cNvPr>
          <p:cNvGraphicFramePr>
            <a:graphicFrameLocks noGrp="1"/>
          </p:cNvGraphicFramePr>
          <p:nvPr>
            <p:extLst>
              <p:ext uri="{D42A27DB-BD31-4B8C-83A1-F6EECF244321}">
                <p14:modId xmlns:p14="http://schemas.microsoft.com/office/powerpoint/2010/main" val="900537999"/>
              </p:ext>
            </p:extLst>
          </p:nvPr>
        </p:nvGraphicFramePr>
        <p:xfrm>
          <a:off x="941387" y="3177249"/>
          <a:ext cx="8128000" cy="741680"/>
        </p:xfrm>
        <a:graphic>
          <a:graphicData uri="http://schemas.openxmlformats.org/drawingml/2006/table">
            <a:tbl>
              <a:tblPr firstRow="1" bandRow="1">
                <a:tableStyleId>{00A15C55-8517-42AA-B614-E9B94910E393}</a:tableStyleId>
              </a:tblPr>
              <a:tblGrid>
                <a:gridCol w="1625600">
                  <a:extLst>
                    <a:ext uri="{9D8B030D-6E8A-4147-A177-3AD203B41FA5}">
                      <a16:colId xmlns:a16="http://schemas.microsoft.com/office/drawing/2014/main" val="1226106437"/>
                    </a:ext>
                  </a:extLst>
                </a:gridCol>
                <a:gridCol w="1625600">
                  <a:extLst>
                    <a:ext uri="{9D8B030D-6E8A-4147-A177-3AD203B41FA5}">
                      <a16:colId xmlns:a16="http://schemas.microsoft.com/office/drawing/2014/main" val="1074508965"/>
                    </a:ext>
                  </a:extLst>
                </a:gridCol>
                <a:gridCol w="1625600">
                  <a:extLst>
                    <a:ext uri="{9D8B030D-6E8A-4147-A177-3AD203B41FA5}">
                      <a16:colId xmlns:a16="http://schemas.microsoft.com/office/drawing/2014/main" val="4153505618"/>
                    </a:ext>
                  </a:extLst>
                </a:gridCol>
                <a:gridCol w="1625600">
                  <a:extLst>
                    <a:ext uri="{9D8B030D-6E8A-4147-A177-3AD203B41FA5}">
                      <a16:colId xmlns:a16="http://schemas.microsoft.com/office/drawing/2014/main" val="2522383737"/>
                    </a:ext>
                  </a:extLst>
                </a:gridCol>
                <a:gridCol w="1625600">
                  <a:extLst>
                    <a:ext uri="{9D8B030D-6E8A-4147-A177-3AD203B41FA5}">
                      <a16:colId xmlns:a16="http://schemas.microsoft.com/office/drawing/2014/main" val="510768711"/>
                    </a:ext>
                  </a:extLst>
                </a:gridCol>
              </a:tblGrid>
              <a:tr h="370840">
                <a:tc>
                  <a:txBody>
                    <a:bodyPr/>
                    <a:lstStyle/>
                    <a:p>
                      <a:r>
                        <a:rPr lang="en-US" dirty="0"/>
                        <a:t>character</a:t>
                      </a:r>
                    </a:p>
                  </a:txBody>
                  <a:tcPr/>
                </a:tc>
                <a:tc>
                  <a:txBody>
                    <a:bodyPr/>
                    <a:lstStyle/>
                    <a:p>
                      <a:r>
                        <a:rPr lang="en-US" dirty="0"/>
                        <a:t>c</a:t>
                      </a:r>
                    </a:p>
                  </a:txBody>
                  <a:tcPr/>
                </a:tc>
                <a:tc>
                  <a:txBody>
                    <a:bodyPr/>
                    <a:lstStyle/>
                    <a:p>
                      <a:r>
                        <a:rPr lang="en-US" dirty="0"/>
                        <a:t>s</a:t>
                      </a:r>
                    </a:p>
                  </a:txBody>
                  <a:tcPr/>
                </a:tc>
                <a:tc>
                  <a:txBody>
                    <a:bodyPr/>
                    <a:lstStyle/>
                    <a:p>
                      <a:r>
                        <a:rPr lang="en-US" dirty="0"/>
                        <a:t>5</a:t>
                      </a:r>
                    </a:p>
                  </a:txBody>
                  <a:tcPr/>
                </a:tc>
                <a:tc>
                  <a:txBody>
                    <a:bodyPr/>
                    <a:lstStyle/>
                    <a:p>
                      <a:r>
                        <a:rPr lang="en-US" dirty="0"/>
                        <a:t>1</a:t>
                      </a:r>
                    </a:p>
                  </a:txBody>
                  <a:tcPr/>
                </a:tc>
                <a:extLst>
                  <a:ext uri="{0D108BD9-81ED-4DB2-BD59-A6C34878D82A}">
                    <a16:rowId xmlns:a16="http://schemas.microsoft.com/office/drawing/2014/main" val="580229624"/>
                  </a:ext>
                </a:extLst>
              </a:tr>
              <a:tr h="370840">
                <a:tc>
                  <a:txBody>
                    <a:bodyPr/>
                    <a:lstStyle/>
                    <a:p>
                      <a:r>
                        <a:rPr lang="en-US" dirty="0"/>
                        <a:t>index</a:t>
                      </a:r>
                    </a:p>
                  </a:txBody>
                  <a:tcPr/>
                </a:tc>
                <a:tc>
                  <a:txBody>
                    <a:bodyPr/>
                    <a:lstStyle/>
                    <a:p>
                      <a:r>
                        <a:rPr lang="en-US" dirty="0"/>
                        <a:t>0</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extLst>
                  <a:ext uri="{0D108BD9-81ED-4DB2-BD59-A6C34878D82A}">
                    <a16:rowId xmlns:a16="http://schemas.microsoft.com/office/drawing/2014/main" val="3823638678"/>
                  </a:ext>
                </a:extLst>
              </a:tr>
            </a:tbl>
          </a:graphicData>
        </a:graphic>
      </p:graphicFrame>
    </p:spTree>
    <p:extLst>
      <p:ext uri="{BB962C8B-B14F-4D97-AF65-F5344CB8AC3E}">
        <p14:creationId xmlns:p14="http://schemas.microsoft.com/office/powerpoint/2010/main" val="2338247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6656E-D682-2368-7163-6B2E417A4CE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C0F6915-6AAD-AC2A-91F7-7824A95CF87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4D476A2-FE1A-8416-DB06-27B484285B96}"/>
              </a:ext>
            </a:extLst>
          </p:cNvPr>
          <p:cNvSpPr>
            <a:spLocks noGrp="1"/>
          </p:cNvSpPr>
          <p:nvPr>
            <p:ph type="sldNum" sz="quarter" idx="12"/>
          </p:nvPr>
        </p:nvSpPr>
        <p:spPr/>
        <p:txBody>
          <a:bodyPr/>
          <a:lstStyle/>
          <a:p>
            <a:fld id="{CC057153-B650-4DEB-B370-79DDCFDCE934}" type="slidenum">
              <a:rPr lang="en-US" smtClean="0"/>
              <a:t>60</a:t>
            </a:fld>
            <a:endParaRPr lang="en-US"/>
          </a:p>
        </p:txBody>
      </p:sp>
      <p:sp>
        <p:nvSpPr>
          <p:cNvPr id="4" name="Content Placeholder 3">
            <a:extLst>
              <a:ext uri="{FF2B5EF4-FFF2-40B4-BE49-F238E27FC236}">
                <a16:creationId xmlns:a16="http://schemas.microsoft.com/office/drawing/2014/main" id="{0D15C5B1-F4DB-03B9-41B0-6FDB3C585919}"/>
              </a:ext>
            </a:extLst>
          </p:cNvPr>
          <p:cNvSpPr>
            <a:spLocks noGrp="1"/>
          </p:cNvSpPr>
          <p:nvPr>
            <p:ph idx="1"/>
          </p:nvPr>
        </p:nvSpPr>
        <p:spPr>
          <a:xfrm>
            <a:off x="612647" y="1563132"/>
            <a:ext cx="11019515" cy="4593828"/>
          </a:xfrm>
        </p:spPr>
        <p:txBody>
          <a:bodyPr>
            <a:noAutofit/>
          </a:bodyPr>
          <a:lstStyle/>
          <a:p>
            <a:r>
              <a:rPr lang="en-US" dirty="0"/>
              <a:t>If you want to break a string into words separated by whitespace, you can use the </a:t>
            </a:r>
            <a:r>
              <a:rPr lang="en-US" dirty="0">
                <a:latin typeface="Monaco" pitchFamily="2" charset="77"/>
              </a:rPr>
              <a:t>split</a:t>
            </a:r>
            <a:r>
              <a:rPr lang="en-US" dirty="0"/>
              <a:t> method.</a:t>
            </a:r>
            <a:endParaRPr lang="en-US" dirty="0">
              <a:latin typeface="Monaco" pitchFamily="2" charset="77"/>
            </a:endParaRPr>
          </a:p>
          <a:p>
            <a:pPr lvl="1"/>
            <a:r>
              <a:rPr lang="en-US" dirty="0">
                <a:latin typeface="Monaco" pitchFamily="2" charset="77"/>
              </a:rPr>
              <a:t>motto = 'cs51 is my favorite </a:t>
            </a:r>
            <a:r>
              <a:rPr lang="en-US" dirty="0" err="1">
                <a:latin typeface="Monaco" pitchFamily="2" charset="77"/>
              </a:rPr>
              <a:t>class'</a:t>
            </a:r>
            <a:endParaRPr lang="en-US" dirty="0">
              <a:latin typeface="Monaco" pitchFamily="2" charset="77"/>
            </a:endParaRPr>
          </a:p>
          <a:p>
            <a:pPr lvl="1"/>
            <a:r>
              <a:rPr lang="en-US" dirty="0" err="1">
                <a:latin typeface="Monaco" pitchFamily="2" charset="77"/>
              </a:rPr>
              <a:t>broken_motto</a:t>
            </a:r>
            <a:r>
              <a:rPr lang="en-US" dirty="0">
                <a:latin typeface="Monaco" pitchFamily="2" charset="77"/>
              </a:rPr>
              <a:t> = </a:t>
            </a:r>
            <a:r>
              <a:rPr lang="en-US" dirty="0" err="1">
                <a:latin typeface="Monaco" pitchFamily="2" charset="77"/>
              </a:rPr>
              <a:t>motto.split</a:t>
            </a:r>
            <a:r>
              <a:rPr lang="en-US" dirty="0">
                <a:latin typeface="Monaco" pitchFamily="2" charset="77"/>
              </a:rPr>
              <a:t>()</a:t>
            </a:r>
          </a:p>
          <a:p>
            <a:pPr lvl="1"/>
            <a:r>
              <a:rPr lang="en-US" dirty="0" err="1">
                <a:latin typeface="Monaco" pitchFamily="2" charset="77"/>
              </a:rPr>
              <a:t>broken_motto</a:t>
            </a:r>
            <a:r>
              <a:rPr lang="en-US" dirty="0"/>
              <a:t> is </a:t>
            </a:r>
            <a:r>
              <a:rPr lang="en-US" dirty="0">
                <a:latin typeface="Monaco" pitchFamily="2" charset="77"/>
              </a:rPr>
              <a:t>['cs51', 'is', 'my', 'favorite', '</a:t>
            </a:r>
            <a:r>
              <a:rPr lang="en-US" dirty="0" err="1">
                <a:latin typeface="Monaco" pitchFamily="2" charset="77"/>
              </a:rPr>
              <a:t>class'</a:t>
            </a:r>
            <a:r>
              <a:rPr lang="en-US" dirty="0">
                <a:latin typeface="Monaco" pitchFamily="2" charset="77"/>
              </a:rPr>
              <a:t>]</a:t>
            </a:r>
          </a:p>
          <a:p>
            <a:endParaRPr lang="en-US" dirty="0"/>
          </a:p>
        </p:txBody>
      </p:sp>
      <p:sp>
        <p:nvSpPr>
          <p:cNvPr id="2" name="TextBox 1">
            <a:extLst>
              <a:ext uri="{FF2B5EF4-FFF2-40B4-BE49-F238E27FC236}">
                <a16:creationId xmlns:a16="http://schemas.microsoft.com/office/drawing/2014/main" id="{E17E9E0D-2697-E986-D96E-72D89715E50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01FABCA-1D12-D755-6CE3-E8182C75F35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Splitting strings to list of words</a:t>
            </a:r>
          </a:p>
        </p:txBody>
      </p:sp>
    </p:spTree>
    <p:extLst>
      <p:ext uri="{BB962C8B-B14F-4D97-AF65-F5344CB8AC3E}">
        <p14:creationId xmlns:p14="http://schemas.microsoft.com/office/powerpoint/2010/main" val="1616524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32559-F2EF-F459-FD79-19E780553E4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60281C5-515A-A626-8AF8-DE82D775217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6EA9824-BF00-4AC5-3EE1-BEA62B87049D}"/>
              </a:ext>
            </a:extLst>
          </p:cNvPr>
          <p:cNvSpPr>
            <a:spLocks noGrp="1"/>
          </p:cNvSpPr>
          <p:nvPr>
            <p:ph type="sldNum" sz="quarter" idx="12"/>
          </p:nvPr>
        </p:nvSpPr>
        <p:spPr/>
        <p:txBody>
          <a:bodyPr/>
          <a:lstStyle/>
          <a:p>
            <a:fld id="{CC057153-B650-4DEB-B370-79DDCFDCE934}" type="slidenum">
              <a:rPr lang="en-US" smtClean="0"/>
              <a:t>61</a:t>
            </a:fld>
            <a:endParaRPr lang="en-US"/>
          </a:p>
        </p:txBody>
      </p:sp>
      <p:sp>
        <p:nvSpPr>
          <p:cNvPr id="4" name="Content Placeholder 3">
            <a:extLst>
              <a:ext uri="{FF2B5EF4-FFF2-40B4-BE49-F238E27FC236}">
                <a16:creationId xmlns:a16="http://schemas.microsoft.com/office/drawing/2014/main" id="{081BCE40-9C63-02B7-C0F1-AD6F5D7B399E}"/>
              </a:ext>
            </a:extLst>
          </p:cNvPr>
          <p:cNvSpPr>
            <a:spLocks noGrp="1"/>
          </p:cNvSpPr>
          <p:nvPr>
            <p:ph idx="1"/>
          </p:nvPr>
        </p:nvSpPr>
        <p:spPr>
          <a:xfrm>
            <a:off x="612647" y="1563132"/>
            <a:ext cx="11019515" cy="4593828"/>
          </a:xfrm>
        </p:spPr>
        <p:txBody>
          <a:bodyPr>
            <a:noAutofit/>
          </a:bodyPr>
          <a:lstStyle/>
          <a:p>
            <a:r>
              <a:rPr lang="en-US" dirty="0"/>
              <a:t>You can also pass a </a:t>
            </a:r>
            <a:r>
              <a:rPr lang="en-US" b="1" dirty="0" err="1"/>
              <a:t>delimeter</a:t>
            </a:r>
            <a:r>
              <a:rPr lang="en-US" dirty="0"/>
              <a:t> to </a:t>
            </a:r>
            <a:r>
              <a:rPr lang="en-US" dirty="0">
                <a:latin typeface="Monaco" pitchFamily="2" charset="77"/>
              </a:rPr>
              <a:t>split</a:t>
            </a:r>
            <a:r>
              <a:rPr lang="en-US" dirty="0"/>
              <a:t> specify which characters you want to use as word boundaries. For example:</a:t>
            </a:r>
          </a:p>
          <a:p>
            <a:pPr lvl="1"/>
            <a:r>
              <a:rPr lang="en-US" dirty="0">
                <a:latin typeface="Monaco" pitchFamily="2" charset="77"/>
              </a:rPr>
              <a:t>motto = 'cs51_is </a:t>
            </a:r>
            <a:r>
              <a:rPr lang="en-US" dirty="0" err="1">
                <a:latin typeface="Monaco" pitchFamily="2" charset="77"/>
              </a:rPr>
              <a:t>my_favorite</a:t>
            </a:r>
            <a:r>
              <a:rPr lang="en-US" dirty="0">
                <a:latin typeface="Monaco" pitchFamily="2" charset="77"/>
              </a:rPr>
              <a:t> </a:t>
            </a:r>
            <a:r>
              <a:rPr lang="en-US" dirty="0" err="1">
                <a:latin typeface="Monaco" pitchFamily="2" charset="77"/>
              </a:rPr>
              <a:t>class'</a:t>
            </a:r>
            <a:endParaRPr lang="en-US" dirty="0">
              <a:latin typeface="Monaco" pitchFamily="2" charset="77"/>
            </a:endParaRPr>
          </a:p>
          <a:p>
            <a:pPr lvl="1"/>
            <a:r>
              <a:rPr lang="en-US" dirty="0" err="1">
                <a:latin typeface="Monaco" pitchFamily="2" charset="77"/>
              </a:rPr>
              <a:t>broken_motto</a:t>
            </a:r>
            <a:r>
              <a:rPr lang="en-US" dirty="0">
                <a:latin typeface="Monaco" pitchFamily="2" charset="77"/>
              </a:rPr>
              <a:t> = </a:t>
            </a:r>
            <a:r>
              <a:rPr lang="en-US" dirty="0" err="1">
                <a:latin typeface="Monaco" pitchFamily="2" charset="77"/>
              </a:rPr>
              <a:t>motto.split</a:t>
            </a:r>
            <a:r>
              <a:rPr lang="en-US" dirty="0">
                <a:latin typeface="Monaco" pitchFamily="2" charset="77"/>
              </a:rPr>
              <a:t>('_')</a:t>
            </a:r>
          </a:p>
          <a:p>
            <a:pPr lvl="1"/>
            <a:r>
              <a:rPr lang="en-US" dirty="0" err="1">
                <a:latin typeface="Monaco" pitchFamily="2" charset="77"/>
              </a:rPr>
              <a:t>broken_motto</a:t>
            </a:r>
            <a:r>
              <a:rPr lang="en-US" dirty="0"/>
              <a:t> is </a:t>
            </a:r>
            <a:r>
              <a:rPr lang="en-US" dirty="0">
                <a:latin typeface="Monaco" pitchFamily="2" charset="77"/>
              </a:rPr>
              <a:t>['cs51', 'is my', 'favorite </a:t>
            </a:r>
            <a:r>
              <a:rPr lang="en-US" dirty="0" err="1">
                <a:latin typeface="Monaco" pitchFamily="2" charset="77"/>
              </a:rPr>
              <a:t>class'</a:t>
            </a:r>
            <a:r>
              <a:rPr lang="en-US" dirty="0">
                <a:latin typeface="Monaco" pitchFamily="2" charset="77"/>
              </a:rPr>
              <a:t>]</a:t>
            </a:r>
          </a:p>
          <a:p>
            <a:endParaRPr lang="en-US" dirty="0"/>
          </a:p>
          <a:p>
            <a:endParaRPr lang="en-US" dirty="0"/>
          </a:p>
        </p:txBody>
      </p:sp>
      <p:sp>
        <p:nvSpPr>
          <p:cNvPr id="2" name="TextBox 1">
            <a:extLst>
              <a:ext uri="{FF2B5EF4-FFF2-40B4-BE49-F238E27FC236}">
                <a16:creationId xmlns:a16="http://schemas.microsoft.com/office/drawing/2014/main" id="{8C826E9D-51E5-BBD4-D259-CCCF8FA5A0B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266651C-56B7-B2A2-9B39-66E15B1D0B3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Converting strings to lists</a:t>
            </a:r>
          </a:p>
        </p:txBody>
      </p:sp>
    </p:spTree>
    <p:extLst>
      <p:ext uri="{BB962C8B-B14F-4D97-AF65-F5344CB8AC3E}">
        <p14:creationId xmlns:p14="http://schemas.microsoft.com/office/powerpoint/2010/main" val="33388618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035AF-5A1D-1520-B05E-6A1F9A03AB3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C80DD66-EEE5-DA59-3DE8-282AFAA9358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1B1C37D-654C-40F7-1091-ABCA626D736A}"/>
              </a:ext>
            </a:extLst>
          </p:cNvPr>
          <p:cNvSpPr>
            <a:spLocks noGrp="1"/>
          </p:cNvSpPr>
          <p:nvPr>
            <p:ph type="sldNum" sz="quarter" idx="12"/>
          </p:nvPr>
        </p:nvSpPr>
        <p:spPr/>
        <p:txBody>
          <a:bodyPr/>
          <a:lstStyle/>
          <a:p>
            <a:fld id="{CC057153-B650-4DEB-B370-79DDCFDCE934}" type="slidenum">
              <a:rPr lang="en-US" smtClean="0"/>
              <a:t>62</a:t>
            </a:fld>
            <a:endParaRPr lang="en-US"/>
          </a:p>
        </p:txBody>
      </p:sp>
      <p:sp>
        <p:nvSpPr>
          <p:cNvPr id="4" name="Content Placeholder 3">
            <a:extLst>
              <a:ext uri="{FF2B5EF4-FFF2-40B4-BE49-F238E27FC236}">
                <a16:creationId xmlns:a16="http://schemas.microsoft.com/office/drawing/2014/main" id="{C63BE0A2-B4D0-E7D4-9E64-A47E053553BD}"/>
              </a:ext>
            </a:extLst>
          </p:cNvPr>
          <p:cNvSpPr>
            <a:spLocks noGrp="1"/>
          </p:cNvSpPr>
          <p:nvPr>
            <p:ph idx="1"/>
          </p:nvPr>
        </p:nvSpPr>
        <p:spPr>
          <a:xfrm>
            <a:off x="612647" y="1563132"/>
            <a:ext cx="11019515" cy="4593828"/>
          </a:xfrm>
        </p:spPr>
        <p:txBody>
          <a:bodyPr>
            <a:noAutofit/>
          </a:bodyPr>
          <a:lstStyle/>
          <a:p>
            <a:r>
              <a:rPr lang="en-US" dirty="0"/>
              <a:t>If you have a list of strings, you can concatenate them into a single string using </a:t>
            </a:r>
            <a:r>
              <a:rPr lang="en-US" dirty="0">
                <a:latin typeface="Monaco" pitchFamily="2" charset="77"/>
              </a:rPr>
              <a:t>join</a:t>
            </a:r>
            <a:r>
              <a:rPr lang="en-US" dirty="0"/>
              <a:t>. </a:t>
            </a:r>
          </a:p>
          <a:p>
            <a:r>
              <a:rPr lang="en-US" dirty="0">
                <a:latin typeface="Monaco" pitchFamily="2" charset="77"/>
              </a:rPr>
              <a:t>join </a:t>
            </a:r>
            <a:r>
              <a:rPr lang="en-US" dirty="0"/>
              <a:t>is a string method, so you have to invoke it on the delimiter and pass the list as an argument. For example:</a:t>
            </a:r>
          </a:p>
          <a:p>
            <a:r>
              <a:rPr lang="en-US" dirty="0">
                <a:latin typeface="Monaco" pitchFamily="2" charset="77"/>
              </a:rPr>
              <a:t>delimiter = ' '</a:t>
            </a:r>
          </a:p>
          <a:p>
            <a:r>
              <a:rPr lang="en-US" dirty="0" err="1">
                <a:latin typeface="Monaco" pitchFamily="2" charset="77"/>
              </a:rPr>
              <a:t>favorite_list</a:t>
            </a:r>
            <a:r>
              <a:rPr lang="en-US" dirty="0">
                <a:latin typeface="Monaco" pitchFamily="2" charset="77"/>
              </a:rPr>
              <a:t> = ['cs51', 'is', 'my', 'favorite', '</a:t>
            </a:r>
            <a:r>
              <a:rPr lang="en-US" dirty="0" err="1">
                <a:latin typeface="Monaco" pitchFamily="2" charset="77"/>
              </a:rPr>
              <a:t>class'</a:t>
            </a:r>
            <a:r>
              <a:rPr lang="en-US" dirty="0">
                <a:latin typeface="Monaco" pitchFamily="2" charset="77"/>
              </a:rPr>
              <a:t>]</a:t>
            </a:r>
          </a:p>
          <a:p>
            <a:r>
              <a:rPr lang="en-US" dirty="0" err="1">
                <a:latin typeface="Monaco" pitchFamily="2" charset="77"/>
              </a:rPr>
              <a:t>favorite_string</a:t>
            </a:r>
            <a:r>
              <a:rPr lang="en-US" dirty="0">
                <a:latin typeface="Monaco" pitchFamily="2" charset="77"/>
              </a:rPr>
              <a:t> = </a:t>
            </a:r>
            <a:r>
              <a:rPr lang="en-US" dirty="0" err="1">
                <a:latin typeface="Monaco" pitchFamily="2" charset="77"/>
              </a:rPr>
              <a:t>delimiter.join</a:t>
            </a:r>
            <a:r>
              <a:rPr lang="en-US" dirty="0">
                <a:latin typeface="Monaco" pitchFamily="2" charset="77"/>
              </a:rPr>
              <a:t>(</a:t>
            </a:r>
            <a:r>
              <a:rPr lang="en-US" dirty="0" err="1">
                <a:latin typeface="Monaco" pitchFamily="2" charset="77"/>
              </a:rPr>
              <a:t>favorite_list</a:t>
            </a:r>
            <a:r>
              <a:rPr lang="en-US" dirty="0">
                <a:latin typeface="Monaco" pitchFamily="2" charset="77"/>
              </a:rPr>
              <a:t>)</a:t>
            </a:r>
          </a:p>
          <a:p>
            <a:r>
              <a:rPr lang="en-US" dirty="0" err="1">
                <a:latin typeface="Monaco" pitchFamily="2" charset="77"/>
              </a:rPr>
              <a:t>favorite_string</a:t>
            </a:r>
            <a:r>
              <a:rPr lang="en-US" dirty="0">
                <a:latin typeface="Monaco" pitchFamily="2" charset="77"/>
              </a:rPr>
              <a:t> </a:t>
            </a:r>
            <a:r>
              <a:rPr lang="en-US" dirty="0"/>
              <a:t>will be </a:t>
            </a:r>
            <a:r>
              <a:rPr lang="en-US" dirty="0">
                <a:latin typeface="Monaco" pitchFamily="2" charset="77"/>
              </a:rPr>
              <a:t>'cs51 is my favorite class'</a:t>
            </a:r>
            <a:r>
              <a:rPr lang="en-US" dirty="0"/>
              <a:t>, joined by whitespaces.</a:t>
            </a:r>
          </a:p>
          <a:p>
            <a:endParaRPr lang="en-US" dirty="0"/>
          </a:p>
        </p:txBody>
      </p:sp>
      <p:sp>
        <p:nvSpPr>
          <p:cNvPr id="2" name="TextBox 1">
            <a:extLst>
              <a:ext uri="{FF2B5EF4-FFF2-40B4-BE49-F238E27FC236}">
                <a16:creationId xmlns:a16="http://schemas.microsoft.com/office/drawing/2014/main" id="{C67D1E66-A4C5-7A24-7841-6EDBC01F7CF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CADC97F-B337-DCDD-E896-CE3497BF61C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From list of strings to a single string</a:t>
            </a:r>
          </a:p>
        </p:txBody>
      </p:sp>
    </p:spTree>
    <p:extLst>
      <p:ext uri="{BB962C8B-B14F-4D97-AF65-F5344CB8AC3E}">
        <p14:creationId xmlns:p14="http://schemas.microsoft.com/office/powerpoint/2010/main" val="377198516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672B2-39D3-FE03-B21C-3F58297CFDD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A3E9CE6-C137-911C-8D11-7050DCCB19E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F2B0F0A-0FE7-3218-AE7B-C02A1C1F78BF}"/>
              </a:ext>
            </a:extLst>
          </p:cNvPr>
          <p:cNvSpPr>
            <a:spLocks noGrp="1"/>
          </p:cNvSpPr>
          <p:nvPr>
            <p:ph type="sldNum" sz="quarter" idx="12"/>
          </p:nvPr>
        </p:nvSpPr>
        <p:spPr/>
        <p:txBody>
          <a:bodyPr/>
          <a:lstStyle/>
          <a:p>
            <a:fld id="{CC057153-B650-4DEB-B370-79DDCFDCE934}" type="slidenum">
              <a:rPr lang="en-US" smtClean="0"/>
              <a:t>63</a:t>
            </a:fld>
            <a:endParaRPr lang="en-US"/>
          </a:p>
        </p:txBody>
      </p:sp>
      <p:sp>
        <p:nvSpPr>
          <p:cNvPr id="4" name="Content Placeholder 3">
            <a:extLst>
              <a:ext uri="{FF2B5EF4-FFF2-40B4-BE49-F238E27FC236}">
                <a16:creationId xmlns:a16="http://schemas.microsoft.com/office/drawing/2014/main" id="{D03B9561-24FE-1A2B-C4CD-30A69BF37AA7}"/>
              </a:ext>
            </a:extLst>
          </p:cNvPr>
          <p:cNvSpPr>
            <a:spLocks noGrp="1"/>
          </p:cNvSpPr>
          <p:nvPr>
            <p:ph idx="1"/>
          </p:nvPr>
        </p:nvSpPr>
        <p:spPr>
          <a:xfrm>
            <a:off x="612647" y="1563132"/>
            <a:ext cx="11019515" cy="4593828"/>
          </a:xfrm>
        </p:spPr>
        <p:txBody>
          <a:bodyPr>
            <a:noAutofit/>
          </a:bodyPr>
          <a:lstStyle/>
          <a:p>
            <a:r>
              <a:rPr lang="en-US" dirty="0"/>
              <a:t>You can use a for statement to loop through the elements of a list. For example:</a:t>
            </a:r>
          </a:p>
          <a:p>
            <a:r>
              <a:rPr lang="en-US" dirty="0">
                <a:latin typeface="Monaco" pitchFamily="2" charset="77"/>
              </a:rPr>
              <a:t>cheeses = ['</a:t>
            </a:r>
            <a:r>
              <a:rPr lang="en-US" dirty="0" err="1">
                <a:latin typeface="Monaco" pitchFamily="2" charset="77"/>
              </a:rPr>
              <a:t>Feta','Cheddar</a:t>
            </a:r>
            <a:r>
              <a:rPr lang="en-US" dirty="0">
                <a:latin typeface="Monaco" pitchFamily="2" charset="77"/>
              </a:rPr>
              <a:t>', 'Edam', 'Gouda']</a:t>
            </a:r>
          </a:p>
          <a:p>
            <a:r>
              <a:rPr lang="en-US" dirty="0">
                <a:latin typeface="Monaco" pitchFamily="2" charset="77"/>
              </a:rPr>
              <a:t>for cheese in cheeses:</a:t>
            </a:r>
          </a:p>
          <a:p>
            <a:pPr marL="0" indent="0">
              <a:buNone/>
            </a:pPr>
            <a:r>
              <a:rPr lang="en-US" dirty="0">
                <a:latin typeface="Monaco" pitchFamily="2" charset="77"/>
              </a:rPr>
              <a:t>    print(cheese)</a:t>
            </a:r>
          </a:p>
          <a:p>
            <a:r>
              <a:rPr lang="en-US" dirty="0"/>
              <a:t>Will print:</a:t>
            </a:r>
          </a:p>
          <a:p>
            <a:pPr marL="0" indent="0">
              <a:buNone/>
            </a:pPr>
            <a:r>
              <a:rPr lang="en-US" dirty="0">
                <a:latin typeface="Monaco" pitchFamily="2" charset="77"/>
              </a:rPr>
              <a:t>Feta</a:t>
            </a:r>
          </a:p>
          <a:p>
            <a:pPr marL="0" indent="0">
              <a:buNone/>
            </a:pPr>
            <a:r>
              <a:rPr lang="en-US" dirty="0">
                <a:latin typeface="Monaco" pitchFamily="2" charset="77"/>
              </a:rPr>
              <a:t>Cheddar</a:t>
            </a:r>
          </a:p>
          <a:p>
            <a:pPr marL="0" indent="0">
              <a:buNone/>
            </a:pPr>
            <a:r>
              <a:rPr lang="en-US" dirty="0">
                <a:latin typeface="Monaco" pitchFamily="2" charset="77"/>
              </a:rPr>
              <a:t>Edam</a:t>
            </a:r>
          </a:p>
          <a:p>
            <a:pPr marL="0" indent="0">
              <a:buNone/>
            </a:pPr>
            <a:r>
              <a:rPr lang="en-US" dirty="0">
                <a:latin typeface="Monaco" pitchFamily="2" charset="77"/>
              </a:rPr>
              <a:t>Gouda</a:t>
            </a:r>
          </a:p>
          <a:p>
            <a:endParaRPr lang="en-US" dirty="0"/>
          </a:p>
        </p:txBody>
      </p:sp>
      <p:sp>
        <p:nvSpPr>
          <p:cNvPr id="2" name="TextBox 1">
            <a:extLst>
              <a:ext uri="{FF2B5EF4-FFF2-40B4-BE49-F238E27FC236}">
                <a16:creationId xmlns:a16="http://schemas.microsoft.com/office/drawing/2014/main" id="{6416A415-4289-61DA-EB56-920B2C9FBA4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D1D6EB6-50E7-ED47-7629-E94EA7D37F3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Looping through a list</a:t>
            </a:r>
          </a:p>
        </p:txBody>
      </p:sp>
    </p:spTree>
    <p:extLst>
      <p:ext uri="{BB962C8B-B14F-4D97-AF65-F5344CB8AC3E}">
        <p14:creationId xmlns:p14="http://schemas.microsoft.com/office/powerpoint/2010/main" val="368957612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C71EB-7E95-E91C-C56E-1F7AC712FFB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254E948-CAF3-0E43-1F69-A630D6C66BB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996B849-B361-145D-DB66-C4187D127D8D}"/>
              </a:ext>
            </a:extLst>
          </p:cNvPr>
          <p:cNvSpPr>
            <a:spLocks noGrp="1"/>
          </p:cNvSpPr>
          <p:nvPr>
            <p:ph type="sldNum" sz="quarter" idx="12"/>
          </p:nvPr>
        </p:nvSpPr>
        <p:spPr/>
        <p:txBody>
          <a:bodyPr/>
          <a:lstStyle/>
          <a:p>
            <a:fld id="{CC057153-B650-4DEB-B370-79DDCFDCE934}" type="slidenum">
              <a:rPr lang="en-US" smtClean="0"/>
              <a:t>64</a:t>
            </a:fld>
            <a:endParaRPr lang="en-US"/>
          </a:p>
        </p:txBody>
      </p:sp>
      <p:sp>
        <p:nvSpPr>
          <p:cNvPr id="4" name="Content Placeholder 3">
            <a:extLst>
              <a:ext uri="{FF2B5EF4-FFF2-40B4-BE49-F238E27FC236}">
                <a16:creationId xmlns:a16="http://schemas.microsoft.com/office/drawing/2014/main" id="{4067ACC4-0F87-F407-8C81-AB96FC9214E2}"/>
              </a:ext>
            </a:extLst>
          </p:cNvPr>
          <p:cNvSpPr>
            <a:spLocks noGrp="1"/>
          </p:cNvSpPr>
          <p:nvPr>
            <p:ph idx="1"/>
          </p:nvPr>
        </p:nvSpPr>
        <p:spPr>
          <a:xfrm>
            <a:off x="612647" y="1563132"/>
            <a:ext cx="11019515" cy="4593828"/>
          </a:xfrm>
        </p:spPr>
        <p:txBody>
          <a:bodyPr>
            <a:noAutofit/>
          </a:bodyPr>
          <a:lstStyle/>
          <a:p>
            <a:r>
              <a:rPr lang="en-US" dirty="0"/>
              <a:t>You can also use the </a:t>
            </a:r>
            <a:r>
              <a:rPr lang="en-US" dirty="0">
                <a:latin typeface="Monaco" pitchFamily="2" charset="77"/>
              </a:rPr>
              <a:t>range</a:t>
            </a:r>
            <a:r>
              <a:rPr lang="en-US" dirty="0"/>
              <a:t> function if you need to keep track of the index. E.g., </a:t>
            </a:r>
          </a:p>
          <a:p>
            <a:r>
              <a:rPr lang="en-US" dirty="0">
                <a:latin typeface="Monaco" pitchFamily="2" charset="77"/>
              </a:rPr>
              <a:t>cheeses = ['</a:t>
            </a:r>
            <a:r>
              <a:rPr lang="en-US" dirty="0" err="1">
                <a:latin typeface="Monaco" pitchFamily="2" charset="77"/>
              </a:rPr>
              <a:t>Feta','Cheddar</a:t>
            </a:r>
            <a:r>
              <a:rPr lang="en-US" dirty="0">
                <a:latin typeface="Monaco" pitchFamily="2" charset="77"/>
              </a:rPr>
              <a:t>', 'Edam', 'Gouda']</a:t>
            </a:r>
          </a:p>
          <a:p>
            <a:r>
              <a:rPr lang="en-US" dirty="0">
                <a:latin typeface="Monaco" pitchFamily="2" charset="77"/>
              </a:rPr>
              <a:t>for </a:t>
            </a:r>
            <a:r>
              <a:rPr lang="en-US" dirty="0" err="1">
                <a:latin typeface="Monaco" pitchFamily="2" charset="77"/>
              </a:rPr>
              <a:t>i</a:t>
            </a:r>
            <a:r>
              <a:rPr lang="en-US" dirty="0">
                <a:latin typeface="Monaco" pitchFamily="2" charset="77"/>
              </a:rPr>
              <a:t> in range(</a:t>
            </a:r>
            <a:r>
              <a:rPr lang="en-US" dirty="0" err="1">
                <a:latin typeface="Monaco" pitchFamily="2" charset="77"/>
              </a:rPr>
              <a:t>len</a:t>
            </a:r>
            <a:r>
              <a:rPr lang="en-US" dirty="0">
                <a:latin typeface="Monaco" pitchFamily="2" charset="77"/>
              </a:rPr>
              <a:t>(cheeses)):</a:t>
            </a:r>
          </a:p>
          <a:p>
            <a:pPr marL="0" indent="0">
              <a:buNone/>
            </a:pPr>
            <a:r>
              <a:rPr lang="en-US" dirty="0">
                <a:latin typeface="Monaco" pitchFamily="2" charset="77"/>
              </a:rPr>
              <a:t>    print(</a:t>
            </a:r>
            <a:r>
              <a:rPr lang="en-US" dirty="0" err="1">
                <a:latin typeface="Monaco" pitchFamily="2" charset="77"/>
              </a:rPr>
              <a:t>i</a:t>
            </a:r>
            <a:r>
              <a:rPr lang="en-US" dirty="0">
                <a:latin typeface="Monaco" pitchFamily="2" charset="77"/>
              </a:rPr>
              <a:t>, cheeses[</a:t>
            </a:r>
            <a:r>
              <a:rPr lang="en-US" dirty="0" err="1">
                <a:latin typeface="Monaco" pitchFamily="2" charset="77"/>
              </a:rPr>
              <a:t>i</a:t>
            </a:r>
            <a:r>
              <a:rPr lang="en-US" dirty="0">
                <a:latin typeface="Monaco" pitchFamily="2" charset="77"/>
              </a:rPr>
              <a:t>])</a:t>
            </a:r>
          </a:p>
          <a:p>
            <a:r>
              <a:rPr lang="en-US" dirty="0"/>
              <a:t>Will print:</a:t>
            </a:r>
          </a:p>
          <a:p>
            <a:pPr marL="0" indent="0">
              <a:buNone/>
            </a:pPr>
            <a:r>
              <a:rPr lang="en-US" dirty="0">
                <a:latin typeface="Monaco" pitchFamily="2" charset="77"/>
              </a:rPr>
              <a:t>0 Feta</a:t>
            </a:r>
          </a:p>
          <a:p>
            <a:pPr marL="0" indent="0">
              <a:buNone/>
            </a:pPr>
            <a:r>
              <a:rPr lang="en-US" dirty="0">
                <a:latin typeface="Monaco" pitchFamily="2" charset="77"/>
              </a:rPr>
              <a:t>1 Cheddar</a:t>
            </a:r>
          </a:p>
          <a:p>
            <a:pPr marL="0" indent="0">
              <a:buNone/>
            </a:pPr>
            <a:r>
              <a:rPr lang="en-US" dirty="0">
                <a:latin typeface="Monaco" pitchFamily="2" charset="77"/>
              </a:rPr>
              <a:t>2 Edam</a:t>
            </a:r>
          </a:p>
          <a:p>
            <a:pPr marL="0" indent="0">
              <a:buNone/>
            </a:pPr>
            <a:r>
              <a:rPr lang="en-US" dirty="0">
                <a:latin typeface="Monaco" pitchFamily="2" charset="77"/>
              </a:rPr>
              <a:t>3 Gouda</a:t>
            </a:r>
          </a:p>
          <a:p>
            <a:endParaRPr lang="en-US" dirty="0"/>
          </a:p>
        </p:txBody>
      </p:sp>
      <p:sp>
        <p:nvSpPr>
          <p:cNvPr id="2" name="TextBox 1">
            <a:extLst>
              <a:ext uri="{FF2B5EF4-FFF2-40B4-BE49-F238E27FC236}">
                <a16:creationId xmlns:a16="http://schemas.microsoft.com/office/drawing/2014/main" id="{2320D189-0D1A-2341-180F-66A5D055CE49}"/>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E40853E-A480-3667-C29F-E7ED485EEBDB}"/>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Looping through a list using </a:t>
            </a:r>
            <a:r>
              <a:rPr lang="en-US" dirty="0">
                <a:latin typeface="Monaco" pitchFamily="2" charset="77"/>
              </a:rPr>
              <a:t>range</a:t>
            </a:r>
          </a:p>
        </p:txBody>
      </p:sp>
    </p:spTree>
    <p:extLst>
      <p:ext uri="{BB962C8B-B14F-4D97-AF65-F5344CB8AC3E}">
        <p14:creationId xmlns:p14="http://schemas.microsoft.com/office/powerpoint/2010/main" val="37717911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6020E-3D3E-7153-403A-581ED709851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E562F07-8B96-C3EA-C418-5CDD5882966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1CF6B4C-3F73-BCA7-6B4C-7BC423266F86}"/>
              </a:ext>
            </a:extLst>
          </p:cNvPr>
          <p:cNvSpPr>
            <a:spLocks noGrp="1"/>
          </p:cNvSpPr>
          <p:nvPr>
            <p:ph type="sldNum" sz="quarter" idx="12"/>
          </p:nvPr>
        </p:nvSpPr>
        <p:spPr/>
        <p:txBody>
          <a:bodyPr/>
          <a:lstStyle/>
          <a:p>
            <a:fld id="{CC057153-B650-4DEB-B370-79DDCFDCE934}" type="slidenum">
              <a:rPr lang="en-US" smtClean="0"/>
              <a:t>65</a:t>
            </a:fld>
            <a:endParaRPr lang="en-US"/>
          </a:p>
        </p:txBody>
      </p:sp>
      <p:sp>
        <p:nvSpPr>
          <p:cNvPr id="4" name="Content Placeholder 3">
            <a:extLst>
              <a:ext uri="{FF2B5EF4-FFF2-40B4-BE49-F238E27FC236}">
                <a16:creationId xmlns:a16="http://schemas.microsoft.com/office/drawing/2014/main" id="{99658F1B-709E-BB7D-9A6D-A390986D9809}"/>
              </a:ext>
            </a:extLst>
          </p:cNvPr>
          <p:cNvSpPr>
            <a:spLocks noGrp="1"/>
          </p:cNvSpPr>
          <p:nvPr>
            <p:ph idx="1"/>
          </p:nvPr>
        </p:nvSpPr>
        <p:spPr>
          <a:xfrm>
            <a:off x="612647" y="1563132"/>
            <a:ext cx="11019515" cy="4593828"/>
          </a:xfrm>
        </p:spPr>
        <p:txBody>
          <a:bodyPr>
            <a:noAutofit/>
          </a:bodyPr>
          <a:lstStyle/>
          <a:p>
            <a:r>
              <a:rPr lang="en-US" dirty="0"/>
              <a:t>You can also use the </a:t>
            </a:r>
            <a:r>
              <a:rPr lang="en-US" dirty="0">
                <a:latin typeface="Monaco" pitchFamily="2" charset="77"/>
              </a:rPr>
              <a:t>enumerate</a:t>
            </a:r>
            <a:r>
              <a:rPr lang="en-US" dirty="0"/>
              <a:t> function if you need to keep track of the index. E.g., </a:t>
            </a:r>
          </a:p>
          <a:p>
            <a:r>
              <a:rPr lang="en-US" dirty="0">
                <a:latin typeface="Monaco" pitchFamily="2" charset="77"/>
              </a:rPr>
              <a:t>cheeses = ['</a:t>
            </a:r>
            <a:r>
              <a:rPr lang="en-US" dirty="0" err="1">
                <a:latin typeface="Monaco" pitchFamily="2" charset="77"/>
              </a:rPr>
              <a:t>Feta','Cheddar</a:t>
            </a:r>
            <a:r>
              <a:rPr lang="en-US" dirty="0">
                <a:latin typeface="Monaco" pitchFamily="2" charset="77"/>
              </a:rPr>
              <a:t>', 'Edam', 'Gouda']</a:t>
            </a:r>
          </a:p>
          <a:p>
            <a:r>
              <a:rPr lang="en-US" dirty="0">
                <a:latin typeface="Monaco" pitchFamily="2" charset="77"/>
              </a:rPr>
              <a:t>for </a:t>
            </a:r>
            <a:r>
              <a:rPr lang="en-US" dirty="0" err="1">
                <a:latin typeface="Monaco" pitchFamily="2" charset="77"/>
              </a:rPr>
              <a:t>i</a:t>
            </a:r>
            <a:r>
              <a:rPr lang="en-US" dirty="0">
                <a:latin typeface="Monaco" pitchFamily="2" charset="77"/>
              </a:rPr>
              <a:t>, cheese in enumerate(cheeses):</a:t>
            </a:r>
          </a:p>
          <a:p>
            <a:pPr marL="0" indent="0">
              <a:buNone/>
            </a:pPr>
            <a:r>
              <a:rPr lang="en-US" dirty="0">
                <a:latin typeface="Monaco" pitchFamily="2" charset="77"/>
              </a:rPr>
              <a:t>    print(</a:t>
            </a:r>
            <a:r>
              <a:rPr lang="en-US" dirty="0" err="1">
                <a:latin typeface="Monaco" pitchFamily="2" charset="77"/>
              </a:rPr>
              <a:t>i</a:t>
            </a:r>
            <a:r>
              <a:rPr lang="en-US" dirty="0">
                <a:latin typeface="Monaco" pitchFamily="2" charset="77"/>
              </a:rPr>
              <a:t>, cheese)</a:t>
            </a:r>
          </a:p>
          <a:p>
            <a:r>
              <a:rPr lang="en-US" dirty="0"/>
              <a:t>Will print the same:</a:t>
            </a:r>
          </a:p>
          <a:p>
            <a:pPr marL="0" indent="0">
              <a:buNone/>
            </a:pPr>
            <a:r>
              <a:rPr lang="en-US" dirty="0">
                <a:latin typeface="Monaco" pitchFamily="2" charset="77"/>
              </a:rPr>
              <a:t>0 Feta</a:t>
            </a:r>
          </a:p>
          <a:p>
            <a:pPr marL="0" indent="0">
              <a:buNone/>
            </a:pPr>
            <a:r>
              <a:rPr lang="en-US" dirty="0">
                <a:latin typeface="Monaco" pitchFamily="2" charset="77"/>
              </a:rPr>
              <a:t>1 Cheddar</a:t>
            </a:r>
          </a:p>
          <a:p>
            <a:pPr marL="0" indent="0">
              <a:buNone/>
            </a:pPr>
            <a:r>
              <a:rPr lang="en-US" dirty="0">
                <a:latin typeface="Monaco" pitchFamily="2" charset="77"/>
              </a:rPr>
              <a:t>2 Edam</a:t>
            </a:r>
          </a:p>
          <a:p>
            <a:pPr marL="0" indent="0">
              <a:buNone/>
            </a:pPr>
            <a:r>
              <a:rPr lang="en-US" dirty="0">
                <a:latin typeface="Monaco" pitchFamily="2" charset="77"/>
              </a:rPr>
              <a:t>3 Gouda</a:t>
            </a:r>
          </a:p>
          <a:p>
            <a:endParaRPr lang="en-US" dirty="0"/>
          </a:p>
        </p:txBody>
      </p:sp>
      <p:sp>
        <p:nvSpPr>
          <p:cNvPr id="2" name="TextBox 1">
            <a:extLst>
              <a:ext uri="{FF2B5EF4-FFF2-40B4-BE49-F238E27FC236}">
                <a16:creationId xmlns:a16="http://schemas.microsoft.com/office/drawing/2014/main" id="{33CD63CD-E308-A46E-E868-126FF456B2D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4C31E96-4530-C86A-F12B-7395314793F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Looping through a list using </a:t>
            </a:r>
            <a:r>
              <a:rPr lang="en-US" dirty="0">
                <a:latin typeface="Monaco" pitchFamily="2" charset="77"/>
              </a:rPr>
              <a:t>enumerate</a:t>
            </a:r>
          </a:p>
        </p:txBody>
      </p:sp>
    </p:spTree>
    <p:extLst>
      <p:ext uri="{BB962C8B-B14F-4D97-AF65-F5344CB8AC3E}">
        <p14:creationId xmlns:p14="http://schemas.microsoft.com/office/powerpoint/2010/main" val="258181450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7FEDA-9DFC-0DE1-270F-C023587F31E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902845C-675C-669F-A373-ABDF7732E0B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47C221B-CFD8-876B-893D-5ECB93230F91}"/>
              </a:ext>
            </a:extLst>
          </p:cNvPr>
          <p:cNvSpPr>
            <a:spLocks noGrp="1"/>
          </p:cNvSpPr>
          <p:nvPr>
            <p:ph type="sldNum" sz="quarter" idx="12"/>
          </p:nvPr>
        </p:nvSpPr>
        <p:spPr/>
        <p:txBody>
          <a:bodyPr/>
          <a:lstStyle/>
          <a:p>
            <a:fld id="{CC057153-B650-4DEB-B370-79DDCFDCE934}" type="slidenum">
              <a:rPr lang="en-US" smtClean="0"/>
              <a:t>66</a:t>
            </a:fld>
            <a:endParaRPr lang="en-US"/>
          </a:p>
        </p:txBody>
      </p:sp>
      <p:sp>
        <p:nvSpPr>
          <p:cNvPr id="4" name="Content Placeholder 3">
            <a:extLst>
              <a:ext uri="{FF2B5EF4-FFF2-40B4-BE49-F238E27FC236}">
                <a16:creationId xmlns:a16="http://schemas.microsoft.com/office/drawing/2014/main" id="{067DEA28-7B59-8788-3CAA-50DF72EF9680}"/>
              </a:ext>
            </a:extLst>
          </p:cNvPr>
          <p:cNvSpPr>
            <a:spLocks noGrp="1"/>
          </p:cNvSpPr>
          <p:nvPr>
            <p:ph idx="1"/>
          </p:nvPr>
        </p:nvSpPr>
        <p:spPr>
          <a:xfrm>
            <a:off x="612647" y="1563132"/>
            <a:ext cx="11019515" cy="4593828"/>
          </a:xfrm>
        </p:spPr>
        <p:txBody>
          <a:bodyPr>
            <a:noAutofit/>
          </a:bodyPr>
          <a:lstStyle/>
          <a:p>
            <a:r>
              <a:rPr lang="en-US" dirty="0"/>
              <a:t>If we run this assignment statement:</a:t>
            </a:r>
          </a:p>
          <a:p>
            <a:r>
              <a:rPr lang="en-US" dirty="0">
                <a:latin typeface="Monaco" pitchFamily="2" charset="77"/>
              </a:rPr>
              <a:t>x = 47</a:t>
            </a:r>
          </a:p>
          <a:p>
            <a:r>
              <a:rPr lang="en-US" dirty="0"/>
              <a:t>We associate the name on the left hand with the value on the right side. We say that  </a:t>
            </a:r>
            <a:r>
              <a:rPr lang="en-US" dirty="0">
                <a:latin typeface="Monaco" pitchFamily="2" charset="77"/>
              </a:rPr>
              <a:t>x</a:t>
            </a:r>
            <a:r>
              <a:rPr lang="en-US" dirty="0"/>
              <a:t> is a </a:t>
            </a:r>
            <a:r>
              <a:rPr lang="en-US" b="1" dirty="0"/>
              <a:t>reference</a:t>
            </a:r>
            <a:r>
              <a:rPr lang="en-US" dirty="0"/>
              <a:t> to 47.</a:t>
            </a:r>
          </a:p>
          <a:p>
            <a:endParaRPr lang="en-US" dirty="0"/>
          </a:p>
          <a:p>
            <a:endParaRPr lang="en-US" dirty="0"/>
          </a:p>
          <a:p>
            <a:pPr marL="0" indent="0">
              <a:buNone/>
            </a:pPr>
            <a:endParaRPr lang="en-US" dirty="0"/>
          </a:p>
          <a:p>
            <a:endParaRPr lang="en-US" dirty="0"/>
          </a:p>
          <a:p>
            <a:r>
              <a:rPr lang="en-US" dirty="0"/>
              <a:t>More practice with references:</a:t>
            </a:r>
            <a:r>
              <a:rPr lang="en-US" dirty="0">
                <a:solidFill>
                  <a:srgbClr val="0089E5"/>
                </a:solidFill>
              </a:rPr>
              <a:t> </a:t>
            </a:r>
            <a:r>
              <a:rPr lang="en-US" dirty="0">
                <a:solidFill>
                  <a:srgbClr val="0089E5"/>
                </a:solidFill>
                <a:hlinkClick r:id="rId3">
                  <a:extLst>
                    <a:ext uri="{A12FA001-AC4F-418D-AE19-62706E023703}">
                      <ahyp:hlinkClr xmlns:ahyp="http://schemas.microsoft.com/office/drawing/2018/hyperlinkcolor" val="tx"/>
                    </a:ext>
                  </a:extLst>
                </a:hlinkClick>
              </a:rPr>
              <a:t>https://pythontutor.com/</a:t>
            </a:r>
            <a:r>
              <a:rPr lang="en-US" dirty="0"/>
              <a:t> </a:t>
            </a:r>
          </a:p>
          <a:p>
            <a:r>
              <a:rPr lang="en-US" dirty="0"/>
              <a:t>Read more about references:</a:t>
            </a:r>
            <a:r>
              <a:rPr lang="en-US" dirty="0">
                <a:solidFill>
                  <a:srgbClr val="0089E5"/>
                </a:solidFill>
              </a:rPr>
              <a:t> </a:t>
            </a:r>
            <a:r>
              <a:rPr lang="en-US" dirty="0">
                <a:solidFill>
                  <a:srgbClr val="0089E5"/>
                </a:solidFill>
                <a:hlinkClick r:id="rId4">
                  <a:extLst>
                    <a:ext uri="{A12FA001-AC4F-418D-AE19-62706E023703}">
                      <ahyp:hlinkClr xmlns:ahyp="http://schemas.microsoft.com/office/drawing/2018/hyperlinkcolor" val="tx"/>
                    </a:ext>
                  </a:extLst>
                </a:hlinkClick>
              </a:rPr>
              <a:t>https://nedbatchelder.com/text/names.html</a:t>
            </a:r>
            <a:r>
              <a:rPr lang="en-US" dirty="0">
                <a:solidFill>
                  <a:srgbClr val="0089E5"/>
                </a:solidFill>
              </a:rPr>
              <a:t> </a:t>
            </a:r>
          </a:p>
        </p:txBody>
      </p:sp>
      <p:sp>
        <p:nvSpPr>
          <p:cNvPr id="2" name="TextBox 1">
            <a:extLst>
              <a:ext uri="{FF2B5EF4-FFF2-40B4-BE49-F238E27FC236}">
                <a16:creationId xmlns:a16="http://schemas.microsoft.com/office/drawing/2014/main" id="{14064643-BCDF-5BB3-BDF5-1A9DF35042C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EEBCF75-D6F0-D85A-46D8-14DFD6BB914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References</a:t>
            </a:r>
          </a:p>
        </p:txBody>
      </p:sp>
      <p:grpSp>
        <p:nvGrpSpPr>
          <p:cNvPr id="13" name="Group 12">
            <a:extLst>
              <a:ext uri="{FF2B5EF4-FFF2-40B4-BE49-F238E27FC236}">
                <a16:creationId xmlns:a16="http://schemas.microsoft.com/office/drawing/2014/main" id="{3B1C99EE-475E-FBF8-355A-A5746D4AC2A5}"/>
              </a:ext>
            </a:extLst>
          </p:cNvPr>
          <p:cNvGrpSpPr/>
          <p:nvPr/>
        </p:nvGrpSpPr>
        <p:grpSpPr>
          <a:xfrm>
            <a:off x="1752872" y="4339833"/>
            <a:ext cx="1923131" cy="369332"/>
            <a:chOff x="1752872" y="4339833"/>
            <a:chExt cx="1923131" cy="369332"/>
          </a:xfrm>
        </p:grpSpPr>
        <p:sp>
          <p:nvSpPr>
            <p:cNvPr id="5" name="TextBox 4">
              <a:extLst>
                <a:ext uri="{FF2B5EF4-FFF2-40B4-BE49-F238E27FC236}">
                  <a16:creationId xmlns:a16="http://schemas.microsoft.com/office/drawing/2014/main" id="{C277A020-280E-D0A9-FBA5-00FDBE7F93E0}"/>
                </a:ext>
              </a:extLst>
            </p:cNvPr>
            <p:cNvSpPr txBox="1"/>
            <p:nvPr/>
          </p:nvSpPr>
          <p:spPr>
            <a:xfrm>
              <a:off x="3215621" y="4339833"/>
              <a:ext cx="460382" cy="369332"/>
            </a:xfrm>
            <a:prstGeom prst="rect">
              <a:avLst/>
            </a:prstGeom>
            <a:noFill/>
          </p:spPr>
          <p:txBody>
            <a:bodyPr wrap="none" rtlCol="0">
              <a:spAutoFit/>
            </a:bodyPr>
            <a:lstStyle/>
            <a:p>
              <a:r>
                <a:rPr lang="en-US" dirty="0">
                  <a:latin typeface="Monaco" pitchFamily="2" charset="77"/>
                </a:rPr>
                <a:t>47</a:t>
              </a:r>
            </a:p>
          </p:txBody>
        </p:sp>
        <p:cxnSp>
          <p:nvCxnSpPr>
            <p:cNvPr id="8" name="Straight Arrow Connector 7">
              <a:extLst>
                <a:ext uri="{FF2B5EF4-FFF2-40B4-BE49-F238E27FC236}">
                  <a16:creationId xmlns:a16="http://schemas.microsoft.com/office/drawing/2014/main" id="{03D6F717-8C40-9DDB-BBEA-AB2F89C4EC15}"/>
                </a:ext>
              </a:extLst>
            </p:cNvPr>
            <p:cNvCxnSpPr/>
            <p:nvPr/>
          </p:nvCxnSpPr>
          <p:spPr>
            <a:xfrm>
              <a:off x="2006930" y="4524499"/>
              <a:ext cx="119940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41F2283A-46B4-5842-9277-B7A6409BD8B1}"/>
                </a:ext>
              </a:extLst>
            </p:cNvPr>
            <p:cNvSpPr txBox="1"/>
            <p:nvPr/>
          </p:nvSpPr>
          <p:spPr>
            <a:xfrm>
              <a:off x="1752872" y="4339833"/>
              <a:ext cx="322524" cy="369332"/>
            </a:xfrm>
            <a:prstGeom prst="rect">
              <a:avLst/>
            </a:prstGeom>
            <a:noFill/>
          </p:spPr>
          <p:txBody>
            <a:bodyPr wrap="none" rtlCol="0">
              <a:spAutoFit/>
            </a:bodyPr>
            <a:lstStyle/>
            <a:p>
              <a:r>
                <a:rPr lang="en-US" dirty="0">
                  <a:latin typeface="Monaco" pitchFamily="2" charset="77"/>
                </a:rPr>
                <a:t>x</a:t>
              </a:r>
            </a:p>
          </p:txBody>
        </p:sp>
      </p:grpSp>
    </p:spTree>
    <p:extLst>
      <p:ext uri="{BB962C8B-B14F-4D97-AF65-F5344CB8AC3E}">
        <p14:creationId xmlns:p14="http://schemas.microsoft.com/office/powerpoint/2010/main" val="490079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3CED3-CD0B-46B8-C42E-BD01B145C18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BB42F69-E283-399C-DFC0-5FB066CDCA0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4D56F809-EFB4-2470-3481-903E3361F5BB}"/>
              </a:ext>
            </a:extLst>
          </p:cNvPr>
          <p:cNvSpPr>
            <a:spLocks noGrp="1"/>
          </p:cNvSpPr>
          <p:nvPr>
            <p:ph type="sldNum" sz="quarter" idx="12"/>
          </p:nvPr>
        </p:nvSpPr>
        <p:spPr/>
        <p:txBody>
          <a:bodyPr/>
          <a:lstStyle/>
          <a:p>
            <a:fld id="{CC057153-B650-4DEB-B370-79DDCFDCE934}" type="slidenum">
              <a:rPr lang="en-US" smtClean="0"/>
              <a:t>67</a:t>
            </a:fld>
            <a:endParaRPr lang="en-US"/>
          </a:p>
        </p:txBody>
      </p:sp>
      <p:sp>
        <p:nvSpPr>
          <p:cNvPr id="4" name="Content Placeholder 3">
            <a:extLst>
              <a:ext uri="{FF2B5EF4-FFF2-40B4-BE49-F238E27FC236}">
                <a16:creationId xmlns:a16="http://schemas.microsoft.com/office/drawing/2014/main" id="{C568E64B-CC4E-9F16-E2E1-1094F67DA369}"/>
              </a:ext>
            </a:extLst>
          </p:cNvPr>
          <p:cNvSpPr>
            <a:spLocks noGrp="1"/>
          </p:cNvSpPr>
          <p:nvPr>
            <p:ph idx="1"/>
          </p:nvPr>
        </p:nvSpPr>
        <p:spPr>
          <a:xfrm>
            <a:off x="612647" y="1563132"/>
            <a:ext cx="11019515" cy="4593828"/>
          </a:xfrm>
        </p:spPr>
        <p:txBody>
          <a:bodyPr>
            <a:noAutofit/>
          </a:bodyPr>
          <a:lstStyle/>
          <a:p>
            <a:r>
              <a:rPr lang="en-US" dirty="0"/>
              <a:t>Let's say we have the following two statements:</a:t>
            </a:r>
          </a:p>
          <a:p>
            <a:r>
              <a:rPr lang="en-US" dirty="0">
                <a:latin typeface="Monaco" pitchFamily="2" charset="77"/>
              </a:rPr>
              <a:t>x = 47</a:t>
            </a:r>
          </a:p>
          <a:p>
            <a:r>
              <a:rPr lang="en-US" dirty="0">
                <a:latin typeface="Monaco" pitchFamily="2" charset="77"/>
              </a:rPr>
              <a:t>y = x</a:t>
            </a:r>
          </a:p>
          <a:p>
            <a:r>
              <a:rPr lang="en-US" dirty="0"/>
              <a:t>Both x and y refer to the same value:</a:t>
            </a:r>
          </a:p>
          <a:p>
            <a:endParaRPr lang="en-US" dirty="0"/>
          </a:p>
          <a:p>
            <a:pPr marL="0" indent="0">
              <a:buNone/>
            </a:pPr>
            <a:endParaRPr lang="en-US" dirty="0"/>
          </a:p>
          <a:p>
            <a:endParaRPr lang="en-US" dirty="0"/>
          </a:p>
          <a:p>
            <a:endParaRPr lang="en-US" dirty="0"/>
          </a:p>
          <a:p>
            <a:r>
              <a:rPr lang="en-US" dirty="0"/>
              <a:t>Assigning a value to a name never copies the data, it never makes a new value. Assignment just makes the name on the left refer to the value on the right. </a:t>
            </a:r>
          </a:p>
        </p:txBody>
      </p:sp>
      <p:sp>
        <p:nvSpPr>
          <p:cNvPr id="2" name="TextBox 1">
            <a:extLst>
              <a:ext uri="{FF2B5EF4-FFF2-40B4-BE49-F238E27FC236}">
                <a16:creationId xmlns:a16="http://schemas.microsoft.com/office/drawing/2014/main" id="{032D5940-AE94-BDA9-6917-22752214905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E0C136B-A785-B843-559A-101D1C3E115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References</a:t>
            </a:r>
          </a:p>
        </p:txBody>
      </p:sp>
      <p:grpSp>
        <p:nvGrpSpPr>
          <p:cNvPr id="14" name="Group 13">
            <a:extLst>
              <a:ext uri="{FF2B5EF4-FFF2-40B4-BE49-F238E27FC236}">
                <a16:creationId xmlns:a16="http://schemas.microsoft.com/office/drawing/2014/main" id="{A524126D-5BF9-C263-5DA4-1A24F9D764E3}"/>
              </a:ext>
            </a:extLst>
          </p:cNvPr>
          <p:cNvGrpSpPr/>
          <p:nvPr/>
        </p:nvGrpSpPr>
        <p:grpSpPr>
          <a:xfrm>
            <a:off x="1752872" y="3970501"/>
            <a:ext cx="1923131" cy="923330"/>
            <a:chOff x="1752872" y="3970501"/>
            <a:chExt cx="1923131" cy="923330"/>
          </a:xfrm>
        </p:grpSpPr>
        <p:sp>
          <p:nvSpPr>
            <p:cNvPr id="5" name="TextBox 4">
              <a:extLst>
                <a:ext uri="{FF2B5EF4-FFF2-40B4-BE49-F238E27FC236}">
                  <a16:creationId xmlns:a16="http://schemas.microsoft.com/office/drawing/2014/main" id="{9BC5C620-0497-1E2A-4953-BFB2CD51A610}"/>
                </a:ext>
              </a:extLst>
            </p:cNvPr>
            <p:cNvSpPr txBox="1"/>
            <p:nvPr/>
          </p:nvSpPr>
          <p:spPr>
            <a:xfrm>
              <a:off x="3215621" y="4339833"/>
              <a:ext cx="460382" cy="369332"/>
            </a:xfrm>
            <a:prstGeom prst="rect">
              <a:avLst/>
            </a:prstGeom>
            <a:noFill/>
          </p:spPr>
          <p:txBody>
            <a:bodyPr wrap="none" rtlCol="0">
              <a:spAutoFit/>
            </a:bodyPr>
            <a:lstStyle/>
            <a:p>
              <a:r>
                <a:rPr lang="en-US" dirty="0">
                  <a:latin typeface="Monaco" pitchFamily="2" charset="77"/>
                </a:rPr>
                <a:t>47</a:t>
              </a:r>
            </a:p>
          </p:txBody>
        </p:sp>
        <p:cxnSp>
          <p:nvCxnSpPr>
            <p:cNvPr id="8" name="Straight Arrow Connector 7">
              <a:extLst>
                <a:ext uri="{FF2B5EF4-FFF2-40B4-BE49-F238E27FC236}">
                  <a16:creationId xmlns:a16="http://schemas.microsoft.com/office/drawing/2014/main" id="{4BAF1386-3961-0431-0BA8-26E746DD2B80}"/>
                </a:ext>
              </a:extLst>
            </p:cNvPr>
            <p:cNvCxnSpPr>
              <a:cxnSpLocks/>
            </p:cNvCxnSpPr>
            <p:nvPr/>
          </p:nvCxnSpPr>
          <p:spPr>
            <a:xfrm>
              <a:off x="2075396" y="4155167"/>
              <a:ext cx="1130942" cy="3693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DD44A013-C923-2F7C-D17C-85FD202E22AD}"/>
                </a:ext>
              </a:extLst>
            </p:cNvPr>
            <p:cNvSpPr txBox="1"/>
            <p:nvPr/>
          </p:nvSpPr>
          <p:spPr>
            <a:xfrm>
              <a:off x="1752872" y="3970501"/>
              <a:ext cx="322524" cy="369332"/>
            </a:xfrm>
            <a:prstGeom prst="rect">
              <a:avLst/>
            </a:prstGeom>
            <a:noFill/>
          </p:spPr>
          <p:txBody>
            <a:bodyPr wrap="none" rtlCol="0">
              <a:spAutoFit/>
            </a:bodyPr>
            <a:lstStyle/>
            <a:p>
              <a:r>
                <a:rPr lang="en-US" dirty="0">
                  <a:latin typeface="Monaco" pitchFamily="2" charset="77"/>
                </a:rPr>
                <a:t>x</a:t>
              </a:r>
            </a:p>
          </p:txBody>
        </p:sp>
        <p:cxnSp>
          <p:nvCxnSpPr>
            <p:cNvPr id="7" name="Straight Arrow Connector 6">
              <a:extLst>
                <a:ext uri="{FF2B5EF4-FFF2-40B4-BE49-F238E27FC236}">
                  <a16:creationId xmlns:a16="http://schemas.microsoft.com/office/drawing/2014/main" id="{6C82E75B-6A43-35D1-6E16-8C14E25D8488}"/>
                </a:ext>
              </a:extLst>
            </p:cNvPr>
            <p:cNvCxnSpPr>
              <a:cxnSpLocks/>
            </p:cNvCxnSpPr>
            <p:nvPr/>
          </p:nvCxnSpPr>
          <p:spPr>
            <a:xfrm flipV="1">
              <a:off x="2084679" y="4616832"/>
              <a:ext cx="1114807" cy="12432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44FE262A-77EF-2F26-BEF5-F506DEDE140F}"/>
                </a:ext>
              </a:extLst>
            </p:cNvPr>
            <p:cNvSpPr txBox="1"/>
            <p:nvPr/>
          </p:nvSpPr>
          <p:spPr>
            <a:xfrm>
              <a:off x="1752872" y="4524499"/>
              <a:ext cx="322524" cy="369332"/>
            </a:xfrm>
            <a:prstGeom prst="rect">
              <a:avLst/>
            </a:prstGeom>
            <a:noFill/>
          </p:spPr>
          <p:txBody>
            <a:bodyPr wrap="none" rtlCol="0">
              <a:spAutoFit/>
            </a:bodyPr>
            <a:lstStyle/>
            <a:p>
              <a:r>
                <a:rPr lang="en-US" dirty="0">
                  <a:latin typeface="Monaco" pitchFamily="2" charset="77"/>
                </a:rPr>
                <a:t>y</a:t>
              </a:r>
            </a:p>
          </p:txBody>
        </p:sp>
      </p:grpSp>
    </p:spTree>
    <p:extLst>
      <p:ext uri="{BB962C8B-B14F-4D97-AF65-F5344CB8AC3E}">
        <p14:creationId xmlns:p14="http://schemas.microsoft.com/office/powerpoint/2010/main" val="515468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E0513-443B-FC0A-7C28-FCB6984EF98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CF61C4F-12FE-7C0F-6620-FD801F96CE8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19031B7-8C10-9FF8-5AFC-381C3E7F90E2}"/>
              </a:ext>
            </a:extLst>
          </p:cNvPr>
          <p:cNvSpPr>
            <a:spLocks noGrp="1"/>
          </p:cNvSpPr>
          <p:nvPr>
            <p:ph type="sldNum" sz="quarter" idx="12"/>
          </p:nvPr>
        </p:nvSpPr>
        <p:spPr/>
        <p:txBody>
          <a:bodyPr/>
          <a:lstStyle/>
          <a:p>
            <a:fld id="{CC057153-B650-4DEB-B370-79DDCFDCE934}" type="slidenum">
              <a:rPr lang="en-US" smtClean="0"/>
              <a:t>68</a:t>
            </a:fld>
            <a:endParaRPr lang="en-US"/>
          </a:p>
        </p:txBody>
      </p:sp>
      <p:sp>
        <p:nvSpPr>
          <p:cNvPr id="4" name="Content Placeholder 3">
            <a:extLst>
              <a:ext uri="{FF2B5EF4-FFF2-40B4-BE49-F238E27FC236}">
                <a16:creationId xmlns:a16="http://schemas.microsoft.com/office/drawing/2014/main" id="{C9F7B524-DA63-96E5-2AE3-22AB1A8CC310}"/>
              </a:ext>
            </a:extLst>
          </p:cNvPr>
          <p:cNvSpPr>
            <a:spLocks noGrp="1"/>
          </p:cNvSpPr>
          <p:nvPr>
            <p:ph idx="1"/>
          </p:nvPr>
        </p:nvSpPr>
        <p:spPr>
          <a:xfrm>
            <a:off x="612647" y="1563132"/>
            <a:ext cx="11019515" cy="4593828"/>
          </a:xfrm>
        </p:spPr>
        <p:txBody>
          <a:bodyPr>
            <a:noAutofit/>
          </a:bodyPr>
          <a:lstStyle/>
          <a:p>
            <a:r>
              <a:rPr lang="en-US" dirty="0"/>
              <a:t>What will happen with the following code?</a:t>
            </a:r>
          </a:p>
          <a:p>
            <a:r>
              <a:rPr lang="en-US" dirty="0"/>
              <a:t>x = 47</a:t>
            </a:r>
            <a:br>
              <a:rPr lang="en-US" dirty="0"/>
            </a:br>
            <a:r>
              <a:rPr lang="en-US" dirty="0"/>
              <a:t>y = x</a:t>
            </a:r>
            <a:br>
              <a:rPr lang="en-US" dirty="0"/>
            </a:br>
            <a:r>
              <a:rPr lang="en-US" dirty="0"/>
              <a:t>x = 24</a:t>
            </a:r>
          </a:p>
          <a:p>
            <a:r>
              <a:rPr lang="en-US" dirty="0"/>
              <a:t>When we said y = x doesn’t mean that they will always be the same forever. Reassigning x leaves y alone.</a:t>
            </a:r>
          </a:p>
          <a:p>
            <a:pPr marL="0" indent="0">
              <a:buNone/>
            </a:pPr>
            <a:endParaRPr lang="en-US" dirty="0"/>
          </a:p>
          <a:p>
            <a:endParaRPr lang="en-US" dirty="0"/>
          </a:p>
        </p:txBody>
      </p:sp>
      <p:sp>
        <p:nvSpPr>
          <p:cNvPr id="2" name="TextBox 1">
            <a:extLst>
              <a:ext uri="{FF2B5EF4-FFF2-40B4-BE49-F238E27FC236}">
                <a16:creationId xmlns:a16="http://schemas.microsoft.com/office/drawing/2014/main" id="{D4D09356-008C-54E4-3B05-21AC81A8C07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B5F0AFC-1583-F944-4DE6-AE38054A68D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References</a:t>
            </a:r>
          </a:p>
        </p:txBody>
      </p:sp>
      <p:grpSp>
        <p:nvGrpSpPr>
          <p:cNvPr id="14" name="Group 13">
            <a:extLst>
              <a:ext uri="{FF2B5EF4-FFF2-40B4-BE49-F238E27FC236}">
                <a16:creationId xmlns:a16="http://schemas.microsoft.com/office/drawing/2014/main" id="{3DEC2D1C-C0F4-9CC7-F2ED-E18278C0E5DD}"/>
              </a:ext>
            </a:extLst>
          </p:cNvPr>
          <p:cNvGrpSpPr/>
          <p:nvPr/>
        </p:nvGrpSpPr>
        <p:grpSpPr>
          <a:xfrm>
            <a:off x="1586811" y="4919986"/>
            <a:ext cx="1906996" cy="923330"/>
            <a:chOff x="1752872" y="3970501"/>
            <a:chExt cx="1906996" cy="923330"/>
          </a:xfrm>
        </p:grpSpPr>
        <p:sp>
          <p:nvSpPr>
            <p:cNvPr id="5" name="TextBox 4">
              <a:extLst>
                <a:ext uri="{FF2B5EF4-FFF2-40B4-BE49-F238E27FC236}">
                  <a16:creationId xmlns:a16="http://schemas.microsoft.com/office/drawing/2014/main" id="{C35AC6A2-7B4F-8398-486C-2220C606E1C5}"/>
                </a:ext>
              </a:extLst>
            </p:cNvPr>
            <p:cNvSpPr txBox="1"/>
            <p:nvPr/>
          </p:nvSpPr>
          <p:spPr>
            <a:xfrm>
              <a:off x="3199486" y="4524499"/>
              <a:ext cx="460382" cy="369332"/>
            </a:xfrm>
            <a:prstGeom prst="rect">
              <a:avLst/>
            </a:prstGeom>
            <a:noFill/>
          </p:spPr>
          <p:txBody>
            <a:bodyPr wrap="none" rtlCol="0">
              <a:spAutoFit/>
            </a:bodyPr>
            <a:lstStyle/>
            <a:p>
              <a:r>
                <a:rPr lang="en-US" dirty="0">
                  <a:latin typeface="Monaco" pitchFamily="2" charset="77"/>
                </a:rPr>
                <a:t>47</a:t>
              </a:r>
            </a:p>
          </p:txBody>
        </p:sp>
        <p:cxnSp>
          <p:nvCxnSpPr>
            <p:cNvPr id="8" name="Straight Arrow Connector 7">
              <a:extLst>
                <a:ext uri="{FF2B5EF4-FFF2-40B4-BE49-F238E27FC236}">
                  <a16:creationId xmlns:a16="http://schemas.microsoft.com/office/drawing/2014/main" id="{AA528EBA-44CB-2556-B4EB-BB7B6E6179ED}"/>
                </a:ext>
              </a:extLst>
            </p:cNvPr>
            <p:cNvCxnSpPr>
              <a:cxnSpLocks/>
            </p:cNvCxnSpPr>
            <p:nvPr/>
          </p:nvCxnSpPr>
          <p:spPr>
            <a:xfrm>
              <a:off x="2075396"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0929BBC8-F737-7AE6-227D-E5E1933FC7F0}"/>
                </a:ext>
              </a:extLst>
            </p:cNvPr>
            <p:cNvSpPr txBox="1"/>
            <p:nvPr/>
          </p:nvSpPr>
          <p:spPr>
            <a:xfrm>
              <a:off x="1752872" y="3970501"/>
              <a:ext cx="322524" cy="369332"/>
            </a:xfrm>
            <a:prstGeom prst="rect">
              <a:avLst/>
            </a:prstGeom>
            <a:noFill/>
          </p:spPr>
          <p:txBody>
            <a:bodyPr wrap="none" rtlCol="0">
              <a:spAutoFit/>
            </a:bodyPr>
            <a:lstStyle/>
            <a:p>
              <a:r>
                <a:rPr lang="en-US" dirty="0">
                  <a:latin typeface="Monaco" pitchFamily="2" charset="77"/>
                </a:rPr>
                <a:t>x</a:t>
              </a:r>
            </a:p>
          </p:txBody>
        </p:sp>
        <p:cxnSp>
          <p:nvCxnSpPr>
            <p:cNvPr id="7" name="Straight Arrow Connector 6">
              <a:extLst>
                <a:ext uri="{FF2B5EF4-FFF2-40B4-BE49-F238E27FC236}">
                  <a16:creationId xmlns:a16="http://schemas.microsoft.com/office/drawing/2014/main" id="{17555789-AA0D-908B-BEF6-C2451C5CF005}"/>
                </a:ext>
              </a:extLst>
            </p:cNvPr>
            <p:cNvCxnSpPr>
              <a:cxnSpLocks/>
              <a:endCxn id="5" idx="1"/>
            </p:cNvCxnSpPr>
            <p:nvPr/>
          </p:nvCxnSpPr>
          <p:spPr>
            <a:xfrm flipV="1">
              <a:off x="2084679" y="4709165"/>
              <a:ext cx="1114807" cy="319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83950FFA-EB6E-42D0-FF8B-1F767AA3371A}"/>
                </a:ext>
              </a:extLst>
            </p:cNvPr>
            <p:cNvSpPr txBox="1"/>
            <p:nvPr/>
          </p:nvSpPr>
          <p:spPr>
            <a:xfrm>
              <a:off x="1752872" y="4524499"/>
              <a:ext cx="322524" cy="369332"/>
            </a:xfrm>
            <a:prstGeom prst="rect">
              <a:avLst/>
            </a:prstGeom>
            <a:noFill/>
          </p:spPr>
          <p:txBody>
            <a:bodyPr wrap="none" rtlCol="0">
              <a:spAutoFit/>
            </a:bodyPr>
            <a:lstStyle/>
            <a:p>
              <a:r>
                <a:rPr lang="en-US" dirty="0">
                  <a:latin typeface="Monaco" pitchFamily="2" charset="77"/>
                </a:rPr>
                <a:t>y</a:t>
              </a:r>
            </a:p>
          </p:txBody>
        </p:sp>
      </p:grpSp>
      <p:sp>
        <p:nvSpPr>
          <p:cNvPr id="16" name="TextBox 15">
            <a:extLst>
              <a:ext uri="{FF2B5EF4-FFF2-40B4-BE49-F238E27FC236}">
                <a16:creationId xmlns:a16="http://schemas.microsoft.com/office/drawing/2014/main" id="{0418026C-38BB-EA1C-19B9-3A9EB6C75AFB}"/>
              </a:ext>
            </a:extLst>
          </p:cNvPr>
          <p:cNvSpPr txBox="1"/>
          <p:nvPr/>
        </p:nvSpPr>
        <p:spPr>
          <a:xfrm>
            <a:off x="3017837" y="4897947"/>
            <a:ext cx="460382" cy="369332"/>
          </a:xfrm>
          <a:prstGeom prst="rect">
            <a:avLst/>
          </a:prstGeom>
          <a:noFill/>
        </p:spPr>
        <p:txBody>
          <a:bodyPr wrap="none" rtlCol="0">
            <a:spAutoFit/>
          </a:bodyPr>
          <a:lstStyle/>
          <a:p>
            <a:r>
              <a:rPr lang="en-US" dirty="0">
                <a:latin typeface="Monaco" pitchFamily="2" charset="77"/>
              </a:rPr>
              <a:t>24</a:t>
            </a:r>
          </a:p>
        </p:txBody>
      </p:sp>
    </p:spTree>
    <p:extLst>
      <p:ext uri="{BB962C8B-B14F-4D97-AF65-F5344CB8AC3E}">
        <p14:creationId xmlns:p14="http://schemas.microsoft.com/office/powerpoint/2010/main" val="893532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16"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27DE4-A0D3-83F8-DA81-98568CFB95B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F5552CC-5C47-CC7F-0AEB-8D3D52D4EFC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BADC083-6093-184F-B80A-1EA62B225820}"/>
              </a:ext>
            </a:extLst>
          </p:cNvPr>
          <p:cNvSpPr>
            <a:spLocks noGrp="1"/>
          </p:cNvSpPr>
          <p:nvPr>
            <p:ph type="sldNum" sz="quarter" idx="12"/>
          </p:nvPr>
        </p:nvSpPr>
        <p:spPr/>
        <p:txBody>
          <a:bodyPr/>
          <a:lstStyle/>
          <a:p>
            <a:fld id="{CC057153-B650-4DEB-B370-79DDCFDCE934}" type="slidenum">
              <a:rPr lang="en-US" smtClean="0"/>
              <a:t>69</a:t>
            </a:fld>
            <a:endParaRPr lang="en-US"/>
          </a:p>
        </p:txBody>
      </p:sp>
      <p:sp>
        <p:nvSpPr>
          <p:cNvPr id="4" name="Content Placeholder 3">
            <a:extLst>
              <a:ext uri="{FF2B5EF4-FFF2-40B4-BE49-F238E27FC236}">
                <a16:creationId xmlns:a16="http://schemas.microsoft.com/office/drawing/2014/main" id="{809BF738-FA09-C69D-09CE-D3139F0DD4CF}"/>
              </a:ext>
            </a:extLst>
          </p:cNvPr>
          <p:cNvSpPr>
            <a:spLocks noGrp="1"/>
          </p:cNvSpPr>
          <p:nvPr>
            <p:ph idx="1"/>
          </p:nvPr>
        </p:nvSpPr>
        <p:spPr>
          <a:xfrm>
            <a:off x="612647" y="1563132"/>
            <a:ext cx="11019515" cy="4593828"/>
          </a:xfrm>
        </p:spPr>
        <p:txBody>
          <a:bodyPr>
            <a:noAutofit/>
          </a:bodyPr>
          <a:lstStyle/>
          <a:p>
            <a:r>
              <a:rPr lang="en-US" dirty="0"/>
              <a:t>What will happen with the following code?</a:t>
            </a:r>
          </a:p>
          <a:p>
            <a:r>
              <a:rPr lang="en-US" dirty="0"/>
              <a:t>x = 47</a:t>
            </a:r>
            <a:br>
              <a:rPr lang="en-US" dirty="0"/>
            </a:br>
            <a:r>
              <a:rPr lang="en-US" dirty="0"/>
              <a:t>x = x + 1</a:t>
            </a:r>
          </a:p>
          <a:p>
            <a:r>
              <a:rPr lang="en-US" dirty="0"/>
              <a:t>Because </a:t>
            </a:r>
            <a:r>
              <a:rPr lang="en-US" dirty="0" err="1">
                <a:latin typeface="Monaco" pitchFamily="2" charset="77"/>
              </a:rPr>
              <a:t>int</a:t>
            </a:r>
            <a:r>
              <a:rPr lang="en-US" dirty="0" err="1"/>
              <a:t>s</a:t>
            </a:r>
            <a:r>
              <a:rPr lang="en-US" dirty="0"/>
              <a:t> are immutable, you can’t change one in-place, you can only make a new value and assign it to the same name:</a:t>
            </a:r>
          </a:p>
          <a:p>
            <a:pPr marL="0" indent="0">
              <a:buNone/>
            </a:pPr>
            <a:endParaRPr lang="en-US" dirty="0"/>
          </a:p>
          <a:p>
            <a:endParaRPr lang="en-US" dirty="0"/>
          </a:p>
        </p:txBody>
      </p:sp>
      <p:sp>
        <p:nvSpPr>
          <p:cNvPr id="2" name="TextBox 1">
            <a:extLst>
              <a:ext uri="{FF2B5EF4-FFF2-40B4-BE49-F238E27FC236}">
                <a16:creationId xmlns:a16="http://schemas.microsoft.com/office/drawing/2014/main" id="{09F0F48B-4238-7505-96AC-5E5BCEF232E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C79974E-1AE0-16E4-427F-714BF28D733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References</a:t>
            </a:r>
          </a:p>
        </p:txBody>
      </p:sp>
      <p:grpSp>
        <p:nvGrpSpPr>
          <p:cNvPr id="14" name="Group 13">
            <a:extLst>
              <a:ext uri="{FF2B5EF4-FFF2-40B4-BE49-F238E27FC236}">
                <a16:creationId xmlns:a16="http://schemas.microsoft.com/office/drawing/2014/main" id="{4222F56E-5FF4-0C60-CDAF-2FAFF576B801}"/>
              </a:ext>
            </a:extLst>
          </p:cNvPr>
          <p:cNvGrpSpPr/>
          <p:nvPr/>
        </p:nvGrpSpPr>
        <p:grpSpPr>
          <a:xfrm>
            <a:off x="1586811" y="4919986"/>
            <a:ext cx="1446614" cy="369332"/>
            <a:chOff x="1752872" y="3970501"/>
            <a:chExt cx="1446614" cy="369332"/>
          </a:xfrm>
        </p:grpSpPr>
        <p:cxnSp>
          <p:nvCxnSpPr>
            <p:cNvPr id="8" name="Straight Arrow Connector 7">
              <a:extLst>
                <a:ext uri="{FF2B5EF4-FFF2-40B4-BE49-F238E27FC236}">
                  <a16:creationId xmlns:a16="http://schemas.microsoft.com/office/drawing/2014/main" id="{0C38A221-47B9-9B1A-4C54-94637285271F}"/>
                </a:ext>
              </a:extLst>
            </p:cNvPr>
            <p:cNvCxnSpPr>
              <a:cxnSpLocks/>
            </p:cNvCxnSpPr>
            <p:nvPr/>
          </p:nvCxnSpPr>
          <p:spPr>
            <a:xfrm>
              <a:off x="2075396"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92CD8F0E-9D44-974B-A38E-1ED6E4B72ECF}"/>
                </a:ext>
              </a:extLst>
            </p:cNvPr>
            <p:cNvSpPr txBox="1"/>
            <p:nvPr/>
          </p:nvSpPr>
          <p:spPr>
            <a:xfrm>
              <a:off x="1752872" y="3970501"/>
              <a:ext cx="322524" cy="369332"/>
            </a:xfrm>
            <a:prstGeom prst="rect">
              <a:avLst/>
            </a:prstGeom>
            <a:noFill/>
          </p:spPr>
          <p:txBody>
            <a:bodyPr wrap="none" rtlCol="0">
              <a:spAutoFit/>
            </a:bodyPr>
            <a:lstStyle/>
            <a:p>
              <a:r>
                <a:rPr lang="en-US" dirty="0">
                  <a:latin typeface="Monaco" pitchFamily="2" charset="77"/>
                </a:rPr>
                <a:t>x</a:t>
              </a:r>
            </a:p>
          </p:txBody>
        </p:sp>
      </p:grpSp>
      <p:sp>
        <p:nvSpPr>
          <p:cNvPr id="16" name="TextBox 15">
            <a:extLst>
              <a:ext uri="{FF2B5EF4-FFF2-40B4-BE49-F238E27FC236}">
                <a16:creationId xmlns:a16="http://schemas.microsoft.com/office/drawing/2014/main" id="{29284247-7590-C5A1-3A2D-655E1D98507A}"/>
              </a:ext>
            </a:extLst>
          </p:cNvPr>
          <p:cNvSpPr txBox="1"/>
          <p:nvPr/>
        </p:nvSpPr>
        <p:spPr>
          <a:xfrm>
            <a:off x="3017837" y="4897947"/>
            <a:ext cx="460382" cy="369332"/>
          </a:xfrm>
          <a:prstGeom prst="rect">
            <a:avLst/>
          </a:prstGeom>
          <a:noFill/>
        </p:spPr>
        <p:txBody>
          <a:bodyPr wrap="none" rtlCol="0">
            <a:spAutoFit/>
          </a:bodyPr>
          <a:lstStyle/>
          <a:p>
            <a:r>
              <a:rPr lang="en-US" dirty="0">
                <a:latin typeface="Monaco" pitchFamily="2" charset="77"/>
              </a:rPr>
              <a:t>48</a:t>
            </a:r>
          </a:p>
        </p:txBody>
      </p:sp>
    </p:spTree>
    <p:extLst>
      <p:ext uri="{BB962C8B-B14F-4D97-AF65-F5344CB8AC3E}">
        <p14:creationId xmlns:p14="http://schemas.microsoft.com/office/powerpoint/2010/main" val="3225079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96AAE-8485-6E4F-0148-6525E4A99FD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7CE4137-1B47-598F-5193-24D6376AD57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5F217E6-B6C7-11F4-A133-D34CC1949ABD}"/>
              </a:ext>
            </a:extLst>
          </p:cNvPr>
          <p:cNvSpPr>
            <a:spLocks noGrp="1"/>
          </p:cNvSpPr>
          <p:nvPr>
            <p:ph type="sldNum" sz="quarter" idx="12"/>
          </p:nvPr>
        </p:nvSpPr>
        <p:spPr/>
        <p:txBody>
          <a:bodyPr/>
          <a:lstStyle/>
          <a:p>
            <a:fld id="{CC057153-B650-4DEB-B370-79DDCFDCE934}" type="slidenum">
              <a:rPr lang="en-US" smtClean="0"/>
              <a:t>7</a:t>
            </a:fld>
            <a:endParaRPr lang="en-US"/>
          </a:p>
        </p:txBody>
      </p:sp>
      <p:sp>
        <p:nvSpPr>
          <p:cNvPr id="4" name="Content Placeholder 3">
            <a:extLst>
              <a:ext uri="{FF2B5EF4-FFF2-40B4-BE49-F238E27FC236}">
                <a16:creationId xmlns:a16="http://schemas.microsoft.com/office/drawing/2014/main" id="{3AD883E7-76F1-23BE-D177-4059B011FE7D}"/>
              </a:ext>
            </a:extLst>
          </p:cNvPr>
          <p:cNvSpPr>
            <a:spLocks noGrp="1"/>
          </p:cNvSpPr>
          <p:nvPr>
            <p:ph idx="1"/>
          </p:nvPr>
        </p:nvSpPr>
        <p:spPr>
          <a:xfrm>
            <a:off x="612647" y="1563132"/>
            <a:ext cx="11019515" cy="4593828"/>
          </a:xfrm>
        </p:spPr>
        <p:txBody>
          <a:bodyPr>
            <a:noAutofit/>
          </a:bodyPr>
          <a:lstStyle/>
          <a:p>
            <a:r>
              <a:rPr lang="en-US" dirty="0"/>
              <a:t>You can select a character from a string by passing its index in square brackets. </a:t>
            </a:r>
          </a:p>
          <a:p>
            <a:r>
              <a:rPr lang="en-US" dirty="0"/>
              <a:t>For example, for the string </a:t>
            </a:r>
            <a:r>
              <a:rPr lang="en-US" dirty="0" err="1">
                <a:latin typeface="Monaco" pitchFamily="2" charset="77"/>
              </a:rPr>
              <a:t>favorite_class</a:t>
            </a:r>
            <a:r>
              <a:rPr lang="en-US" dirty="0">
                <a:latin typeface="Monaco" pitchFamily="2" charset="77"/>
              </a:rPr>
              <a:t> = 'cs51'</a:t>
            </a:r>
          </a:p>
          <a:p>
            <a:pPr lvl="1"/>
            <a:r>
              <a:rPr lang="en-US" sz="2000" dirty="0" err="1">
                <a:latin typeface="Monaco" pitchFamily="2" charset="77"/>
              </a:rPr>
              <a:t>second_character</a:t>
            </a:r>
            <a:r>
              <a:rPr lang="en-US" sz="2000" dirty="0">
                <a:latin typeface="Monaco" pitchFamily="2" charset="77"/>
              </a:rPr>
              <a:t> = </a:t>
            </a:r>
            <a:r>
              <a:rPr lang="en-US" sz="2000" dirty="0" err="1">
                <a:latin typeface="Monaco" pitchFamily="2" charset="77"/>
              </a:rPr>
              <a:t>favorite_class</a:t>
            </a:r>
            <a:r>
              <a:rPr lang="en-US" sz="2000" dirty="0">
                <a:latin typeface="Monaco" pitchFamily="2" charset="77"/>
              </a:rPr>
              <a:t>[1]</a:t>
            </a:r>
          </a:p>
          <a:p>
            <a:pPr lvl="1"/>
            <a:r>
              <a:rPr lang="en-US" sz="2000" dirty="0"/>
              <a:t>Will assign the character </a:t>
            </a:r>
            <a:r>
              <a:rPr lang="en-US" sz="2000" dirty="0">
                <a:latin typeface="Monaco" pitchFamily="2" charset="77"/>
              </a:rPr>
              <a:t>'s' to </a:t>
            </a:r>
            <a:r>
              <a:rPr lang="en-US" sz="2000" dirty="0" err="1">
                <a:latin typeface="Monaco" pitchFamily="2" charset="77"/>
              </a:rPr>
              <a:t>second_character</a:t>
            </a:r>
            <a:r>
              <a:rPr lang="en-US" sz="2000" dirty="0">
                <a:latin typeface="Monaco" pitchFamily="2" charset="77"/>
              </a:rPr>
              <a:t>.</a:t>
            </a:r>
          </a:p>
          <a:p>
            <a:r>
              <a:rPr lang="en-US" dirty="0"/>
              <a:t>The index in the brackets can be a variable, but must be an integer within [0, len-1]. E.g., </a:t>
            </a:r>
          </a:p>
          <a:p>
            <a:pPr lvl="1"/>
            <a:r>
              <a:rPr lang="en-US" sz="2000" dirty="0" err="1">
                <a:latin typeface="Monaco" pitchFamily="2" charset="77"/>
              </a:rPr>
              <a:t>i</a:t>
            </a:r>
            <a:r>
              <a:rPr lang="en-US" sz="2000" dirty="0">
                <a:latin typeface="Monaco" pitchFamily="2" charset="77"/>
              </a:rPr>
              <a:t>=1</a:t>
            </a:r>
          </a:p>
          <a:p>
            <a:pPr lvl="1"/>
            <a:r>
              <a:rPr lang="en-US" sz="2000" dirty="0" err="1">
                <a:latin typeface="Monaco" pitchFamily="2" charset="77"/>
              </a:rPr>
              <a:t>second_character</a:t>
            </a:r>
            <a:r>
              <a:rPr lang="en-US" sz="2000" dirty="0">
                <a:latin typeface="Monaco" pitchFamily="2" charset="77"/>
              </a:rPr>
              <a:t> = </a:t>
            </a:r>
            <a:r>
              <a:rPr lang="en-US" sz="2000" dirty="0" err="1">
                <a:latin typeface="Monaco" pitchFamily="2" charset="77"/>
              </a:rPr>
              <a:t>favorite_class</a:t>
            </a:r>
            <a:r>
              <a:rPr lang="en-US" sz="2000" dirty="0">
                <a:latin typeface="Monaco" pitchFamily="2" charset="77"/>
              </a:rPr>
              <a:t>[</a:t>
            </a:r>
            <a:r>
              <a:rPr lang="en-US" sz="2000" dirty="0" err="1">
                <a:latin typeface="Monaco" pitchFamily="2" charset="77"/>
              </a:rPr>
              <a:t>i</a:t>
            </a:r>
            <a:r>
              <a:rPr lang="en-US" sz="2000" dirty="0">
                <a:latin typeface="Monaco" pitchFamily="2" charset="77"/>
              </a:rPr>
              <a:t>]</a:t>
            </a:r>
          </a:p>
          <a:p>
            <a:r>
              <a:rPr lang="en-US" dirty="0"/>
              <a:t>But </a:t>
            </a:r>
            <a:r>
              <a:rPr lang="en-US" dirty="0" err="1">
                <a:latin typeface="Monaco" pitchFamily="2" charset="77"/>
              </a:rPr>
              <a:t>favorite_class</a:t>
            </a:r>
            <a:r>
              <a:rPr lang="en-US" dirty="0">
                <a:latin typeface="Monaco" pitchFamily="2" charset="77"/>
              </a:rPr>
              <a:t>[1.5] </a:t>
            </a:r>
            <a:r>
              <a:rPr lang="en-US" dirty="0"/>
              <a:t>would result in a </a:t>
            </a:r>
            <a:r>
              <a:rPr lang="en-US" dirty="0" err="1">
                <a:solidFill>
                  <a:srgbClr val="FF0000"/>
                </a:solidFill>
              </a:rPr>
              <a:t>TypeError</a:t>
            </a:r>
            <a:r>
              <a:rPr lang="en-US" dirty="0">
                <a:solidFill>
                  <a:srgbClr val="FF0000"/>
                </a:solidFill>
              </a:rPr>
              <a:t>: string indices must be integers</a:t>
            </a:r>
          </a:p>
          <a:p>
            <a:r>
              <a:rPr lang="en-US" dirty="0"/>
              <a:t>and </a:t>
            </a:r>
            <a:r>
              <a:rPr lang="en-US" dirty="0" err="1">
                <a:latin typeface="Monaco" pitchFamily="2" charset="77"/>
              </a:rPr>
              <a:t>favorite_class</a:t>
            </a:r>
            <a:r>
              <a:rPr lang="en-US" dirty="0">
                <a:latin typeface="Monaco" pitchFamily="2" charset="77"/>
              </a:rPr>
              <a:t>[4] </a:t>
            </a:r>
            <a:r>
              <a:rPr lang="en-US" dirty="0"/>
              <a:t>would result in a </a:t>
            </a:r>
            <a:r>
              <a:rPr lang="en-US" dirty="0" err="1">
                <a:solidFill>
                  <a:srgbClr val="FF0000"/>
                </a:solidFill>
              </a:rPr>
              <a:t>IndexError</a:t>
            </a:r>
            <a:r>
              <a:rPr lang="en-US" dirty="0">
                <a:solidFill>
                  <a:srgbClr val="FF0000"/>
                </a:solidFill>
              </a:rPr>
              <a:t>: string index out of range</a:t>
            </a:r>
          </a:p>
          <a:p>
            <a:endParaRPr lang="en-US" dirty="0">
              <a:solidFill>
                <a:srgbClr val="FF0000"/>
              </a:solidFill>
            </a:endParaRPr>
          </a:p>
        </p:txBody>
      </p:sp>
      <p:sp>
        <p:nvSpPr>
          <p:cNvPr id="2" name="TextBox 1">
            <a:extLst>
              <a:ext uri="{FF2B5EF4-FFF2-40B4-BE49-F238E27FC236}">
                <a16:creationId xmlns:a16="http://schemas.microsoft.com/office/drawing/2014/main" id="{18ED459D-D163-1818-4F47-5F7CCB9B0E0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46DA669-4650-C1C0-25D5-A76A1A18E54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Accessing characters in a string</a:t>
            </a:r>
          </a:p>
        </p:txBody>
      </p:sp>
    </p:spTree>
    <p:extLst>
      <p:ext uri="{BB962C8B-B14F-4D97-AF65-F5344CB8AC3E}">
        <p14:creationId xmlns:p14="http://schemas.microsoft.com/office/powerpoint/2010/main" val="3377962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1DBA3-15F7-259D-D9D2-2F2C1707189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3D17A81-0491-4735-4C49-ECF73050523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E643218-D680-BE21-48F0-8ED0E7670766}"/>
              </a:ext>
            </a:extLst>
          </p:cNvPr>
          <p:cNvSpPr>
            <a:spLocks noGrp="1"/>
          </p:cNvSpPr>
          <p:nvPr>
            <p:ph type="sldNum" sz="quarter" idx="12"/>
          </p:nvPr>
        </p:nvSpPr>
        <p:spPr/>
        <p:txBody>
          <a:bodyPr/>
          <a:lstStyle/>
          <a:p>
            <a:fld id="{CC057153-B650-4DEB-B370-79DDCFDCE934}" type="slidenum">
              <a:rPr lang="en-US" smtClean="0"/>
              <a:t>70</a:t>
            </a:fld>
            <a:endParaRPr lang="en-US"/>
          </a:p>
        </p:txBody>
      </p:sp>
      <p:sp>
        <p:nvSpPr>
          <p:cNvPr id="4" name="Content Placeholder 3">
            <a:extLst>
              <a:ext uri="{FF2B5EF4-FFF2-40B4-BE49-F238E27FC236}">
                <a16:creationId xmlns:a16="http://schemas.microsoft.com/office/drawing/2014/main" id="{44114992-8D59-D0BD-19BD-E99E51B4C27A}"/>
              </a:ext>
            </a:extLst>
          </p:cNvPr>
          <p:cNvSpPr>
            <a:spLocks noGrp="1"/>
          </p:cNvSpPr>
          <p:nvPr>
            <p:ph idx="1"/>
          </p:nvPr>
        </p:nvSpPr>
        <p:spPr>
          <a:xfrm>
            <a:off x="612647" y="1563132"/>
            <a:ext cx="11019515" cy="4593828"/>
          </a:xfrm>
        </p:spPr>
        <p:txBody>
          <a:bodyPr>
            <a:noAutofit/>
          </a:bodyPr>
          <a:lstStyle/>
          <a:p>
            <a:r>
              <a:rPr lang="en-US" dirty="0"/>
              <a:t>What will happen with the following code?</a:t>
            </a:r>
          </a:p>
          <a:p>
            <a:r>
              <a:rPr lang="en-US" dirty="0">
                <a:latin typeface="Monaco" pitchFamily="2" charset="77"/>
              </a:rPr>
              <a:t>numbers = [1, 2, 3]</a:t>
            </a:r>
          </a:p>
          <a:p>
            <a:endParaRPr lang="en-US" dirty="0">
              <a:latin typeface="Monaco" pitchFamily="2" charset="77"/>
            </a:endParaRPr>
          </a:p>
          <a:p>
            <a:endParaRPr lang="en-US" dirty="0">
              <a:latin typeface="Monaco" pitchFamily="2" charset="77"/>
            </a:endParaRPr>
          </a:p>
          <a:p>
            <a:endParaRPr lang="en-US" dirty="0">
              <a:latin typeface="Monaco" pitchFamily="2" charset="77"/>
            </a:endParaRPr>
          </a:p>
          <a:p>
            <a:endParaRPr lang="en-US" dirty="0">
              <a:latin typeface="Monaco" pitchFamily="2" charset="77"/>
            </a:endParaRPr>
          </a:p>
          <a:p>
            <a:r>
              <a:rPr lang="en-US" dirty="0"/>
              <a:t>For simplicity</a:t>
            </a:r>
            <a:br>
              <a:rPr lang="en-US" dirty="0">
                <a:latin typeface="Monaco" pitchFamily="2" charset="77"/>
              </a:rPr>
            </a:br>
            <a:endParaRPr lang="en-US" dirty="0"/>
          </a:p>
          <a:p>
            <a:pPr marL="0" indent="0">
              <a:buNone/>
            </a:pPr>
            <a:endParaRPr lang="en-US" dirty="0"/>
          </a:p>
          <a:p>
            <a:endParaRPr lang="en-US" dirty="0"/>
          </a:p>
        </p:txBody>
      </p:sp>
      <p:sp>
        <p:nvSpPr>
          <p:cNvPr id="2" name="TextBox 1">
            <a:extLst>
              <a:ext uri="{FF2B5EF4-FFF2-40B4-BE49-F238E27FC236}">
                <a16:creationId xmlns:a16="http://schemas.microsoft.com/office/drawing/2014/main" id="{B9CF6BA9-D9D7-0082-90F1-4D2891D566D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78447E1-9D95-0D33-3009-EF4AB19C164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References</a:t>
            </a:r>
          </a:p>
        </p:txBody>
      </p:sp>
      <p:grpSp>
        <p:nvGrpSpPr>
          <p:cNvPr id="35" name="Group 34">
            <a:extLst>
              <a:ext uri="{FF2B5EF4-FFF2-40B4-BE49-F238E27FC236}">
                <a16:creationId xmlns:a16="http://schemas.microsoft.com/office/drawing/2014/main" id="{626539FB-B7DE-B32C-A2F1-0CD4EFADAFA3}"/>
              </a:ext>
            </a:extLst>
          </p:cNvPr>
          <p:cNvGrpSpPr/>
          <p:nvPr/>
        </p:nvGrpSpPr>
        <p:grpSpPr>
          <a:xfrm>
            <a:off x="809820" y="3135257"/>
            <a:ext cx="4030493" cy="1210473"/>
            <a:chOff x="809820" y="3135257"/>
            <a:chExt cx="4030493" cy="1210473"/>
          </a:xfrm>
        </p:grpSpPr>
        <p:sp>
          <p:nvSpPr>
            <p:cNvPr id="21" name="Oval 20">
              <a:extLst>
                <a:ext uri="{FF2B5EF4-FFF2-40B4-BE49-F238E27FC236}">
                  <a16:creationId xmlns:a16="http://schemas.microsoft.com/office/drawing/2014/main" id="{C7A1E6C2-7F7E-BB14-87C7-C97B5D984791}"/>
                </a:ext>
              </a:extLst>
            </p:cNvPr>
            <p:cNvSpPr/>
            <p:nvPr/>
          </p:nvSpPr>
          <p:spPr>
            <a:xfrm>
              <a:off x="3368989" y="3333232"/>
              <a:ext cx="45719" cy="45719"/>
            </a:xfrm>
            <a:prstGeom prst="ellipse">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838BC6D9-E58F-7210-AD2D-3D52B480B161}"/>
                </a:ext>
              </a:extLst>
            </p:cNvPr>
            <p:cNvSpPr/>
            <p:nvPr/>
          </p:nvSpPr>
          <p:spPr>
            <a:xfrm>
              <a:off x="3749990" y="3342754"/>
              <a:ext cx="45719" cy="45719"/>
            </a:xfrm>
            <a:prstGeom prst="ellipse">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1351CF04-F18A-CE38-0CA5-6239EBFC36B4}"/>
                </a:ext>
              </a:extLst>
            </p:cNvPr>
            <p:cNvSpPr/>
            <p:nvPr/>
          </p:nvSpPr>
          <p:spPr>
            <a:xfrm>
              <a:off x="4130993" y="3337988"/>
              <a:ext cx="45719" cy="45719"/>
            </a:xfrm>
            <a:prstGeom prst="ellipse">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a:extLst>
                <a:ext uri="{FF2B5EF4-FFF2-40B4-BE49-F238E27FC236}">
                  <a16:creationId xmlns:a16="http://schemas.microsoft.com/office/drawing/2014/main" id="{B1BA1161-A5C0-CA91-317F-15F7F7AD6BB6}"/>
                </a:ext>
              </a:extLst>
            </p:cNvPr>
            <p:cNvGrpSpPr/>
            <p:nvPr/>
          </p:nvGrpSpPr>
          <p:grpSpPr>
            <a:xfrm>
              <a:off x="809820" y="3135257"/>
              <a:ext cx="4030493" cy="1210473"/>
              <a:chOff x="953762" y="4531141"/>
              <a:chExt cx="4030493" cy="1210473"/>
            </a:xfrm>
          </p:grpSpPr>
          <p:grpSp>
            <p:nvGrpSpPr>
              <p:cNvPr id="6" name="Group 5">
                <a:extLst>
                  <a:ext uri="{FF2B5EF4-FFF2-40B4-BE49-F238E27FC236}">
                    <a16:creationId xmlns:a16="http://schemas.microsoft.com/office/drawing/2014/main" id="{8F56CE3B-4D83-3C0A-431D-4B53E0734744}"/>
                  </a:ext>
                </a:extLst>
              </p:cNvPr>
              <p:cNvGrpSpPr/>
              <p:nvPr/>
            </p:nvGrpSpPr>
            <p:grpSpPr>
              <a:xfrm>
                <a:off x="953762" y="4531141"/>
                <a:ext cx="2283047" cy="369332"/>
                <a:chOff x="916439" y="3938604"/>
                <a:chExt cx="2283047" cy="369332"/>
              </a:xfrm>
            </p:grpSpPr>
            <p:cxnSp>
              <p:nvCxnSpPr>
                <p:cNvPr id="15" name="Straight Arrow Connector 14">
                  <a:extLst>
                    <a:ext uri="{FF2B5EF4-FFF2-40B4-BE49-F238E27FC236}">
                      <a16:creationId xmlns:a16="http://schemas.microsoft.com/office/drawing/2014/main" id="{B04474AC-E51D-747B-83AC-CA5556A8CD4A}"/>
                    </a:ext>
                  </a:extLst>
                </p:cNvPr>
                <p:cNvCxnSpPr>
                  <a:cxnSpLocks/>
                </p:cNvCxnSpPr>
                <p:nvPr/>
              </p:nvCxnSpPr>
              <p:spPr>
                <a:xfrm>
                  <a:off x="2075396"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TextBox 16">
                  <a:extLst>
                    <a:ext uri="{FF2B5EF4-FFF2-40B4-BE49-F238E27FC236}">
                      <a16:creationId xmlns:a16="http://schemas.microsoft.com/office/drawing/2014/main" id="{63D112A4-B3ED-0F4E-26FC-5A6CB074D370}"/>
                    </a:ext>
                  </a:extLst>
                </p:cNvPr>
                <p:cNvSpPr txBox="1"/>
                <p:nvPr/>
              </p:nvSpPr>
              <p:spPr>
                <a:xfrm>
                  <a:off x="916439" y="3938604"/>
                  <a:ext cx="1149674" cy="369332"/>
                </a:xfrm>
                <a:prstGeom prst="rect">
                  <a:avLst/>
                </a:prstGeom>
                <a:noFill/>
              </p:spPr>
              <p:txBody>
                <a:bodyPr wrap="none" rtlCol="0">
                  <a:spAutoFit/>
                </a:bodyPr>
                <a:lstStyle/>
                <a:p>
                  <a:r>
                    <a:rPr lang="en-US" dirty="0">
                      <a:latin typeface="Monaco" pitchFamily="2" charset="77"/>
                    </a:rPr>
                    <a:t>numbers</a:t>
                  </a:r>
                </a:p>
              </p:txBody>
            </p:sp>
          </p:grpSp>
          <p:grpSp>
            <p:nvGrpSpPr>
              <p:cNvPr id="33" name="Group 32">
                <a:extLst>
                  <a:ext uri="{FF2B5EF4-FFF2-40B4-BE49-F238E27FC236}">
                    <a16:creationId xmlns:a16="http://schemas.microsoft.com/office/drawing/2014/main" id="{3E2527B6-917F-9448-40E0-717763EC1460}"/>
                  </a:ext>
                </a:extLst>
              </p:cNvPr>
              <p:cNvGrpSpPr/>
              <p:nvPr/>
            </p:nvGrpSpPr>
            <p:grpSpPr>
              <a:xfrm>
                <a:off x="3042047" y="4531141"/>
                <a:ext cx="1942208" cy="1210473"/>
                <a:chOff x="3042047" y="4531141"/>
                <a:chExt cx="1942208" cy="1210473"/>
              </a:xfrm>
            </p:grpSpPr>
            <p:grpSp>
              <p:nvGrpSpPr>
                <p:cNvPr id="20" name="Group 19">
                  <a:extLst>
                    <a:ext uri="{FF2B5EF4-FFF2-40B4-BE49-F238E27FC236}">
                      <a16:creationId xmlns:a16="http://schemas.microsoft.com/office/drawing/2014/main" id="{B1F9D7D5-2E6C-649F-6D7F-98C8B0667E42}"/>
                    </a:ext>
                  </a:extLst>
                </p:cNvPr>
                <p:cNvGrpSpPr/>
                <p:nvPr/>
              </p:nvGrpSpPr>
              <p:grpSpPr>
                <a:xfrm>
                  <a:off x="3328988" y="4531141"/>
                  <a:ext cx="1171575" cy="505846"/>
                  <a:chOff x="3328988" y="4531141"/>
                  <a:chExt cx="1171575" cy="505846"/>
                </a:xfrm>
              </p:grpSpPr>
              <p:sp>
                <p:nvSpPr>
                  <p:cNvPr id="7" name="Rectangle 6">
                    <a:extLst>
                      <a:ext uri="{FF2B5EF4-FFF2-40B4-BE49-F238E27FC236}">
                        <a16:creationId xmlns:a16="http://schemas.microsoft.com/office/drawing/2014/main" id="{E5567C94-F47D-DC53-52FC-80722AB40142}"/>
                      </a:ext>
                    </a:extLst>
                  </p:cNvPr>
                  <p:cNvSpPr/>
                  <p:nvPr/>
                </p:nvSpPr>
                <p:spPr>
                  <a:xfrm>
                    <a:off x="3328988" y="4543425"/>
                    <a:ext cx="1171575" cy="48127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74C73BE3-A127-D171-1807-68177BA35A6D}"/>
                      </a:ext>
                    </a:extLst>
                  </p:cNvPr>
                  <p:cNvCxnSpPr>
                    <a:cxnSpLocks/>
                  </p:cNvCxnSpPr>
                  <p:nvPr/>
                </p:nvCxnSpPr>
                <p:spPr>
                  <a:xfrm>
                    <a:off x="3714752" y="4531141"/>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C7D52C0-D226-9B64-457A-E3AA403D3F1B}"/>
                      </a:ext>
                    </a:extLst>
                  </p:cNvPr>
                  <p:cNvCxnSpPr>
                    <a:cxnSpLocks/>
                  </p:cNvCxnSpPr>
                  <p:nvPr/>
                </p:nvCxnSpPr>
                <p:spPr>
                  <a:xfrm>
                    <a:off x="4110040" y="4543425"/>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5" name="Straight Arrow Connector 24">
                  <a:extLst>
                    <a:ext uri="{FF2B5EF4-FFF2-40B4-BE49-F238E27FC236}">
                      <a16:creationId xmlns:a16="http://schemas.microsoft.com/office/drawing/2014/main" id="{1F783E2E-0078-BA36-A6E6-0915AE3400D1}"/>
                    </a:ext>
                  </a:extLst>
                </p:cNvPr>
                <p:cNvCxnSpPr>
                  <a:cxnSpLocks/>
                </p:cNvCxnSpPr>
                <p:nvPr/>
              </p:nvCxnSpPr>
              <p:spPr>
                <a:xfrm flipH="1">
                  <a:off x="3236809" y="4814746"/>
                  <a:ext cx="275060" cy="4573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7AB3A8D1-5F4A-29B5-AC6C-449350AA9349}"/>
                    </a:ext>
                  </a:extLst>
                </p:cNvPr>
                <p:cNvCxnSpPr>
                  <a:cxnSpLocks/>
                </p:cNvCxnSpPr>
                <p:nvPr/>
              </p:nvCxnSpPr>
              <p:spPr>
                <a:xfrm>
                  <a:off x="3921972" y="4823239"/>
                  <a:ext cx="0" cy="47162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57E2BA2F-84EC-EF7C-814F-D55E9A63DF93}"/>
                    </a:ext>
                  </a:extLst>
                </p:cNvPr>
                <p:cNvCxnSpPr>
                  <a:cxnSpLocks/>
                </p:cNvCxnSpPr>
                <p:nvPr/>
              </p:nvCxnSpPr>
              <p:spPr>
                <a:xfrm>
                  <a:off x="4332076" y="4835991"/>
                  <a:ext cx="202090" cy="45887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43F7CF0-1A72-10BD-EAAB-ECD181F5295A}"/>
                    </a:ext>
                  </a:extLst>
                </p:cNvPr>
                <p:cNvSpPr txBox="1"/>
                <p:nvPr/>
              </p:nvSpPr>
              <p:spPr>
                <a:xfrm>
                  <a:off x="3042047" y="5372282"/>
                  <a:ext cx="1942208" cy="369332"/>
                </a:xfrm>
                <a:prstGeom prst="rect">
                  <a:avLst/>
                </a:prstGeom>
                <a:noFill/>
              </p:spPr>
              <p:txBody>
                <a:bodyPr wrap="square">
                  <a:spAutoFit/>
                </a:bodyPr>
                <a:lstStyle/>
                <a:p>
                  <a:r>
                    <a:rPr lang="en-US" dirty="0">
                      <a:latin typeface="Monaco" pitchFamily="2" charset="77"/>
                    </a:rPr>
                    <a:t>1    2    3</a:t>
                  </a:r>
                  <a:endParaRPr lang="en-US" dirty="0"/>
                </a:p>
              </p:txBody>
            </p:sp>
          </p:grpSp>
        </p:grpSp>
      </p:grpSp>
      <p:grpSp>
        <p:nvGrpSpPr>
          <p:cNvPr id="53" name="Group 52">
            <a:extLst>
              <a:ext uri="{FF2B5EF4-FFF2-40B4-BE49-F238E27FC236}">
                <a16:creationId xmlns:a16="http://schemas.microsoft.com/office/drawing/2014/main" id="{9D5D9068-9032-DBE2-1CFD-8F90022AB477}"/>
              </a:ext>
            </a:extLst>
          </p:cNvPr>
          <p:cNvGrpSpPr/>
          <p:nvPr/>
        </p:nvGrpSpPr>
        <p:grpSpPr>
          <a:xfrm>
            <a:off x="887922" y="5246865"/>
            <a:ext cx="4372361" cy="505846"/>
            <a:chOff x="887922" y="5246865"/>
            <a:chExt cx="4372361" cy="505846"/>
          </a:xfrm>
        </p:grpSpPr>
        <p:grpSp>
          <p:nvGrpSpPr>
            <p:cNvPr id="41" name="Group 40">
              <a:extLst>
                <a:ext uri="{FF2B5EF4-FFF2-40B4-BE49-F238E27FC236}">
                  <a16:creationId xmlns:a16="http://schemas.microsoft.com/office/drawing/2014/main" id="{38EEC526-5D08-9FFB-57D4-0731DA8096F0}"/>
                </a:ext>
              </a:extLst>
            </p:cNvPr>
            <p:cNvGrpSpPr/>
            <p:nvPr/>
          </p:nvGrpSpPr>
          <p:grpSpPr>
            <a:xfrm>
              <a:off x="887922" y="5246865"/>
              <a:ext cx="2283047" cy="369332"/>
              <a:chOff x="916439" y="3938604"/>
              <a:chExt cx="2283047" cy="369332"/>
            </a:xfrm>
          </p:grpSpPr>
          <p:cxnSp>
            <p:nvCxnSpPr>
              <p:cNvPr id="51" name="Straight Arrow Connector 50">
                <a:extLst>
                  <a:ext uri="{FF2B5EF4-FFF2-40B4-BE49-F238E27FC236}">
                    <a16:creationId xmlns:a16="http://schemas.microsoft.com/office/drawing/2014/main" id="{23CC8F69-5E05-4115-F162-F19B9916E7C6}"/>
                  </a:ext>
                </a:extLst>
              </p:cNvPr>
              <p:cNvCxnSpPr>
                <a:cxnSpLocks/>
              </p:cNvCxnSpPr>
              <p:nvPr/>
            </p:nvCxnSpPr>
            <p:spPr>
              <a:xfrm>
                <a:off x="2075396"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2" name="TextBox 51">
                <a:extLst>
                  <a:ext uri="{FF2B5EF4-FFF2-40B4-BE49-F238E27FC236}">
                    <a16:creationId xmlns:a16="http://schemas.microsoft.com/office/drawing/2014/main" id="{591B729C-31AC-6A75-EFD6-C969CAC0BBF4}"/>
                  </a:ext>
                </a:extLst>
              </p:cNvPr>
              <p:cNvSpPr txBox="1"/>
              <p:nvPr/>
            </p:nvSpPr>
            <p:spPr>
              <a:xfrm>
                <a:off x="916439" y="3938604"/>
                <a:ext cx="1149674" cy="369332"/>
              </a:xfrm>
              <a:prstGeom prst="rect">
                <a:avLst/>
              </a:prstGeom>
              <a:noFill/>
            </p:spPr>
            <p:txBody>
              <a:bodyPr wrap="none" rtlCol="0">
                <a:spAutoFit/>
              </a:bodyPr>
              <a:lstStyle/>
              <a:p>
                <a:r>
                  <a:rPr lang="en-US" dirty="0">
                    <a:latin typeface="Monaco" pitchFamily="2" charset="77"/>
                  </a:rPr>
                  <a:t>numbers</a:t>
                </a:r>
              </a:p>
            </p:txBody>
          </p:sp>
        </p:grpSp>
        <p:grpSp>
          <p:nvGrpSpPr>
            <p:cNvPr id="42" name="Group 41">
              <a:extLst>
                <a:ext uri="{FF2B5EF4-FFF2-40B4-BE49-F238E27FC236}">
                  <a16:creationId xmlns:a16="http://schemas.microsoft.com/office/drawing/2014/main" id="{9F8D3A41-7190-6117-BD45-443DE23A4311}"/>
                </a:ext>
              </a:extLst>
            </p:cNvPr>
            <p:cNvGrpSpPr/>
            <p:nvPr/>
          </p:nvGrpSpPr>
          <p:grpSpPr>
            <a:xfrm>
              <a:off x="3263148" y="5246865"/>
              <a:ext cx="1997135" cy="505846"/>
              <a:chOff x="3328988" y="4531141"/>
              <a:chExt cx="1997135" cy="505846"/>
            </a:xfrm>
          </p:grpSpPr>
          <p:grpSp>
            <p:nvGrpSpPr>
              <p:cNvPr id="43" name="Group 42">
                <a:extLst>
                  <a:ext uri="{FF2B5EF4-FFF2-40B4-BE49-F238E27FC236}">
                    <a16:creationId xmlns:a16="http://schemas.microsoft.com/office/drawing/2014/main" id="{0CE2527F-0025-61E0-ADB6-89EBCE6F1FAC}"/>
                  </a:ext>
                </a:extLst>
              </p:cNvPr>
              <p:cNvGrpSpPr/>
              <p:nvPr/>
            </p:nvGrpSpPr>
            <p:grpSpPr>
              <a:xfrm>
                <a:off x="3328988" y="4531141"/>
                <a:ext cx="1171575" cy="505846"/>
                <a:chOff x="3328988" y="4531141"/>
                <a:chExt cx="1171575" cy="505846"/>
              </a:xfrm>
            </p:grpSpPr>
            <p:sp>
              <p:nvSpPr>
                <p:cNvPr id="48" name="Rectangle 47">
                  <a:extLst>
                    <a:ext uri="{FF2B5EF4-FFF2-40B4-BE49-F238E27FC236}">
                      <a16:creationId xmlns:a16="http://schemas.microsoft.com/office/drawing/2014/main" id="{6FA964A5-D5DB-CABB-9BED-03159B15EE08}"/>
                    </a:ext>
                  </a:extLst>
                </p:cNvPr>
                <p:cNvSpPr/>
                <p:nvPr/>
              </p:nvSpPr>
              <p:spPr>
                <a:xfrm>
                  <a:off x="3328988" y="4543425"/>
                  <a:ext cx="1171575" cy="48127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7440C4EC-9AE5-D6C7-C2F9-616877ECAC08}"/>
                    </a:ext>
                  </a:extLst>
                </p:cNvPr>
                <p:cNvCxnSpPr>
                  <a:cxnSpLocks/>
                </p:cNvCxnSpPr>
                <p:nvPr/>
              </p:nvCxnSpPr>
              <p:spPr>
                <a:xfrm>
                  <a:off x="3714752" y="4531141"/>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88116903-EB07-20F1-C59A-B0E1AD4590A2}"/>
                    </a:ext>
                  </a:extLst>
                </p:cNvPr>
                <p:cNvCxnSpPr>
                  <a:cxnSpLocks/>
                </p:cNvCxnSpPr>
                <p:nvPr/>
              </p:nvCxnSpPr>
              <p:spPr>
                <a:xfrm>
                  <a:off x="4110040" y="4543425"/>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7" name="TextBox 46">
                <a:extLst>
                  <a:ext uri="{FF2B5EF4-FFF2-40B4-BE49-F238E27FC236}">
                    <a16:creationId xmlns:a16="http://schemas.microsoft.com/office/drawing/2014/main" id="{5AAF11B7-AE2E-1BDF-F953-A8D06E3E6B89}"/>
                  </a:ext>
                </a:extLst>
              </p:cNvPr>
              <p:cNvSpPr txBox="1"/>
              <p:nvPr/>
            </p:nvSpPr>
            <p:spPr>
              <a:xfrm>
                <a:off x="3383915" y="4605403"/>
                <a:ext cx="1942208" cy="369332"/>
              </a:xfrm>
              <a:prstGeom prst="rect">
                <a:avLst/>
              </a:prstGeom>
              <a:noFill/>
            </p:spPr>
            <p:txBody>
              <a:bodyPr wrap="square">
                <a:spAutoFit/>
              </a:bodyPr>
              <a:lstStyle/>
              <a:p>
                <a:r>
                  <a:rPr lang="en-US" dirty="0">
                    <a:latin typeface="Monaco" pitchFamily="2" charset="77"/>
                  </a:rPr>
                  <a:t>1  2  3</a:t>
                </a:r>
                <a:endParaRPr lang="en-US" dirty="0"/>
              </a:p>
            </p:txBody>
          </p:sp>
        </p:grpSp>
      </p:grpSp>
    </p:spTree>
    <p:extLst>
      <p:ext uri="{BB962C8B-B14F-4D97-AF65-F5344CB8AC3E}">
        <p14:creationId xmlns:p14="http://schemas.microsoft.com/office/powerpoint/2010/main" val="130419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A5372-AFD5-4A8E-3EB6-A6DF3E851A6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42F5E2F-4A94-042D-24E5-9C15312C6FB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4EA81217-CDA8-5629-0479-206A8283DFA4}"/>
              </a:ext>
            </a:extLst>
          </p:cNvPr>
          <p:cNvSpPr>
            <a:spLocks noGrp="1"/>
          </p:cNvSpPr>
          <p:nvPr>
            <p:ph type="sldNum" sz="quarter" idx="12"/>
          </p:nvPr>
        </p:nvSpPr>
        <p:spPr/>
        <p:txBody>
          <a:bodyPr/>
          <a:lstStyle/>
          <a:p>
            <a:fld id="{CC057153-B650-4DEB-B370-79DDCFDCE934}" type="slidenum">
              <a:rPr lang="en-US" smtClean="0"/>
              <a:t>71</a:t>
            </a:fld>
            <a:endParaRPr lang="en-US"/>
          </a:p>
        </p:txBody>
      </p:sp>
      <p:sp>
        <p:nvSpPr>
          <p:cNvPr id="4" name="Content Placeholder 3">
            <a:extLst>
              <a:ext uri="{FF2B5EF4-FFF2-40B4-BE49-F238E27FC236}">
                <a16:creationId xmlns:a16="http://schemas.microsoft.com/office/drawing/2014/main" id="{2F66B604-2CFF-6491-231A-F6E3B0AAF20A}"/>
              </a:ext>
            </a:extLst>
          </p:cNvPr>
          <p:cNvSpPr>
            <a:spLocks noGrp="1"/>
          </p:cNvSpPr>
          <p:nvPr>
            <p:ph idx="1"/>
          </p:nvPr>
        </p:nvSpPr>
        <p:spPr>
          <a:xfrm>
            <a:off x="612647" y="1563132"/>
            <a:ext cx="11019515" cy="4593828"/>
          </a:xfrm>
        </p:spPr>
        <p:txBody>
          <a:bodyPr>
            <a:noAutofit/>
          </a:bodyPr>
          <a:lstStyle/>
          <a:p>
            <a:r>
              <a:rPr lang="en-US" dirty="0"/>
              <a:t>What will happen with the following code?</a:t>
            </a:r>
          </a:p>
          <a:p>
            <a:r>
              <a:rPr lang="en-US" dirty="0">
                <a:latin typeface="Monaco" pitchFamily="2" charset="77"/>
              </a:rPr>
              <a:t>numbers = [1, 2, 3]</a:t>
            </a:r>
            <a:br>
              <a:rPr lang="en-US" dirty="0">
                <a:latin typeface="Monaco" pitchFamily="2" charset="77"/>
              </a:rPr>
            </a:br>
            <a:r>
              <a:rPr lang="en-US" dirty="0">
                <a:latin typeface="Monaco" pitchFamily="2" charset="77"/>
              </a:rPr>
              <a:t>three = numbers</a:t>
            </a:r>
          </a:p>
          <a:p>
            <a:r>
              <a:rPr lang="en-US" dirty="0"/>
              <a:t>Remember, assignment never makes new values, and it never copies data. We have one list, referred to by two names.</a:t>
            </a:r>
          </a:p>
          <a:p>
            <a:pPr marL="0" indent="0">
              <a:buNone/>
            </a:pPr>
            <a:endParaRPr lang="en-US" dirty="0"/>
          </a:p>
          <a:p>
            <a:endParaRPr lang="en-US" dirty="0"/>
          </a:p>
        </p:txBody>
      </p:sp>
      <p:sp>
        <p:nvSpPr>
          <p:cNvPr id="2" name="TextBox 1">
            <a:extLst>
              <a:ext uri="{FF2B5EF4-FFF2-40B4-BE49-F238E27FC236}">
                <a16:creationId xmlns:a16="http://schemas.microsoft.com/office/drawing/2014/main" id="{1FC4D7F6-4013-73B3-2991-A7504D75660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6201BE4-C0DD-C78E-D6FA-1BB478469C9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References</a:t>
            </a:r>
          </a:p>
        </p:txBody>
      </p:sp>
      <p:grpSp>
        <p:nvGrpSpPr>
          <p:cNvPr id="27" name="Group 26">
            <a:extLst>
              <a:ext uri="{FF2B5EF4-FFF2-40B4-BE49-F238E27FC236}">
                <a16:creationId xmlns:a16="http://schemas.microsoft.com/office/drawing/2014/main" id="{9832E56A-C5CB-D867-F9AD-7FD7E7D81E77}"/>
              </a:ext>
            </a:extLst>
          </p:cNvPr>
          <p:cNvGrpSpPr/>
          <p:nvPr/>
        </p:nvGrpSpPr>
        <p:grpSpPr>
          <a:xfrm>
            <a:off x="953762" y="4531141"/>
            <a:ext cx="4241390" cy="925054"/>
            <a:chOff x="953762" y="4531141"/>
            <a:chExt cx="4241390" cy="925054"/>
          </a:xfrm>
        </p:grpSpPr>
        <p:grpSp>
          <p:nvGrpSpPr>
            <p:cNvPr id="6" name="Group 5">
              <a:extLst>
                <a:ext uri="{FF2B5EF4-FFF2-40B4-BE49-F238E27FC236}">
                  <a16:creationId xmlns:a16="http://schemas.microsoft.com/office/drawing/2014/main" id="{738FCD82-CB11-27E9-CE27-36FE4E0EE7AD}"/>
                </a:ext>
              </a:extLst>
            </p:cNvPr>
            <p:cNvGrpSpPr/>
            <p:nvPr/>
          </p:nvGrpSpPr>
          <p:grpSpPr>
            <a:xfrm>
              <a:off x="953762" y="4531141"/>
              <a:ext cx="2289899" cy="925054"/>
              <a:chOff x="916439" y="3938604"/>
              <a:chExt cx="2289899" cy="925054"/>
            </a:xfrm>
          </p:grpSpPr>
          <p:cxnSp>
            <p:nvCxnSpPr>
              <p:cNvPr id="15" name="Straight Arrow Connector 14">
                <a:extLst>
                  <a:ext uri="{FF2B5EF4-FFF2-40B4-BE49-F238E27FC236}">
                    <a16:creationId xmlns:a16="http://schemas.microsoft.com/office/drawing/2014/main" id="{889681FD-7BAB-2D02-F404-24285827F3EA}"/>
                  </a:ext>
                </a:extLst>
              </p:cNvPr>
              <p:cNvCxnSpPr>
                <a:cxnSpLocks/>
              </p:cNvCxnSpPr>
              <p:nvPr/>
            </p:nvCxnSpPr>
            <p:spPr>
              <a:xfrm>
                <a:off x="2075396" y="4155167"/>
                <a:ext cx="1130942" cy="3693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TextBox 16">
                <a:extLst>
                  <a:ext uri="{FF2B5EF4-FFF2-40B4-BE49-F238E27FC236}">
                    <a16:creationId xmlns:a16="http://schemas.microsoft.com/office/drawing/2014/main" id="{7B23DAAD-64E8-CB2B-AC9E-CDB3F897C624}"/>
                  </a:ext>
                </a:extLst>
              </p:cNvPr>
              <p:cNvSpPr txBox="1"/>
              <p:nvPr/>
            </p:nvSpPr>
            <p:spPr>
              <a:xfrm>
                <a:off x="916439" y="3938604"/>
                <a:ext cx="1149674" cy="369332"/>
              </a:xfrm>
              <a:prstGeom prst="rect">
                <a:avLst/>
              </a:prstGeom>
              <a:noFill/>
            </p:spPr>
            <p:txBody>
              <a:bodyPr wrap="none" rtlCol="0">
                <a:spAutoFit/>
              </a:bodyPr>
              <a:lstStyle/>
              <a:p>
                <a:r>
                  <a:rPr lang="en-US" dirty="0">
                    <a:latin typeface="Monaco" pitchFamily="2" charset="77"/>
                  </a:rPr>
                  <a:t>numbers</a:t>
                </a:r>
              </a:p>
            </p:txBody>
          </p:sp>
          <p:cxnSp>
            <p:nvCxnSpPr>
              <p:cNvPr id="18" name="Straight Arrow Connector 17">
                <a:extLst>
                  <a:ext uri="{FF2B5EF4-FFF2-40B4-BE49-F238E27FC236}">
                    <a16:creationId xmlns:a16="http://schemas.microsoft.com/office/drawing/2014/main" id="{A1AF7A5A-FF1C-D832-F529-54248E0A9A43}"/>
                  </a:ext>
                </a:extLst>
              </p:cNvPr>
              <p:cNvCxnSpPr>
                <a:cxnSpLocks/>
              </p:cNvCxnSpPr>
              <p:nvPr/>
            </p:nvCxnSpPr>
            <p:spPr>
              <a:xfrm flipV="1">
                <a:off x="2084679" y="4616832"/>
                <a:ext cx="1114807" cy="12432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3933A32E-7A49-DA30-88A1-491CE52C8BF0}"/>
                  </a:ext>
                </a:extLst>
              </p:cNvPr>
              <p:cNvSpPr txBox="1"/>
              <p:nvPr/>
            </p:nvSpPr>
            <p:spPr>
              <a:xfrm>
                <a:off x="1054297" y="4494326"/>
                <a:ext cx="873957" cy="369332"/>
              </a:xfrm>
              <a:prstGeom prst="rect">
                <a:avLst/>
              </a:prstGeom>
              <a:noFill/>
            </p:spPr>
            <p:txBody>
              <a:bodyPr wrap="none" rtlCol="0">
                <a:spAutoFit/>
              </a:bodyPr>
              <a:lstStyle/>
              <a:p>
                <a:r>
                  <a:rPr lang="en-US" dirty="0">
                    <a:latin typeface="Monaco" pitchFamily="2" charset="77"/>
                  </a:rPr>
                  <a:t>three</a:t>
                </a:r>
              </a:p>
            </p:txBody>
          </p:sp>
        </p:grpSp>
        <p:sp>
          <p:nvSpPr>
            <p:cNvPr id="20" name="TextBox 19">
              <a:extLst>
                <a:ext uri="{FF2B5EF4-FFF2-40B4-BE49-F238E27FC236}">
                  <a16:creationId xmlns:a16="http://schemas.microsoft.com/office/drawing/2014/main" id="{750541FD-4755-4D1C-A27E-67F03F106756}"/>
                </a:ext>
              </a:extLst>
            </p:cNvPr>
            <p:cNvSpPr txBox="1"/>
            <p:nvPr/>
          </p:nvSpPr>
          <p:spPr>
            <a:xfrm>
              <a:off x="3252944" y="4964358"/>
              <a:ext cx="1942208" cy="369332"/>
            </a:xfrm>
            <a:prstGeom prst="rect">
              <a:avLst/>
            </a:prstGeom>
            <a:noFill/>
          </p:spPr>
          <p:txBody>
            <a:bodyPr wrap="square">
              <a:spAutoFit/>
            </a:bodyPr>
            <a:lstStyle/>
            <a:p>
              <a:r>
                <a:rPr lang="en-US" dirty="0">
                  <a:latin typeface="Monaco" pitchFamily="2" charset="77"/>
                </a:rPr>
                <a:t>1  2  3</a:t>
              </a:r>
              <a:endParaRPr lang="en-US" dirty="0"/>
            </a:p>
          </p:txBody>
        </p:sp>
        <p:sp>
          <p:nvSpPr>
            <p:cNvPr id="21" name="Rectangle 20">
              <a:extLst>
                <a:ext uri="{FF2B5EF4-FFF2-40B4-BE49-F238E27FC236}">
                  <a16:creationId xmlns:a16="http://schemas.microsoft.com/office/drawing/2014/main" id="{14DA43DE-460F-5FF7-BCBB-D16F9D25E031}"/>
                </a:ext>
              </a:extLst>
            </p:cNvPr>
            <p:cNvSpPr/>
            <p:nvPr/>
          </p:nvSpPr>
          <p:spPr>
            <a:xfrm>
              <a:off x="3252944" y="4908385"/>
              <a:ext cx="1171575" cy="48127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D9A0E0A-FAE4-A932-0154-4768488AF0DC}"/>
                </a:ext>
              </a:extLst>
            </p:cNvPr>
            <p:cNvCxnSpPr>
              <a:cxnSpLocks/>
            </p:cNvCxnSpPr>
            <p:nvPr/>
          </p:nvCxnSpPr>
          <p:spPr>
            <a:xfrm>
              <a:off x="3643953" y="4900473"/>
              <a:ext cx="0" cy="4891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582AFD8-CF41-5778-0ACA-753EF49CE7CA}"/>
                </a:ext>
              </a:extLst>
            </p:cNvPr>
            <p:cNvCxnSpPr>
              <a:cxnSpLocks/>
            </p:cNvCxnSpPr>
            <p:nvPr/>
          </p:nvCxnSpPr>
          <p:spPr>
            <a:xfrm>
              <a:off x="4001068" y="4900473"/>
              <a:ext cx="0" cy="4891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65872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3870F-DCEB-88E8-C34F-F87AF6F1EAE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8715AC8-A781-E779-680D-8081A2816BC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AC9442D-BCAF-70A4-85BF-2E28834EC8BE}"/>
              </a:ext>
            </a:extLst>
          </p:cNvPr>
          <p:cNvSpPr>
            <a:spLocks noGrp="1"/>
          </p:cNvSpPr>
          <p:nvPr>
            <p:ph type="sldNum" sz="quarter" idx="12"/>
          </p:nvPr>
        </p:nvSpPr>
        <p:spPr/>
        <p:txBody>
          <a:bodyPr/>
          <a:lstStyle/>
          <a:p>
            <a:fld id="{CC057153-B650-4DEB-B370-79DDCFDCE934}" type="slidenum">
              <a:rPr lang="en-US" smtClean="0"/>
              <a:t>72</a:t>
            </a:fld>
            <a:endParaRPr lang="en-US"/>
          </a:p>
        </p:txBody>
      </p:sp>
      <p:sp>
        <p:nvSpPr>
          <p:cNvPr id="4" name="Content Placeholder 3">
            <a:extLst>
              <a:ext uri="{FF2B5EF4-FFF2-40B4-BE49-F238E27FC236}">
                <a16:creationId xmlns:a16="http://schemas.microsoft.com/office/drawing/2014/main" id="{DD9ECEE0-E15C-9E39-103F-7A85072FC01F}"/>
              </a:ext>
            </a:extLst>
          </p:cNvPr>
          <p:cNvSpPr>
            <a:spLocks noGrp="1"/>
          </p:cNvSpPr>
          <p:nvPr>
            <p:ph idx="1"/>
          </p:nvPr>
        </p:nvSpPr>
        <p:spPr>
          <a:xfrm>
            <a:off x="612647" y="1563132"/>
            <a:ext cx="11019515" cy="4593828"/>
          </a:xfrm>
        </p:spPr>
        <p:txBody>
          <a:bodyPr>
            <a:noAutofit/>
          </a:bodyPr>
          <a:lstStyle/>
          <a:p>
            <a:r>
              <a:rPr lang="en-US" dirty="0"/>
              <a:t>What will happen with the following code?</a:t>
            </a:r>
          </a:p>
          <a:p>
            <a:r>
              <a:rPr lang="en-US" dirty="0">
                <a:latin typeface="Monaco" pitchFamily="2" charset="77"/>
              </a:rPr>
              <a:t>numbers = [1, 2, 3]</a:t>
            </a:r>
            <a:br>
              <a:rPr lang="en-US" dirty="0">
                <a:latin typeface="Monaco" pitchFamily="2" charset="77"/>
              </a:rPr>
            </a:br>
            <a:r>
              <a:rPr lang="en-US" dirty="0">
                <a:latin typeface="Monaco" pitchFamily="2" charset="77"/>
              </a:rPr>
              <a:t>three = numbers</a:t>
            </a:r>
            <a:br>
              <a:rPr lang="en-US" dirty="0">
                <a:latin typeface="Monaco" pitchFamily="2" charset="77"/>
              </a:rPr>
            </a:br>
            <a:r>
              <a:rPr lang="en-US" dirty="0" err="1">
                <a:latin typeface="Monaco" pitchFamily="2" charset="77"/>
              </a:rPr>
              <a:t>numbers.append</a:t>
            </a:r>
            <a:r>
              <a:rPr lang="en-US" dirty="0">
                <a:latin typeface="Monaco" pitchFamily="2" charset="77"/>
              </a:rPr>
              <a:t>(4)</a:t>
            </a:r>
          </a:p>
          <a:p>
            <a:r>
              <a:rPr lang="en-US" dirty="0"/>
              <a:t>We mutated </a:t>
            </a:r>
            <a:r>
              <a:rPr lang="en-US" dirty="0">
                <a:latin typeface="Monaco" pitchFamily="2" charset="77"/>
              </a:rPr>
              <a:t>numbers</a:t>
            </a:r>
            <a:r>
              <a:rPr lang="en-US" dirty="0"/>
              <a:t> through calling the append method.  Since </a:t>
            </a:r>
            <a:r>
              <a:rPr lang="en-US" dirty="0">
                <a:latin typeface="Monaco" pitchFamily="2" charset="77"/>
              </a:rPr>
              <a:t>three</a:t>
            </a:r>
            <a:r>
              <a:rPr lang="en-US" dirty="0"/>
              <a:t> refers to that list, when we look at </a:t>
            </a:r>
            <a:r>
              <a:rPr lang="en-US" dirty="0">
                <a:latin typeface="Monaco" pitchFamily="2" charset="77"/>
              </a:rPr>
              <a:t>three</a:t>
            </a:r>
            <a:r>
              <a:rPr lang="en-US" dirty="0"/>
              <a:t> we see the same list as </a:t>
            </a:r>
            <a:r>
              <a:rPr lang="en-US" dirty="0">
                <a:latin typeface="Monaco" pitchFamily="2" charset="77"/>
              </a:rPr>
              <a:t>numbers </a:t>
            </a:r>
            <a:r>
              <a:rPr lang="en-US" dirty="0"/>
              <a:t>, which has been changed, so tri now shows four numbers also:</a:t>
            </a:r>
          </a:p>
          <a:p>
            <a:pPr marL="0" indent="0">
              <a:buNone/>
            </a:pPr>
            <a:endParaRPr lang="en-US" dirty="0"/>
          </a:p>
          <a:p>
            <a:endParaRPr lang="en-US" dirty="0"/>
          </a:p>
        </p:txBody>
      </p:sp>
      <p:sp>
        <p:nvSpPr>
          <p:cNvPr id="2" name="TextBox 1">
            <a:extLst>
              <a:ext uri="{FF2B5EF4-FFF2-40B4-BE49-F238E27FC236}">
                <a16:creationId xmlns:a16="http://schemas.microsoft.com/office/drawing/2014/main" id="{0B3C0BDB-9BA0-6112-D09B-B26A5B41E0A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CFAF5C1-515E-1208-6A35-47F2FDA104D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References</a:t>
            </a:r>
          </a:p>
        </p:txBody>
      </p:sp>
      <p:grpSp>
        <p:nvGrpSpPr>
          <p:cNvPr id="43" name="Group 42">
            <a:extLst>
              <a:ext uri="{FF2B5EF4-FFF2-40B4-BE49-F238E27FC236}">
                <a16:creationId xmlns:a16="http://schemas.microsoft.com/office/drawing/2014/main" id="{79B8C434-95FB-8A42-C846-5D6E3A83F72A}"/>
              </a:ext>
            </a:extLst>
          </p:cNvPr>
          <p:cNvGrpSpPr/>
          <p:nvPr/>
        </p:nvGrpSpPr>
        <p:grpSpPr>
          <a:xfrm>
            <a:off x="953762" y="4531141"/>
            <a:ext cx="9714981" cy="1109720"/>
            <a:chOff x="953762" y="4531141"/>
            <a:chExt cx="9714981" cy="1109720"/>
          </a:xfrm>
        </p:grpSpPr>
        <p:cxnSp>
          <p:nvCxnSpPr>
            <p:cNvPr id="20" name="Straight Arrow Connector 19">
              <a:extLst>
                <a:ext uri="{FF2B5EF4-FFF2-40B4-BE49-F238E27FC236}">
                  <a16:creationId xmlns:a16="http://schemas.microsoft.com/office/drawing/2014/main" id="{B80F9E56-50D1-B3DB-7438-99DC1C2810D2}"/>
                </a:ext>
              </a:extLst>
            </p:cNvPr>
            <p:cNvCxnSpPr/>
            <p:nvPr/>
          </p:nvCxnSpPr>
          <p:spPr>
            <a:xfrm>
              <a:off x="5057192" y="5209369"/>
              <a:ext cx="106521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nvGrpSpPr>
            <p:cNvPr id="21" name="Group 20">
              <a:extLst>
                <a:ext uri="{FF2B5EF4-FFF2-40B4-BE49-F238E27FC236}">
                  <a16:creationId xmlns:a16="http://schemas.microsoft.com/office/drawing/2014/main" id="{C1D52D42-0B0E-5950-33D5-A039BC5BFFEC}"/>
                </a:ext>
              </a:extLst>
            </p:cNvPr>
            <p:cNvGrpSpPr/>
            <p:nvPr/>
          </p:nvGrpSpPr>
          <p:grpSpPr>
            <a:xfrm>
              <a:off x="953762" y="4531141"/>
              <a:ext cx="4241390" cy="925054"/>
              <a:chOff x="953762" y="4531141"/>
              <a:chExt cx="4241390" cy="925054"/>
            </a:xfrm>
          </p:grpSpPr>
          <p:grpSp>
            <p:nvGrpSpPr>
              <p:cNvPr id="22" name="Group 21">
                <a:extLst>
                  <a:ext uri="{FF2B5EF4-FFF2-40B4-BE49-F238E27FC236}">
                    <a16:creationId xmlns:a16="http://schemas.microsoft.com/office/drawing/2014/main" id="{1463F998-1106-1D0D-F856-04A5E02EA0EB}"/>
                  </a:ext>
                </a:extLst>
              </p:cNvPr>
              <p:cNvGrpSpPr/>
              <p:nvPr/>
            </p:nvGrpSpPr>
            <p:grpSpPr>
              <a:xfrm>
                <a:off x="953762" y="4531141"/>
                <a:ext cx="2289899" cy="925054"/>
                <a:chOff x="916439" y="3938604"/>
                <a:chExt cx="2289899" cy="925054"/>
              </a:xfrm>
            </p:grpSpPr>
            <p:cxnSp>
              <p:nvCxnSpPr>
                <p:cNvPr id="27" name="Straight Arrow Connector 26">
                  <a:extLst>
                    <a:ext uri="{FF2B5EF4-FFF2-40B4-BE49-F238E27FC236}">
                      <a16:creationId xmlns:a16="http://schemas.microsoft.com/office/drawing/2014/main" id="{8456F73C-25C0-F50E-7E08-327FE0C4C2CD}"/>
                    </a:ext>
                  </a:extLst>
                </p:cNvPr>
                <p:cNvCxnSpPr>
                  <a:cxnSpLocks/>
                </p:cNvCxnSpPr>
                <p:nvPr/>
              </p:nvCxnSpPr>
              <p:spPr>
                <a:xfrm>
                  <a:off x="2075396" y="4155167"/>
                  <a:ext cx="1130942" cy="3693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8" name="TextBox 27">
                  <a:extLst>
                    <a:ext uri="{FF2B5EF4-FFF2-40B4-BE49-F238E27FC236}">
                      <a16:creationId xmlns:a16="http://schemas.microsoft.com/office/drawing/2014/main" id="{41DAB1BB-26F9-026D-5408-E1BED640C8B9}"/>
                    </a:ext>
                  </a:extLst>
                </p:cNvPr>
                <p:cNvSpPr txBox="1"/>
                <p:nvPr/>
              </p:nvSpPr>
              <p:spPr>
                <a:xfrm>
                  <a:off x="916439" y="3938604"/>
                  <a:ext cx="1149674" cy="369332"/>
                </a:xfrm>
                <a:prstGeom prst="rect">
                  <a:avLst/>
                </a:prstGeom>
                <a:noFill/>
              </p:spPr>
              <p:txBody>
                <a:bodyPr wrap="none" rtlCol="0">
                  <a:spAutoFit/>
                </a:bodyPr>
                <a:lstStyle/>
                <a:p>
                  <a:r>
                    <a:rPr lang="en-US" dirty="0">
                      <a:latin typeface="Monaco" pitchFamily="2" charset="77"/>
                    </a:rPr>
                    <a:t>numbers</a:t>
                  </a:r>
                </a:p>
              </p:txBody>
            </p:sp>
            <p:cxnSp>
              <p:nvCxnSpPr>
                <p:cNvPr id="29" name="Straight Arrow Connector 28">
                  <a:extLst>
                    <a:ext uri="{FF2B5EF4-FFF2-40B4-BE49-F238E27FC236}">
                      <a16:creationId xmlns:a16="http://schemas.microsoft.com/office/drawing/2014/main" id="{163AF25E-5923-EFD9-9783-9A016C5C66DC}"/>
                    </a:ext>
                  </a:extLst>
                </p:cNvPr>
                <p:cNvCxnSpPr>
                  <a:cxnSpLocks/>
                </p:cNvCxnSpPr>
                <p:nvPr/>
              </p:nvCxnSpPr>
              <p:spPr>
                <a:xfrm flipV="1">
                  <a:off x="2084679" y="4616832"/>
                  <a:ext cx="1114807" cy="12432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CFF7BFD5-025E-6D08-411F-CF578345ACFD}"/>
                    </a:ext>
                  </a:extLst>
                </p:cNvPr>
                <p:cNvSpPr txBox="1"/>
                <p:nvPr/>
              </p:nvSpPr>
              <p:spPr>
                <a:xfrm>
                  <a:off x="1054297" y="4494326"/>
                  <a:ext cx="873957" cy="369332"/>
                </a:xfrm>
                <a:prstGeom prst="rect">
                  <a:avLst/>
                </a:prstGeom>
                <a:noFill/>
              </p:spPr>
              <p:txBody>
                <a:bodyPr wrap="none" rtlCol="0">
                  <a:spAutoFit/>
                </a:bodyPr>
                <a:lstStyle/>
                <a:p>
                  <a:r>
                    <a:rPr lang="en-US" dirty="0">
                      <a:latin typeface="Monaco" pitchFamily="2" charset="77"/>
                    </a:rPr>
                    <a:t>three</a:t>
                  </a:r>
                </a:p>
              </p:txBody>
            </p:sp>
          </p:grpSp>
          <p:sp>
            <p:nvSpPr>
              <p:cNvPr id="23" name="TextBox 22">
                <a:extLst>
                  <a:ext uri="{FF2B5EF4-FFF2-40B4-BE49-F238E27FC236}">
                    <a16:creationId xmlns:a16="http://schemas.microsoft.com/office/drawing/2014/main" id="{F02C7704-D3CC-CF79-1741-4CEC5312EB7D}"/>
                  </a:ext>
                </a:extLst>
              </p:cNvPr>
              <p:cNvSpPr txBox="1"/>
              <p:nvPr/>
            </p:nvSpPr>
            <p:spPr>
              <a:xfrm>
                <a:off x="3252944" y="4964358"/>
                <a:ext cx="1942208" cy="369332"/>
              </a:xfrm>
              <a:prstGeom prst="rect">
                <a:avLst/>
              </a:prstGeom>
              <a:noFill/>
            </p:spPr>
            <p:txBody>
              <a:bodyPr wrap="square">
                <a:spAutoFit/>
              </a:bodyPr>
              <a:lstStyle/>
              <a:p>
                <a:r>
                  <a:rPr lang="en-US" dirty="0">
                    <a:latin typeface="Monaco" pitchFamily="2" charset="77"/>
                  </a:rPr>
                  <a:t>1  2  3</a:t>
                </a:r>
                <a:endParaRPr lang="en-US" dirty="0"/>
              </a:p>
            </p:txBody>
          </p:sp>
          <p:sp>
            <p:nvSpPr>
              <p:cNvPr id="24" name="Rectangle 23">
                <a:extLst>
                  <a:ext uri="{FF2B5EF4-FFF2-40B4-BE49-F238E27FC236}">
                    <a16:creationId xmlns:a16="http://schemas.microsoft.com/office/drawing/2014/main" id="{D2995282-9713-1F98-BE88-AD56C412C2F6}"/>
                  </a:ext>
                </a:extLst>
              </p:cNvPr>
              <p:cNvSpPr/>
              <p:nvPr/>
            </p:nvSpPr>
            <p:spPr>
              <a:xfrm>
                <a:off x="3252944" y="4908385"/>
                <a:ext cx="1171575" cy="48127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8C277311-B0C2-7B58-E8F1-79AAFE30ACA8}"/>
                  </a:ext>
                </a:extLst>
              </p:cNvPr>
              <p:cNvCxnSpPr>
                <a:cxnSpLocks/>
              </p:cNvCxnSpPr>
              <p:nvPr/>
            </p:nvCxnSpPr>
            <p:spPr>
              <a:xfrm>
                <a:off x="3643953" y="4900473"/>
                <a:ext cx="0" cy="4891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8358D8D-61D7-0506-356F-D660183EDFBB}"/>
                  </a:ext>
                </a:extLst>
              </p:cNvPr>
              <p:cNvCxnSpPr>
                <a:cxnSpLocks/>
              </p:cNvCxnSpPr>
              <p:nvPr/>
            </p:nvCxnSpPr>
            <p:spPr>
              <a:xfrm>
                <a:off x="4001068" y="4900473"/>
                <a:ext cx="0" cy="4891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3DB0A161-7FF5-C637-4BE5-A107FA85754A}"/>
                </a:ext>
              </a:extLst>
            </p:cNvPr>
            <p:cNvGrpSpPr/>
            <p:nvPr/>
          </p:nvGrpSpPr>
          <p:grpSpPr>
            <a:xfrm>
              <a:off x="6427353" y="4715807"/>
              <a:ext cx="4241390" cy="925054"/>
              <a:chOff x="953762" y="4531141"/>
              <a:chExt cx="4241390" cy="925054"/>
            </a:xfrm>
          </p:grpSpPr>
          <p:grpSp>
            <p:nvGrpSpPr>
              <p:cNvPr id="32" name="Group 31">
                <a:extLst>
                  <a:ext uri="{FF2B5EF4-FFF2-40B4-BE49-F238E27FC236}">
                    <a16:creationId xmlns:a16="http://schemas.microsoft.com/office/drawing/2014/main" id="{7DCADE95-5477-CFB4-BD4C-61545FFDF176}"/>
                  </a:ext>
                </a:extLst>
              </p:cNvPr>
              <p:cNvGrpSpPr/>
              <p:nvPr/>
            </p:nvGrpSpPr>
            <p:grpSpPr>
              <a:xfrm>
                <a:off x="953762" y="4531141"/>
                <a:ext cx="2289899" cy="925054"/>
                <a:chOff x="916439" y="3938604"/>
                <a:chExt cx="2289899" cy="925054"/>
              </a:xfrm>
            </p:grpSpPr>
            <p:cxnSp>
              <p:nvCxnSpPr>
                <p:cNvPr id="37" name="Straight Arrow Connector 36">
                  <a:extLst>
                    <a:ext uri="{FF2B5EF4-FFF2-40B4-BE49-F238E27FC236}">
                      <a16:creationId xmlns:a16="http://schemas.microsoft.com/office/drawing/2014/main" id="{3332E34D-F935-8472-8B85-D1FFC74C1D1E}"/>
                    </a:ext>
                  </a:extLst>
                </p:cNvPr>
                <p:cNvCxnSpPr>
                  <a:cxnSpLocks/>
                </p:cNvCxnSpPr>
                <p:nvPr/>
              </p:nvCxnSpPr>
              <p:spPr>
                <a:xfrm>
                  <a:off x="2075396" y="4155167"/>
                  <a:ext cx="1130942" cy="3693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8" name="TextBox 37">
                  <a:extLst>
                    <a:ext uri="{FF2B5EF4-FFF2-40B4-BE49-F238E27FC236}">
                      <a16:creationId xmlns:a16="http://schemas.microsoft.com/office/drawing/2014/main" id="{AEA87140-A814-8DA6-A32D-B2CA76D30A58}"/>
                    </a:ext>
                  </a:extLst>
                </p:cNvPr>
                <p:cNvSpPr txBox="1"/>
                <p:nvPr/>
              </p:nvSpPr>
              <p:spPr>
                <a:xfrm>
                  <a:off x="916439" y="3938604"/>
                  <a:ext cx="1149674" cy="369332"/>
                </a:xfrm>
                <a:prstGeom prst="rect">
                  <a:avLst/>
                </a:prstGeom>
                <a:noFill/>
              </p:spPr>
              <p:txBody>
                <a:bodyPr wrap="none" rtlCol="0">
                  <a:spAutoFit/>
                </a:bodyPr>
                <a:lstStyle/>
                <a:p>
                  <a:r>
                    <a:rPr lang="en-US" dirty="0">
                      <a:latin typeface="Monaco" pitchFamily="2" charset="77"/>
                    </a:rPr>
                    <a:t>numbers</a:t>
                  </a:r>
                </a:p>
              </p:txBody>
            </p:sp>
            <p:cxnSp>
              <p:nvCxnSpPr>
                <p:cNvPr id="39" name="Straight Arrow Connector 38">
                  <a:extLst>
                    <a:ext uri="{FF2B5EF4-FFF2-40B4-BE49-F238E27FC236}">
                      <a16:creationId xmlns:a16="http://schemas.microsoft.com/office/drawing/2014/main" id="{52626DF8-0754-DD99-63DD-C18A3FACD102}"/>
                    </a:ext>
                  </a:extLst>
                </p:cNvPr>
                <p:cNvCxnSpPr>
                  <a:cxnSpLocks/>
                </p:cNvCxnSpPr>
                <p:nvPr/>
              </p:nvCxnSpPr>
              <p:spPr>
                <a:xfrm flipV="1">
                  <a:off x="2084679" y="4616832"/>
                  <a:ext cx="1114807" cy="12432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0" name="TextBox 39">
                  <a:extLst>
                    <a:ext uri="{FF2B5EF4-FFF2-40B4-BE49-F238E27FC236}">
                      <a16:creationId xmlns:a16="http://schemas.microsoft.com/office/drawing/2014/main" id="{D893DD67-0323-07FD-F355-752123E99975}"/>
                    </a:ext>
                  </a:extLst>
                </p:cNvPr>
                <p:cNvSpPr txBox="1"/>
                <p:nvPr/>
              </p:nvSpPr>
              <p:spPr>
                <a:xfrm>
                  <a:off x="1054297" y="4494326"/>
                  <a:ext cx="873957" cy="369332"/>
                </a:xfrm>
                <a:prstGeom prst="rect">
                  <a:avLst/>
                </a:prstGeom>
                <a:noFill/>
              </p:spPr>
              <p:txBody>
                <a:bodyPr wrap="none" rtlCol="0">
                  <a:spAutoFit/>
                </a:bodyPr>
                <a:lstStyle/>
                <a:p>
                  <a:r>
                    <a:rPr lang="en-US" dirty="0">
                      <a:latin typeface="Monaco" pitchFamily="2" charset="77"/>
                    </a:rPr>
                    <a:t>three</a:t>
                  </a:r>
                </a:p>
              </p:txBody>
            </p:sp>
          </p:grpSp>
          <p:sp>
            <p:nvSpPr>
              <p:cNvPr id="33" name="TextBox 32">
                <a:extLst>
                  <a:ext uri="{FF2B5EF4-FFF2-40B4-BE49-F238E27FC236}">
                    <a16:creationId xmlns:a16="http://schemas.microsoft.com/office/drawing/2014/main" id="{07C8AD98-DB3A-4E30-6C60-B351B120DA22}"/>
                  </a:ext>
                </a:extLst>
              </p:cNvPr>
              <p:cNvSpPr txBox="1"/>
              <p:nvPr/>
            </p:nvSpPr>
            <p:spPr>
              <a:xfrm>
                <a:off x="3252944" y="4964358"/>
                <a:ext cx="1942208" cy="369332"/>
              </a:xfrm>
              <a:prstGeom prst="rect">
                <a:avLst/>
              </a:prstGeom>
              <a:noFill/>
            </p:spPr>
            <p:txBody>
              <a:bodyPr wrap="square">
                <a:spAutoFit/>
              </a:bodyPr>
              <a:lstStyle/>
              <a:p>
                <a:r>
                  <a:rPr lang="en-US" dirty="0">
                    <a:latin typeface="Monaco" pitchFamily="2" charset="77"/>
                  </a:rPr>
                  <a:t>1  2  3  4</a:t>
                </a:r>
                <a:endParaRPr lang="en-US" dirty="0"/>
              </a:p>
            </p:txBody>
          </p:sp>
          <p:sp>
            <p:nvSpPr>
              <p:cNvPr id="34" name="Rectangle 33">
                <a:extLst>
                  <a:ext uri="{FF2B5EF4-FFF2-40B4-BE49-F238E27FC236}">
                    <a16:creationId xmlns:a16="http://schemas.microsoft.com/office/drawing/2014/main" id="{AB5DAE4E-A7C9-10F2-E349-8490869D1F56}"/>
                  </a:ext>
                </a:extLst>
              </p:cNvPr>
              <p:cNvSpPr/>
              <p:nvPr/>
            </p:nvSpPr>
            <p:spPr>
              <a:xfrm>
                <a:off x="3252944" y="4908385"/>
                <a:ext cx="1650545" cy="48127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F4317F7C-2C61-7153-23E1-64B7F8A529CF}"/>
                  </a:ext>
                </a:extLst>
              </p:cNvPr>
              <p:cNvCxnSpPr>
                <a:cxnSpLocks/>
              </p:cNvCxnSpPr>
              <p:nvPr/>
            </p:nvCxnSpPr>
            <p:spPr>
              <a:xfrm>
                <a:off x="3643953" y="4900473"/>
                <a:ext cx="0" cy="4891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C67D1285-0019-0C8E-299F-C0A730146A3A}"/>
                  </a:ext>
                </a:extLst>
              </p:cNvPr>
              <p:cNvCxnSpPr>
                <a:cxnSpLocks/>
              </p:cNvCxnSpPr>
              <p:nvPr/>
            </p:nvCxnSpPr>
            <p:spPr>
              <a:xfrm>
                <a:off x="4001068" y="4900473"/>
                <a:ext cx="0" cy="4891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4916ED9A-5BB2-ED4F-E8E4-E95224993D63}"/>
                </a:ext>
              </a:extLst>
            </p:cNvPr>
            <p:cNvCxnSpPr>
              <a:cxnSpLocks/>
            </p:cNvCxnSpPr>
            <p:nvPr/>
          </p:nvCxnSpPr>
          <p:spPr>
            <a:xfrm>
              <a:off x="9940957" y="5093051"/>
              <a:ext cx="0" cy="4891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25007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6AD1B-B466-6A80-BACD-4CD82949ECE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4C012BA-1870-2F86-C532-E2D481CF9E5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76CB59F-FB4E-1CD8-EF03-7C79D1630C7A}"/>
              </a:ext>
            </a:extLst>
          </p:cNvPr>
          <p:cNvSpPr>
            <a:spLocks noGrp="1"/>
          </p:cNvSpPr>
          <p:nvPr>
            <p:ph type="sldNum" sz="quarter" idx="12"/>
          </p:nvPr>
        </p:nvSpPr>
        <p:spPr/>
        <p:txBody>
          <a:bodyPr/>
          <a:lstStyle/>
          <a:p>
            <a:fld id="{CC057153-B650-4DEB-B370-79DDCFDCE934}" type="slidenum">
              <a:rPr lang="en-US" smtClean="0"/>
              <a:t>73</a:t>
            </a:fld>
            <a:endParaRPr lang="en-US"/>
          </a:p>
        </p:txBody>
      </p:sp>
      <p:sp>
        <p:nvSpPr>
          <p:cNvPr id="4" name="Content Placeholder 3">
            <a:extLst>
              <a:ext uri="{FF2B5EF4-FFF2-40B4-BE49-F238E27FC236}">
                <a16:creationId xmlns:a16="http://schemas.microsoft.com/office/drawing/2014/main" id="{44B078D0-A36E-6899-75DA-B338BCEE3507}"/>
              </a:ext>
            </a:extLst>
          </p:cNvPr>
          <p:cNvSpPr>
            <a:spLocks noGrp="1"/>
          </p:cNvSpPr>
          <p:nvPr>
            <p:ph idx="1"/>
          </p:nvPr>
        </p:nvSpPr>
        <p:spPr>
          <a:xfrm>
            <a:off x="612647" y="1563132"/>
            <a:ext cx="11019515" cy="4593828"/>
          </a:xfrm>
        </p:spPr>
        <p:txBody>
          <a:bodyPr>
            <a:noAutofit/>
          </a:bodyPr>
          <a:lstStyle/>
          <a:p>
            <a:r>
              <a:rPr lang="en-US" dirty="0"/>
              <a:t>If we run these assignment statements:</a:t>
            </a:r>
          </a:p>
          <a:p>
            <a:r>
              <a:rPr lang="en-US" dirty="0">
                <a:latin typeface="Monaco" pitchFamily="2" charset="77"/>
              </a:rPr>
              <a:t>a = [1, 2, 3]</a:t>
            </a:r>
          </a:p>
          <a:p>
            <a:r>
              <a:rPr lang="en-US" dirty="0">
                <a:latin typeface="Monaco" pitchFamily="2" charset="77"/>
              </a:rPr>
              <a:t>b = [1, 2, 3]</a:t>
            </a:r>
          </a:p>
          <a:p>
            <a:r>
              <a:rPr lang="en-US" dirty="0">
                <a:latin typeface="Monaco" pitchFamily="2" charset="77"/>
              </a:rPr>
              <a:t>a is b</a:t>
            </a:r>
          </a:p>
          <a:p>
            <a:r>
              <a:rPr lang="en-US" dirty="0"/>
              <a:t>Will return False!</a:t>
            </a:r>
          </a:p>
          <a:p>
            <a:r>
              <a:rPr lang="en-US" dirty="0"/>
              <a:t>In this case we would say that the two lists are </a:t>
            </a:r>
            <a:r>
              <a:rPr lang="en-US" b="1" dirty="0"/>
              <a:t>equivalent</a:t>
            </a:r>
            <a:r>
              <a:rPr lang="en-US" dirty="0"/>
              <a:t>, because they have the same elements, but not </a:t>
            </a:r>
            <a:r>
              <a:rPr lang="en-US" b="1" dirty="0"/>
              <a:t>identical</a:t>
            </a:r>
            <a:r>
              <a:rPr lang="en-US" dirty="0"/>
              <a:t>, because they are not the same object. </a:t>
            </a:r>
          </a:p>
          <a:p>
            <a:r>
              <a:rPr lang="en-US" dirty="0"/>
              <a:t>If two objects are identical, they are also equivalent, but if they are equivalent, they are not necessarily identical.</a:t>
            </a:r>
          </a:p>
          <a:p>
            <a:endParaRPr lang="en-US" dirty="0"/>
          </a:p>
          <a:p>
            <a:endParaRPr lang="en-US" dirty="0"/>
          </a:p>
          <a:p>
            <a:endParaRPr lang="en-US" dirty="0"/>
          </a:p>
        </p:txBody>
      </p:sp>
      <p:sp>
        <p:nvSpPr>
          <p:cNvPr id="2" name="TextBox 1">
            <a:extLst>
              <a:ext uri="{FF2B5EF4-FFF2-40B4-BE49-F238E27FC236}">
                <a16:creationId xmlns:a16="http://schemas.microsoft.com/office/drawing/2014/main" id="{9E3A4AFC-593F-E01E-CE30-CDED606B8B9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312FDDE-D37E-A47A-695B-5CB48366B6FB}"/>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Equivalent but not identical lists</a:t>
            </a:r>
          </a:p>
        </p:txBody>
      </p:sp>
      <p:pic>
        <p:nvPicPr>
          <p:cNvPr id="9" name="Picture 8" descr="a and b are equivalent, not identical">
            <a:extLst>
              <a:ext uri="{FF2B5EF4-FFF2-40B4-BE49-F238E27FC236}">
                <a16:creationId xmlns:a16="http://schemas.microsoft.com/office/drawing/2014/main" id="{B34E303C-EE79-90AD-21C4-E375E4CC943A}"/>
              </a:ext>
            </a:extLst>
          </p:cNvPr>
          <p:cNvPicPr>
            <a:picLocks noChangeAspect="1"/>
          </p:cNvPicPr>
          <p:nvPr/>
        </p:nvPicPr>
        <p:blipFill>
          <a:blip r:embed="rId3"/>
          <a:srcRect b="8260"/>
          <a:stretch>
            <a:fillRect/>
          </a:stretch>
        </p:blipFill>
        <p:spPr>
          <a:xfrm>
            <a:off x="6701427" y="1267091"/>
            <a:ext cx="4088493" cy="2668096"/>
          </a:xfrm>
          <a:prstGeom prst="rect">
            <a:avLst/>
          </a:prstGeom>
        </p:spPr>
      </p:pic>
    </p:spTree>
    <p:extLst>
      <p:ext uri="{BB962C8B-B14F-4D97-AF65-F5344CB8AC3E}">
        <p14:creationId xmlns:p14="http://schemas.microsoft.com/office/powerpoint/2010/main" val="2227101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98253-7FCC-7F88-AF9F-776595631E9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BD4B49D-029D-6DA1-726A-B3D0AB5363B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1B4711C-7789-575F-E779-7703324FEFB7}"/>
              </a:ext>
            </a:extLst>
          </p:cNvPr>
          <p:cNvSpPr>
            <a:spLocks noGrp="1"/>
          </p:cNvSpPr>
          <p:nvPr>
            <p:ph type="sldNum" sz="quarter" idx="12"/>
          </p:nvPr>
        </p:nvSpPr>
        <p:spPr/>
        <p:txBody>
          <a:bodyPr/>
          <a:lstStyle/>
          <a:p>
            <a:fld id="{CC057153-B650-4DEB-B370-79DDCFDCE934}" type="slidenum">
              <a:rPr lang="en-US" smtClean="0"/>
              <a:t>74</a:t>
            </a:fld>
            <a:endParaRPr lang="en-US"/>
          </a:p>
        </p:txBody>
      </p:sp>
      <p:sp>
        <p:nvSpPr>
          <p:cNvPr id="4" name="Content Placeholder 3">
            <a:extLst>
              <a:ext uri="{FF2B5EF4-FFF2-40B4-BE49-F238E27FC236}">
                <a16:creationId xmlns:a16="http://schemas.microsoft.com/office/drawing/2014/main" id="{6ECDA2FD-5360-2E78-83CB-8DE2A832924A}"/>
              </a:ext>
            </a:extLst>
          </p:cNvPr>
          <p:cNvSpPr>
            <a:spLocks noGrp="1"/>
          </p:cNvSpPr>
          <p:nvPr>
            <p:ph idx="1"/>
          </p:nvPr>
        </p:nvSpPr>
        <p:spPr>
          <a:xfrm>
            <a:off x="612647" y="1563132"/>
            <a:ext cx="11019515" cy="4593828"/>
          </a:xfrm>
        </p:spPr>
        <p:txBody>
          <a:bodyPr>
            <a:noAutofit/>
          </a:bodyPr>
          <a:lstStyle/>
          <a:p>
            <a:r>
              <a:rPr lang="en-US" dirty="0"/>
              <a:t>An object with more than one reference has more than one name, so we say the object is </a:t>
            </a:r>
            <a:r>
              <a:rPr lang="en-US" b="1" dirty="0"/>
              <a:t>aliased</a:t>
            </a:r>
            <a:r>
              <a:rPr lang="en-US" dirty="0"/>
              <a:t>. If the aliased object is </a:t>
            </a:r>
            <a:r>
              <a:rPr lang="en-US" i="1" dirty="0"/>
              <a:t>mutable</a:t>
            </a:r>
            <a:r>
              <a:rPr lang="en-US" dirty="0"/>
              <a:t>, changes made with one name affect the other. </a:t>
            </a:r>
          </a:p>
          <a:p>
            <a:r>
              <a:rPr lang="en-US" dirty="0"/>
              <a:t>In this example, if we change the object </a:t>
            </a:r>
            <a:r>
              <a:rPr lang="en-US" dirty="0">
                <a:latin typeface="Monaco" pitchFamily="2" charset="77"/>
              </a:rPr>
              <a:t>b</a:t>
            </a:r>
            <a:r>
              <a:rPr lang="en-US" dirty="0"/>
              <a:t> refers to, we are also changing the object </a:t>
            </a:r>
            <a:r>
              <a:rPr lang="en-US" dirty="0">
                <a:latin typeface="Monaco" pitchFamily="2" charset="77"/>
              </a:rPr>
              <a:t>a</a:t>
            </a:r>
            <a:r>
              <a:rPr lang="en-US" dirty="0"/>
              <a:t> refers to. </a:t>
            </a:r>
          </a:p>
          <a:p>
            <a:r>
              <a:rPr lang="en-US" dirty="0"/>
              <a:t>So we would say that </a:t>
            </a:r>
            <a:r>
              <a:rPr lang="en-US" dirty="0">
                <a:latin typeface="Monaco" pitchFamily="2" charset="77"/>
              </a:rPr>
              <a:t>a</a:t>
            </a:r>
            <a:r>
              <a:rPr lang="en-US" dirty="0"/>
              <a:t> “sees” this change. Although this behavior can be useful, it is error-prone. In general, it is safer to avoid aliasing when you are working with mutable objects.</a:t>
            </a:r>
          </a:p>
          <a:p>
            <a:r>
              <a:rPr lang="en-US" dirty="0"/>
              <a:t>For immutable objects like strings and numbers, aliasing is not a problem because we cannot change their contents. </a:t>
            </a:r>
            <a:br>
              <a:rPr lang="en-US" dirty="0"/>
            </a:br>
            <a:endParaRPr lang="en-US" dirty="0"/>
          </a:p>
          <a:p>
            <a:endParaRPr lang="en-US" dirty="0"/>
          </a:p>
          <a:p>
            <a:endParaRPr lang="en-US" dirty="0"/>
          </a:p>
          <a:p>
            <a:endParaRPr lang="en-US" dirty="0"/>
          </a:p>
        </p:txBody>
      </p:sp>
      <p:sp>
        <p:nvSpPr>
          <p:cNvPr id="2" name="TextBox 1">
            <a:extLst>
              <a:ext uri="{FF2B5EF4-FFF2-40B4-BE49-F238E27FC236}">
                <a16:creationId xmlns:a16="http://schemas.microsoft.com/office/drawing/2014/main" id="{B7B0288D-A38A-97BE-9A89-9B5EEEE20B9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DC422DA-6B86-7756-0A70-460A694C14E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Aliasing</a:t>
            </a:r>
          </a:p>
        </p:txBody>
      </p:sp>
      <p:pic>
        <p:nvPicPr>
          <p:cNvPr id="5" name="Picture 4" descr="a and b refer to the same list object in memory.">
            <a:extLst>
              <a:ext uri="{FF2B5EF4-FFF2-40B4-BE49-F238E27FC236}">
                <a16:creationId xmlns:a16="http://schemas.microsoft.com/office/drawing/2014/main" id="{4080943F-51DB-0A2A-9939-62F48DA7D46E}"/>
              </a:ext>
            </a:extLst>
          </p:cNvPr>
          <p:cNvPicPr>
            <a:picLocks noChangeAspect="1"/>
          </p:cNvPicPr>
          <p:nvPr/>
        </p:nvPicPr>
        <p:blipFill>
          <a:blip r:embed="rId3"/>
          <a:srcRect l="6963" t="20310" r="7592" b="25149"/>
          <a:stretch>
            <a:fillRect/>
          </a:stretch>
        </p:blipFill>
        <p:spPr>
          <a:xfrm>
            <a:off x="9038254" y="21185"/>
            <a:ext cx="3153746" cy="1541947"/>
          </a:xfrm>
          <a:prstGeom prst="rect">
            <a:avLst/>
          </a:prstGeom>
        </p:spPr>
      </p:pic>
    </p:spTree>
    <p:extLst>
      <p:ext uri="{BB962C8B-B14F-4D97-AF65-F5344CB8AC3E}">
        <p14:creationId xmlns:p14="http://schemas.microsoft.com/office/powerpoint/2010/main" val="1831691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D5C36-A584-97C9-FF83-34C1245AC34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0CDB43E-3835-EBE3-B5C3-BB5ACF2F45B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C66B686-7610-DEC2-1178-B724C626C4F3}"/>
              </a:ext>
            </a:extLst>
          </p:cNvPr>
          <p:cNvSpPr>
            <a:spLocks noGrp="1"/>
          </p:cNvSpPr>
          <p:nvPr>
            <p:ph type="sldNum" sz="quarter" idx="12"/>
          </p:nvPr>
        </p:nvSpPr>
        <p:spPr/>
        <p:txBody>
          <a:bodyPr/>
          <a:lstStyle/>
          <a:p>
            <a:fld id="{CC057153-B650-4DEB-B370-79DDCFDCE934}" type="slidenum">
              <a:rPr lang="en-US" smtClean="0"/>
              <a:t>75</a:t>
            </a:fld>
            <a:endParaRPr lang="en-US"/>
          </a:p>
        </p:txBody>
      </p:sp>
      <p:sp>
        <p:nvSpPr>
          <p:cNvPr id="4" name="Content Placeholder 3">
            <a:extLst>
              <a:ext uri="{FF2B5EF4-FFF2-40B4-BE49-F238E27FC236}">
                <a16:creationId xmlns:a16="http://schemas.microsoft.com/office/drawing/2014/main" id="{926585FC-A7B9-1948-CF4F-B9B3F7911204}"/>
              </a:ext>
            </a:extLst>
          </p:cNvPr>
          <p:cNvSpPr>
            <a:spLocks noGrp="1"/>
          </p:cNvSpPr>
          <p:nvPr>
            <p:ph idx="1"/>
          </p:nvPr>
        </p:nvSpPr>
        <p:spPr>
          <a:xfrm>
            <a:off x="612647" y="1563132"/>
            <a:ext cx="9669687" cy="4593828"/>
          </a:xfrm>
        </p:spPr>
        <p:txBody>
          <a:bodyPr>
            <a:noAutofit/>
          </a:bodyPr>
          <a:lstStyle/>
          <a:p>
            <a:r>
              <a:rPr lang="en-US" dirty="0"/>
              <a:t>When you pass a list to a function, the function gets a reference to the list. If the function modifies the list, the caller sees the change. </a:t>
            </a:r>
          </a:p>
          <a:p>
            <a:r>
              <a:rPr lang="en-US" dirty="0"/>
              <a:t>For example,</a:t>
            </a:r>
            <a:r>
              <a:rPr lang="en-US" dirty="0">
                <a:latin typeface="Monaco" pitchFamily="2" charset="77"/>
              </a:rPr>
              <a:t> </a:t>
            </a:r>
            <a:r>
              <a:rPr lang="en-US" dirty="0" err="1">
                <a:latin typeface="Monaco" pitchFamily="2" charset="77"/>
              </a:rPr>
              <a:t>pop_first</a:t>
            </a:r>
            <a:r>
              <a:rPr lang="en-US" dirty="0">
                <a:latin typeface="Monaco" pitchFamily="2" charset="77"/>
              </a:rPr>
              <a:t> </a:t>
            </a:r>
            <a:r>
              <a:rPr lang="en-US" dirty="0"/>
              <a:t>uses the list method </a:t>
            </a:r>
            <a:r>
              <a:rPr lang="en-US" dirty="0">
                <a:latin typeface="Monaco" pitchFamily="2" charset="77"/>
              </a:rPr>
              <a:t>pop</a:t>
            </a:r>
            <a:r>
              <a:rPr lang="en-US" dirty="0"/>
              <a:t> to remove the first element from a list.</a:t>
            </a:r>
          </a:p>
          <a:p>
            <a:r>
              <a:rPr lang="en-US" dirty="0">
                <a:latin typeface="Monaco" pitchFamily="2" charset="77"/>
              </a:rPr>
              <a:t>def </a:t>
            </a:r>
            <a:r>
              <a:rPr lang="en-US" dirty="0" err="1">
                <a:latin typeface="Monaco" pitchFamily="2" charset="77"/>
              </a:rPr>
              <a:t>pop_first</a:t>
            </a:r>
            <a:r>
              <a:rPr lang="en-US" dirty="0">
                <a:latin typeface="Monaco" pitchFamily="2" charset="77"/>
              </a:rPr>
              <a:t>(</a:t>
            </a:r>
            <a:r>
              <a:rPr lang="en-US" dirty="0" err="1">
                <a:latin typeface="Monaco" pitchFamily="2" charset="77"/>
              </a:rPr>
              <a:t>lst</a:t>
            </a:r>
            <a:r>
              <a:rPr lang="en-US" dirty="0">
                <a:latin typeface="Monaco" pitchFamily="2" charset="77"/>
              </a:rPr>
              <a:t>):</a:t>
            </a:r>
          </a:p>
          <a:p>
            <a:pPr marL="0" indent="0">
              <a:buNone/>
            </a:pPr>
            <a:r>
              <a:rPr lang="en-US" dirty="0">
                <a:latin typeface="Monaco" pitchFamily="2" charset="77"/>
              </a:rPr>
              <a:t>    return </a:t>
            </a:r>
            <a:r>
              <a:rPr lang="en-US" dirty="0" err="1">
                <a:latin typeface="Monaco" pitchFamily="2" charset="77"/>
              </a:rPr>
              <a:t>lst.pop</a:t>
            </a:r>
            <a:r>
              <a:rPr lang="en-US" dirty="0">
                <a:latin typeface="Monaco" pitchFamily="2" charset="77"/>
              </a:rPr>
              <a:t>(0)</a:t>
            </a:r>
          </a:p>
          <a:p>
            <a:r>
              <a:rPr lang="en-US" dirty="0">
                <a:latin typeface="Monaco" pitchFamily="2" charset="77"/>
              </a:rPr>
              <a:t>letters = ['a', 'b', 'c']</a:t>
            </a:r>
          </a:p>
          <a:p>
            <a:r>
              <a:rPr lang="en-US" dirty="0" err="1">
                <a:latin typeface="Monaco" pitchFamily="2" charset="77"/>
              </a:rPr>
              <a:t>pop_first</a:t>
            </a:r>
            <a:r>
              <a:rPr lang="en-US" dirty="0">
                <a:latin typeface="Monaco" pitchFamily="2" charset="77"/>
              </a:rPr>
              <a:t>(letters)</a:t>
            </a:r>
          </a:p>
          <a:p>
            <a:r>
              <a:rPr lang="en-US" dirty="0"/>
              <a:t>The parameter </a:t>
            </a:r>
            <a:r>
              <a:rPr lang="en-US" dirty="0" err="1">
                <a:latin typeface="Monaco" pitchFamily="2" charset="77"/>
              </a:rPr>
              <a:t>lst</a:t>
            </a:r>
            <a:r>
              <a:rPr lang="en-US" dirty="0"/>
              <a:t> and the variable </a:t>
            </a:r>
            <a:r>
              <a:rPr lang="en-US" dirty="0">
                <a:latin typeface="Monaco" pitchFamily="2" charset="77"/>
              </a:rPr>
              <a:t>letters</a:t>
            </a:r>
            <a:r>
              <a:rPr lang="en-US" dirty="0"/>
              <a:t> are aliases for the same object.</a:t>
            </a:r>
          </a:p>
          <a:p>
            <a:r>
              <a:rPr lang="en-US" dirty="0"/>
              <a:t>If the function modifies the object, those changes persist after the function is done. Thus, this call will return </a:t>
            </a:r>
            <a:r>
              <a:rPr lang="en-US" dirty="0">
                <a:latin typeface="Monaco" pitchFamily="2" charset="77"/>
              </a:rPr>
              <a:t>'a'</a:t>
            </a:r>
            <a:r>
              <a:rPr lang="en-US" dirty="0"/>
              <a:t>. </a:t>
            </a:r>
            <a:r>
              <a:rPr lang="en-US" dirty="0">
                <a:latin typeface="Monaco" pitchFamily="2" charset="77"/>
              </a:rPr>
              <a:t>letters</a:t>
            </a:r>
            <a:r>
              <a:rPr lang="en-US" dirty="0"/>
              <a:t> is now </a:t>
            </a:r>
            <a:r>
              <a:rPr lang="en-US" dirty="0">
                <a:latin typeface="Monaco" pitchFamily="2" charset="77"/>
              </a:rPr>
              <a:t>['b', 'c'].</a:t>
            </a:r>
            <a:br>
              <a:rPr lang="en-US" dirty="0"/>
            </a:br>
            <a:endParaRPr lang="en-US" dirty="0"/>
          </a:p>
        </p:txBody>
      </p:sp>
      <p:sp>
        <p:nvSpPr>
          <p:cNvPr id="2" name="TextBox 1">
            <a:extLst>
              <a:ext uri="{FF2B5EF4-FFF2-40B4-BE49-F238E27FC236}">
                <a16:creationId xmlns:a16="http://schemas.microsoft.com/office/drawing/2014/main" id="{F5A9A9A8-F901-8B44-4C2C-D3FED3656D4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F77AF34-85DD-0050-4CEE-EE63C353BAD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Passing a list to a function</a:t>
            </a:r>
          </a:p>
        </p:txBody>
      </p:sp>
      <p:pic>
        <p:nvPicPr>
          <p:cNvPr id="9" name="Picture 8" descr="A diagram of a list&#10;&#10;AI-generated content may be incorrect.">
            <a:extLst>
              <a:ext uri="{FF2B5EF4-FFF2-40B4-BE49-F238E27FC236}">
                <a16:creationId xmlns:a16="http://schemas.microsoft.com/office/drawing/2014/main" id="{3F156D2B-80DB-44C6-4C0B-6B37007429B3}"/>
              </a:ext>
            </a:extLst>
          </p:cNvPr>
          <p:cNvPicPr>
            <a:picLocks noChangeAspect="1"/>
          </p:cNvPicPr>
          <p:nvPr/>
        </p:nvPicPr>
        <p:blipFill>
          <a:blip r:embed="rId3"/>
          <a:srcRect t="9558" b="13708"/>
          <a:stretch>
            <a:fillRect/>
          </a:stretch>
        </p:blipFill>
        <p:spPr>
          <a:xfrm>
            <a:off x="6862015" y="2919611"/>
            <a:ext cx="4984750" cy="2447078"/>
          </a:xfrm>
          <a:prstGeom prst="rect">
            <a:avLst/>
          </a:prstGeom>
        </p:spPr>
      </p:pic>
    </p:spTree>
    <p:extLst>
      <p:ext uri="{BB962C8B-B14F-4D97-AF65-F5344CB8AC3E}">
        <p14:creationId xmlns:p14="http://schemas.microsoft.com/office/powerpoint/2010/main" val="462268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A8BBC-BC9C-127D-356C-440A937423F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0DBEAF6-4778-5C1B-3491-16A6E2A8D37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4244A050-89EF-F29D-D6A4-F8CF2D320083}"/>
              </a:ext>
            </a:extLst>
          </p:cNvPr>
          <p:cNvSpPr>
            <a:spLocks noGrp="1"/>
          </p:cNvSpPr>
          <p:nvPr>
            <p:ph type="sldNum" sz="quarter" idx="12"/>
          </p:nvPr>
        </p:nvSpPr>
        <p:spPr/>
        <p:txBody>
          <a:bodyPr/>
          <a:lstStyle/>
          <a:p>
            <a:fld id="{CC057153-B650-4DEB-B370-79DDCFDCE934}" type="slidenum">
              <a:rPr lang="en-US" smtClean="0"/>
              <a:t>76</a:t>
            </a:fld>
            <a:endParaRPr lang="en-US"/>
          </a:p>
        </p:txBody>
      </p:sp>
      <p:sp>
        <p:nvSpPr>
          <p:cNvPr id="4" name="Content Placeholder 3">
            <a:extLst>
              <a:ext uri="{FF2B5EF4-FFF2-40B4-BE49-F238E27FC236}">
                <a16:creationId xmlns:a16="http://schemas.microsoft.com/office/drawing/2014/main" id="{03336FCB-7651-6FC6-CF04-166BA4A54599}"/>
              </a:ext>
            </a:extLst>
          </p:cNvPr>
          <p:cNvSpPr>
            <a:spLocks noGrp="1"/>
          </p:cNvSpPr>
          <p:nvPr>
            <p:ph idx="1"/>
          </p:nvPr>
        </p:nvSpPr>
        <p:spPr>
          <a:xfrm>
            <a:off x="612647" y="1563132"/>
            <a:ext cx="9669687" cy="4593828"/>
          </a:xfrm>
        </p:spPr>
        <p:txBody>
          <a:bodyPr>
            <a:noAutofit/>
          </a:bodyPr>
          <a:lstStyle/>
          <a:p>
            <a:r>
              <a:rPr lang="en-US" dirty="0"/>
              <a:t>What do you think would happen here?</a:t>
            </a:r>
          </a:p>
          <a:p>
            <a:endParaRPr lang="en-US" dirty="0"/>
          </a:p>
          <a:p>
            <a:r>
              <a:rPr lang="en-US" dirty="0">
                <a:latin typeface="Monaco" pitchFamily="2" charset="77"/>
              </a:rPr>
              <a:t>def </a:t>
            </a:r>
            <a:r>
              <a:rPr lang="en-US" dirty="0" err="1">
                <a:latin typeface="Monaco" pitchFamily="2" charset="77"/>
              </a:rPr>
              <a:t>augment_twice</a:t>
            </a:r>
            <a:r>
              <a:rPr lang="en-US" dirty="0">
                <a:latin typeface="Monaco" pitchFamily="2" charset="77"/>
              </a:rPr>
              <a:t>(</a:t>
            </a:r>
            <a:r>
              <a:rPr lang="en-US" dirty="0" err="1">
                <a:latin typeface="Monaco" pitchFamily="2" charset="77"/>
              </a:rPr>
              <a:t>a_list</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a_list.append</a:t>
            </a:r>
            <a:r>
              <a:rPr lang="en-US" dirty="0">
                <a:latin typeface="Monaco" pitchFamily="2" charset="77"/>
              </a:rPr>
              <a:t>(</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a_list.append</a:t>
            </a:r>
            <a:r>
              <a:rPr lang="en-US" dirty="0">
                <a:latin typeface="Monaco" pitchFamily="2" charset="77"/>
              </a:rPr>
              <a:t>(</a:t>
            </a:r>
            <a:r>
              <a:rPr lang="en-US" dirty="0" err="1">
                <a:latin typeface="Monaco" pitchFamily="2" charset="77"/>
              </a:rPr>
              <a:t>val</a:t>
            </a:r>
            <a:r>
              <a:rPr lang="en-US" dirty="0">
                <a:latin typeface="Monaco" pitchFamily="2" charset="77"/>
              </a:rPr>
              <a:t>)</a:t>
            </a:r>
            <a:br>
              <a:rPr lang="en-US" dirty="0">
                <a:latin typeface="Monaco" pitchFamily="2" charset="77"/>
              </a:rPr>
            </a:br>
            <a:br>
              <a:rPr lang="en-US" dirty="0">
                <a:latin typeface="Monaco" pitchFamily="2" charset="77"/>
              </a:rPr>
            </a:br>
            <a:r>
              <a:rPr lang="en-US" dirty="0">
                <a:latin typeface="Monaco" pitchFamily="2" charset="77"/>
              </a:rPr>
              <a:t>numbers = [1, 2, 3]</a:t>
            </a:r>
            <a:br>
              <a:rPr lang="en-US" dirty="0">
                <a:latin typeface="Monaco" pitchFamily="2" charset="77"/>
              </a:rPr>
            </a:br>
            <a:r>
              <a:rPr lang="en-US" dirty="0" err="1">
                <a:latin typeface="Monaco" pitchFamily="2" charset="77"/>
              </a:rPr>
              <a:t>augment_twice</a:t>
            </a:r>
            <a:r>
              <a:rPr lang="en-US" dirty="0">
                <a:latin typeface="Monaco" pitchFamily="2" charset="77"/>
              </a:rPr>
              <a:t>(numbers, 47)</a:t>
            </a:r>
          </a:p>
        </p:txBody>
      </p:sp>
      <p:sp>
        <p:nvSpPr>
          <p:cNvPr id="2" name="TextBox 1">
            <a:extLst>
              <a:ext uri="{FF2B5EF4-FFF2-40B4-BE49-F238E27FC236}">
                <a16:creationId xmlns:a16="http://schemas.microsoft.com/office/drawing/2014/main" id="{7F4FC73D-8646-AE27-D10C-4723DDA45BF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3C06D04-CE36-8329-009C-18038EE7321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Passing a list to a function</a:t>
            </a:r>
          </a:p>
        </p:txBody>
      </p:sp>
    </p:spTree>
    <p:extLst>
      <p:ext uri="{BB962C8B-B14F-4D97-AF65-F5344CB8AC3E}">
        <p14:creationId xmlns:p14="http://schemas.microsoft.com/office/powerpoint/2010/main" val="83201011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E12B8-B6B8-5744-62AD-36D2A746623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77F4443-1EFB-C348-393E-DFA3C1157A3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EC69E17-E5AA-87CB-FD94-EC9D6750CC8A}"/>
              </a:ext>
            </a:extLst>
          </p:cNvPr>
          <p:cNvSpPr>
            <a:spLocks noGrp="1"/>
          </p:cNvSpPr>
          <p:nvPr>
            <p:ph type="sldNum" sz="quarter" idx="12"/>
          </p:nvPr>
        </p:nvSpPr>
        <p:spPr/>
        <p:txBody>
          <a:bodyPr/>
          <a:lstStyle/>
          <a:p>
            <a:fld id="{CC057153-B650-4DEB-B370-79DDCFDCE934}" type="slidenum">
              <a:rPr lang="en-US" smtClean="0"/>
              <a:t>77</a:t>
            </a:fld>
            <a:endParaRPr lang="en-US"/>
          </a:p>
        </p:txBody>
      </p:sp>
      <p:sp>
        <p:nvSpPr>
          <p:cNvPr id="4" name="Content Placeholder 3">
            <a:extLst>
              <a:ext uri="{FF2B5EF4-FFF2-40B4-BE49-F238E27FC236}">
                <a16:creationId xmlns:a16="http://schemas.microsoft.com/office/drawing/2014/main" id="{557555D4-F395-ABA9-A86F-D210C67FE337}"/>
              </a:ext>
            </a:extLst>
          </p:cNvPr>
          <p:cNvSpPr>
            <a:spLocks noGrp="1"/>
          </p:cNvSpPr>
          <p:nvPr>
            <p:ph idx="1"/>
          </p:nvPr>
        </p:nvSpPr>
        <p:spPr>
          <a:xfrm>
            <a:off x="612647" y="1563132"/>
            <a:ext cx="9669687" cy="4593828"/>
          </a:xfrm>
        </p:spPr>
        <p:txBody>
          <a:bodyPr>
            <a:noAutofit/>
          </a:bodyPr>
          <a:lstStyle/>
          <a:p>
            <a:r>
              <a:rPr lang="en-US" dirty="0"/>
              <a:t>What do you think would happen here?</a:t>
            </a:r>
          </a:p>
          <a:p>
            <a:endParaRPr lang="en-US" dirty="0"/>
          </a:p>
          <a:p>
            <a:r>
              <a:rPr lang="en-US" dirty="0">
                <a:latin typeface="Monaco" pitchFamily="2" charset="77"/>
              </a:rPr>
              <a:t>def </a:t>
            </a:r>
            <a:r>
              <a:rPr lang="en-US" dirty="0" err="1">
                <a:latin typeface="Monaco" pitchFamily="2" charset="77"/>
              </a:rPr>
              <a:t>augment_twice</a:t>
            </a:r>
            <a:r>
              <a:rPr lang="en-US" dirty="0">
                <a:latin typeface="Monaco" pitchFamily="2" charset="77"/>
              </a:rPr>
              <a:t>(</a:t>
            </a:r>
            <a:r>
              <a:rPr lang="en-US" dirty="0" err="1">
                <a:latin typeface="Monaco" pitchFamily="2" charset="77"/>
              </a:rPr>
              <a:t>a_list</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a_list.append</a:t>
            </a:r>
            <a:r>
              <a:rPr lang="en-US" dirty="0">
                <a:latin typeface="Monaco" pitchFamily="2" charset="77"/>
              </a:rPr>
              <a:t>(</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a_list.append</a:t>
            </a:r>
            <a:r>
              <a:rPr lang="en-US" dirty="0">
                <a:latin typeface="Monaco" pitchFamily="2" charset="77"/>
              </a:rPr>
              <a:t>(</a:t>
            </a:r>
            <a:r>
              <a:rPr lang="en-US" dirty="0" err="1">
                <a:latin typeface="Monaco" pitchFamily="2" charset="77"/>
              </a:rPr>
              <a:t>val</a:t>
            </a:r>
            <a:r>
              <a:rPr lang="en-US" dirty="0">
                <a:latin typeface="Monaco" pitchFamily="2" charset="77"/>
              </a:rPr>
              <a:t>)</a:t>
            </a:r>
            <a:br>
              <a:rPr lang="en-US" dirty="0">
                <a:latin typeface="Monaco" pitchFamily="2" charset="77"/>
              </a:rPr>
            </a:br>
            <a:br>
              <a:rPr lang="en-US" dirty="0">
                <a:latin typeface="Monaco" pitchFamily="2" charset="77"/>
              </a:rPr>
            </a:br>
            <a:r>
              <a:rPr lang="en-US" dirty="0">
                <a:latin typeface="Monaco" pitchFamily="2" charset="77"/>
              </a:rPr>
              <a:t>numbers = [1, 2, 3]</a:t>
            </a:r>
            <a:br>
              <a:rPr lang="en-US" dirty="0">
                <a:latin typeface="Monaco" pitchFamily="2" charset="77"/>
              </a:rPr>
            </a:br>
            <a:r>
              <a:rPr lang="en-US" dirty="0" err="1">
                <a:latin typeface="Monaco" pitchFamily="2" charset="77"/>
              </a:rPr>
              <a:t>augment_twice</a:t>
            </a:r>
            <a:r>
              <a:rPr lang="en-US" dirty="0">
                <a:latin typeface="Monaco" pitchFamily="2" charset="77"/>
              </a:rPr>
              <a:t>(numbers, 47)</a:t>
            </a:r>
          </a:p>
        </p:txBody>
      </p:sp>
      <p:sp>
        <p:nvSpPr>
          <p:cNvPr id="2" name="TextBox 1">
            <a:extLst>
              <a:ext uri="{FF2B5EF4-FFF2-40B4-BE49-F238E27FC236}">
                <a16:creationId xmlns:a16="http://schemas.microsoft.com/office/drawing/2014/main" id="{E3292F86-5D27-0046-DDED-F8C4D24ECA2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C3054BA-561B-7335-AA3B-597CA6EF30A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Passing a list to a function</a:t>
            </a:r>
          </a:p>
        </p:txBody>
      </p:sp>
      <p:grpSp>
        <p:nvGrpSpPr>
          <p:cNvPr id="20" name="Group 19">
            <a:extLst>
              <a:ext uri="{FF2B5EF4-FFF2-40B4-BE49-F238E27FC236}">
                <a16:creationId xmlns:a16="http://schemas.microsoft.com/office/drawing/2014/main" id="{D5147384-375D-C12C-4C4F-F7FFB633FE82}"/>
              </a:ext>
            </a:extLst>
          </p:cNvPr>
          <p:cNvGrpSpPr/>
          <p:nvPr/>
        </p:nvGrpSpPr>
        <p:grpSpPr>
          <a:xfrm>
            <a:off x="5527880" y="2470267"/>
            <a:ext cx="6349184" cy="3345766"/>
            <a:chOff x="5527880" y="2470267"/>
            <a:chExt cx="6349184" cy="3345766"/>
          </a:xfrm>
        </p:grpSpPr>
        <p:grpSp>
          <p:nvGrpSpPr>
            <p:cNvPr id="7" name="Group 6">
              <a:extLst>
                <a:ext uri="{FF2B5EF4-FFF2-40B4-BE49-F238E27FC236}">
                  <a16:creationId xmlns:a16="http://schemas.microsoft.com/office/drawing/2014/main" id="{1DDA0425-363A-89BE-3371-6F886530B21B}"/>
                </a:ext>
              </a:extLst>
            </p:cNvPr>
            <p:cNvGrpSpPr/>
            <p:nvPr/>
          </p:nvGrpSpPr>
          <p:grpSpPr>
            <a:xfrm>
              <a:off x="7504703" y="2470267"/>
              <a:ext cx="4372361" cy="505846"/>
              <a:chOff x="887922" y="5246865"/>
              <a:chExt cx="4372361" cy="505846"/>
            </a:xfrm>
          </p:grpSpPr>
          <p:grpSp>
            <p:nvGrpSpPr>
              <p:cNvPr id="8" name="Group 7">
                <a:extLst>
                  <a:ext uri="{FF2B5EF4-FFF2-40B4-BE49-F238E27FC236}">
                    <a16:creationId xmlns:a16="http://schemas.microsoft.com/office/drawing/2014/main" id="{D9A49543-7EBA-DF89-3954-EF7364DA297D}"/>
                  </a:ext>
                </a:extLst>
              </p:cNvPr>
              <p:cNvGrpSpPr/>
              <p:nvPr/>
            </p:nvGrpSpPr>
            <p:grpSpPr>
              <a:xfrm>
                <a:off x="887922" y="5246865"/>
                <a:ext cx="2283047" cy="369332"/>
                <a:chOff x="916439" y="3938604"/>
                <a:chExt cx="2283047" cy="369332"/>
              </a:xfrm>
            </p:grpSpPr>
            <p:cxnSp>
              <p:nvCxnSpPr>
                <p:cNvPr id="18" name="Straight Arrow Connector 17">
                  <a:extLst>
                    <a:ext uri="{FF2B5EF4-FFF2-40B4-BE49-F238E27FC236}">
                      <a16:creationId xmlns:a16="http://schemas.microsoft.com/office/drawing/2014/main" id="{0F4CC3D4-EC3D-0B17-60CA-3F8E8A22E893}"/>
                    </a:ext>
                  </a:extLst>
                </p:cNvPr>
                <p:cNvCxnSpPr>
                  <a:cxnSpLocks/>
                </p:cNvCxnSpPr>
                <p:nvPr/>
              </p:nvCxnSpPr>
              <p:spPr>
                <a:xfrm>
                  <a:off x="2075396"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D8FA60D8-14EA-CE72-21D6-886B8930F115}"/>
                    </a:ext>
                  </a:extLst>
                </p:cNvPr>
                <p:cNvSpPr txBox="1"/>
                <p:nvPr/>
              </p:nvSpPr>
              <p:spPr>
                <a:xfrm>
                  <a:off x="916439" y="3938604"/>
                  <a:ext cx="1149674" cy="369332"/>
                </a:xfrm>
                <a:prstGeom prst="rect">
                  <a:avLst/>
                </a:prstGeom>
                <a:noFill/>
              </p:spPr>
              <p:txBody>
                <a:bodyPr wrap="none" rtlCol="0">
                  <a:spAutoFit/>
                </a:bodyPr>
                <a:lstStyle/>
                <a:p>
                  <a:r>
                    <a:rPr lang="en-US" dirty="0">
                      <a:latin typeface="Monaco" pitchFamily="2" charset="77"/>
                    </a:rPr>
                    <a:t>numbers</a:t>
                  </a:r>
                </a:p>
              </p:txBody>
            </p:sp>
          </p:grpSp>
          <p:grpSp>
            <p:nvGrpSpPr>
              <p:cNvPr id="12" name="Group 11">
                <a:extLst>
                  <a:ext uri="{FF2B5EF4-FFF2-40B4-BE49-F238E27FC236}">
                    <a16:creationId xmlns:a16="http://schemas.microsoft.com/office/drawing/2014/main" id="{19030CF0-C9DC-3973-DD8C-C2B52C77F5C4}"/>
                  </a:ext>
                </a:extLst>
              </p:cNvPr>
              <p:cNvGrpSpPr/>
              <p:nvPr/>
            </p:nvGrpSpPr>
            <p:grpSpPr>
              <a:xfrm>
                <a:off x="3263148" y="5246865"/>
                <a:ext cx="1997135" cy="505846"/>
                <a:chOff x="3328988" y="4531141"/>
                <a:chExt cx="1997135" cy="505846"/>
              </a:xfrm>
            </p:grpSpPr>
            <p:grpSp>
              <p:nvGrpSpPr>
                <p:cNvPr id="13" name="Group 12">
                  <a:extLst>
                    <a:ext uri="{FF2B5EF4-FFF2-40B4-BE49-F238E27FC236}">
                      <a16:creationId xmlns:a16="http://schemas.microsoft.com/office/drawing/2014/main" id="{E3306B49-445A-1758-CC35-AEC0E77C82BC}"/>
                    </a:ext>
                  </a:extLst>
                </p:cNvPr>
                <p:cNvGrpSpPr/>
                <p:nvPr/>
              </p:nvGrpSpPr>
              <p:grpSpPr>
                <a:xfrm>
                  <a:off x="3328988" y="4531141"/>
                  <a:ext cx="1171575" cy="505846"/>
                  <a:chOff x="3328988" y="4531141"/>
                  <a:chExt cx="1171575" cy="505846"/>
                </a:xfrm>
              </p:grpSpPr>
              <p:sp>
                <p:nvSpPr>
                  <p:cNvPr id="15" name="Rectangle 14">
                    <a:extLst>
                      <a:ext uri="{FF2B5EF4-FFF2-40B4-BE49-F238E27FC236}">
                        <a16:creationId xmlns:a16="http://schemas.microsoft.com/office/drawing/2014/main" id="{FC2CC290-F9D6-263E-AF04-00EA3D11AE50}"/>
                      </a:ext>
                    </a:extLst>
                  </p:cNvPr>
                  <p:cNvSpPr/>
                  <p:nvPr/>
                </p:nvSpPr>
                <p:spPr>
                  <a:xfrm>
                    <a:off x="3328988" y="4543425"/>
                    <a:ext cx="1171575" cy="48127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60F248BD-1391-F574-94A9-C554A336AB37}"/>
                      </a:ext>
                    </a:extLst>
                  </p:cNvPr>
                  <p:cNvCxnSpPr>
                    <a:cxnSpLocks/>
                  </p:cNvCxnSpPr>
                  <p:nvPr/>
                </p:nvCxnSpPr>
                <p:spPr>
                  <a:xfrm>
                    <a:off x="3714752" y="4531141"/>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333EDF1-C8B0-104C-E6E3-A1C40879677C}"/>
                      </a:ext>
                    </a:extLst>
                  </p:cNvPr>
                  <p:cNvCxnSpPr>
                    <a:cxnSpLocks/>
                  </p:cNvCxnSpPr>
                  <p:nvPr/>
                </p:nvCxnSpPr>
                <p:spPr>
                  <a:xfrm>
                    <a:off x="4110040" y="4543425"/>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7A9F16FF-1EAC-9E59-F297-F005434A450F}"/>
                    </a:ext>
                  </a:extLst>
                </p:cNvPr>
                <p:cNvSpPr txBox="1"/>
                <p:nvPr/>
              </p:nvSpPr>
              <p:spPr>
                <a:xfrm>
                  <a:off x="3383915" y="4605403"/>
                  <a:ext cx="1942208" cy="369332"/>
                </a:xfrm>
                <a:prstGeom prst="rect">
                  <a:avLst/>
                </a:prstGeom>
                <a:noFill/>
              </p:spPr>
              <p:txBody>
                <a:bodyPr wrap="square">
                  <a:spAutoFit/>
                </a:bodyPr>
                <a:lstStyle/>
                <a:p>
                  <a:r>
                    <a:rPr lang="en-US" dirty="0">
                      <a:latin typeface="Monaco" pitchFamily="2" charset="77"/>
                    </a:rPr>
                    <a:t>1  2  3</a:t>
                  </a:r>
                  <a:endParaRPr lang="en-US" dirty="0"/>
                </a:p>
              </p:txBody>
            </p:sp>
          </p:grpSp>
        </p:grpSp>
        <p:grpSp>
          <p:nvGrpSpPr>
            <p:cNvPr id="21" name="Group 20">
              <a:extLst>
                <a:ext uri="{FF2B5EF4-FFF2-40B4-BE49-F238E27FC236}">
                  <a16:creationId xmlns:a16="http://schemas.microsoft.com/office/drawing/2014/main" id="{A156BAC9-9664-0BC4-C0D8-B48B978DE021}"/>
                </a:ext>
              </a:extLst>
            </p:cNvPr>
            <p:cNvGrpSpPr/>
            <p:nvPr/>
          </p:nvGrpSpPr>
          <p:grpSpPr>
            <a:xfrm>
              <a:off x="7504703" y="2839599"/>
              <a:ext cx="2283047" cy="1624289"/>
              <a:chOff x="916439" y="2683647"/>
              <a:chExt cx="2283047" cy="1624289"/>
            </a:xfrm>
          </p:grpSpPr>
          <p:cxnSp>
            <p:nvCxnSpPr>
              <p:cNvPr id="28" name="Straight Arrow Connector 27">
                <a:extLst>
                  <a:ext uri="{FF2B5EF4-FFF2-40B4-BE49-F238E27FC236}">
                    <a16:creationId xmlns:a16="http://schemas.microsoft.com/office/drawing/2014/main" id="{FE6AC34D-58B3-699F-11F1-B27046CE8A5E}"/>
                  </a:ext>
                </a:extLst>
              </p:cNvPr>
              <p:cNvCxnSpPr>
                <a:cxnSpLocks/>
              </p:cNvCxnSpPr>
              <p:nvPr/>
            </p:nvCxnSpPr>
            <p:spPr>
              <a:xfrm flipV="1">
                <a:off x="2075396" y="2683647"/>
                <a:ext cx="1124090" cy="14715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9" name="TextBox 28">
                <a:extLst>
                  <a:ext uri="{FF2B5EF4-FFF2-40B4-BE49-F238E27FC236}">
                    <a16:creationId xmlns:a16="http://schemas.microsoft.com/office/drawing/2014/main" id="{196597E1-FE14-B917-8220-9963A8985324}"/>
                  </a:ext>
                </a:extLst>
              </p:cNvPr>
              <p:cNvSpPr txBox="1"/>
              <p:nvPr/>
            </p:nvSpPr>
            <p:spPr>
              <a:xfrm>
                <a:off x="916439" y="3938604"/>
                <a:ext cx="1011815" cy="369332"/>
              </a:xfrm>
              <a:prstGeom prst="rect">
                <a:avLst/>
              </a:prstGeom>
              <a:noFill/>
            </p:spPr>
            <p:txBody>
              <a:bodyPr wrap="none" rtlCol="0">
                <a:spAutoFit/>
              </a:bodyPr>
              <a:lstStyle/>
              <a:p>
                <a:r>
                  <a:rPr lang="en-US" dirty="0" err="1">
                    <a:latin typeface="Monaco" pitchFamily="2" charset="77"/>
                  </a:rPr>
                  <a:t>a_list</a:t>
                </a:r>
                <a:endParaRPr lang="en-US" dirty="0">
                  <a:latin typeface="Monaco" pitchFamily="2" charset="77"/>
                </a:endParaRPr>
              </a:p>
            </p:txBody>
          </p:sp>
        </p:grpSp>
        <p:grpSp>
          <p:nvGrpSpPr>
            <p:cNvPr id="31" name="Group 30">
              <a:extLst>
                <a:ext uri="{FF2B5EF4-FFF2-40B4-BE49-F238E27FC236}">
                  <a16:creationId xmlns:a16="http://schemas.microsoft.com/office/drawing/2014/main" id="{D257DF47-5BF2-6EB7-3BF3-9F0F4314F6EE}"/>
                </a:ext>
              </a:extLst>
            </p:cNvPr>
            <p:cNvGrpSpPr/>
            <p:nvPr/>
          </p:nvGrpSpPr>
          <p:grpSpPr>
            <a:xfrm>
              <a:off x="7504703" y="4814916"/>
              <a:ext cx="2135905" cy="369332"/>
              <a:chOff x="1752872" y="3970501"/>
              <a:chExt cx="2135905" cy="369332"/>
            </a:xfrm>
          </p:grpSpPr>
          <p:cxnSp>
            <p:nvCxnSpPr>
              <p:cNvPr id="32" name="Straight Arrow Connector 31">
                <a:extLst>
                  <a:ext uri="{FF2B5EF4-FFF2-40B4-BE49-F238E27FC236}">
                    <a16:creationId xmlns:a16="http://schemas.microsoft.com/office/drawing/2014/main" id="{6E35B9B6-85E8-DC9C-1539-CDE6299F6AE7}"/>
                  </a:ext>
                </a:extLst>
              </p:cNvPr>
              <p:cNvCxnSpPr>
                <a:cxnSpLocks/>
              </p:cNvCxnSpPr>
              <p:nvPr/>
            </p:nvCxnSpPr>
            <p:spPr>
              <a:xfrm>
                <a:off x="2764687"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TextBox 32">
                <a:extLst>
                  <a:ext uri="{FF2B5EF4-FFF2-40B4-BE49-F238E27FC236}">
                    <a16:creationId xmlns:a16="http://schemas.microsoft.com/office/drawing/2014/main" id="{9D2D4795-4573-C40D-94F4-2AA05A86444C}"/>
                  </a:ext>
                </a:extLst>
              </p:cNvPr>
              <p:cNvSpPr txBox="1"/>
              <p:nvPr/>
            </p:nvSpPr>
            <p:spPr>
              <a:xfrm>
                <a:off x="1752872" y="3970501"/>
                <a:ext cx="736099" cy="369332"/>
              </a:xfrm>
              <a:prstGeom prst="rect">
                <a:avLst/>
              </a:prstGeom>
              <a:noFill/>
            </p:spPr>
            <p:txBody>
              <a:bodyPr wrap="none" rtlCol="0">
                <a:spAutoFit/>
              </a:bodyPr>
              <a:lstStyle/>
              <a:p>
                <a:r>
                  <a:rPr lang="en-US" dirty="0" err="1">
                    <a:latin typeface="Monaco" pitchFamily="2" charset="77"/>
                  </a:rPr>
                  <a:t>val</a:t>
                </a:r>
                <a:r>
                  <a:rPr lang="en-US" dirty="0">
                    <a:latin typeface="Monaco" pitchFamily="2" charset="77"/>
                  </a:rPr>
                  <a:t> </a:t>
                </a:r>
              </a:p>
            </p:txBody>
          </p:sp>
        </p:grpSp>
        <p:sp>
          <p:nvSpPr>
            <p:cNvPr id="34" name="TextBox 33">
              <a:extLst>
                <a:ext uri="{FF2B5EF4-FFF2-40B4-BE49-F238E27FC236}">
                  <a16:creationId xmlns:a16="http://schemas.microsoft.com/office/drawing/2014/main" id="{E2160F2F-6FF2-378C-3064-DA114ED521C2}"/>
                </a:ext>
              </a:extLst>
            </p:cNvPr>
            <p:cNvSpPr txBox="1"/>
            <p:nvPr/>
          </p:nvSpPr>
          <p:spPr>
            <a:xfrm>
              <a:off x="9929940" y="4814916"/>
              <a:ext cx="460382" cy="369332"/>
            </a:xfrm>
            <a:prstGeom prst="rect">
              <a:avLst/>
            </a:prstGeom>
            <a:noFill/>
          </p:spPr>
          <p:txBody>
            <a:bodyPr wrap="none" rtlCol="0">
              <a:spAutoFit/>
            </a:bodyPr>
            <a:lstStyle/>
            <a:p>
              <a:r>
                <a:rPr lang="en-US" dirty="0">
                  <a:latin typeface="Monaco" pitchFamily="2" charset="77"/>
                </a:rPr>
                <a:t>47</a:t>
              </a:r>
            </a:p>
          </p:txBody>
        </p:sp>
        <p:sp>
          <p:nvSpPr>
            <p:cNvPr id="5" name="Rounded Rectangle 4">
              <a:extLst>
                <a:ext uri="{FF2B5EF4-FFF2-40B4-BE49-F238E27FC236}">
                  <a16:creationId xmlns:a16="http://schemas.microsoft.com/office/drawing/2014/main" id="{F0E629D1-7EE2-9813-242B-81D0981E7E36}"/>
                </a:ext>
              </a:extLst>
            </p:cNvPr>
            <p:cNvSpPr/>
            <p:nvPr/>
          </p:nvSpPr>
          <p:spPr>
            <a:xfrm>
              <a:off x="7504703" y="3732051"/>
              <a:ext cx="3546801" cy="2083982"/>
            </a:xfrm>
            <a:prstGeom prst="roundRect">
              <a:avLst/>
            </a:prstGeom>
            <a:noFill/>
            <a:ln>
              <a:solidFill>
                <a:schemeClr val="accent1">
                  <a:shade val="1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F52B5E2E-49D6-1654-833F-03903107428F}"/>
                </a:ext>
              </a:extLst>
            </p:cNvPr>
            <p:cNvSpPr txBox="1"/>
            <p:nvPr/>
          </p:nvSpPr>
          <p:spPr>
            <a:xfrm>
              <a:off x="5527880" y="4630250"/>
              <a:ext cx="1976823" cy="369332"/>
            </a:xfrm>
            <a:prstGeom prst="rect">
              <a:avLst/>
            </a:prstGeom>
            <a:noFill/>
          </p:spPr>
          <p:txBody>
            <a:bodyPr wrap="none" rtlCol="0">
              <a:spAutoFit/>
            </a:bodyPr>
            <a:lstStyle/>
            <a:p>
              <a:r>
                <a:rPr lang="en-US" dirty="0" err="1">
                  <a:solidFill>
                    <a:schemeClr val="tx1">
                      <a:lumMod val="50000"/>
                      <a:lumOff val="50000"/>
                    </a:schemeClr>
                  </a:solidFill>
                  <a:latin typeface="Monaco" pitchFamily="2" charset="77"/>
                </a:rPr>
                <a:t>augment_twice</a:t>
              </a:r>
              <a:endParaRPr lang="en-US" dirty="0">
                <a:solidFill>
                  <a:schemeClr val="tx1">
                    <a:lumMod val="50000"/>
                    <a:lumOff val="50000"/>
                  </a:schemeClr>
                </a:solidFill>
                <a:latin typeface="Monaco" pitchFamily="2" charset="77"/>
              </a:endParaRPr>
            </a:p>
          </p:txBody>
        </p:sp>
      </p:grpSp>
    </p:spTree>
    <p:extLst>
      <p:ext uri="{BB962C8B-B14F-4D97-AF65-F5344CB8AC3E}">
        <p14:creationId xmlns:p14="http://schemas.microsoft.com/office/powerpoint/2010/main" val="25318015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BEDF6-1F2B-7385-1BC6-EFC34B4FED3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7BD5828-5CCF-81CA-2320-CE4D7D12480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647004D-4E01-1B5A-A772-BFA602DC23F3}"/>
              </a:ext>
            </a:extLst>
          </p:cNvPr>
          <p:cNvSpPr>
            <a:spLocks noGrp="1"/>
          </p:cNvSpPr>
          <p:nvPr>
            <p:ph type="sldNum" sz="quarter" idx="12"/>
          </p:nvPr>
        </p:nvSpPr>
        <p:spPr/>
        <p:txBody>
          <a:bodyPr/>
          <a:lstStyle/>
          <a:p>
            <a:fld id="{CC057153-B650-4DEB-B370-79DDCFDCE934}" type="slidenum">
              <a:rPr lang="en-US" smtClean="0"/>
              <a:t>78</a:t>
            </a:fld>
            <a:endParaRPr lang="en-US"/>
          </a:p>
        </p:txBody>
      </p:sp>
      <p:sp>
        <p:nvSpPr>
          <p:cNvPr id="4" name="Content Placeholder 3">
            <a:extLst>
              <a:ext uri="{FF2B5EF4-FFF2-40B4-BE49-F238E27FC236}">
                <a16:creationId xmlns:a16="http://schemas.microsoft.com/office/drawing/2014/main" id="{FED45E1F-3378-E26A-A79C-19D82F9C93CA}"/>
              </a:ext>
            </a:extLst>
          </p:cNvPr>
          <p:cNvSpPr>
            <a:spLocks noGrp="1"/>
          </p:cNvSpPr>
          <p:nvPr>
            <p:ph idx="1"/>
          </p:nvPr>
        </p:nvSpPr>
        <p:spPr>
          <a:xfrm>
            <a:off x="612647" y="1563132"/>
            <a:ext cx="9669687" cy="4593828"/>
          </a:xfrm>
        </p:spPr>
        <p:txBody>
          <a:bodyPr>
            <a:noAutofit/>
          </a:bodyPr>
          <a:lstStyle/>
          <a:p>
            <a:r>
              <a:rPr lang="en-US" dirty="0"/>
              <a:t>What do you think would happen here?</a:t>
            </a:r>
          </a:p>
          <a:p>
            <a:endParaRPr lang="en-US" dirty="0"/>
          </a:p>
          <a:p>
            <a:r>
              <a:rPr lang="en-US" dirty="0">
                <a:latin typeface="Monaco" pitchFamily="2" charset="77"/>
              </a:rPr>
              <a:t>def </a:t>
            </a:r>
            <a:r>
              <a:rPr lang="en-US" dirty="0" err="1">
                <a:latin typeface="Monaco" pitchFamily="2" charset="77"/>
              </a:rPr>
              <a:t>augment_twice</a:t>
            </a:r>
            <a:r>
              <a:rPr lang="en-US" dirty="0">
                <a:latin typeface="Monaco" pitchFamily="2" charset="77"/>
              </a:rPr>
              <a:t>(</a:t>
            </a:r>
            <a:r>
              <a:rPr lang="en-US" dirty="0" err="1">
                <a:latin typeface="Monaco" pitchFamily="2" charset="77"/>
              </a:rPr>
              <a:t>a_list</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a_list.append</a:t>
            </a:r>
            <a:r>
              <a:rPr lang="en-US" dirty="0">
                <a:latin typeface="Monaco" pitchFamily="2" charset="77"/>
              </a:rPr>
              <a:t>(</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a_list.append</a:t>
            </a:r>
            <a:r>
              <a:rPr lang="en-US" dirty="0">
                <a:latin typeface="Monaco" pitchFamily="2" charset="77"/>
              </a:rPr>
              <a:t>(</a:t>
            </a:r>
            <a:r>
              <a:rPr lang="en-US" dirty="0" err="1">
                <a:latin typeface="Monaco" pitchFamily="2" charset="77"/>
              </a:rPr>
              <a:t>val</a:t>
            </a:r>
            <a:r>
              <a:rPr lang="en-US" dirty="0">
                <a:latin typeface="Monaco" pitchFamily="2" charset="77"/>
              </a:rPr>
              <a:t>)</a:t>
            </a:r>
            <a:br>
              <a:rPr lang="en-US" dirty="0">
                <a:latin typeface="Monaco" pitchFamily="2" charset="77"/>
              </a:rPr>
            </a:br>
            <a:br>
              <a:rPr lang="en-US" dirty="0">
                <a:latin typeface="Monaco" pitchFamily="2" charset="77"/>
              </a:rPr>
            </a:br>
            <a:r>
              <a:rPr lang="en-US" dirty="0">
                <a:latin typeface="Monaco" pitchFamily="2" charset="77"/>
              </a:rPr>
              <a:t>numbers = [1, 2, 3]</a:t>
            </a:r>
            <a:br>
              <a:rPr lang="en-US" dirty="0">
                <a:latin typeface="Monaco" pitchFamily="2" charset="77"/>
              </a:rPr>
            </a:br>
            <a:r>
              <a:rPr lang="en-US" dirty="0" err="1">
                <a:latin typeface="Monaco" pitchFamily="2" charset="77"/>
              </a:rPr>
              <a:t>augment_twice</a:t>
            </a:r>
            <a:r>
              <a:rPr lang="en-US" dirty="0">
                <a:latin typeface="Monaco" pitchFamily="2" charset="77"/>
              </a:rPr>
              <a:t>(numbers, 47)</a:t>
            </a:r>
          </a:p>
        </p:txBody>
      </p:sp>
      <p:sp>
        <p:nvSpPr>
          <p:cNvPr id="2" name="TextBox 1">
            <a:extLst>
              <a:ext uri="{FF2B5EF4-FFF2-40B4-BE49-F238E27FC236}">
                <a16:creationId xmlns:a16="http://schemas.microsoft.com/office/drawing/2014/main" id="{68575E1C-2CBB-41F8-59FA-48147E71DBD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103E8B4-478A-D1F2-6C7C-48A943912F0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Passing a list to a function</a:t>
            </a:r>
          </a:p>
        </p:txBody>
      </p:sp>
      <p:grpSp>
        <p:nvGrpSpPr>
          <p:cNvPr id="20" name="Group 19">
            <a:extLst>
              <a:ext uri="{FF2B5EF4-FFF2-40B4-BE49-F238E27FC236}">
                <a16:creationId xmlns:a16="http://schemas.microsoft.com/office/drawing/2014/main" id="{90843D86-514B-780F-BBFA-1ACBE0BFA070}"/>
              </a:ext>
            </a:extLst>
          </p:cNvPr>
          <p:cNvGrpSpPr/>
          <p:nvPr/>
        </p:nvGrpSpPr>
        <p:grpSpPr>
          <a:xfrm>
            <a:off x="5527880" y="2470267"/>
            <a:ext cx="6533486" cy="3345766"/>
            <a:chOff x="5527880" y="2470267"/>
            <a:chExt cx="6533486" cy="3345766"/>
          </a:xfrm>
        </p:grpSpPr>
        <p:grpSp>
          <p:nvGrpSpPr>
            <p:cNvPr id="7" name="Group 6">
              <a:extLst>
                <a:ext uri="{FF2B5EF4-FFF2-40B4-BE49-F238E27FC236}">
                  <a16:creationId xmlns:a16="http://schemas.microsoft.com/office/drawing/2014/main" id="{D09F2298-06AD-CB13-F325-800C70EC872A}"/>
                </a:ext>
              </a:extLst>
            </p:cNvPr>
            <p:cNvGrpSpPr/>
            <p:nvPr/>
          </p:nvGrpSpPr>
          <p:grpSpPr>
            <a:xfrm>
              <a:off x="7504703" y="2470267"/>
              <a:ext cx="4556663" cy="505846"/>
              <a:chOff x="887922" y="5246865"/>
              <a:chExt cx="4556663" cy="505846"/>
            </a:xfrm>
          </p:grpSpPr>
          <p:grpSp>
            <p:nvGrpSpPr>
              <p:cNvPr id="8" name="Group 7">
                <a:extLst>
                  <a:ext uri="{FF2B5EF4-FFF2-40B4-BE49-F238E27FC236}">
                    <a16:creationId xmlns:a16="http://schemas.microsoft.com/office/drawing/2014/main" id="{A7F42DFC-2CB7-E82B-B067-516F648DA348}"/>
                  </a:ext>
                </a:extLst>
              </p:cNvPr>
              <p:cNvGrpSpPr/>
              <p:nvPr/>
            </p:nvGrpSpPr>
            <p:grpSpPr>
              <a:xfrm>
                <a:off x="887922" y="5246865"/>
                <a:ext cx="2283047" cy="369332"/>
                <a:chOff x="916439" y="3938604"/>
                <a:chExt cx="2283047" cy="369332"/>
              </a:xfrm>
            </p:grpSpPr>
            <p:cxnSp>
              <p:nvCxnSpPr>
                <p:cNvPr id="18" name="Straight Arrow Connector 17">
                  <a:extLst>
                    <a:ext uri="{FF2B5EF4-FFF2-40B4-BE49-F238E27FC236}">
                      <a16:creationId xmlns:a16="http://schemas.microsoft.com/office/drawing/2014/main" id="{E3475A47-0811-998D-0041-A141F837C857}"/>
                    </a:ext>
                  </a:extLst>
                </p:cNvPr>
                <p:cNvCxnSpPr>
                  <a:cxnSpLocks/>
                </p:cNvCxnSpPr>
                <p:nvPr/>
              </p:nvCxnSpPr>
              <p:spPr>
                <a:xfrm>
                  <a:off x="2075396"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C1037BFB-A860-A67C-F0AB-7C2339B53B1C}"/>
                    </a:ext>
                  </a:extLst>
                </p:cNvPr>
                <p:cNvSpPr txBox="1"/>
                <p:nvPr/>
              </p:nvSpPr>
              <p:spPr>
                <a:xfrm>
                  <a:off x="916439" y="3938604"/>
                  <a:ext cx="1149674" cy="369332"/>
                </a:xfrm>
                <a:prstGeom prst="rect">
                  <a:avLst/>
                </a:prstGeom>
                <a:noFill/>
              </p:spPr>
              <p:txBody>
                <a:bodyPr wrap="none" rtlCol="0">
                  <a:spAutoFit/>
                </a:bodyPr>
                <a:lstStyle/>
                <a:p>
                  <a:r>
                    <a:rPr lang="en-US" dirty="0">
                      <a:latin typeface="Monaco" pitchFamily="2" charset="77"/>
                    </a:rPr>
                    <a:t>numbers</a:t>
                  </a:r>
                </a:p>
              </p:txBody>
            </p:sp>
          </p:grpSp>
          <p:grpSp>
            <p:nvGrpSpPr>
              <p:cNvPr id="12" name="Group 11">
                <a:extLst>
                  <a:ext uri="{FF2B5EF4-FFF2-40B4-BE49-F238E27FC236}">
                    <a16:creationId xmlns:a16="http://schemas.microsoft.com/office/drawing/2014/main" id="{279C6716-2F25-AFD1-7C00-3E1C078B5363}"/>
                  </a:ext>
                </a:extLst>
              </p:cNvPr>
              <p:cNvGrpSpPr/>
              <p:nvPr/>
            </p:nvGrpSpPr>
            <p:grpSpPr>
              <a:xfrm>
                <a:off x="3263148" y="5246865"/>
                <a:ext cx="2181437" cy="505846"/>
                <a:chOff x="3328988" y="4531141"/>
                <a:chExt cx="2181437" cy="505846"/>
              </a:xfrm>
            </p:grpSpPr>
            <p:grpSp>
              <p:nvGrpSpPr>
                <p:cNvPr id="13" name="Group 12">
                  <a:extLst>
                    <a:ext uri="{FF2B5EF4-FFF2-40B4-BE49-F238E27FC236}">
                      <a16:creationId xmlns:a16="http://schemas.microsoft.com/office/drawing/2014/main" id="{5D026499-F8AC-6771-B91A-8B95EF48F0FC}"/>
                    </a:ext>
                  </a:extLst>
                </p:cNvPr>
                <p:cNvGrpSpPr/>
                <p:nvPr/>
              </p:nvGrpSpPr>
              <p:grpSpPr>
                <a:xfrm>
                  <a:off x="3328988" y="4531141"/>
                  <a:ext cx="1997134" cy="505846"/>
                  <a:chOff x="3328988" y="4531141"/>
                  <a:chExt cx="1997134" cy="505846"/>
                </a:xfrm>
              </p:grpSpPr>
              <p:sp>
                <p:nvSpPr>
                  <p:cNvPr id="15" name="Rectangle 14">
                    <a:extLst>
                      <a:ext uri="{FF2B5EF4-FFF2-40B4-BE49-F238E27FC236}">
                        <a16:creationId xmlns:a16="http://schemas.microsoft.com/office/drawing/2014/main" id="{3AEC48B0-E57B-2479-47B5-4F7BCB9BF837}"/>
                      </a:ext>
                    </a:extLst>
                  </p:cNvPr>
                  <p:cNvSpPr/>
                  <p:nvPr/>
                </p:nvSpPr>
                <p:spPr>
                  <a:xfrm>
                    <a:off x="3328988" y="4543425"/>
                    <a:ext cx="1997134" cy="49356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ED3F0C05-D2BF-1674-2423-31B87401F423}"/>
                      </a:ext>
                    </a:extLst>
                  </p:cNvPr>
                  <p:cNvCxnSpPr>
                    <a:cxnSpLocks/>
                  </p:cNvCxnSpPr>
                  <p:nvPr/>
                </p:nvCxnSpPr>
                <p:spPr>
                  <a:xfrm>
                    <a:off x="3714752" y="4531141"/>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8FA491E-8D20-9B4C-78D3-623C776C4433}"/>
                      </a:ext>
                    </a:extLst>
                  </p:cNvPr>
                  <p:cNvCxnSpPr>
                    <a:cxnSpLocks/>
                  </p:cNvCxnSpPr>
                  <p:nvPr/>
                </p:nvCxnSpPr>
                <p:spPr>
                  <a:xfrm>
                    <a:off x="4110040" y="4543425"/>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7DA020DE-12EA-CF85-E2BC-689065AB1124}"/>
                    </a:ext>
                  </a:extLst>
                </p:cNvPr>
                <p:cNvSpPr txBox="1"/>
                <p:nvPr/>
              </p:nvSpPr>
              <p:spPr>
                <a:xfrm>
                  <a:off x="3383914" y="4605403"/>
                  <a:ext cx="2126511" cy="369332"/>
                </a:xfrm>
                <a:prstGeom prst="rect">
                  <a:avLst/>
                </a:prstGeom>
                <a:noFill/>
              </p:spPr>
              <p:txBody>
                <a:bodyPr wrap="square">
                  <a:spAutoFit/>
                </a:bodyPr>
                <a:lstStyle/>
                <a:p>
                  <a:r>
                    <a:rPr lang="en-US" dirty="0">
                      <a:latin typeface="Monaco" pitchFamily="2" charset="77"/>
                    </a:rPr>
                    <a:t>1  2  3 47 47</a:t>
                  </a:r>
                  <a:endParaRPr lang="en-US" dirty="0"/>
                </a:p>
              </p:txBody>
            </p:sp>
          </p:grpSp>
        </p:grpSp>
        <p:grpSp>
          <p:nvGrpSpPr>
            <p:cNvPr id="21" name="Group 20">
              <a:extLst>
                <a:ext uri="{FF2B5EF4-FFF2-40B4-BE49-F238E27FC236}">
                  <a16:creationId xmlns:a16="http://schemas.microsoft.com/office/drawing/2014/main" id="{960AF795-BD78-BAC3-514F-A599F0B205C7}"/>
                </a:ext>
              </a:extLst>
            </p:cNvPr>
            <p:cNvGrpSpPr/>
            <p:nvPr/>
          </p:nvGrpSpPr>
          <p:grpSpPr>
            <a:xfrm>
              <a:off x="7504703" y="2839599"/>
              <a:ext cx="2283047" cy="1624289"/>
              <a:chOff x="916439" y="2683647"/>
              <a:chExt cx="2283047" cy="1624289"/>
            </a:xfrm>
          </p:grpSpPr>
          <p:cxnSp>
            <p:nvCxnSpPr>
              <p:cNvPr id="28" name="Straight Arrow Connector 27">
                <a:extLst>
                  <a:ext uri="{FF2B5EF4-FFF2-40B4-BE49-F238E27FC236}">
                    <a16:creationId xmlns:a16="http://schemas.microsoft.com/office/drawing/2014/main" id="{A32AA61C-1FA7-67BD-BACF-0E0EAB3A19A4}"/>
                  </a:ext>
                </a:extLst>
              </p:cNvPr>
              <p:cNvCxnSpPr>
                <a:cxnSpLocks/>
              </p:cNvCxnSpPr>
              <p:nvPr/>
            </p:nvCxnSpPr>
            <p:spPr>
              <a:xfrm flipV="1">
                <a:off x="2075396" y="2683647"/>
                <a:ext cx="1124090" cy="14715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9" name="TextBox 28">
                <a:extLst>
                  <a:ext uri="{FF2B5EF4-FFF2-40B4-BE49-F238E27FC236}">
                    <a16:creationId xmlns:a16="http://schemas.microsoft.com/office/drawing/2014/main" id="{E3CB6C00-9CA5-2EDF-2CDC-0636A87DC68F}"/>
                  </a:ext>
                </a:extLst>
              </p:cNvPr>
              <p:cNvSpPr txBox="1"/>
              <p:nvPr/>
            </p:nvSpPr>
            <p:spPr>
              <a:xfrm>
                <a:off x="916439" y="3938604"/>
                <a:ext cx="1011815" cy="369332"/>
              </a:xfrm>
              <a:prstGeom prst="rect">
                <a:avLst/>
              </a:prstGeom>
              <a:noFill/>
            </p:spPr>
            <p:txBody>
              <a:bodyPr wrap="none" rtlCol="0">
                <a:spAutoFit/>
              </a:bodyPr>
              <a:lstStyle/>
              <a:p>
                <a:r>
                  <a:rPr lang="en-US" dirty="0" err="1">
                    <a:latin typeface="Monaco" pitchFamily="2" charset="77"/>
                  </a:rPr>
                  <a:t>a_list</a:t>
                </a:r>
                <a:endParaRPr lang="en-US" dirty="0">
                  <a:latin typeface="Monaco" pitchFamily="2" charset="77"/>
                </a:endParaRPr>
              </a:p>
            </p:txBody>
          </p:sp>
        </p:grpSp>
        <p:grpSp>
          <p:nvGrpSpPr>
            <p:cNvPr id="31" name="Group 30">
              <a:extLst>
                <a:ext uri="{FF2B5EF4-FFF2-40B4-BE49-F238E27FC236}">
                  <a16:creationId xmlns:a16="http://schemas.microsoft.com/office/drawing/2014/main" id="{7001B66A-74DF-4F3A-CFFE-2D7CE6AD9A36}"/>
                </a:ext>
              </a:extLst>
            </p:cNvPr>
            <p:cNvGrpSpPr/>
            <p:nvPr/>
          </p:nvGrpSpPr>
          <p:grpSpPr>
            <a:xfrm>
              <a:off x="7504703" y="4814916"/>
              <a:ext cx="2135905" cy="369332"/>
              <a:chOff x="1752872" y="3970501"/>
              <a:chExt cx="2135905" cy="369332"/>
            </a:xfrm>
          </p:grpSpPr>
          <p:cxnSp>
            <p:nvCxnSpPr>
              <p:cNvPr id="32" name="Straight Arrow Connector 31">
                <a:extLst>
                  <a:ext uri="{FF2B5EF4-FFF2-40B4-BE49-F238E27FC236}">
                    <a16:creationId xmlns:a16="http://schemas.microsoft.com/office/drawing/2014/main" id="{990A5820-F748-29AC-5053-EC7516BD3AED}"/>
                  </a:ext>
                </a:extLst>
              </p:cNvPr>
              <p:cNvCxnSpPr>
                <a:cxnSpLocks/>
              </p:cNvCxnSpPr>
              <p:nvPr/>
            </p:nvCxnSpPr>
            <p:spPr>
              <a:xfrm>
                <a:off x="2764687"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TextBox 32">
                <a:extLst>
                  <a:ext uri="{FF2B5EF4-FFF2-40B4-BE49-F238E27FC236}">
                    <a16:creationId xmlns:a16="http://schemas.microsoft.com/office/drawing/2014/main" id="{9151676A-113C-ED30-0BE4-B778A7662280}"/>
                  </a:ext>
                </a:extLst>
              </p:cNvPr>
              <p:cNvSpPr txBox="1"/>
              <p:nvPr/>
            </p:nvSpPr>
            <p:spPr>
              <a:xfrm>
                <a:off x="1752872" y="3970501"/>
                <a:ext cx="736099" cy="369332"/>
              </a:xfrm>
              <a:prstGeom prst="rect">
                <a:avLst/>
              </a:prstGeom>
              <a:noFill/>
            </p:spPr>
            <p:txBody>
              <a:bodyPr wrap="none" rtlCol="0">
                <a:spAutoFit/>
              </a:bodyPr>
              <a:lstStyle/>
              <a:p>
                <a:r>
                  <a:rPr lang="en-US" dirty="0" err="1">
                    <a:latin typeface="Monaco" pitchFamily="2" charset="77"/>
                  </a:rPr>
                  <a:t>val</a:t>
                </a:r>
                <a:r>
                  <a:rPr lang="en-US" dirty="0">
                    <a:latin typeface="Monaco" pitchFamily="2" charset="77"/>
                  </a:rPr>
                  <a:t> </a:t>
                </a:r>
              </a:p>
            </p:txBody>
          </p:sp>
        </p:grpSp>
        <p:sp>
          <p:nvSpPr>
            <p:cNvPr id="34" name="TextBox 33">
              <a:extLst>
                <a:ext uri="{FF2B5EF4-FFF2-40B4-BE49-F238E27FC236}">
                  <a16:creationId xmlns:a16="http://schemas.microsoft.com/office/drawing/2014/main" id="{91B88455-2BC8-1652-88DE-343621FE97C0}"/>
                </a:ext>
              </a:extLst>
            </p:cNvPr>
            <p:cNvSpPr txBox="1"/>
            <p:nvPr/>
          </p:nvSpPr>
          <p:spPr>
            <a:xfrm>
              <a:off x="9929940" y="4814916"/>
              <a:ext cx="460382" cy="369332"/>
            </a:xfrm>
            <a:prstGeom prst="rect">
              <a:avLst/>
            </a:prstGeom>
            <a:noFill/>
          </p:spPr>
          <p:txBody>
            <a:bodyPr wrap="none" rtlCol="0">
              <a:spAutoFit/>
            </a:bodyPr>
            <a:lstStyle/>
            <a:p>
              <a:r>
                <a:rPr lang="en-US" dirty="0">
                  <a:latin typeface="Monaco" pitchFamily="2" charset="77"/>
                </a:rPr>
                <a:t>47</a:t>
              </a:r>
            </a:p>
          </p:txBody>
        </p:sp>
        <p:sp>
          <p:nvSpPr>
            <p:cNvPr id="5" name="Rounded Rectangle 4">
              <a:extLst>
                <a:ext uri="{FF2B5EF4-FFF2-40B4-BE49-F238E27FC236}">
                  <a16:creationId xmlns:a16="http://schemas.microsoft.com/office/drawing/2014/main" id="{96AD1307-5936-71E5-4553-D3B69B7F5863}"/>
                </a:ext>
              </a:extLst>
            </p:cNvPr>
            <p:cNvSpPr/>
            <p:nvPr/>
          </p:nvSpPr>
          <p:spPr>
            <a:xfrm>
              <a:off x="7504703" y="3732051"/>
              <a:ext cx="3546801" cy="2083982"/>
            </a:xfrm>
            <a:prstGeom prst="roundRect">
              <a:avLst/>
            </a:prstGeom>
            <a:noFill/>
            <a:ln>
              <a:solidFill>
                <a:schemeClr val="accent1">
                  <a:shade val="1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35CE512-CDFC-DFA6-A532-AB93A3D9A9F2}"/>
                </a:ext>
              </a:extLst>
            </p:cNvPr>
            <p:cNvSpPr txBox="1"/>
            <p:nvPr/>
          </p:nvSpPr>
          <p:spPr>
            <a:xfrm>
              <a:off x="5527880" y="4630250"/>
              <a:ext cx="1976823" cy="369332"/>
            </a:xfrm>
            <a:prstGeom prst="rect">
              <a:avLst/>
            </a:prstGeom>
            <a:noFill/>
          </p:spPr>
          <p:txBody>
            <a:bodyPr wrap="none" rtlCol="0">
              <a:spAutoFit/>
            </a:bodyPr>
            <a:lstStyle/>
            <a:p>
              <a:r>
                <a:rPr lang="en-US" dirty="0" err="1">
                  <a:solidFill>
                    <a:schemeClr val="tx1">
                      <a:lumMod val="50000"/>
                      <a:lumOff val="50000"/>
                    </a:schemeClr>
                  </a:solidFill>
                  <a:latin typeface="Monaco" pitchFamily="2" charset="77"/>
                </a:rPr>
                <a:t>augment_twice</a:t>
              </a:r>
              <a:endParaRPr lang="en-US" dirty="0">
                <a:solidFill>
                  <a:schemeClr val="tx1">
                    <a:lumMod val="50000"/>
                    <a:lumOff val="50000"/>
                  </a:schemeClr>
                </a:solidFill>
                <a:latin typeface="Monaco" pitchFamily="2" charset="77"/>
              </a:endParaRPr>
            </a:p>
          </p:txBody>
        </p:sp>
      </p:grpSp>
      <p:cxnSp>
        <p:nvCxnSpPr>
          <p:cNvPr id="22" name="Straight Connector 21">
            <a:extLst>
              <a:ext uri="{FF2B5EF4-FFF2-40B4-BE49-F238E27FC236}">
                <a16:creationId xmlns:a16="http://schemas.microsoft.com/office/drawing/2014/main" id="{7CD1FE9D-EDA3-5C46-039C-80717C80C7EC}"/>
              </a:ext>
            </a:extLst>
          </p:cNvPr>
          <p:cNvCxnSpPr/>
          <p:nvPr/>
        </p:nvCxnSpPr>
        <p:spPr>
          <a:xfrm>
            <a:off x="11088080" y="2470267"/>
            <a:ext cx="0" cy="5058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2AA6B87-AC0F-1687-E8C2-819B5E1DD5B5}"/>
              </a:ext>
            </a:extLst>
          </p:cNvPr>
          <p:cNvCxnSpPr/>
          <p:nvPr/>
        </p:nvCxnSpPr>
        <p:spPr>
          <a:xfrm>
            <a:off x="11459936" y="2482551"/>
            <a:ext cx="0" cy="5058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77B37248-1C57-394B-E35B-BD5F9008E8A7}"/>
              </a:ext>
            </a:extLst>
          </p:cNvPr>
          <p:cNvSpPr txBox="1"/>
          <p:nvPr/>
        </p:nvSpPr>
        <p:spPr>
          <a:xfrm>
            <a:off x="8494834" y="1589808"/>
            <a:ext cx="2528256" cy="646331"/>
          </a:xfrm>
          <a:prstGeom prst="rect">
            <a:avLst/>
          </a:prstGeom>
          <a:noFill/>
        </p:spPr>
        <p:txBody>
          <a:bodyPr wrap="none" rtlCol="0">
            <a:spAutoFit/>
          </a:bodyPr>
          <a:lstStyle/>
          <a:p>
            <a:r>
              <a:rPr lang="en-US" dirty="0" err="1">
                <a:solidFill>
                  <a:schemeClr val="tx1">
                    <a:lumMod val="50000"/>
                    <a:lumOff val="50000"/>
                  </a:schemeClr>
                </a:solidFill>
                <a:latin typeface="Monaco" pitchFamily="2" charset="77"/>
              </a:rPr>
              <a:t>a_list.append</a:t>
            </a:r>
            <a:r>
              <a:rPr lang="en-US" dirty="0">
                <a:solidFill>
                  <a:schemeClr val="tx1">
                    <a:lumMod val="50000"/>
                    <a:lumOff val="50000"/>
                  </a:schemeClr>
                </a:solidFill>
                <a:latin typeface="Monaco" pitchFamily="2" charset="77"/>
              </a:rPr>
              <a:t>(47)</a:t>
            </a:r>
          </a:p>
          <a:p>
            <a:r>
              <a:rPr lang="en-US" dirty="0" err="1">
                <a:solidFill>
                  <a:schemeClr val="tx1">
                    <a:lumMod val="50000"/>
                    <a:lumOff val="50000"/>
                  </a:schemeClr>
                </a:solidFill>
                <a:latin typeface="Monaco" pitchFamily="2" charset="77"/>
              </a:rPr>
              <a:t>a_list.append</a:t>
            </a:r>
            <a:r>
              <a:rPr lang="en-US" dirty="0">
                <a:solidFill>
                  <a:schemeClr val="tx1">
                    <a:lumMod val="50000"/>
                    <a:lumOff val="50000"/>
                  </a:schemeClr>
                </a:solidFill>
                <a:latin typeface="Monaco" pitchFamily="2" charset="77"/>
              </a:rPr>
              <a:t>(47)</a:t>
            </a:r>
          </a:p>
        </p:txBody>
      </p:sp>
    </p:spTree>
    <p:extLst>
      <p:ext uri="{BB962C8B-B14F-4D97-AF65-F5344CB8AC3E}">
        <p14:creationId xmlns:p14="http://schemas.microsoft.com/office/powerpoint/2010/main" val="80956056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30D02-754B-CA99-37A1-8DC1AD89DEE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236B75D-C199-B39B-A578-37C5F20B56A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9675ED8-72B3-737E-173C-1967C790C6A1}"/>
              </a:ext>
            </a:extLst>
          </p:cNvPr>
          <p:cNvSpPr>
            <a:spLocks noGrp="1"/>
          </p:cNvSpPr>
          <p:nvPr>
            <p:ph type="sldNum" sz="quarter" idx="12"/>
          </p:nvPr>
        </p:nvSpPr>
        <p:spPr/>
        <p:txBody>
          <a:bodyPr/>
          <a:lstStyle/>
          <a:p>
            <a:fld id="{CC057153-B650-4DEB-B370-79DDCFDCE934}" type="slidenum">
              <a:rPr lang="en-US" smtClean="0"/>
              <a:t>79</a:t>
            </a:fld>
            <a:endParaRPr lang="en-US"/>
          </a:p>
        </p:txBody>
      </p:sp>
      <p:sp>
        <p:nvSpPr>
          <p:cNvPr id="4" name="Content Placeholder 3">
            <a:extLst>
              <a:ext uri="{FF2B5EF4-FFF2-40B4-BE49-F238E27FC236}">
                <a16:creationId xmlns:a16="http://schemas.microsoft.com/office/drawing/2014/main" id="{1BDA80CB-F1C7-AB55-B766-7FA594022F3B}"/>
              </a:ext>
            </a:extLst>
          </p:cNvPr>
          <p:cNvSpPr>
            <a:spLocks noGrp="1"/>
          </p:cNvSpPr>
          <p:nvPr>
            <p:ph idx="1"/>
          </p:nvPr>
        </p:nvSpPr>
        <p:spPr>
          <a:xfrm>
            <a:off x="612647" y="1563132"/>
            <a:ext cx="9669687" cy="4593828"/>
          </a:xfrm>
        </p:spPr>
        <p:txBody>
          <a:bodyPr>
            <a:noAutofit/>
          </a:bodyPr>
          <a:lstStyle/>
          <a:p>
            <a:r>
              <a:rPr lang="en-US" dirty="0"/>
              <a:t>What do you think would happen here?</a:t>
            </a:r>
          </a:p>
          <a:p>
            <a:endParaRPr lang="en-US" dirty="0"/>
          </a:p>
          <a:p>
            <a:r>
              <a:rPr lang="en-US" dirty="0">
                <a:latin typeface="Monaco" pitchFamily="2" charset="77"/>
              </a:rPr>
              <a:t>def </a:t>
            </a:r>
            <a:r>
              <a:rPr lang="en-US" dirty="0" err="1">
                <a:latin typeface="Monaco" pitchFamily="2" charset="77"/>
              </a:rPr>
              <a:t>augment_twice</a:t>
            </a:r>
            <a:r>
              <a:rPr lang="en-US" dirty="0">
                <a:latin typeface="Monaco" pitchFamily="2" charset="77"/>
              </a:rPr>
              <a:t>(</a:t>
            </a:r>
            <a:r>
              <a:rPr lang="en-US" dirty="0" err="1">
                <a:latin typeface="Monaco" pitchFamily="2" charset="77"/>
              </a:rPr>
              <a:t>a_list</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a_list.append</a:t>
            </a:r>
            <a:r>
              <a:rPr lang="en-US" dirty="0">
                <a:latin typeface="Monaco" pitchFamily="2" charset="77"/>
              </a:rPr>
              <a:t>(</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a_list.append</a:t>
            </a:r>
            <a:r>
              <a:rPr lang="en-US" dirty="0">
                <a:latin typeface="Monaco" pitchFamily="2" charset="77"/>
              </a:rPr>
              <a:t>(</a:t>
            </a:r>
            <a:r>
              <a:rPr lang="en-US" dirty="0" err="1">
                <a:latin typeface="Monaco" pitchFamily="2" charset="77"/>
              </a:rPr>
              <a:t>val</a:t>
            </a:r>
            <a:r>
              <a:rPr lang="en-US" dirty="0">
                <a:latin typeface="Monaco" pitchFamily="2" charset="77"/>
              </a:rPr>
              <a:t>)</a:t>
            </a:r>
            <a:br>
              <a:rPr lang="en-US" dirty="0">
                <a:latin typeface="Monaco" pitchFamily="2" charset="77"/>
              </a:rPr>
            </a:br>
            <a:br>
              <a:rPr lang="en-US" dirty="0">
                <a:latin typeface="Monaco" pitchFamily="2" charset="77"/>
              </a:rPr>
            </a:br>
            <a:r>
              <a:rPr lang="en-US" dirty="0">
                <a:latin typeface="Monaco" pitchFamily="2" charset="77"/>
              </a:rPr>
              <a:t>numbers = [1, 2, 3]</a:t>
            </a:r>
            <a:br>
              <a:rPr lang="en-US" dirty="0">
                <a:latin typeface="Monaco" pitchFamily="2" charset="77"/>
              </a:rPr>
            </a:br>
            <a:r>
              <a:rPr lang="en-US" dirty="0" err="1">
                <a:latin typeface="Monaco" pitchFamily="2" charset="77"/>
              </a:rPr>
              <a:t>augment_twice</a:t>
            </a:r>
            <a:r>
              <a:rPr lang="en-US" dirty="0">
                <a:latin typeface="Monaco" pitchFamily="2" charset="77"/>
              </a:rPr>
              <a:t>(numbers, 47)</a:t>
            </a:r>
          </a:p>
        </p:txBody>
      </p:sp>
      <p:sp>
        <p:nvSpPr>
          <p:cNvPr id="2" name="TextBox 1">
            <a:extLst>
              <a:ext uri="{FF2B5EF4-FFF2-40B4-BE49-F238E27FC236}">
                <a16:creationId xmlns:a16="http://schemas.microsoft.com/office/drawing/2014/main" id="{4E0751CD-F4B7-686E-C1CA-5A3EDF896D5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4903CF9-F44E-35FD-CA7C-F911DB96CC9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Passing a list to a function</a:t>
            </a:r>
          </a:p>
        </p:txBody>
      </p:sp>
      <p:grpSp>
        <p:nvGrpSpPr>
          <p:cNvPr id="8" name="Group 7">
            <a:extLst>
              <a:ext uri="{FF2B5EF4-FFF2-40B4-BE49-F238E27FC236}">
                <a16:creationId xmlns:a16="http://schemas.microsoft.com/office/drawing/2014/main" id="{8CB7DFAF-38B2-4B48-39A2-83593FAEA877}"/>
              </a:ext>
            </a:extLst>
          </p:cNvPr>
          <p:cNvGrpSpPr/>
          <p:nvPr/>
        </p:nvGrpSpPr>
        <p:grpSpPr>
          <a:xfrm>
            <a:off x="7504703" y="2470267"/>
            <a:ext cx="2283047" cy="369332"/>
            <a:chOff x="916439" y="3938604"/>
            <a:chExt cx="2283047" cy="369332"/>
          </a:xfrm>
        </p:grpSpPr>
        <p:cxnSp>
          <p:nvCxnSpPr>
            <p:cNvPr id="18" name="Straight Arrow Connector 17">
              <a:extLst>
                <a:ext uri="{FF2B5EF4-FFF2-40B4-BE49-F238E27FC236}">
                  <a16:creationId xmlns:a16="http://schemas.microsoft.com/office/drawing/2014/main" id="{31E55254-3E16-AB7F-2D4B-389BE927EE39}"/>
                </a:ext>
              </a:extLst>
            </p:cNvPr>
            <p:cNvCxnSpPr>
              <a:cxnSpLocks/>
            </p:cNvCxnSpPr>
            <p:nvPr/>
          </p:nvCxnSpPr>
          <p:spPr>
            <a:xfrm>
              <a:off x="2075396"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100B0EFE-5D92-BA5F-A321-75FBC7375D67}"/>
                </a:ext>
              </a:extLst>
            </p:cNvPr>
            <p:cNvSpPr txBox="1"/>
            <p:nvPr/>
          </p:nvSpPr>
          <p:spPr>
            <a:xfrm>
              <a:off x="916439" y="3938604"/>
              <a:ext cx="1149674" cy="369332"/>
            </a:xfrm>
            <a:prstGeom prst="rect">
              <a:avLst/>
            </a:prstGeom>
            <a:noFill/>
          </p:spPr>
          <p:txBody>
            <a:bodyPr wrap="none" rtlCol="0">
              <a:spAutoFit/>
            </a:bodyPr>
            <a:lstStyle/>
            <a:p>
              <a:r>
                <a:rPr lang="en-US" dirty="0">
                  <a:latin typeface="Monaco" pitchFamily="2" charset="77"/>
                </a:rPr>
                <a:t>numbers</a:t>
              </a:r>
            </a:p>
          </p:txBody>
        </p:sp>
      </p:grpSp>
      <p:grpSp>
        <p:nvGrpSpPr>
          <p:cNvPr id="12" name="Group 11">
            <a:extLst>
              <a:ext uri="{FF2B5EF4-FFF2-40B4-BE49-F238E27FC236}">
                <a16:creationId xmlns:a16="http://schemas.microsoft.com/office/drawing/2014/main" id="{273CF479-F5C4-1571-D392-0D15BE56D732}"/>
              </a:ext>
            </a:extLst>
          </p:cNvPr>
          <p:cNvGrpSpPr/>
          <p:nvPr/>
        </p:nvGrpSpPr>
        <p:grpSpPr>
          <a:xfrm>
            <a:off x="9879929" y="2470267"/>
            <a:ext cx="2089313" cy="505846"/>
            <a:chOff x="3328988" y="4531141"/>
            <a:chExt cx="2089313" cy="505846"/>
          </a:xfrm>
        </p:grpSpPr>
        <p:grpSp>
          <p:nvGrpSpPr>
            <p:cNvPr id="13" name="Group 12">
              <a:extLst>
                <a:ext uri="{FF2B5EF4-FFF2-40B4-BE49-F238E27FC236}">
                  <a16:creationId xmlns:a16="http://schemas.microsoft.com/office/drawing/2014/main" id="{25EA96BF-0455-2B13-ADD6-87BAB34336D0}"/>
                </a:ext>
              </a:extLst>
            </p:cNvPr>
            <p:cNvGrpSpPr/>
            <p:nvPr/>
          </p:nvGrpSpPr>
          <p:grpSpPr>
            <a:xfrm>
              <a:off x="3328988" y="4531141"/>
              <a:ext cx="1997134" cy="505846"/>
              <a:chOff x="3328988" y="4531141"/>
              <a:chExt cx="1997134" cy="505846"/>
            </a:xfrm>
          </p:grpSpPr>
          <p:sp>
            <p:nvSpPr>
              <p:cNvPr id="15" name="Rectangle 14">
                <a:extLst>
                  <a:ext uri="{FF2B5EF4-FFF2-40B4-BE49-F238E27FC236}">
                    <a16:creationId xmlns:a16="http://schemas.microsoft.com/office/drawing/2014/main" id="{C168B90E-EFA2-D962-555F-A2AE59A7BB68}"/>
                  </a:ext>
                </a:extLst>
              </p:cNvPr>
              <p:cNvSpPr/>
              <p:nvPr/>
            </p:nvSpPr>
            <p:spPr>
              <a:xfrm>
                <a:off x="3328988" y="4543425"/>
                <a:ext cx="1997134" cy="49356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A48A2373-DB41-E98D-CEF6-AF2436AA57FA}"/>
                  </a:ext>
                </a:extLst>
              </p:cNvPr>
              <p:cNvCxnSpPr>
                <a:cxnSpLocks/>
              </p:cNvCxnSpPr>
              <p:nvPr/>
            </p:nvCxnSpPr>
            <p:spPr>
              <a:xfrm>
                <a:off x="3714752" y="4531141"/>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8338905-D7C3-215A-79A7-90E6349F02FA}"/>
                  </a:ext>
                </a:extLst>
              </p:cNvPr>
              <p:cNvCxnSpPr>
                <a:cxnSpLocks/>
              </p:cNvCxnSpPr>
              <p:nvPr/>
            </p:nvCxnSpPr>
            <p:spPr>
              <a:xfrm>
                <a:off x="4110040" y="4543425"/>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45145853-468F-CBCC-1DFF-214D94001247}"/>
                </a:ext>
              </a:extLst>
            </p:cNvPr>
            <p:cNvSpPr txBox="1"/>
            <p:nvPr/>
          </p:nvSpPr>
          <p:spPr>
            <a:xfrm>
              <a:off x="3383915" y="4605403"/>
              <a:ext cx="2034386" cy="369332"/>
            </a:xfrm>
            <a:prstGeom prst="rect">
              <a:avLst/>
            </a:prstGeom>
            <a:noFill/>
          </p:spPr>
          <p:txBody>
            <a:bodyPr wrap="square">
              <a:spAutoFit/>
            </a:bodyPr>
            <a:lstStyle/>
            <a:p>
              <a:r>
                <a:rPr lang="en-US" dirty="0">
                  <a:latin typeface="Monaco" pitchFamily="2" charset="77"/>
                </a:rPr>
                <a:t>1  2  3 47 47</a:t>
              </a:r>
              <a:endParaRPr lang="en-US" dirty="0"/>
            </a:p>
          </p:txBody>
        </p:sp>
      </p:grpSp>
      <p:cxnSp>
        <p:nvCxnSpPr>
          <p:cNvPr id="22" name="Straight Connector 21">
            <a:extLst>
              <a:ext uri="{FF2B5EF4-FFF2-40B4-BE49-F238E27FC236}">
                <a16:creationId xmlns:a16="http://schemas.microsoft.com/office/drawing/2014/main" id="{AAEAF54C-0997-5CA9-8DBE-33DDCA461C40}"/>
              </a:ext>
            </a:extLst>
          </p:cNvPr>
          <p:cNvCxnSpPr/>
          <p:nvPr/>
        </p:nvCxnSpPr>
        <p:spPr>
          <a:xfrm>
            <a:off x="11088080" y="2470267"/>
            <a:ext cx="0" cy="5058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7A0FEB6-792E-BCDD-3BCC-9AF67435215B}"/>
              </a:ext>
            </a:extLst>
          </p:cNvPr>
          <p:cNvCxnSpPr/>
          <p:nvPr/>
        </p:nvCxnSpPr>
        <p:spPr>
          <a:xfrm>
            <a:off x="11459936" y="2482551"/>
            <a:ext cx="0" cy="5058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9578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66960-DC6C-196A-78EB-01EB1D59081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84CAEA2-EF5B-4AD2-3254-EFF8593EFA8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54B7D63-0233-B4BA-369D-C3FC6EC8ECE2}"/>
              </a:ext>
            </a:extLst>
          </p:cNvPr>
          <p:cNvSpPr>
            <a:spLocks noGrp="1"/>
          </p:cNvSpPr>
          <p:nvPr>
            <p:ph type="sldNum" sz="quarter" idx="12"/>
          </p:nvPr>
        </p:nvSpPr>
        <p:spPr/>
        <p:txBody>
          <a:bodyPr/>
          <a:lstStyle/>
          <a:p>
            <a:fld id="{CC057153-B650-4DEB-B370-79DDCFDCE934}" type="slidenum">
              <a:rPr lang="en-US" smtClean="0"/>
              <a:t>8</a:t>
            </a:fld>
            <a:endParaRPr lang="en-US"/>
          </a:p>
        </p:txBody>
      </p:sp>
      <p:sp>
        <p:nvSpPr>
          <p:cNvPr id="4" name="Content Placeholder 3">
            <a:extLst>
              <a:ext uri="{FF2B5EF4-FFF2-40B4-BE49-F238E27FC236}">
                <a16:creationId xmlns:a16="http://schemas.microsoft.com/office/drawing/2014/main" id="{0AD12E17-EEFC-325F-DA39-E5CFCC12FA7C}"/>
              </a:ext>
            </a:extLst>
          </p:cNvPr>
          <p:cNvSpPr>
            <a:spLocks noGrp="1"/>
          </p:cNvSpPr>
          <p:nvPr>
            <p:ph idx="1"/>
          </p:nvPr>
        </p:nvSpPr>
        <p:spPr>
          <a:xfrm>
            <a:off x="612647" y="1563132"/>
            <a:ext cx="11019515" cy="4593828"/>
          </a:xfrm>
        </p:spPr>
        <p:txBody>
          <a:bodyPr>
            <a:noAutofit/>
          </a:bodyPr>
          <a:lstStyle/>
          <a:p>
            <a:r>
              <a:rPr lang="en-US" dirty="0"/>
              <a:t>Python also supports indexing from right to left, where the last character has the index -1.</a:t>
            </a:r>
          </a:p>
          <a:p>
            <a:r>
              <a:rPr lang="en-US" dirty="0" err="1">
                <a:latin typeface="Monaco" pitchFamily="2" charset="77"/>
              </a:rPr>
              <a:t>last_character</a:t>
            </a:r>
            <a:r>
              <a:rPr lang="en-US" dirty="0">
                <a:latin typeface="Monaco" pitchFamily="2" charset="77"/>
              </a:rPr>
              <a:t> = </a:t>
            </a:r>
            <a:r>
              <a:rPr lang="en-US" dirty="0" err="1">
                <a:latin typeface="Monaco" pitchFamily="2" charset="77"/>
              </a:rPr>
              <a:t>favorite_class</a:t>
            </a:r>
            <a:r>
              <a:rPr lang="en-US" dirty="0">
                <a:latin typeface="Monaco" pitchFamily="2" charset="77"/>
              </a:rPr>
              <a:t>[-1]</a:t>
            </a:r>
          </a:p>
          <a:p>
            <a:r>
              <a:rPr lang="en-US" dirty="0"/>
              <a:t>Similarly, the second to last character is -2, and so on.</a:t>
            </a:r>
          </a:p>
          <a:p>
            <a:pPr marL="0" indent="0">
              <a:buNone/>
            </a:pPr>
            <a:endParaRPr lang="en-US" dirty="0"/>
          </a:p>
        </p:txBody>
      </p:sp>
      <p:sp>
        <p:nvSpPr>
          <p:cNvPr id="2" name="TextBox 1">
            <a:extLst>
              <a:ext uri="{FF2B5EF4-FFF2-40B4-BE49-F238E27FC236}">
                <a16:creationId xmlns:a16="http://schemas.microsoft.com/office/drawing/2014/main" id="{5B863050-6DC0-FF1E-EAE9-D3E170067E7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8338750-6842-45D1-27D3-5B2EB178F9A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Accessing characters from right to left</a:t>
            </a:r>
          </a:p>
        </p:txBody>
      </p:sp>
    </p:spTree>
    <p:extLst>
      <p:ext uri="{BB962C8B-B14F-4D97-AF65-F5344CB8AC3E}">
        <p14:creationId xmlns:p14="http://schemas.microsoft.com/office/powerpoint/2010/main" val="3153470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9ED9A-97D3-FA54-769D-96065863DD1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B03C936-F16F-1A5D-373D-BA219CAC2B3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04DE8C0-A7D9-ED62-7B40-8D94A2A6433A}"/>
              </a:ext>
            </a:extLst>
          </p:cNvPr>
          <p:cNvSpPr>
            <a:spLocks noGrp="1"/>
          </p:cNvSpPr>
          <p:nvPr>
            <p:ph type="sldNum" sz="quarter" idx="12"/>
          </p:nvPr>
        </p:nvSpPr>
        <p:spPr/>
        <p:txBody>
          <a:bodyPr/>
          <a:lstStyle/>
          <a:p>
            <a:fld id="{CC057153-B650-4DEB-B370-79DDCFDCE934}" type="slidenum">
              <a:rPr lang="en-US" smtClean="0"/>
              <a:t>80</a:t>
            </a:fld>
            <a:endParaRPr lang="en-US"/>
          </a:p>
        </p:txBody>
      </p:sp>
      <p:sp>
        <p:nvSpPr>
          <p:cNvPr id="4" name="Content Placeholder 3">
            <a:extLst>
              <a:ext uri="{FF2B5EF4-FFF2-40B4-BE49-F238E27FC236}">
                <a16:creationId xmlns:a16="http://schemas.microsoft.com/office/drawing/2014/main" id="{E152F617-EE66-56B3-CA6C-8D5ECED8978A}"/>
              </a:ext>
            </a:extLst>
          </p:cNvPr>
          <p:cNvSpPr>
            <a:spLocks noGrp="1"/>
          </p:cNvSpPr>
          <p:nvPr>
            <p:ph idx="1"/>
          </p:nvPr>
        </p:nvSpPr>
        <p:spPr>
          <a:xfrm>
            <a:off x="612647" y="1563132"/>
            <a:ext cx="9669687" cy="4593828"/>
          </a:xfrm>
        </p:spPr>
        <p:txBody>
          <a:bodyPr>
            <a:noAutofit/>
          </a:bodyPr>
          <a:lstStyle/>
          <a:p>
            <a:r>
              <a:rPr lang="en-US" dirty="0"/>
              <a:t>What do you think would happen here?</a:t>
            </a:r>
          </a:p>
          <a:p>
            <a:endParaRPr lang="en-US" dirty="0"/>
          </a:p>
          <a:p>
            <a:r>
              <a:rPr lang="en-US" dirty="0">
                <a:latin typeface="Monaco" pitchFamily="2" charset="77"/>
              </a:rPr>
              <a:t>def </a:t>
            </a:r>
            <a:r>
              <a:rPr lang="en-US" dirty="0" err="1">
                <a:latin typeface="Monaco" pitchFamily="2" charset="77"/>
              </a:rPr>
              <a:t>augment_twice</a:t>
            </a:r>
            <a:r>
              <a:rPr lang="en-US" dirty="0">
                <a:latin typeface="Monaco" pitchFamily="2" charset="77"/>
              </a:rPr>
              <a:t>(</a:t>
            </a:r>
            <a:r>
              <a:rPr lang="en-US" dirty="0" err="1">
                <a:latin typeface="Monaco" pitchFamily="2" charset="77"/>
              </a:rPr>
              <a:t>a_list</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t>
            </a:r>
            <a:r>
              <a:rPr lang="en-US" dirty="0">
                <a:latin typeface="Monaco" pitchFamily="2" charset="77"/>
              </a:rPr>
              <a:t> = </a:t>
            </a:r>
            <a:r>
              <a:rPr lang="en-US" dirty="0" err="1">
                <a:latin typeface="Monaco" pitchFamily="2" charset="77"/>
              </a:rPr>
              <a:t>a_list</a:t>
            </a:r>
            <a:r>
              <a:rPr lang="en-US" dirty="0">
                <a:latin typeface="Monaco" pitchFamily="2" charset="77"/>
              </a:rPr>
              <a:t> + [</a:t>
            </a:r>
            <a:r>
              <a:rPr lang="en-US" dirty="0" err="1">
                <a:latin typeface="Monaco" pitchFamily="2" charset="77"/>
              </a:rPr>
              <a:t>val</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br>
              <a:rPr lang="en-US" dirty="0">
                <a:latin typeface="Monaco" pitchFamily="2" charset="77"/>
              </a:rPr>
            </a:br>
            <a:r>
              <a:rPr lang="en-US" dirty="0">
                <a:latin typeface="Monaco" pitchFamily="2" charset="77"/>
              </a:rPr>
              <a:t>numbers = [1, 2, 3]</a:t>
            </a:r>
            <a:br>
              <a:rPr lang="en-US" dirty="0">
                <a:latin typeface="Monaco" pitchFamily="2" charset="77"/>
              </a:rPr>
            </a:br>
            <a:r>
              <a:rPr lang="en-US" dirty="0" err="1">
                <a:latin typeface="Monaco" pitchFamily="2" charset="77"/>
              </a:rPr>
              <a:t>augment_twice</a:t>
            </a:r>
            <a:r>
              <a:rPr lang="en-US" dirty="0">
                <a:latin typeface="Monaco" pitchFamily="2" charset="77"/>
              </a:rPr>
              <a:t>(numbers, 47)</a:t>
            </a:r>
          </a:p>
        </p:txBody>
      </p:sp>
      <p:sp>
        <p:nvSpPr>
          <p:cNvPr id="2" name="TextBox 1">
            <a:extLst>
              <a:ext uri="{FF2B5EF4-FFF2-40B4-BE49-F238E27FC236}">
                <a16:creationId xmlns:a16="http://schemas.microsoft.com/office/drawing/2014/main" id="{FE21DF1C-1A96-557A-8758-6CF7236E336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4E7AF24-5531-668E-D1FF-83C1F057AD0F}"/>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Passing a list to a function</a:t>
            </a:r>
          </a:p>
        </p:txBody>
      </p:sp>
    </p:spTree>
    <p:extLst>
      <p:ext uri="{BB962C8B-B14F-4D97-AF65-F5344CB8AC3E}">
        <p14:creationId xmlns:p14="http://schemas.microsoft.com/office/powerpoint/2010/main" val="281038037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655E3-212E-2938-2DD3-B8DE31606BA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4A4FE69-6821-069E-736E-747049585B4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35F5238-C70C-4EEF-513B-AC3D8BDF521E}"/>
              </a:ext>
            </a:extLst>
          </p:cNvPr>
          <p:cNvSpPr>
            <a:spLocks noGrp="1"/>
          </p:cNvSpPr>
          <p:nvPr>
            <p:ph type="sldNum" sz="quarter" idx="12"/>
          </p:nvPr>
        </p:nvSpPr>
        <p:spPr/>
        <p:txBody>
          <a:bodyPr/>
          <a:lstStyle/>
          <a:p>
            <a:fld id="{CC057153-B650-4DEB-B370-79DDCFDCE934}" type="slidenum">
              <a:rPr lang="en-US" smtClean="0"/>
              <a:t>81</a:t>
            </a:fld>
            <a:endParaRPr lang="en-US"/>
          </a:p>
        </p:txBody>
      </p:sp>
      <p:sp>
        <p:nvSpPr>
          <p:cNvPr id="4" name="Content Placeholder 3">
            <a:extLst>
              <a:ext uri="{FF2B5EF4-FFF2-40B4-BE49-F238E27FC236}">
                <a16:creationId xmlns:a16="http://schemas.microsoft.com/office/drawing/2014/main" id="{23F72DBD-B9BF-333D-35B1-8F2E112F4F50}"/>
              </a:ext>
            </a:extLst>
          </p:cNvPr>
          <p:cNvSpPr>
            <a:spLocks noGrp="1"/>
          </p:cNvSpPr>
          <p:nvPr>
            <p:ph idx="1"/>
          </p:nvPr>
        </p:nvSpPr>
        <p:spPr>
          <a:xfrm>
            <a:off x="612647" y="1563132"/>
            <a:ext cx="9669687" cy="4593828"/>
          </a:xfrm>
        </p:spPr>
        <p:txBody>
          <a:bodyPr>
            <a:noAutofit/>
          </a:bodyPr>
          <a:lstStyle/>
          <a:p>
            <a:r>
              <a:rPr lang="en-US" dirty="0"/>
              <a:t>What do you think would happen here?</a:t>
            </a:r>
          </a:p>
          <a:p>
            <a:endParaRPr lang="en-US" dirty="0"/>
          </a:p>
          <a:p>
            <a:r>
              <a:rPr lang="en-US" dirty="0">
                <a:latin typeface="Monaco" pitchFamily="2" charset="77"/>
              </a:rPr>
              <a:t>def </a:t>
            </a:r>
            <a:r>
              <a:rPr lang="en-US" dirty="0" err="1">
                <a:latin typeface="Monaco" pitchFamily="2" charset="77"/>
              </a:rPr>
              <a:t>augment_twice</a:t>
            </a:r>
            <a:r>
              <a:rPr lang="en-US" dirty="0">
                <a:latin typeface="Monaco" pitchFamily="2" charset="77"/>
              </a:rPr>
              <a:t>(</a:t>
            </a:r>
            <a:r>
              <a:rPr lang="en-US" dirty="0" err="1">
                <a:latin typeface="Monaco" pitchFamily="2" charset="77"/>
              </a:rPr>
              <a:t>a_list</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t>
            </a:r>
            <a:r>
              <a:rPr lang="en-US" dirty="0">
                <a:latin typeface="Monaco" pitchFamily="2" charset="77"/>
              </a:rPr>
              <a:t> = </a:t>
            </a:r>
            <a:r>
              <a:rPr lang="en-US" dirty="0" err="1">
                <a:latin typeface="Monaco" pitchFamily="2" charset="77"/>
              </a:rPr>
              <a:t>a_list</a:t>
            </a:r>
            <a:r>
              <a:rPr lang="en-US" dirty="0">
                <a:latin typeface="Monaco" pitchFamily="2" charset="77"/>
              </a:rPr>
              <a:t> + [</a:t>
            </a:r>
            <a:r>
              <a:rPr lang="en-US" dirty="0" err="1">
                <a:latin typeface="Monaco" pitchFamily="2" charset="77"/>
              </a:rPr>
              <a:t>val</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br>
              <a:rPr lang="en-US" dirty="0">
                <a:latin typeface="Monaco" pitchFamily="2" charset="77"/>
              </a:rPr>
            </a:br>
            <a:r>
              <a:rPr lang="en-US" dirty="0">
                <a:latin typeface="Monaco" pitchFamily="2" charset="77"/>
              </a:rPr>
              <a:t>numbers = [1, 2, 3]</a:t>
            </a:r>
            <a:br>
              <a:rPr lang="en-US" dirty="0">
                <a:latin typeface="Monaco" pitchFamily="2" charset="77"/>
              </a:rPr>
            </a:br>
            <a:r>
              <a:rPr lang="en-US" dirty="0" err="1">
                <a:latin typeface="Monaco" pitchFamily="2" charset="77"/>
              </a:rPr>
              <a:t>augment_twice</a:t>
            </a:r>
            <a:r>
              <a:rPr lang="en-US" dirty="0">
                <a:latin typeface="Monaco" pitchFamily="2" charset="77"/>
              </a:rPr>
              <a:t>(numbers, 47)</a:t>
            </a:r>
          </a:p>
        </p:txBody>
      </p:sp>
      <p:sp>
        <p:nvSpPr>
          <p:cNvPr id="2" name="TextBox 1">
            <a:extLst>
              <a:ext uri="{FF2B5EF4-FFF2-40B4-BE49-F238E27FC236}">
                <a16:creationId xmlns:a16="http://schemas.microsoft.com/office/drawing/2014/main" id="{45F10237-9AB8-CE99-7B9C-68455D601B1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54E3E3D-2D62-B448-142A-0DF7A220B5C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Passing a list to a function</a:t>
            </a:r>
          </a:p>
        </p:txBody>
      </p:sp>
      <p:grpSp>
        <p:nvGrpSpPr>
          <p:cNvPr id="20" name="Group 19">
            <a:extLst>
              <a:ext uri="{FF2B5EF4-FFF2-40B4-BE49-F238E27FC236}">
                <a16:creationId xmlns:a16="http://schemas.microsoft.com/office/drawing/2014/main" id="{09B5A903-0A4B-1C5A-251B-C7B034744AB0}"/>
              </a:ext>
            </a:extLst>
          </p:cNvPr>
          <p:cNvGrpSpPr/>
          <p:nvPr/>
        </p:nvGrpSpPr>
        <p:grpSpPr>
          <a:xfrm>
            <a:off x="5527880" y="2470267"/>
            <a:ext cx="6349184" cy="3345766"/>
            <a:chOff x="5527880" y="2470267"/>
            <a:chExt cx="6349184" cy="3345766"/>
          </a:xfrm>
        </p:grpSpPr>
        <p:grpSp>
          <p:nvGrpSpPr>
            <p:cNvPr id="7" name="Group 6">
              <a:extLst>
                <a:ext uri="{FF2B5EF4-FFF2-40B4-BE49-F238E27FC236}">
                  <a16:creationId xmlns:a16="http://schemas.microsoft.com/office/drawing/2014/main" id="{9D53F7C6-286A-4369-54AA-F5DFB64A4355}"/>
                </a:ext>
              </a:extLst>
            </p:cNvPr>
            <p:cNvGrpSpPr/>
            <p:nvPr/>
          </p:nvGrpSpPr>
          <p:grpSpPr>
            <a:xfrm>
              <a:off x="7504703" y="2470267"/>
              <a:ext cx="4372361" cy="505846"/>
              <a:chOff x="887922" y="5246865"/>
              <a:chExt cx="4372361" cy="505846"/>
            </a:xfrm>
          </p:grpSpPr>
          <p:grpSp>
            <p:nvGrpSpPr>
              <p:cNvPr id="8" name="Group 7">
                <a:extLst>
                  <a:ext uri="{FF2B5EF4-FFF2-40B4-BE49-F238E27FC236}">
                    <a16:creationId xmlns:a16="http://schemas.microsoft.com/office/drawing/2014/main" id="{B62CC8E0-368C-9418-FEAE-D20D87E10E1B}"/>
                  </a:ext>
                </a:extLst>
              </p:cNvPr>
              <p:cNvGrpSpPr/>
              <p:nvPr/>
            </p:nvGrpSpPr>
            <p:grpSpPr>
              <a:xfrm>
                <a:off x="887922" y="5246865"/>
                <a:ext cx="2283047" cy="369332"/>
                <a:chOff x="916439" y="3938604"/>
                <a:chExt cx="2283047" cy="369332"/>
              </a:xfrm>
            </p:grpSpPr>
            <p:cxnSp>
              <p:nvCxnSpPr>
                <p:cNvPr id="18" name="Straight Arrow Connector 17">
                  <a:extLst>
                    <a:ext uri="{FF2B5EF4-FFF2-40B4-BE49-F238E27FC236}">
                      <a16:creationId xmlns:a16="http://schemas.microsoft.com/office/drawing/2014/main" id="{C344B53E-0336-06A3-5D7F-01BE003B8071}"/>
                    </a:ext>
                  </a:extLst>
                </p:cNvPr>
                <p:cNvCxnSpPr>
                  <a:cxnSpLocks/>
                </p:cNvCxnSpPr>
                <p:nvPr/>
              </p:nvCxnSpPr>
              <p:spPr>
                <a:xfrm>
                  <a:off x="2075396"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78E02E4E-CBE9-0404-271A-6A982F8D1F87}"/>
                    </a:ext>
                  </a:extLst>
                </p:cNvPr>
                <p:cNvSpPr txBox="1"/>
                <p:nvPr/>
              </p:nvSpPr>
              <p:spPr>
                <a:xfrm>
                  <a:off x="916439" y="3938604"/>
                  <a:ext cx="1149674" cy="369332"/>
                </a:xfrm>
                <a:prstGeom prst="rect">
                  <a:avLst/>
                </a:prstGeom>
                <a:noFill/>
              </p:spPr>
              <p:txBody>
                <a:bodyPr wrap="none" rtlCol="0">
                  <a:spAutoFit/>
                </a:bodyPr>
                <a:lstStyle/>
                <a:p>
                  <a:r>
                    <a:rPr lang="en-US" dirty="0">
                      <a:latin typeface="Monaco" pitchFamily="2" charset="77"/>
                    </a:rPr>
                    <a:t>numbers</a:t>
                  </a:r>
                </a:p>
              </p:txBody>
            </p:sp>
          </p:grpSp>
          <p:grpSp>
            <p:nvGrpSpPr>
              <p:cNvPr id="12" name="Group 11">
                <a:extLst>
                  <a:ext uri="{FF2B5EF4-FFF2-40B4-BE49-F238E27FC236}">
                    <a16:creationId xmlns:a16="http://schemas.microsoft.com/office/drawing/2014/main" id="{6B7637DE-9E7D-4DC1-2FBB-2F8C7D35738B}"/>
                  </a:ext>
                </a:extLst>
              </p:cNvPr>
              <p:cNvGrpSpPr/>
              <p:nvPr/>
            </p:nvGrpSpPr>
            <p:grpSpPr>
              <a:xfrm>
                <a:off x="3263148" y="5246865"/>
                <a:ext cx="1997135" cy="505846"/>
                <a:chOff x="3328988" y="4531141"/>
                <a:chExt cx="1997135" cy="505846"/>
              </a:xfrm>
            </p:grpSpPr>
            <p:grpSp>
              <p:nvGrpSpPr>
                <p:cNvPr id="13" name="Group 12">
                  <a:extLst>
                    <a:ext uri="{FF2B5EF4-FFF2-40B4-BE49-F238E27FC236}">
                      <a16:creationId xmlns:a16="http://schemas.microsoft.com/office/drawing/2014/main" id="{26199302-B8D7-896D-E1EF-CF1AFDB97500}"/>
                    </a:ext>
                  </a:extLst>
                </p:cNvPr>
                <p:cNvGrpSpPr/>
                <p:nvPr/>
              </p:nvGrpSpPr>
              <p:grpSpPr>
                <a:xfrm>
                  <a:off x="3328988" y="4531141"/>
                  <a:ext cx="1171575" cy="505846"/>
                  <a:chOff x="3328988" y="4531141"/>
                  <a:chExt cx="1171575" cy="505846"/>
                </a:xfrm>
              </p:grpSpPr>
              <p:sp>
                <p:nvSpPr>
                  <p:cNvPr id="15" name="Rectangle 14">
                    <a:extLst>
                      <a:ext uri="{FF2B5EF4-FFF2-40B4-BE49-F238E27FC236}">
                        <a16:creationId xmlns:a16="http://schemas.microsoft.com/office/drawing/2014/main" id="{1187189A-74F5-984C-1FC2-61D9A40D48B6}"/>
                      </a:ext>
                    </a:extLst>
                  </p:cNvPr>
                  <p:cNvSpPr/>
                  <p:nvPr/>
                </p:nvSpPr>
                <p:spPr>
                  <a:xfrm>
                    <a:off x="3328988" y="4543425"/>
                    <a:ext cx="1171575" cy="48127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D05CD8AC-2B19-74CC-ACFD-A2C78956A510}"/>
                      </a:ext>
                    </a:extLst>
                  </p:cNvPr>
                  <p:cNvCxnSpPr>
                    <a:cxnSpLocks/>
                  </p:cNvCxnSpPr>
                  <p:nvPr/>
                </p:nvCxnSpPr>
                <p:spPr>
                  <a:xfrm>
                    <a:off x="3714752" y="4531141"/>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18DD3CF-9259-D638-38F8-404798FD5E30}"/>
                      </a:ext>
                    </a:extLst>
                  </p:cNvPr>
                  <p:cNvCxnSpPr>
                    <a:cxnSpLocks/>
                  </p:cNvCxnSpPr>
                  <p:nvPr/>
                </p:nvCxnSpPr>
                <p:spPr>
                  <a:xfrm>
                    <a:off x="4110040" y="4543425"/>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C1458AD8-B70D-CAAA-92E7-2CD79FC3AF3C}"/>
                    </a:ext>
                  </a:extLst>
                </p:cNvPr>
                <p:cNvSpPr txBox="1"/>
                <p:nvPr/>
              </p:nvSpPr>
              <p:spPr>
                <a:xfrm>
                  <a:off x="3383915" y="4605403"/>
                  <a:ext cx="1942208" cy="369332"/>
                </a:xfrm>
                <a:prstGeom prst="rect">
                  <a:avLst/>
                </a:prstGeom>
                <a:noFill/>
              </p:spPr>
              <p:txBody>
                <a:bodyPr wrap="square">
                  <a:spAutoFit/>
                </a:bodyPr>
                <a:lstStyle/>
                <a:p>
                  <a:r>
                    <a:rPr lang="en-US" dirty="0">
                      <a:latin typeface="Monaco" pitchFamily="2" charset="77"/>
                    </a:rPr>
                    <a:t>1  2  3</a:t>
                  </a:r>
                  <a:endParaRPr lang="en-US" dirty="0"/>
                </a:p>
              </p:txBody>
            </p:sp>
          </p:grpSp>
        </p:grpSp>
        <p:grpSp>
          <p:nvGrpSpPr>
            <p:cNvPr id="21" name="Group 20">
              <a:extLst>
                <a:ext uri="{FF2B5EF4-FFF2-40B4-BE49-F238E27FC236}">
                  <a16:creationId xmlns:a16="http://schemas.microsoft.com/office/drawing/2014/main" id="{2EB6118C-992C-3342-6FD5-C713F9B79922}"/>
                </a:ext>
              </a:extLst>
            </p:cNvPr>
            <p:cNvGrpSpPr/>
            <p:nvPr/>
          </p:nvGrpSpPr>
          <p:grpSpPr>
            <a:xfrm>
              <a:off x="7504703" y="2839599"/>
              <a:ext cx="2283047" cy="1624289"/>
              <a:chOff x="916439" y="2683647"/>
              <a:chExt cx="2283047" cy="1624289"/>
            </a:xfrm>
          </p:grpSpPr>
          <p:cxnSp>
            <p:nvCxnSpPr>
              <p:cNvPr id="28" name="Straight Arrow Connector 27">
                <a:extLst>
                  <a:ext uri="{FF2B5EF4-FFF2-40B4-BE49-F238E27FC236}">
                    <a16:creationId xmlns:a16="http://schemas.microsoft.com/office/drawing/2014/main" id="{B91D38B6-FA72-C9E3-CA99-927D96952D31}"/>
                  </a:ext>
                </a:extLst>
              </p:cNvPr>
              <p:cNvCxnSpPr>
                <a:cxnSpLocks/>
              </p:cNvCxnSpPr>
              <p:nvPr/>
            </p:nvCxnSpPr>
            <p:spPr>
              <a:xfrm flipV="1">
                <a:off x="2075396" y="2683647"/>
                <a:ext cx="1124090" cy="14715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9" name="TextBox 28">
                <a:extLst>
                  <a:ext uri="{FF2B5EF4-FFF2-40B4-BE49-F238E27FC236}">
                    <a16:creationId xmlns:a16="http://schemas.microsoft.com/office/drawing/2014/main" id="{1DE0AE55-C46A-82D6-E4CA-979554653E0E}"/>
                  </a:ext>
                </a:extLst>
              </p:cNvPr>
              <p:cNvSpPr txBox="1"/>
              <p:nvPr/>
            </p:nvSpPr>
            <p:spPr>
              <a:xfrm>
                <a:off x="916439" y="3938604"/>
                <a:ext cx="1011815" cy="369332"/>
              </a:xfrm>
              <a:prstGeom prst="rect">
                <a:avLst/>
              </a:prstGeom>
              <a:noFill/>
            </p:spPr>
            <p:txBody>
              <a:bodyPr wrap="none" rtlCol="0">
                <a:spAutoFit/>
              </a:bodyPr>
              <a:lstStyle/>
              <a:p>
                <a:r>
                  <a:rPr lang="en-US" dirty="0" err="1">
                    <a:latin typeface="Monaco" pitchFamily="2" charset="77"/>
                  </a:rPr>
                  <a:t>a_list</a:t>
                </a:r>
                <a:endParaRPr lang="en-US" dirty="0">
                  <a:latin typeface="Monaco" pitchFamily="2" charset="77"/>
                </a:endParaRPr>
              </a:p>
            </p:txBody>
          </p:sp>
        </p:grpSp>
        <p:grpSp>
          <p:nvGrpSpPr>
            <p:cNvPr id="31" name="Group 30">
              <a:extLst>
                <a:ext uri="{FF2B5EF4-FFF2-40B4-BE49-F238E27FC236}">
                  <a16:creationId xmlns:a16="http://schemas.microsoft.com/office/drawing/2014/main" id="{EA8A6654-74F7-35C9-C202-EB3D21D153A1}"/>
                </a:ext>
              </a:extLst>
            </p:cNvPr>
            <p:cNvGrpSpPr/>
            <p:nvPr/>
          </p:nvGrpSpPr>
          <p:grpSpPr>
            <a:xfrm>
              <a:off x="7504703" y="4814916"/>
              <a:ext cx="2135905" cy="369332"/>
              <a:chOff x="1752872" y="3970501"/>
              <a:chExt cx="2135905" cy="369332"/>
            </a:xfrm>
          </p:grpSpPr>
          <p:cxnSp>
            <p:nvCxnSpPr>
              <p:cNvPr id="32" name="Straight Arrow Connector 31">
                <a:extLst>
                  <a:ext uri="{FF2B5EF4-FFF2-40B4-BE49-F238E27FC236}">
                    <a16:creationId xmlns:a16="http://schemas.microsoft.com/office/drawing/2014/main" id="{3C856FC2-EBD9-BD38-29EB-AE8E49472C16}"/>
                  </a:ext>
                </a:extLst>
              </p:cNvPr>
              <p:cNvCxnSpPr>
                <a:cxnSpLocks/>
              </p:cNvCxnSpPr>
              <p:nvPr/>
            </p:nvCxnSpPr>
            <p:spPr>
              <a:xfrm>
                <a:off x="2764687"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TextBox 32">
                <a:extLst>
                  <a:ext uri="{FF2B5EF4-FFF2-40B4-BE49-F238E27FC236}">
                    <a16:creationId xmlns:a16="http://schemas.microsoft.com/office/drawing/2014/main" id="{BAB6BC43-8B3B-9B54-8BA7-8793F690A2AB}"/>
                  </a:ext>
                </a:extLst>
              </p:cNvPr>
              <p:cNvSpPr txBox="1"/>
              <p:nvPr/>
            </p:nvSpPr>
            <p:spPr>
              <a:xfrm>
                <a:off x="1752872" y="3970501"/>
                <a:ext cx="736099" cy="369332"/>
              </a:xfrm>
              <a:prstGeom prst="rect">
                <a:avLst/>
              </a:prstGeom>
              <a:noFill/>
            </p:spPr>
            <p:txBody>
              <a:bodyPr wrap="none" rtlCol="0">
                <a:spAutoFit/>
              </a:bodyPr>
              <a:lstStyle/>
              <a:p>
                <a:r>
                  <a:rPr lang="en-US" dirty="0" err="1">
                    <a:latin typeface="Monaco" pitchFamily="2" charset="77"/>
                  </a:rPr>
                  <a:t>val</a:t>
                </a:r>
                <a:r>
                  <a:rPr lang="en-US" dirty="0">
                    <a:latin typeface="Monaco" pitchFamily="2" charset="77"/>
                  </a:rPr>
                  <a:t> </a:t>
                </a:r>
              </a:p>
            </p:txBody>
          </p:sp>
        </p:grpSp>
        <p:sp>
          <p:nvSpPr>
            <p:cNvPr id="34" name="TextBox 33">
              <a:extLst>
                <a:ext uri="{FF2B5EF4-FFF2-40B4-BE49-F238E27FC236}">
                  <a16:creationId xmlns:a16="http://schemas.microsoft.com/office/drawing/2014/main" id="{1D8ADCDC-EF16-8858-0C52-3FFAA4B4AF14}"/>
                </a:ext>
              </a:extLst>
            </p:cNvPr>
            <p:cNvSpPr txBox="1"/>
            <p:nvPr/>
          </p:nvSpPr>
          <p:spPr>
            <a:xfrm>
              <a:off x="9929940" y="4814916"/>
              <a:ext cx="460382" cy="369332"/>
            </a:xfrm>
            <a:prstGeom prst="rect">
              <a:avLst/>
            </a:prstGeom>
            <a:noFill/>
          </p:spPr>
          <p:txBody>
            <a:bodyPr wrap="none" rtlCol="0">
              <a:spAutoFit/>
            </a:bodyPr>
            <a:lstStyle/>
            <a:p>
              <a:r>
                <a:rPr lang="en-US" dirty="0">
                  <a:latin typeface="Monaco" pitchFamily="2" charset="77"/>
                </a:rPr>
                <a:t>47</a:t>
              </a:r>
            </a:p>
          </p:txBody>
        </p:sp>
        <p:sp>
          <p:nvSpPr>
            <p:cNvPr id="5" name="Rounded Rectangle 4">
              <a:extLst>
                <a:ext uri="{FF2B5EF4-FFF2-40B4-BE49-F238E27FC236}">
                  <a16:creationId xmlns:a16="http://schemas.microsoft.com/office/drawing/2014/main" id="{04A61E36-16F1-502C-109A-87D19EAD3E6B}"/>
                </a:ext>
              </a:extLst>
            </p:cNvPr>
            <p:cNvSpPr/>
            <p:nvPr/>
          </p:nvSpPr>
          <p:spPr>
            <a:xfrm>
              <a:off x="7504703" y="3732051"/>
              <a:ext cx="3546801" cy="2083982"/>
            </a:xfrm>
            <a:prstGeom prst="roundRect">
              <a:avLst/>
            </a:prstGeom>
            <a:noFill/>
            <a:ln>
              <a:solidFill>
                <a:schemeClr val="accent1">
                  <a:shade val="1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3E759AF-0D2D-B876-1275-0DE7B2119D6B}"/>
                </a:ext>
              </a:extLst>
            </p:cNvPr>
            <p:cNvSpPr txBox="1"/>
            <p:nvPr/>
          </p:nvSpPr>
          <p:spPr>
            <a:xfrm>
              <a:off x="5527880" y="4630250"/>
              <a:ext cx="1976823" cy="369332"/>
            </a:xfrm>
            <a:prstGeom prst="rect">
              <a:avLst/>
            </a:prstGeom>
            <a:noFill/>
          </p:spPr>
          <p:txBody>
            <a:bodyPr wrap="none" rtlCol="0">
              <a:spAutoFit/>
            </a:bodyPr>
            <a:lstStyle/>
            <a:p>
              <a:r>
                <a:rPr lang="en-US" dirty="0" err="1">
                  <a:solidFill>
                    <a:schemeClr val="tx1">
                      <a:lumMod val="50000"/>
                      <a:lumOff val="50000"/>
                    </a:schemeClr>
                  </a:solidFill>
                  <a:latin typeface="Monaco" pitchFamily="2" charset="77"/>
                </a:rPr>
                <a:t>augment_twice</a:t>
              </a:r>
              <a:endParaRPr lang="en-US" dirty="0">
                <a:solidFill>
                  <a:schemeClr val="tx1">
                    <a:lumMod val="50000"/>
                    <a:lumOff val="50000"/>
                  </a:schemeClr>
                </a:solidFill>
                <a:latin typeface="Monaco" pitchFamily="2" charset="77"/>
              </a:endParaRPr>
            </a:p>
          </p:txBody>
        </p:sp>
      </p:grpSp>
    </p:spTree>
    <p:extLst>
      <p:ext uri="{BB962C8B-B14F-4D97-AF65-F5344CB8AC3E}">
        <p14:creationId xmlns:p14="http://schemas.microsoft.com/office/powerpoint/2010/main" val="264945553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DED85-8601-DA00-97AD-51DC48E1C03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DEAD77E-D25E-85A2-A797-8DCC5EA00AF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AFDC095-91C5-6EAF-79B3-C90497806B64}"/>
              </a:ext>
            </a:extLst>
          </p:cNvPr>
          <p:cNvSpPr>
            <a:spLocks noGrp="1"/>
          </p:cNvSpPr>
          <p:nvPr>
            <p:ph type="sldNum" sz="quarter" idx="12"/>
          </p:nvPr>
        </p:nvSpPr>
        <p:spPr/>
        <p:txBody>
          <a:bodyPr/>
          <a:lstStyle/>
          <a:p>
            <a:fld id="{CC057153-B650-4DEB-B370-79DDCFDCE934}" type="slidenum">
              <a:rPr lang="en-US" smtClean="0"/>
              <a:t>82</a:t>
            </a:fld>
            <a:endParaRPr lang="en-US"/>
          </a:p>
        </p:txBody>
      </p:sp>
      <p:sp>
        <p:nvSpPr>
          <p:cNvPr id="4" name="Content Placeholder 3">
            <a:extLst>
              <a:ext uri="{FF2B5EF4-FFF2-40B4-BE49-F238E27FC236}">
                <a16:creationId xmlns:a16="http://schemas.microsoft.com/office/drawing/2014/main" id="{F3E10DF3-EA42-CAFE-0CBE-FF61AED2678E}"/>
              </a:ext>
            </a:extLst>
          </p:cNvPr>
          <p:cNvSpPr>
            <a:spLocks noGrp="1"/>
          </p:cNvSpPr>
          <p:nvPr>
            <p:ph idx="1"/>
          </p:nvPr>
        </p:nvSpPr>
        <p:spPr>
          <a:xfrm>
            <a:off x="612647" y="1563132"/>
            <a:ext cx="9669687" cy="4593828"/>
          </a:xfrm>
        </p:spPr>
        <p:txBody>
          <a:bodyPr>
            <a:noAutofit/>
          </a:bodyPr>
          <a:lstStyle/>
          <a:p>
            <a:r>
              <a:rPr lang="en-US" dirty="0"/>
              <a:t>What do you think would happen here?</a:t>
            </a:r>
          </a:p>
          <a:p>
            <a:endParaRPr lang="en-US" dirty="0"/>
          </a:p>
          <a:p>
            <a:r>
              <a:rPr lang="en-US" dirty="0">
                <a:latin typeface="Monaco" pitchFamily="2" charset="77"/>
              </a:rPr>
              <a:t>def </a:t>
            </a:r>
            <a:r>
              <a:rPr lang="en-US" dirty="0" err="1">
                <a:latin typeface="Monaco" pitchFamily="2" charset="77"/>
              </a:rPr>
              <a:t>augment_twice</a:t>
            </a:r>
            <a:r>
              <a:rPr lang="en-US" dirty="0">
                <a:latin typeface="Monaco" pitchFamily="2" charset="77"/>
              </a:rPr>
              <a:t>(</a:t>
            </a:r>
            <a:r>
              <a:rPr lang="en-US" dirty="0" err="1">
                <a:latin typeface="Monaco" pitchFamily="2" charset="77"/>
              </a:rPr>
              <a:t>a_list</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t>
            </a:r>
            <a:r>
              <a:rPr lang="en-US" dirty="0">
                <a:latin typeface="Monaco" pitchFamily="2" charset="77"/>
              </a:rPr>
              <a:t> = </a:t>
            </a:r>
            <a:r>
              <a:rPr lang="en-US" dirty="0" err="1">
                <a:latin typeface="Monaco" pitchFamily="2" charset="77"/>
              </a:rPr>
              <a:t>a_list</a:t>
            </a:r>
            <a:r>
              <a:rPr lang="en-US" dirty="0">
                <a:latin typeface="Monaco" pitchFamily="2" charset="77"/>
              </a:rPr>
              <a:t> + [</a:t>
            </a:r>
            <a:r>
              <a:rPr lang="en-US" dirty="0" err="1">
                <a:latin typeface="Monaco" pitchFamily="2" charset="77"/>
              </a:rPr>
              <a:t>val</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br>
              <a:rPr lang="en-US" dirty="0">
                <a:latin typeface="Monaco" pitchFamily="2" charset="77"/>
              </a:rPr>
            </a:br>
            <a:r>
              <a:rPr lang="en-US" dirty="0">
                <a:latin typeface="Monaco" pitchFamily="2" charset="77"/>
              </a:rPr>
              <a:t>numbers = [1, 2, 3]</a:t>
            </a:r>
            <a:br>
              <a:rPr lang="en-US" dirty="0">
                <a:latin typeface="Monaco" pitchFamily="2" charset="77"/>
              </a:rPr>
            </a:br>
            <a:r>
              <a:rPr lang="en-US" dirty="0" err="1">
                <a:latin typeface="Monaco" pitchFamily="2" charset="77"/>
              </a:rPr>
              <a:t>augment_twice</a:t>
            </a:r>
            <a:r>
              <a:rPr lang="en-US" dirty="0">
                <a:latin typeface="Monaco" pitchFamily="2" charset="77"/>
              </a:rPr>
              <a:t>(numbers, 47)</a:t>
            </a:r>
          </a:p>
        </p:txBody>
      </p:sp>
      <p:sp>
        <p:nvSpPr>
          <p:cNvPr id="2" name="TextBox 1">
            <a:extLst>
              <a:ext uri="{FF2B5EF4-FFF2-40B4-BE49-F238E27FC236}">
                <a16:creationId xmlns:a16="http://schemas.microsoft.com/office/drawing/2014/main" id="{2DEA6DFB-0551-84A0-58AA-A57FAAAD958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E1D1189-4F07-C8B5-6C88-19CFF48BC8F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Passing a list to a function</a:t>
            </a:r>
          </a:p>
        </p:txBody>
      </p:sp>
      <p:grpSp>
        <p:nvGrpSpPr>
          <p:cNvPr id="20" name="Group 19">
            <a:extLst>
              <a:ext uri="{FF2B5EF4-FFF2-40B4-BE49-F238E27FC236}">
                <a16:creationId xmlns:a16="http://schemas.microsoft.com/office/drawing/2014/main" id="{BFD5ADEA-CD13-6BE1-3DE5-698FAAB2DCE6}"/>
              </a:ext>
            </a:extLst>
          </p:cNvPr>
          <p:cNvGrpSpPr/>
          <p:nvPr/>
        </p:nvGrpSpPr>
        <p:grpSpPr>
          <a:xfrm>
            <a:off x="5527880" y="2470267"/>
            <a:ext cx="6349184" cy="3345766"/>
            <a:chOff x="5527880" y="2470267"/>
            <a:chExt cx="6349184" cy="3345766"/>
          </a:xfrm>
        </p:grpSpPr>
        <p:grpSp>
          <p:nvGrpSpPr>
            <p:cNvPr id="7" name="Group 6">
              <a:extLst>
                <a:ext uri="{FF2B5EF4-FFF2-40B4-BE49-F238E27FC236}">
                  <a16:creationId xmlns:a16="http://schemas.microsoft.com/office/drawing/2014/main" id="{E8087E26-1099-261D-2D02-7BA64F113A93}"/>
                </a:ext>
              </a:extLst>
            </p:cNvPr>
            <p:cNvGrpSpPr/>
            <p:nvPr/>
          </p:nvGrpSpPr>
          <p:grpSpPr>
            <a:xfrm>
              <a:off x="7504703" y="2470267"/>
              <a:ext cx="4372361" cy="505846"/>
              <a:chOff x="887922" y="5246865"/>
              <a:chExt cx="4372361" cy="505846"/>
            </a:xfrm>
          </p:grpSpPr>
          <p:grpSp>
            <p:nvGrpSpPr>
              <p:cNvPr id="8" name="Group 7">
                <a:extLst>
                  <a:ext uri="{FF2B5EF4-FFF2-40B4-BE49-F238E27FC236}">
                    <a16:creationId xmlns:a16="http://schemas.microsoft.com/office/drawing/2014/main" id="{DD4A617C-392A-D43D-4FF0-34E81006A459}"/>
                  </a:ext>
                </a:extLst>
              </p:cNvPr>
              <p:cNvGrpSpPr/>
              <p:nvPr/>
            </p:nvGrpSpPr>
            <p:grpSpPr>
              <a:xfrm>
                <a:off x="887922" y="5246865"/>
                <a:ext cx="2283047" cy="369332"/>
                <a:chOff x="916439" y="3938604"/>
                <a:chExt cx="2283047" cy="369332"/>
              </a:xfrm>
            </p:grpSpPr>
            <p:cxnSp>
              <p:nvCxnSpPr>
                <p:cNvPr id="18" name="Straight Arrow Connector 17">
                  <a:extLst>
                    <a:ext uri="{FF2B5EF4-FFF2-40B4-BE49-F238E27FC236}">
                      <a16:creationId xmlns:a16="http://schemas.microsoft.com/office/drawing/2014/main" id="{D104448B-2280-44AA-6508-7C98868B44A7}"/>
                    </a:ext>
                  </a:extLst>
                </p:cNvPr>
                <p:cNvCxnSpPr>
                  <a:cxnSpLocks/>
                </p:cNvCxnSpPr>
                <p:nvPr/>
              </p:nvCxnSpPr>
              <p:spPr>
                <a:xfrm>
                  <a:off x="2075396"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E55BF50F-E0B8-A3B3-A39D-1EF8AE5DE3D7}"/>
                    </a:ext>
                  </a:extLst>
                </p:cNvPr>
                <p:cNvSpPr txBox="1"/>
                <p:nvPr/>
              </p:nvSpPr>
              <p:spPr>
                <a:xfrm>
                  <a:off x="916439" y="3938604"/>
                  <a:ext cx="1149674" cy="369332"/>
                </a:xfrm>
                <a:prstGeom prst="rect">
                  <a:avLst/>
                </a:prstGeom>
                <a:noFill/>
              </p:spPr>
              <p:txBody>
                <a:bodyPr wrap="none" rtlCol="0">
                  <a:spAutoFit/>
                </a:bodyPr>
                <a:lstStyle/>
                <a:p>
                  <a:r>
                    <a:rPr lang="en-US" dirty="0">
                      <a:latin typeface="Monaco" pitchFamily="2" charset="77"/>
                    </a:rPr>
                    <a:t>numbers</a:t>
                  </a:r>
                </a:p>
              </p:txBody>
            </p:sp>
          </p:grpSp>
          <p:grpSp>
            <p:nvGrpSpPr>
              <p:cNvPr id="12" name="Group 11">
                <a:extLst>
                  <a:ext uri="{FF2B5EF4-FFF2-40B4-BE49-F238E27FC236}">
                    <a16:creationId xmlns:a16="http://schemas.microsoft.com/office/drawing/2014/main" id="{BA19092C-881E-6FD4-BF1E-2FC360FECEE9}"/>
                  </a:ext>
                </a:extLst>
              </p:cNvPr>
              <p:cNvGrpSpPr/>
              <p:nvPr/>
            </p:nvGrpSpPr>
            <p:grpSpPr>
              <a:xfrm>
                <a:off x="3263148" y="5246865"/>
                <a:ext cx="1997135" cy="505846"/>
                <a:chOff x="3328988" y="4531141"/>
                <a:chExt cx="1997135" cy="505846"/>
              </a:xfrm>
            </p:grpSpPr>
            <p:grpSp>
              <p:nvGrpSpPr>
                <p:cNvPr id="13" name="Group 12">
                  <a:extLst>
                    <a:ext uri="{FF2B5EF4-FFF2-40B4-BE49-F238E27FC236}">
                      <a16:creationId xmlns:a16="http://schemas.microsoft.com/office/drawing/2014/main" id="{4709864D-DF54-12E3-CC51-BB457B4FADAD}"/>
                    </a:ext>
                  </a:extLst>
                </p:cNvPr>
                <p:cNvGrpSpPr/>
                <p:nvPr/>
              </p:nvGrpSpPr>
              <p:grpSpPr>
                <a:xfrm>
                  <a:off x="3328988" y="4531141"/>
                  <a:ext cx="1171575" cy="505846"/>
                  <a:chOff x="3328988" y="4531141"/>
                  <a:chExt cx="1171575" cy="505846"/>
                </a:xfrm>
              </p:grpSpPr>
              <p:sp>
                <p:nvSpPr>
                  <p:cNvPr id="15" name="Rectangle 14">
                    <a:extLst>
                      <a:ext uri="{FF2B5EF4-FFF2-40B4-BE49-F238E27FC236}">
                        <a16:creationId xmlns:a16="http://schemas.microsoft.com/office/drawing/2014/main" id="{674DE308-D61D-82F8-C196-851B377B8D2A}"/>
                      </a:ext>
                    </a:extLst>
                  </p:cNvPr>
                  <p:cNvSpPr/>
                  <p:nvPr/>
                </p:nvSpPr>
                <p:spPr>
                  <a:xfrm>
                    <a:off x="3328988" y="4543425"/>
                    <a:ext cx="1171575" cy="48127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98FAF26A-C508-7907-4B11-9CCE9BC3FBF5}"/>
                      </a:ext>
                    </a:extLst>
                  </p:cNvPr>
                  <p:cNvCxnSpPr>
                    <a:cxnSpLocks/>
                  </p:cNvCxnSpPr>
                  <p:nvPr/>
                </p:nvCxnSpPr>
                <p:spPr>
                  <a:xfrm>
                    <a:off x="3714752" y="4531141"/>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2CC69E8-555F-5362-172F-2363D5AEFCA4}"/>
                      </a:ext>
                    </a:extLst>
                  </p:cNvPr>
                  <p:cNvCxnSpPr>
                    <a:cxnSpLocks/>
                  </p:cNvCxnSpPr>
                  <p:nvPr/>
                </p:nvCxnSpPr>
                <p:spPr>
                  <a:xfrm>
                    <a:off x="4110040" y="4543425"/>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D563D444-68D8-C0D6-3644-8390A6018694}"/>
                    </a:ext>
                  </a:extLst>
                </p:cNvPr>
                <p:cNvSpPr txBox="1"/>
                <p:nvPr/>
              </p:nvSpPr>
              <p:spPr>
                <a:xfrm>
                  <a:off x="3383915" y="4605403"/>
                  <a:ext cx="1942208" cy="369332"/>
                </a:xfrm>
                <a:prstGeom prst="rect">
                  <a:avLst/>
                </a:prstGeom>
                <a:noFill/>
              </p:spPr>
              <p:txBody>
                <a:bodyPr wrap="square">
                  <a:spAutoFit/>
                </a:bodyPr>
                <a:lstStyle/>
                <a:p>
                  <a:r>
                    <a:rPr lang="en-US" dirty="0">
                      <a:latin typeface="Monaco" pitchFamily="2" charset="77"/>
                    </a:rPr>
                    <a:t>1  2  3</a:t>
                  </a:r>
                  <a:endParaRPr lang="en-US" dirty="0"/>
                </a:p>
              </p:txBody>
            </p:sp>
          </p:grpSp>
        </p:grpSp>
        <p:grpSp>
          <p:nvGrpSpPr>
            <p:cNvPr id="21" name="Group 20">
              <a:extLst>
                <a:ext uri="{FF2B5EF4-FFF2-40B4-BE49-F238E27FC236}">
                  <a16:creationId xmlns:a16="http://schemas.microsoft.com/office/drawing/2014/main" id="{DDE9D773-2BA0-8C34-E6FE-C957C2D2F90D}"/>
                </a:ext>
              </a:extLst>
            </p:cNvPr>
            <p:cNvGrpSpPr/>
            <p:nvPr/>
          </p:nvGrpSpPr>
          <p:grpSpPr>
            <a:xfrm>
              <a:off x="7504703" y="4094556"/>
              <a:ext cx="2051506" cy="369332"/>
              <a:chOff x="916439" y="3938604"/>
              <a:chExt cx="2051506" cy="369332"/>
            </a:xfrm>
          </p:grpSpPr>
          <p:cxnSp>
            <p:nvCxnSpPr>
              <p:cNvPr id="28" name="Straight Arrow Connector 27">
                <a:extLst>
                  <a:ext uri="{FF2B5EF4-FFF2-40B4-BE49-F238E27FC236}">
                    <a16:creationId xmlns:a16="http://schemas.microsoft.com/office/drawing/2014/main" id="{12A8914F-7CE7-8F8E-B573-A75C6BD7B830}"/>
                  </a:ext>
                </a:extLst>
              </p:cNvPr>
              <p:cNvCxnSpPr>
                <a:cxnSpLocks/>
              </p:cNvCxnSpPr>
              <p:nvPr/>
            </p:nvCxnSpPr>
            <p:spPr>
              <a:xfrm>
                <a:off x="2075396" y="4155167"/>
                <a:ext cx="89254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9" name="TextBox 28">
                <a:extLst>
                  <a:ext uri="{FF2B5EF4-FFF2-40B4-BE49-F238E27FC236}">
                    <a16:creationId xmlns:a16="http://schemas.microsoft.com/office/drawing/2014/main" id="{6FB3C089-C537-DF08-EE39-67763005824E}"/>
                  </a:ext>
                </a:extLst>
              </p:cNvPr>
              <p:cNvSpPr txBox="1"/>
              <p:nvPr/>
            </p:nvSpPr>
            <p:spPr>
              <a:xfrm>
                <a:off x="916439" y="3938604"/>
                <a:ext cx="1011815" cy="369332"/>
              </a:xfrm>
              <a:prstGeom prst="rect">
                <a:avLst/>
              </a:prstGeom>
              <a:noFill/>
            </p:spPr>
            <p:txBody>
              <a:bodyPr wrap="none" rtlCol="0">
                <a:spAutoFit/>
              </a:bodyPr>
              <a:lstStyle/>
              <a:p>
                <a:r>
                  <a:rPr lang="en-US" dirty="0" err="1">
                    <a:latin typeface="Monaco" pitchFamily="2" charset="77"/>
                  </a:rPr>
                  <a:t>a_list</a:t>
                </a:r>
                <a:endParaRPr lang="en-US" dirty="0">
                  <a:latin typeface="Monaco" pitchFamily="2" charset="77"/>
                </a:endParaRPr>
              </a:p>
            </p:txBody>
          </p:sp>
        </p:grpSp>
        <p:grpSp>
          <p:nvGrpSpPr>
            <p:cNvPr id="31" name="Group 30">
              <a:extLst>
                <a:ext uri="{FF2B5EF4-FFF2-40B4-BE49-F238E27FC236}">
                  <a16:creationId xmlns:a16="http://schemas.microsoft.com/office/drawing/2014/main" id="{883E7210-E0D0-9940-A5C3-91F3B3E653C9}"/>
                </a:ext>
              </a:extLst>
            </p:cNvPr>
            <p:cNvGrpSpPr/>
            <p:nvPr/>
          </p:nvGrpSpPr>
          <p:grpSpPr>
            <a:xfrm>
              <a:off x="7504703" y="4814916"/>
              <a:ext cx="2135905" cy="369332"/>
              <a:chOff x="1752872" y="3970501"/>
              <a:chExt cx="2135905" cy="369332"/>
            </a:xfrm>
          </p:grpSpPr>
          <p:cxnSp>
            <p:nvCxnSpPr>
              <p:cNvPr id="32" name="Straight Arrow Connector 31">
                <a:extLst>
                  <a:ext uri="{FF2B5EF4-FFF2-40B4-BE49-F238E27FC236}">
                    <a16:creationId xmlns:a16="http://schemas.microsoft.com/office/drawing/2014/main" id="{31F436A1-A5A8-BD87-1971-BAABAD0DA9AA}"/>
                  </a:ext>
                </a:extLst>
              </p:cNvPr>
              <p:cNvCxnSpPr>
                <a:cxnSpLocks/>
              </p:cNvCxnSpPr>
              <p:nvPr/>
            </p:nvCxnSpPr>
            <p:spPr>
              <a:xfrm>
                <a:off x="2764687"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TextBox 32">
                <a:extLst>
                  <a:ext uri="{FF2B5EF4-FFF2-40B4-BE49-F238E27FC236}">
                    <a16:creationId xmlns:a16="http://schemas.microsoft.com/office/drawing/2014/main" id="{7CAE9BDC-97F9-A9A1-6655-B9FD94BE2C88}"/>
                  </a:ext>
                </a:extLst>
              </p:cNvPr>
              <p:cNvSpPr txBox="1"/>
              <p:nvPr/>
            </p:nvSpPr>
            <p:spPr>
              <a:xfrm>
                <a:off x="1752872" y="3970501"/>
                <a:ext cx="736099" cy="369332"/>
              </a:xfrm>
              <a:prstGeom prst="rect">
                <a:avLst/>
              </a:prstGeom>
              <a:noFill/>
            </p:spPr>
            <p:txBody>
              <a:bodyPr wrap="none" rtlCol="0">
                <a:spAutoFit/>
              </a:bodyPr>
              <a:lstStyle/>
              <a:p>
                <a:r>
                  <a:rPr lang="en-US" dirty="0" err="1">
                    <a:latin typeface="Monaco" pitchFamily="2" charset="77"/>
                  </a:rPr>
                  <a:t>val</a:t>
                </a:r>
                <a:r>
                  <a:rPr lang="en-US" dirty="0">
                    <a:latin typeface="Monaco" pitchFamily="2" charset="77"/>
                  </a:rPr>
                  <a:t> </a:t>
                </a:r>
              </a:p>
            </p:txBody>
          </p:sp>
        </p:grpSp>
        <p:sp>
          <p:nvSpPr>
            <p:cNvPr id="34" name="TextBox 33">
              <a:extLst>
                <a:ext uri="{FF2B5EF4-FFF2-40B4-BE49-F238E27FC236}">
                  <a16:creationId xmlns:a16="http://schemas.microsoft.com/office/drawing/2014/main" id="{6A24AF8F-86F1-AA85-90DC-A9D0DB026B0E}"/>
                </a:ext>
              </a:extLst>
            </p:cNvPr>
            <p:cNvSpPr txBox="1"/>
            <p:nvPr/>
          </p:nvSpPr>
          <p:spPr>
            <a:xfrm>
              <a:off x="9929940" y="4814916"/>
              <a:ext cx="460382" cy="369332"/>
            </a:xfrm>
            <a:prstGeom prst="rect">
              <a:avLst/>
            </a:prstGeom>
            <a:noFill/>
          </p:spPr>
          <p:txBody>
            <a:bodyPr wrap="none" rtlCol="0">
              <a:spAutoFit/>
            </a:bodyPr>
            <a:lstStyle/>
            <a:p>
              <a:r>
                <a:rPr lang="en-US" dirty="0">
                  <a:latin typeface="Monaco" pitchFamily="2" charset="77"/>
                </a:rPr>
                <a:t>47</a:t>
              </a:r>
            </a:p>
          </p:txBody>
        </p:sp>
        <p:sp>
          <p:nvSpPr>
            <p:cNvPr id="5" name="Rounded Rectangle 4">
              <a:extLst>
                <a:ext uri="{FF2B5EF4-FFF2-40B4-BE49-F238E27FC236}">
                  <a16:creationId xmlns:a16="http://schemas.microsoft.com/office/drawing/2014/main" id="{6975D6E7-4120-230A-0F3B-940056C0DD9E}"/>
                </a:ext>
              </a:extLst>
            </p:cNvPr>
            <p:cNvSpPr/>
            <p:nvPr/>
          </p:nvSpPr>
          <p:spPr>
            <a:xfrm>
              <a:off x="7504703" y="3732051"/>
              <a:ext cx="4360253" cy="2083982"/>
            </a:xfrm>
            <a:prstGeom prst="roundRect">
              <a:avLst/>
            </a:prstGeom>
            <a:noFill/>
            <a:ln>
              <a:solidFill>
                <a:schemeClr val="accent1">
                  <a:shade val="1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35D4DE4E-314A-2110-E22C-ED489C3BDF2B}"/>
                </a:ext>
              </a:extLst>
            </p:cNvPr>
            <p:cNvSpPr txBox="1"/>
            <p:nvPr/>
          </p:nvSpPr>
          <p:spPr>
            <a:xfrm>
              <a:off x="5527880" y="4630250"/>
              <a:ext cx="1976823" cy="369332"/>
            </a:xfrm>
            <a:prstGeom prst="rect">
              <a:avLst/>
            </a:prstGeom>
            <a:noFill/>
          </p:spPr>
          <p:txBody>
            <a:bodyPr wrap="none" rtlCol="0">
              <a:spAutoFit/>
            </a:bodyPr>
            <a:lstStyle/>
            <a:p>
              <a:r>
                <a:rPr lang="en-US" dirty="0" err="1">
                  <a:solidFill>
                    <a:schemeClr val="tx1">
                      <a:lumMod val="50000"/>
                      <a:lumOff val="50000"/>
                    </a:schemeClr>
                  </a:solidFill>
                  <a:latin typeface="Monaco" pitchFamily="2" charset="77"/>
                </a:rPr>
                <a:t>augment_twice</a:t>
              </a:r>
              <a:endParaRPr lang="en-US" dirty="0">
                <a:solidFill>
                  <a:schemeClr val="tx1">
                    <a:lumMod val="50000"/>
                    <a:lumOff val="50000"/>
                  </a:schemeClr>
                </a:solidFill>
                <a:latin typeface="Monaco" pitchFamily="2" charset="77"/>
              </a:endParaRPr>
            </a:p>
          </p:txBody>
        </p:sp>
      </p:grpSp>
      <p:sp>
        <p:nvSpPr>
          <p:cNvPr id="9" name="TextBox 8">
            <a:extLst>
              <a:ext uri="{FF2B5EF4-FFF2-40B4-BE49-F238E27FC236}">
                <a16:creationId xmlns:a16="http://schemas.microsoft.com/office/drawing/2014/main" id="{E82085F9-B627-0E9F-FC5C-F04B264AE902}"/>
              </a:ext>
            </a:extLst>
          </p:cNvPr>
          <p:cNvSpPr txBox="1"/>
          <p:nvPr/>
        </p:nvSpPr>
        <p:spPr>
          <a:xfrm>
            <a:off x="7248882" y="1819096"/>
            <a:ext cx="3906839" cy="369332"/>
          </a:xfrm>
          <a:prstGeom prst="rect">
            <a:avLst/>
          </a:prstGeom>
          <a:noFill/>
        </p:spPr>
        <p:txBody>
          <a:bodyPr wrap="none" rtlCol="0">
            <a:spAutoFit/>
          </a:bodyPr>
          <a:lstStyle/>
          <a:p>
            <a:r>
              <a:rPr lang="en-US" dirty="0" err="1">
                <a:solidFill>
                  <a:schemeClr val="tx1">
                    <a:lumMod val="50000"/>
                    <a:lumOff val="50000"/>
                  </a:schemeClr>
                </a:solidFill>
                <a:latin typeface="Monaco" pitchFamily="2" charset="77"/>
              </a:rPr>
              <a:t>a_list</a:t>
            </a:r>
            <a:r>
              <a:rPr lang="en-US" dirty="0">
                <a:solidFill>
                  <a:schemeClr val="tx1">
                    <a:lumMod val="50000"/>
                    <a:lumOff val="50000"/>
                  </a:schemeClr>
                </a:solidFill>
                <a:latin typeface="Monaco" pitchFamily="2" charset="77"/>
              </a:rPr>
              <a:t> = </a:t>
            </a:r>
            <a:r>
              <a:rPr lang="en-US" dirty="0" err="1">
                <a:solidFill>
                  <a:schemeClr val="tx1">
                    <a:lumMod val="50000"/>
                    <a:lumOff val="50000"/>
                  </a:schemeClr>
                </a:solidFill>
                <a:latin typeface="Monaco" pitchFamily="2" charset="77"/>
              </a:rPr>
              <a:t>a_list</a:t>
            </a:r>
            <a:r>
              <a:rPr lang="en-US" dirty="0">
                <a:solidFill>
                  <a:schemeClr val="tx1">
                    <a:lumMod val="50000"/>
                    <a:lumOff val="50000"/>
                  </a:schemeClr>
                </a:solidFill>
                <a:latin typeface="Monaco" pitchFamily="2" charset="77"/>
              </a:rPr>
              <a:t> +[</a:t>
            </a:r>
            <a:r>
              <a:rPr lang="en-US" dirty="0" err="1">
                <a:solidFill>
                  <a:schemeClr val="tx1">
                    <a:lumMod val="50000"/>
                    <a:lumOff val="50000"/>
                  </a:schemeClr>
                </a:solidFill>
                <a:latin typeface="Monaco" pitchFamily="2" charset="77"/>
              </a:rPr>
              <a:t>val</a:t>
            </a:r>
            <a:r>
              <a:rPr lang="en-US" dirty="0">
                <a:solidFill>
                  <a:schemeClr val="tx1">
                    <a:lumMod val="50000"/>
                    <a:lumOff val="50000"/>
                  </a:schemeClr>
                </a:solidFill>
                <a:latin typeface="Monaco" pitchFamily="2" charset="77"/>
              </a:rPr>
              <a:t>, </a:t>
            </a:r>
            <a:r>
              <a:rPr lang="en-US" dirty="0" err="1">
                <a:solidFill>
                  <a:schemeClr val="tx1">
                    <a:lumMod val="50000"/>
                    <a:lumOff val="50000"/>
                  </a:schemeClr>
                </a:solidFill>
                <a:latin typeface="Monaco" pitchFamily="2" charset="77"/>
              </a:rPr>
              <a:t>val</a:t>
            </a:r>
            <a:r>
              <a:rPr lang="en-US" dirty="0">
                <a:solidFill>
                  <a:schemeClr val="tx1">
                    <a:lumMod val="50000"/>
                    <a:lumOff val="50000"/>
                  </a:schemeClr>
                </a:solidFill>
                <a:latin typeface="Monaco" pitchFamily="2" charset="77"/>
              </a:rPr>
              <a:t>]</a:t>
            </a:r>
          </a:p>
        </p:txBody>
      </p:sp>
      <p:grpSp>
        <p:nvGrpSpPr>
          <p:cNvPr id="24" name="Group 23">
            <a:extLst>
              <a:ext uri="{FF2B5EF4-FFF2-40B4-BE49-F238E27FC236}">
                <a16:creationId xmlns:a16="http://schemas.microsoft.com/office/drawing/2014/main" id="{FEED0E4F-9A8D-267D-A98B-A670FD3FBB8D}"/>
              </a:ext>
            </a:extLst>
          </p:cNvPr>
          <p:cNvGrpSpPr/>
          <p:nvPr/>
        </p:nvGrpSpPr>
        <p:grpSpPr>
          <a:xfrm>
            <a:off x="9720716" y="4058196"/>
            <a:ext cx="2089313" cy="505846"/>
            <a:chOff x="3328988" y="4531141"/>
            <a:chExt cx="2089313" cy="505846"/>
          </a:xfrm>
        </p:grpSpPr>
        <p:grpSp>
          <p:nvGrpSpPr>
            <p:cNvPr id="25" name="Group 24">
              <a:extLst>
                <a:ext uri="{FF2B5EF4-FFF2-40B4-BE49-F238E27FC236}">
                  <a16:creationId xmlns:a16="http://schemas.microsoft.com/office/drawing/2014/main" id="{F7B1FCEF-60C3-A26F-EFC1-9DD990024675}"/>
                </a:ext>
              </a:extLst>
            </p:cNvPr>
            <p:cNvGrpSpPr/>
            <p:nvPr/>
          </p:nvGrpSpPr>
          <p:grpSpPr>
            <a:xfrm>
              <a:off x="3328988" y="4531141"/>
              <a:ext cx="1997134" cy="505846"/>
              <a:chOff x="3328988" y="4531141"/>
              <a:chExt cx="1997134" cy="505846"/>
            </a:xfrm>
          </p:grpSpPr>
          <p:sp>
            <p:nvSpPr>
              <p:cNvPr id="27" name="Rectangle 26">
                <a:extLst>
                  <a:ext uri="{FF2B5EF4-FFF2-40B4-BE49-F238E27FC236}">
                    <a16:creationId xmlns:a16="http://schemas.microsoft.com/office/drawing/2014/main" id="{0DEE4498-BDC8-C317-0E2C-420D7CB1801A}"/>
                  </a:ext>
                </a:extLst>
              </p:cNvPr>
              <p:cNvSpPr/>
              <p:nvPr/>
            </p:nvSpPr>
            <p:spPr>
              <a:xfrm>
                <a:off x="3328988" y="4543425"/>
                <a:ext cx="1997134" cy="49356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2FF04638-35E4-82B9-5751-1F0CC0391E8D}"/>
                  </a:ext>
                </a:extLst>
              </p:cNvPr>
              <p:cNvCxnSpPr>
                <a:cxnSpLocks/>
              </p:cNvCxnSpPr>
              <p:nvPr/>
            </p:nvCxnSpPr>
            <p:spPr>
              <a:xfrm>
                <a:off x="3714752" y="4531141"/>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284A32C-7578-7F03-41BE-0DA6E386A6A3}"/>
                  </a:ext>
                </a:extLst>
              </p:cNvPr>
              <p:cNvCxnSpPr>
                <a:cxnSpLocks/>
              </p:cNvCxnSpPr>
              <p:nvPr/>
            </p:nvCxnSpPr>
            <p:spPr>
              <a:xfrm>
                <a:off x="4110040" y="4543425"/>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TextBox 25">
              <a:extLst>
                <a:ext uri="{FF2B5EF4-FFF2-40B4-BE49-F238E27FC236}">
                  <a16:creationId xmlns:a16="http://schemas.microsoft.com/office/drawing/2014/main" id="{525EED99-0C1A-32ED-B500-4DF3005CFF59}"/>
                </a:ext>
              </a:extLst>
            </p:cNvPr>
            <p:cNvSpPr txBox="1"/>
            <p:nvPr/>
          </p:nvSpPr>
          <p:spPr>
            <a:xfrm>
              <a:off x="3383915" y="4605403"/>
              <a:ext cx="2034386" cy="369332"/>
            </a:xfrm>
            <a:prstGeom prst="rect">
              <a:avLst/>
            </a:prstGeom>
            <a:noFill/>
          </p:spPr>
          <p:txBody>
            <a:bodyPr wrap="square">
              <a:spAutoFit/>
            </a:bodyPr>
            <a:lstStyle/>
            <a:p>
              <a:r>
                <a:rPr lang="en-US" dirty="0">
                  <a:latin typeface="Monaco" pitchFamily="2" charset="77"/>
                </a:rPr>
                <a:t>1  2  3 47 47</a:t>
              </a:r>
              <a:endParaRPr lang="en-US" dirty="0"/>
            </a:p>
          </p:txBody>
        </p:sp>
      </p:grpSp>
      <p:cxnSp>
        <p:nvCxnSpPr>
          <p:cNvPr id="36" name="Straight Connector 35">
            <a:extLst>
              <a:ext uri="{FF2B5EF4-FFF2-40B4-BE49-F238E27FC236}">
                <a16:creationId xmlns:a16="http://schemas.microsoft.com/office/drawing/2014/main" id="{4319E0E7-DB86-386E-1742-9E1034635036}"/>
              </a:ext>
            </a:extLst>
          </p:cNvPr>
          <p:cNvCxnSpPr/>
          <p:nvPr/>
        </p:nvCxnSpPr>
        <p:spPr>
          <a:xfrm>
            <a:off x="10928867" y="4058196"/>
            <a:ext cx="0" cy="5058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44B9181-A89F-35F8-7E60-3F3F7B38A94F}"/>
              </a:ext>
            </a:extLst>
          </p:cNvPr>
          <p:cNvCxnSpPr/>
          <p:nvPr/>
        </p:nvCxnSpPr>
        <p:spPr>
          <a:xfrm>
            <a:off x="11300723" y="4070480"/>
            <a:ext cx="0" cy="5058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981267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A866E-B736-A23E-39B1-37E5C18BBD4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3F4B8A5-48C7-D284-F9F3-E1848FA0D65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D9F6351-1FA6-0AF3-45C3-6E9EF4B26291}"/>
              </a:ext>
            </a:extLst>
          </p:cNvPr>
          <p:cNvSpPr>
            <a:spLocks noGrp="1"/>
          </p:cNvSpPr>
          <p:nvPr>
            <p:ph type="sldNum" sz="quarter" idx="12"/>
          </p:nvPr>
        </p:nvSpPr>
        <p:spPr/>
        <p:txBody>
          <a:bodyPr/>
          <a:lstStyle/>
          <a:p>
            <a:fld id="{CC057153-B650-4DEB-B370-79DDCFDCE934}" type="slidenum">
              <a:rPr lang="en-US" smtClean="0"/>
              <a:t>83</a:t>
            </a:fld>
            <a:endParaRPr lang="en-US"/>
          </a:p>
        </p:txBody>
      </p:sp>
      <p:sp>
        <p:nvSpPr>
          <p:cNvPr id="4" name="Content Placeholder 3">
            <a:extLst>
              <a:ext uri="{FF2B5EF4-FFF2-40B4-BE49-F238E27FC236}">
                <a16:creationId xmlns:a16="http://schemas.microsoft.com/office/drawing/2014/main" id="{32CA6600-DDCD-36E1-5525-25E677694F93}"/>
              </a:ext>
            </a:extLst>
          </p:cNvPr>
          <p:cNvSpPr>
            <a:spLocks noGrp="1"/>
          </p:cNvSpPr>
          <p:nvPr>
            <p:ph idx="1"/>
          </p:nvPr>
        </p:nvSpPr>
        <p:spPr>
          <a:xfrm>
            <a:off x="612647" y="1563132"/>
            <a:ext cx="9669687" cy="4593828"/>
          </a:xfrm>
        </p:spPr>
        <p:txBody>
          <a:bodyPr>
            <a:noAutofit/>
          </a:bodyPr>
          <a:lstStyle/>
          <a:p>
            <a:r>
              <a:rPr lang="en-US" dirty="0"/>
              <a:t>What do you think would happen here?</a:t>
            </a:r>
          </a:p>
          <a:p>
            <a:endParaRPr lang="en-US" dirty="0"/>
          </a:p>
          <a:p>
            <a:r>
              <a:rPr lang="en-US" dirty="0">
                <a:latin typeface="Monaco" pitchFamily="2" charset="77"/>
              </a:rPr>
              <a:t>def </a:t>
            </a:r>
            <a:r>
              <a:rPr lang="en-US" dirty="0" err="1">
                <a:latin typeface="Monaco" pitchFamily="2" charset="77"/>
              </a:rPr>
              <a:t>augment_twice</a:t>
            </a:r>
            <a:r>
              <a:rPr lang="en-US" dirty="0">
                <a:latin typeface="Monaco" pitchFamily="2" charset="77"/>
              </a:rPr>
              <a:t>(</a:t>
            </a:r>
            <a:r>
              <a:rPr lang="en-US" dirty="0" err="1">
                <a:latin typeface="Monaco" pitchFamily="2" charset="77"/>
              </a:rPr>
              <a:t>a_list</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r>
              <a:rPr lang="en-US" dirty="0">
                <a:latin typeface="Monaco" pitchFamily="2" charset="77"/>
              </a:rPr>
              <a:t>    </a:t>
            </a:r>
            <a:r>
              <a:rPr lang="en-US" dirty="0" err="1">
                <a:latin typeface="Monaco" pitchFamily="2" charset="77"/>
              </a:rPr>
              <a:t>a_list</a:t>
            </a:r>
            <a:r>
              <a:rPr lang="en-US" dirty="0">
                <a:latin typeface="Monaco" pitchFamily="2" charset="77"/>
              </a:rPr>
              <a:t> = </a:t>
            </a:r>
            <a:r>
              <a:rPr lang="en-US" dirty="0" err="1">
                <a:latin typeface="Monaco" pitchFamily="2" charset="77"/>
              </a:rPr>
              <a:t>a_list</a:t>
            </a:r>
            <a:r>
              <a:rPr lang="en-US" dirty="0">
                <a:latin typeface="Monaco" pitchFamily="2" charset="77"/>
              </a:rPr>
              <a:t> + [</a:t>
            </a:r>
            <a:r>
              <a:rPr lang="en-US" dirty="0" err="1">
                <a:latin typeface="Monaco" pitchFamily="2" charset="77"/>
              </a:rPr>
              <a:t>val</a:t>
            </a:r>
            <a:r>
              <a:rPr lang="en-US" dirty="0">
                <a:latin typeface="Monaco" pitchFamily="2" charset="77"/>
              </a:rPr>
              <a:t>, </a:t>
            </a:r>
            <a:r>
              <a:rPr lang="en-US" dirty="0" err="1">
                <a:latin typeface="Monaco" pitchFamily="2" charset="77"/>
              </a:rPr>
              <a:t>val</a:t>
            </a:r>
            <a:r>
              <a:rPr lang="en-US" dirty="0">
                <a:latin typeface="Monaco" pitchFamily="2" charset="77"/>
              </a:rPr>
              <a:t>]</a:t>
            </a:r>
            <a:br>
              <a:rPr lang="en-US" dirty="0">
                <a:latin typeface="Monaco" pitchFamily="2" charset="77"/>
              </a:rPr>
            </a:br>
            <a:br>
              <a:rPr lang="en-US" dirty="0">
                <a:latin typeface="Monaco" pitchFamily="2" charset="77"/>
              </a:rPr>
            </a:br>
            <a:r>
              <a:rPr lang="en-US" dirty="0">
                <a:latin typeface="Monaco" pitchFamily="2" charset="77"/>
              </a:rPr>
              <a:t>numbers = [1, 2, 3]</a:t>
            </a:r>
            <a:br>
              <a:rPr lang="en-US" dirty="0">
                <a:latin typeface="Monaco" pitchFamily="2" charset="77"/>
              </a:rPr>
            </a:br>
            <a:r>
              <a:rPr lang="en-US" dirty="0" err="1">
                <a:latin typeface="Monaco" pitchFamily="2" charset="77"/>
              </a:rPr>
              <a:t>augment_twice</a:t>
            </a:r>
            <a:r>
              <a:rPr lang="en-US" dirty="0">
                <a:latin typeface="Monaco" pitchFamily="2" charset="77"/>
              </a:rPr>
              <a:t>(numbers, 47)</a:t>
            </a:r>
          </a:p>
        </p:txBody>
      </p:sp>
      <p:sp>
        <p:nvSpPr>
          <p:cNvPr id="2" name="TextBox 1">
            <a:extLst>
              <a:ext uri="{FF2B5EF4-FFF2-40B4-BE49-F238E27FC236}">
                <a16:creationId xmlns:a16="http://schemas.microsoft.com/office/drawing/2014/main" id="{1C5293A7-6B70-00FA-4E37-2D8BD4539CF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64627E3-F6AB-963F-DAAD-0D6124B74D7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Passing a list to a function</a:t>
            </a:r>
          </a:p>
        </p:txBody>
      </p:sp>
      <p:grpSp>
        <p:nvGrpSpPr>
          <p:cNvPr id="7" name="Group 6">
            <a:extLst>
              <a:ext uri="{FF2B5EF4-FFF2-40B4-BE49-F238E27FC236}">
                <a16:creationId xmlns:a16="http://schemas.microsoft.com/office/drawing/2014/main" id="{4410BB6D-ED94-98AE-8DC2-C850F0B1A4C9}"/>
              </a:ext>
            </a:extLst>
          </p:cNvPr>
          <p:cNvGrpSpPr/>
          <p:nvPr/>
        </p:nvGrpSpPr>
        <p:grpSpPr>
          <a:xfrm>
            <a:off x="7504703" y="2470267"/>
            <a:ext cx="4372361" cy="505846"/>
            <a:chOff x="887922" y="5246865"/>
            <a:chExt cx="4372361" cy="505846"/>
          </a:xfrm>
        </p:grpSpPr>
        <p:grpSp>
          <p:nvGrpSpPr>
            <p:cNvPr id="8" name="Group 7">
              <a:extLst>
                <a:ext uri="{FF2B5EF4-FFF2-40B4-BE49-F238E27FC236}">
                  <a16:creationId xmlns:a16="http://schemas.microsoft.com/office/drawing/2014/main" id="{3F6E07E8-9FE6-66CB-3CC3-716E1553E72D}"/>
                </a:ext>
              </a:extLst>
            </p:cNvPr>
            <p:cNvGrpSpPr/>
            <p:nvPr/>
          </p:nvGrpSpPr>
          <p:grpSpPr>
            <a:xfrm>
              <a:off x="887922" y="5246865"/>
              <a:ext cx="2283047" cy="369332"/>
              <a:chOff x="916439" y="3938604"/>
              <a:chExt cx="2283047" cy="369332"/>
            </a:xfrm>
          </p:grpSpPr>
          <p:cxnSp>
            <p:nvCxnSpPr>
              <p:cNvPr id="18" name="Straight Arrow Connector 17">
                <a:extLst>
                  <a:ext uri="{FF2B5EF4-FFF2-40B4-BE49-F238E27FC236}">
                    <a16:creationId xmlns:a16="http://schemas.microsoft.com/office/drawing/2014/main" id="{C0B02AC6-3223-7256-183F-BF68A7DEC409}"/>
                  </a:ext>
                </a:extLst>
              </p:cNvPr>
              <p:cNvCxnSpPr>
                <a:cxnSpLocks/>
              </p:cNvCxnSpPr>
              <p:nvPr/>
            </p:nvCxnSpPr>
            <p:spPr>
              <a:xfrm>
                <a:off x="2075396" y="4155167"/>
                <a:ext cx="112409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DD087E3B-BEE3-A521-7346-AC83BD1E4866}"/>
                  </a:ext>
                </a:extLst>
              </p:cNvPr>
              <p:cNvSpPr txBox="1"/>
              <p:nvPr/>
            </p:nvSpPr>
            <p:spPr>
              <a:xfrm>
                <a:off x="916439" y="3938604"/>
                <a:ext cx="1149674" cy="369332"/>
              </a:xfrm>
              <a:prstGeom prst="rect">
                <a:avLst/>
              </a:prstGeom>
              <a:noFill/>
            </p:spPr>
            <p:txBody>
              <a:bodyPr wrap="none" rtlCol="0">
                <a:spAutoFit/>
              </a:bodyPr>
              <a:lstStyle/>
              <a:p>
                <a:r>
                  <a:rPr lang="en-US" dirty="0">
                    <a:latin typeface="Monaco" pitchFamily="2" charset="77"/>
                  </a:rPr>
                  <a:t>numbers</a:t>
                </a:r>
              </a:p>
            </p:txBody>
          </p:sp>
        </p:grpSp>
        <p:grpSp>
          <p:nvGrpSpPr>
            <p:cNvPr id="12" name="Group 11">
              <a:extLst>
                <a:ext uri="{FF2B5EF4-FFF2-40B4-BE49-F238E27FC236}">
                  <a16:creationId xmlns:a16="http://schemas.microsoft.com/office/drawing/2014/main" id="{D11A2E72-9DB3-93F8-9998-84CD353604A4}"/>
                </a:ext>
              </a:extLst>
            </p:cNvPr>
            <p:cNvGrpSpPr/>
            <p:nvPr/>
          </p:nvGrpSpPr>
          <p:grpSpPr>
            <a:xfrm>
              <a:off x="3263148" y="5246865"/>
              <a:ext cx="1997135" cy="505846"/>
              <a:chOff x="3328988" y="4531141"/>
              <a:chExt cx="1997135" cy="505846"/>
            </a:xfrm>
          </p:grpSpPr>
          <p:grpSp>
            <p:nvGrpSpPr>
              <p:cNvPr id="13" name="Group 12">
                <a:extLst>
                  <a:ext uri="{FF2B5EF4-FFF2-40B4-BE49-F238E27FC236}">
                    <a16:creationId xmlns:a16="http://schemas.microsoft.com/office/drawing/2014/main" id="{D1868E88-15D3-CEDE-76EA-0A3B76003F4A}"/>
                  </a:ext>
                </a:extLst>
              </p:cNvPr>
              <p:cNvGrpSpPr/>
              <p:nvPr/>
            </p:nvGrpSpPr>
            <p:grpSpPr>
              <a:xfrm>
                <a:off x="3328988" y="4531141"/>
                <a:ext cx="1171575" cy="505846"/>
                <a:chOff x="3328988" y="4531141"/>
                <a:chExt cx="1171575" cy="505846"/>
              </a:xfrm>
            </p:grpSpPr>
            <p:sp>
              <p:nvSpPr>
                <p:cNvPr id="15" name="Rectangle 14">
                  <a:extLst>
                    <a:ext uri="{FF2B5EF4-FFF2-40B4-BE49-F238E27FC236}">
                      <a16:creationId xmlns:a16="http://schemas.microsoft.com/office/drawing/2014/main" id="{AF27956C-FCA3-02BD-D94C-F856D98F8500}"/>
                    </a:ext>
                  </a:extLst>
                </p:cNvPr>
                <p:cNvSpPr/>
                <p:nvPr/>
              </p:nvSpPr>
              <p:spPr>
                <a:xfrm>
                  <a:off x="3328988" y="4543425"/>
                  <a:ext cx="1171575" cy="48127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B337F4E1-2F85-CC36-F396-183B26F30125}"/>
                    </a:ext>
                  </a:extLst>
                </p:cNvPr>
                <p:cNvCxnSpPr>
                  <a:cxnSpLocks/>
                </p:cNvCxnSpPr>
                <p:nvPr/>
              </p:nvCxnSpPr>
              <p:spPr>
                <a:xfrm>
                  <a:off x="3714752" y="4531141"/>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ACDFD87-69DC-19F3-FDF1-DDD6F3C92114}"/>
                    </a:ext>
                  </a:extLst>
                </p:cNvPr>
                <p:cNvCxnSpPr>
                  <a:cxnSpLocks/>
                </p:cNvCxnSpPr>
                <p:nvPr/>
              </p:nvCxnSpPr>
              <p:spPr>
                <a:xfrm>
                  <a:off x="4110040" y="4543425"/>
                  <a:ext cx="0" cy="493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3B0EFEA4-08EE-B036-F5EA-F4CABD9B1C70}"/>
                  </a:ext>
                </a:extLst>
              </p:cNvPr>
              <p:cNvSpPr txBox="1"/>
              <p:nvPr/>
            </p:nvSpPr>
            <p:spPr>
              <a:xfrm>
                <a:off x="3383915" y="4605403"/>
                <a:ext cx="1942208" cy="369332"/>
              </a:xfrm>
              <a:prstGeom prst="rect">
                <a:avLst/>
              </a:prstGeom>
              <a:noFill/>
            </p:spPr>
            <p:txBody>
              <a:bodyPr wrap="square">
                <a:spAutoFit/>
              </a:bodyPr>
              <a:lstStyle/>
              <a:p>
                <a:r>
                  <a:rPr lang="en-US" dirty="0">
                    <a:latin typeface="Monaco" pitchFamily="2" charset="77"/>
                  </a:rPr>
                  <a:t>1  2  3</a:t>
                </a:r>
                <a:endParaRPr lang="en-US" dirty="0"/>
              </a:p>
            </p:txBody>
          </p:sp>
        </p:grpSp>
      </p:grpSp>
    </p:spTree>
    <p:extLst>
      <p:ext uri="{BB962C8B-B14F-4D97-AF65-F5344CB8AC3E}">
        <p14:creationId xmlns:p14="http://schemas.microsoft.com/office/powerpoint/2010/main" val="67026416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34A7A-6735-E7A6-9469-CB21143D868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9DD4E15-780B-549C-F995-0BF21559990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C4D08D3-F694-35B0-F26F-BE7B4C53BCD4}"/>
              </a:ext>
            </a:extLst>
          </p:cNvPr>
          <p:cNvSpPr>
            <a:spLocks noGrp="1"/>
          </p:cNvSpPr>
          <p:nvPr>
            <p:ph type="sldNum" sz="quarter" idx="12"/>
          </p:nvPr>
        </p:nvSpPr>
        <p:spPr/>
        <p:txBody>
          <a:bodyPr/>
          <a:lstStyle/>
          <a:p>
            <a:fld id="{CC057153-B650-4DEB-B370-79DDCFDCE934}" type="slidenum">
              <a:rPr lang="en-US" smtClean="0"/>
              <a:t>84</a:t>
            </a:fld>
            <a:endParaRPr lang="en-US"/>
          </a:p>
        </p:txBody>
      </p:sp>
      <p:sp>
        <p:nvSpPr>
          <p:cNvPr id="4" name="Content Placeholder 3">
            <a:extLst>
              <a:ext uri="{FF2B5EF4-FFF2-40B4-BE49-F238E27FC236}">
                <a16:creationId xmlns:a16="http://schemas.microsoft.com/office/drawing/2014/main" id="{906333D2-FA2C-CCD0-FE14-70BD030DF166}"/>
              </a:ext>
            </a:extLst>
          </p:cNvPr>
          <p:cNvSpPr>
            <a:spLocks noGrp="1"/>
          </p:cNvSpPr>
          <p:nvPr>
            <p:ph idx="1"/>
          </p:nvPr>
        </p:nvSpPr>
        <p:spPr>
          <a:xfrm>
            <a:off x="612647" y="1563132"/>
            <a:ext cx="10814306" cy="4593828"/>
          </a:xfrm>
        </p:spPr>
        <p:txBody>
          <a:bodyPr>
            <a:noAutofit/>
          </a:bodyPr>
          <a:lstStyle/>
          <a:p>
            <a:r>
              <a:rPr lang="en-US" dirty="0"/>
              <a:t>Note that most </a:t>
            </a:r>
            <a:r>
              <a:rPr lang="en-US" i="1" dirty="0"/>
              <a:t>list</a:t>
            </a:r>
            <a:r>
              <a:rPr lang="en-US" dirty="0"/>
              <a:t> methods modify the argument and return </a:t>
            </a:r>
            <a:r>
              <a:rPr lang="en-US" dirty="0">
                <a:latin typeface="Monaco" pitchFamily="2" charset="77"/>
              </a:rPr>
              <a:t>None</a:t>
            </a:r>
            <a:r>
              <a:rPr lang="en-US" dirty="0"/>
              <a:t>. </a:t>
            </a:r>
          </a:p>
          <a:p>
            <a:r>
              <a:rPr lang="en-US" dirty="0"/>
              <a:t>This is the opposite of the </a:t>
            </a:r>
            <a:r>
              <a:rPr lang="en-US" i="1" dirty="0"/>
              <a:t>string</a:t>
            </a:r>
            <a:r>
              <a:rPr lang="en-US" dirty="0"/>
              <a:t> methods, which return a new string and leave the original alone.</a:t>
            </a:r>
          </a:p>
          <a:p>
            <a:r>
              <a:rPr lang="en-US" dirty="0"/>
              <a:t>For example:</a:t>
            </a:r>
          </a:p>
          <a:p>
            <a:r>
              <a:rPr lang="en-US" dirty="0">
                <a:latin typeface="Monaco" pitchFamily="2" charset="77"/>
              </a:rPr>
              <a:t>word = 'plumage!'</a:t>
            </a:r>
          </a:p>
          <a:p>
            <a:r>
              <a:rPr lang="en-US" dirty="0">
                <a:latin typeface="Monaco" pitchFamily="2" charset="77"/>
              </a:rPr>
              <a:t>word = </a:t>
            </a:r>
            <a:r>
              <a:rPr lang="en-US" dirty="0" err="1">
                <a:latin typeface="Monaco" pitchFamily="2" charset="77"/>
              </a:rPr>
              <a:t>word.strip</a:t>
            </a:r>
            <a:r>
              <a:rPr lang="en-US" dirty="0">
                <a:latin typeface="Monaco" pitchFamily="2" charset="77"/>
              </a:rPr>
              <a:t>('!')</a:t>
            </a:r>
          </a:p>
          <a:p>
            <a:r>
              <a:rPr lang="en-US" dirty="0">
                <a:latin typeface="Monaco" pitchFamily="2" charset="77"/>
              </a:rPr>
              <a:t>word</a:t>
            </a:r>
            <a:r>
              <a:rPr lang="en-US" dirty="0"/>
              <a:t> is now </a:t>
            </a:r>
            <a:r>
              <a:rPr lang="en-US" dirty="0">
                <a:latin typeface="Monaco" pitchFamily="2" charset="77"/>
              </a:rPr>
              <a:t>'plumage'</a:t>
            </a:r>
            <a:endParaRPr lang="en-US" dirty="0"/>
          </a:p>
          <a:p>
            <a:r>
              <a:rPr lang="en-US" dirty="0"/>
              <a:t>But you don't want to write</a:t>
            </a:r>
          </a:p>
          <a:p>
            <a:r>
              <a:rPr lang="en-US" dirty="0">
                <a:solidFill>
                  <a:srgbClr val="FF0000"/>
                </a:solidFill>
              </a:rPr>
              <a:t>t = [1, 2, 3]</a:t>
            </a:r>
          </a:p>
          <a:p>
            <a:r>
              <a:rPr lang="en-US" dirty="0">
                <a:solidFill>
                  <a:srgbClr val="FF0000"/>
                </a:solidFill>
              </a:rPr>
              <a:t>t = </a:t>
            </a:r>
            <a:r>
              <a:rPr lang="en-US" dirty="0" err="1">
                <a:solidFill>
                  <a:srgbClr val="FF0000"/>
                </a:solidFill>
              </a:rPr>
              <a:t>t.remove</a:t>
            </a:r>
            <a:r>
              <a:rPr lang="en-US" dirty="0">
                <a:solidFill>
                  <a:srgbClr val="FF0000"/>
                </a:solidFill>
              </a:rPr>
              <a:t>(3)           # WRONG! t is now </a:t>
            </a:r>
            <a:r>
              <a:rPr lang="en-US" dirty="0" err="1">
                <a:solidFill>
                  <a:srgbClr val="FF0000"/>
                </a:solidFill>
              </a:rPr>
              <a:t>NoneType</a:t>
            </a:r>
            <a:r>
              <a:rPr lang="en-US" dirty="0">
                <a:solidFill>
                  <a:srgbClr val="FF0000"/>
                </a:solidFill>
              </a:rPr>
              <a:t>!</a:t>
            </a:r>
          </a:p>
        </p:txBody>
      </p:sp>
      <p:sp>
        <p:nvSpPr>
          <p:cNvPr id="2" name="TextBox 1">
            <a:extLst>
              <a:ext uri="{FF2B5EF4-FFF2-40B4-BE49-F238E27FC236}">
                <a16:creationId xmlns:a16="http://schemas.microsoft.com/office/drawing/2014/main" id="{41141BC0-0554-E3CC-D59B-A30EC80FA85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3B1F2D2-7728-1096-FB7A-031E2AD2954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Typical mistakes</a:t>
            </a:r>
          </a:p>
        </p:txBody>
      </p:sp>
    </p:spTree>
    <p:extLst>
      <p:ext uri="{BB962C8B-B14F-4D97-AF65-F5344CB8AC3E}">
        <p14:creationId xmlns:p14="http://schemas.microsoft.com/office/powerpoint/2010/main" val="2461442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FC80A-AF3D-6813-B6B8-4FD4AD277A5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2E683E6-2404-5894-61C1-A8E771B0AAC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B5FFA51A-6D11-83ED-9FB2-6F25380657A1}"/>
              </a:ext>
            </a:extLst>
          </p:cNvPr>
          <p:cNvSpPr>
            <a:spLocks noGrp="1"/>
          </p:cNvSpPr>
          <p:nvPr>
            <p:ph type="sldNum" sz="quarter" idx="12"/>
          </p:nvPr>
        </p:nvSpPr>
        <p:spPr/>
        <p:txBody>
          <a:bodyPr/>
          <a:lstStyle/>
          <a:p>
            <a:fld id="{CC057153-B650-4DEB-B370-79DDCFDCE934}" type="slidenum">
              <a:rPr lang="en-US" smtClean="0"/>
              <a:t>85</a:t>
            </a:fld>
            <a:endParaRPr lang="en-US"/>
          </a:p>
        </p:txBody>
      </p:sp>
      <p:sp>
        <p:nvSpPr>
          <p:cNvPr id="2" name="TextBox 1">
            <a:extLst>
              <a:ext uri="{FF2B5EF4-FFF2-40B4-BE49-F238E27FC236}">
                <a16:creationId xmlns:a16="http://schemas.microsoft.com/office/drawing/2014/main" id="{2E17EA1F-9E38-924F-0D99-4F24EACF622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30D90DC-211D-05B7-8513-ED86773F487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Practice time</a:t>
            </a:r>
            <a:endParaRPr lang="en-US" b="1" kern="1200" dirty="0">
              <a:solidFill>
                <a:schemeClr val="tx1"/>
              </a:solidFill>
              <a:latin typeface="+mj-lt"/>
              <a:ea typeface="+mj-ea"/>
              <a:cs typeface="+mj-cs"/>
            </a:endParaRPr>
          </a:p>
        </p:txBody>
      </p:sp>
      <p:sp>
        <p:nvSpPr>
          <p:cNvPr id="14" name="Content Placeholder 3">
            <a:extLst>
              <a:ext uri="{FF2B5EF4-FFF2-40B4-BE49-F238E27FC236}">
                <a16:creationId xmlns:a16="http://schemas.microsoft.com/office/drawing/2014/main" id="{58D515DA-9EFA-D050-D700-45AA72BCF245}"/>
              </a:ext>
            </a:extLst>
          </p:cNvPr>
          <p:cNvSpPr>
            <a:spLocks noGrp="1"/>
          </p:cNvSpPr>
          <p:nvPr>
            <p:ph idx="1"/>
          </p:nvPr>
        </p:nvSpPr>
        <p:spPr>
          <a:xfrm>
            <a:off x="612647" y="1563132"/>
            <a:ext cx="11019515" cy="4593828"/>
          </a:xfrm>
        </p:spPr>
        <p:txBody>
          <a:bodyPr>
            <a:noAutofit/>
          </a:bodyPr>
          <a:lstStyle/>
          <a:p>
            <a:r>
              <a:rPr lang="en-US" dirty="0"/>
              <a:t>Write a recursive Python function called </a:t>
            </a:r>
            <a:r>
              <a:rPr lang="en-US" dirty="0" err="1">
                <a:latin typeface="Monaco" pitchFamily="2" charset="77"/>
              </a:rPr>
              <a:t>rec_linear_search</a:t>
            </a:r>
            <a:r>
              <a:rPr lang="en-US" dirty="0"/>
              <a:t> that takes a list </a:t>
            </a:r>
            <a:r>
              <a:rPr lang="en-US" dirty="0" err="1">
                <a:latin typeface="Monaco" pitchFamily="2" charset="77"/>
              </a:rPr>
              <a:t>lst,</a:t>
            </a:r>
            <a:r>
              <a:rPr lang="en-US" dirty="0" err="1"/>
              <a:t>an</a:t>
            </a:r>
            <a:r>
              <a:rPr lang="en-US" dirty="0"/>
              <a:t> </a:t>
            </a:r>
            <a:r>
              <a:rPr lang="en-US" dirty="0">
                <a:latin typeface="Monaco" pitchFamily="2" charset="77"/>
              </a:rPr>
              <a:t>element,</a:t>
            </a:r>
            <a:r>
              <a:rPr lang="en-US" dirty="0"/>
              <a:t> and an </a:t>
            </a:r>
            <a:r>
              <a:rPr lang="en-US" dirty="0">
                <a:latin typeface="Monaco" pitchFamily="2" charset="77"/>
              </a:rPr>
              <a:t>index</a:t>
            </a:r>
            <a:r>
              <a:rPr lang="en-US" dirty="0"/>
              <a:t> that has a default value of 0, and returns the index of the first encounter of the </a:t>
            </a:r>
            <a:r>
              <a:rPr lang="en-US" dirty="0">
                <a:latin typeface="Monaco" pitchFamily="2" charset="77"/>
              </a:rPr>
              <a:t>element</a:t>
            </a:r>
            <a:r>
              <a:rPr lang="en-US" dirty="0"/>
              <a:t> in the list, if it exists, or -1 if it does not.</a:t>
            </a:r>
          </a:p>
        </p:txBody>
      </p:sp>
    </p:spTree>
    <p:extLst>
      <p:ext uri="{BB962C8B-B14F-4D97-AF65-F5344CB8AC3E}">
        <p14:creationId xmlns:p14="http://schemas.microsoft.com/office/powerpoint/2010/main" val="137529876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04522-785A-225F-1289-B979F40032B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C9EF449-424D-3AFA-93DE-61D039A29F9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FF1BC04-EC0C-087F-F922-E5966F3C64F3}"/>
              </a:ext>
            </a:extLst>
          </p:cNvPr>
          <p:cNvSpPr>
            <a:spLocks noGrp="1"/>
          </p:cNvSpPr>
          <p:nvPr>
            <p:ph type="sldNum" sz="quarter" idx="12"/>
          </p:nvPr>
        </p:nvSpPr>
        <p:spPr/>
        <p:txBody>
          <a:bodyPr/>
          <a:lstStyle/>
          <a:p>
            <a:fld id="{CC057153-B650-4DEB-B370-79DDCFDCE934}" type="slidenum">
              <a:rPr lang="en-US" smtClean="0"/>
              <a:t>86</a:t>
            </a:fld>
            <a:endParaRPr lang="en-US"/>
          </a:p>
        </p:txBody>
      </p:sp>
      <p:sp>
        <p:nvSpPr>
          <p:cNvPr id="2" name="TextBox 1">
            <a:extLst>
              <a:ext uri="{FF2B5EF4-FFF2-40B4-BE49-F238E27FC236}">
                <a16:creationId xmlns:a16="http://schemas.microsoft.com/office/drawing/2014/main" id="{D787039A-B7D4-71A1-2A3A-4FFF0D6AE36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3FCD6A7-AEC8-132B-E647-F6423576688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Answer </a:t>
            </a:r>
            <a:endParaRPr lang="en-US" b="1" kern="1200" dirty="0">
              <a:solidFill>
                <a:schemeClr val="tx1"/>
              </a:solidFill>
              <a:latin typeface="+mj-lt"/>
              <a:ea typeface="+mj-ea"/>
              <a:cs typeface="+mj-cs"/>
            </a:endParaRPr>
          </a:p>
        </p:txBody>
      </p:sp>
      <p:sp>
        <p:nvSpPr>
          <p:cNvPr id="4" name="TextBox 3">
            <a:extLst>
              <a:ext uri="{FF2B5EF4-FFF2-40B4-BE49-F238E27FC236}">
                <a16:creationId xmlns:a16="http://schemas.microsoft.com/office/drawing/2014/main" id="{1600A1EA-2DFA-E003-211C-916BCADECCDF}"/>
              </a:ext>
            </a:extLst>
          </p:cNvPr>
          <p:cNvSpPr txBox="1"/>
          <p:nvPr/>
        </p:nvSpPr>
        <p:spPr>
          <a:xfrm>
            <a:off x="878775" y="1772338"/>
            <a:ext cx="7904728" cy="3139321"/>
          </a:xfrm>
          <a:prstGeom prst="rect">
            <a:avLst/>
          </a:prstGeom>
          <a:noFill/>
        </p:spPr>
        <p:txBody>
          <a:bodyPr wrap="none" rtlCol="0">
            <a:spAutoFit/>
          </a:bodyPr>
          <a:lstStyle/>
          <a:p>
            <a:pPr fontAlgn="base"/>
            <a:r>
              <a:rPr lang="en-US" dirty="0">
                <a:latin typeface="Monaco" pitchFamily="2" charset="77"/>
              </a:rPr>
              <a:t>def </a:t>
            </a:r>
            <a:r>
              <a:rPr lang="en-US" dirty="0" err="1">
                <a:latin typeface="Monaco" pitchFamily="2" charset="77"/>
              </a:rPr>
              <a:t>rec_linear_search</a:t>
            </a:r>
            <a:r>
              <a:rPr lang="en-US" dirty="0">
                <a:latin typeface="Monaco" pitchFamily="2" charset="77"/>
              </a:rPr>
              <a:t>(</a:t>
            </a:r>
            <a:r>
              <a:rPr lang="en-US" dirty="0" err="1">
                <a:latin typeface="Monaco" pitchFamily="2" charset="77"/>
              </a:rPr>
              <a:t>lst</a:t>
            </a:r>
            <a:r>
              <a:rPr lang="en-US" dirty="0">
                <a:latin typeface="Monaco" pitchFamily="2" charset="77"/>
              </a:rPr>
              <a:t>, element, index=0):</a:t>
            </a:r>
          </a:p>
          <a:p>
            <a:pPr fontAlgn="base"/>
            <a:r>
              <a:rPr lang="en-US" dirty="0">
                <a:latin typeface="Monaco" pitchFamily="2" charset="77"/>
              </a:rPr>
              <a:t>    if index == </a:t>
            </a:r>
            <a:r>
              <a:rPr lang="en-US" dirty="0" err="1">
                <a:latin typeface="Monaco" pitchFamily="2" charset="77"/>
              </a:rPr>
              <a:t>len</a:t>
            </a:r>
            <a:r>
              <a:rPr lang="en-US" dirty="0">
                <a:latin typeface="Monaco" pitchFamily="2" charset="77"/>
              </a:rPr>
              <a:t>(</a:t>
            </a:r>
            <a:r>
              <a:rPr lang="en-US" dirty="0" err="1">
                <a:latin typeface="Monaco" pitchFamily="2" charset="77"/>
              </a:rPr>
              <a:t>lst</a:t>
            </a:r>
            <a:r>
              <a:rPr lang="en-US" dirty="0">
                <a:latin typeface="Monaco" pitchFamily="2" charset="77"/>
              </a:rPr>
              <a:t>):</a:t>
            </a:r>
          </a:p>
          <a:p>
            <a:pPr fontAlgn="base"/>
            <a:r>
              <a:rPr lang="en-US" dirty="0">
                <a:latin typeface="Monaco" pitchFamily="2" charset="77"/>
              </a:rPr>
              <a:t>       return -1</a:t>
            </a:r>
          </a:p>
          <a:p>
            <a:pPr fontAlgn="base"/>
            <a:r>
              <a:rPr lang="en-US" dirty="0">
                <a:latin typeface="Monaco" pitchFamily="2" charset="77"/>
              </a:rPr>
              <a:t>    </a:t>
            </a:r>
            <a:r>
              <a:rPr lang="en-US" dirty="0" err="1">
                <a:latin typeface="Monaco" pitchFamily="2" charset="77"/>
              </a:rPr>
              <a:t>elif</a:t>
            </a:r>
            <a:r>
              <a:rPr lang="en-US" dirty="0">
                <a:latin typeface="Monaco" pitchFamily="2" charset="77"/>
              </a:rPr>
              <a:t> </a:t>
            </a:r>
            <a:r>
              <a:rPr lang="en-US" dirty="0" err="1">
                <a:latin typeface="Monaco" pitchFamily="2" charset="77"/>
              </a:rPr>
              <a:t>lst</a:t>
            </a:r>
            <a:r>
              <a:rPr lang="en-US" dirty="0">
                <a:latin typeface="Monaco" pitchFamily="2" charset="77"/>
              </a:rPr>
              <a:t>[index] == element:</a:t>
            </a:r>
          </a:p>
          <a:p>
            <a:pPr fontAlgn="base"/>
            <a:r>
              <a:rPr lang="en-US" dirty="0">
                <a:latin typeface="Monaco" pitchFamily="2" charset="77"/>
              </a:rPr>
              <a:t>        return index</a:t>
            </a:r>
          </a:p>
          <a:p>
            <a:pPr fontAlgn="base"/>
            <a:r>
              <a:rPr lang="en-US" dirty="0">
                <a:latin typeface="Monaco" pitchFamily="2" charset="77"/>
              </a:rPr>
              <a:t>    else:</a:t>
            </a:r>
          </a:p>
          <a:p>
            <a:pPr fontAlgn="base"/>
            <a:r>
              <a:rPr lang="en-US" dirty="0">
                <a:latin typeface="Monaco" pitchFamily="2" charset="77"/>
              </a:rPr>
              <a:t>        return </a:t>
            </a:r>
            <a:r>
              <a:rPr lang="en-US" dirty="0" err="1">
                <a:latin typeface="Monaco" pitchFamily="2" charset="77"/>
              </a:rPr>
              <a:t>rec_linear_search</a:t>
            </a:r>
            <a:r>
              <a:rPr lang="en-US" dirty="0">
                <a:latin typeface="Monaco" pitchFamily="2" charset="77"/>
              </a:rPr>
              <a:t>(</a:t>
            </a:r>
            <a:r>
              <a:rPr lang="en-US" dirty="0" err="1">
                <a:latin typeface="Monaco" pitchFamily="2" charset="77"/>
              </a:rPr>
              <a:t>lst</a:t>
            </a:r>
            <a:r>
              <a:rPr lang="en-US" dirty="0">
                <a:latin typeface="Monaco" pitchFamily="2" charset="77"/>
              </a:rPr>
              <a:t>, element, index+1)</a:t>
            </a:r>
          </a:p>
          <a:p>
            <a:pPr lvl="1"/>
            <a:r>
              <a:rPr lang="en-US" dirty="0">
                <a:latin typeface="Monaco" pitchFamily="2" charset="77"/>
              </a:rPr>
              <a:t>    </a:t>
            </a:r>
          </a:p>
          <a:p>
            <a:pPr lvl="1"/>
            <a:r>
              <a:rPr lang="en-US" dirty="0">
                <a:latin typeface="Monaco" pitchFamily="2" charset="77"/>
              </a:rPr>
              <a:t>    </a:t>
            </a:r>
          </a:p>
          <a:p>
            <a:br>
              <a:rPr lang="en-US" dirty="0"/>
            </a:br>
            <a:endParaRPr lang="en-US" dirty="0"/>
          </a:p>
        </p:txBody>
      </p:sp>
    </p:spTree>
    <p:extLst>
      <p:ext uri="{BB962C8B-B14F-4D97-AF65-F5344CB8AC3E}">
        <p14:creationId xmlns:p14="http://schemas.microsoft.com/office/powerpoint/2010/main" val="320401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46639-A141-450E-BE29-761250D9936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43247A3-75A7-B0D4-0C1E-827E2012804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2" name="TextBox 1">
            <a:extLst>
              <a:ext uri="{FF2B5EF4-FFF2-40B4-BE49-F238E27FC236}">
                <a16:creationId xmlns:a16="http://schemas.microsoft.com/office/drawing/2014/main" id="{FF89745A-7A2F-225C-8201-D184458BEA7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16BE375-C949-9CEA-76F7-69A1091A4C7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Practice time</a:t>
            </a:r>
            <a:endParaRPr lang="en-US" b="1" kern="1200" dirty="0">
              <a:solidFill>
                <a:schemeClr val="tx1"/>
              </a:solidFill>
              <a:latin typeface="+mj-lt"/>
              <a:ea typeface="+mj-ea"/>
              <a:cs typeface="+mj-cs"/>
            </a:endParaRPr>
          </a:p>
        </p:txBody>
      </p:sp>
      <p:sp>
        <p:nvSpPr>
          <p:cNvPr id="8" name="Content Placeholder 3">
            <a:extLst>
              <a:ext uri="{FF2B5EF4-FFF2-40B4-BE49-F238E27FC236}">
                <a16:creationId xmlns:a16="http://schemas.microsoft.com/office/drawing/2014/main" id="{7B9ADE1D-1ED3-0E10-F153-7A1E8A7890F0}"/>
              </a:ext>
            </a:extLst>
          </p:cNvPr>
          <p:cNvSpPr>
            <a:spLocks noGrp="1"/>
          </p:cNvSpPr>
          <p:nvPr>
            <p:ph idx="1"/>
          </p:nvPr>
        </p:nvSpPr>
        <p:spPr>
          <a:xfrm>
            <a:off x="612647" y="1563132"/>
            <a:ext cx="11019515" cy="4593828"/>
          </a:xfrm>
        </p:spPr>
        <p:txBody>
          <a:bodyPr>
            <a:noAutofit/>
          </a:bodyPr>
          <a:lstStyle/>
          <a:p>
            <a:pPr fontAlgn="base"/>
            <a:r>
              <a:rPr lang="en-US" dirty="0"/>
              <a:t>Given a list </a:t>
            </a:r>
            <a:r>
              <a:rPr lang="en-US" i="1" dirty="0" err="1"/>
              <a:t>my_list</a:t>
            </a:r>
            <a:r>
              <a:rPr lang="en-US" dirty="0"/>
              <a:t> (of size </a:t>
            </a:r>
            <a:r>
              <a:rPr lang="en-US" dirty="0">
                <a:latin typeface="Monaco" pitchFamily="2" charset="77"/>
              </a:rPr>
              <a:t>n</a:t>
            </a:r>
            <a:r>
              <a:rPr lang="en-US" dirty="0"/>
              <a:t>) of numbers, write an iterative function </a:t>
            </a:r>
            <a:r>
              <a:rPr lang="en-US" dirty="0" err="1">
                <a:latin typeface="Monaco" pitchFamily="2" charset="77"/>
              </a:rPr>
              <a:t>sum_of_list_numbers</a:t>
            </a:r>
            <a:r>
              <a:rPr lang="en-US" dirty="0">
                <a:latin typeface="Monaco" pitchFamily="2" charset="77"/>
              </a:rPr>
              <a:t> </a:t>
            </a:r>
            <a:r>
              <a:rPr lang="en-US" dirty="0"/>
              <a:t>that calculates the sum of the numbers in </a:t>
            </a:r>
            <a:r>
              <a:rPr lang="en-US" i="1" dirty="0" err="1"/>
              <a:t>my_list</a:t>
            </a:r>
            <a:r>
              <a:rPr lang="en-US" dirty="0"/>
              <a:t>. </a:t>
            </a:r>
          </a:p>
          <a:p>
            <a:pPr fontAlgn="base"/>
            <a:r>
              <a:rPr lang="en-US" dirty="0"/>
              <a:t>What are the pre-and post-conditions?</a:t>
            </a:r>
          </a:p>
          <a:p>
            <a:pPr fontAlgn="base"/>
            <a:r>
              <a:rPr lang="en-US" dirty="0"/>
              <a:t>What is a good loop invariant?</a:t>
            </a:r>
          </a:p>
          <a:p>
            <a:pPr fontAlgn="base"/>
            <a:r>
              <a:rPr lang="en-US" dirty="0"/>
              <a:t>Use loop invariants to prove that your function works correctly.</a:t>
            </a:r>
          </a:p>
          <a:p>
            <a:pPr marL="0" indent="0" fontAlgn="base">
              <a:buNone/>
            </a:pPr>
            <a:endParaRPr lang="en-US" dirty="0"/>
          </a:p>
        </p:txBody>
      </p:sp>
    </p:spTree>
    <p:extLst>
      <p:ext uri="{BB962C8B-B14F-4D97-AF65-F5344CB8AC3E}">
        <p14:creationId xmlns:p14="http://schemas.microsoft.com/office/powerpoint/2010/main" val="389600937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2BD1E-2950-65FB-B97B-BFCDE8E66F7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9D35E4F-2C07-9A06-07BF-549EBD4C0F5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2" name="TextBox 1">
            <a:extLst>
              <a:ext uri="{FF2B5EF4-FFF2-40B4-BE49-F238E27FC236}">
                <a16:creationId xmlns:a16="http://schemas.microsoft.com/office/drawing/2014/main" id="{A5208D90-3397-2AED-4949-881983361EF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2835A6F-F548-5D9A-E31C-949DCE92027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Practice time</a:t>
            </a:r>
            <a:endParaRPr lang="en-US" b="1" kern="1200" dirty="0">
              <a:solidFill>
                <a:schemeClr val="tx1"/>
              </a:solidFill>
              <a:latin typeface="+mj-lt"/>
              <a:ea typeface="+mj-ea"/>
              <a:cs typeface="+mj-cs"/>
            </a:endParaRPr>
          </a:p>
        </p:txBody>
      </p:sp>
      <p:sp>
        <p:nvSpPr>
          <p:cNvPr id="8" name="Content Placeholder 3">
            <a:extLst>
              <a:ext uri="{FF2B5EF4-FFF2-40B4-BE49-F238E27FC236}">
                <a16:creationId xmlns:a16="http://schemas.microsoft.com/office/drawing/2014/main" id="{AE80AB28-67C7-1DFE-71E0-78D6BEABAAD9}"/>
              </a:ext>
            </a:extLst>
          </p:cNvPr>
          <p:cNvSpPr>
            <a:spLocks noGrp="1"/>
          </p:cNvSpPr>
          <p:nvPr>
            <p:ph idx="1"/>
          </p:nvPr>
        </p:nvSpPr>
        <p:spPr>
          <a:xfrm>
            <a:off x="612647" y="1563132"/>
            <a:ext cx="11019515" cy="4593828"/>
          </a:xfrm>
        </p:spPr>
        <p:txBody>
          <a:bodyPr>
            <a:noAutofit/>
          </a:bodyPr>
          <a:lstStyle/>
          <a:p>
            <a:pPr fontAlgn="base"/>
            <a:r>
              <a:rPr lang="en-US" dirty="0"/>
              <a:t>Pre: a list of n numbers</a:t>
            </a:r>
          </a:p>
          <a:p>
            <a:pPr fontAlgn="base"/>
            <a:r>
              <a:rPr lang="en-US" dirty="0"/>
              <a:t>Post: a number that is equal to the sum of the n numbers in </a:t>
            </a:r>
            <a:r>
              <a:rPr lang="en-US" i="1" dirty="0" err="1"/>
              <a:t>my_list</a:t>
            </a:r>
            <a:endParaRPr lang="en-US" i="1" dirty="0"/>
          </a:p>
          <a:p>
            <a:pPr marL="0" indent="0">
              <a:buNone/>
            </a:pPr>
            <a:r>
              <a:rPr lang="en-US" dirty="0">
                <a:latin typeface="Monaco" pitchFamily="2" charset="77"/>
              </a:rPr>
              <a:t>def </a:t>
            </a:r>
            <a:r>
              <a:rPr lang="en-US" dirty="0" err="1">
                <a:latin typeface="Monaco" pitchFamily="2" charset="77"/>
              </a:rPr>
              <a:t>sum_of_list_numbers</a:t>
            </a:r>
            <a:r>
              <a:rPr lang="en-US" dirty="0">
                <a:latin typeface="Monaco" pitchFamily="2" charset="77"/>
              </a:rPr>
              <a:t>(</a:t>
            </a:r>
            <a:r>
              <a:rPr lang="en-US" dirty="0" err="1">
                <a:latin typeface="Monaco" pitchFamily="2" charset="77"/>
              </a:rPr>
              <a:t>my_list</a:t>
            </a:r>
            <a:r>
              <a:rPr lang="en-US" dirty="0">
                <a:latin typeface="Monaco" pitchFamily="2" charset="77"/>
              </a:rPr>
              <a:t>):</a:t>
            </a:r>
          </a:p>
          <a:p>
            <a:pPr marL="0" indent="0">
              <a:buNone/>
            </a:pPr>
            <a:r>
              <a:rPr lang="en-US" dirty="0">
                <a:latin typeface="Monaco" pitchFamily="2" charset="77"/>
              </a:rPr>
              <a:t>    answer = 0</a:t>
            </a:r>
          </a:p>
          <a:p>
            <a:pPr marL="0" indent="0">
              <a:buNone/>
            </a:pPr>
            <a:r>
              <a:rPr lang="en-US" dirty="0">
                <a:latin typeface="Monaco" pitchFamily="2" charset="77"/>
              </a:rPr>
              <a:t>    n=</a:t>
            </a:r>
            <a:r>
              <a:rPr lang="en-US" dirty="0" err="1">
                <a:latin typeface="Monaco" pitchFamily="2" charset="77"/>
              </a:rPr>
              <a:t>len</a:t>
            </a:r>
            <a:r>
              <a:rPr lang="en-US" dirty="0">
                <a:latin typeface="Monaco" pitchFamily="2" charset="77"/>
              </a:rPr>
              <a:t>(</a:t>
            </a:r>
            <a:r>
              <a:rPr lang="en-US" dirty="0" err="1">
                <a:latin typeface="Monaco" pitchFamily="2" charset="77"/>
              </a:rPr>
              <a:t>my_list</a:t>
            </a:r>
            <a:r>
              <a:rPr lang="en-US" dirty="0">
                <a:latin typeface="Monaco" pitchFamily="2" charset="77"/>
              </a:rPr>
              <a:t>)</a:t>
            </a:r>
          </a:p>
          <a:p>
            <a:pPr marL="0" indent="0">
              <a:buNone/>
            </a:pPr>
            <a:r>
              <a:rPr lang="en-US" dirty="0">
                <a:latin typeface="Monaco" pitchFamily="2" charset="77"/>
              </a:rPr>
              <a:t>    for </a:t>
            </a:r>
            <a:r>
              <a:rPr lang="en-US" dirty="0" err="1">
                <a:latin typeface="Monaco" pitchFamily="2" charset="77"/>
              </a:rPr>
              <a:t>i</a:t>
            </a:r>
            <a:r>
              <a:rPr lang="en-US" dirty="0">
                <a:latin typeface="Monaco" pitchFamily="2" charset="77"/>
              </a:rPr>
              <a:t> in range(n):</a:t>
            </a:r>
          </a:p>
          <a:p>
            <a:pPr marL="0" indent="0">
              <a:buNone/>
            </a:pPr>
            <a:r>
              <a:rPr lang="en-US" dirty="0">
                <a:latin typeface="Monaco" pitchFamily="2" charset="77"/>
              </a:rPr>
              <a:t>        answer += </a:t>
            </a:r>
            <a:r>
              <a:rPr lang="en-US" dirty="0" err="1">
                <a:latin typeface="Monaco" pitchFamily="2" charset="77"/>
              </a:rPr>
              <a:t>my_list</a:t>
            </a:r>
            <a:r>
              <a:rPr lang="en-US" dirty="0">
                <a:latin typeface="Monaco" pitchFamily="2" charset="77"/>
              </a:rPr>
              <a:t>[</a:t>
            </a:r>
            <a:r>
              <a:rPr lang="en-US" dirty="0" err="1">
                <a:latin typeface="Monaco" pitchFamily="2" charset="77"/>
              </a:rPr>
              <a:t>i</a:t>
            </a:r>
            <a:r>
              <a:rPr lang="en-US" dirty="0">
                <a:latin typeface="Monaco" pitchFamily="2" charset="77"/>
              </a:rPr>
              <a:t>]</a:t>
            </a:r>
          </a:p>
          <a:p>
            <a:pPr marL="0" indent="0">
              <a:buNone/>
            </a:pPr>
            <a:r>
              <a:rPr lang="en-US" dirty="0">
                <a:latin typeface="Monaco" pitchFamily="2" charset="77"/>
              </a:rPr>
              <a:t>    return answer</a:t>
            </a:r>
          </a:p>
          <a:p>
            <a:r>
              <a:rPr lang="en-US" dirty="0"/>
              <a:t>Loop invariant: At the start of iteration </a:t>
            </a:r>
            <a:r>
              <a:rPr lang="en-US" dirty="0" err="1"/>
              <a:t>i</a:t>
            </a:r>
            <a:r>
              <a:rPr lang="en-US" dirty="0"/>
              <a:t> of the loop, the variable answer should contain the sum of the numbers from the </a:t>
            </a:r>
            <a:r>
              <a:rPr lang="en-US" dirty="0" err="1"/>
              <a:t>sublist</a:t>
            </a:r>
            <a:r>
              <a:rPr lang="en-US" dirty="0"/>
              <a:t> </a:t>
            </a:r>
            <a:r>
              <a:rPr lang="en-US" dirty="0" err="1">
                <a:latin typeface="Monaco" pitchFamily="2" charset="77"/>
              </a:rPr>
              <a:t>my_list</a:t>
            </a:r>
            <a:r>
              <a:rPr lang="en-US" dirty="0">
                <a:latin typeface="Monaco" pitchFamily="2" charset="77"/>
              </a:rPr>
              <a:t>[0:i]</a:t>
            </a:r>
            <a:r>
              <a:rPr lang="en-US" dirty="0"/>
              <a:t>.</a:t>
            </a:r>
          </a:p>
          <a:p>
            <a:pPr marL="0" indent="0">
              <a:buNone/>
            </a:pPr>
            <a:br>
              <a:rPr lang="en-US" dirty="0"/>
            </a:br>
            <a:endParaRPr lang="en-US" i="1" dirty="0"/>
          </a:p>
          <a:p>
            <a:pPr fontAlgn="base"/>
            <a:endParaRPr lang="en-US" dirty="0"/>
          </a:p>
        </p:txBody>
      </p:sp>
    </p:spTree>
    <p:extLst>
      <p:ext uri="{BB962C8B-B14F-4D97-AF65-F5344CB8AC3E}">
        <p14:creationId xmlns:p14="http://schemas.microsoft.com/office/powerpoint/2010/main" val="365470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3CB46-A8EB-0E73-CE64-CC8A68528A0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A8C0F57-14A8-4B1A-328B-A9C4899ADFC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2" name="TextBox 1">
            <a:extLst>
              <a:ext uri="{FF2B5EF4-FFF2-40B4-BE49-F238E27FC236}">
                <a16:creationId xmlns:a16="http://schemas.microsoft.com/office/drawing/2014/main" id="{0DD89CE0-689A-168A-9270-C581C1060D6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82C2A8C-EF05-3DE9-1915-FE7D92472DC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Practice time</a:t>
            </a:r>
            <a:endParaRPr lang="en-US" b="1" kern="1200" dirty="0">
              <a:solidFill>
                <a:schemeClr val="tx1"/>
              </a:solidFill>
              <a:latin typeface="+mj-lt"/>
              <a:ea typeface="+mj-ea"/>
              <a:cs typeface="+mj-cs"/>
            </a:endParaRPr>
          </a:p>
        </p:txBody>
      </p:sp>
      <p:sp>
        <p:nvSpPr>
          <p:cNvPr id="8" name="Content Placeholder 3">
            <a:extLst>
              <a:ext uri="{FF2B5EF4-FFF2-40B4-BE49-F238E27FC236}">
                <a16:creationId xmlns:a16="http://schemas.microsoft.com/office/drawing/2014/main" id="{64704EC6-B6EA-539E-A591-6C4DAC338882}"/>
              </a:ext>
            </a:extLst>
          </p:cNvPr>
          <p:cNvSpPr>
            <a:spLocks noGrp="1"/>
          </p:cNvSpPr>
          <p:nvPr>
            <p:ph idx="1"/>
          </p:nvPr>
        </p:nvSpPr>
        <p:spPr>
          <a:xfrm>
            <a:off x="612647" y="1267169"/>
            <a:ext cx="11019515" cy="4593828"/>
          </a:xfrm>
        </p:spPr>
        <p:txBody>
          <a:bodyPr>
            <a:noAutofit/>
          </a:bodyPr>
          <a:lstStyle/>
          <a:p>
            <a:pPr fontAlgn="base"/>
            <a:r>
              <a:rPr lang="en-US" i="1" dirty="0"/>
              <a:t>Initialization</a:t>
            </a:r>
            <a:r>
              <a:rPr lang="en-US" dirty="0"/>
              <a:t>: At the start of the first loop, the loop invariant states: 'At the start of the first iteration of the loop, the variable </a:t>
            </a:r>
            <a:r>
              <a:rPr lang="en-US" dirty="0">
                <a:latin typeface="Monaco" pitchFamily="2" charset="77"/>
              </a:rPr>
              <a:t>answer</a:t>
            </a:r>
            <a:r>
              <a:rPr lang="en-US" dirty="0"/>
              <a:t> should contain the sum of the numbers from the </a:t>
            </a:r>
            <a:r>
              <a:rPr lang="en-US" dirty="0" err="1"/>
              <a:t>sublist</a:t>
            </a:r>
            <a:r>
              <a:rPr lang="en-US" dirty="0"/>
              <a:t> </a:t>
            </a:r>
            <a:r>
              <a:rPr lang="en-US" dirty="0" err="1">
                <a:latin typeface="Monaco" pitchFamily="2" charset="77"/>
              </a:rPr>
              <a:t>my_list</a:t>
            </a:r>
            <a:r>
              <a:rPr lang="en-US" dirty="0">
                <a:latin typeface="Monaco" pitchFamily="2" charset="77"/>
              </a:rPr>
              <a:t>[0:0]</a:t>
            </a:r>
            <a:r>
              <a:rPr lang="en-US" dirty="0"/>
              <a:t>, which is an empty list. The sum of the numbers in an empty list is 0, and this is what </a:t>
            </a:r>
            <a:r>
              <a:rPr lang="en-US" dirty="0">
                <a:latin typeface="Monaco" pitchFamily="2" charset="77"/>
              </a:rPr>
              <a:t>answer</a:t>
            </a:r>
            <a:r>
              <a:rPr lang="en-US" dirty="0"/>
              <a:t> has been set to.</a:t>
            </a:r>
          </a:p>
          <a:p>
            <a:pPr fontAlgn="base"/>
            <a:r>
              <a:rPr lang="en-US" i="1" dirty="0"/>
              <a:t>Maintenance</a:t>
            </a:r>
            <a:r>
              <a:rPr lang="en-US" dirty="0"/>
              <a:t>: Assume that the loop invariant holds at the start of iteration </a:t>
            </a:r>
            <a:r>
              <a:rPr lang="en-US" dirty="0" err="1">
                <a:latin typeface="Monaco" pitchFamily="2" charset="77"/>
              </a:rPr>
              <a:t>i</a:t>
            </a:r>
            <a:r>
              <a:rPr lang="en-US" dirty="0"/>
              <a:t>. Then it must be that </a:t>
            </a:r>
            <a:r>
              <a:rPr lang="en-US" dirty="0">
                <a:latin typeface="Monaco" pitchFamily="2" charset="77"/>
              </a:rPr>
              <a:t>answer</a:t>
            </a:r>
            <a:r>
              <a:rPr lang="en-US" dirty="0"/>
              <a:t> contains the sum of numbers in slice </a:t>
            </a:r>
            <a:r>
              <a:rPr lang="en-US" dirty="0" err="1">
                <a:latin typeface="Monaco" pitchFamily="2" charset="77"/>
              </a:rPr>
              <a:t>my_list</a:t>
            </a:r>
            <a:r>
              <a:rPr lang="en-US" dirty="0">
                <a:latin typeface="Monaco" pitchFamily="2" charset="77"/>
              </a:rPr>
              <a:t>[0:i]</a:t>
            </a:r>
            <a:r>
              <a:rPr lang="en-US" dirty="0"/>
              <a:t>. In the body of the loop, we add </a:t>
            </a:r>
            <a:r>
              <a:rPr lang="en-US" dirty="0" err="1">
                <a:latin typeface="Monaco" pitchFamily="2" charset="77"/>
              </a:rPr>
              <a:t>my_list</a:t>
            </a:r>
            <a:r>
              <a:rPr lang="en-US" dirty="0">
                <a:latin typeface="Monaco" pitchFamily="2" charset="77"/>
              </a:rPr>
              <a:t>[</a:t>
            </a:r>
            <a:r>
              <a:rPr lang="en-US" dirty="0" err="1">
                <a:latin typeface="Monaco" pitchFamily="2" charset="77"/>
              </a:rPr>
              <a:t>i</a:t>
            </a:r>
            <a:r>
              <a:rPr lang="en-US" dirty="0">
                <a:latin typeface="Monaco" pitchFamily="2" charset="77"/>
              </a:rPr>
              <a:t>] </a:t>
            </a:r>
            <a:r>
              <a:rPr lang="en-US" dirty="0"/>
              <a:t>to </a:t>
            </a:r>
            <a:r>
              <a:rPr lang="en-US" dirty="0">
                <a:latin typeface="Monaco" pitchFamily="2" charset="77"/>
              </a:rPr>
              <a:t>answer</a:t>
            </a:r>
            <a:r>
              <a:rPr lang="en-US" dirty="0"/>
              <a:t>. Therefore, at the end of iteration and </a:t>
            </a:r>
            <a:r>
              <a:rPr lang="en-US" dirty="0" err="1">
                <a:latin typeface="Monaco" pitchFamily="2" charset="77"/>
              </a:rPr>
              <a:t>i</a:t>
            </a:r>
            <a:r>
              <a:rPr lang="en-US" dirty="0"/>
              <a:t> and before </a:t>
            </a:r>
            <a:r>
              <a:rPr lang="en-US" dirty="0">
                <a:latin typeface="Monaco" pitchFamily="2" charset="77"/>
              </a:rPr>
              <a:t>i+1 </a:t>
            </a:r>
            <a:r>
              <a:rPr lang="en-US" dirty="0"/>
              <a:t>iteration begins, </a:t>
            </a:r>
            <a:r>
              <a:rPr lang="en-US" dirty="0">
                <a:latin typeface="Monaco" pitchFamily="2" charset="77"/>
              </a:rPr>
              <a:t>answer</a:t>
            </a:r>
            <a:r>
              <a:rPr lang="en-US" dirty="0"/>
              <a:t> will contain the sum of numbers in </a:t>
            </a:r>
            <a:r>
              <a:rPr lang="en-US" dirty="0" err="1">
                <a:latin typeface="Monaco" pitchFamily="2" charset="77"/>
              </a:rPr>
              <a:t>my_list</a:t>
            </a:r>
            <a:r>
              <a:rPr lang="en-US" dirty="0">
                <a:latin typeface="Monaco" pitchFamily="2" charset="77"/>
              </a:rPr>
              <a:t>[0:i+1]</a:t>
            </a:r>
            <a:r>
              <a:rPr lang="en-US" dirty="0"/>
              <a:t>, which is what we needed to prove.</a:t>
            </a:r>
          </a:p>
          <a:p>
            <a:pPr fontAlgn="base"/>
            <a:r>
              <a:rPr lang="en-US" i="1" dirty="0"/>
              <a:t>Post-condition</a:t>
            </a:r>
            <a:r>
              <a:rPr lang="en-US" dirty="0"/>
              <a:t>: When the loop terminates, </a:t>
            </a:r>
            <a:r>
              <a:rPr lang="en-US" dirty="0" err="1">
                <a:latin typeface="Monaco" pitchFamily="2" charset="77"/>
              </a:rPr>
              <a:t>i</a:t>
            </a:r>
            <a:r>
              <a:rPr lang="en-US" dirty="0"/>
              <a:t> should be equal to </a:t>
            </a:r>
            <a:r>
              <a:rPr lang="en-US" dirty="0">
                <a:latin typeface="Monaco" pitchFamily="2" charset="77"/>
              </a:rPr>
              <a:t>n</a:t>
            </a:r>
            <a:r>
              <a:rPr lang="en-US" dirty="0"/>
              <a:t> and the loop invariant gives that </a:t>
            </a:r>
            <a:r>
              <a:rPr lang="en-US" dirty="0">
                <a:latin typeface="Monaco" pitchFamily="2" charset="77"/>
              </a:rPr>
              <a:t>answer</a:t>
            </a:r>
            <a:r>
              <a:rPr lang="en-US" dirty="0"/>
              <a:t> contains the sum of all numbers in slice </a:t>
            </a:r>
            <a:r>
              <a:rPr lang="en-US" dirty="0" err="1">
                <a:latin typeface="Monaco" pitchFamily="2" charset="77"/>
              </a:rPr>
              <a:t>my_list</a:t>
            </a:r>
            <a:r>
              <a:rPr lang="en-US" dirty="0">
                <a:latin typeface="Monaco" pitchFamily="2" charset="77"/>
              </a:rPr>
              <a:t>[0:n] </a:t>
            </a:r>
            <a:r>
              <a:rPr lang="en-US" dirty="0"/>
              <a:t>which is equal to </a:t>
            </a:r>
            <a:r>
              <a:rPr lang="en-US" dirty="0">
                <a:latin typeface="Monaco" pitchFamily="2" charset="77"/>
              </a:rPr>
              <a:t>list</a:t>
            </a:r>
            <a:r>
              <a:rPr lang="en-US" dirty="0"/>
              <a:t>. Thus, we will indeed get the sum of all numbers in </a:t>
            </a:r>
            <a:r>
              <a:rPr lang="en-US" dirty="0" err="1">
                <a:latin typeface="Monaco" pitchFamily="2" charset="77"/>
              </a:rPr>
              <a:t>my_list</a:t>
            </a:r>
            <a:r>
              <a:rPr lang="en-US" dirty="0"/>
              <a:t>.  </a:t>
            </a:r>
          </a:p>
          <a:p>
            <a:pPr fontAlgn="base"/>
            <a:r>
              <a:rPr lang="en-US" i="1" dirty="0"/>
              <a:t>Termination</a:t>
            </a:r>
            <a:r>
              <a:rPr lang="en-US" dirty="0"/>
              <a:t>:  </a:t>
            </a:r>
            <a:r>
              <a:rPr lang="en-US" dirty="0" err="1">
                <a:latin typeface="Monaco" pitchFamily="2" charset="77"/>
              </a:rPr>
              <a:t>i</a:t>
            </a:r>
            <a:r>
              <a:rPr lang="en-US" dirty="0"/>
              <a:t> increases by 1 in every iteration and ranges from 0 to maximum n==</a:t>
            </a:r>
            <a:r>
              <a:rPr lang="en-US" dirty="0" err="1">
                <a:latin typeface="Monaco" pitchFamily="2" charset="77"/>
                <a:cs typeface="Niagara Engraved" panose="020F0502020204030204" pitchFamily="34" charset="0"/>
              </a:rPr>
              <a:t>len</a:t>
            </a:r>
            <a:r>
              <a:rPr lang="en-US" dirty="0">
                <a:latin typeface="Monaco" pitchFamily="2" charset="77"/>
                <a:cs typeface="Niagara Engraved" panose="020F0502020204030204" pitchFamily="34" charset="0"/>
              </a:rPr>
              <a:t>(</a:t>
            </a:r>
            <a:r>
              <a:rPr lang="en-US" dirty="0" err="1">
                <a:latin typeface="Monaco" pitchFamily="2" charset="77"/>
              </a:rPr>
              <a:t>my_list</a:t>
            </a:r>
            <a:r>
              <a:rPr lang="en-US" dirty="0">
                <a:latin typeface="Monaco" pitchFamily="2" charset="77"/>
                <a:cs typeface="Niagara Engraved" panose="020F0502020204030204" pitchFamily="34" charset="0"/>
              </a:rPr>
              <a:t>)</a:t>
            </a:r>
            <a:r>
              <a:rPr lang="en-US" dirty="0"/>
              <a:t>. The for loop will terminate in a finite number of steps.</a:t>
            </a:r>
          </a:p>
        </p:txBody>
      </p:sp>
    </p:spTree>
    <p:extLst>
      <p:ext uri="{BB962C8B-B14F-4D97-AF65-F5344CB8AC3E}">
        <p14:creationId xmlns:p14="http://schemas.microsoft.com/office/powerpoint/2010/main" val="1749465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2829C-3D13-5FB3-588E-52C854D0EBC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928C30C-F1B0-2AEB-FCBB-E9D246E969A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41228BB-6B48-34EF-E2D2-ACBEBDF1B552}"/>
              </a:ext>
            </a:extLst>
          </p:cNvPr>
          <p:cNvSpPr>
            <a:spLocks noGrp="1"/>
          </p:cNvSpPr>
          <p:nvPr>
            <p:ph type="sldNum" sz="quarter" idx="12"/>
          </p:nvPr>
        </p:nvSpPr>
        <p:spPr/>
        <p:txBody>
          <a:bodyPr/>
          <a:lstStyle/>
          <a:p>
            <a:fld id="{CC057153-B650-4DEB-B370-79DDCFDCE934}" type="slidenum">
              <a:rPr lang="en-US" smtClean="0"/>
              <a:t>9</a:t>
            </a:fld>
            <a:endParaRPr lang="en-US"/>
          </a:p>
        </p:txBody>
      </p:sp>
      <p:sp>
        <p:nvSpPr>
          <p:cNvPr id="4" name="Content Placeholder 3">
            <a:extLst>
              <a:ext uri="{FF2B5EF4-FFF2-40B4-BE49-F238E27FC236}">
                <a16:creationId xmlns:a16="http://schemas.microsoft.com/office/drawing/2014/main" id="{DFA63631-00F0-F07E-572E-F5555979B38C}"/>
              </a:ext>
            </a:extLst>
          </p:cNvPr>
          <p:cNvSpPr>
            <a:spLocks noGrp="1"/>
          </p:cNvSpPr>
          <p:nvPr>
            <p:ph idx="1"/>
          </p:nvPr>
        </p:nvSpPr>
        <p:spPr>
          <a:xfrm>
            <a:off x="612647" y="1563132"/>
            <a:ext cx="11019515" cy="4593828"/>
          </a:xfrm>
        </p:spPr>
        <p:txBody>
          <a:bodyPr>
            <a:noAutofit/>
          </a:bodyPr>
          <a:lstStyle/>
          <a:p>
            <a:r>
              <a:rPr lang="en-US" dirty="0"/>
              <a:t>You can use a for statement to loop through the characters of a string. For example:</a:t>
            </a:r>
          </a:p>
          <a:p>
            <a:pPr lvl="1"/>
            <a:r>
              <a:rPr lang="en-US" sz="2000" dirty="0" err="1">
                <a:latin typeface="Monaco" pitchFamily="2" charset="77"/>
              </a:rPr>
              <a:t>favorite_class</a:t>
            </a:r>
            <a:r>
              <a:rPr lang="en-US" sz="2000" dirty="0">
                <a:latin typeface="Monaco" pitchFamily="2" charset="77"/>
              </a:rPr>
              <a:t> = 'cs51'</a:t>
            </a:r>
          </a:p>
          <a:p>
            <a:pPr lvl="1"/>
            <a:r>
              <a:rPr lang="en-US" sz="2000" dirty="0">
                <a:latin typeface="Monaco" pitchFamily="2" charset="77"/>
              </a:rPr>
              <a:t>for character in </a:t>
            </a:r>
            <a:r>
              <a:rPr lang="en-US" sz="2000" dirty="0" err="1">
                <a:latin typeface="Monaco" pitchFamily="2" charset="77"/>
              </a:rPr>
              <a:t>favorite_class</a:t>
            </a:r>
            <a:r>
              <a:rPr lang="en-US" sz="2000" dirty="0">
                <a:latin typeface="Monaco" pitchFamily="2" charset="77"/>
              </a:rPr>
              <a:t> :</a:t>
            </a:r>
          </a:p>
          <a:p>
            <a:pPr marL="0" indent="0">
              <a:buNone/>
            </a:pPr>
            <a:r>
              <a:rPr lang="en-US" dirty="0">
                <a:latin typeface="Monaco" pitchFamily="2" charset="77"/>
              </a:rPr>
              <a:t>    print(character)</a:t>
            </a:r>
          </a:p>
          <a:p>
            <a:r>
              <a:rPr lang="en-US" dirty="0"/>
              <a:t>Will print:</a:t>
            </a:r>
          </a:p>
          <a:p>
            <a:pPr marL="228600" lvl="1" indent="0">
              <a:buNone/>
            </a:pPr>
            <a:r>
              <a:rPr lang="en-US" sz="2000" dirty="0">
                <a:latin typeface="Monaco" pitchFamily="2" charset="77"/>
              </a:rPr>
              <a:t>c</a:t>
            </a:r>
          </a:p>
          <a:p>
            <a:pPr marL="228600" lvl="1" indent="0">
              <a:buNone/>
            </a:pPr>
            <a:r>
              <a:rPr lang="en-US" sz="2000" dirty="0">
                <a:latin typeface="Monaco" pitchFamily="2" charset="77"/>
              </a:rPr>
              <a:t>s</a:t>
            </a:r>
          </a:p>
          <a:p>
            <a:pPr marL="228600" lvl="1" indent="0">
              <a:buNone/>
            </a:pPr>
            <a:r>
              <a:rPr lang="en-US" sz="2000" dirty="0">
                <a:latin typeface="Monaco" pitchFamily="2" charset="77"/>
              </a:rPr>
              <a:t>5</a:t>
            </a:r>
          </a:p>
          <a:p>
            <a:pPr marL="228600" lvl="1" indent="0">
              <a:buNone/>
            </a:pPr>
            <a:r>
              <a:rPr lang="en-US" sz="2000" dirty="0">
                <a:latin typeface="Monaco" pitchFamily="2" charset="77"/>
              </a:rPr>
              <a:t>1</a:t>
            </a:r>
          </a:p>
          <a:p>
            <a:r>
              <a:rPr lang="en-US" dirty="0">
                <a:latin typeface="Monaco" pitchFamily="2" charset="77"/>
              </a:rPr>
              <a:t>character</a:t>
            </a:r>
            <a:r>
              <a:rPr lang="en-US" dirty="0"/>
              <a:t> can be substituted with any variable name you think is appropriate.</a:t>
            </a:r>
          </a:p>
        </p:txBody>
      </p:sp>
      <p:sp>
        <p:nvSpPr>
          <p:cNvPr id="2" name="TextBox 1">
            <a:extLst>
              <a:ext uri="{FF2B5EF4-FFF2-40B4-BE49-F238E27FC236}">
                <a16:creationId xmlns:a16="http://schemas.microsoft.com/office/drawing/2014/main" id="{0735FCC2-3CF2-8619-A495-28AB70E204D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D097AA2-4F60-C237-1958-B2BE1D729DF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Iterating through a string</a:t>
            </a:r>
          </a:p>
        </p:txBody>
      </p:sp>
    </p:spTree>
    <p:extLst>
      <p:ext uri="{BB962C8B-B14F-4D97-AF65-F5344CB8AC3E}">
        <p14:creationId xmlns:p14="http://schemas.microsoft.com/office/powerpoint/2010/main" val="1355895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0.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a:extLst>
            <a:ext uri="{FF2B5EF4-FFF2-40B4-BE49-F238E27FC236}">
              <a16:creationId xmlns:a16="http://schemas.microsoft.com/office/drawing/2014/main" id="{CC7ED355-8840-458C-35E4-C8895D26D9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5C0E69-59FF-CC76-02C7-DC21CD62E9D7}"/>
              </a:ext>
            </a:extLst>
          </p:cNvPr>
          <p:cNvSpPr>
            <a:spLocks noGrp="1"/>
          </p:cNvSpPr>
          <p:nvPr>
            <p:ph idx="1"/>
          </p:nvPr>
        </p:nvSpPr>
        <p:spPr>
          <a:xfrm>
            <a:off x="612647" y="479685"/>
            <a:ext cx="10917366" cy="5829675"/>
          </a:xfrm>
        </p:spPr>
        <p:txBody>
          <a:bodyPr anchor="ctr">
            <a:noAutofit/>
          </a:bodyPr>
          <a:lstStyle/>
          <a:p>
            <a:pPr marL="0" indent="0" algn="ctr">
              <a:buNone/>
            </a:pPr>
            <a:r>
              <a:rPr lang="en-US" sz="14400" dirty="0">
                <a:solidFill>
                  <a:schemeClr val="bg1"/>
                </a:solidFill>
              </a:rPr>
              <a:t>Tuples</a:t>
            </a:r>
          </a:p>
        </p:txBody>
      </p:sp>
      <p:sp>
        <p:nvSpPr>
          <p:cNvPr id="30" name="Slide Number Placeholder 29">
            <a:extLst>
              <a:ext uri="{FF2B5EF4-FFF2-40B4-BE49-F238E27FC236}">
                <a16:creationId xmlns:a16="http://schemas.microsoft.com/office/drawing/2014/main" id="{32A94E45-F117-32DC-1E78-5EA5EACAAD36}"/>
              </a:ext>
            </a:extLst>
          </p:cNvPr>
          <p:cNvSpPr>
            <a:spLocks noGrp="1"/>
          </p:cNvSpPr>
          <p:nvPr>
            <p:ph type="sldNum" sz="quarter" idx="12"/>
          </p:nvPr>
        </p:nvSpPr>
        <p:spPr/>
        <p:txBody>
          <a:bodyPr/>
          <a:lstStyle/>
          <a:p>
            <a:fld id="{CC057153-B650-4DEB-B370-79DDCFDCE934}" type="slidenum">
              <a:rPr lang="en-US" smtClean="0"/>
              <a:t>90</a:t>
            </a:fld>
            <a:endParaRPr lang="en-US"/>
          </a:p>
        </p:txBody>
      </p:sp>
      <p:sp>
        <p:nvSpPr>
          <p:cNvPr id="31" name="TextBox 30">
            <a:extLst>
              <a:ext uri="{FF2B5EF4-FFF2-40B4-BE49-F238E27FC236}">
                <a16:creationId xmlns:a16="http://schemas.microsoft.com/office/drawing/2014/main" id="{F3548CE5-D995-7EDB-9D15-78475100A0A0}"/>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75068987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DA0F1-70CF-6C77-488A-1AA249F269E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070C986-4CC5-AC7A-A46F-4543C9403F0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4E20C30E-0956-5D61-1C62-56F140479A47}"/>
              </a:ext>
            </a:extLst>
          </p:cNvPr>
          <p:cNvSpPr>
            <a:spLocks noGrp="1"/>
          </p:cNvSpPr>
          <p:nvPr>
            <p:ph type="sldNum" sz="quarter" idx="12"/>
          </p:nvPr>
        </p:nvSpPr>
        <p:spPr/>
        <p:txBody>
          <a:bodyPr/>
          <a:lstStyle/>
          <a:p>
            <a:fld id="{CC057153-B650-4DEB-B370-79DDCFDCE934}" type="slidenum">
              <a:rPr lang="en-US" smtClean="0"/>
              <a:t>91</a:t>
            </a:fld>
            <a:endParaRPr lang="en-US"/>
          </a:p>
        </p:txBody>
      </p:sp>
      <p:sp>
        <p:nvSpPr>
          <p:cNvPr id="4" name="Content Placeholder 3">
            <a:extLst>
              <a:ext uri="{FF2B5EF4-FFF2-40B4-BE49-F238E27FC236}">
                <a16:creationId xmlns:a16="http://schemas.microsoft.com/office/drawing/2014/main" id="{1DC3D16A-F388-829C-B8FB-9D677BE6FA39}"/>
              </a:ext>
            </a:extLst>
          </p:cNvPr>
          <p:cNvSpPr>
            <a:spLocks noGrp="1"/>
          </p:cNvSpPr>
          <p:nvPr>
            <p:ph idx="1"/>
          </p:nvPr>
        </p:nvSpPr>
        <p:spPr>
          <a:xfrm>
            <a:off x="612647" y="1563132"/>
            <a:ext cx="11019515" cy="4593828"/>
          </a:xfrm>
        </p:spPr>
        <p:txBody>
          <a:bodyPr>
            <a:noAutofit/>
          </a:bodyPr>
          <a:lstStyle/>
          <a:p>
            <a:r>
              <a:rPr lang="en-US" dirty="0"/>
              <a:t>Like a list, a </a:t>
            </a:r>
            <a:r>
              <a:rPr lang="en-US" b="1" dirty="0"/>
              <a:t>tuple</a:t>
            </a:r>
            <a:r>
              <a:rPr lang="en-US" dirty="0"/>
              <a:t> is a sequence of values. </a:t>
            </a:r>
          </a:p>
          <a:p>
            <a:r>
              <a:rPr lang="en-US" dirty="0"/>
              <a:t>The values can be any type, and they are indexed by integers, so tuples are a lot like lists.</a:t>
            </a:r>
          </a:p>
          <a:p>
            <a:r>
              <a:rPr lang="en-US" dirty="0"/>
              <a:t>The important difference is that tuples are </a:t>
            </a:r>
            <a:r>
              <a:rPr lang="en-US" b="1" dirty="0"/>
              <a:t>immutable</a:t>
            </a:r>
            <a:r>
              <a:rPr lang="en-US" dirty="0"/>
              <a:t>. Once we create a tuple, we cannot change its contents.</a:t>
            </a:r>
          </a:p>
          <a:p>
            <a:r>
              <a:rPr lang="en-US" dirty="0"/>
              <a:t>Tuples are usually used when we can safely assume that the collection of tuple values will not change.</a:t>
            </a:r>
          </a:p>
          <a:p>
            <a:pPr marL="0" indent="0">
              <a:buNone/>
            </a:pPr>
            <a:endParaRPr lang="en-US" dirty="0"/>
          </a:p>
        </p:txBody>
      </p:sp>
      <p:sp>
        <p:nvSpPr>
          <p:cNvPr id="2" name="TextBox 1">
            <a:extLst>
              <a:ext uri="{FF2B5EF4-FFF2-40B4-BE49-F238E27FC236}">
                <a16:creationId xmlns:a16="http://schemas.microsoft.com/office/drawing/2014/main" id="{8B7D454F-34B0-9081-4ECE-0B4ADFCC8A2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9625E7C-BF2C-EDE3-4836-FE02199AFE7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Tuples are sequences</a:t>
            </a:r>
          </a:p>
        </p:txBody>
      </p:sp>
    </p:spTree>
    <p:extLst>
      <p:ext uri="{BB962C8B-B14F-4D97-AF65-F5344CB8AC3E}">
        <p14:creationId xmlns:p14="http://schemas.microsoft.com/office/powerpoint/2010/main" val="623412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153AA-204C-21AF-63C2-A7A419B2343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E96B55A-E620-53AF-2D26-620F0031877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467361C-57DB-A1A2-224C-4B04FC187395}"/>
              </a:ext>
            </a:extLst>
          </p:cNvPr>
          <p:cNvSpPr>
            <a:spLocks noGrp="1"/>
          </p:cNvSpPr>
          <p:nvPr>
            <p:ph type="sldNum" sz="quarter" idx="12"/>
          </p:nvPr>
        </p:nvSpPr>
        <p:spPr/>
        <p:txBody>
          <a:bodyPr/>
          <a:lstStyle/>
          <a:p>
            <a:fld id="{CC057153-B650-4DEB-B370-79DDCFDCE934}" type="slidenum">
              <a:rPr lang="en-US" smtClean="0"/>
              <a:t>92</a:t>
            </a:fld>
            <a:endParaRPr lang="en-US"/>
          </a:p>
        </p:txBody>
      </p:sp>
      <p:sp>
        <p:nvSpPr>
          <p:cNvPr id="4" name="Content Placeholder 3">
            <a:extLst>
              <a:ext uri="{FF2B5EF4-FFF2-40B4-BE49-F238E27FC236}">
                <a16:creationId xmlns:a16="http://schemas.microsoft.com/office/drawing/2014/main" id="{99C799FC-4524-E39C-46FC-71502D756981}"/>
              </a:ext>
            </a:extLst>
          </p:cNvPr>
          <p:cNvSpPr>
            <a:spLocks noGrp="1"/>
          </p:cNvSpPr>
          <p:nvPr>
            <p:ph idx="1"/>
          </p:nvPr>
        </p:nvSpPr>
        <p:spPr>
          <a:xfrm>
            <a:off x="612647" y="1563132"/>
            <a:ext cx="11019515" cy="4593828"/>
          </a:xfrm>
        </p:spPr>
        <p:txBody>
          <a:bodyPr>
            <a:noAutofit/>
          </a:bodyPr>
          <a:lstStyle/>
          <a:p>
            <a:r>
              <a:rPr lang="en-US" sz="1800" dirty="0"/>
              <a:t>To create a tuple, you can write a </a:t>
            </a:r>
            <a:r>
              <a:rPr lang="en-US" sz="1800" i="1" dirty="0"/>
              <a:t>comma-separated </a:t>
            </a:r>
            <a:r>
              <a:rPr lang="en-US" sz="1800" dirty="0"/>
              <a:t>sequence of values. Optionally, you can enclose the values in parentheses, that is:</a:t>
            </a:r>
          </a:p>
          <a:p>
            <a:r>
              <a:rPr lang="en-US" sz="1800" dirty="0">
                <a:latin typeface="Monaco" pitchFamily="2" charset="77"/>
              </a:rPr>
              <a:t>t = 'l', 'u', 'p', '</a:t>
            </a:r>
            <a:r>
              <a:rPr lang="en-US" sz="1800" dirty="0" err="1">
                <a:latin typeface="Monaco" pitchFamily="2" charset="77"/>
              </a:rPr>
              <a:t>i</a:t>
            </a:r>
            <a:r>
              <a:rPr lang="en-US" sz="1800" dirty="0">
                <a:latin typeface="Monaco" pitchFamily="2" charset="77"/>
              </a:rPr>
              <a:t>', 'n' </a:t>
            </a:r>
            <a:r>
              <a:rPr lang="en-US" sz="1800" dirty="0"/>
              <a:t>and </a:t>
            </a:r>
            <a:r>
              <a:rPr lang="en-US" sz="1800" dirty="0">
                <a:latin typeface="Monaco" pitchFamily="2" charset="77"/>
              </a:rPr>
              <a:t>t = ('l', 'u', 'p', '</a:t>
            </a:r>
            <a:r>
              <a:rPr lang="en-US" sz="1800" dirty="0" err="1">
                <a:latin typeface="Monaco" pitchFamily="2" charset="77"/>
              </a:rPr>
              <a:t>i</a:t>
            </a:r>
            <a:r>
              <a:rPr lang="en-US" sz="1800" dirty="0">
                <a:latin typeface="Monaco" pitchFamily="2" charset="77"/>
              </a:rPr>
              <a:t>', 'n')</a:t>
            </a:r>
            <a:r>
              <a:rPr lang="en-US" sz="1800" dirty="0"/>
              <a:t> are both valid options. </a:t>
            </a:r>
          </a:p>
          <a:p>
            <a:r>
              <a:rPr lang="en-US" sz="1800" dirty="0"/>
              <a:t>Note that the important syntax here is the commas, not the parentheses.</a:t>
            </a:r>
          </a:p>
          <a:p>
            <a:pPr lvl="1"/>
            <a:r>
              <a:rPr lang="en-US" dirty="0"/>
              <a:t>To create a tuple with one element we would write </a:t>
            </a:r>
            <a:r>
              <a:rPr lang="en-US" dirty="0">
                <a:latin typeface="Monaco" pitchFamily="2" charset="77"/>
              </a:rPr>
              <a:t>t1 = 'p',</a:t>
            </a:r>
          </a:p>
          <a:p>
            <a:pPr lvl="1"/>
            <a:r>
              <a:rPr lang="en-US" dirty="0">
                <a:latin typeface="Monaco" pitchFamily="2" charset="77"/>
              </a:rPr>
              <a:t>t2 = ('p') </a:t>
            </a:r>
            <a:r>
              <a:rPr lang="en-US" dirty="0"/>
              <a:t>would actually create a string!</a:t>
            </a:r>
          </a:p>
          <a:p>
            <a:r>
              <a:rPr lang="en-US" sz="1800" dirty="0"/>
              <a:t>Another way to create a tuple is the built-in function tuple. With no argument, it creates an empty tuple.</a:t>
            </a:r>
          </a:p>
          <a:p>
            <a:pPr lvl="1"/>
            <a:r>
              <a:rPr lang="en-US" dirty="0">
                <a:latin typeface="Monaco" pitchFamily="2" charset="77"/>
              </a:rPr>
              <a:t>t = tuple() </a:t>
            </a:r>
            <a:r>
              <a:rPr lang="en-US" dirty="0"/>
              <a:t>results in the empty tuple </a:t>
            </a:r>
            <a:r>
              <a:rPr lang="en-US" dirty="0">
                <a:latin typeface="Monaco" pitchFamily="2" charset="77"/>
              </a:rPr>
              <a:t>(). </a:t>
            </a:r>
            <a:r>
              <a:rPr lang="en-US" dirty="0"/>
              <a:t>Equivalent to </a:t>
            </a:r>
            <a:r>
              <a:rPr lang="en-US" dirty="0">
                <a:latin typeface="Monaco" pitchFamily="2" charset="77"/>
              </a:rPr>
              <a:t>t=()</a:t>
            </a:r>
          </a:p>
          <a:p>
            <a:r>
              <a:rPr lang="en-US" sz="1800" dirty="0"/>
              <a:t>If the argument is a sequence (string, list or tuple), the result is a tuple with the elements of the sequence.</a:t>
            </a:r>
          </a:p>
          <a:p>
            <a:r>
              <a:rPr lang="en-US" sz="1800" dirty="0">
                <a:latin typeface="Monaco" pitchFamily="2" charset="77"/>
              </a:rPr>
              <a:t>t = tuple('lupin') </a:t>
            </a:r>
            <a:r>
              <a:rPr lang="en-US" sz="1800" dirty="0"/>
              <a:t>results in the tuple</a:t>
            </a:r>
            <a:r>
              <a:rPr lang="en-US" sz="1800" dirty="0">
                <a:latin typeface="Monaco" pitchFamily="2" charset="77"/>
              </a:rPr>
              <a:t> ('l', 'u', 'p', '</a:t>
            </a:r>
            <a:r>
              <a:rPr lang="en-US" sz="1800" dirty="0" err="1">
                <a:latin typeface="Monaco" pitchFamily="2" charset="77"/>
              </a:rPr>
              <a:t>i</a:t>
            </a:r>
            <a:r>
              <a:rPr lang="en-US" sz="1800" dirty="0">
                <a:latin typeface="Monaco" pitchFamily="2" charset="77"/>
              </a:rPr>
              <a:t>', 'n')</a:t>
            </a:r>
            <a:br>
              <a:rPr lang="en-US" sz="1800" dirty="0"/>
            </a:br>
            <a:endParaRPr lang="en-US" sz="1800" dirty="0"/>
          </a:p>
        </p:txBody>
      </p:sp>
      <p:sp>
        <p:nvSpPr>
          <p:cNvPr id="2" name="TextBox 1">
            <a:extLst>
              <a:ext uri="{FF2B5EF4-FFF2-40B4-BE49-F238E27FC236}">
                <a16:creationId xmlns:a16="http://schemas.microsoft.com/office/drawing/2014/main" id="{84282EAF-5FB7-20C0-4513-2789FBAA928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E8CF9D9-7811-ED3D-2CA8-6E5D52D6E90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Creating a tuple</a:t>
            </a:r>
          </a:p>
        </p:txBody>
      </p:sp>
    </p:spTree>
    <p:extLst>
      <p:ext uri="{BB962C8B-B14F-4D97-AF65-F5344CB8AC3E}">
        <p14:creationId xmlns:p14="http://schemas.microsoft.com/office/powerpoint/2010/main" val="444849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6E522-4E9C-1743-8F93-883DABF0338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EC2E173-946D-3390-343C-2D0045A9BA6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074A70D-68E0-5B68-FA91-E26F439FDAF3}"/>
              </a:ext>
            </a:extLst>
          </p:cNvPr>
          <p:cNvSpPr>
            <a:spLocks noGrp="1"/>
          </p:cNvSpPr>
          <p:nvPr>
            <p:ph type="sldNum" sz="quarter" idx="12"/>
          </p:nvPr>
        </p:nvSpPr>
        <p:spPr/>
        <p:txBody>
          <a:bodyPr/>
          <a:lstStyle/>
          <a:p>
            <a:fld id="{CC057153-B650-4DEB-B370-79DDCFDCE934}" type="slidenum">
              <a:rPr lang="en-US" smtClean="0"/>
              <a:t>93</a:t>
            </a:fld>
            <a:endParaRPr lang="en-US"/>
          </a:p>
        </p:txBody>
      </p:sp>
      <p:sp>
        <p:nvSpPr>
          <p:cNvPr id="4" name="Content Placeholder 3">
            <a:extLst>
              <a:ext uri="{FF2B5EF4-FFF2-40B4-BE49-F238E27FC236}">
                <a16:creationId xmlns:a16="http://schemas.microsoft.com/office/drawing/2014/main" id="{0342BDD7-E422-C23E-5D56-0CC7238084A2}"/>
              </a:ext>
            </a:extLst>
          </p:cNvPr>
          <p:cNvSpPr>
            <a:spLocks noGrp="1"/>
          </p:cNvSpPr>
          <p:nvPr>
            <p:ph idx="1"/>
          </p:nvPr>
        </p:nvSpPr>
        <p:spPr>
          <a:xfrm>
            <a:off x="612647" y="1563132"/>
            <a:ext cx="11019515" cy="4593828"/>
          </a:xfrm>
        </p:spPr>
        <p:txBody>
          <a:bodyPr>
            <a:noAutofit/>
          </a:bodyPr>
          <a:lstStyle/>
          <a:p>
            <a:r>
              <a:rPr lang="en-US" dirty="0"/>
              <a:t>Most list operators also work with tuples. </a:t>
            </a:r>
          </a:p>
          <a:p>
            <a:pPr lvl="1"/>
            <a:r>
              <a:rPr lang="en-US" sz="2000" dirty="0"/>
              <a:t>For example, the bracket operator indexes an element.</a:t>
            </a:r>
          </a:p>
          <a:p>
            <a:pPr lvl="1"/>
            <a:r>
              <a:rPr lang="en-US" sz="2000" dirty="0">
                <a:latin typeface="Monaco" pitchFamily="2" charset="77"/>
              </a:rPr>
              <a:t>t = tuple('lupin')</a:t>
            </a:r>
          </a:p>
          <a:p>
            <a:pPr lvl="1"/>
            <a:r>
              <a:rPr lang="en-US" sz="2000" dirty="0">
                <a:latin typeface="Monaco" pitchFamily="2" charset="77"/>
              </a:rPr>
              <a:t>t[0] </a:t>
            </a:r>
            <a:r>
              <a:rPr lang="en-US" sz="2000" dirty="0"/>
              <a:t>returns </a:t>
            </a:r>
            <a:r>
              <a:rPr lang="en-US" sz="2000" dirty="0">
                <a:latin typeface="Monaco" pitchFamily="2" charset="77"/>
              </a:rPr>
              <a:t>'l'</a:t>
            </a:r>
            <a:endParaRPr lang="en-US" dirty="0">
              <a:latin typeface="Monaco" pitchFamily="2" charset="77"/>
            </a:endParaRPr>
          </a:p>
          <a:p>
            <a:r>
              <a:rPr lang="en-US" dirty="0"/>
              <a:t>And the slice operator selects a range of elements.</a:t>
            </a:r>
          </a:p>
          <a:p>
            <a:pPr lvl="1"/>
            <a:r>
              <a:rPr lang="en-US" sz="2000" dirty="0">
                <a:latin typeface="Monaco" pitchFamily="2" charset="77"/>
              </a:rPr>
              <a:t>t[1:3] </a:t>
            </a:r>
            <a:r>
              <a:rPr lang="en-US" sz="2000" dirty="0"/>
              <a:t>returns</a:t>
            </a:r>
            <a:r>
              <a:rPr lang="en-US" sz="2000" dirty="0">
                <a:latin typeface="Monaco" pitchFamily="2" charset="77"/>
              </a:rPr>
              <a:t> ('u', 'p')</a:t>
            </a:r>
            <a:endParaRPr lang="en-US" dirty="0">
              <a:latin typeface="Monaco" pitchFamily="2" charset="77"/>
            </a:endParaRPr>
          </a:p>
          <a:p>
            <a:r>
              <a:rPr lang="en-US" dirty="0"/>
              <a:t>The </a:t>
            </a:r>
            <a:r>
              <a:rPr lang="en-US" dirty="0">
                <a:latin typeface="Monaco" pitchFamily="2" charset="77"/>
              </a:rPr>
              <a:t>+</a:t>
            </a:r>
            <a:r>
              <a:rPr lang="en-US" dirty="0"/>
              <a:t> operator concatenates tuples.</a:t>
            </a:r>
          </a:p>
          <a:p>
            <a:pPr lvl="1"/>
            <a:r>
              <a:rPr lang="en-US" sz="2000" dirty="0">
                <a:latin typeface="Monaco" pitchFamily="2" charset="77"/>
              </a:rPr>
              <a:t>tuple('</a:t>
            </a:r>
            <a:r>
              <a:rPr lang="en-US" sz="2000" dirty="0" err="1">
                <a:latin typeface="Monaco" pitchFamily="2" charset="77"/>
              </a:rPr>
              <a:t>lup</a:t>
            </a:r>
            <a:r>
              <a:rPr lang="en-US" sz="2000" dirty="0">
                <a:latin typeface="Monaco" pitchFamily="2" charset="77"/>
              </a:rPr>
              <a:t>') + ('</a:t>
            </a:r>
            <a:r>
              <a:rPr lang="en-US" sz="2000" dirty="0" err="1">
                <a:latin typeface="Monaco" pitchFamily="2" charset="77"/>
              </a:rPr>
              <a:t>i</a:t>
            </a:r>
            <a:r>
              <a:rPr lang="en-US" sz="2000" dirty="0">
                <a:latin typeface="Monaco" pitchFamily="2" charset="77"/>
              </a:rPr>
              <a:t>', 'n') </a:t>
            </a:r>
            <a:r>
              <a:rPr lang="en-US" sz="2000" dirty="0"/>
              <a:t>results in </a:t>
            </a:r>
            <a:r>
              <a:rPr lang="en-US" sz="2000" dirty="0">
                <a:latin typeface="Monaco" pitchFamily="2" charset="77"/>
              </a:rPr>
              <a:t>('l', 'u', 'p', '</a:t>
            </a:r>
            <a:r>
              <a:rPr lang="en-US" sz="2000" dirty="0" err="1">
                <a:latin typeface="Monaco" pitchFamily="2" charset="77"/>
              </a:rPr>
              <a:t>i</a:t>
            </a:r>
            <a:r>
              <a:rPr lang="en-US" sz="2000" dirty="0">
                <a:latin typeface="Monaco" pitchFamily="2" charset="77"/>
              </a:rPr>
              <a:t>', 'n')</a:t>
            </a:r>
          </a:p>
          <a:p>
            <a:r>
              <a:rPr lang="en-US" dirty="0"/>
              <a:t>And the </a:t>
            </a:r>
            <a:r>
              <a:rPr lang="en-US" dirty="0">
                <a:latin typeface="Monaco" pitchFamily="2" charset="77"/>
              </a:rPr>
              <a:t>*</a:t>
            </a:r>
            <a:r>
              <a:rPr lang="en-US" dirty="0"/>
              <a:t> operator duplicates a tuple a given number of times.</a:t>
            </a:r>
          </a:p>
          <a:p>
            <a:pPr lvl="1"/>
            <a:r>
              <a:rPr lang="en-US" sz="2000" dirty="0">
                <a:latin typeface="Monaco" pitchFamily="2" charset="77"/>
              </a:rPr>
              <a:t>tuple('spam') * 2 </a:t>
            </a:r>
            <a:r>
              <a:rPr lang="en-US" sz="2000" dirty="0"/>
              <a:t>results in</a:t>
            </a:r>
            <a:r>
              <a:rPr lang="en-US" sz="2000" dirty="0">
                <a:latin typeface="Monaco" pitchFamily="2" charset="77"/>
              </a:rPr>
              <a:t> ('s', 'p', 'a', 'm', 's', 'p', 'a', 'm')</a:t>
            </a:r>
          </a:p>
        </p:txBody>
      </p:sp>
      <p:sp>
        <p:nvSpPr>
          <p:cNvPr id="2" name="TextBox 1">
            <a:extLst>
              <a:ext uri="{FF2B5EF4-FFF2-40B4-BE49-F238E27FC236}">
                <a16:creationId xmlns:a16="http://schemas.microsoft.com/office/drawing/2014/main" id="{BDEC4113-2B57-126B-BD56-052BB8A29C06}"/>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2E38C07-0357-BF57-6C82-B535E424B6D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Operating on tuples</a:t>
            </a:r>
          </a:p>
        </p:txBody>
      </p:sp>
    </p:spTree>
    <p:extLst>
      <p:ext uri="{BB962C8B-B14F-4D97-AF65-F5344CB8AC3E}">
        <p14:creationId xmlns:p14="http://schemas.microsoft.com/office/powerpoint/2010/main" val="1515550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D1693-0100-7981-EB2E-AEAB4CD0396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6EA08D8-D044-4492-E152-C11645FC9F3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1A5BC5C-9AE9-FCFD-932C-5BAA031A1F76}"/>
              </a:ext>
            </a:extLst>
          </p:cNvPr>
          <p:cNvSpPr>
            <a:spLocks noGrp="1"/>
          </p:cNvSpPr>
          <p:nvPr>
            <p:ph type="sldNum" sz="quarter" idx="12"/>
          </p:nvPr>
        </p:nvSpPr>
        <p:spPr/>
        <p:txBody>
          <a:bodyPr/>
          <a:lstStyle/>
          <a:p>
            <a:fld id="{CC057153-B650-4DEB-B370-79DDCFDCE934}" type="slidenum">
              <a:rPr lang="en-US" smtClean="0"/>
              <a:t>94</a:t>
            </a:fld>
            <a:endParaRPr lang="en-US"/>
          </a:p>
        </p:txBody>
      </p:sp>
      <p:sp>
        <p:nvSpPr>
          <p:cNvPr id="4" name="Content Placeholder 3">
            <a:extLst>
              <a:ext uri="{FF2B5EF4-FFF2-40B4-BE49-F238E27FC236}">
                <a16:creationId xmlns:a16="http://schemas.microsoft.com/office/drawing/2014/main" id="{93DF8875-1223-80B8-48EA-29C629298BC5}"/>
              </a:ext>
            </a:extLst>
          </p:cNvPr>
          <p:cNvSpPr>
            <a:spLocks noGrp="1"/>
          </p:cNvSpPr>
          <p:nvPr>
            <p:ph idx="1"/>
          </p:nvPr>
        </p:nvSpPr>
        <p:spPr>
          <a:xfrm>
            <a:off x="612647" y="1563132"/>
            <a:ext cx="11019515" cy="4593828"/>
          </a:xfrm>
        </p:spPr>
        <p:txBody>
          <a:bodyPr>
            <a:noAutofit/>
          </a:bodyPr>
          <a:lstStyle/>
          <a:p>
            <a:r>
              <a:rPr lang="en-US" dirty="0"/>
              <a:t>If you try to modify a tuple with the bracket operator, you get a </a:t>
            </a:r>
            <a:r>
              <a:rPr lang="en-US" dirty="0" err="1"/>
              <a:t>TypeError</a:t>
            </a:r>
            <a:r>
              <a:rPr lang="en-US" dirty="0"/>
              <a:t>.</a:t>
            </a:r>
          </a:p>
          <a:p>
            <a:r>
              <a:rPr lang="en-US" dirty="0">
                <a:latin typeface="Monaco" pitchFamily="2" charset="77"/>
              </a:rPr>
              <a:t>t = tuple('lupin')</a:t>
            </a:r>
          </a:p>
          <a:p>
            <a:r>
              <a:rPr lang="en-US" dirty="0">
                <a:latin typeface="Monaco" pitchFamily="2" charset="77"/>
              </a:rPr>
              <a:t>t[0] = 'L' </a:t>
            </a:r>
            <a:r>
              <a:rPr lang="en-US" dirty="0"/>
              <a:t>will result in </a:t>
            </a:r>
            <a:r>
              <a:rPr lang="en-US" dirty="0" err="1">
                <a:solidFill>
                  <a:srgbClr val="FF0000"/>
                </a:solidFill>
              </a:rPr>
              <a:t>TypeError</a:t>
            </a:r>
            <a:r>
              <a:rPr lang="en-US" dirty="0">
                <a:solidFill>
                  <a:srgbClr val="FF0000"/>
                </a:solidFill>
              </a:rPr>
              <a:t>: 'tuple' object does not support item assignment</a:t>
            </a:r>
          </a:p>
          <a:p>
            <a:r>
              <a:rPr lang="en-US" dirty="0"/>
              <a:t>And tuples do </a:t>
            </a:r>
            <a:r>
              <a:rPr lang="en-US" i="1" dirty="0"/>
              <a:t>not</a:t>
            </a:r>
            <a:r>
              <a:rPr lang="en-US" dirty="0"/>
              <a:t> have any of the methods that modify lists, like </a:t>
            </a:r>
            <a:r>
              <a:rPr lang="en-US" dirty="0">
                <a:latin typeface="Monaco" pitchFamily="2" charset="77"/>
              </a:rPr>
              <a:t>append</a:t>
            </a:r>
            <a:r>
              <a:rPr lang="en-US" dirty="0"/>
              <a:t> and </a:t>
            </a:r>
            <a:r>
              <a:rPr lang="en-US" dirty="0">
                <a:latin typeface="Monaco" pitchFamily="2" charset="77"/>
              </a:rPr>
              <a:t>remove</a:t>
            </a:r>
            <a:r>
              <a:rPr lang="en-US" dirty="0"/>
              <a:t>.</a:t>
            </a:r>
          </a:p>
        </p:txBody>
      </p:sp>
      <p:sp>
        <p:nvSpPr>
          <p:cNvPr id="2" name="TextBox 1">
            <a:extLst>
              <a:ext uri="{FF2B5EF4-FFF2-40B4-BE49-F238E27FC236}">
                <a16:creationId xmlns:a16="http://schemas.microsoft.com/office/drawing/2014/main" id="{DA78AE02-1100-136E-E6F6-5D0FF6BA8E3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4F38967-ED41-6228-494D-0DE739DDFCB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Tuples are immutable</a:t>
            </a:r>
          </a:p>
        </p:txBody>
      </p:sp>
    </p:spTree>
    <p:extLst>
      <p:ext uri="{BB962C8B-B14F-4D97-AF65-F5344CB8AC3E}">
        <p14:creationId xmlns:p14="http://schemas.microsoft.com/office/powerpoint/2010/main" val="2728258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627C6-B243-3A42-C689-98000A0A3CC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B92D79C-E509-354A-1D6E-884B747A5CC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A620334-AC8F-7738-D9F2-2D1C81449441}"/>
              </a:ext>
            </a:extLst>
          </p:cNvPr>
          <p:cNvSpPr>
            <a:spLocks noGrp="1"/>
          </p:cNvSpPr>
          <p:nvPr>
            <p:ph type="sldNum" sz="quarter" idx="12"/>
          </p:nvPr>
        </p:nvSpPr>
        <p:spPr/>
        <p:txBody>
          <a:bodyPr/>
          <a:lstStyle/>
          <a:p>
            <a:fld id="{CC057153-B650-4DEB-B370-79DDCFDCE934}" type="slidenum">
              <a:rPr lang="en-US" smtClean="0"/>
              <a:t>95</a:t>
            </a:fld>
            <a:endParaRPr lang="en-US"/>
          </a:p>
        </p:txBody>
      </p:sp>
      <p:sp>
        <p:nvSpPr>
          <p:cNvPr id="4" name="Content Placeholder 3">
            <a:extLst>
              <a:ext uri="{FF2B5EF4-FFF2-40B4-BE49-F238E27FC236}">
                <a16:creationId xmlns:a16="http://schemas.microsoft.com/office/drawing/2014/main" id="{507E1BFB-BFAA-539D-DD41-63A8E6807BD7}"/>
              </a:ext>
            </a:extLst>
          </p:cNvPr>
          <p:cNvSpPr>
            <a:spLocks noGrp="1"/>
          </p:cNvSpPr>
          <p:nvPr>
            <p:ph idx="1"/>
          </p:nvPr>
        </p:nvSpPr>
        <p:spPr>
          <a:xfrm>
            <a:off x="612647" y="1563132"/>
            <a:ext cx="11019515" cy="4593828"/>
          </a:xfrm>
        </p:spPr>
        <p:txBody>
          <a:bodyPr>
            <a:noAutofit/>
          </a:bodyPr>
          <a:lstStyle/>
          <a:p>
            <a:r>
              <a:rPr lang="en-US" dirty="0"/>
              <a:t>You can put a tuple of variables on the left side of an assignment, and a tuple of values on the right. E.g.,</a:t>
            </a:r>
          </a:p>
          <a:p>
            <a:r>
              <a:rPr lang="en-US" dirty="0">
                <a:latin typeface="Monaco" pitchFamily="2" charset="77"/>
              </a:rPr>
              <a:t>a, b = 1, 2</a:t>
            </a:r>
          </a:p>
          <a:p>
            <a:r>
              <a:rPr lang="en-US" dirty="0"/>
              <a:t>The values are assigned to the variables from left to right – in this example, </a:t>
            </a:r>
            <a:r>
              <a:rPr lang="en-US" dirty="0">
                <a:latin typeface="Monaco" pitchFamily="2" charset="77"/>
              </a:rPr>
              <a:t>a</a:t>
            </a:r>
            <a:r>
              <a:rPr lang="en-US" dirty="0"/>
              <a:t> gets the value 1 and </a:t>
            </a:r>
            <a:r>
              <a:rPr lang="en-US" dirty="0">
                <a:latin typeface="Monaco" pitchFamily="2" charset="77"/>
              </a:rPr>
              <a:t>b</a:t>
            </a:r>
            <a:r>
              <a:rPr lang="en-US" dirty="0"/>
              <a:t> gets the value 2. </a:t>
            </a:r>
          </a:p>
          <a:p>
            <a:r>
              <a:rPr lang="en-US" dirty="0"/>
              <a:t>We can display the results like this:</a:t>
            </a:r>
          </a:p>
          <a:p>
            <a:pPr lvl="1"/>
            <a:r>
              <a:rPr lang="en-US" sz="2000" dirty="0">
                <a:latin typeface="Monaco" pitchFamily="2" charset="77"/>
              </a:rPr>
              <a:t>a, b </a:t>
            </a:r>
            <a:r>
              <a:rPr lang="en-US" sz="2000" dirty="0"/>
              <a:t>which results in </a:t>
            </a:r>
            <a:r>
              <a:rPr lang="en-US" sz="2000" dirty="0">
                <a:latin typeface="Monaco" pitchFamily="2" charset="77"/>
              </a:rPr>
              <a:t>(1, 2)</a:t>
            </a:r>
          </a:p>
          <a:p>
            <a:pPr marL="0" indent="0">
              <a:buNone/>
            </a:pPr>
            <a:endParaRPr lang="en-US" dirty="0"/>
          </a:p>
        </p:txBody>
      </p:sp>
      <p:sp>
        <p:nvSpPr>
          <p:cNvPr id="2" name="TextBox 1">
            <a:extLst>
              <a:ext uri="{FF2B5EF4-FFF2-40B4-BE49-F238E27FC236}">
                <a16:creationId xmlns:a16="http://schemas.microsoft.com/office/drawing/2014/main" id="{2C664FAD-3CAE-DC9D-3E71-5CD6A0058EB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313B94E-A03D-AB8C-AE8F-9883CB64DE9B}"/>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Tuples assignment</a:t>
            </a:r>
          </a:p>
        </p:txBody>
      </p:sp>
    </p:spTree>
    <p:extLst>
      <p:ext uri="{BB962C8B-B14F-4D97-AF65-F5344CB8AC3E}">
        <p14:creationId xmlns:p14="http://schemas.microsoft.com/office/powerpoint/2010/main" val="91359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338F5D-02F8-6C9A-F07B-8B644AE7B6D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B595D6A-66A7-FC5C-EFBA-9C8C8337701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D4658B9-C6FC-65C3-8E4B-D47778D0C957}"/>
              </a:ext>
            </a:extLst>
          </p:cNvPr>
          <p:cNvSpPr>
            <a:spLocks noGrp="1"/>
          </p:cNvSpPr>
          <p:nvPr>
            <p:ph type="sldNum" sz="quarter" idx="12"/>
          </p:nvPr>
        </p:nvSpPr>
        <p:spPr/>
        <p:txBody>
          <a:bodyPr/>
          <a:lstStyle/>
          <a:p>
            <a:fld id="{CC057153-B650-4DEB-B370-79DDCFDCE934}" type="slidenum">
              <a:rPr lang="en-US" smtClean="0"/>
              <a:t>96</a:t>
            </a:fld>
            <a:endParaRPr lang="en-US"/>
          </a:p>
        </p:txBody>
      </p:sp>
      <p:sp>
        <p:nvSpPr>
          <p:cNvPr id="4" name="Content Placeholder 3">
            <a:extLst>
              <a:ext uri="{FF2B5EF4-FFF2-40B4-BE49-F238E27FC236}">
                <a16:creationId xmlns:a16="http://schemas.microsoft.com/office/drawing/2014/main" id="{298D3F53-899F-DC63-B61A-45A5D0E146CA}"/>
              </a:ext>
            </a:extLst>
          </p:cNvPr>
          <p:cNvSpPr>
            <a:spLocks noGrp="1"/>
          </p:cNvSpPr>
          <p:nvPr>
            <p:ph idx="1"/>
          </p:nvPr>
        </p:nvSpPr>
        <p:spPr>
          <a:xfrm>
            <a:off x="612647" y="1563132"/>
            <a:ext cx="11019515" cy="4593828"/>
          </a:xfrm>
        </p:spPr>
        <p:txBody>
          <a:bodyPr>
            <a:noAutofit/>
          </a:bodyPr>
          <a:lstStyle/>
          <a:p>
            <a:r>
              <a:rPr lang="en-US" dirty="0"/>
              <a:t>More generally, if the left side of an assignment is a tuple, the right side can be any kind of sequence – string, list or tuple. </a:t>
            </a:r>
          </a:p>
          <a:p>
            <a:r>
              <a:rPr lang="en-US" dirty="0"/>
              <a:t>For example, to split an email address into a username and a domain, you could write:</a:t>
            </a:r>
          </a:p>
          <a:p>
            <a:r>
              <a:rPr lang="en-US" dirty="0">
                <a:latin typeface="Monaco" pitchFamily="2" charset="77"/>
              </a:rPr>
              <a:t>email = 'cecil47@pomona.edu'</a:t>
            </a:r>
          </a:p>
          <a:p>
            <a:r>
              <a:rPr lang="en-US" dirty="0">
                <a:latin typeface="Monaco" pitchFamily="2" charset="77"/>
              </a:rPr>
              <a:t>username, domain = </a:t>
            </a:r>
            <a:r>
              <a:rPr lang="en-US" dirty="0" err="1">
                <a:latin typeface="Monaco" pitchFamily="2" charset="77"/>
              </a:rPr>
              <a:t>email.split</a:t>
            </a:r>
            <a:r>
              <a:rPr lang="en-US" dirty="0">
                <a:latin typeface="Monaco" pitchFamily="2" charset="77"/>
              </a:rPr>
              <a:t>('@')</a:t>
            </a:r>
          </a:p>
          <a:p>
            <a:r>
              <a:rPr lang="en-US" dirty="0"/>
              <a:t>The return value from </a:t>
            </a:r>
            <a:r>
              <a:rPr lang="en-US" dirty="0">
                <a:latin typeface="Monaco" pitchFamily="2" charset="77"/>
              </a:rPr>
              <a:t>split</a:t>
            </a:r>
            <a:r>
              <a:rPr lang="en-US" dirty="0"/>
              <a:t> is a list with two elements – the first element is assigned to </a:t>
            </a:r>
            <a:r>
              <a:rPr lang="en-US" dirty="0">
                <a:latin typeface="Monaco" pitchFamily="2" charset="77"/>
              </a:rPr>
              <a:t>username</a:t>
            </a:r>
            <a:r>
              <a:rPr lang="en-US" dirty="0"/>
              <a:t>, the second to </a:t>
            </a:r>
            <a:r>
              <a:rPr lang="en-US" dirty="0">
                <a:latin typeface="Monaco" pitchFamily="2" charset="77"/>
              </a:rPr>
              <a:t>domain</a:t>
            </a:r>
            <a:r>
              <a:rPr lang="en-US" dirty="0"/>
              <a:t>.</a:t>
            </a:r>
          </a:p>
          <a:p>
            <a:r>
              <a:rPr lang="en-US" dirty="0">
                <a:latin typeface="Monaco" pitchFamily="2" charset="77"/>
              </a:rPr>
              <a:t>username, domain </a:t>
            </a:r>
            <a:r>
              <a:rPr lang="en-US" dirty="0"/>
              <a:t>results in </a:t>
            </a:r>
            <a:r>
              <a:rPr lang="en-US" dirty="0">
                <a:latin typeface="Monaco" pitchFamily="2" charset="77"/>
              </a:rPr>
              <a:t>('cecil47', '</a:t>
            </a:r>
            <a:r>
              <a:rPr lang="en-US" dirty="0" err="1">
                <a:latin typeface="Monaco" pitchFamily="2" charset="77"/>
              </a:rPr>
              <a:t>pomona.edu</a:t>
            </a:r>
            <a:r>
              <a:rPr lang="en-US" dirty="0">
                <a:latin typeface="Monaco" pitchFamily="2" charset="77"/>
              </a:rPr>
              <a:t>')</a:t>
            </a:r>
          </a:p>
          <a:p>
            <a:r>
              <a:rPr lang="en-US" dirty="0"/>
              <a:t>The number of variables on the left and the number of values on the right have to be the same – otherwise you get a </a:t>
            </a:r>
            <a:r>
              <a:rPr lang="en-US" dirty="0" err="1">
                <a:latin typeface="Monaco" pitchFamily="2" charset="77"/>
              </a:rPr>
              <a:t>ValueError</a:t>
            </a:r>
            <a:r>
              <a:rPr lang="en-US" dirty="0"/>
              <a:t>.</a:t>
            </a:r>
          </a:p>
        </p:txBody>
      </p:sp>
      <p:sp>
        <p:nvSpPr>
          <p:cNvPr id="2" name="TextBox 1">
            <a:extLst>
              <a:ext uri="{FF2B5EF4-FFF2-40B4-BE49-F238E27FC236}">
                <a16:creationId xmlns:a16="http://schemas.microsoft.com/office/drawing/2014/main" id="{0F61E263-61D0-21BD-B7C4-FBC98500B16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EA49E75-241A-9C4A-7222-650F1664EA6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Tuples assignment</a:t>
            </a:r>
          </a:p>
        </p:txBody>
      </p:sp>
    </p:spTree>
    <p:extLst>
      <p:ext uri="{BB962C8B-B14F-4D97-AF65-F5344CB8AC3E}">
        <p14:creationId xmlns:p14="http://schemas.microsoft.com/office/powerpoint/2010/main" val="998448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7.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a:extLst>
            <a:ext uri="{FF2B5EF4-FFF2-40B4-BE49-F238E27FC236}">
              <a16:creationId xmlns:a16="http://schemas.microsoft.com/office/drawing/2014/main" id="{7854FFFB-F347-15DC-0C45-A92FC560A7B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C14F54-4307-419D-B1AE-F128B0A73478}"/>
              </a:ext>
            </a:extLst>
          </p:cNvPr>
          <p:cNvSpPr>
            <a:spLocks noGrp="1"/>
          </p:cNvSpPr>
          <p:nvPr>
            <p:ph idx="1"/>
          </p:nvPr>
        </p:nvSpPr>
        <p:spPr>
          <a:xfrm>
            <a:off x="612647" y="479685"/>
            <a:ext cx="10917366" cy="5829675"/>
          </a:xfrm>
        </p:spPr>
        <p:txBody>
          <a:bodyPr anchor="ctr">
            <a:noAutofit/>
          </a:bodyPr>
          <a:lstStyle/>
          <a:p>
            <a:pPr marL="0" indent="0" algn="ctr">
              <a:buNone/>
            </a:pPr>
            <a:r>
              <a:rPr lang="en-US" sz="14400" dirty="0">
                <a:solidFill>
                  <a:schemeClr val="bg1"/>
                </a:solidFill>
              </a:rPr>
              <a:t>Range objects</a:t>
            </a:r>
          </a:p>
        </p:txBody>
      </p:sp>
      <p:sp>
        <p:nvSpPr>
          <p:cNvPr id="30" name="Slide Number Placeholder 29">
            <a:extLst>
              <a:ext uri="{FF2B5EF4-FFF2-40B4-BE49-F238E27FC236}">
                <a16:creationId xmlns:a16="http://schemas.microsoft.com/office/drawing/2014/main" id="{E57DC818-4F81-7A19-0D1E-73A4B5BC16FE}"/>
              </a:ext>
            </a:extLst>
          </p:cNvPr>
          <p:cNvSpPr>
            <a:spLocks noGrp="1"/>
          </p:cNvSpPr>
          <p:nvPr>
            <p:ph type="sldNum" sz="quarter" idx="12"/>
          </p:nvPr>
        </p:nvSpPr>
        <p:spPr/>
        <p:txBody>
          <a:bodyPr/>
          <a:lstStyle/>
          <a:p>
            <a:fld id="{CC057153-B650-4DEB-B370-79DDCFDCE934}" type="slidenum">
              <a:rPr lang="en-US" smtClean="0"/>
              <a:t>97</a:t>
            </a:fld>
            <a:endParaRPr lang="en-US"/>
          </a:p>
        </p:txBody>
      </p:sp>
      <p:sp>
        <p:nvSpPr>
          <p:cNvPr id="31" name="TextBox 30">
            <a:extLst>
              <a:ext uri="{FF2B5EF4-FFF2-40B4-BE49-F238E27FC236}">
                <a16:creationId xmlns:a16="http://schemas.microsoft.com/office/drawing/2014/main" id="{374091EB-2D1C-6244-5E5F-33D829CB1CBB}"/>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18936792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0547-6DEC-1C57-7032-15F5BA121ED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389B785-049C-B557-8D4E-11F718522F4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A678793-9537-B913-8ED6-F3041A3ED375}"/>
              </a:ext>
            </a:extLst>
          </p:cNvPr>
          <p:cNvSpPr>
            <a:spLocks noGrp="1"/>
          </p:cNvSpPr>
          <p:nvPr>
            <p:ph type="sldNum" sz="quarter" idx="12"/>
          </p:nvPr>
        </p:nvSpPr>
        <p:spPr/>
        <p:txBody>
          <a:bodyPr/>
          <a:lstStyle/>
          <a:p>
            <a:fld id="{CC057153-B650-4DEB-B370-79DDCFDCE934}" type="slidenum">
              <a:rPr lang="en-US" smtClean="0"/>
              <a:t>98</a:t>
            </a:fld>
            <a:endParaRPr lang="en-US"/>
          </a:p>
        </p:txBody>
      </p:sp>
      <p:sp>
        <p:nvSpPr>
          <p:cNvPr id="4" name="Content Placeholder 3">
            <a:extLst>
              <a:ext uri="{FF2B5EF4-FFF2-40B4-BE49-F238E27FC236}">
                <a16:creationId xmlns:a16="http://schemas.microsoft.com/office/drawing/2014/main" id="{286646BE-7C1B-F758-BF36-4CE3F3A7A6E7}"/>
              </a:ext>
            </a:extLst>
          </p:cNvPr>
          <p:cNvSpPr>
            <a:spLocks noGrp="1"/>
          </p:cNvSpPr>
          <p:nvPr>
            <p:ph idx="1"/>
          </p:nvPr>
        </p:nvSpPr>
        <p:spPr>
          <a:xfrm>
            <a:off x="612647" y="1563132"/>
            <a:ext cx="11019515" cy="4593828"/>
          </a:xfrm>
        </p:spPr>
        <p:txBody>
          <a:bodyPr>
            <a:noAutofit/>
          </a:bodyPr>
          <a:lstStyle/>
          <a:p>
            <a:r>
              <a:rPr lang="en-US" sz="1800" dirty="0"/>
              <a:t>A range is a sequence that represents an arithmetic progression of integers. E.g.,</a:t>
            </a:r>
          </a:p>
          <a:p>
            <a:r>
              <a:rPr lang="en-US" sz="1800" dirty="0" err="1">
                <a:latin typeface="Monaco" pitchFamily="2" charset="77"/>
              </a:rPr>
              <a:t>my_range</a:t>
            </a:r>
            <a:r>
              <a:rPr lang="en-US" sz="1800" dirty="0">
                <a:latin typeface="Monaco" pitchFamily="2" charset="77"/>
              </a:rPr>
              <a:t> = range(1, 10) </a:t>
            </a:r>
            <a:r>
              <a:rPr lang="en-US" sz="1800" dirty="0"/>
              <a:t>creates a sequence of integers between 1 (inclusive) and 10 (exclusive), i.e. the numbers 1, 2, 3, 4, 5, 6, 7, 8, 9.</a:t>
            </a:r>
          </a:p>
          <a:p>
            <a:r>
              <a:rPr lang="en-US" sz="1800" dirty="0"/>
              <a:t>In general, to create a range, we use the syntax </a:t>
            </a:r>
            <a:r>
              <a:rPr lang="en-US" sz="1800" dirty="0">
                <a:latin typeface="Monaco" pitchFamily="2" charset="77"/>
              </a:rPr>
              <a:t>range(start, end)</a:t>
            </a:r>
            <a:r>
              <a:rPr lang="en-US" sz="1800" dirty="0"/>
              <a:t>.</a:t>
            </a:r>
          </a:p>
          <a:p>
            <a:r>
              <a:rPr lang="en-US" sz="1800" dirty="0"/>
              <a:t>We can skip the start, that is only write </a:t>
            </a:r>
            <a:r>
              <a:rPr lang="en-US" sz="1800" dirty="0">
                <a:latin typeface="Monaco" pitchFamily="2" charset="77"/>
              </a:rPr>
              <a:t>range(end)</a:t>
            </a:r>
            <a:r>
              <a:rPr lang="en-US" sz="1800" dirty="0"/>
              <a:t>. That would be equivalent to </a:t>
            </a:r>
            <a:r>
              <a:rPr lang="en-US" sz="1800" dirty="0">
                <a:latin typeface="Monaco" pitchFamily="2" charset="77"/>
              </a:rPr>
              <a:t>range(0, end)</a:t>
            </a:r>
            <a:r>
              <a:rPr lang="en-US" sz="1800" dirty="0"/>
              <a:t>.</a:t>
            </a:r>
          </a:p>
          <a:p>
            <a:r>
              <a:rPr lang="en-US" sz="1800" dirty="0"/>
              <a:t>Optionally, we can define a step, that is an interval in the numbers we generate. E.g., </a:t>
            </a:r>
          </a:p>
          <a:p>
            <a:r>
              <a:rPr lang="en-US" sz="1800" dirty="0" err="1">
                <a:latin typeface="Monaco" pitchFamily="2" charset="77"/>
              </a:rPr>
              <a:t>my_range</a:t>
            </a:r>
            <a:r>
              <a:rPr lang="en-US" sz="1800" dirty="0">
                <a:latin typeface="Monaco" pitchFamily="2" charset="77"/>
              </a:rPr>
              <a:t> = range(1, 10, 2)</a:t>
            </a:r>
            <a:r>
              <a:rPr lang="en-US" sz="1800" dirty="0"/>
              <a:t> would represent the numbers 1, 3, 5, 7, and 9 (we skip every other number). </a:t>
            </a:r>
          </a:p>
          <a:p>
            <a:r>
              <a:rPr lang="en-US" sz="1800" dirty="0"/>
              <a:t>If we don't define the step, the default value is 0. </a:t>
            </a:r>
          </a:p>
          <a:p>
            <a:r>
              <a:rPr lang="en-US" sz="1800" dirty="0"/>
              <a:t>Thus, the full syntax to create a range is </a:t>
            </a:r>
            <a:r>
              <a:rPr lang="en-US" sz="1800" dirty="0">
                <a:latin typeface="Monaco" pitchFamily="2" charset="77"/>
              </a:rPr>
              <a:t>range(start, end, step)</a:t>
            </a:r>
            <a:r>
              <a:rPr lang="en-US" sz="1800" dirty="0"/>
              <a:t> with start and step being optional. </a:t>
            </a:r>
            <a:r>
              <a:rPr lang="en-US" sz="1800" dirty="0">
                <a:latin typeface="Monaco" pitchFamily="2" charset="77"/>
              </a:rPr>
              <a:t> </a:t>
            </a:r>
            <a:endParaRPr lang="en-US" sz="1800" dirty="0"/>
          </a:p>
        </p:txBody>
      </p:sp>
      <p:sp>
        <p:nvSpPr>
          <p:cNvPr id="2" name="TextBox 1">
            <a:extLst>
              <a:ext uri="{FF2B5EF4-FFF2-40B4-BE49-F238E27FC236}">
                <a16:creationId xmlns:a16="http://schemas.microsoft.com/office/drawing/2014/main" id="{100B3F1D-50E0-20BF-FF90-3C54A5B4F07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863FE8C-916F-1E52-7B6E-966AE06ECB3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Range objects</a:t>
            </a:r>
          </a:p>
        </p:txBody>
      </p:sp>
    </p:spTree>
    <p:extLst>
      <p:ext uri="{BB962C8B-B14F-4D97-AF65-F5344CB8AC3E}">
        <p14:creationId xmlns:p14="http://schemas.microsoft.com/office/powerpoint/2010/main" val="1776918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62501-2DD8-1D1E-3166-AA9850DC18C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D451489-2EFB-F4EB-5D75-27F6DAE7267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F6B1964-8DE8-E0A9-CBC0-911F8608E410}"/>
              </a:ext>
            </a:extLst>
          </p:cNvPr>
          <p:cNvSpPr>
            <a:spLocks noGrp="1"/>
          </p:cNvSpPr>
          <p:nvPr>
            <p:ph type="sldNum" sz="quarter" idx="12"/>
          </p:nvPr>
        </p:nvSpPr>
        <p:spPr/>
        <p:txBody>
          <a:bodyPr/>
          <a:lstStyle/>
          <a:p>
            <a:fld id="{CC057153-B650-4DEB-B370-79DDCFDCE934}" type="slidenum">
              <a:rPr lang="en-US" smtClean="0"/>
              <a:t>99</a:t>
            </a:fld>
            <a:endParaRPr lang="en-US"/>
          </a:p>
        </p:txBody>
      </p:sp>
      <p:sp>
        <p:nvSpPr>
          <p:cNvPr id="4" name="Content Placeholder 3">
            <a:extLst>
              <a:ext uri="{FF2B5EF4-FFF2-40B4-BE49-F238E27FC236}">
                <a16:creationId xmlns:a16="http://schemas.microsoft.com/office/drawing/2014/main" id="{02FADECB-0D7B-C110-D82E-EEFB03914D69}"/>
              </a:ext>
            </a:extLst>
          </p:cNvPr>
          <p:cNvSpPr>
            <a:spLocks noGrp="1"/>
          </p:cNvSpPr>
          <p:nvPr>
            <p:ph idx="1"/>
          </p:nvPr>
        </p:nvSpPr>
        <p:spPr>
          <a:xfrm>
            <a:off x="612647" y="1563132"/>
            <a:ext cx="11019515" cy="4593828"/>
          </a:xfrm>
        </p:spPr>
        <p:txBody>
          <a:bodyPr>
            <a:noAutofit/>
          </a:bodyPr>
          <a:lstStyle/>
          <a:p>
            <a:r>
              <a:rPr lang="en-US" sz="1800" dirty="0"/>
              <a:t>To retrieve the length of a range, we use the function </a:t>
            </a:r>
            <a:r>
              <a:rPr lang="en-US" sz="1800" dirty="0" err="1">
                <a:latin typeface="Monaco" pitchFamily="2" charset="77"/>
              </a:rPr>
              <a:t>len</a:t>
            </a:r>
            <a:r>
              <a:rPr lang="en-US" sz="1800" dirty="0"/>
              <a:t>.</a:t>
            </a:r>
          </a:p>
          <a:p>
            <a:r>
              <a:rPr lang="en-US" sz="1800" dirty="0"/>
              <a:t>We can index a range the usual way, with the first integer in the progression being at index 0 and the last one being at index len-1.</a:t>
            </a:r>
          </a:p>
          <a:p>
            <a:r>
              <a:rPr lang="en-US" sz="1800" dirty="0"/>
              <a:t>For example, for the</a:t>
            </a:r>
            <a:r>
              <a:rPr lang="en-US" sz="1800" dirty="0">
                <a:latin typeface="Monaco" pitchFamily="2" charset="77"/>
              </a:rPr>
              <a:t> range(1, 10, 2)</a:t>
            </a:r>
          </a:p>
          <a:p>
            <a:endParaRPr lang="en-US" sz="1800" dirty="0">
              <a:latin typeface="Monaco" pitchFamily="2" charset="77"/>
            </a:endParaRPr>
          </a:p>
          <a:p>
            <a:endParaRPr lang="en-US" sz="1800" dirty="0">
              <a:latin typeface="Monaco" pitchFamily="2" charset="77"/>
            </a:endParaRPr>
          </a:p>
          <a:p>
            <a:endParaRPr lang="en-US" sz="1800" dirty="0">
              <a:latin typeface="Monaco" pitchFamily="2" charset="77"/>
            </a:endParaRPr>
          </a:p>
          <a:p>
            <a:r>
              <a:rPr lang="en-US" sz="1800" dirty="0"/>
              <a:t>Ranges are immutable, so we can index to ask for a specific number in a range but not change it.</a:t>
            </a:r>
          </a:p>
          <a:p>
            <a:r>
              <a:rPr lang="en-US" sz="1800" dirty="0"/>
              <a:t>Slicing also works as usual.</a:t>
            </a:r>
          </a:p>
          <a:p>
            <a:endParaRPr lang="en-US" sz="1800" dirty="0"/>
          </a:p>
          <a:p>
            <a:endParaRPr lang="en-US" sz="1800" dirty="0"/>
          </a:p>
        </p:txBody>
      </p:sp>
      <p:sp>
        <p:nvSpPr>
          <p:cNvPr id="2" name="TextBox 1">
            <a:extLst>
              <a:ext uri="{FF2B5EF4-FFF2-40B4-BE49-F238E27FC236}">
                <a16:creationId xmlns:a16="http://schemas.microsoft.com/office/drawing/2014/main" id="{C6BDDC45-8089-DAE5-B149-28ACD94AE4D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3C8D7E8-CCB5-8093-62A3-747382AF4E2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Operations supported</a:t>
            </a:r>
          </a:p>
        </p:txBody>
      </p:sp>
      <p:graphicFrame>
        <p:nvGraphicFramePr>
          <p:cNvPr id="6" name="Table 5">
            <a:extLst>
              <a:ext uri="{FF2B5EF4-FFF2-40B4-BE49-F238E27FC236}">
                <a16:creationId xmlns:a16="http://schemas.microsoft.com/office/drawing/2014/main" id="{D5984791-7156-936F-B5A2-F14221B13F43}"/>
              </a:ext>
            </a:extLst>
          </p:cNvPr>
          <p:cNvGraphicFramePr>
            <a:graphicFrameLocks noGrp="1"/>
          </p:cNvGraphicFramePr>
          <p:nvPr/>
        </p:nvGraphicFramePr>
        <p:xfrm>
          <a:off x="927100" y="3548089"/>
          <a:ext cx="8128002" cy="741680"/>
        </p:xfrm>
        <a:graphic>
          <a:graphicData uri="http://schemas.openxmlformats.org/drawingml/2006/table">
            <a:tbl>
              <a:tblPr firstRow="1" bandRow="1">
                <a:tableStyleId>{00A15C55-8517-42AA-B614-E9B94910E393}</a:tableStyleId>
              </a:tblPr>
              <a:tblGrid>
                <a:gridCol w="1354667">
                  <a:extLst>
                    <a:ext uri="{9D8B030D-6E8A-4147-A177-3AD203B41FA5}">
                      <a16:colId xmlns:a16="http://schemas.microsoft.com/office/drawing/2014/main" val="1226106437"/>
                    </a:ext>
                  </a:extLst>
                </a:gridCol>
                <a:gridCol w="1354667">
                  <a:extLst>
                    <a:ext uri="{9D8B030D-6E8A-4147-A177-3AD203B41FA5}">
                      <a16:colId xmlns:a16="http://schemas.microsoft.com/office/drawing/2014/main" val="1074508965"/>
                    </a:ext>
                  </a:extLst>
                </a:gridCol>
                <a:gridCol w="1354667">
                  <a:extLst>
                    <a:ext uri="{9D8B030D-6E8A-4147-A177-3AD203B41FA5}">
                      <a16:colId xmlns:a16="http://schemas.microsoft.com/office/drawing/2014/main" val="4153505618"/>
                    </a:ext>
                  </a:extLst>
                </a:gridCol>
                <a:gridCol w="1354667">
                  <a:extLst>
                    <a:ext uri="{9D8B030D-6E8A-4147-A177-3AD203B41FA5}">
                      <a16:colId xmlns:a16="http://schemas.microsoft.com/office/drawing/2014/main" val="2522383737"/>
                    </a:ext>
                  </a:extLst>
                </a:gridCol>
                <a:gridCol w="1354667">
                  <a:extLst>
                    <a:ext uri="{9D8B030D-6E8A-4147-A177-3AD203B41FA5}">
                      <a16:colId xmlns:a16="http://schemas.microsoft.com/office/drawing/2014/main" val="510768711"/>
                    </a:ext>
                  </a:extLst>
                </a:gridCol>
                <a:gridCol w="1354667">
                  <a:extLst>
                    <a:ext uri="{9D8B030D-6E8A-4147-A177-3AD203B41FA5}">
                      <a16:colId xmlns:a16="http://schemas.microsoft.com/office/drawing/2014/main" val="525469753"/>
                    </a:ext>
                  </a:extLst>
                </a:gridCol>
              </a:tblGrid>
              <a:tr h="370840">
                <a:tc>
                  <a:txBody>
                    <a:bodyPr/>
                    <a:lstStyle/>
                    <a:p>
                      <a:r>
                        <a:rPr lang="en-US" dirty="0"/>
                        <a:t>integer</a:t>
                      </a:r>
                    </a:p>
                  </a:txBody>
                  <a:tcPr/>
                </a:tc>
                <a:tc>
                  <a:txBody>
                    <a:bodyPr/>
                    <a:lstStyle/>
                    <a:p>
                      <a:r>
                        <a:rPr lang="en-US" dirty="0"/>
                        <a:t>1</a:t>
                      </a:r>
                    </a:p>
                  </a:txBody>
                  <a:tcPr/>
                </a:tc>
                <a:tc>
                  <a:txBody>
                    <a:bodyPr/>
                    <a:lstStyle/>
                    <a:p>
                      <a:r>
                        <a:rPr lang="en-US" dirty="0"/>
                        <a:t>3</a:t>
                      </a:r>
                    </a:p>
                  </a:txBody>
                  <a:tcPr/>
                </a:tc>
                <a:tc>
                  <a:txBody>
                    <a:bodyPr/>
                    <a:lstStyle/>
                    <a:p>
                      <a:r>
                        <a:rPr lang="en-US" dirty="0"/>
                        <a:t>5</a:t>
                      </a:r>
                    </a:p>
                  </a:txBody>
                  <a:tcPr/>
                </a:tc>
                <a:tc>
                  <a:txBody>
                    <a:bodyPr/>
                    <a:lstStyle/>
                    <a:p>
                      <a:r>
                        <a:rPr lang="en-US" dirty="0"/>
                        <a:t>7</a:t>
                      </a:r>
                    </a:p>
                  </a:txBody>
                  <a:tcPr/>
                </a:tc>
                <a:tc>
                  <a:txBody>
                    <a:bodyPr/>
                    <a:lstStyle/>
                    <a:p>
                      <a:r>
                        <a:rPr lang="en-US" dirty="0"/>
                        <a:t>9</a:t>
                      </a:r>
                    </a:p>
                  </a:txBody>
                  <a:tcPr/>
                </a:tc>
                <a:extLst>
                  <a:ext uri="{0D108BD9-81ED-4DB2-BD59-A6C34878D82A}">
                    <a16:rowId xmlns:a16="http://schemas.microsoft.com/office/drawing/2014/main" val="580229624"/>
                  </a:ext>
                </a:extLst>
              </a:tr>
              <a:tr h="370840">
                <a:tc>
                  <a:txBody>
                    <a:bodyPr/>
                    <a:lstStyle/>
                    <a:p>
                      <a:r>
                        <a:rPr lang="en-US" dirty="0"/>
                        <a:t>index</a:t>
                      </a:r>
                    </a:p>
                  </a:txBody>
                  <a:tcPr/>
                </a:tc>
                <a:tc>
                  <a:txBody>
                    <a:bodyPr/>
                    <a:lstStyle/>
                    <a:p>
                      <a:r>
                        <a:rPr lang="en-US" dirty="0"/>
                        <a:t>0</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extLst>
                  <a:ext uri="{0D108BD9-81ED-4DB2-BD59-A6C34878D82A}">
                    <a16:rowId xmlns:a16="http://schemas.microsoft.com/office/drawing/2014/main" val="3823638678"/>
                  </a:ext>
                </a:extLst>
              </a:tr>
            </a:tbl>
          </a:graphicData>
        </a:graphic>
      </p:graphicFrame>
    </p:spTree>
    <p:extLst>
      <p:ext uri="{BB962C8B-B14F-4D97-AF65-F5344CB8AC3E}">
        <p14:creationId xmlns:p14="http://schemas.microsoft.com/office/powerpoint/2010/main" val="461965135"/>
      </p:ext>
    </p:extLst>
  </p:cSld>
  <p:clrMapOvr>
    <a:masterClrMapping/>
  </p:clrMapOvr>
</p:sld>
</file>

<file path=ppt/theme/theme1.xml><?xml version="1.0" encoding="utf-8"?>
<a:theme xmlns:a="http://schemas.openxmlformats.org/drawingml/2006/main" name="VanillaVTI">
  <a:themeElements>
    <a:clrScheme name="AnalogousFromDarkSeedLeftStep">
      <a:dk1>
        <a:srgbClr val="000000"/>
      </a:dk1>
      <a:lt1>
        <a:srgbClr val="FFFFFF"/>
      </a:lt1>
      <a:dk2>
        <a:srgbClr val="1C2432"/>
      </a:dk2>
      <a:lt2>
        <a:srgbClr val="F2F3F0"/>
      </a:lt2>
      <a:accent1>
        <a:srgbClr val="844BC5"/>
      </a:accent1>
      <a:accent2>
        <a:srgbClr val="4842B7"/>
      </a:accent2>
      <a:accent3>
        <a:srgbClr val="4B78C5"/>
      </a:accent3>
      <a:accent4>
        <a:srgbClr val="3999B3"/>
      </a:accent4>
      <a:accent5>
        <a:srgbClr val="49C0A8"/>
      </a:accent5>
      <a:accent6>
        <a:srgbClr val="39B368"/>
      </a:accent6>
      <a:hlink>
        <a:srgbClr val="339A97"/>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83508</TotalTime>
  <Words>12213</Words>
  <Application>Microsoft Macintosh PowerPoint</Application>
  <PresentationFormat>Widescreen</PresentationFormat>
  <Paragraphs>1151</Paragraphs>
  <Slides>113</Slides>
  <Notes>113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113</vt:i4>
      </vt:variant>
    </vt:vector>
  </HeadingPairs>
  <TitlesOfParts>
    <vt:vector size="118" baseType="lpstr">
      <vt:lpstr>Aptos</vt:lpstr>
      <vt:lpstr>Arial</vt:lpstr>
      <vt:lpstr>Monaco</vt:lpstr>
      <vt:lpstr>Neue Haas Grotesk Text Pro</vt:lpstr>
      <vt:lpstr>VanillaVTI</vt:lpstr>
      <vt:lpstr>Sequences &amp; Dictionaries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Papoutsaki</dc:creator>
  <cp:lastModifiedBy>Alexandra Papoutsaki</cp:lastModifiedBy>
  <cp:revision>704</cp:revision>
  <cp:lastPrinted>2025-10-30T18:13:36Z</cp:lastPrinted>
  <dcterms:created xsi:type="dcterms:W3CDTF">2025-02-11T22:53:59Z</dcterms:created>
  <dcterms:modified xsi:type="dcterms:W3CDTF">2026-04-01T16:53:28Z</dcterms:modified>
</cp:coreProperties>
</file>