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8"/>
  </p:notesMasterIdLst>
  <p:sldIdLst>
    <p:sldId id="256" r:id="rId2"/>
    <p:sldId id="355" r:id="rId3"/>
    <p:sldId id="473" r:id="rId4"/>
    <p:sldId id="474" r:id="rId5"/>
    <p:sldId id="625" r:id="rId6"/>
    <p:sldId id="624" r:id="rId7"/>
    <p:sldId id="658" r:id="rId8"/>
    <p:sldId id="626" r:id="rId9"/>
    <p:sldId id="627" r:id="rId10"/>
    <p:sldId id="628" r:id="rId11"/>
    <p:sldId id="629" r:id="rId12"/>
    <p:sldId id="630" r:id="rId13"/>
    <p:sldId id="631" r:id="rId14"/>
    <p:sldId id="632" r:id="rId15"/>
    <p:sldId id="633" r:id="rId16"/>
    <p:sldId id="634" r:id="rId17"/>
    <p:sldId id="635" r:id="rId18"/>
    <p:sldId id="636" r:id="rId19"/>
    <p:sldId id="637" r:id="rId20"/>
    <p:sldId id="638" r:id="rId21"/>
    <p:sldId id="639" r:id="rId22"/>
    <p:sldId id="640" r:id="rId23"/>
    <p:sldId id="641" r:id="rId24"/>
    <p:sldId id="642" r:id="rId25"/>
    <p:sldId id="643" r:id="rId26"/>
    <p:sldId id="644" r:id="rId27"/>
    <p:sldId id="645" r:id="rId28"/>
    <p:sldId id="646" r:id="rId29"/>
    <p:sldId id="647" r:id="rId30"/>
    <p:sldId id="648" r:id="rId31"/>
    <p:sldId id="650" r:id="rId32"/>
    <p:sldId id="652" r:id="rId33"/>
    <p:sldId id="653" r:id="rId34"/>
    <p:sldId id="654" r:id="rId35"/>
    <p:sldId id="655" r:id="rId36"/>
    <p:sldId id="656" r:id="rId37"/>
    <p:sldId id="657" r:id="rId38"/>
    <p:sldId id="659" r:id="rId39"/>
    <p:sldId id="660" r:id="rId40"/>
    <p:sldId id="661" r:id="rId41"/>
    <p:sldId id="662" r:id="rId42"/>
    <p:sldId id="663" r:id="rId43"/>
    <p:sldId id="664" r:id="rId44"/>
    <p:sldId id="666" r:id="rId45"/>
    <p:sldId id="665" r:id="rId46"/>
    <p:sldId id="667" r:id="rId47"/>
    <p:sldId id="668" r:id="rId48"/>
    <p:sldId id="669" r:id="rId49"/>
    <p:sldId id="670" r:id="rId50"/>
    <p:sldId id="671" r:id="rId51"/>
    <p:sldId id="673" r:id="rId52"/>
    <p:sldId id="672" r:id="rId53"/>
    <p:sldId id="674" r:id="rId54"/>
    <p:sldId id="675" r:id="rId55"/>
    <p:sldId id="676" r:id="rId56"/>
    <p:sldId id="677" r:id="rId57"/>
    <p:sldId id="678" r:id="rId58"/>
    <p:sldId id="679" r:id="rId59"/>
    <p:sldId id="680" r:id="rId60"/>
    <p:sldId id="681" r:id="rId61"/>
    <p:sldId id="346" r:id="rId62"/>
    <p:sldId id="347" r:id="rId63"/>
    <p:sldId id="375" r:id="rId64"/>
    <p:sldId id="376" r:id="rId65"/>
    <p:sldId id="377" r:id="rId66"/>
    <p:sldId id="348" r:id="rId67"/>
    <p:sldId id="387" r:id="rId68"/>
    <p:sldId id="389" r:id="rId69"/>
    <p:sldId id="371" r:id="rId70"/>
    <p:sldId id="390" r:id="rId71"/>
    <p:sldId id="372" r:id="rId72"/>
    <p:sldId id="391" r:id="rId73"/>
    <p:sldId id="373" r:id="rId74"/>
    <p:sldId id="392" r:id="rId75"/>
    <p:sldId id="378" r:id="rId76"/>
    <p:sldId id="374" r:id="rId77"/>
    <p:sldId id="379" r:id="rId78"/>
    <p:sldId id="393" r:id="rId79"/>
    <p:sldId id="380" r:id="rId80"/>
    <p:sldId id="394" r:id="rId81"/>
    <p:sldId id="395" r:id="rId82"/>
    <p:sldId id="383" r:id="rId83"/>
    <p:sldId id="384" r:id="rId84"/>
    <p:sldId id="385" r:id="rId85"/>
    <p:sldId id="386" r:id="rId86"/>
    <p:sldId id="368"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9300"/>
    <a:srgbClr val="00FA00"/>
    <a:srgbClr val="8EFA00"/>
    <a:srgbClr val="009051"/>
    <a:srgbClr val="FFD579"/>
    <a:srgbClr val="0432FF"/>
    <a:srgbClr val="011893"/>
    <a:srgbClr val="FFFC0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p:restoredTop sz="80000"/>
  </p:normalViewPr>
  <p:slideViewPr>
    <p:cSldViewPr snapToGrid="0">
      <p:cViewPr varScale="1">
        <p:scale>
          <a:sx n="69" d="100"/>
          <a:sy n="69" d="100"/>
        </p:scale>
        <p:origin x="216"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3/13/26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Today we will revisit recursion using the cs51 machine. We will also introduce the turtle module which you will use to draw (recursive!) shapes in your next assignment.</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instruction will store in r2 the location of the first line of the </a:t>
            </a:r>
            <a:r>
              <a:rPr lang="en-US" dirty="0" err="1"/>
              <a:t>rec_sum</a:t>
            </a:r>
            <a:r>
              <a:rPr lang="en-US" dirty="0"/>
              <a:t> function. That would be address 18</a:t>
            </a:r>
          </a:p>
        </p:txBody>
      </p:sp>
      <p:sp>
        <p:nvSpPr>
          <p:cNvPr id="4" name="Slide Number Placeholder 3"/>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324123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cal</a:t>
            </a:r>
            <a:r>
              <a:rPr lang="en-US" dirty="0"/>
              <a:t> r2 r2 will do two things. First, it will jump to the address that r2 has stored (i.e. address 18 which is the location of the first line of the </a:t>
            </a:r>
            <a:r>
              <a:rPr lang="en-US" dirty="0" err="1"/>
              <a:t>rec_sum</a:t>
            </a:r>
            <a:r>
              <a:rPr lang="en-US" dirty="0"/>
              <a:t> function) and second it will update r2 to the address of the next instruction after </a:t>
            </a:r>
            <a:r>
              <a:rPr lang="en-US" dirty="0" err="1"/>
              <a:t>cal</a:t>
            </a:r>
            <a:r>
              <a:rPr lang="en-US" dirty="0"/>
              <a:t>, that is 14.</a:t>
            </a:r>
          </a:p>
        </p:txBody>
      </p:sp>
      <p:sp>
        <p:nvSpPr>
          <p:cNvPr id="4" name="Slide Number Placeholder 3"/>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1660938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results in moving the execution to line 18 and updating r2 with the address 14.</a:t>
            </a:r>
          </a:p>
        </p:txBody>
      </p:sp>
      <p:sp>
        <p:nvSpPr>
          <p:cNvPr id="4" name="Slide Number Placeholder 3"/>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174271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 are now in the first line of </a:t>
            </a:r>
            <a:r>
              <a:rPr lang="en-US" dirty="0" err="1"/>
              <a:t>rec_sum</a:t>
            </a:r>
            <a:r>
              <a:rPr lang="en-US" dirty="0"/>
              <a:t> and we see need to push the contents of the r2 register into the stack. Remember, when you push something to the stack, the stack pointer (i.e., register r1) has to go up (i.e. in a lower memory address).</a:t>
            </a:r>
          </a:p>
        </p:txBody>
      </p:sp>
      <p:sp>
        <p:nvSpPr>
          <p:cNvPr id="4" name="Slide Number Placeholder 3"/>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226298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check the base case by asking whether r3!=0. Since it is, we have to branch to the label recurse.</a:t>
            </a:r>
          </a:p>
        </p:txBody>
      </p:sp>
      <p:sp>
        <p:nvSpPr>
          <p:cNvPr id="4" name="Slide Number Placeholder 3"/>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161996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we will need to push the contents of the register r3 into the stack. </a:t>
            </a:r>
          </a:p>
        </p:txBody>
      </p:sp>
      <p:sp>
        <p:nvSpPr>
          <p:cNvPr id="4" name="Slide Number Placeholder 3"/>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1721038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result in 2 being pushed into the stack and the stack pointer r1 moving one word up. Why do you think we do this?</a:t>
            </a:r>
          </a:p>
        </p:txBody>
      </p:sp>
      <p:sp>
        <p:nvSpPr>
          <p:cNvPr id="4" name="Slide Number Placeholder 3"/>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261664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are about to recurse, that is make a function call. The result of that call will go into r3 so that would erase the contents if we don’t save them. So by pushing 2 in the stack, we can reuse it down the line. That ensures that when we have the expression n + </a:t>
            </a:r>
            <a:r>
              <a:rPr lang="en-US" dirty="0" err="1"/>
              <a:t>rec_sum</a:t>
            </a:r>
            <a:r>
              <a:rPr lang="en-US" dirty="0"/>
              <a:t>(n-1), our n has been stored safely in the stack.</a:t>
            </a:r>
          </a:p>
        </p:txBody>
      </p:sp>
      <p:sp>
        <p:nvSpPr>
          <p:cNvPr id="4" name="Slide Number Placeholder 3"/>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917906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settled that, we move to the next instruction, sub r3 r3 1.</a:t>
            </a:r>
          </a:p>
        </p:txBody>
      </p:sp>
      <p:sp>
        <p:nvSpPr>
          <p:cNvPr id="4" name="Slide Number Placeholder 3"/>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333946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decrement r3 by 1, which will update r3 to 1. (see our stack is still safely storing 2!).</a:t>
            </a:r>
          </a:p>
        </p:txBody>
      </p:sp>
      <p:sp>
        <p:nvSpPr>
          <p:cNvPr id="4" name="Slide Number Placeholder 3"/>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263764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142D7-C3C2-76EA-E864-756A0B336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779F2-B6E4-497F-F68D-3271B1DAB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85E26-81AD-DDF9-4F68-78587B5BD36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If you remember from our last lesson, we wrote together a recursive function that takes a positive integer as a parameter and calculates the sum of the numbers from 0 up to and including that provided number. We walked through the Python code which captures this idea. </a:t>
            </a:r>
          </a:p>
        </p:txBody>
      </p:sp>
      <p:sp>
        <p:nvSpPr>
          <p:cNvPr id="4" name="Slide Number Placeholder 3">
            <a:extLst>
              <a:ext uri="{FF2B5EF4-FFF2-40B4-BE49-F238E27FC236}">
                <a16:creationId xmlns:a16="http://schemas.microsoft.com/office/drawing/2014/main" id="{171AB7B6-D120-626E-02F8-83F93D11B313}"/>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105547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the recursive call to </a:t>
            </a:r>
            <a:r>
              <a:rPr lang="en-US" dirty="0" err="1"/>
              <a:t>rec_sum</a:t>
            </a:r>
            <a:r>
              <a:rPr lang="en-US" dirty="0"/>
              <a:t>.</a:t>
            </a:r>
          </a:p>
        </p:txBody>
      </p:sp>
      <p:sp>
        <p:nvSpPr>
          <p:cNvPr id="4" name="Slide Number Placeholder 3"/>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299341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lcw</a:t>
            </a:r>
            <a:r>
              <a:rPr lang="en-US" dirty="0"/>
              <a:t> r2 </a:t>
            </a:r>
            <a:r>
              <a:rPr lang="en-US" dirty="0" err="1"/>
              <a:t>rec_sum</a:t>
            </a:r>
            <a:r>
              <a:rPr lang="en-US" dirty="0"/>
              <a:t> will result in r2 storing the address of the first address of </a:t>
            </a:r>
            <a:r>
              <a:rPr lang="en-US" dirty="0" err="1"/>
              <a:t>rec_sum</a:t>
            </a:r>
            <a:r>
              <a:rPr lang="en-US" dirty="0"/>
              <a:t> function, i.e. 18</a:t>
            </a:r>
          </a:p>
        </p:txBody>
      </p:sp>
      <p:sp>
        <p:nvSpPr>
          <p:cNvPr id="4" name="Slide Number Placeholder 3"/>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84411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t>
            </a:r>
            <a:r>
              <a:rPr lang="en-US" dirty="0" err="1"/>
              <a:t>cal</a:t>
            </a:r>
            <a:r>
              <a:rPr lang="en-US" dirty="0"/>
              <a:t> r2 r2.</a:t>
            </a:r>
          </a:p>
        </p:txBody>
      </p:sp>
      <p:sp>
        <p:nvSpPr>
          <p:cNvPr id="4" name="Slide Number Placeholder 3"/>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1831835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dirty="0" err="1"/>
              <a:t>cal</a:t>
            </a:r>
            <a:r>
              <a:rPr lang="en-US" dirty="0"/>
              <a:t> does two things. We will jump to the address stored by r2, that is to the first line of </a:t>
            </a:r>
            <a:r>
              <a:rPr lang="en-US" dirty="0" err="1"/>
              <a:t>rec_sum</a:t>
            </a:r>
            <a:r>
              <a:rPr lang="en-US" dirty="0"/>
              <a:t> which is </a:t>
            </a:r>
            <a:r>
              <a:rPr lang="en-US" dirty="0" err="1"/>
              <a:t>psh</a:t>
            </a:r>
            <a:r>
              <a:rPr lang="en-US" dirty="0"/>
              <a:t> r2 in address 18 and update r2 to the address of the next instruction after </a:t>
            </a:r>
            <a:r>
              <a:rPr lang="en-US" dirty="0" err="1"/>
              <a:t>cal</a:t>
            </a:r>
            <a:r>
              <a:rPr lang="en-US" dirty="0"/>
              <a:t> which is pop r2 at address 40.</a:t>
            </a:r>
          </a:p>
        </p:txBody>
      </p:sp>
      <p:sp>
        <p:nvSpPr>
          <p:cNvPr id="4" name="Slide Number Placeholder 3"/>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287106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update r2 to hold the address of the next line of where we came, that is the next line after </a:t>
            </a:r>
            <a:r>
              <a:rPr lang="en-US" dirty="0" err="1"/>
              <a:t>cal</a:t>
            </a:r>
            <a:r>
              <a:rPr lang="en-US" dirty="0"/>
              <a:t> r2 r2. Since this is our second time doing this, I will note that as </a:t>
            </a:r>
            <a:r>
              <a:rPr lang="en-US" dirty="0" err="1"/>
              <a:t>loc:cal</a:t>
            </a:r>
            <a:r>
              <a:rPr lang="en-US" dirty="0"/>
              <a:t> 1.</a:t>
            </a:r>
          </a:p>
        </p:txBody>
      </p:sp>
      <p:sp>
        <p:nvSpPr>
          <p:cNvPr id="4" name="Slide Number Placeholder 3"/>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82755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again in </a:t>
            </a:r>
            <a:r>
              <a:rPr lang="en-US" dirty="0" err="1"/>
              <a:t>rec_sum</a:t>
            </a:r>
            <a:r>
              <a:rPr lang="en-US" dirty="0"/>
              <a:t> and the first line asks us to push the contents of r2 in the stack, that is push 40 and move our stack pointer in a lower memory address (up).</a:t>
            </a:r>
          </a:p>
        </p:txBody>
      </p:sp>
      <p:sp>
        <p:nvSpPr>
          <p:cNvPr id="4" name="Slide Number Placeholder 3"/>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1473802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instruction checks the base case and since r3!=0 we will branch to the label recurse.</a:t>
            </a:r>
          </a:p>
        </p:txBody>
      </p:sp>
      <p:sp>
        <p:nvSpPr>
          <p:cNvPr id="4" name="Slide Number Placeholder 3"/>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1683122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we do in recurse is to push the contents of r3 to 1. Remember, we do that so we don't lose the n from </a:t>
            </a:r>
            <a:r>
              <a:rPr lang="en-US" dirty="0" err="1"/>
              <a:t>n+rec_sum</a:t>
            </a:r>
            <a:r>
              <a:rPr lang="en-US" dirty="0"/>
              <a:t>(n-1).</a:t>
            </a:r>
          </a:p>
        </p:txBody>
      </p:sp>
      <p:sp>
        <p:nvSpPr>
          <p:cNvPr id="4" name="Slide Number Placeholder 3"/>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3626080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means that 1 is safely in our stack for later use and we move the stack pointer in a lower memory address.</a:t>
            </a:r>
          </a:p>
        </p:txBody>
      </p:sp>
      <p:sp>
        <p:nvSpPr>
          <p:cNvPr id="4" name="Slide Number Placeholder 3"/>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2303206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decrement r3 by 1.</a:t>
            </a:r>
          </a:p>
        </p:txBody>
      </p:sp>
      <p:sp>
        <p:nvSpPr>
          <p:cNvPr id="4" name="Slide Number Placeholder 3"/>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132200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6DBCA-58A7-72E8-C85E-DF19ED6DA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CAAE1-C9FE-477C-E93F-26E0A7ACC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8E018-823A-546C-2EBF-E0CD283D553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Today we will work toward understanding how a recursive function would look like in assembly. For that, we will use our trusted cs51 machine. Here's a bit of code that will help us get things set up. We start by setting up the stack. We will prompt the user for the number n they want to calculate the sum from 0 to n. We will then call a </a:t>
            </a:r>
            <a:r>
              <a:rPr lang="en-US" sz="1200" kern="1200" dirty="0" err="1">
                <a:solidFill>
                  <a:schemeClr val="tx1"/>
                </a:solidFill>
                <a:effectLst/>
                <a:latin typeface="+mn-lt"/>
                <a:ea typeface="+mn-ea"/>
                <a:cs typeface="+mn-cs"/>
              </a:rPr>
              <a:t>rec_sum</a:t>
            </a:r>
            <a:r>
              <a:rPr lang="en-US" sz="1200" kern="1200" dirty="0">
                <a:solidFill>
                  <a:schemeClr val="tx1"/>
                </a:solidFill>
                <a:effectLst/>
                <a:latin typeface="+mn-lt"/>
                <a:ea typeface="+mn-ea"/>
                <a:cs typeface="+mn-cs"/>
              </a:rPr>
              <a:t> function which we’ll see in detail. Eventually this </a:t>
            </a:r>
            <a:r>
              <a:rPr lang="en-US" sz="1200" kern="1200" dirty="0" err="1">
                <a:solidFill>
                  <a:schemeClr val="tx1"/>
                </a:solidFill>
                <a:effectLst/>
                <a:latin typeface="+mn-lt"/>
                <a:ea typeface="+mn-ea"/>
                <a:cs typeface="+mn-cs"/>
              </a:rPr>
              <a:t>rec_sum</a:t>
            </a:r>
            <a:r>
              <a:rPr lang="en-US" sz="1200" kern="1200" dirty="0">
                <a:solidFill>
                  <a:schemeClr val="tx1"/>
                </a:solidFill>
                <a:effectLst/>
                <a:latin typeface="+mn-lt"/>
                <a:ea typeface="+mn-ea"/>
                <a:cs typeface="+mn-cs"/>
              </a:rPr>
              <a:t> function should give us the answer in r3 which we will print and halt our program.</a:t>
            </a:r>
          </a:p>
        </p:txBody>
      </p:sp>
      <p:sp>
        <p:nvSpPr>
          <p:cNvPr id="4" name="Slide Number Placeholder 3">
            <a:extLst>
              <a:ext uri="{FF2B5EF4-FFF2-40B4-BE49-F238E27FC236}">
                <a16:creationId xmlns:a16="http://schemas.microsoft.com/office/drawing/2014/main" id="{44B74838-34B2-78E3-FACB-9B799298F789}"/>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17672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results in r3 being equal to 0. </a:t>
            </a:r>
          </a:p>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1560358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we update r2 to hold the address of the first line of </a:t>
            </a:r>
            <a:r>
              <a:rPr lang="en-US" dirty="0" err="1"/>
              <a:t>rec_sum</a:t>
            </a:r>
            <a:r>
              <a:rPr lang="en-US" dirty="0"/>
              <a:t>, i.e. 18</a:t>
            </a:r>
          </a:p>
        </p:txBody>
      </p:sp>
      <p:sp>
        <p:nvSpPr>
          <p:cNvPr id="4" name="Slide Number Placeholder 3"/>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2170473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cal</a:t>
            </a:r>
            <a:r>
              <a:rPr lang="en-US" dirty="0"/>
              <a:t> r2 r2 will do two things, it will jump the execution to the location stated by r2 (i.e. address 18) and update r2 to the address of the next instruction after </a:t>
            </a:r>
            <a:r>
              <a:rPr lang="en-US" dirty="0" err="1"/>
              <a:t>cal</a:t>
            </a:r>
            <a:r>
              <a:rPr lang="en-US" dirty="0"/>
              <a:t>, that is the address of pop r2 which is 40.</a:t>
            </a:r>
          </a:p>
        </p:txBody>
      </p:sp>
      <p:sp>
        <p:nvSpPr>
          <p:cNvPr id="4" name="Slide Number Placeholder 3"/>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1428876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see that now the execution is at address 18 and r2 has been updated to 40</a:t>
            </a:r>
          </a:p>
        </p:txBody>
      </p:sp>
      <p:sp>
        <p:nvSpPr>
          <p:cNvPr id="4" name="Slide Number Placeholder 3"/>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2558147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next push that address to the stack and move the stack pointer.</a:t>
            </a:r>
          </a:p>
        </p:txBody>
      </p:sp>
      <p:sp>
        <p:nvSpPr>
          <p:cNvPr id="4" name="Slide Number Placeholder 3"/>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1852417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check our base case and for the first time, r3 is equal to 0. So instead of branching to the recurse label, we need to continue sequentially to our next instruction.</a:t>
            </a:r>
          </a:p>
        </p:txBody>
      </p:sp>
      <p:sp>
        <p:nvSpPr>
          <p:cNvPr id="4" name="Slide Number Placeholder 3"/>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507275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CD166-A170-9CFA-0254-E1B0E2C0C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11528-9F32-55E3-1688-2945001FB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660A6-1DE1-925C-0D7F-D47215F66046}"/>
              </a:ext>
            </a:extLst>
          </p:cNvPr>
          <p:cNvSpPr>
            <a:spLocks noGrp="1"/>
          </p:cNvSpPr>
          <p:nvPr>
            <p:ph type="body" idx="1"/>
          </p:nvPr>
        </p:nvSpPr>
        <p:spPr/>
        <p:txBody>
          <a:bodyPr/>
          <a:lstStyle/>
          <a:p>
            <a:r>
              <a:rPr lang="en-US" dirty="0"/>
              <a:t>This will set r3 to 0 which is equivalent to returning 0.</a:t>
            </a:r>
          </a:p>
        </p:txBody>
      </p:sp>
      <p:sp>
        <p:nvSpPr>
          <p:cNvPr id="4" name="Slide Number Placeholder 3">
            <a:extLst>
              <a:ext uri="{FF2B5EF4-FFF2-40B4-BE49-F238E27FC236}">
                <a16:creationId xmlns:a16="http://schemas.microsoft.com/office/drawing/2014/main" id="{86C4C25C-6D1A-20D2-8CEA-0D233CBE5B14}"/>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3344262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D440-3399-9404-1A5E-EC17C9F67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A85DA-B657-2C9B-FEBB-1F16AE944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9B3AB-2959-2CC4-088E-A138D29F70B0}"/>
              </a:ext>
            </a:extLst>
          </p:cNvPr>
          <p:cNvSpPr>
            <a:spLocks noGrp="1"/>
          </p:cNvSpPr>
          <p:nvPr>
            <p:ph type="body" idx="1"/>
          </p:nvPr>
        </p:nvSpPr>
        <p:spPr/>
        <p:txBody>
          <a:bodyPr/>
          <a:lstStyle/>
          <a:p>
            <a:r>
              <a:rPr lang="en-US" dirty="0"/>
              <a:t>We are ready now to branch to the label done.</a:t>
            </a:r>
          </a:p>
        </p:txBody>
      </p:sp>
      <p:sp>
        <p:nvSpPr>
          <p:cNvPr id="4" name="Slide Number Placeholder 3">
            <a:extLst>
              <a:ext uri="{FF2B5EF4-FFF2-40B4-BE49-F238E27FC236}">
                <a16:creationId xmlns:a16="http://schemas.microsoft.com/office/drawing/2014/main" id="{344D7665-D262-8BA1-FBE8-50E21D66CA57}"/>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209496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656F-4D49-7C3F-BCFF-1C4DB52EB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28F1B-66FC-3B2C-57C8-99FC475FD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BC21B-124A-7570-CB99-1EAA58858174}"/>
              </a:ext>
            </a:extLst>
          </p:cNvPr>
          <p:cNvSpPr>
            <a:spLocks noGrp="1"/>
          </p:cNvSpPr>
          <p:nvPr>
            <p:ph type="body" idx="1"/>
          </p:nvPr>
        </p:nvSpPr>
        <p:spPr/>
        <p:txBody>
          <a:bodyPr/>
          <a:lstStyle/>
          <a:p>
            <a:r>
              <a:rPr lang="en-US" dirty="0"/>
              <a:t>This brings us to the instruction pop r2</a:t>
            </a:r>
          </a:p>
        </p:txBody>
      </p:sp>
      <p:sp>
        <p:nvSpPr>
          <p:cNvPr id="4" name="Slide Number Placeholder 3">
            <a:extLst>
              <a:ext uri="{FF2B5EF4-FFF2-40B4-BE49-F238E27FC236}">
                <a16:creationId xmlns:a16="http://schemas.microsoft.com/office/drawing/2014/main" id="{DC21B8E2-7F85-1CCC-C289-4625E1819E84}"/>
              </a:ext>
            </a:extLst>
          </p:cNvPr>
          <p:cNvSpPr>
            <a:spLocks noGrp="1"/>
          </p:cNvSpPr>
          <p:nvPr>
            <p:ph type="sldNum" sz="quarter" idx="5"/>
          </p:nvPr>
        </p:nvSpPr>
        <p:spPr/>
        <p:txBody>
          <a:bodyPr/>
          <a:lstStyle/>
          <a:p>
            <a:fld id="{D1EC9309-185D-B241-857D-6AB647741F6D}" type="slidenum">
              <a:rPr lang="en-US" smtClean="0"/>
              <a:t>38</a:t>
            </a:fld>
            <a:endParaRPr lang="en-US"/>
          </a:p>
        </p:txBody>
      </p:sp>
    </p:spTree>
    <p:extLst>
      <p:ext uri="{BB962C8B-B14F-4D97-AF65-F5344CB8AC3E}">
        <p14:creationId xmlns:p14="http://schemas.microsoft.com/office/powerpoint/2010/main" val="2645096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354D9-FBD7-CE29-2F93-BCF5EC77F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299E5-98D1-9B4A-62BE-C4BD3D84D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4CE29-D233-1D15-3366-FBCE122756A6}"/>
              </a:ext>
            </a:extLst>
          </p:cNvPr>
          <p:cNvSpPr>
            <a:spLocks noGrp="1"/>
          </p:cNvSpPr>
          <p:nvPr>
            <p:ph type="body" idx="1"/>
          </p:nvPr>
        </p:nvSpPr>
        <p:spPr/>
        <p:txBody>
          <a:bodyPr/>
          <a:lstStyle/>
          <a:p>
            <a:r>
              <a:rPr lang="en-US" dirty="0"/>
              <a:t>If you think about it, what we have been doing is directly linked with stack frames!</a:t>
            </a:r>
          </a:p>
        </p:txBody>
      </p:sp>
      <p:sp>
        <p:nvSpPr>
          <p:cNvPr id="4" name="Slide Number Placeholder 3">
            <a:extLst>
              <a:ext uri="{FF2B5EF4-FFF2-40B4-BE49-F238E27FC236}">
                <a16:creationId xmlns:a16="http://schemas.microsoft.com/office/drawing/2014/main" id="{2FDEABB1-4CE5-C787-9082-6AA0544AC26C}"/>
              </a:ext>
            </a:extLst>
          </p:cNvPr>
          <p:cNvSpPr>
            <a:spLocks noGrp="1"/>
          </p:cNvSpPr>
          <p:nvPr>
            <p:ph type="sldNum" sz="quarter" idx="5"/>
          </p:nvPr>
        </p:nvSpPr>
        <p:spPr/>
        <p:txBody>
          <a:bodyPr/>
          <a:lstStyle/>
          <a:p>
            <a:fld id="{D1EC9309-185D-B241-857D-6AB647741F6D}" type="slidenum">
              <a:rPr lang="en-US" smtClean="0"/>
              <a:t>39</a:t>
            </a:fld>
            <a:endParaRPr lang="en-US"/>
          </a:p>
        </p:txBody>
      </p:sp>
    </p:spTree>
    <p:extLst>
      <p:ext uri="{BB962C8B-B14F-4D97-AF65-F5344CB8AC3E}">
        <p14:creationId xmlns:p14="http://schemas.microsoft.com/office/powerpoint/2010/main" val="82156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0EC8-2D1B-2A5B-9851-FBAB53337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87AF0-6615-C10C-B88B-416493E07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6EFF4-4C5E-3D92-E2C6-1074AEF761D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This is the </a:t>
            </a:r>
            <a:r>
              <a:rPr lang="en-US" sz="1200" kern="1200" dirty="0" err="1">
                <a:solidFill>
                  <a:schemeClr val="tx1"/>
                </a:solidFill>
                <a:effectLst/>
                <a:latin typeface="+mn-lt"/>
                <a:ea typeface="+mn-ea"/>
                <a:cs typeface="+mn-cs"/>
              </a:rPr>
              <a:t>rec_sum</a:t>
            </a:r>
            <a:r>
              <a:rPr lang="en-US" sz="1200" kern="1200" dirty="0">
                <a:solidFill>
                  <a:schemeClr val="tx1"/>
                </a:solidFill>
                <a:effectLst/>
                <a:latin typeface="+mn-lt"/>
                <a:ea typeface="+mn-ea"/>
                <a:cs typeface="+mn-cs"/>
              </a:rPr>
              <a:t> function implemented in assembly. As always, the first thing we do in a function is to push the return address on the stack. Symmetrically, the last thing we will do is to pop and jump to that return address. I have annotated the base case and recursive case. Our base case is </a:t>
            </a:r>
            <a:r>
              <a:rPr lang="en-US" sz="1200" kern="1200" dirty="0" err="1">
                <a:solidFill>
                  <a:schemeClr val="tx1"/>
                </a:solidFill>
                <a:effectLst/>
                <a:latin typeface="+mn-lt"/>
                <a:ea typeface="+mn-ea"/>
                <a:cs typeface="+mn-cs"/>
              </a:rPr>
              <a:t>satisifed</a:t>
            </a:r>
            <a:r>
              <a:rPr lang="en-US" sz="1200" kern="1200" dirty="0">
                <a:solidFill>
                  <a:schemeClr val="tx1"/>
                </a:solidFill>
                <a:effectLst/>
                <a:latin typeface="+mn-lt"/>
                <a:ea typeface="+mn-ea"/>
                <a:cs typeface="+mn-cs"/>
              </a:rPr>
              <a:t> when n==0 where we just return 0. Otherwise, we would need to recurse, which we do in the recurse block of code which we will soon see in detail.</a:t>
            </a:r>
          </a:p>
        </p:txBody>
      </p:sp>
      <p:sp>
        <p:nvSpPr>
          <p:cNvPr id="4" name="Slide Number Placeholder 3">
            <a:extLst>
              <a:ext uri="{FF2B5EF4-FFF2-40B4-BE49-F238E27FC236}">
                <a16:creationId xmlns:a16="http://schemas.microsoft.com/office/drawing/2014/main" id="{FF7B06C4-9913-858A-0A85-643D6B0207BF}"/>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441246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7EBD3-F205-D041-9DB4-5A25E1E7F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B8FC9-7EFA-2038-7B29-FA46D3DBE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CA68B-E83D-E882-7B2C-47EBD7773099}"/>
              </a:ext>
            </a:extLst>
          </p:cNvPr>
          <p:cNvSpPr>
            <a:spLocks noGrp="1"/>
          </p:cNvSpPr>
          <p:nvPr>
            <p:ph type="body" idx="1"/>
          </p:nvPr>
        </p:nvSpPr>
        <p:spPr/>
        <p:txBody>
          <a:bodyPr/>
          <a:lstStyle/>
          <a:p>
            <a:r>
              <a:rPr lang="en-US" dirty="0"/>
              <a:t>OK let’s go back to seeing how our code execution will unfold. We were about to pop the top of the stack and update r2.</a:t>
            </a:r>
          </a:p>
        </p:txBody>
      </p:sp>
      <p:sp>
        <p:nvSpPr>
          <p:cNvPr id="4" name="Slide Number Placeholder 3">
            <a:extLst>
              <a:ext uri="{FF2B5EF4-FFF2-40B4-BE49-F238E27FC236}">
                <a16:creationId xmlns:a16="http://schemas.microsoft.com/office/drawing/2014/main" id="{2361BBC1-F551-DBE5-29FA-B435A5562F63}"/>
              </a:ext>
            </a:extLst>
          </p:cNvPr>
          <p:cNvSpPr>
            <a:spLocks noGrp="1"/>
          </p:cNvSpPr>
          <p:nvPr>
            <p:ph type="sldNum" sz="quarter" idx="5"/>
          </p:nvPr>
        </p:nvSpPr>
        <p:spPr/>
        <p:txBody>
          <a:bodyPr/>
          <a:lstStyle/>
          <a:p>
            <a:fld id="{D1EC9309-185D-B241-857D-6AB647741F6D}" type="slidenum">
              <a:rPr lang="en-US" smtClean="0"/>
              <a:t>40</a:t>
            </a:fld>
            <a:endParaRPr lang="en-US"/>
          </a:p>
        </p:txBody>
      </p:sp>
    </p:spTree>
    <p:extLst>
      <p:ext uri="{BB962C8B-B14F-4D97-AF65-F5344CB8AC3E}">
        <p14:creationId xmlns:p14="http://schemas.microsoft.com/office/powerpoint/2010/main" val="3439270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7289-FC53-D6F6-44E8-66F774E46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470E6-5492-D9B0-8532-793A614DB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6ACD7-D67E-C09F-211D-C3F47E975DA3}"/>
              </a:ext>
            </a:extLst>
          </p:cNvPr>
          <p:cNvSpPr>
            <a:spLocks noGrp="1"/>
          </p:cNvSpPr>
          <p:nvPr>
            <p:ph type="body" idx="1"/>
          </p:nvPr>
        </p:nvSpPr>
        <p:spPr/>
        <p:txBody>
          <a:bodyPr/>
          <a:lstStyle/>
          <a:p>
            <a:r>
              <a:rPr lang="en-US" dirty="0"/>
              <a:t>This will result in 40 being popped and stored in r2 and the stack pointer moving to higher memory addresses.</a:t>
            </a:r>
          </a:p>
        </p:txBody>
      </p:sp>
      <p:sp>
        <p:nvSpPr>
          <p:cNvPr id="4" name="Slide Number Placeholder 3">
            <a:extLst>
              <a:ext uri="{FF2B5EF4-FFF2-40B4-BE49-F238E27FC236}">
                <a16:creationId xmlns:a16="http://schemas.microsoft.com/office/drawing/2014/main" id="{8FDC4086-9241-6119-8138-476B0162355C}"/>
              </a:ext>
            </a:extLst>
          </p:cNvPr>
          <p:cNvSpPr>
            <a:spLocks noGrp="1"/>
          </p:cNvSpPr>
          <p:nvPr>
            <p:ph type="sldNum" sz="quarter" idx="5"/>
          </p:nvPr>
        </p:nvSpPr>
        <p:spPr/>
        <p:txBody>
          <a:bodyPr/>
          <a:lstStyle/>
          <a:p>
            <a:fld id="{D1EC9309-185D-B241-857D-6AB647741F6D}" type="slidenum">
              <a:rPr lang="en-US" smtClean="0"/>
              <a:t>41</a:t>
            </a:fld>
            <a:endParaRPr lang="en-US"/>
          </a:p>
        </p:txBody>
      </p:sp>
    </p:spTree>
    <p:extLst>
      <p:ext uri="{BB962C8B-B14F-4D97-AF65-F5344CB8AC3E}">
        <p14:creationId xmlns:p14="http://schemas.microsoft.com/office/powerpoint/2010/main" val="388261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9E2A-F7B8-EC44-3ED0-EEF236717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D52DA-E81D-AF17-5045-8FE2EDA04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1CA3B-E6E1-A43B-1ABB-F01737A5E9F7}"/>
              </a:ext>
            </a:extLst>
          </p:cNvPr>
          <p:cNvSpPr>
            <a:spLocks noGrp="1"/>
          </p:cNvSpPr>
          <p:nvPr>
            <p:ph type="body" idx="1"/>
          </p:nvPr>
        </p:nvSpPr>
        <p:spPr/>
        <p:txBody>
          <a:bodyPr/>
          <a:lstStyle/>
          <a:p>
            <a:r>
              <a:rPr lang="en-US" dirty="0"/>
              <a:t>Next, we execute </a:t>
            </a:r>
            <a:r>
              <a:rPr lang="en-US" dirty="0" err="1"/>
              <a:t>jmp</a:t>
            </a:r>
            <a:r>
              <a:rPr lang="en-US" dirty="0"/>
              <a:t> r2 which moves the execution of code to the address stored in r2, that is address 40. This will also coincide with returning with the answer (0) stored in r3.</a:t>
            </a:r>
          </a:p>
        </p:txBody>
      </p:sp>
      <p:sp>
        <p:nvSpPr>
          <p:cNvPr id="4" name="Slide Number Placeholder 3">
            <a:extLst>
              <a:ext uri="{FF2B5EF4-FFF2-40B4-BE49-F238E27FC236}">
                <a16:creationId xmlns:a16="http://schemas.microsoft.com/office/drawing/2014/main" id="{6E085FCE-B22C-7F2F-468F-4F4A75D6E1CA}"/>
              </a:ext>
            </a:extLst>
          </p:cNvPr>
          <p:cNvSpPr>
            <a:spLocks noGrp="1"/>
          </p:cNvSpPr>
          <p:nvPr>
            <p:ph type="sldNum" sz="quarter" idx="5"/>
          </p:nvPr>
        </p:nvSpPr>
        <p:spPr/>
        <p:txBody>
          <a:bodyPr/>
          <a:lstStyle/>
          <a:p>
            <a:fld id="{D1EC9309-185D-B241-857D-6AB647741F6D}" type="slidenum">
              <a:rPr lang="en-US" smtClean="0"/>
              <a:t>42</a:t>
            </a:fld>
            <a:endParaRPr lang="en-US"/>
          </a:p>
        </p:txBody>
      </p:sp>
    </p:spTree>
    <p:extLst>
      <p:ext uri="{BB962C8B-B14F-4D97-AF65-F5344CB8AC3E}">
        <p14:creationId xmlns:p14="http://schemas.microsoft.com/office/powerpoint/2010/main" val="2160705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D4ED-474B-813B-3E9D-3FD7C7206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CE53D-5550-64EE-7E84-7AF114E22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CBB95-7CE8-AA4C-4D24-C3AC7ABC40C5}"/>
              </a:ext>
            </a:extLst>
          </p:cNvPr>
          <p:cNvSpPr>
            <a:spLocks noGrp="1"/>
          </p:cNvSpPr>
          <p:nvPr>
            <p:ph type="body" idx="1"/>
          </p:nvPr>
        </p:nvSpPr>
        <p:spPr/>
        <p:txBody>
          <a:bodyPr/>
          <a:lstStyle/>
          <a:p>
            <a:r>
              <a:rPr lang="en-US" dirty="0"/>
              <a:t>Why do we have to pop next?</a:t>
            </a:r>
          </a:p>
        </p:txBody>
      </p:sp>
      <p:sp>
        <p:nvSpPr>
          <p:cNvPr id="4" name="Slide Number Placeholder 3">
            <a:extLst>
              <a:ext uri="{FF2B5EF4-FFF2-40B4-BE49-F238E27FC236}">
                <a16:creationId xmlns:a16="http://schemas.microsoft.com/office/drawing/2014/main" id="{64544031-62BC-A489-FF84-8EABB08032AB}"/>
              </a:ext>
            </a:extLst>
          </p:cNvPr>
          <p:cNvSpPr>
            <a:spLocks noGrp="1"/>
          </p:cNvSpPr>
          <p:nvPr>
            <p:ph type="sldNum" sz="quarter" idx="5"/>
          </p:nvPr>
        </p:nvSpPr>
        <p:spPr/>
        <p:txBody>
          <a:bodyPr/>
          <a:lstStyle/>
          <a:p>
            <a:fld id="{D1EC9309-185D-B241-857D-6AB647741F6D}" type="slidenum">
              <a:rPr lang="en-US" smtClean="0"/>
              <a:t>43</a:t>
            </a:fld>
            <a:endParaRPr lang="en-US"/>
          </a:p>
        </p:txBody>
      </p:sp>
    </p:spTree>
    <p:extLst>
      <p:ext uri="{BB962C8B-B14F-4D97-AF65-F5344CB8AC3E}">
        <p14:creationId xmlns:p14="http://schemas.microsoft.com/office/powerpoint/2010/main" val="125139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E2CBC-9BAE-BA09-B63F-23B363181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15DA2-5FE4-F7A8-C144-3A956286B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063E4-FB3B-7F68-772D-DF335DEEBF05}"/>
              </a:ext>
            </a:extLst>
          </p:cNvPr>
          <p:cNvSpPr>
            <a:spLocks noGrp="1"/>
          </p:cNvSpPr>
          <p:nvPr>
            <p:ph type="body" idx="1"/>
          </p:nvPr>
        </p:nvSpPr>
        <p:spPr/>
        <p:txBody>
          <a:bodyPr/>
          <a:lstStyle/>
          <a:p>
            <a:r>
              <a:rPr lang="en-US" dirty="0"/>
              <a:t>Remember, we had stashed away our n (i.e. 1) into the stack. Now it's time to use it by popping it.</a:t>
            </a:r>
          </a:p>
        </p:txBody>
      </p:sp>
      <p:sp>
        <p:nvSpPr>
          <p:cNvPr id="4" name="Slide Number Placeholder 3">
            <a:extLst>
              <a:ext uri="{FF2B5EF4-FFF2-40B4-BE49-F238E27FC236}">
                <a16:creationId xmlns:a16="http://schemas.microsoft.com/office/drawing/2014/main" id="{BB645BAB-0EBF-11B0-D1B5-EFE055B51C2C}"/>
              </a:ext>
            </a:extLst>
          </p:cNvPr>
          <p:cNvSpPr>
            <a:spLocks noGrp="1"/>
          </p:cNvSpPr>
          <p:nvPr>
            <p:ph type="sldNum" sz="quarter" idx="5"/>
          </p:nvPr>
        </p:nvSpPr>
        <p:spPr/>
        <p:txBody>
          <a:bodyPr/>
          <a:lstStyle/>
          <a:p>
            <a:fld id="{D1EC9309-185D-B241-857D-6AB647741F6D}" type="slidenum">
              <a:rPr lang="en-US" smtClean="0"/>
              <a:t>44</a:t>
            </a:fld>
            <a:endParaRPr lang="en-US"/>
          </a:p>
        </p:txBody>
      </p:sp>
    </p:spTree>
    <p:extLst>
      <p:ext uri="{BB962C8B-B14F-4D97-AF65-F5344CB8AC3E}">
        <p14:creationId xmlns:p14="http://schemas.microsoft.com/office/powerpoint/2010/main" val="435783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05B1-FE0E-3BEF-FE44-7E6BC7E83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64B92-2F49-5483-86B1-DE12E57BE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8D3A8-378C-BFF4-5EA8-9405DC903D35}"/>
              </a:ext>
            </a:extLst>
          </p:cNvPr>
          <p:cNvSpPr>
            <a:spLocks noGrp="1"/>
          </p:cNvSpPr>
          <p:nvPr>
            <p:ph type="body" idx="1"/>
          </p:nvPr>
        </p:nvSpPr>
        <p:spPr/>
        <p:txBody>
          <a:bodyPr/>
          <a:lstStyle/>
          <a:p>
            <a:r>
              <a:rPr lang="en-US" dirty="0"/>
              <a:t>Ok we pop 1 from the top of the stack, move the stack pointer in higher memory address, and store 1 in r2.</a:t>
            </a:r>
          </a:p>
        </p:txBody>
      </p:sp>
      <p:sp>
        <p:nvSpPr>
          <p:cNvPr id="4" name="Slide Number Placeholder 3">
            <a:extLst>
              <a:ext uri="{FF2B5EF4-FFF2-40B4-BE49-F238E27FC236}">
                <a16:creationId xmlns:a16="http://schemas.microsoft.com/office/drawing/2014/main" id="{58049CBD-07EE-31F8-B950-0E6AB23DCD00}"/>
              </a:ext>
            </a:extLst>
          </p:cNvPr>
          <p:cNvSpPr>
            <a:spLocks noGrp="1"/>
          </p:cNvSpPr>
          <p:nvPr>
            <p:ph type="sldNum" sz="quarter" idx="5"/>
          </p:nvPr>
        </p:nvSpPr>
        <p:spPr/>
        <p:txBody>
          <a:bodyPr/>
          <a:lstStyle/>
          <a:p>
            <a:fld id="{D1EC9309-185D-B241-857D-6AB647741F6D}" type="slidenum">
              <a:rPr lang="en-US" smtClean="0"/>
              <a:t>45</a:t>
            </a:fld>
            <a:endParaRPr lang="en-US"/>
          </a:p>
        </p:txBody>
      </p:sp>
    </p:spTree>
    <p:extLst>
      <p:ext uri="{BB962C8B-B14F-4D97-AF65-F5344CB8AC3E}">
        <p14:creationId xmlns:p14="http://schemas.microsoft.com/office/powerpoint/2010/main" val="3995150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6697F-00EB-FA70-B8C6-F115D5887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BA0AF-CF36-938B-BB42-90A0DE11E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AC7EB-DCFF-589A-60A8-CB1E504A96B2}"/>
              </a:ext>
            </a:extLst>
          </p:cNvPr>
          <p:cNvSpPr>
            <a:spLocks noGrp="1"/>
          </p:cNvSpPr>
          <p:nvPr>
            <p:ph type="body" idx="1"/>
          </p:nvPr>
        </p:nvSpPr>
        <p:spPr/>
        <p:txBody>
          <a:bodyPr/>
          <a:lstStyle/>
          <a:p>
            <a:r>
              <a:rPr lang="en-US" dirty="0"/>
              <a:t>Next, we will update r3 by adding to it r2 (this is where we do the </a:t>
            </a:r>
            <a:r>
              <a:rPr lang="en-US" dirty="0" err="1"/>
              <a:t>n+rec_sum</a:t>
            </a:r>
            <a:r>
              <a:rPr lang="en-US" dirty="0"/>
              <a:t>(n-1), where n=1).</a:t>
            </a:r>
          </a:p>
        </p:txBody>
      </p:sp>
      <p:sp>
        <p:nvSpPr>
          <p:cNvPr id="4" name="Slide Number Placeholder 3">
            <a:extLst>
              <a:ext uri="{FF2B5EF4-FFF2-40B4-BE49-F238E27FC236}">
                <a16:creationId xmlns:a16="http://schemas.microsoft.com/office/drawing/2014/main" id="{798E3543-C08E-9701-64AA-5227535F084C}"/>
              </a:ext>
            </a:extLst>
          </p:cNvPr>
          <p:cNvSpPr>
            <a:spLocks noGrp="1"/>
          </p:cNvSpPr>
          <p:nvPr>
            <p:ph type="sldNum" sz="quarter" idx="5"/>
          </p:nvPr>
        </p:nvSpPr>
        <p:spPr/>
        <p:txBody>
          <a:bodyPr/>
          <a:lstStyle/>
          <a:p>
            <a:fld id="{D1EC9309-185D-B241-857D-6AB647741F6D}" type="slidenum">
              <a:rPr lang="en-US" smtClean="0"/>
              <a:t>46</a:t>
            </a:fld>
            <a:endParaRPr lang="en-US"/>
          </a:p>
        </p:txBody>
      </p:sp>
    </p:spTree>
    <p:extLst>
      <p:ext uri="{BB962C8B-B14F-4D97-AF65-F5344CB8AC3E}">
        <p14:creationId xmlns:p14="http://schemas.microsoft.com/office/powerpoint/2010/main" val="1496620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520C-F5C1-0B32-344D-93DA7C931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C91D0-221C-B48C-8AEA-3B4F19D9A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5AF72-5A06-5655-EABA-E981BD937A95}"/>
              </a:ext>
            </a:extLst>
          </p:cNvPr>
          <p:cNvSpPr>
            <a:spLocks noGrp="1"/>
          </p:cNvSpPr>
          <p:nvPr>
            <p:ph type="body" idx="1"/>
          </p:nvPr>
        </p:nvSpPr>
        <p:spPr/>
        <p:txBody>
          <a:bodyPr/>
          <a:lstStyle/>
          <a:p>
            <a:r>
              <a:rPr lang="en-US" dirty="0"/>
              <a:t>This will result in r3 being updated to 1.</a:t>
            </a:r>
          </a:p>
        </p:txBody>
      </p:sp>
      <p:sp>
        <p:nvSpPr>
          <p:cNvPr id="4" name="Slide Number Placeholder 3">
            <a:extLst>
              <a:ext uri="{FF2B5EF4-FFF2-40B4-BE49-F238E27FC236}">
                <a16:creationId xmlns:a16="http://schemas.microsoft.com/office/drawing/2014/main" id="{34BC5BDF-7EC6-1EC9-994B-A058CF7093B2}"/>
              </a:ext>
            </a:extLst>
          </p:cNvPr>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650956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958C-1D3D-E9ED-3D55-71BAD1B9D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FA6DC-F5FB-CA11-7EA5-11C371766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52E41-F502-563A-ABB3-803626E37C52}"/>
              </a:ext>
            </a:extLst>
          </p:cNvPr>
          <p:cNvSpPr>
            <a:spLocks noGrp="1"/>
          </p:cNvSpPr>
          <p:nvPr>
            <p:ph type="body" idx="1"/>
          </p:nvPr>
        </p:nvSpPr>
        <p:spPr/>
        <p:txBody>
          <a:bodyPr/>
          <a:lstStyle/>
          <a:p>
            <a:r>
              <a:rPr lang="en-US" dirty="0"/>
              <a:t>We continue sequentially the execution of our code which will take us to pop r2. </a:t>
            </a:r>
          </a:p>
        </p:txBody>
      </p:sp>
      <p:sp>
        <p:nvSpPr>
          <p:cNvPr id="4" name="Slide Number Placeholder 3">
            <a:extLst>
              <a:ext uri="{FF2B5EF4-FFF2-40B4-BE49-F238E27FC236}">
                <a16:creationId xmlns:a16="http://schemas.microsoft.com/office/drawing/2014/main" id="{8E315483-5B56-E419-D998-FCB5F13F1909}"/>
              </a:ext>
            </a:extLst>
          </p:cNvPr>
          <p:cNvSpPr>
            <a:spLocks noGrp="1"/>
          </p:cNvSpPr>
          <p:nvPr>
            <p:ph type="sldNum" sz="quarter" idx="5"/>
          </p:nvPr>
        </p:nvSpPr>
        <p:spPr/>
        <p:txBody>
          <a:bodyPr/>
          <a:lstStyle/>
          <a:p>
            <a:fld id="{D1EC9309-185D-B241-857D-6AB647741F6D}" type="slidenum">
              <a:rPr lang="en-US" smtClean="0"/>
              <a:t>48</a:t>
            </a:fld>
            <a:endParaRPr lang="en-US"/>
          </a:p>
        </p:txBody>
      </p:sp>
    </p:spTree>
    <p:extLst>
      <p:ext uri="{BB962C8B-B14F-4D97-AF65-F5344CB8AC3E}">
        <p14:creationId xmlns:p14="http://schemas.microsoft.com/office/powerpoint/2010/main" val="4139224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E06B-8DA8-3241-B89E-CE341CCCE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09AF1-1DF4-3B57-99D5-E01338952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9131E-0675-2A97-55E2-36EC72B44D6B}"/>
              </a:ext>
            </a:extLst>
          </p:cNvPr>
          <p:cNvSpPr>
            <a:spLocks noGrp="1"/>
          </p:cNvSpPr>
          <p:nvPr>
            <p:ph type="body" idx="1"/>
          </p:nvPr>
        </p:nvSpPr>
        <p:spPr/>
        <p:txBody>
          <a:bodyPr/>
          <a:lstStyle/>
          <a:p>
            <a:r>
              <a:rPr lang="en-US" dirty="0"/>
              <a:t>This will result in the top of the stack (40) being popped and stored in r2 and the stack pointer r1 moving.</a:t>
            </a:r>
          </a:p>
        </p:txBody>
      </p:sp>
      <p:sp>
        <p:nvSpPr>
          <p:cNvPr id="4" name="Slide Number Placeholder 3">
            <a:extLst>
              <a:ext uri="{FF2B5EF4-FFF2-40B4-BE49-F238E27FC236}">
                <a16:creationId xmlns:a16="http://schemas.microsoft.com/office/drawing/2014/main" id="{EF87507B-F5CD-17A2-25FB-C6D478E519F1}"/>
              </a:ext>
            </a:extLst>
          </p:cNvPr>
          <p:cNvSpPr>
            <a:spLocks noGrp="1"/>
          </p:cNvSpPr>
          <p:nvPr>
            <p:ph type="sldNum" sz="quarter" idx="5"/>
          </p:nvPr>
        </p:nvSpPr>
        <p:spPr/>
        <p:txBody>
          <a:bodyPr/>
          <a:lstStyle/>
          <a:p>
            <a:fld id="{D1EC9309-185D-B241-857D-6AB647741F6D}" type="slidenum">
              <a:rPr lang="en-US" smtClean="0"/>
              <a:t>49</a:t>
            </a:fld>
            <a:endParaRPr lang="en-US"/>
          </a:p>
        </p:txBody>
      </p:sp>
    </p:spTree>
    <p:extLst>
      <p:ext uri="{BB962C8B-B14F-4D97-AF65-F5344CB8AC3E}">
        <p14:creationId xmlns:p14="http://schemas.microsoft.com/office/powerpoint/2010/main" val="401510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C2089-1180-2C93-AD7D-DD68FA210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CCE7B-7931-B59A-A56B-AD7A4A8C1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C2957-8970-2C74-0CF6-71EB9751533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Notice how the push and pop are symmetrically. Specifically, I have color-coded the two pairs so you understand which one maps to which.</a:t>
            </a:r>
          </a:p>
        </p:txBody>
      </p:sp>
      <p:sp>
        <p:nvSpPr>
          <p:cNvPr id="4" name="Slide Number Placeholder 3">
            <a:extLst>
              <a:ext uri="{FF2B5EF4-FFF2-40B4-BE49-F238E27FC236}">
                <a16:creationId xmlns:a16="http://schemas.microsoft.com/office/drawing/2014/main" id="{4F8A8259-7C16-DB92-7DF0-20E0659B45D1}"/>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2174400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5B347-C48C-DA7D-FCA3-4893F6CFC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694EA-E2F1-B337-FC7D-047889D84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F2C73-496A-24BC-A53B-82CBA8F562FC}"/>
              </a:ext>
            </a:extLst>
          </p:cNvPr>
          <p:cNvSpPr>
            <a:spLocks noGrp="1"/>
          </p:cNvSpPr>
          <p:nvPr>
            <p:ph type="body" idx="1"/>
          </p:nvPr>
        </p:nvSpPr>
        <p:spPr/>
        <p:txBody>
          <a:bodyPr/>
          <a:lstStyle/>
          <a:p>
            <a:r>
              <a:rPr lang="en-US" dirty="0"/>
              <a:t>Next, we are in address 50 which says we should jump to the address stored in r2, that is address 40.</a:t>
            </a:r>
          </a:p>
        </p:txBody>
      </p:sp>
      <p:sp>
        <p:nvSpPr>
          <p:cNvPr id="4" name="Slide Number Placeholder 3">
            <a:extLst>
              <a:ext uri="{FF2B5EF4-FFF2-40B4-BE49-F238E27FC236}">
                <a16:creationId xmlns:a16="http://schemas.microsoft.com/office/drawing/2014/main" id="{28683890-90A7-23B2-EDFA-BC2681E89ECC}"/>
              </a:ext>
            </a:extLst>
          </p:cNvPr>
          <p:cNvSpPr>
            <a:spLocks noGrp="1"/>
          </p:cNvSpPr>
          <p:nvPr>
            <p:ph type="sldNum" sz="quarter" idx="5"/>
          </p:nvPr>
        </p:nvSpPr>
        <p:spPr/>
        <p:txBody>
          <a:bodyPr/>
          <a:lstStyle/>
          <a:p>
            <a:fld id="{D1EC9309-185D-B241-857D-6AB647741F6D}" type="slidenum">
              <a:rPr lang="en-US" smtClean="0"/>
              <a:t>50</a:t>
            </a:fld>
            <a:endParaRPr lang="en-US"/>
          </a:p>
        </p:txBody>
      </p:sp>
    </p:spTree>
    <p:extLst>
      <p:ext uri="{BB962C8B-B14F-4D97-AF65-F5344CB8AC3E}">
        <p14:creationId xmlns:p14="http://schemas.microsoft.com/office/powerpoint/2010/main" val="828654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44071-EACB-D83C-E0CA-11EAE8684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AFF96-225B-0AFC-EE49-976319C544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3652-193A-F560-95BD-C75BCB21148C}"/>
              </a:ext>
            </a:extLst>
          </p:cNvPr>
          <p:cNvSpPr>
            <a:spLocks noGrp="1"/>
          </p:cNvSpPr>
          <p:nvPr>
            <p:ph type="body" idx="1"/>
          </p:nvPr>
        </p:nvSpPr>
        <p:spPr/>
        <p:txBody>
          <a:bodyPr/>
          <a:lstStyle/>
          <a:p>
            <a:r>
              <a:rPr lang="en-US" dirty="0"/>
              <a:t>Again, our answer from the call </a:t>
            </a:r>
            <a:r>
              <a:rPr lang="en-US" dirty="0" err="1"/>
              <a:t>rec_sum</a:t>
            </a:r>
            <a:r>
              <a:rPr lang="en-US" dirty="0"/>
              <a:t>(1) is stored in r3 and is equal to 1.</a:t>
            </a:r>
          </a:p>
        </p:txBody>
      </p:sp>
      <p:sp>
        <p:nvSpPr>
          <p:cNvPr id="4" name="Slide Number Placeholder 3">
            <a:extLst>
              <a:ext uri="{FF2B5EF4-FFF2-40B4-BE49-F238E27FC236}">
                <a16:creationId xmlns:a16="http://schemas.microsoft.com/office/drawing/2014/main" id="{1DDC4247-A761-2E88-1B71-219B514EBA3A}"/>
              </a:ext>
            </a:extLst>
          </p:cNvPr>
          <p:cNvSpPr>
            <a:spLocks noGrp="1"/>
          </p:cNvSpPr>
          <p:nvPr>
            <p:ph type="sldNum" sz="quarter" idx="5"/>
          </p:nvPr>
        </p:nvSpPr>
        <p:spPr/>
        <p:txBody>
          <a:bodyPr/>
          <a:lstStyle/>
          <a:p>
            <a:fld id="{D1EC9309-185D-B241-857D-6AB647741F6D}" type="slidenum">
              <a:rPr lang="en-US" smtClean="0"/>
              <a:t>51</a:t>
            </a:fld>
            <a:endParaRPr lang="en-US"/>
          </a:p>
        </p:txBody>
      </p:sp>
    </p:spTree>
    <p:extLst>
      <p:ext uri="{BB962C8B-B14F-4D97-AF65-F5344CB8AC3E}">
        <p14:creationId xmlns:p14="http://schemas.microsoft.com/office/powerpoint/2010/main" val="3050638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B07E-23FB-473C-CA07-EE61E23D8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39805-47F0-3146-B96E-EDDA5C9E4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84FB1-EB3A-E305-1555-4441E62BC1A3}"/>
              </a:ext>
            </a:extLst>
          </p:cNvPr>
          <p:cNvSpPr>
            <a:spLocks noGrp="1"/>
          </p:cNvSpPr>
          <p:nvPr>
            <p:ph type="body" idx="1"/>
          </p:nvPr>
        </p:nvSpPr>
        <p:spPr/>
        <p:txBody>
          <a:bodyPr/>
          <a:lstStyle/>
          <a:p>
            <a:r>
              <a:rPr lang="en-US" dirty="0"/>
              <a:t>We are next asked to pop the top of the stack and store it in r2.</a:t>
            </a:r>
          </a:p>
        </p:txBody>
      </p:sp>
      <p:sp>
        <p:nvSpPr>
          <p:cNvPr id="4" name="Slide Number Placeholder 3">
            <a:extLst>
              <a:ext uri="{FF2B5EF4-FFF2-40B4-BE49-F238E27FC236}">
                <a16:creationId xmlns:a16="http://schemas.microsoft.com/office/drawing/2014/main" id="{14E78494-9BBC-1307-45B9-C90389ECB18C}"/>
              </a:ext>
            </a:extLst>
          </p:cNvPr>
          <p:cNvSpPr>
            <a:spLocks noGrp="1"/>
          </p:cNvSpPr>
          <p:nvPr>
            <p:ph type="sldNum" sz="quarter" idx="5"/>
          </p:nvPr>
        </p:nvSpPr>
        <p:spPr/>
        <p:txBody>
          <a:bodyPr/>
          <a:lstStyle/>
          <a:p>
            <a:fld id="{D1EC9309-185D-B241-857D-6AB647741F6D}" type="slidenum">
              <a:rPr lang="en-US" smtClean="0"/>
              <a:t>52</a:t>
            </a:fld>
            <a:endParaRPr lang="en-US"/>
          </a:p>
        </p:txBody>
      </p:sp>
    </p:spTree>
    <p:extLst>
      <p:ext uri="{BB962C8B-B14F-4D97-AF65-F5344CB8AC3E}">
        <p14:creationId xmlns:p14="http://schemas.microsoft.com/office/powerpoint/2010/main" val="1411491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D2B49-AF45-BB23-1057-D67583EB1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CA906-3E68-AEA0-5864-976BAA98F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A5CA9-FBD6-8F2B-DDB9-CC3EAE836575}"/>
              </a:ext>
            </a:extLst>
          </p:cNvPr>
          <p:cNvSpPr>
            <a:spLocks noGrp="1"/>
          </p:cNvSpPr>
          <p:nvPr>
            <p:ph type="body" idx="1"/>
          </p:nvPr>
        </p:nvSpPr>
        <p:spPr/>
        <p:txBody>
          <a:bodyPr/>
          <a:lstStyle/>
          <a:p>
            <a:r>
              <a:rPr lang="en-US" dirty="0"/>
              <a:t>This will result in address 2 stored in r2 and the stack pointer moving.</a:t>
            </a:r>
          </a:p>
        </p:txBody>
      </p:sp>
      <p:sp>
        <p:nvSpPr>
          <p:cNvPr id="4" name="Slide Number Placeholder 3">
            <a:extLst>
              <a:ext uri="{FF2B5EF4-FFF2-40B4-BE49-F238E27FC236}">
                <a16:creationId xmlns:a16="http://schemas.microsoft.com/office/drawing/2014/main" id="{07BA0352-A92D-A826-A908-0BDDBBEA906D}"/>
              </a:ext>
            </a:extLst>
          </p:cNvPr>
          <p:cNvSpPr>
            <a:spLocks noGrp="1"/>
          </p:cNvSpPr>
          <p:nvPr>
            <p:ph type="sldNum" sz="quarter" idx="5"/>
          </p:nvPr>
        </p:nvSpPr>
        <p:spPr/>
        <p:txBody>
          <a:bodyPr/>
          <a:lstStyle/>
          <a:p>
            <a:fld id="{D1EC9309-185D-B241-857D-6AB647741F6D}" type="slidenum">
              <a:rPr lang="en-US" smtClean="0"/>
              <a:t>53</a:t>
            </a:fld>
            <a:endParaRPr lang="en-US"/>
          </a:p>
        </p:txBody>
      </p:sp>
    </p:spTree>
    <p:extLst>
      <p:ext uri="{BB962C8B-B14F-4D97-AF65-F5344CB8AC3E}">
        <p14:creationId xmlns:p14="http://schemas.microsoft.com/office/powerpoint/2010/main" val="330711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EA4D-DC9C-6E46-3938-774586F56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58BE7-F1E2-86F1-7D84-AA10ECAEA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F0374-145D-528F-B71F-1461B78C2C3A}"/>
              </a:ext>
            </a:extLst>
          </p:cNvPr>
          <p:cNvSpPr>
            <a:spLocks noGrp="1"/>
          </p:cNvSpPr>
          <p:nvPr>
            <p:ph type="body" idx="1"/>
          </p:nvPr>
        </p:nvSpPr>
        <p:spPr/>
        <p:txBody>
          <a:bodyPr/>
          <a:lstStyle/>
          <a:p>
            <a:r>
              <a:rPr lang="en-US" dirty="0"/>
              <a:t>Next, we have to add to r3 r2. </a:t>
            </a:r>
          </a:p>
        </p:txBody>
      </p:sp>
      <p:sp>
        <p:nvSpPr>
          <p:cNvPr id="4" name="Slide Number Placeholder 3">
            <a:extLst>
              <a:ext uri="{FF2B5EF4-FFF2-40B4-BE49-F238E27FC236}">
                <a16:creationId xmlns:a16="http://schemas.microsoft.com/office/drawing/2014/main" id="{E74AB9BC-A9A2-3D3D-9029-DCF59ECBAC7B}"/>
              </a:ext>
            </a:extLst>
          </p:cNvPr>
          <p:cNvSpPr>
            <a:spLocks noGrp="1"/>
          </p:cNvSpPr>
          <p:nvPr>
            <p:ph type="sldNum" sz="quarter" idx="5"/>
          </p:nvPr>
        </p:nvSpPr>
        <p:spPr/>
        <p:txBody>
          <a:bodyPr/>
          <a:lstStyle/>
          <a:p>
            <a:fld id="{D1EC9309-185D-B241-857D-6AB647741F6D}" type="slidenum">
              <a:rPr lang="en-US" smtClean="0"/>
              <a:t>54</a:t>
            </a:fld>
            <a:endParaRPr lang="en-US"/>
          </a:p>
        </p:txBody>
      </p:sp>
    </p:spTree>
    <p:extLst>
      <p:ext uri="{BB962C8B-B14F-4D97-AF65-F5344CB8AC3E}">
        <p14:creationId xmlns:p14="http://schemas.microsoft.com/office/powerpoint/2010/main" val="2562294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180F-4DB2-A727-ED59-426CC7DB7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73F6-EDE4-6C84-873F-947E7B148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51862-E3FD-9DA5-3536-21D9552F19A7}"/>
              </a:ext>
            </a:extLst>
          </p:cNvPr>
          <p:cNvSpPr>
            <a:spLocks noGrp="1"/>
          </p:cNvSpPr>
          <p:nvPr>
            <p:ph type="body" idx="1"/>
          </p:nvPr>
        </p:nvSpPr>
        <p:spPr/>
        <p:txBody>
          <a:bodyPr/>
          <a:lstStyle/>
          <a:p>
            <a:r>
              <a:rPr lang="en-US" dirty="0"/>
              <a:t>This will result in r3 having the result 3</a:t>
            </a:r>
          </a:p>
        </p:txBody>
      </p:sp>
      <p:sp>
        <p:nvSpPr>
          <p:cNvPr id="4" name="Slide Number Placeholder 3">
            <a:extLst>
              <a:ext uri="{FF2B5EF4-FFF2-40B4-BE49-F238E27FC236}">
                <a16:creationId xmlns:a16="http://schemas.microsoft.com/office/drawing/2014/main" id="{C1F2D299-65C0-1BB9-0C63-6F26D3A4D450}"/>
              </a:ext>
            </a:extLst>
          </p:cNvPr>
          <p:cNvSpPr>
            <a:spLocks noGrp="1"/>
          </p:cNvSpPr>
          <p:nvPr>
            <p:ph type="sldNum" sz="quarter" idx="5"/>
          </p:nvPr>
        </p:nvSpPr>
        <p:spPr/>
        <p:txBody>
          <a:bodyPr/>
          <a:lstStyle/>
          <a:p>
            <a:fld id="{D1EC9309-185D-B241-857D-6AB647741F6D}" type="slidenum">
              <a:rPr lang="en-US" smtClean="0"/>
              <a:t>55</a:t>
            </a:fld>
            <a:endParaRPr lang="en-US"/>
          </a:p>
        </p:txBody>
      </p:sp>
    </p:spTree>
    <p:extLst>
      <p:ext uri="{BB962C8B-B14F-4D97-AF65-F5344CB8AC3E}">
        <p14:creationId xmlns:p14="http://schemas.microsoft.com/office/powerpoint/2010/main" val="282205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AEF6C-60F6-B953-3382-EF2857E81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DFACB-7B8C-8392-34A3-B9F9F3E79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06959-D61E-F224-C196-D845C03067E6}"/>
              </a:ext>
            </a:extLst>
          </p:cNvPr>
          <p:cNvSpPr>
            <a:spLocks noGrp="1"/>
          </p:cNvSpPr>
          <p:nvPr>
            <p:ph type="body" idx="1"/>
          </p:nvPr>
        </p:nvSpPr>
        <p:spPr/>
        <p:txBody>
          <a:bodyPr/>
          <a:lstStyle/>
          <a:p>
            <a:r>
              <a:rPr lang="en-US" dirty="0"/>
              <a:t>We continue to the next instruction, i.e. pop r2.</a:t>
            </a:r>
          </a:p>
        </p:txBody>
      </p:sp>
      <p:sp>
        <p:nvSpPr>
          <p:cNvPr id="4" name="Slide Number Placeholder 3">
            <a:extLst>
              <a:ext uri="{FF2B5EF4-FFF2-40B4-BE49-F238E27FC236}">
                <a16:creationId xmlns:a16="http://schemas.microsoft.com/office/drawing/2014/main" id="{40FEDB8F-C40A-2255-1A2F-5584726D50E3}"/>
              </a:ext>
            </a:extLst>
          </p:cNvPr>
          <p:cNvSpPr>
            <a:spLocks noGrp="1"/>
          </p:cNvSpPr>
          <p:nvPr>
            <p:ph type="sldNum" sz="quarter" idx="5"/>
          </p:nvPr>
        </p:nvSpPr>
        <p:spPr/>
        <p:txBody>
          <a:bodyPr/>
          <a:lstStyle/>
          <a:p>
            <a:fld id="{D1EC9309-185D-B241-857D-6AB647741F6D}" type="slidenum">
              <a:rPr lang="en-US" smtClean="0"/>
              <a:t>56</a:t>
            </a:fld>
            <a:endParaRPr lang="en-US"/>
          </a:p>
        </p:txBody>
      </p:sp>
    </p:spTree>
    <p:extLst>
      <p:ext uri="{BB962C8B-B14F-4D97-AF65-F5344CB8AC3E}">
        <p14:creationId xmlns:p14="http://schemas.microsoft.com/office/powerpoint/2010/main" val="2428728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F445B-BA32-B5C2-043D-3F4980219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8C671-E5C9-9AC0-114A-DA40745FC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4CBDD-62F5-0F86-8084-65B538D6E7E9}"/>
              </a:ext>
            </a:extLst>
          </p:cNvPr>
          <p:cNvSpPr>
            <a:spLocks noGrp="1"/>
          </p:cNvSpPr>
          <p:nvPr>
            <p:ph type="body" idx="1"/>
          </p:nvPr>
        </p:nvSpPr>
        <p:spPr/>
        <p:txBody>
          <a:bodyPr/>
          <a:lstStyle/>
          <a:p>
            <a:r>
              <a:rPr lang="en-US" dirty="0"/>
              <a:t>This will result in 14 being popped and stored in r2 and r1 moving. </a:t>
            </a:r>
          </a:p>
        </p:txBody>
      </p:sp>
      <p:sp>
        <p:nvSpPr>
          <p:cNvPr id="4" name="Slide Number Placeholder 3">
            <a:extLst>
              <a:ext uri="{FF2B5EF4-FFF2-40B4-BE49-F238E27FC236}">
                <a16:creationId xmlns:a16="http://schemas.microsoft.com/office/drawing/2014/main" id="{AF10EB50-4E3F-7D76-1F49-76A6835A0AE0}"/>
              </a:ext>
            </a:extLst>
          </p:cNvPr>
          <p:cNvSpPr>
            <a:spLocks noGrp="1"/>
          </p:cNvSpPr>
          <p:nvPr>
            <p:ph type="sldNum" sz="quarter" idx="5"/>
          </p:nvPr>
        </p:nvSpPr>
        <p:spPr/>
        <p:txBody>
          <a:bodyPr/>
          <a:lstStyle/>
          <a:p>
            <a:fld id="{D1EC9309-185D-B241-857D-6AB647741F6D}" type="slidenum">
              <a:rPr lang="en-US" smtClean="0"/>
              <a:t>57</a:t>
            </a:fld>
            <a:endParaRPr lang="en-US"/>
          </a:p>
        </p:txBody>
      </p:sp>
    </p:spTree>
    <p:extLst>
      <p:ext uri="{BB962C8B-B14F-4D97-AF65-F5344CB8AC3E}">
        <p14:creationId xmlns:p14="http://schemas.microsoft.com/office/powerpoint/2010/main" val="2911716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C4B2-E7AA-113B-8A08-C36776D62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480B1-CD02-398F-1480-54506A98C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F0391-86E6-905B-1534-E5B38DF1BC55}"/>
              </a:ext>
            </a:extLst>
          </p:cNvPr>
          <p:cNvSpPr>
            <a:spLocks noGrp="1"/>
          </p:cNvSpPr>
          <p:nvPr>
            <p:ph type="body" idx="1"/>
          </p:nvPr>
        </p:nvSpPr>
        <p:spPr/>
        <p:txBody>
          <a:bodyPr/>
          <a:lstStyle/>
          <a:p>
            <a:r>
              <a:rPr lang="en-US" dirty="0"/>
              <a:t>We then are asked to jump to the address stored in register r2, that is to address 14. Along the way, we have our ultimate answer in r3!</a:t>
            </a:r>
          </a:p>
        </p:txBody>
      </p:sp>
      <p:sp>
        <p:nvSpPr>
          <p:cNvPr id="4" name="Slide Number Placeholder 3">
            <a:extLst>
              <a:ext uri="{FF2B5EF4-FFF2-40B4-BE49-F238E27FC236}">
                <a16:creationId xmlns:a16="http://schemas.microsoft.com/office/drawing/2014/main" id="{A37A6FD5-3E79-8AE1-C663-C076D52DCF4A}"/>
              </a:ext>
            </a:extLst>
          </p:cNvPr>
          <p:cNvSpPr>
            <a:spLocks noGrp="1"/>
          </p:cNvSpPr>
          <p:nvPr>
            <p:ph type="sldNum" sz="quarter" idx="5"/>
          </p:nvPr>
        </p:nvSpPr>
        <p:spPr/>
        <p:txBody>
          <a:bodyPr/>
          <a:lstStyle/>
          <a:p>
            <a:fld id="{D1EC9309-185D-B241-857D-6AB647741F6D}" type="slidenum">
              <a:rPr lang="en-US" smtClean="0"/>
              <a:t>58</a:t>
            </a:fld>
            <a:endParaRPr lang="en-US"/>
          </a:p>
        </p:txBody>
      </p:sp>
    </p:spTree>
    <p:extLst>
      <p:ext uri="{BB962C8B-B14F-4D97-AF65-F5344CB8AC3E}">
        <p14:creationId xmlns:p14="http://schemas.microsoft.com/office/powerpoint/2010/main" val="2027188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FAA2A-1363-7427-785C-D1AC73060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0F92B-6E8D-3053-DD36-3CB4BAA13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32CE-80DB-6FCE-4C0A-3BD24ABF6DBB}"/>
              </a:ext>
            </a:extLst>
          </p:cNvPr>
          <p:cNvSpPr>
            <a:spLocks noGrp="1"/>
          </p:cNvSpPr>
          <p:nvPr>
            <p:ph type="body" idx="1"/>
          </p:nvPr>
        </p:nvSpPr>
        <p:spPr/>
        <p:txBody>
          <a:bodyPr/>
          <a:lstStyle/>
          <a:p>
            <a:r>
              <a:rPr lang="en-US" dirty="0"/>
              <a:t>We are now ready to print the answer (3) to the output.</a:t>
            </a:r>
          </a:p>
        </p:txBody>
      </p:sp>
      <p:sp>
        <p:nvSpPr>
          <p:cNvPr id="4" name="Slide Number Placeholder 3">
            <a:extLst>
              <a:ext uri="{FF2B5EF4-FFF2-40B4-BE49-F238E27FC236}">
                <a16:creationId xmlns:a16="http://schemas.microsoft.com/office/drawing/2014/main" id="{A868783F-4EA5-5F89-61FB-5D6D8D058C3A}"/>
              </a:ext>
            </a:extLst>
          </p:cNvPr>
          <p:cNvSpPr>
            <a:spLocks noGrp="1"/>
          </p:cNvSpPr>
          <p:nvPr>
            <p:ph type="sldNum" sz="quarter" idx="5"/>
          </p:nvPr>
        </p:nvSpPr>
        <p:spPr/>
        <p:txBody>
          <a:bodyPr/>
          <a:lstStyle/>
          <a:p>
            <a:fld id="{D1EC9309-185D-B241-857D-6AB647741F6D}" type="slidenum">
              <a:rPr lang="en-US" smtClean="0"/>
              <a:t>59</a:t>
            </a:fld>
            <a:endParaRPr lang="en-US"/>
          </a:p>
        </p:txBody>
      </p:sp>
    </p:spTree>
    <p:extLst>
      <p:ext uri="{BB962C8B-B14F-4D97-AF65-F5344CB8AC3E}">
        <p14:creationId xmlns:p14="http://schemas.microsoft.com/office/powerpoint/2010/main" val="124623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an example of how </a:t>
            </a:r>
            <a:r>
              <a:rPr lang="en-US" dirty="0" err="1"/>
              <a:t>rec_sum</a:t>
            </a:r>
            <a:r>
              <a:rPr lang="en-US" dirty="0"/>
              <a:t> would work. I have annotated on the left the numbers of the addresses. Remember, the word size is 2 bytes in cs51 and certain instructions like </a:t>
            </a:r>
            <a:r>
              <a:rPr lang="en-US" dirty="0" err="1"/>
              <a:t>lcw</a:t>
            </a:r>
            <a:r>
              <a:rPr lang="en-US" dirty="0"/>
              <a:t>, </a:t>
            </a:r>
            <a:r>
              <a:rPr lang="en-US" dirty="0" err="1"/>
              <a:t>psh</a:t>
            </a:r>
            <a:r>
              <a:rPr lang="en-US" dirty="0"/>
              <a:t>, and pop end up being decoded in two instructions. That's why we jump from 2 to 6 instead of 2 to 4. You see our stack has been set up and r1 is the stack pointer to its top. </a:t>
            </a:r>
          </a:p>
        </p:txBody>
      </p:sp>
      <p:sp>
        <p:nvSpPr>
          <p:cNvPr id="4" name="Slide Number Placeholder 3"/>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3126488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5CAD-BF7E-0687-E014-72AF11D45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3D61A-8FBF-42F3-B7CB-FE5A9FAD7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52780-ED7B-2A32-B74A-0D5C2A5341CC}"/>
              </a:ext>
            </a:extLst>
          </p:cNvPr>
          <p:cNvSpPr>
            <a:spLocks noGrp="1"/>
          </p:cNvSpPr>
          <p:nvPr>
            <p:ph type="body" idx="1"/>
          </p:nvPr>
        </p:nvSpPr>
        <p:spPr/>
        <p:txBody>
          <a:bodyPr/>
          <a:lstStyle/>
          <a:p>
            <a:r>
              <a:rPr lang="en-US" dirty="0"/>
              <a:t>And proceed with halting our program. TADA!!!</a:t>
            </a:r>
          </a:p>
        </p:txBody>
      </p:sp>
      <p:sp>
        <p:nvSpPr>
          <p:cNvPr id="4" name="Slide Number Placeholder 3">
            <a:extLst>
              <a:ext uri="{FF2B5EF4-FFF2-40B4-BE49-F238E27FC236}">
                <a16:creationId xmlns:a16="http://schemas.microsoft.com/office/drawing/2014/main" id="{72CA96BA-FE8D-DF1B-DA3B-98B9EBBEFFDC}"/>
              </a:ext>
            </a:extLst>
          </p:cNvPr>
          <p:cNvSpPr>
            <a:spLocks noGrp="1"/>
          </p:cNvSpPr>
          <p:nvPr>
            <p:ph type="sldNum" sz="quarter" idx="5"/>
          </p:nvPr>
        </p:nvSpPr>
        <p:spPr/>
        <p:txBody>
          <a:bodyPr/>
          <a:lstStyle/>
          <a:p>
            <a:fld id="{D1EC9309-185D-B241-857D-6AB647741F6D}" type="slidenum">
              <a:rPr lang="en-US" smtClean="0"/>
              <a:t>60</a:t>
            </a:fld>
            <a:endParaRPr lang="en-US"/>
          </a:p>
        </p:txBody>
      </p:sp>
    </p:spTree>
    <p:extLst>
      <p:ext uri="{BB962C8B-B14F-4D97-AF65-F5344CB8AC3E}">
        <p14:creationId xmlns:p14="http://schemas.microsoft.com/office/powerpoint/2010/main" val="23183198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80AC-8AFC-1728-8BC1-665A89965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E67F8-7207-8867-F026-A208FCF89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65A27-F917-6FA4-723C-0FDD09BFDB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Python, a module is a collection of functions and variables. Modules allows us to use code that other people have written and enable us to share our own code. For example, there is a module called math that has many of the math functions you might want. If you look up the official documentation of Python, you will discover that the math module offers you access to all sorts of functions, such as logarithmic ones, square root, trigonometric functions, and constants such as PI, e, etc.</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D88019A-2B03-EEB6-BCF4-96DCABE44B35}"/>
              </a:ext>
            </a:extLst>
          </p:cNvPr>
          <p:cNvSpPr>
            <a:spLocks noGrp="1"/>
          </p:cNvSpPr>
          <p:nvPr>
            <p:ph type="sldNum" sz="quarter" idx="5"/>
          </p:nvPr>
        </p:nvSpPr>
        <p:spPr/>
        <p:txBody>
          <a:bodyPr/>
          <a:lstStyle/>
          <a:p>
            <a:fld id="{D1EC9309-185D-B241-857D-6AB647741F6D}" type="slidenum">
              <a:rPr lang="en-US" smtClean="0"/>
              <a:t>61</a:t>
            </a:fld>
            <a:endParaRPr lang="en-US"/>
          </a:p>
        </p:txBody>
      </p:sp>
    </p:spTree>
    <p:extLst>
      <p:ext uri="{BB962C8B-B14F-4D97-AF65-F5344CB8AC3E}">
        <p14:creationId xmlns:p14="http://schemas.microsoft.com/office/powerpoint/2010/main" val="10054351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9AF7-9866-32C6-8690-445B7D852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E12A6-F3B6-8563-0120-0F996CABA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77B42-3403-6B98-530F-FB0890F8F3E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If we want to use a module, we need to tell the program to include it with our program. We would type from math import *.</a:t>
            </a:r>
          </a:p>
          <a:p>
            <a:r>
              <a:rPr lang="en-US" sz="1200" kern="1200" dirty="0">
                <a:solidFill>
                  <a:schemeClr val="tx1"/>
                </a:solidFill>
                <a:effectLst/>
                <a:latin typeface="+mn-lt"/>
                <a:ea typeface="+mn-ea"/>
                <a:cs typeface="+mn-cs"/>
              </a:rPr>
              <a:t>This statement has multiple components:</a:t>
            </a:r>
          </a:p>
          <a:p>
            <a:r>
              <a:rPr lang="en-US" sz="1200" kern="1200" dirty="0">
                <a:solidFill>
                  <a:schemeClr val="tx1"/>
                </a:solidFill>
                <a:effectLst/>
                <a:latin typeface="+mn-lt"/>
                <a:ea typeface="+mn-ea"/>
                <a:cs typeface="+mn-cs"/>
              </a:rPr>
              <a:t>from is a keyword,</a:t>
            </a:r>
          </a:p>
          <a:p>
            <a:r>
              <a:rPr lang="en-US" sz="1200" kern="1200" dirty="0">
                <a:solidFill>
                  <a:schemeClr val="tx1"/>
                </a:solidFill>
                <a:effectLst/>
                <a:latin typeface="+mn-lt"/>
                <a:ea typeface="+mn-ea"/>
                <a:cs typeface="+mn-cs"/>
              </a:rPr>
              <a:t>math is the name of the module,</a:t>
            </a:r>
          </a:p>
          <a:p>
            <a:r>
              <a:rPr lang="en-US" sz="1200" kern="1200" dirty="0">
                <a:solidFill>
                  <a:schemeClr val="tx1"/>
                </a:solidFill>
                <a:effectLst/>
                <a:latin typeface="+mn-lt"/>
                <a:ea typeface="+mn-ea"/>
                <a:cs typeface="+mn-cs"/>
              </a:rPr>
              <a:t>import loads the module into our program,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means everything, i.e. load everything included in the math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Just replace </a:t>
            </a:r>
            <a:r>
              <a:rPr lang="en-US" dirty="0">
                <a:latin typeface="Monaco" pitchFamily="2" charset="77"/>
              </a:rPr>
              <a:t>math</a:t>
            </a:r>
            <a:r>
              <a:rPr lang="en-US" dirty="0"/>
              <a:t> with the name of the module you want to import.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24BD459-DA98-3347-93BF-72B6CC78BD09}"/>
              </a:ext>
            </a:extLst>
          </p:cNvPr>
          <p:cNvSpPr>
            <a:spLocks noGrp="1"/>
          </p:cNvSpPr>
          <p:nvPr>
            <p:ph type="sldNum" sz="quarter" idx="5"/>
          </p:nvPr>
        </p:nvSpPr>
        <p:spPr/>
        <p:txBody>
          <a:bodyPr/>
          <a:lstStyle/>
          <a:p>
            <a:fld id="{D1EC9309-185D-B241-857D-6AB647741F6D}" type="slidenum">
              <a:rPr lang="en-US" smtClean="0"/>
              <a:t>62</a:t>
            </a:fld>
            <a:endParaRPr lang="en-US"/>
          </a:p>
        </p:txBody>
      </p:sp>
    </p:spTree>
    <p:extLst>
      <p:ext uri="{BB962C8B-B14F-4D97-AF65-F5344CB8AC3E}">
        <p14:creationId xmlns:p14="http://schemas.microsoft.com/office/powerpoint/2010/main" val="1270257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F4E1-E371-B0F4-1A60-E6E2694E6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26907-03BA-639D-F13D-2C41D24DE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D3D94-BFEB-B7B4-06B8-FF317A45841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Another module that will be handy is the the random module. The random module contains functions that generate pseudo-random numbers. Why pseudo (==not genuine)? The numbers are not technically random, they are generated by an algorithm but for most purposes, including ours, they are random enough. If you want truly random numbers check out the website  http://</a:t>
            </a:r>
            <a:r>
              <a:rPr lang="en-US" sz="1200" kern="1200" dirty="0" err="1">
                <a:solidFill>
                  <a:schemeClr val="tx1"/>
                </a:solidFill>
                <a:effectLst/>
                <a:latin typeface="+mn-lt"/>
                <a:ea typeface="+mn-ea"/>
                <a:cs typeface="+mn-cs"/>
              </a:rPr>
              <a:t>www.random.org</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D42249B-E5FC-A12D-AC2F-D29209EC6718}"/>
              </a:ext>
            </a:extLst>
          </p:cNvPr>
          <p:cNvSpPr>
            <a:spLocks noGrp="1"/>
          </p:cNvSpPr>
          <p:nvPr>
            <p:ph type="sldNum" sz="quarter" idx="5"/>
          </p:nvPr>
        </p:nvSpPr>
        <p:spPr/>
        <p:txBody>
          <a:bodyPr/>
          <a:lstStyle/>
          <a:p>
            <a:fld id="{D1EC9309-185D-B241-857D-6AB647741F6D}" type="slidenum">
              <a:rPr lang="en-US" smtClean="0"/>
              <a:t>63</a:t>
            </a:fld>
            <a:endParaRPr lang="en-US"/>
          </a:p>
        </p:txBody>
      </p:sp>
    </p:spTree>
    <p:extLst>
      <p:ext uri="{BB962C8B-B14F-4D97-AF65-F5344CB8AC3E}">
        <p14:creationId xmlns:p14="http://schemas.microsoft.com/office/powerpoint/2010/main" val="12693101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2C43-A1BB-4542-0283-0F497AE89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0614D-274B-08AB-6290-20CFF0B20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DB7C0-8146-E005-8B08-BA614D38D76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Some functions that you might find useful are random (returns a number between [0,1), uniform (returns a float between [</a:t>
            </a:r>
            <a:r>
              <a:rPr lang="en-US" sz="1200" kern="1200" dirty="0" err="1">
                <a:solidFill>
                  <a:schemeClr val="tx1"/>
                </a:solidFill>
                <a:effectLst/>
                <a:latin typeface="+mn-lt"/>
                <a:ea typeface="+mn-ea"/>
                <a:cs typeface="+mn-cs"/>
              </a:rPr>
              <a:t>a,b</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a,b</a:t>
            </a:r>
            <a:r>
              <a:rPr lang="en-US" sz="1200" kern="1200" dirty="0">
                <a:solidFill>
                  <a:schemeClr val="tx1"/>
                </a:solidFill>
                <a:effectLst/>
                <a:latin typeface="+mn-lt"/>
                <a:ea typeface="+mn-ea"/>
                <a:cs typeface="+mn-cs"/>
              </a:rPr>
              <a:t>) depending on rounding), and </a:t>
            </a:r>
            <a:r>
              <a:rPr lang="en-US" sz="1200" kern="1200" dirty="0" err="1">
                <a:solidFill>
                  <a:schemeClr val="tx1"/>
                </a:solidFill>
                <a:effectLst/>
                <a:latin typeface="+mn-lt"/>
                <a:ea typeface="+mn-ea"/>
                <a:cs typeface="+mn-cs"/>
              </a:rPr>
              <a:t>randint</a:t>
            </a:r>
            <a:r>
              <a:rPr lang="en-US" sz="1200" kern="1200" dirty="0">
                <a:solidFill>
                  <a:schemeClr val="tx1"/>
                </a:solidFill>
                <a:effectLst/>
                <a:latin typeface="+mn-lt"/>
                <a:ea typeface="+mn-ea"/>
                <a:cs typeface="+mn-cs"/>
              </a:rPr>
              <a:t> (returns an int between [</a:t>
            </a:r>
            <a:r>
              <a:rPr lang="en-US" sz="1200" kern="1200" dirty="0" err="1">
                <a:solidFill>
                  <a:schemeClr val="tx1"/>
                </a:solidFill>
                <a:effectLst/>
                <a:latin typeface="+mn-lt"/>
                <a:ea typeface="+mn-ea"/>
                <a:cs typeface="+mn-cs"/>
              </a:rPr>
              <a:t>a,b</a:t>
            </a:r>
            <a:r>
              <a:rPr lang="en-US" sz="1200" kern="1200" dirty="0">
                <a:solidFill>
                  <a:schemeClr val="tx1"/>
                </a:solidFill>
                <a:effectLst/>
                <a:latin typeface="+mn-lt"/>
                <a:ea typeface="+mn-ea"/>
                <a:cs typeface="+mn-cs"/>
              </a:rPr>
              <a:t>]), as well as samples from well-known distributions.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26CA9B1-51EE-F4F3-4E43-2DDAEBE9C61A}"/>
              </a:ext>
            </a:extLst>
          </p:cNvPr>
          <p:cNvSpPr>
            <a:spLocks noGrp="1"/>
          </p:cNvSpPr>
          <p:nvPr>
            <p:ph type="sldNum" sz="quarter" idx="5"/>
          </p:nvPr>
        </p:nvSpPr>
        <p:spPr/>
        <p:txBody>
          <a:bodyPr/>
          <a:lstStyle/>
          <a:p>
            <a:fld id="{D1EC9309-185D-B241-857D-6AB647741F6D}" type="slidenum">
              <a:rPr lang="en-US" smtClean="0"/>
              <a:t>64</a:t>
            </a:fld>
            <a:endParaRPr lang="en-US"/>
          </a:p>
        </p:txBody>
      </p:sp>
    </p:spTree>
    <p:extLst>
      <p:ext uri="{BB962C8B-B14F-4D97-AF65-F5344CB8AC3E}">
        <p14:creationId xmlns:p14="http://schemas.microsoft.com/office/powerpoint/2010/main" val="359135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24D3-BA5C-31D8-75E1-C21406C52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B47FE-05C9-6712-239C-29C6440D4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005C2-4A63-3AD9-6757-6D12701A2F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we only want to use the </a:t>
            </a:r>
            <a:r>
              <a:rPr lang="en-US" dirty="0" err="1">
                <a:latin typeface="Monaco" pitchFamily="2" charset="77"/>
              </a:rPr>
              <a:t>randint</a:t>
            </a:r>
            <a:r>
              <a:rPr lang="en-US" dirty="0"/>
              <a:t> function.</a:t>
            </a:r>
          </a:p>
          <a:p>
            <a:r>
              <a:rPr lang="en-US" sz="1200" kern="1200" dirty="0">
                <a:solidFill>
                  <a:schemeClr val="tx1"/>
                </a:solidFill>
                <a:effectLst/>
                <a:latin typeface="+mn-lt"/>
                <a:ea typeface="+mn-ea"/>
                <a:cs typeface="+mn-cs"/>
              </a:rPr>
              <a:t>. Instead of loading all functions, we can be specific: from random import </a:t>
            </a:r>
            <a:r>
              <a:rPr lang="en-US" sz="1200" kern="1200" dirty="0" err="1">
                <a:solidFill>
                  <a:schemeClr val="tx1"/>
                </a:solidFill>
                <a:effectLst/>
                <a:latin typeface="+mn-lt"/>
                <a:ea typeface="+mn-ea"/>
                <a:cs typeface="+mn-cs"/>
              </a:rPr>
              <a:t>randint</a:t>
            </a:r>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FC28548-61AB-1175-7C5C-EFE7095F87C4}"/>
              </a:ext>
            </a:extLst>
          </p:cNvPr>
          <p:cNvSpPr>
            <a:spLocks noGrp="1"/>
          </p:cNvSpPr>
          <p:nvPr>
            <p:ph type="sldNum" sz="quarter" idx="5"/>
          </p:nvPr>
        </p:nvSpPr>
        <p:spPr/>
        <p:txBody>
          <a:bodyPr/>
          <a:lstStyle/>
          <a:p>
            <a:fld id="{D1EC9309-185D-B241-857D-6AB647741F6D}" type="slidenum">
              <a:rPr lang="en-US" smtClean="0"/>
              <a:t>65</a:t>
            </a:fld>
            <a:endParaRPr lang="en-US"/>
          </a:p>
        </p:txBody>
      </p:sp>
    </p:spTree>
    <p:extLst>
      <p:ext uri="{BB962C8B-B14F-4D97-AF65-F5344CB8AC3E}">
        <p14:creationId xmlns:p14="http://schemas.microsoft.com/office/powerpoint/2010/main" val="1053189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6D31D-F492-5A10-245A-44A331DD2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F75EF-540F-9036-AD1F-7DDF56DD6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5534B-04A0-5B7A-9ADE-276C5FA18AA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Time to have fun with a cool module called turtle…The turtle module implements a set of commands similar to the Logo programming language</a:t>
            </a:r>
          </a:p>
          <a:p>
            <a:r>
              <a:rPr lang="en-US" sz="1200" kern="1200" dirty="0">
                <a:solidFill>
                  <a:schemeClr val="tx1"/>
                </a:solidFill>
                <a:effectLst/>
                <a:latin typeface="+mn-lt"/>
                <a:ea typeface="+mn-ea"/>
                <a:cs typeface="+mn-cs"/>
              </a:rPr>
              <a:t>The basic idea is that you control the movements of a turtle (in our case, it will be an arrow) through basic commands such as:</a:t>
            </a:r>
          </a:p>
          <a:p>
            <a:r>
              <a:rPr lang="en-US" sz="1200" kern="1200" dirty="0">
                <a:solidFill>
                  <a:schemeClr val="tx1"/>
                </a:solidFill>
                <a:effectLst/>
                <a:latin typeface="+mn-lt"/>
                <a:ea typeface="+mn-ea"/>
                <a:cs typeface="+mn-cs"/>
              </a:rPr>
              <a:t>forward</a:t>
            </a:r>
          </a:p>
          <a:p>
            <a:r>
              <a:rPr lang="en-US" sz="1200" kern="1200" dirty="0">
                <a:solidFill>
                  <a:schemeClr val="tx1"/>
                </a:solidFill>
                <a:effectLst/>
                <a:latin typeface="+mn-lt"/>
                <a:ea typeface="+mn-ea"/>
                <a:cs typeface="+mn-cs"/>
              </a:rPr>
              <a:t>backward</a:t>
            </a:r>
          </a:p>
          <a:p>
            <a:r>
              <a:rPr lang="en-US" sz="1200" kern="1200" dirty="0">
                <a:solidFill>
                  <a:schemeClr val="tx1"/>
                </a:solidFill>
                <a:effectLst/>
                <a:latin typeface="+mn-lt"/>
                <a:ea typeface="+mn-ea"/>
                <a:cs typeface="+mn-cs"/>
              </a:rPr>
              <a:t>right</a:t>
            </a:r>
          </a:p>
          <a:p>
            <a:r>
              <a:rPr lang="en-US" sz="1200" kern="1200" dirty="0">
                <a:solidFill>
                  <a:schemeClr val="tx1"/>
                </a:solidFill>
                <a:effectLst/>
                <a:latin typeface="+mn-lt"/>
                <a:ea typeface="+mn-ea"/>
                <a:cs typeface="+mn-cs"/>
              </a:rPr>
              <a:t>left</a:t>
            </a:r>
          </a:p>
          <a:p>
            <a:r>
              <a:rPr lang="en-US" sz="1200" kern="1200" dirty="0">
                <a:solidFill>
                  <a:schemeClr val="tx1"/>
                </a:solidFill>
                <a:effectLst/>
                <a:latin typeface="+mn-lt"/>
                <a:ea typeface="+mn-ea"/>
                <a:cs typeface="+mn-cs"/>
              </a:rPr>
              <a:t>…and many others</a:t>
            </a:r>
          </a:p>
          <a:p>
            <a:r>
              <a:rPr lang="en-US" sz="1200" kern="1200" dirty="0">
                <a:solidFill>
                  <a:schemeClr val="tx1"/>
                </a:solidFill>
                <a:effectLst/>
                <a:latin typeface="+mn-lt"/>
                <a:ea typeface="+mn-ea"/>
                <a:cs typeface="+mn-cs"/>
              </a:rPr>
              <a:t>As the turtle moves, it draws a line behind it, so by giving it different commands, we can draw things on the screen!</a:t>
            </a:r>
          </a:p>
          <a:p>
            <a:r>
              <a:rPr lang="en-US" sz="1200" kern="1200" dirty="0">
                <a:solidFill>
                  <a:schemeClr val="tx1"/>
                </a:solidFill>
                <a:effectLst/>
                <a:latin typeface="+mn-lt"/>
                <a:ea typeface="+mn-ea"/>
                <a:cs typeface="+mn-cs"/>
              </a:rPr>
              <a:t>Check the documentation for the turtle class online</a:t>
            </a:r>
          </a:p>
          <a:p>
            <a:r>
              <a:rPr lang="en-US" sz="1200" kern="1200" dirty="0">
                <a:solidFill>
                  <a:schemeClr val="tx1"/>
                </a:solidFill>
                <a:effectLst/>
                <a:latin typeface="+mn-lt"/>
                <a:ea typeface="+mn-ea"/>
                <a:cs typeface="+mn-cs"/>
              </a:rPr>
              <a:t>You'll be getting more comfortable with this documentation in the upcoming assignment.</a:t>
            </a:r>
          </a:p>
        </p:txBody>
      </p:sp>
      <p:sp>
        <p:nvSpPr>
          <p:cNvPr id="4" name="Slide Number Placeholder 3">
            <a:extLst>
              <a:ext uri="{FF2B5EF4-FFF2-40B4-BE49-F238E27FC236}">
                <a16:creationId xmlns:a16="http://schemas.microsoft.com/office/drawing/2014/main" id="{4A3DB8E6-A583-FD71-B3FF-EB0B83C85AA9}"/>
              </a:ext>
            </a:extLst>
          </p:cNvPr>
          <p:cNvSpPr>
            <a:spLocks noGrp="1"/>
          </p:cNvSpPr>
          <p:nvPr>
            <p:ph type="sldNum" sz="quarter" idx="5"/>
          </p:nvPr>
        </p:nvSpPr>
        <p:spPr/>
        <p:txBody>
          <a:bodyPr/>
          <a:lstStyle/>
          <a:p>
            <a:fld id="{D1EC9309-185D-B241-857D-6AB647741F6D}" type="slidenum">
              <a:rPr lang="en-US" smtClean="0"/>
              <a:t>66</a:t>
            </a:fld>
            <a:endParaRPr lang="en-US"/>
          </a:p>
        </p:txBody>
      </p:sp>
    </p:spTree>
    <p:extLst>
      <p:ext uri="{BB962C8B-B14F-4D97-AF65-F5344CB8AC3E}">
        <p14:creationId xmlns:p14="http://schemas.microsoft.com/office/powerpoint/2010/main" val="41198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D49C-BBDC-B377-3AAF-DB90B6A69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F3A43-A1EB-C18B-DE89-B83885C49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A797E-F9BF-21D2-C167-D30924D565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 let's give it a try together. If you have your laptop, open VS Code and type python3.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from turtle import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if you try to import the turtle module on macOS and receive the following error "import _</a:t>
            </a:r>
            <a:r>
              <a:rPr lang="en-US" sz="1200" kern="1200" dirty="0" err="1">
                <a:solidFill>
                  <a:schemeClr val="tx1"/>
                </a:solidFill>
                <a:effectLst/>
                <a:latin typeface="+mn-lt"/>
                <a:ea typeface="+mn-ea"/>
                <a:cs typeface="+mn-cs"/>
              </a:rPr>
              <a:t>tkinter</a:t>
            </a:r>
            <a:r>
              <a:rPr lang="en-US" sz="1200" kern="1200" dirty="0">
                <a:solidFill>
                  <a:schemeClr val="tx1"/>
                </a:solidFill>
                <a:effectLst/>
                <a:latin typeface="+mn-lt"/>
                <a:ea typeface="+mn-ea"/>
                <a:cs typeface="+mn-cs"/>
              </a:rPr>
              <a:t> # If this fails your Python may not be configured for Tk", you will need to go https://</a:t>
            </a:r>
            <a:r>
              <a:rPr lang="en-US" sz="1200" kern="1200" dirty="0" err="1">
                <a:solidFill>
                  <a:schemeClr val="tx1"/>
                </a:solidFill>
                <a:effectLst/>
                <a:latin typeface="+mn-lt"/>
                <a:ea typeface="+mn-ea"/>
                <a:cs typeface="+mn-cs"/>
              </a:rPr>
              <a:t>www.python.org</a:t>
            </a:r>
            <a:r>
              <a:rPr lang="en-US" sz="1200" kern="1200" dirty="0">
                <a:solidFill>
                  <a:schemeClr val="tx1"/>
                </a:solidFill>
                <a:effectLst/>
                <a:latin typeface="+mn-lt"/>
                <a:ea typeface="+mn-ea"/>
                <a:cs typeface="+mn-cs"/>
              </a:rPr>
              <a:t>/downloads/release/python-3143/ download again python, install it,  and then open a Terminal and write PATH="/Library/Frameworks/</a:t>
            </a:r>
            <a:r>
              <a:rPr lang="en-US" sz="1200" kern="1200" dirty="0" err="1">
                <a:solidFill>
                  <a:schemeClr val="tx1"/>
                </a:solidFill>
                <a:effectLst/>
                <a:latin typeface="+mn-lt"/>
                <a:ea typeface="+mn-ea"/>
                <a:cs typeface="+mn-cs"/>
              </a:rPr>
              <a:t>Python.framework</a:t>
            </a:r>
            <a:r>
              <a:rPr lang="en-US" sz="1200" kern="1200" dirty="0">
                <a:solidFill>
                  <a:schemeClr val="tx1"/>
                </a:solidFill>
                <a:effectLst/>
                <a:latin typeface="+mn-lt"/>
                <a:ea typeface="+mn-ea"/>
                <a:cs typeface="+mn-cs"/>
              </a:rPr>
              <a:t>/Versions/3.14/bin:${PATH}"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export PATH</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7A63462-9B02-5B45-5B5C-8ECF0A74EF13}"/>
              </a:ext>
            </a:extLst>
          </p:cNvPr>
          <p:cNvSpPr>
            <a:spLocks noGrp="1"/>
          </p:cNvSpPr>
          <p:nvPr>
            <p:ph type="sldNum" sz="quarter" idx="5"/>
          </p:nvPr>
        </p:nvSpPr>
        <p:spPr/>
        <p:txBody>
          <a:bodyPr/>
          <a:lstStyle/>
          <a:p>
            <a:fld id="{D1EC9309-185D-B241-857D-6AB647741F6D}" type="slidenum">
              <a:rPr lang="en-US" smtClean="0"/>
              <a:t>67</a:t>
            </a:fld>
            <a:endParaRPr lang="en-US"/>
          </a:p>
        </p:txBody>
      </p:sp>
    </p:spTree>
    <p:extLst>
      <p:ext uri="{BB962C8B-B14F-4D97-AF65-F5344CB8AC3E}">
        <p14:creationId xmlns:p14="http://schemas.microsoft.com/office/powerpoint/2010/main" val="28154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F56C-7C09-39BB-947F-6B3E754CD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7B48F-D011-1D62-A842-7EBD7B4A3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6D9AC-AB77-7F3A-1F94-D8218F5871A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Here's an example of a function that uses the turtle module. It creates a star/asterisk with a different number of spokes. We first figure out how we have to space the spokes. We do a for loop over the number of spokes. At each iteration we draw a spoke, go backwards for the next spoke, rotate right based on the angle we calculated. Here’s the result of </a:t>
            </a:r>
            <a:r>
              <a:rPr lang="en-US" sz="1200" kern="1200" dirty="0" err="1">
                <a:solidFill>
                  <a:schemeClr val="tx1"/>
                </a:solidFill>
                <a:effectLst/>
                <a:latin typeface="+mn-lt"/>
                <a:ea typeface="+mn-ea"/>
                <a:cs typeface="+mn-cs"/>
              </a:rPr>
              <a:t>asterisk_star</a:t>
            </a:r>
            <a:r>
              <a:rPr lang="en-US" sz="1200" kern="1200" dirty="0">
                <a:solidFill>
                  <a:schemeClr val="tx1"/>
                </a:solidFill>
                <a:effectLst/>
                <a:latin typeface="+mn-lt"/>
                <a:ea typeface="+mn-ea"/>
                <a:cs typeface="+mn-cs"/>
              </a:rPr>
              <a:t>(100, 6)</a:t>
            </a:r>
          </a:p>
        </p:txBody>
      </p:sp>
      <p:sp>
        <p:nvSpPr>
          <p:cNvPr id="4" name="Slide Number Placeholder 3">
            <a:extLst>
              <a:ext uri="{FF2B5EF4-FFF2-40B4-BE49-F238E27FC236}">
                <a16:creationId xmlns:a16="http://schemas.microsoft.com/office/drawing/2014/main" id="{2AA08AAF-11A5-2460-086E-52B0D76DA63F}"/>
              </a:ext>
            </a:extLst>
          </p:cNvPr>
          <p:cNvSpPr>
            <a:spLocks noGrp="1"/>
          </p:cNvSpPr>
          <p:nvPr>
            <p:ph type="sldNum" sz="quarter" idx="5"/>
          </p:nvPr>
        </p:nvSpPr>
        <p:spPr/>
        <p:txBody>
          <a:bodyPr/>
          <a:lstStyle/>
          <a:p>
            <a:fld id="{D1EC9309-185D-B241-857D-6AB647741F6D}" type="slidenum">
              <a:rPr lang="en-US" smtClean="0"/>
              <a:t>68</a:t>
            </a:fld>
            <a:endParaRPr lang="en-US"/>
          </a:p>
        </p:txBody>
      </p:sp>
    </p:spTree>
    <p:extLst>
      <p:ext uri="{BB962C8B-B14F-4D97-AF65-F5344CB8AC3E}">
        <p14:creationId xmlns:p14="http://schemas.microsoft.com/office/powerpoint/2010/main" val="3070473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0D91-3D02-9A69-1485-7920E804E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40F52-DCA3-45F1-5AE8-3EC5AAED6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4AF80-4271-6110-48E6-05A66BF3B0E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do you think this mystery function does?</a:t>
            </a:r>
          </a:p>
        </p:txBody>
      </p:sp>
      <p:sp>
        <p:nvSpPr>
          <p:cNvPr id="4" name="Slide Number Placeholder 3">
            <a:extLst>
              <a:ext uri="{FF2B5EF4-FFF2-40B4-BE49-F238E27FC236}">
                <a16:creationId xmlns:a16="http://schemas.microsoft.com/office/drawing/2014/main" id="{6C9BBA60-FB43-948B-E188-F53D0B48F016}"/>
              </a:ext>
            </a:extLst>
          </p:cNvPr>
          <p:cNvSpPr>
            <a:spLocks noGrp="1"/>
          </p:cNvSpPr>
          <p:nvPr>
            <p:ph type="sldNum" sz="quarter" idx="5"/>
          </p:nvPr>
        </p:nvSpPr>
        <p:spPr/>
        <p:txBody>
          <a:bodyPr/>
          <a:lstStyle/>
          <a:p>
            <a:fld id="{D1EC9309-185D-B241-857D-6AB647741F6D}" type="slidenum">
              <a:rPr lang="en-US" smtClean="0"/>
              <a:t>69</a:t>
            </a:fld>
            <a:endParaRPr lang="en-US"/>
          </a:p>
        </p:txBody>
      </p:sp>
    </p:spTree>
    <p:extLst>
      <p:ext uri="{BB962C8B-B14F-4D97-AF65-F5344CB8AC3E}">
        <p14:creationId xmlns:p14="http://schemas.microsoft.com/office/powerpoint/2010/main" val="84789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C4B6D-E0AD-611E-20E4-150913B6B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FF894-4B0F-9979-5CC0-6E282759C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D1BEF-3EA5-0B28-FFF7-ED5D0D31A392}"/>
              </a:ext>
            </a:extLst>
          </p:cNvPr>
          <p:cNvSpPr>
            <a:spLocks noGrp="1"/>
          </p:cNvSpPr>
          <p:nvPr>
            <p:ph type="body" idx="1"/>
          </p:nvPr>
        </p:nvSpPr>
        <p:spPr/>
        <p:txBody>
          <a:bodyPr/>
          <a:lstStyle/>
          <a:p>
            <a:r>
              <a:rPr lang="en-US" dirty="0"/>
              <a:t>next, we will prompt the user for their input n.</a:t>
            </a:r>
          </a:p>
        </p:txBody>
      </p:sp>
      <p:sp>
        <p:nvSpPr>
          <p:cNvPr id="4" name="Slide Number Placeholder 3">
            <a:extLst>
              <a:ext uri="{FF2B5EF4-FFF2-40B4-BE49-F238E27FC236}">
                <a16:creationId xmlns:a16="http://schemas.microsoft.com/office/drawing/2014/main" id="{AC942F4E-DDE5-E503-2C8E-6D4DDD3BB7A2}"/>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25451860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27365-ABBA-68D1-75E3-67E2BE1F7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D2757-C867-F5D4-A95B-4725B97E0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05D14-A4F6-1E30-0CBA-25EFC04A63E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It draws a simple spiral! Look at the code: The variable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will keep count of how many times we need to get in the loop. For small loops (i.e. just a handful of statements), it’s common to just name the counter variable as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which stands for index. Each time we get in the loop, the length of the edge drawn will be longer by  5: 0, 5, 10, 15, 20, … and it will be at a 50 degree angle. If it is less than 90 degrees, it will spiral out, and above it, it will spiral in.</a:t>
            </a:r>
          </a:p>
        </p:txBody>
      </p:sp>
      <p:sp>
        <p:nvSpPr>
          <p:cNvPr id="4" name="Slide Number Placeholder 3">
            <a:extLst>
              <a:ext uri="{FF2B5EF4-FFF2-40B4-BE49-F238E27FC236}">
                <a16:creationId xmlns:a16="http://schemas.microsoft.com/office/drawing/2014/main" id="{57250E05-6A9D-4E80-0691-B7E1F5F968D7}"/>
              </a:ext>
            </a:extLst>
          </p:cNvPr>
          <p:cNvSpPr>
            <a:spLocks noGrp="1"/>
          </p:cNvSpPr>
          <p:nvPr>
            <p:ph type="sldNum" sz="quarter" idx="5"/>
          </p:nvPr>
        </p:nvSpPr>
        <p:spPr/>
        <p:txBody>
          <a:bodyPr/>
          <a:lstStyle/>
          <a:p>
            <a:fld id="{D1EC9309-185D-B241-857D-6AB647741F6D}" type="slidenum">
              <a:rPr lang="en-US" smtClean="0"/>
              <a:t>70</a:t>
            </a:fld>
            <a:endParaRPr lang="en-US"/>
          </a:p>
        </p:txBody>
      </p:sp>
    </p:spTree>
    <p:extLst>
      <p:ext uri="{BB962C8B-B14F-4D97-AF65-F5344CB8AC3E}">
        <p14:creationId xmlns:p14="http://schemas.microsoft.com/office/powerpoint/2010/main" val="13993389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337C4-41ED-9A6D-69FE-DB044ACFB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AAD9A-F41B-CF94-611E-CB168F65B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7C441-DE3B-B32C-67A4-802C1AF08AF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about this mystery function</a:t>
            </a:r>
          </a:p>
        </p:txBody>
      </p:sp>
      <p:sp>
        <p:nvSpPr>
          <p:cNvPr id="4" name="Slide Number Placeholder 3">
            <a:extLst>
              <a:ext uri="{FF2B5EF4-FFF2-40B4-BE49-F238E27FC236}">
                <a16:creationId xmlns:a16="http://schemas.microsoft.com/office/drawing/2014/main" id="{DFA009F2-D527-41EE-CA9E-CDE8546DDB02}"/>
              </a:ext>
            </a:extLst>
          </p:cNvPr>
          <p:cNvSpPr>
            <a:spLocks noGrp="1"/>
          </p:cNvSpPr>
          <p:nvPr>
            <p:ph type="sldNum" sz="quarter" idx="5"/>
          </p:nvPr>
        </p:nvSpPr>
        <p:spPr/>
        <p:txBody>
          <a:bodyPr/>
          <a:lstStyle/>
          <a:p>
            <a:fld id="{D1EC9309-185D-B241-857D-6AB647741F6D}" type="slidenum">
              <a:rPr lang="en-US" smtClean="0"/>
              <a:t>71</a:t>
            </a:fld>
            <a:endParaRPr lang="en-US"/>
          </a:p>
        </p:txBody>
      </p:sp>
    </p:spTree>
    <p:extLst>
      <p:ext uri="{BB962C8B-B14F-4D97-AF65-F5344CB8AC3E}">
        <p14:creationId xmlns:p14="http://schemas.microsoft.com/office/powerpoint/2010/main" val="629023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23985-DD06-E3A1-362D-25EE4402E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A2FEC-77F5-1B35-C801-F4AE5DAB4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8BCA7-B495-6D5D-FE88-C9E41C27871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spiral function is similar to </a:t>
            </a:r>
            <a:r>
              <a:rPr lang="en-US" sz="1200" kern="1200" dirty="0" err="1">
                <a:solidFill>
                  <a:schemeClr val="tx1"/>
                </a:solidFill>
                <a:effectLst/>
                <a:latin typeface="+mn-lt"/>
                <a:ea typeface="+mn-ea"/>
                <a:cs typeface="+mn-cs"/>
              </a:rPr>
              <a:t>simple_spiral</a:t>
            </a:r>
            <a:r>
              <a:rPr lang="en-US" sz="1200" kern="1200" dirty="0">
                <a:solidFill>
                  <a:schemeClr val="tx1"/>
                </a:solidFill>
                <a:effectLst/>
                <a:latin typeface="+mn-lt"/>
                <a:ea typeface="+mn-ea"/>
                <a:cs typeface="+mn-cs"/>
              </a:rPr>
              <a:t>, however now we've parameterized the length of the sides and the angle. A good example, is side = 200 and angle = 89 </a:t>
            </a:r>
          </a:p>
        </p:txBody>
      </p:sp>
      <p:sp>
        <p:nvSpPr>
          <p:cNvPr id="4" name="Slide Number Placeholder 3">
            <a:extLst>
              <a:ext uri="{FF2B5EF4-FFF2-40B4-BE49-F238E27FC236}">
                <a16:creationId xmlns:a16="http://schemas.microsoft.com/office/drawing/2014/main" id="{EF4290A6-56FA-25D6-3D05-74D202ECD4BB}"/>
              </a:ext>
            </a:extLst>
          </p:cNvPr>
          <p:cNvSpPr>
            <a:spLocks noGrp="1"/>
          </p:cNvSpPr>
          <p:nvPr>
            <p:ph type="sldNum" sz="quarter" idx="5"/>
          </p:nvPr>
        </p:nvSpPr>
        <p:spPr/>
        <p:txBody>
          <a:bodyPr/>
          <a:lstStyle/>
          <a:p>
            <a:fld id="{D1EC9309-185D-B241-857D-6AB647741F6D}" type="slidenum">
              <a:rPr lang="en-US" smtClean="0"/>
              <a:t>72</a:t>
            </a:fld>
            <a:endParaRPr lang="en-US"/>
          </a:p>
        </p:txBody>
      </p:sp>
    </p:spTree>
    <p:extLst>
      <p:ext uri="{BB962C8B-B14F-4D97-AF65-F5344CB8AC3E}">
        <p14:creationId xmlns:p14="http://schemas.microsoft.com/office/powerpoint/2010/main" val="2675329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77D5-F913-C385-EAB4-497D440BB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B43BF-F08F-9CD0-3894-E8EFFE06B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87FA6-A95B-C38A-65BC-7233D2465B9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about this function?</a:t>
            </a:r>
          </a:p>
        </p:txBody>
      </p:sp>
      <p:sp>
        <p:nvSpPr>
          <p:cNvPr id="4" name="Slide Number Placeholder 3">
            <a:extLst>
              <a:ext uri="{FF2B5EF4-FFF2-40B4-BE49-F238E27FC236}">
                <a16:creationId xmlns:a16="http://schemas.microsoft.com/office/drawing/2014/main" id="{A91F603A-CAF8-0938-B533-C0C11DAD7858}"/>
              </a:ext>
            </a:extLst>
          </p:cNvPr>
          <p:cNvSpPr>
            <a:spLocks noGrp="1"/>
          </p:cNvSpPr>
          <p:nvPr>
            <p:ph type="sldNum" sz="quarter" idx="5"/>
          </p:nvPr>
        </p:nvSpPr>
        <p:spPr/>
        <p:txBody>
          <a:bodyPr/>
          <a:lstStyle/>
          <a:p>
            <a:fld id="{D1EC9309-185D-B241-857D-6AB647741F6D}" type="slidenum">
              <a:rPr lang="en-US" smtClean="0"/>
              <a:t>73</a:t>
            </a:fld>
            <a:endParaRPr lang="en-US"/>
          </a:p>
        </p:txBody>
      </p:sp>
    </p:spTree>
    <p:extLst>
      <p:ext uri="{BB962C8B-B14F-4D97-AF65-F5344CB8AC3E}">
        <p14:creationId xmlns:p14="http://schemas.microsoft.com/office/powerpoint/2010/main" val="24728852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10054-8F77-F08A-9E97-DDE919592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B6601-D5B1-B595-3CB7-CA3AE63D6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54039-9909-BE5B-076B-C9E89EB3BAE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Finally, </a:t>
            </a:r>
            <a:r>
              <a:rPr lang="en-US" sz="1200" kern="1200" dirty="0" err="1">
                <a:solidFill>
                  <a:schemeClr val="tx1"/>
                </a:solidFill>
                <a:effectLst/>
                <a:latin typeface="+mn-lt"/>
                <a:ea typeface="+mn-ea"/>
                <a:cs typeface="+mn-cs"/>
              </a:rPr>
              <a:t>rotating_circles</a:t>
            </a:r>
            <a:r>
              <a:rPr lang="en-US" sz="1200" kern="1200" dirty="0">
                <a:solidFill>
                  <a:schemeClr val="tx1"/>
                </a:solidFill>
                <a:effectLst/>
                <a:latin typeface="+mn-lt"/>
                <a:ea typeface="+mn-ea"/>
                <a:cs typeface="+mn-cs"/>
              </a:rPr>
              <a:t> is another fun function that draws “num” circles, each one rotated "angle" degrees from the previous one. This is the result of the </a:t>
            </a:r>
            <a:r>
              <a:rPr lang="en-US" sz="1200" kern="1200" dirty="0" err="1">
                <a:solidFill>
                  <a:schemeClr val="tx1"/>
                </a:solidFill>
                <a:effectLst/>
                <a:latin typeface="+mn-lt"/>
                <a:ea typeface="+mn-ea"/>
                <a:cs typeface="+mn-cs"/>
              </a:rPr>
              <a:t>rotating_circles</a:t>
            </a:r>
            <a:r>
              <a:rPr lang="en-US" sz="1200" kern="1200" dirty="0">
                <a:solidFill>
                  <a:schemeClr val="tx1"/>
                </a:solidFill>
                <a:effectLst/>
                <a:latin typeface="+mn-lt"/>
                <a:ea typeface="+mn-ea"/>
                <a:cs typeface="+mn-cs"/>
              </a:rPr>
              <a:t>(100, 10) call. </a:t>
            </a:r>
          </a:p>
        </p:txBody>
      </p:sp>
      <p:sp>
        <p:nvSpPr>
          <p:cNvPr id="4" name="Slide Number Placeholder 3">
            <a:extLst>
              <a:ext uri="{FF2B5EF4-FFF2-40B4-BE49-F238E27FC236}">
                <a16:creationId xmlns:a16="http://schemas.microsoft.com/office/drawing/2014/main" id="{6FB95DE7-CBCC-050C-1206-E767DA8CBE65}"/>
              </a:ext>
            </a:extLst>
          </p:cNvPr>
          <p:cNvSpPr>
            <a:spLocks noGrp="1"/>
          </p:cNvSpPr>
          <p:nvPr>
            <p:ph type="sldNum" sz="quarter" idx="5"/>
          </p:nvPr>
        </p:nvSpPr>
        <p:spPr/>
        <p:txBody>
          <a:bodyPr/>
          <a:lstStyle/>
          <a:p>
            <a:fld id="{D1EC9309-185D-B241-857D-6AB647741F6D}" type="slidenum">
              <a:rPr lang="en-US" smtClean="0"/>
              <a:t>74</a:t>
            </a:fld>
            <a:endParaRPr lang="en-US"/>
          </a:p>
        </p:txBody>
      </p:sp>
    </p:spTree>
    <p:extLst>
      <p:ext uri="{BB962C8B-B14F-4D97-AF65-F5344CB8AC3E}">
        <p14:creationId xmlns:p14="http://schemas.microsoft.com/office/powerpoint/2010/main" val="3358830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06FC-12F1-AEB8-9E28-72C25F483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96410-24C6-0725-7C9D-F6A41DDF0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25F4B-D0B8-BC94-B82C-BCCBC2C47FC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about this function?</a:t>
            </a:r>
          </a:p>
        </p:txBody>
      </p:sp>
      <p:sp>
        <p:nvSpPr>
          <p:cNvPr id="4" name="Slide Number Placeholder 3">
            <a:extLst>
              <a:ext uri="{FF2B5EF4-FFF2-40B4-BE49-F238E27FC236}">
                <a16:creationId xmlns:a16="http://schemas.microsoft.com/office/drawing/2014/main" id="{4677C742-273D-0266-6066-C06DC8A00657}"/>
              </a:ext>
            </a:extLst>
          </p:cNvPr>
          <p:cNvSpPr>
            <a:spLocks noGrp="1"/>
          </p:cNvSpPr>
          <p:nvPr>
            <p:ph type="sldNum" sz="quarter" idx="5"/>
          </p:nvPr>
        </p:nvSpPr>
        <p:spPr/>
        <p:txBody>
          <a:bodyPr/>
          <a:lstStyle/>
          <a:p>
            <a:fld id="{D1EC9309-185D-B241-857D-6AB647741F6D}" type="slidenum">
              <a:rPr lang="en-US" smtClean="0"/>
              <a:t>75</a:t>
            </a:fld>
            <a:endParaRPr lang="en-US"/>
          </a:p>
        </p:txBody>
      </p:sp>
    </p:spTree>
    <p:extLst>
      <p:ext uri="{BB962C8B-B14F-4D97-AF65-F5344CB8AC3E}">
        <p14:creationId xmlns:p14="http://schemas.microsoft.com/office/powerpoint/2010/main" val="10402359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3C280-0747-03E4-DFC8-46BCB3D94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59C3C-C73E-F728-7E0A-BFE95D924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C23AF-506A-4B91-73D0-C294CFE3556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It draws a random walk: It turns a random angle between -90 and 90 and steps forward some step size for </a:t>
            </a:r>
            <a:r>
              <a:rPr lang="en-US" sz="1200" kern="1200" dirty="0" err="1">
                <a:solidFill>
                  <a:schemeClr val="tx1"/>
                </a:solidFill>
                <a:effectLst/>
                <a:latin typeface="+mn-lt"/>
                <a:ea typeface="+mn-ea"/>
                <a:cs typeface="+mn-cs"/>
              </a:rPr>
              <a:t>num_steps</a:t>
            </a:r>
            <a:r>
              <a:rPr lang="en-US" sz="120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E4B50782-B635-533C-3CCA-0AF0E3B19A4A}"/>
              </a:ext>
            </a:extLst>
          </p:cNvPr>
          <p:cNvSpPr>
            <a:spLocks noGrp="1"/>
          </p:cNvSpPr>
          <p:nvPr>
            <p:ph type="sldNum" sz="quarter" idx="5"/>
          </p:nvPr>
        </p:nvSpPr>
        <p:spPr/>
        <p:txBody>
          <a:bodyPr/>
          <a:lstStyle/>
          <a:p>
            <a:fld id="{D1EC9309-185D-B241-857D-6AB647741F6D}" type="slidenum">
              <a:rPr lang="en-US" smtClean="0"/>
              <a:t>76</a:t>
            </a:fld>
            <a:endParaRPr lang="en-US"/>
          </a:p>
        </p:txBody>
      </p:sp>
    </p:spTree>
    <p:extLst>
      <p:ext uri="{BB962C8B-B14F-4D97-AF65-F5344CB8AC3E}">
        <p14:creationId xmlns:p14="http://schemas.microsoft.com/office/powerpoint/2010/main" val="14736332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42CA-1801-BC90-4BC1-0274301C5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21F19-6E21-B113-BFCE-FB3E574CC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3FA1D-C4AC-4823-8ECD-6A1687D75A5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about this mystery function?</a:t>
            </a:r>
          </a:p>
        </p:txBody>
      </p:sp>
      <p:sp>
        <p:nvSpPr>
          <p:cNvPr id="4" name="Slide Number Placeholder 3">
            <a:extLst>
              <a:ext uri="{FF2B5EF4-FFF2-40B4-BE49-F238E27FC236}">
                <a16:creationId xmlns:a16="http://schemas.microsoft.com/office/drawing/2014/main" id="{DE77B907-1D1D-AF6D-8003-74B6F08E3933}"/>
              </a:ext>
            </a:extLst>
          </p:cNvPr>
          <p:cNvSpPr>
            <a:spLocks noGrp="1"/>
          </p:cNvSpPr>
          <p:nvPr>
            <p:ph type="sldNum" sz="quarter" idx="5"/>
          </p:nvPr>
        </p:nvSpPr>
        <p:spPr/>
        <p:txBody>
          <a:bodyPr/>
          <a:lstStyle/>
          <a:p>
            <a:fld id="{D1EC9309-185D-B241-857D-6AB647741F6D}" type="slidenum">
              <a:rPr lang="en-US" smtClean="0"/>
              <a:t>77</a:t>
            </a:fld>
            <a:endParaRPr lang="en-US"/>
          </a:p>
        </p:txBody>
      </p:sp>
    </p:spTree>
    <p:extLst>
      <p:ext uri="{BB962C8B-B14F-4D97-AF65-F5344CB8AC3E}">
        <p14:creationId xmlns:p14="http://schemas.microsoft.com/office/powerpoint/2010/main" val="21153302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25C02-726D-57AE-DB92-32180BB73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50FE1-53BE-61ED-DA8B-AC3492981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8731-FEEF-BACE-0483-5CB29FE5BBF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It draws a line of length between 10 and 60 at an angle between -90 and 90 then draws a star  of length between 10 and 60 and with “spokes” spokes. It does that 10 times. Pretty, right?</a:t>
            </a:r>
          </a:p>
        </p:txBody>
      </p:sp>
      <p:sp>
        <p:nvSpPr>
          <p:cNvPr id="4" name="Slide Number Placeholder 3">
            <a:extLst>
              <a:ext uri="{FF2B5EF4-FFF2-40B4-BE49-F238E27FC236}">
                <a16:creationId xmlns:a16="http://schemas.microsoft.com/office/drawing/2014/main" id="{FB3E2D66-4378-22DC-944D-F2856EBA3ED8}"/>
              </a:ext>
            </a:extLst>
          </p:cNvPr>
          <p:cNvSpPr>
            <a:spLocks noGrp="1"/>
          </p:cNvSpPr>
          <p:nvPr>
            <p:ph type="sldNum" sz="quarter" idx="5"/>
          </p:nvPr>
        </p:nvSpPr>
        <p:spPr/>
        <p:txBody>
          <a:bodyPr/>
          <a:lstStyle/>
          <a:p>
            <a:fld id="{D1EC9309-185D-B241-857D-6AB647741F6D}" type="slidenum">
              <a:rPr lang="en-US" smtClean="0"/>
              <a:t>78</a:t>
            </a:fld>
            <a:endParaRPr lang="en-US"/>
          </a:p>
        </p:txBody>
      </p:sp>
    </p:spTree>
    <p:extLst>
      <p:ext uri="{BB962C8B-B14F-4D97-AF65-F5344CB8AC3E}">
        <p14:creationId xmlns:p14="http://schemas.microsoft.com/office/powerpoint/2010/main" val="12836404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7725-C40B-B437-8C89-CF9581E99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1FCFD-8554-6217-801E-CF58B1EE0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B320C-3391-F2D3-3CED-E29FE3E25FF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about the </a:t>
            </a:r>
            <a:r>
              <a:rPr lang="en-US" sz="1200" kern="1200" dirty="0" err="1">
                <a:solidFill>
                  <a:schemeClr val="tx1"/>
                </a:solidFill>
                <a:effectLst/>
                <a:latin typeface="+mn-lt"/>
                <a:ea typeface="+mn-ea"/>
                <a:cs typeface="+mn-cs"/>
              </a:rPr>
              <a:t>setcolor_random</a:t>
            </a:r>
            <a:r>
              <a:rPr lang="en-US" sz="1200" kern="1200" dirty="0">
                <a:solidFill>
                  <a:schemeClr val="tx1"/>
                </a:solidFill>
                <a:effectLst/>
                <a:latin typeface="+mn-lt"/>
                <a:ea typeface="+mn-ea"/>
                <a:cs typeface="+mn-cs"/>
              </a:rPr>
              <a:t> function? It randomly picks between blue, purple, red and yellow (instead of based on x, y). Any ideas on how could we get this behavior? We will use </a:t>
            </a:r>
            <a:r>
              <a:rPr lang="en-US" sz="1200" kern="1200" dirty="0" err="1">
                <a:solidFill>
                  <a:schemeClr val="tx1"/>
                </a:solidFill>
                <a:effectLst/>
                <a:latin typeface="+mn-lt"/>
                <a:ea typeface="+mn-ea"/>
                <a:cs typeface="+mn-cs"/>
              </a:rPr>
              <a:t>random.randint</a:t>
            </a:r>
            <a:r>
              <a:rPr lang="en-US" sz="1200" kern="1200" dirty="0">
                <a:solidFill>
                  <a:schemeClr val="tx1"/>
                </a:solidFill>
                <a:effectLst/>
                <a:latin typeface="+mn-lt"/>
                <a:ea typeface="+mn-ea"/>
                <a:cs typeface="+mn-cs"/>
              </a:rPr>
              <a:t> to select a number between 1 and 4. We will save this number and use it in an if-</a:t>
            </a:r>
            <a:r>
              <a:rPr lang="en-US" sz="1200" kern="1200" dirty="0" err="1">
                <a:solidFill>
                  <a:schemeClr val="tx1"/>
                </a:solidFill>
                <a:effectLst/>
                <a:latin typeface="+mn-lt"/>
                <a:ea typeface="+mn-ea"/>
                <a:cs typeface="+mn-cs"/>
              </a:rPr>
              <a:t>elif</a:t>
            </a:r>
            <a:r>
              <a:rPr lang="en-US" sz="1200" kern="1200" dirty="0">
                <a:solidFill>
                  <a:schemeClr val="tx1"/>
                </a:solidFill>
                <a:effectLst/>
                <a:latin typeface="+mn-lt"/>
                <a:ea typeface="+mn-ea"/>
                <a:cs typeface="+mn-cs"/>
              </a:rPr>
              <a:t>-else statement. We MUST save this number to a variable and not try and do your if/else statement based on new calls to </a:t>
            </a:r>
            <a:r>
              <a:rPr lang="en-US" sz="1200" kern="1200" dirty="0" err="1">
                <a:solidFill>
                  <a:schemeClr val="tx1"/>
                </a:solidFill>
                <a:effectLst/>
                <a:latin typeface="+mn-lt"/>
                <a:ea typeface="+mn-ea"/>
                <a:cs typeface="+mn-cs"/>
              </a:rPr>
              <a:t>random.randint</a:t>
            </a:r>
            <a:r>
              <a:rPr lang="en-US" sz="120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DF65B7EB-1393-2927-CF5B-95F0D7F85CC6}"/>
              </a:ext>
            </a:extLst>
          </p:cNvPr>
          <p:cNvSpPr>
            <a:spLocks noGrp="1"/>
          </p:cNvSpPr>
          <p:nvPr>
            <p:ph type="sldNum" sz="quarter" idx="5"/>
          </p:nvPr>
        </p:nvSpPr>
        <p:spPr/>
        <p:txBody>
          <a:bodyPr/>
          <a:lstStyle/>
          <a:p>
            <a:fld id="{D1EC9309-185D-B241-857D-6AB647741F6D}" type="slidenum">
              <a:rPr lang="en-US" smtClean="0"/>
              <a:t>79</a:t>
            </a:fld>
            <a:endParaRPr lang="en-US"/>
          </a:p>
        </p:txBody>
      </p:sp>
    </p:spTree>
    <p:extLst>
      <p:ext uri="{BB962C8B-B14F-4D97-AF65-F5344CB8AC3E}">
        <p14:creationId xmlns:p14="http://schemas.microsoft.com/office/powerpoint/2010/main" val="250385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they type 2 which we will store in r3</a:t>
            </a:r>
          </a:p>
        </p:txBody>
      </p:sp>
      <p:sp>
        <p:nvSpPr>
          <p:cNvPr id="4" name="Slide Number Placeholder 3"/>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30382008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8111-EB4C-F9CB-00B7-D0A4F8111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51ED4-217E-2F7B-053D-8CA3B61E0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2A72A-BA06-4119-AF17-C51D612089E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It picks random x and y coordinates to draw a circle. It uses the </a:t>
            </a:r>
            <a:r>
              <a:rPr lang="en-US" sz="1200" kern="1200" dirty="0" err="1">
                <a:solidFill>
                  <a:schemeClr val="tx1"/>
                </a:solidFill>
                <a:effectLst/>
                <a:latin typeface="+mn-lt"/>
                <a:ea typeface="+mn-ea"/>
                <a:cs typeface="+mn-cs"/>
              </a:rPr>
              <a:t>randint</a:t>
            </a:r>
            <a:r>
              <a:rPr lang="en-US" sz="1200" kern="1200" dirty="0">
                <a:solidFill>
                  <a:schemeClr val="tx1"/>
                </a:solidFill>
                <a:effectLst/>
                <a:latin typeface="+mn-lt"/>
                <a:ea typeface="+mn-ea"/>
                <a:cs typeface="+mn-cs"/>
              </a:rPr>
              <a:t> function which we have seen before. Now how are the colors chosen? Each quadrant of the </a:t>
            </a:r>
            <a:r>
              <a:rPr lang="en-US" sz="1200" kern="1200" dirty="0" err="1">
                <a:solidFill>
                  <a:schemeClr val="tx1"/>
                </a:solidFill>
                <a:effectLst/>
                <a:latin typeface="+mn-lt"/>
                <a:ea typeface="+mn-ea"/>
                <a:cs typeface="+mn-cs"/>
              </a:rPr>
              <a:t>xy</a:t>
            </a:r>
            <a:r>
              <a:rPr lang="en-US" sz="1200" kern="1200" dirty="0">
                <a:solidFill>
                  <a:schemeClr val="tx1"/>
                </a:solidFill>
                <a:effectLst/>
                <a:latin typeface="+mn-lt"/>
                <a:ea typeface="+mn-ea"/>
                <a:cs typeface="+mn-cs"/>
              </a:rPr>
              <a:t>-axes is a different color. Wait, how can we do this? We will have to ask a question about x and y.</a:t>
            </a:r>
          </a:p>
        </p:txBody>
      </p:sp>
      <p:sp>
        <p:nvSpPr>
          <p:cNvPr id="4" name="Slide Number Placeholder 3">
            <a:extLst>
              <a:ext uri="{FF2B5EF4-FFF2-40B4-BE49-F238E27FC236}">
                <a16:creationId xmlns:a16="http://schemas.microsoft.com/office/drawing/2014/main" id="{F6557707-5EF8-6E12-3C1B-51762E27471A}"/>
              </a:ext>
            </a:extLst>
          </p:cNvPr>
          <p:cNvSpPr>
            <a:spLocks noGrp="1"/>
          </p:cNvSpPr>
          <p:nvPr>
            <p:ph type="sldNum" sz="quarter" idx="5"/>
          </p:nvPr>
        </p:nvSpPr>
        <p:spPr/>
        <p:txBody>
          <a:bodyPr/>
          <a:lstStyle/>
          <a:p>
            <a:fld id="{D1EC9309-185D-B241-857D-6AB647741F6D}" type="slidenum">
              <a:rPr lang="en-US" smtClean="0"/>
              <a:t>80</a:t>
            </a:fld>
            <a:endParaRPr lang="en-US"/>
          </a:p>
        </p:txBody>
      </p:sp>
    </p:spTree>
    <p:extLst>
      <p:ext uri="{BB962C8B-B14F-4D97-AF65-F5344CB8AC3E}">
        <p14:creationId xmlns:p14="http://schemas.microsoft.com/office/powerpoint/2010/main" val="37279186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C2DA8-1CFD-DE52-E5F4-DF3046AD2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0751C-7BFE-9D2B-DA20-67D540410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91C88-10F4-39C1-5651-0B2486F7F97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Let’s revisit the spiral function written now in a recursive manner</a:t>
            </a:r>
          </a:p>
        </p:txBody>
      </p:sp>
      <p:sp>
        <p:nvSpPr>
          <p:cNvPr id="4" name="Slide Number Placeholder 3">
            <a:extLst>
              <a:ext uri="{FF2B5EF4-FFF2-40B4-BE49-F238E27FC236}">
                <a16:creationId xmlns:a16="http://schemas.microsoft.com/office/drawing/2014/main" id="{23AD54D3-8584-A5BA-ECCC-30782045419E}"/>
              </a:ext>
            </a:extLst>
          </p:cNvPr>
          <p:cNvSpPr>
            <a:spLocks noGrp="1"/>
          </p:cNvSpPr>
          <p:nvPr>
            <p:ph type="sldNum" sz="quarter" idx="5"/>
          </p:nvPr>
        </p:nvSpPr>
        <p:spPr/>
        <p:txBody>
          <a:bodyPr/>
          <a:lstStyle/>
          <a:p>
            <a:fld id="{D1EC9309-185D-B241-857D-6AB647741F6D}" type="slidenum">
              <a:rPr lang="en-US" smtClean="0"/>
              <a:t>81</a:t>
            </a:fld>
            <a:endParaRPr lang="en-US"/>
          </a:p>
        </p:txBody>
      </p:sp>
    </p:spTree>
    <p:extLst>
      <p:ext uri="{BB962C8B-B14F-4D97-AF65-F5344CB8AC3E}">
        <p14:creationId xmlns:p14="http://schemas.microsoft.com/office/powerpoint/2010/main" val="13360627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9447F-6C42-250F-18C0-86743E56D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E73D7-DF00-FE34-66F6-2313E7D25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CD70D-7FA8-A1E8-E1D7-B672444383A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B1C08F-3CDC-34B0-9855-E9CA11A9C93E}"/>
              </a:ext>
            </a:extLst>
          </p:cNvPr>
          <p:cNvSpPr>
            <a:spLocks noGrp="1"/>
          </p:cNvSpPr>
          <p:nvPr>
            <p:ph type="sldNum" sz="quarter" idx="5"/>
          </p:nvPr>
        </p:nvSpPr>
        <p:spPr/>
        <p:txBody>
          <a:bodyPr/>
          <a:lstStyle/>
          <a:p>
            <a:fld id="{D1EC9309-185D-B241-857D-6AB647741F6D}" type="slidenum">
              <a:rPr lang="en-US" smtClean="0"/>
              <a:t>82</a:t>
            </a:fld>
            <a:endParaRPr lang="en-US"/>
          </a:p>
        </p:txBody>
      </p:sp>
    </p:spTree>
    <p:extLst>
      <p:ext uri="{BB962C8B-B14F-4D97-AF65-F5344CB8AC3E}">
        <p14:creationId xmlns:p14="http://schemas.microsoft.com/office/powerpoint/2010/main" val="7865957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FBB76-80E5-BD2A-6489-3C77F1DE3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9AC7C-9A0B-18FE-D441-0797410B6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C9B70-AEA5-99CC-68E1-C243B7038D71}"/>
              </a:ext>
            </a:extLst>
          </p:cNvPr>
          <p:cNvSpPr>
            <a:spLocks noGrp="1"/>
          </p:cNvSpPr>
          <p:nvPr>
            <p:ph type="body" idx="1"/>
          </p:nvPr>
        </p:nvSpPr>
        <p:spPr/>
        <p:txBody>
          <a:bodyPr/>
          <a:lstStyle/>
          <a:p>
            <a:r>
              <a:rPr lang="en-US" dirty="0"/>
              <a:t>What if we wanted to end up back at the starting point, but not pick the pen up? </a:t>
            </a:r>
          </a:p>
          <a:p>
            <a:r>
              <a:rPr lang="en-US" dirty="0"/>
              <a:t>We could trace our steps backwards.</a:t>
            </a:r>
          </a:p>
          <a:p>
            <a:pPr lvl="1"/>
            <a:r>
              <a:rPr lang="en-US" dirty="0"/>
              <a:t>Assume that the recursive call returns back to its starting point. What would we need to do to make sure that our call returned back to the starting point? </a:t>
            </a:r>
          </a:p>
          <a:p>
            <a:pPr lvl="1"/>
            <a:r>
              <a:rPr lang="en-US" dirty="0"/>
              <a:t>Add the following after the recursive call:</a:t>
            </a:r>
          </a:p>
          <a:p>
            <a:pPr lvl="2"/>
            <a:r>
              <a:rPr lang="en-US" dirty="0">
                <a:latin typeface="Monaco" pitchFamily="2" charset="77"/>
              </a:rPr>
              <a:t>right(30)</a:t>
            </a:r>
          </a:p>
          <a:p>
            <a:pPr lvl="2"/>
            <a:r>
              <a:rPr lang="en-US" dirty="0">
                <a:latin typeface="Monaco" pitchFamily="2" charset="77"/>
              </a:rPr>
              <a:t>backward(length)</a:t>
            </a:r>
          </a:p>
          <a:p>
            <a:pPr lvl="1"/>
            <a:r>
              <a:rPr lang="en-US" dirty="0"/>
              <a:t>if we run it now, we draw the spiral all the way down, and then we retrace backwards.:</a:t>
            </a:r>
          </a:p>
          <a:p>
            <a:pPr lvl="2"/>
            <a:r>
              <a:rPr lang="en-US" dirty="0"/>
              <a:t>each call to </a:t>
            </a:r>
            <a:r>
              <a:rPr lang="en-US" dirty="0">
                <a:latin typeface="Monaco" pitchFamily="2" charset="77"/>
              </a:rPr>
              <a:t>spiral</a:t>
            </a:r>
            <a:r>
              <a:rPr lang="en-US" dirty="0"/>
              <a:t> retraces its own part after the recursive call.</a:t>
            </a:r>
          </a:p>
          <a:p>
            <a:pPr lvl="2"/>
            <a:r>
              <a:rPr lang="en-US" dirty="0"/>
              <a:t>the call stack keeps track of each of the recursive calls.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F322F13-42B8-65A4-6E77-8A556CFD7EB7}"/>
              </a:ext>
            </a:extLst>
          </p:cNvPr>
          <p:cNvSpPr>
            <a:spLocks noGrp="1"/>
          </p:cNvSpPr>
          <p:nvPr>
            <p:ph type="sldNum" sz="quarter" idx="5"/>
          </p:nvPr>
        </p:nvSpPr>
        <p:spPr/>
        <p:txBody>
          <a:bodyPr/>
          <a:lstStyle/>
          <a:p>
            <a:fld id="{D1EC9309-185D-B241-857D-6AB647741F6D}" type="slidenum">
              <a:rPr lang="en-US" smtClean="0"/>
              <a:t>83</a:t>
            </a:fld>
            <a:endParaRPr lang="en-US"/>
          </a:p>
        </p:txBody>
      </p:sp>
    </p:spTree>
    <p:extLst>
      <p:ext uri="{BB962C8B-B14F-4D97-AF65-F5344CB8AC3E}">
        <p14:creationId xmlns:p14="http://schemas.microsoft.com/office/powerpoint/2010/main" val="14124752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06B71-E922-BC5A-8BF5-052918436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0CD77-CFE1-49B6-5C09-4FF16FCCD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6B26E-6186-34E8-AF9A-7837BE00F75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575C50B-9828-3183-2E54-B18C667E6BBF}"/>
              </a:ext>
            </a:extLst>
          </p:cNvPr>
          <p:cNvSpPr>
            <a:spLocks noGrp="1"/>
          </p:cNvSpPr>
          <p:nvPr>
            <p:ph type="sldNum" sz="quarter" idx="5"/>
          </p:nvPr>
        </p:nvSpPr>
        <p:spPr/>
        <p:txBody>
          <a:bodyPr/>
          <a:lstStyle/>
          <a:p>
            <a:fld id="{D1EC9309-185D-B241-857D-6AB647741F6D}" type="slidenum">
              <a:rPr lang="en-US" smtClean="0"/>
              <a:t>84</a:t>
            </a:fld>
            <a:endParaRPr lang="en-US"/>
          </a:p>
        </p:txBody>
      </p:sp>
    </p:spTree>
    <p:extLst>
      <p:ext uri="{BB962C8B-B14F-4D97-AF65-F5344CB8AC3E}">
        <p14:creationId xmlns:p14="http://schemas.microsoft.com/office/powerpoint/2010/main" val="18242037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48C55-C4CC-4FA5-700D-D05FDDA33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2465C-5104-D06E-2D7F-E9ED7BE22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BAA9E-5F1B-22F7-63C7-9F4390CFE14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77E660A-44D5-826B-4716-4B6EF07C8425}"/>
              </a:ext>
            </a:extLst>
          </p:cNvPr>
          <p:cNvSpPr>
            <a:spLocks noGrp="1"/>
          </p:cNvSpPr>
          <p:nvPr>
            <p:ph type="sldNum" sz="quarter" idx="5"/>
          </p:nvPr>
        </p:nvSpPr>
        <p:spPr/>
        <p:txBody>
          <a:bodyPr/>
          <a:lstStyle/>
          <a:p>
            <a:fld id="{D1EC9309-185D-B241-857D-6AB647741F6D}" type="slidenum">
              <a:rPr lang="en-US" smtClean="0"/>
              <a:t>85</a:t>
            </a:fld>
            <a:endParaRPr lang="en-US"/>
          </a:p>
        </p:txBody>
      </p:sp>
    </p:spTree>
    <p:extLst>
      <p:ext uri="{BB962C8B-B14F-4D97-AF65-F5344CB8AC3E}">
        <p14:creationId xmlns:p14="http://schemas.microsoft.com/office/powerpoint/2010/main" val="16534897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D790-3770-0698-0496-36DFEFCBF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D07F7-19C1-76C8-F49D-99BF2545B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A23ED-F0E1-F4E5-7EA1-51CFEF48011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8018294-AD4A-9374-91F4-150BD5B26937}"/>
              </a:ext>
            </a:extLst>
          </p:cNvPr>
          <p:cNvSpPr>
            <a:spLocks noGrp="1"/>
          </p:cNvSpPr>
          <p:nvPr>
            <p:ph type="sldNum" sz="quarter" idx="5"/>
          </p:nvPr>
        </p:nvSpPr>
        <p:spPr/>
        <p:txBody>
          <a:bodyPr/>
          <a:lstStyle/>
          <a:p>
            <a:fld id="{D1EC9309-185D-B241-857D-6AB647741F6D}" type="slidenum">
              <a:rPr lang="en-US" smtClean="0"/>
              <a:t>86</a:t>
            </a:fld>
            <a:endParaRPr lang="en-US"/>
          </a:p>
        </p:txBody>
      </p:sp>
    </p:spTree>
    <p:extLst>
      <p:ext uri="{BB962C8B-B14F-4D97-AF65-F5344CB8AC3E}">
        <p14:creationId xmlns:p14="http://schemas.microsoft.com/office/powerpoint/2010/main" val="18683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t>
            </a:r>
            <a:r>
              <a:rPr lang="en-US" dirty="0" err="1"/>
              <a:t>lcw</a:t>
            </a:r>
            <a:r>
              <a:rPr lang="en-US" dirty="0"/>
              <a:t> r2 </a:t>
            </a:r>
            <a:r>
              <a:rPr lang="en-US" dirty="0" err="1"/>
              <a:t>rec_sum</a:t>
            </a:r>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17093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3/13/26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3/13/26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3/13/26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3/13/26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3/13/26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3/13/26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3/13/26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3/13/26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3/13/26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3/13/26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3/13/26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3/13/26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docs.python.org/3/"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ocs.python.org/3/library/math.html#module-math"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ocs.python.org/3/library/random.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random.or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ocs.python.org/3/library/turtle.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cs.pomona.edu/classes/cs51/cs51machine/rec_sum.a51"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cs.pomona.edu/classes/cs51/code/turtle_recursion.txt" TargetMode="External"/><Relationship Id="rId4" Type="http://schemas.openxmlformats.org/officeDocument/2006/relationships/hyperlink" Target="https://cs.pomona.edu/classes/cs51/code/turtle-examples.tx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descr="A comic demonstrating the concept of recursion">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descr="A comic demonstrating the concept of recursion">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A comic demonstrating the concept of recursion">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A comic demonstrating the concept of recursion">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More Recursion</a:t>
            </a:r>
          </a:p>
        </p:txBody>
      </p:sp>
      <p:sp>
        <p:nvSpPr>
          <p:cNvPr id="3" name="Subtitle 2" descr="A comic demonstrating the concept of recursion">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a:p>
            <a:pPr algn="l"/>
            <a:endParaRPr lang="en-US" sz="2200" dirty="0">
              <a:solidFill>
                <a:schemeClr val="bg1"/>
              </a:solidFill>
            </a:endParaRPr>
          </a:p>
        </p:txBody>
      </p:sp>
      <p:pic>
        <p:nvPicPr>
          <p:cNvPr id="6" name="Picture 5">
            <a:extLst>
              <a:ext uri="{FF2B5EF4-FFF2-40B4-BE49-F238E27FC236}">
                <a16:creationId xmlns:a16="http://schemas.microsoft.com/office/drawing/2014/main" id="{3FABB1F8-037A-C1A2-F6BB-5919ECDB25F7}"/>
              </a:ext>
            </a:extLst>
          </p:cNvPr>
          <p:cNvPicPr>
            <a:picLocks noChangeAspect="1"/>
          </p:cNvPicPr>
          <p:nvPr/>
        </p:nvPicPr>
        <p:blipFill>
          <a:blip r:embed="rId3"/>
          <a:srcRect/>
          <a:stretch/>
        </p:blipFill>
        <p:spPr>
          <a:xfrm>
            <a:off x="1073022" y="238403"/>
            <a:ext cx="5054410" cy="6381193"/>
          </a:xfrm>
          <a:prstGeom prst="rect">
            <a:avLst/>
          </a:prstGeom>
        </p:spPr>
      </p:pic>
      <p:sp>
        <p:nvSpPr>
          <p:cNvPr id="5" name="Rectangle 4">
            <a:extLst>
              <a:ext uri="{FF2B5EF4-FFF2-40B4-BE49-F238E27FC236}">
                <a16:creationId xmlns:a16="http://schemas.microsoft.com/office/drawing/2014/main" id="{1FE13DB7-D3FB-5F3D-9D82-017D3E7DB070}"/>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Mathematical Foundations</a:t>
            </a:r>
          </a:p>
        </p:txBody>
      </p:sp>
      <p:sp>
        <p:nvSpPr>
          <p:cNvPr id="7" name="TextBox 6">
            <a:extLst>
              <a:ext uri="{FF2B5EF4-FFF2-40B4-BE49-F238E27FC236}">
                <a16:creationId xmlns:a16="http://schemas.microsoft.com/office/drawing/2014/main" id="{BEE83B03-975E-6430-02AC-C13A01952DD8}"/>
              </a:ext>
            </a:extLst>
          </p:cNvPr>
          <p:cNvSpPr txBox="1"/>
          <p:nvPr/>
        </p:nvSpPr>
        <p:spPr>
          <a:xfrm>
            <a:off x="309796" y="6554132"/>
            <a:ext cx="6580861"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commons.wikimedia.org</a:t>
            </a:r>
            <a:r>
              <a:rPr lang="en-US" dirty="0">
                <a:solidFill>
                  <a:schemeClr val="bg1"/>
                </a:solidFill>
              </a:rPr>
              <a:t>/w/</a:t>
            </a:r>
            <a:r>
              <a:rPr lang="en-US" dirty="0" err="1">
                <a:solidFill>
                  <a:schemeClr val="bg1"/>
                </a:solidFill>
              </a:rPr>
              <a:t>index.php?curid</a:t>
            </a:r>
            <a:r>
              <a:rPr lang="en-US" dirty="0">
                <a:solidFill>
                  <a:schemeClr val="bg1"/>
                </a:solidFill>
              </a:rPr>
              <a:t>=2747463</a:t>
            </a:r>
          </a:p>
        </p:txBody>
      </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01" y="410445"/>
            <a:ext cx="2529860" cy="461665"/>
          </a:xfrm>
          <a:prstGeom prst="rect">
            <a:avLst/>
          </a:prstGeom>
          <a:noFill/>
        </p:spPr>
        <p:txBody>
          <a:bodyPr wrap="none" rtlCol="0">
            <a:spAutoFit/>
          </a:bodyPr>
          <a:lstStyle/>
          <a:p>
            <a:r>
              <a:rPr lang="en-US" sz="2400" dirty="0"/>
              <a:t>Calling </a:t>
            </a:r>
            <a:r>
              <a:rPr lang="en-US" sz="2400" dirty="0" err="1">
                <a:latin typeface="Courier New" panose="02070309020205020404" pitchFamily="49" charset="0"/>
                <a:cs typeface="Courier New" panose="02070309020205020404" pitchFamily="49" charset="0"/>
              </a:rPr>
              <a:t>rec_sum</a:t>
            </a:r>
            <a:endParaRPr lang="en-US" sz="2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90780886"/>
              </p:ext>
            </p:extLst>
          </p:nvPr>
        </p:nvGraphicFramePr>
        <p:xfrm>
          <a:off x="6959885"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98557" y="5600892"/>
            <a:ext cx="1793583" cy="461665"/>
            <a:chOff x="6674556" y="5600891"/>
            <a:chExt cx="1793583" cy="461665"/>
          </a:xfrm>
        </p:grpSpPr>
        <p:cxnSp>
          <p:nvCxnSpPr>
            <p:cNvPr id="8" name="Straight Arrow Connector 7"/>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Rectangle 12">
            <a:extLst>
              <a:ext uri="{FF2B5EF4-FFF2-40B4-BE49-F238E27FC236}">
                <a16:creationId xmlns:a16="http://schemas.microsoft.com/office/drawing/2014/main" id="{C04A63D3-528E-5F11-36A4-1A261FC8ACE2}"/>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sp>
        <p:nvSpPr>
          <p:cNvPr id="14" name="Rectangle 13">
            <a:extLst>
              <a:ext uri="{FF2B5EF4-FFF2-40B4-BE49-F238E27FC236}">
                <a16:creationId xmlns:a16="http://schemas.microsoft.com/office/drawing/2014/main" id="{5149ED87-CD2E-9E96-DAA0-BD29E05A7517}"/>
              </a:ext>
            </a:extLst>
          </p:cNvPr>
          <p:cNvSpPr/>
          <p:nvPr/>
        </p:nvSpPr>
        <p:spPr>
          <a:xfrm>
            <a:off x="2435698" y="2356587"/>
            <a:ext cx="2285592" cy="274645"/>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753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286E4-BA2C-12E8-5138-0B4A134AEC2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E540E80-C7FB-945E-700E-ED2A2938CBD2}"/>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sp>
        <p:nvSpPr>
          <p:cNvPr id="3" name="TextBox 2">
            <a:extLst>
              <a:ext uri="{FF2B5EF4-FFF2-40B4-BE49-F238E27FC236}">
                <a16:creationId xmlns:a16="http://schemas.microsoft.com/office/drawing/2014/main" id="{37E52454-D269-E831-899E-FCC0448DF930}"/>
              </a:ext>
            </a:extLst>
          </p:cNvPr>
          <p:cNvSpPr txBox="1"/>
          <p:nvPr/>
        </p:nvSpPr>
        <p:spPr>
          <a:xfrm>
            <a:off x="1778001" y="410445"/>
            <a:ext cx="2529860" cy="461665"/>
          </a:xfrm>
          <a:prstGeom prst="rect">
            <a:avLst/>
          </a:prstGeom>
          <a:noFill/>
        </p:spPr>
        <p:txBody>
          <a:bodyPr wrap="none" rtlCol="0">
            <a:spAutoFit/>
          </a:bodyPr>
          <a:lstStyle/>
          <a:p>
            <a:r>
              <a:rPr lang="en-US" sz="2400" dirty="0"/>
              <a:t>Calling </a:t>
            </a:r>
            <a:r>
              <a:rPr lang="en-US" sz="2400" dirty="0" err="1">
                <a:latin typeface="Courier New" panose="02070309020205020404" pitchFamily="49" charset="0"/>
                <a:cs typeface="Courier New" panose="02070309020205020404" pitchFamily="49" charset="0"/>
              </a:rPr>
              <a:t>rec_sum</a:t>
            </a:r>
            <a:endParaRPr lang="en-US" sz="2400" dirty="0"/>
          </a:p>
        </p:txBody>
      </p:sp>
      <p:graphicFrame>
        <p:nvGraphicFramePr>
          <p:cNvPr id="4" name="Table 3">
            <a:extLst>
              <a:ext uri="{FF2B5EF4-FFF2-40B4-BE49-F238E27FC236}">
                <a16:creationId xmlns:a16="http://schemas.microsoft.com/office/drawing/2014/main" id="{406BC25C-46D2-D542-991F-C2EE54ACFAA3}"/>
              </a:ext>
            </a:extLst>
          </p:cNvPr>
          <p:cNvGraphicFramePr>
            <a:graphicFrameLocks noGrp="1"/>
          </p:cNvGraphicFramePr>
          <p:nvPr>
            <p:extLst>
              <p:ext uri="{D42A27DB-BD31-4B8C-83A1-F6EECF244321}">
                <p14:modId xmlns:p14="http://schemas.microsoft.com/office/powerpoint/2010/main" val="3306070015"/>
              </p:ext>
            </p:extLst>
          </p:nvPr>
        </p:nvGraphicFramePr>
        <p:xfrm>
          <a:off x="6959885"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A5F666B2-FD71-FF4E-968E-DB88F74BE0A9}"/>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a:extLst>
              <a:ext uri="{FF2B5EF4-FFF2-40B4-BE49-F238E27FC236}">
                <a16:creationId xmlns:a16="http://schemas.microsoft.com/office/drawing/2014/main" id="{80C60022-6925-4739-543A-5C1088053B32}"/>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BDDF955D-1E64-5392-B052-17F6DCD6AE69}"/>
              </a:ext>
            </a:extLst>
          </p:cNvPr>
          <p:cNvGrpSpPr/>
          <p:nvPr/>
        </p:nvGrpSpPr>
        <p:grpSpPr>
          <a:xfrm>
            <a:off x="8198557" y="5600892"/>
            <a:ext cx="1793583" cy="461665"/>
            <a:chOff x="6674556" y="5600891"/>
            <a:chExt cx="1793583" cy="461665"/>
          </a:xfrm>
        </p:grpSpPr>
        <p:cxnSp>
          <p:nvCxnSpPr>
            <p:cNvPr id="8" name="Straight Arrow Connector 7">
              <a:extLst>
                <a:ext uri="{FF2B5EF4-FFF2-40B4-BE49-F238E27FC236}">
                  <a16:creationId xmlns:a16="http://schemas.microsoft.com/office/drawing/2014/main" id="{697DF522-0942-8912-9076-00FAB346DF98}"/>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242A4B-2DBF-B122-333A-011BC9628CEB}"/>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2" name="Rectangle 11">
            <a:extLst>
              <a:ext uri="{FF2B5EF4-FFF2-40B4-BE49-F238E27FC236}">
                <a16:creationId xmlns:a16="http://schemas.microsoft.com/office/drawing/2014/main" id="{FBA04F24-696A-7F45-D379-96A35757127E}"/>
              </a:ext>
            </a:extLst>
          </p:cNvPr>
          <p:cNvSpPr/>
          <p:nvPr/>
        </p:nvSpPr>
        <p:spPr>
          <a:xfrm>
            <a:off x="2417037" y="2617845"/>
            <a:ext cx="2285592" cy="274645"/>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512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898" y="834242"/>
            <a:ext cx="451843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err="1">
                <a:latin typeface="Courier New"/>
                <a:cs typeface="Courier New"/>
              </a:rPr>
              <a:t>recurse</a:t>
            </a:r>
            <a:endParaRPr lang="en-US" dirty="0">
              <a:latin typeface="Courier New"/>
              <a:cs typeface="Courier New"/>
            </a:endParaRP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2822158453"/>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8198557" y="5600892"/>
            <a:ext cx="1793583" cy="461665"/>
            <a:chOff x="6674556" y="5600891"/>
            <a:chExt cx="1793583" cy="461665"/>
          </a:xfrm>
        </p:grpSpPr>
        <p:cxnSp>
          <p:nvCxnSpPr>
            <p:cNvPr id="7" name="Straight Arrow Connector 6"/>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9" name="Rectangle 8"/>
          <p:cNvSpPr/>
          <p:nvPr/>
        </p:nvSpPr>
        <p:spPr>
          <a:xfrm>
            <a:off x="2873142" y="1148562"/>
            <a:ext cx="1656525"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1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3933950664"/>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8198557" y="5161005"/>
            <a:ext cx="1793583" cy="461665"/>
            <a:chOff x="6674556" y="5600891"/>
            <a:chExt cx="1793583" cy="461665"/>
          </a:xfrm>
        </p:grpSpPr>
        <p:cxnSp>
          <p:nvCxnSpPr>
            <p:cNvPr id="7" name="Straight Arrow Connector 6"/>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9" name="Rectangle 8"/>
          <p:cNvSpPr/>
          <p:nvPr/>
        </p:nvSpPr>
        <p:spPr>
          <a:xfrm>
            <a:off x="2873142" y="1148562"/>
            <a:ext cx="1656525"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51045" y="5622670"/>
            <a:ext cx="498855" cy="461665"/>
          </a:xfrm>
          <a:prstGeom prst="rect">
            <a:avLst/>
          </a:prstGeom>
          <a:noFill/>
        </p:spPr>
        <p:txBody>
          <a:bodyPr wrap="none" rtlCol="0">
            <a:spAutoFit/>
          </a:bodyPr>
          <a:lstStyle/>
          <a:p>
            <a:r>
              <a:rPr lang="en-US" sz="2400" dirty="0">
                <a:solidFill>
                  <a:srgbClr val="0089E5"/>
                </a:solidFill>
              </a:rPr>
              <a:t>14</a:t>
            </a:r>
          </a:p>
        </p:txBody>
      </p:sp>
    </p:spTree>
    <p:extLst>
      <p:ext uri="{BB962C8B-B14F-4D97-AF65-F5344CB8AC3E}">
        <p14:creationId xmlns:p14="http://schemas.microsoft.com/office/powerpoint/2010/main" val="347829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516973383"/>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115736" y="1435101"/>
            <a:ext cx="2460859"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32384" y="5622670"/>
            <a:ext cx="498855" cy="461665"/>
          </a:xfrm>
          <a:prstGeom prst="rect">
            <a:avLst/>
          </a:prstGeom>
          <a:noFill/>
        </p:spPr>
        <p:txBody>
          <a:bodyPr wrap="none" rtlCol="0">
            <a:spAutoFit/>
          </a:bodyPr>
          <a:lstStyle/>
          <a:p>
            <a:r>
              <a:rPr lang="en-US" sz="2400" dirty="0"/>
              <a:t>14</a:t>
            </a:r>
          </a:p>
        </p:txBody>
      </p:sp>
      <p:grpSp>
        <p:nvGrpSpPr>
          <p:cNvPr id="11" name="Group 10"/>
          <p:cNvGrpSpPr/>
          <p:nvPr/>
        </p:nvGrpSpPr>
        <p:grpSpPr>
          <a:xfrm>
            <a:off x="8198557" y="5161005"/>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Tree>
    <p:extLst>
      <p:ext uri="{BB962C8B-B14F-4D97-AF65-F5344CB8AC3E}">
        <p14:creationId xmlns:p14="http://schemas.microsoft.com/office/powerpoint/2010/main" val="97309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834867206"/>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059752" y="2803879"/>
            <a:ext cx="1035637"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69708" y="5622670"/>
            <a:ext cx="498855" cy="461665"/>
          </a:xfrm>
          <a:prstGeom prst="rect">
            <a:avLst/>
          </a:prstGeom>
          <a:noFill/>
        </p:spPr>
        <p:txBody>
          <a:bodyPr wrap="none" rtlCol="0">
            <a:spAutoFit/>
          </a:bodyPr>
          <a:lstStyle/>
          <a:p>
            <a:r>
              <a:rPr lang="en-US" sz="2400" dirty="0"/>
              <a:t>14</a:t>
            </a:r>
          </a:p>
        </p:txBody>
      </p:sp>
      <p:grpSp>
        <p:nvGrpSpPr>
          <p:cNvPr id="11" name="Group 10"/>
          <p:cNvGrpSpPr/>
          <p:nvPr/>
        </p:nvGrpSpPr>
        <p:grpSpPr>
          <a:xfrm>
            <a:off x="8198557" y="5161005"/>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Tree>
    <p:extLst>
      <p:ext uri="{BB962C8B-B14F-4D97-AF65-F5344CB8AC3E}">
        <p14:creationId xmlns:p14="http://schemas.microsoft.com/office/powerpoint/2010/main" val="376111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CCB545-6753-7750-F2B2-076D89316EEE}"/>
              </a:ext>
            </a:extLst>
          </p:cNvPr>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2001671917"/>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115736" y="2803879"/>
            <a:ext cx="1035637"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225692" y="5622670"/>
            <a:ext cx="498855" cy="461665"/>
          </a:xfrm>
          <a:prstGeom prst="rect">
            <a:avLst/>
          </a:prstGeom>
          <a:noFill/>
        </p:spPr>
        <p:txBody>
          <a:bodyPr wrap="none" rtlCol="0">
            <a:spAutoFit/>
          </a:bodyPr>
          <a:lstStyle/>
          <a:p>
            <a:r>
              <a:rPr lang="en-US" sz="2400" dirty="0"/>
              <a:t>14</a:t>
            </a:r>
          </a:p>
        </p:txBody>
      </p:sp>
      <p:grpSp>
        <p:nvGrpSpPr>
          <p:cNvPr id="11" name="Group 10"/>
          <p:cNvGrpSpPr/>
          <p:nvPr/>
        </p:nvGrpSpPr>
        <p:grpSpPr>
          <a:xfrm>
            <a:off x="8198557" y="4479836"/>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4" name="TextBox 13"/>
          <p:cNvSpPr txBox="1"/>
          <p:nvPr/>
        </p:nvSpPr>
        <p:spPr>
          <a:xfrm>
            <a:off x="7284703" y="5171453"/>
            <a:ext cx="682547" cy="461665"/>
          </a:xfrm>
          <a:prstGeom prst="rect">
            <a:avLst/>
          </a:prstGeom>
          <a:noFill/>
        </p:spPr>
        <p:txBody>
          <a:bodyPr wrap="square" rtlCol="0">
            <a:spAutoFit/>
          </a:bodyPr>
          <a:lstStyle/>
          <a:p>
            <a:r>
              <a:rPr lang="en-US" sz="2400" dirty="0">
                <a:solidFill>
                  <a:srgbClr val="0089E5"/>
                </a:solidFill>
              </a:rPr>
              <a:t>2</a:t>
            </a:r>
          </a:p>
        </p:txBody>
      </p:sp>
      <p:sp>
        <p:nvSpPr>
          <p:cNvPr id="15" name="TextBox 14"/>
          <p:cNvSpPr txBox="1"/>
          <p:nvPr/>
        </p:nvSpPr>
        <p:spPr>
          <a:xfrm>
            <a:off x="6223001" y="2596445"/>
            <a:ext cx="1972143" cy="461665"/>
          </a:xfrm>
          <a:prstGeom prst="rect">
            <a:avLst/>
          </a:prstGeom>
          <a:noFill/>
        </p:spPr>
        <p:txBody>
          <a:bodyPr wrap="none" rtlCol="0">
            <a:spAutoFit/>
          </a:bodyPr>
          <a:lstStyle/>
          <a:p>
            <a:r>
              <a:rPr lang="en-US" sz="2400" dirty="0">
                <a:solidFill>
                  <a:srgbClr val="FF9300"/>
                </a:solidFill>
              </a:rPr>
              <a:t>Why </a:t>
            </a:r>
            <a:r>
              <a:rPr lang="en-US" sz="2400" dirty="0" err="1">
                <a:solidFill>
                  <a:srgbClr val="FF9300"/>
                </a:solidFill>
              </a:rPr>
              <a:t>psh</a:t>
            </a:r>
            <a:r>
              <a:rPr lang="en-US" sz="2400" dirty="0">
                <a:solidFill>
                  <a:srgbClr val="FF9300"/>
                </a:solidFill>
              </a:rPr>
              <a:t> r3?</a:t>
            </a:r>
          </a:p>
        </p:txBody>
      </p:sp>
    </p:spTree>
    <p:extLst>
      <p:ext uri="{BB962C8B-B14F-4D97-AF65-F5344CB8AC3E}">
        <p14:creationId xmlns:p14="http://schemas.microsoft.com/office/powerpoint/2010/main" val="67859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816978-97DB-B66E-B523-35CF2FD0AC5E}"/>
              </a:ext>
            </a:extLst>
          </p:cNvPr>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2589585665"/>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041091" y="2803879"/>
            <a:ext cx="1035637"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223959" y="5645855"/>
            <a:ext cx="498855" cy="461665"/>
          </a:xfrm>
          <a:prstGeom prst="rect">
            <a:avLst/>
          </a:prstGeom>
          <a:noFill/>
        </p:spPr>
        <p:txBody>
          <a:bodyPr wrap="none" rtlCol="0">
            <a:spAutoFit/>
          </a:bodyPr>
          <a:lstStyle/>
          <a:p>
            <a:r>
              <a:rPr lang="en-US" sz="2400" dirty="0"/>
              <a:t>14</a:t>
            </a:r>
          </a:p>
        </p:txBody>
      </p:sp>
      <p:grpSp>
        <p:nvGrpSpPr>
          <p:cNvPr id="11" name="Group 10"/>
          <p:cNvGrpSpPr/>
          <p:nvPr/>
        </p:nvGrpSpPr>
        <p:grpSpPr>
          <a:xfrm>
            <a:off x="8198557" y="4479836"/>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4" name="TextBox 13"/>
          <p:cNvSpPr txBox="1"/>
          <p:nvPr/>
        </p:nvSpPr>
        <p:spPr>
          <a:xfrm>
            <a:off x="7284703" y="5171453"/>
            <a:ext cx="682547" cy="461665"/>
          </a:xfrm>
          <a:prstGeom prst="rect">
            <a:avLst/>
          </a:prstGeom>
          <a:noFill/>
        </p:spPr>
        <p:txBody>
          <a:bodyPr wrap="square" rtlCol="0">
            <a:spAutoFit/>
          </a:bodyPr>
          <a:lstStyle/>
          <a:p>
            <a:r>
              <a:rPr lang="en-US" sz="2400" dirty="0">
                <a:solidFill>
                  <a:srgbClr val="0089E5"/>
                </a:solidFill>
              </a:rPr>
              <a:t>2</a:t>
            </a:r>
          </a:p>
        </p:txBody>
      </p:sp>
      <p:sp>
        <p:nvSpPr>
          <p:cNvPr id="16" name="TextBox 15"/>
          <p:cNvSpPr txBox="1"/>
          <p:nvPr/>
        </p:nvSpPr>
        <p:spPr>
          <a:xfrm>
            <a:off x="5547705" y="2315382"/>
            <a:ext cx="6550952" cy="1569660"/>
          </a:xfrm>
          <a:prstGeom prst="rect">
            <a:avLst/>
          </a:prstGeom>
          <a:noFill/>
        </p:spPr>
        <p:txBody>
          <a:bodyPr wrap="square" rtlCol="0">
            <a:spAutoFit/>
          </a:bodyPr>
          <a:lstStyle/>
          <a:p>
            <a:pPr marL="342900" indent="-342900">
              <a:buFontTx/>
              <a:buChar char="-"/>
            </a:pPr>
            <a:r>
              <a:rPr lang="en-US" sz="2400" dirty="0">
                <a:solidFill>
                  <a:srgbClr val="0089E5"/>
                </a:solidFill>
              </a:rPr>
              <a:t>We’re about to make a function call</a:t>
            </a:r>
          </a:p>
          <a:p>
            <a:pPr marL="342900" indent="-342900">
              <a:buFontTx/>
              <a:buChar char="-"/>
            </a:pPr>
            <a:r>
              <a:rPr lang="en-US" sz="2400" dirty="0">
                <a:solidFill>
                  <a:srgbClr val="0089E5"/>
                </a:solidFill>
              </a:rPr>
              <a:t>The result of that call will go into r3 so that would erase its contents if not saved</a:t>
            </a:r>
          </a:p>
          <a:p>
            <a:pPr marL="342900" indent="-342900">
              <a:buFontTx/>
              <a:buChar char="-"/>
            </a:pPr>
            <a:r>
              <a:rPr lang="en-US" sz="2400" b="1" dirty="0">
                <a:solidFill>
                  <a:srgbClr val="0089E5"/>
                </a:solidFill>
              </a:rPr>
              <a:t>n + </a:t>
            </a:r>
            <a:r>
              <a:rPr lang="en-US" sz="2400" b="1" dirty="0" err="1">
                <a:solidFill>
                  <a:srgbClr val="0089E5"/>
                </a:solidFill>
              </a:rPr>
              <a:t>rec_sum</a:t>
            </a:r>
            <a:r>
              <a:rPr lang="en-US" sz="2400" b="1" dirty="0">
                <a:solidFill>
                  <a:srgbClr val="0089E5"/>
                </a:solidFill>
              </a:rPr>
              <a:t> (n-1)</a:t>
            </a:r>
          </a:p>
        </p:txBody>
      </p:sp>
    </p:spTree>
    <p:extLst>
      <p:ext uri="{BB962C8B-B14F-4D97-AF65-F5344CB8AC3E}">
        <p14:creationId xmlns:p14="http://schemas.microsoft.com/office/powerpoint/2010/main" val="370123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257783330"/>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171720" y="3100212"/>
            <a:ext cx="1600081"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51045" y="5622670"/>
            <a:ext cx="498855" cy="461665"/>
          </a:xfrm>
          <a:prstGeom prst="rect">
            <a:avLst/>
          </a:prstGeom>
          <a:noFill/>
        </p:spPr>
        <p:txBody>
          <a:bodyPr wrap="none" rtlCol="0">
            <a:spAutoFit/>
          </a:bodyPr>
          <a:lstStyle/>
          <a:p>
            <a:r>
              <a:rPr lang="en-US" sz="2400" dirty="0"/>
              <a:t>14</a:t>
            </a:r>
          </a:p>
        </p:txBody>
      </p:sp>
      <p:grpSp>
        <p:nvGrpSpPr>
          <p:cNvPr id="11" name="Group 10"/>
          <p:cNvGrpSpPr/>
          <p:nvPr/>
        </p:nvGrpSpPr>
        <p:grpSpPr>
          <a:xfrm>
            <a:off x="8198557" y="4479836"/>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4" name="TextBox 13"/>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82800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217AA4-848F-3C95-1134-5FE350F20A2D}"/>
              </a:ext>
            </a:extLst>
          </p:cNvPr>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507306547"/>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rgbClr val="0089E5"/>
                          </a:solidFill>
                        </a:rPr>
                        <a:t>1</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5" name="Straight Connector 4"/>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153059" y="3100212"/>
            <a:ext cx="1600081"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225692" y="5622670"/>
            <a:ext cx="498855" cy="461665"/>
          </a:xfrm>
          <a:prstGeom prst="rect">
            <a:avLst/>
          </a:prstGeom>
          <a:noFill/>
        </p:spPr>
        <p:txBody>
          <a:bodyPr wrap="none" rtlCol="0">
            <a:spAutoFit/>
          </a:bodyPr>
          <a:lstStyle/>
          <a:p>
            <a:r>
              <a:rPr lang="en-US" sz="2400" dirty="0"/>
              <a:t>14</a:t>
            </a:r>
          </a:p>
        </p:txBody>
      </p:sp>
      <p:grpSp>
        <p:nvGrpSpPr>
          <p:cNvPr id="11" name="Group 10"/>
          <p:cNvGrpSpPr/>
          <p:nvPr/>
        </p:nvGrpSpPr>
        <p:grpSpPr>
          <a:xfrm>
            <a:off x="8198557" y="4479836"/>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4" name="TextBox 13"/>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65259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E94F8-741C-58BD-8361-AC1B7200519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FE19801-5D96-1879-2346-A48CA9B254F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55ACBCD-0569-79DC-DF88-F66E38CB4825}"/>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4" name="Content Placeholder 3">
            <a:extLst>
              <a:ext uri="{FF2B5EF4-FFF2-40B4-BE49-F238E27FC236}">
                <a16:creationId xmlns:a16="http://schemas.microsoft.com/office/drawing/2014/main" id="{EBD054C6-A076-FD5D-78C5-2816C0648ED5}"/>
              </a:ext>
            </a:extLst>
          </p:cNvPr>
          <p:cNvSpPr>
            <a:spLocks noGrp="1"/>
          </p:cNvSpPr>
          <p:nvPr>
            <p:ph idx="1"/>
          </p:nvPr>
        </p:nvSpPr>
        <p:spPr>
          <a:xfrm>
            <a:off x="586242" y="3825412"/>
            <a:ext cx="11019515" cy="2567080"/>
          </a:xfrm>
        </p:spPr>
        <p:txBody>
          <a:bodyPr>
            <a:noAutofit/>
          </a:bodyPr>
          <a:lstStyle/>
          <a:p>
            <a:pPr marL="0" indent="0">
              <a:buNone/>
            </a:pPr>
            <a:r>
              <a:rPr lang="en-US" dirty="0">
                <a:latin typeface="Monaco" pitchFamily="2" charset="77"/>
              </a:rPr>
              <a:t>def </a:t>
            </a:r>
            <a:r>
              <a:rPr lang="en-US" dirty="0" err="1">
                <a:latin typeface="Monaco" pitchFamily="2" charset="77"/>
              </a:rPr>
              <a:t>rec_sum</a:t>
            </a:r>
            <a:r>
              <a:rPr lang="en-US" dirty="0">
                <a:latin typeface="Monaco" pitchFamily="2" charset="77"/>
              </a:rPr>
              <a:t>(n):</a:t>
            </a:r>
          </a:p>
          <a:p>
            <a:pPr marL="0" indent="0">
              <a:buNone/>
            </a:pPr>
            <a:r>
              <a:rPr lang="en-US" dirty="0">
                <a:latin typeface="Monaco" pitchFamily="2" charset="77"/>
              </a:rPr>
              <a:t>    if n == 0:</a:t>
            </a:r>
          </a:p>
          <a:p>
            <a:pPr marL="0" indent="0">
              <a:buNone/>
            </a:pPr>
            <a:r>
              <a:rPr lang="en-US" dirty="0">
                <a:latin typeface="Monaco" pitchFamily="2" charset="77"/>
              </a:rPr>
              <a:t>        return 0</a:t>
            </a:r>
          </a:p>
          <a:p>
            <a:pPr marL="0" indent="0">
              <a:buNone/>
            </a:pPr>
            <a:r>
              <a:rPr lang="en-US" dirty="0">
                <a:latin typeface="Monaco" pitchFamily="2" charset="77"/>
              </a:rPr>
              <a:t>    else:</a:t>
            </a:r>
          </a:p>
          <a:p>
            <a:pPr marL="0" indent="0">
              <a:buNone/>
            </a:pPr>
            <a:r>
              <a:rPr lang="en-US" dirty="0">
                <a:latin typeface="Monaco" pitchFamily="2" charset="77"/>
              </a:rPr>
              <a:t>        return n + </a:t>
            </a:r>
            <a:r>
              <a:rPr lang="en-US" dirty="0" err="1">
                <a:latin typeface="Monaco" pitchFamily="2" charset="77"/>
              </a:rPr>
              <a:t>rec_sum</a:t>
            </a:r>
            <a:r>
              <a:rPr lang="en-US" dirty="0">
                <a:latin typeface="Monaco" pitchFamily="2" charset="77"/>
              </a:rPr>
              <a:t>(n-1)</a:t>
            </a:r>
          </a:p>
        </p:txBody>
      </p:sp>
      <p:sp>
        <p:nvSpPr>
          <p:cNvPr id="2" name="TextBox 1">
            <a:extLst>
              <a:ext uri="{FF2B5EF4-FFF2-40B4-BE49-F238E27FC236}">
                <a16:creationId xmlns:a16="http://schemas.microsoft.com/office/drawing/2014/main" id="{3ABAA806-0224-3052-FDD4-58C4F18B724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23C1BD6-C5E0-991D-9165-D33EF7025AA1}"/>
              </a:ext>
            </a:extLst>
          </p:cNvPr>
          <p:cNvSpPr txBox="1">
            <a:spLocks/>
          </p:cNvSpPr>
          <p:nvPr/>
        </p:nvSpPr>
        <p:spPr>
          <a:xfrm>
            <a:off x="783708"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Revisiting </a:t>
            </a:r>
            <a:r>
              <a:rPr lang="en-US" b="1" kern="1200" dirty="0" err="1">
                <a:solidFill>
                  <a:schemeClr val="tx1"/>
                </a:solidFill>
                <a:latin typeface="Monaco" pitchFamily="2" charset="77"/>
              </a:rPr>
              <a:t>rec_sum</a:t>
            </a:r>
            <a:endParaRPr lang="en-US" b="1" kern="1200" dirty="0">
              <a:solidFill>
                <a:schemeClr val="tx1"/>
              </a:solidFill>
              <a:latin typeface="Monaco" pitchFamily="2" charset="77"/>
            </a:endParaRPr>
          </a:p>
        </p:txBody>
      </p:sp>
      <p:sp>
        <p:nvSpPr>
          <p:cNvPr id="7" name="Content Placeholder 3">
            <a:extLst>
              <a:ext uri="{FF2B5EF4-FFF2-40B4-BE49-F238E27FC236}">
                <a16:creationId xmlns:a16="http://schemas.microsoft.com/office/drawing/2014/main" id="{D1C18039-C80A-0ED4-32FD-266E17B68EE0}"/>
              </a:ext>
            </a:extLst>
          </p:cNvPr>
          <p:cNvSpPr txBox="1">
            <a:spLocks/>
          </p:cNvSpPr>
          <p:nvPr/>
        </p:nvSpPr>
        <p:spPr>
          <a:xfrm>
            <a:off x="559838" y="1528498"/>
            <a:ext cx="1101951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Write a recursive function called </a:t>
            </a:r>
            <a:r>
              <a:rPr lang="en-US" dirty="0" err="1">
                <a:latin typeface="Monaco" pitchFamily="2" charset="77"/>
              </a:rPr>
              <a:t>rec_sum</a:t>
            </a:r>
            <a:r>
              <a:rPr lang="en-US" dirty="0">
                <a:latin typeface="Monaco" pitchFamily="2" charset="77"/>
              </a:rPr>
              <a:t> </a:t>
            </a:r>
            <a:r>
              <a:rPr lang="en-US" dirty="0"/>
              <a:t>that takes a positive number as a parameter and calculates the sum of the numbers from 0 up to and including that provided number.</a:t>
            </a:r>
          </a:p>
        </p:txBody>
      </p:sp>
    </p:spTree>
    <p:extLst>
      <p:ext uri="{BB962C8B-B14F-4D97-AF65-F5344CB8AC3E}">
        <p14:creationId xmlns:p14="http://schemas.microsoft.com/office/powerpoint/2010/main" val="80614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p:cNvGraphicFramePr>
            <a:graphicFrameLocks noGrp="1"/>
          </p:cNvGraphicFramePr>
          <p:nvPr>
            <p:extLst>
              <p:ext uri="{D42A27DB-BD31-4B8C-83A1-F6EECF244321}">
                <p14:modId xmlns:p14="http://schemas.microsoft.com/office/powerpoint/2010/main" val="819892795"/>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3115736" y="3636434"/>
            <a:ext cx="2072082" cy="30108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8198557" y="4479836"/>
            <a:ext cx="1793583" cy="461665"/>
            <a:chOff x="6674556" y="5600891"/>
            <a:chExt cx="1793583" cy="461665"/>
          </a:xfrm>
        </p:grpSpPr>
        <p:cxnSp>
          <p:nvCxnSpPr>
            <p:cNvPr id="12" name="Straight Arrow Connector 11"/>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6" name="TextBox 5">
            <a:extLst>
              <a:ext uri="{FF2B5EF4-FFF2-40B4-BE49-F238E27FC236}">
                <a16:creationId xmlns:a16="http://schemas.microsoft.com/office/drawing/2014/main" id="{15CCB4F5-C694-464F-9C2B-BC3516157D12}"/>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7" name="Straight Connector 6">
            <a:extLst>
              <a:ext uri="{FF2B5EF4-FFF2-40B4-BE49-F238E27FC236}">
                <a16:creationId xmlns:a16="http://schemas.microsoft.com/office/drawing/2014/main" id="{9455E3D9-A615-C1EF-4FB5-48D547E36347}"/>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0BBBD2F-4E82-BE23-59B7-6F0C075423C5}"/>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5" name="TextBox 14">
            <a:extLst>
              <a:ext uri="{FF2B5EF4-FFF2-40B4-BE49-F238E27FC236}">
                <a16:creationId xmlns:a16="http://schemas.microsoft.com/office/drawing/2014/main" id="{93B6DF6B-FC2C-B3E5-17D3-19B06AA81F2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81536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C7969-6B31-C604-7009-465D699CF6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7D6C9B-784F-EF10-9E9E-FAB3C38B4169}"/>
              </a:ext>
            </a:extLst>
          </p:cNvPr>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a:extLst>
              <a:ext uri="{FF2B5EF4-FFF2-40B4-BE49-F238E27FC236}">
                <a16:creationId xmlns:a16="http://schemas.microsoft.com/office/drawing/2014/main" id="{A5C4EDF9-F34E-AD17-C34A-F25B64CB185C}"/>
              </a:ext>
            </a:extLst>
          </p:cNvPr>
          <p:cNvGraphicFramePr>
            <a:graphicFrameLocks noGrp="1"/>
          </p:cNvGraphicFramePr>
          <p:nvPr>
            <p:extLst>
              <p:ext uri="{D42A27DB-BD31-4B8C-83A1-F6EECF244321}">
                <p14:modId xmlns:p14="http://schemas.microsoft.com/office/powerpoint/2010/main" val="2937928979"/>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49C5BD0C-5CF6-0753-24BD-063DE0861B55}"/>
              </a:ext>
            </a:extLst>
          </p:cNvPr>
          <p:cNvSpPr/>
          <p:nvPr/>
        </p:nvSpPr>
        <p:spPr>
          <a:xfrm>
            <a:off x="3078413" y="3636434"/>
            <a:ext cx="2072082" cy="30108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6F6CC694-FF87-E111-2393-1ED022AE02D7}"/>
              </a:ext>
            </a:extLst>
          </p:cNvPr>
          <p:cNvGrpSpPr/>
          <p:nvPr/>
        </p:nvGrpSpPr>
        <p:grpSpPr>
          <a:xfrm>
            <a:off x="8198557" y="4479836"/>
            <a:ext cx="1793583" cy="461665"/>
            <a:chOff x="6674556" y="5600891"/>
            <a:chExt cx="1793583" cy="461665"/>
          </a:xfrm>
        </p:grpSpPr>
        <p:cxnSp>
          <p:nvCxnSpPr>
            <p:cNvPr id="12" name="Straight Arrow Connector 11">
              <a:extLst>
                <a:ext uri="{FF2B5EF4-FFF2-40B4-BE49-F238E27FC236}">
                  <a16:creationId xmlns:a16="http://schemas.microsoft.com/office/drawing/2014/main" id="{188B9052-DFE1-F022-4363-B9F8E6B33973}"/>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827435F-ECC0-E455-F46A-901474CF3D65}"/>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6" name="TextBox 5">
            <a:extLst>
              <a:ext uri="{FF2B5EF4-FFF2-40B4-BE49-F238E27FC236}">
                <a16:creationId xmlns:a16="http://schemas.microsoft.com/office/drawing/2014/main" id="{C60EE11A-8654-EB6A-6A26-CDC6485ECCD6}"/>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7" name="Straight Connector 6">
            <a:extLst>
              <a:ext uri="{FF2B5EF4-FFF2-40B4-BE49-F238E27FC236}">
                <a16:creationId xmlns:a16="http://schemas.microsoft.com/office/drawing/2014/main" id="{A880996E-4982-9FDB-CA17-9ADBE9B26554}"/>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4C233AA-6494-4246-9F08-EBB0B6696D03}"/>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5" name="TextBox 14">
            <a:extLst>
              <a:ext uri="{FF2B5EF4-FFF2-40B4-BE49-F238E27FC236}">
                <a16:creationId xmlns:a16="http://schemas.microsoft.com/office/drawing/2014/main" id="{D12AFD7B-3615-0F84-7068-9128159FA953}"/>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404760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BFFE-21B9-3EF7-A2A0-C856F8C1BA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FAD55E-A9EE-F4C5-B907-FA98148A730C}"/>
              </a:ext>
            </a:extLst>
          </p:cNvPr>
          <p:cNvSpPr/>
          <p:nvPr/>
        </p:nvSpPr>
        <p:spPr>
          <a:xfrm>
            <a:off x="1749778" y="834242"/>
            <a:ext cx="4261555" cy="5078314"/>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p:txBody>
      </p:sp>
      <p:graphicFrame>
        <p:nvGraphicFramePr>
          <p:cNvPr id="3" name="Table 2">
            <a:extLst>
              <a:ext uri="{FF2B5EF4-FFF2-40B4-BE49-F238E27FC236}">
                <a16:creationId xmlns:a16="http://schemas.microsoft.com/office/drawing/2014/main" id="{D0BA8C06-05B3-01A5-9EFD-A5BED7FC0F34}"/>
              </a:ext>
            </a:extLst>
          </p:cNvPr>
          <p:cNvGraphicFramePr>
            <a:graphicFrameLocks noGrp="1"/>
          </p:cNvGraphicFramePr>
          <p:nvPr>
            <p:extLst>
              <p:ext uri="{D42A27DB-BD31-4B8C-83A1-F6EECF244321}">
                <p14:modId xmlns:p14="http://schemas.microsoft.com/office/powerpoint/2010/main" val="2140854681"/>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F1185D07-B8A5-D58F-1AB9-4CB5785041B7}"/>
              </a:ext>
            </a:extLst>
          </p:cNvPr>
          <p:cNvSpPr/>
          <p:nvPr/>
        </p:nvSpPr>
        <p:spPr>
          <a:xfrm>
            <a:off x="2910464" y="3916351"/>
            <a:ext cx="2072082" cy="30108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FFF0FBC-A72B-0921-9B19-5CA5E73E47FD}"/>
              </a:ext>
            </a:extLst>
          </p:cNvPr>
          <p:cNvGrpSpPr/>
          <p:nvPr/>
        </p:nvGrpSpPr>
        <p:grpSpPr>
          <a:xfrm>
            <a:off x="8198557" y="4479836"/>
            <a:ext cx="1793583" cy="461665"/>
            <a:chOff x="6674556" y="5600891"/>
            <a:chExt cx="1793583" cy="461665"/>
          </a:xfrm>
        </p:grpSpPr>
        <p:cxnSp>
          <p:nvCxnSpPr>
            <p:cNvPr id="12" name="Straight Arrow Connector 11">
              <a:extLst>
                <a:ext uri="{FF2B5EF4-FFF2-40B4-BE49-F238E27FC236}">
                  <a16:creationId xmlns:a16="http://schemas.microsoft.com/office/drawing/2014/main" id="{E1A3EE22-66C5-0CFA-5E62-FE8080DDFEB0}"/>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43D17A-4FEE-F198-6FD4-11C8DC4F0A67}"/>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6" name="TextBox 5">
            <a:extLst>
              <a:ext uri="{FF2B5EF4-FFF2-40B4-BE49-F238E27FC236}">
                <a16:creationId xmlns:a16="http://schemas.microsoft.com/office/drawing/2014/main" id="{81AE3D0C-6631-8F44-C403-22BD45BE8239}"/>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7" name="Straight Connector 6">
            <a:extLst>
              <a:ext uri="{FF2B5EF4-FFF2-40B4-BE49-F238E27FC236}">
                <a16:creationId xmlns:a16="http://schemas.microsoft.com/office/drawing/2014/main" id="{89F823C8-E5CA-C61C-3E21-9AEF2E732737}"/>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EE4D7E9-61F7-F77B-E7EF-6274F8BEFAB7}"/>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5" name="TextBox 14">
            <a:extLst>
              <a:ext uri="{FF2B5EF4-FFF2-40B4-BE49-F238E27FC236}">
                <a16:creationId xmlns:a16="http://schemas.microsoft.com/office/drawing/2014/main" id="{B8AE8AFF-D016-1CF6-C301-C0F928970AF3}"/>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95831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CE75C-FD2F-A587-6606-5CA4361AA3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7A5518-D6B7-7F9E-0C14-CD119D7FA6E3}"/>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9D5B4442-9881-D734-D933-715A0523F20B}"/>
              </a:ext>
            </a:extLst>
          </p:cNvPr>
          <p:cNvGraphicFramePr>
            <a:graphicFrameLocks noGrp="1"/>
          </p:cNvGraphicFramePr>
          <p:nvPr>
            <p:extLst>
              <p:ext uri="{D42A27DB-BD31-4B8C-83A1-F6EECF244321}">
                <p14:modId xmlns:p14="http://schemas.microsoft.com/office/powerpoint/2010/main" val="3098129755"/>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AE158095-65EA-351C-52B5-9560FF6AB9E1}"/>
              </a:ext>
            </a:extLst>
          </p:cNvPr>
          <p:cNvSpPr/>
          <p:nvPr/>
        </p:nvSpPr>
        <p:spPr>
          <a:xfrm>
            <a:off x="2947786" y="3916351"/>
            <a:ext cx="2072082" cy="30108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DEDED5-2CC7-EB6B-75B1-AEE19AB8C464}"/>
              </a:ext>
            </a:extLst>
          </p:cNvPr>
          <p:cNvGrpSpPr/>
          <p:nvPr/>
        </p:nvGrpSpPr>
        <p:grpSpPr>
          <a:xfrm>
            <a:off x="8198557" y="4479836"/>
            <a:ext cx="1793583" cy="461665"/>
            <a:chOff x="6674556" y="5600891"/>
            <a:chExt cx="1793583" cy="461665"/>
          </a:xfrm>
        </p:grpSpPr>
        <p:cxnSp>
          <p:nvCxnSpPr>
            <p:cNvPr id="12" name="Straight Arrow Connector 11">
              <a:extLst>
                <a:ext uri="{FF2B5EF4-FFF2-40B4-BE49-F238E27FC236}">
                  <a16:creationId xmlns:a16="http://schemas.microsoft.com/office/drawing/2014/main" id="{68672371-66FF-F8EF-A672-1A4E4E9882CD}"/>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A3E428B-21AE-D0D6-91CC-E41C1674A041}"/>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6" name="TextBox 5">
            <a:extLst>
              <a:ext uri="{FF2B5EF4-FFF2-40B4-BE49-F238E27FC236}">
                <a16:creationId xmlns:a16="http://schemas.microsoft.com/office/drawing/2014/main" id="{D3B4D3B2-FE4D-5AF1-F413-E6A2E40BA044}"/>
              </a:ext>
            </a:extLst>
          </p:cNvPr>
          <p:cNvSpPr txBox="1"/>
          <p:nvPr/>
        </p:nvSpPr>
        <p:spPr>
          <a:xfrm>
            <a:off x="6096000" y="2794001"/>
            <a:ext cx="3248325" cy="830997"/>
          </a:xfrm>
          <a:prstGeom prst="rect">
            <a:avLst/>
          </a:prstGeom>
          <a:noFill/>
        </p:spPr>
        <p:txBody>
          <a:bodyPr wrap="none" rtlCol="0">
            <a:spAutoFit/>
          </a:bodyPr>
          <a:lstStyle/>
          <a:p>
            <a:r>
              <a:rPr lang="en-US" sz="2400" dirty="0"/>
              <a:t>Make a recursive call:</a:t>
            </a:r>
          </a:p>
          <a:p>
            <a:r>
              <a:rPr lang="en-US" sz="2400" dirty="0" err="1">
                <a:latin typeface="Monaco" pitchFamily="2" charset="77"/>
              </a:rPr>
              <a:t>rec_sum</a:t>
            </a:r>
            <a:r>
              <a:rPr lang="en-US" sz="2400" dirty="0">
                <a:latin typeface="Monaco" pitchFamily="2" charset="77"/>
              </a:rPr>
              <a:t>(1)</a:t>
            </a:r>
          </a:p>
        </p:txBody>
      </p:sp>
      <p:cxnSp>
        <p:nvCxnSpPr>
          <p:cNvPr id="7" name="Straight Arrow Connector 6">
            <a:extLst>
              <a:ext uri="{FF2B5EF4-FFF2-40B4-BE49-F238E27FC236}">
                <a16:creationId xmlns:a16="http://schemas.microsoft.com/office/drawing/2014/main" id="{01086F1A-5BA8-221A-E532-5E16AA9A398C}"/>
              </a:ext>
            </a:extLst>
          </p:cNvPr>
          <p:cNvCxnSpPr>
            <a:cxnSpLocks/>
          </p:cNvCxnSpPr>
          <p:nvPr/>
        </p:nvCxnSpPr>
        <p:spPr>
          <a:xfrm flipV="1">
            <a:off x="7016958" y="1597379"/>
            <a:ext cx="1153376" cy="119662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02E17E1-41AC-C25C-FC8E-8FBA6C018AE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E7E10183-C018-8D67-327C-29B6AF4C102C}"/>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8DA29B6-8FEF-679E-F438-A194343C220F}"/>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5880244C-6F65-A78E-1AFD-90A4F8DF5E96}"/>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43773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4582D-47DF-B652-ECE3-157AAE3F5F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0B0A39-E44B-A784-EA9B-3998E30353F8}"/>
              </a:ext>
            </a:extLst>
          </p:cNvPr>
          <p:cNvSpPr/>
          <p:nvPr/>
        </p:nvSpPr>
        <p:spPr>
          <a:xfrm>
            <a:off x="1749778" y="834242"/>
            <a:ext cx="4261555" cy="5632311"/>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484CC6D3-7656-5AA6-07C4-65A34329AF6D}"/>
              </a:ext>
            </a:extLst>
          </p:cNvPr>
          <p:cNvGraphicFramePr>
            <a:graphicFrameLocks noGrp="1"/>
          </p:cNvGraphicFramePr>
          <p:nvPr>
            <p:extLst>
              <p:ext uri="{D42A27DB-BD31-4B8C-83A1-F6EECF244321}">
                <p14:modId xmlns:p14="http://schemas.microsoft.com/office/powerpoint/2010/main" val="3218968027"/>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9679BE80-ED64-62CD-7806-1DE92C615F2A}"/>
              </a:ext>
            </a:extLst>
          </p:cNvPr>
          <p:cNvSpPr/>
          <p:nvPr/>
        </p:nvSpPr>
        <p:spPr>
          <a:xfrm>
            <a:off x="2844514" y="1126067"/>
            <a:ext cx="2072082" cy="30108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6080CFD-FD4E-AA1C-A105-020884E5A456}"/>
              </a:ext>
            </a:extLst>
          </p:cNvPr>
          <p:cNvGrpSpPr/>
          <p:nvPr/>
        </p:nvGrpSpPr>
        <p:grpSpPr>
          <a:xfrm>
            <a:off x="8198557" y="4479836"/>
            <a:ext cx="1793583" cy="461665"/>
            <a:chOff x="6674556" y="5600891"/>
            <a:chExt cx="1793583" cy="461665"/>
          </a:xfrm>
        </p:grpSpPr>
        <p:cxnSp>
          <p:nvCxnSpPr>
            <p:cNvPr id="12" name="Straight Arrow Connector 11">
              <a:extLst>
                <a:ext uri="{FF2B5EF4-FFF2-40B4-BE49-F238E27FC236}">
                  <a16:creationId xmlns:a16="http://schemas.microsoft.com/office/drawing/2014/main" id="{F5EF400A-18EF-EC24-26F6-AC84D32576AA}"/>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DA5D8E3-C661-E0D1-A9F5-24D41B01DB14}"/>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6" name="TextBox 5">
            <a:extLst>
              <a:ext uri="{FF2B5EF4-FFF2-40B4-BE49-F238E27FC236}">
                <a16:creationId xmlns:a16="http://schemas.microsoft.com/office/drawing/2014/main" id="{C8556158-11DB-70F0-7F02-D2ABD45BD7ED}"/>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7" name="Straight Connector 6">
            <a:extLst>
              <a:ext uri="{FF2B5EF4-FFF2-40B4-BE49-F238E27FC236}">
                <a16:creationId xmlns:a16="http://schemas.microsoft.com/office/drawing/2014/main" id="{B2C0CAB2-56A2-1691-EE1D-36C20CFEA211}"/>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3A605F7-8C37-5DDE-4313-E95498B418E3}"/>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5" name="TextBox 14">
            <a:extLst>
              <a:ext uri="{FF2B5EF4-FFF2-40B4-BE49-F238E27FC236}">
                <a16:creationId xmlns:a16="http://schemas.microsoft.com/office/drawing/2014/main" id="{B19A0068-C5BE-A778-740A-48ACBE7A4ED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00130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E2F11-E706-201B-AB7B-FD3100C4D1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04B827-014E-CB2E-E26E-59A98F6F80A5}"/>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FDA21AD6-68BF-655F-FF27-890196533CE5}"/>
              </a:ext>
            </a:extLst>
          </p:cNvPr>
          <p:cNvGraphicFramePr>
            <a:graphicFrameLocks noGrp="1"/>
          </p:cNvGraphicFramePr>
          <p:nvPr>
            <p:extLst>
              <p:ext uri="{D42A27DB-BD31-4B8C-83A1-F6EECF244321}">
                <p14:modId xmlns:p14="http://schemas.microsoft.com/office/powerpoint/2010/main" val="3584320438"/>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620DCD47-CA95-3548-0A37-F708B8812F87}"/>
              </a:ext>
            </a:extLst>
          </p:cNvPr>
          <p:cNvSpPr/>
          <p:nvPr/>
        </p:nvSpPr>
        <p:spPr>
          <a:xfrm>
            <a:off x="2844514" y="1126067"/>
            <a:ext cx="2072082" cy="30108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F3A9030-A1AB-DC67-B480-F266F5DC6FEF}"/>
              </a:ext>
            </a:extLst>
          </p:cNvPr>
          <p:cNvGrpSpPr/>
          <p:nvPr/>
        </p:nvGrpSpPr>
        <p:grpSpPr>
          <a:xfrm>
            <a:off x="8028773" y="3945336"/>
            <a:ext cx="1793583" cy="461665"/>
            <a:chOff x="6674556" y="5600891"/>
            <a:chExt cx="1793583" cy="461665"/>
          </a:xfrm>
        </p:grpSpPr>
        <p:cxnSp>
          <p:nvCxnSpPr>
            <p:cNvPr id="7" name="Straight Arrow Connector 6">
              <a:extLst>
                <a:ext uri="{FF2B5EF4-FFF2-40B4-BE49-F238E27FC236}">
                  <a16:creationId xmlns:a16="http://schemas.microsoft.com/office/drawing/2014/main" id="{3D9E7307-21F4-C693-6AFD-1D5ACE02542B}"/>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E9CC6ED-3927-C4A6-912C-2F25941AFD86}"/>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5" name="TextBox 14">
            <a:extLst>
              <a:ext uri="{FF2B5EF4-FFF2-40B4-BE49-F238E27FC236}">
                <a16:creationId xmlns:a16="http://schemas.microsoft.com/office/drawing/2014/main" id="{51E21DE6-6630-DEBA-98A8-DE00928DB057}"/>
              </a:ext>
            </a:extLst>
          </p:cNvPr>
          <p:cNvSpPr txBox="1"/>
          <p:nvPr/>
        </p:nvSpPr>
        <p:spPr>
          <a:xfrm>
            <a:off x="7158331" y="4597190"/>
            <a:ext cx="582211" cy="461665"/>
          </a:xfrm>
          <a:prstGeom prst="rect">
            <a:avLst/>
          </a:prstGeom>
          <a:noFill/>
        </p:spPr>
        <p:txBody>
          <a:bodyPr wrap="none" rtlCol="0">
            <a:spAutoFit/>
          </a:bodyPr>
          <a:lstStyle/>
          <a:p>
            <a:r>
              <a:rPr lang="en-US" sz="2400" dirty="0">
                <a:solidFill>
                  <a:srgbClr val="0089E5"/>
                </a:solidFill>
              </a:rPr>
              <a:t>40</a:t>
            </a:r>
          </a:p>
        </p:txBody>
      </p:sp>
      <p:sp>
        <p:nvSpPr>
          <p:cNvPr id="16" name="TextBox 15">
            <a:extLst>
              <a:ext uri="{FF2B5EF4-FFF2-40B4-BE49-F238E27FC236}">
                <a16:creationId xmlns:a16="http://schemas.microsoft.com/office/drawing/2014/main" id="{6CB16FAC-310B-A479-F22A-C883CA473080}"/>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7" name="Straight Connector 16">
            <a:extLst>
              <a:ext uri="{FF2B5EF4-FFF2-40B4-BE49-F238E27FC236}">
                <a16:creationId xmlns:a16="http://schemas.microsoft.com/office/drawing/2014/main" id="{871CD21B-15FE-1BC5-18C7-3742CA0518DE}"/>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A0C2235-57E4-D9FC-3D04-90B1D00A67AB}"/>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9" name="TextBox 18">
            <a:extLst>
              <a:ext uri="{FF2B5EF4-FFF2-40B4-BE49-F238E27FC236}">
                <a16:creationId xmlns:a16="http://schemas.microsoft.com/office/drawing/2014/main" id="{FEED0066-7809-6738-9118-05A893305A4B}"/>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63491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5AFEC-F740-0D57-8230-F2BC283B01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70CC8F-EAD7-0487-EA6F-04EB60594489}"/>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7E127229-0FFA-1267-6003-9E0F9D2F4FFD}"/>
              </a:ext>
            </a:extLst>
          </p:cNvPr>
          <p:cNvGraphicFramePr>
            <a:graphicFrameLocks noGrp="1"/>
          </p:cNvGraphicFramePr>
          <p:nvPr>
            <p:extLst>
              <p:ext uri="{D42A27DB-BD31-4B8C-83A1-F6EECF244321}">
                <p14:modId xmlns:p14="http://schemas.microsoft.com/office/powerpoint/2010/main" val="4019698367"/>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B81B47F0-FC5D-4EFC-3366-68A6A6D11C07}"/>
              </a:ext>
            </a:extLst>
          </p:cNvPr>
          <p:cNvSpPr/>
          <p:nvPr/>
        </p:nvSpPr>
        <p:spPr>
          <a:xfrm>
            <a:off x="3068446" y="1405981"/>
            <a:ext cx="2492596" cy="310851"/>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97E1D73-29DC-A64B-9C71-842F8079F19D}"/>
              </a:ext>
            </a:extLst>
          </p:cNvPr>
          <p:cNvGrpSpPr/>
          <p:nvPr/>
        </p:nvGrpSpPr>
        <p:grpSpPr>
          <a:xfrm>
            <a:off x="8028773" y="3945336"/>
            <a:ext cx="1793583" cy="461665"/>
            <a:chOff x="6674556" y="5600891"/>
            <a:chExt cx="1793583" cy="461665"/>
          </a:xfrm>
        </p:grpSpPr>
        <p:cxnSp>
          <p:nvCxnSpPr>
            <p:cNvPr id="7" name="Straight Arrow Connector 6">
              <a:extLst>
                <a:ext uri="{FF2B5EF4-FFF2-40B4-BE49-F238E27FC236}">
                  <a16:creationId xmlns:a16="http://schemas.microsoft.com/office/drawing/2014/main" id="{E71458C7-F8B0-0D72-C09B-54F7CA52E254}"/>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42510A2-9764-BFCF-CE76-5853B8979853}"/>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1" name="TextBox 10">
            <a:extLst>
              <a:ext uri="{FF2B5EF4-FFF2-40B4-BE49-F238E27FC236}">
                <a16:creationId xmlns:a16="http://schemas.microsoft.com/office/drawing/2014/main" id="{519D4F7D-D055-932D-BDC8-96E77BFD7DAC}"/>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2" name="Straight Connector 11">
            <a:extLst>
              <a:ext uri="{FF2B5EF4-FFF2-40B4-BE49-F238E27FC236}">
                <a16:creationId xmlns:a16="http://schemas.microsoft.com/office/drawing/2014/main" id="{7A7814D5-1977-2E11-A492-96A2E7A80AE5}"/>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8157272-0A28-C622-C74C-EA2A3AD34168}"/>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6" name="TextBox 15">
            <a:extLst>
              <a:ext uri="{FF2B5EF4-FFF2-40B4-BE49-F238E27FC236}">
                <a16:creationId xmlns:a16="http://schemas.microsoft.com/office/drawing/2014/main" id="{FDB69336-702D-75FB-0C41-AF117BA0937B}"/>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
        <p:nvSpPr>
          <p:cNvPr id="17" name="TextBox 16">
            <a:extLst>
              <a:ext uri="{FF2B5EF4-FFF2-40B4-BE49-F238E27FC236}">
                <a16:creationId xmlns:a16="http://schemas.microsoft.com/office/drawing/2014/main" id="{91EF38A7-5C60-C474-08A6-A392A2F23E5D}"/>
              </a:ext>
            </a:extLst>
          </p:cNvPr>
          <p:cNvSpPr txBox="1"/>
          <p:nvPr/>
        </p:nvSpPr>
        <p:spPr>
          <a:xfrm>
            <a:off x="7158331" y="4597190"/>
            <a:ext cx="582211" cy="461665"/>
          </a:xfrm>
          <a:prstGeom prst="rect">
            <a:avLst/>
          </a:prstGeom>
          <a:noFill/>
        </p:spPr>
        <p:txBody>
          <a:bodyPr wrap="none" rtlCol="0">
            <a:spAutoFit/>
          </a:bodyPr>
          <a:lstStyle/>
          <a:p>
            <a:r>
              <a:rPr lang="en-US" sz="2400" dirty="0"/>
              <a:t>40</a:t>
            </a:r>
          </a:p>
        </p:txBody>
      </p:sp>
    </p:spTree>
    <p:extLst>
      <p:ext uri="{BB962C8B-B14F-4D97-AF65-F5344CB8AC3E}">
        <p14:creationId xmlns:p14="http://schemas.microsoft.com/office/powerpoint/2010/main" val="3792057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91526-7E6D-C146-2979-FB509C3EE4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7F3A48-3BEA-D529-066F-7EFD7F1FB26C}"/>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FC899C57-E695-A967-2B52-2C8918CEEF1A}"/>
              </a:ext>
            </a:extLst>
          </p:cNvPr>
          <p:cNvGraphicFramePr>
            <a:graphicFrameLocks noGrp="1"/>
          </p:cNvGraphicFramePr>
          <p:nvPr>
            <p:extLst>
              <p:ext uri="{D42A27DB-BD31-4B8C-83A1-F6EECF244321}">
                <p14:modId xmlns:p14="http://schemas.microsoft.com/office/powerpoint/2010/main" val="3863424031"/>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154C01E7-B484-524C-1201-8CD168FA651F}"/>
              </a:ext>
            </a:extLst>
          </p:cNvPr>
          <p:cNvSpPr/>
          <p:nvPr/>
        </p:nvSpPr>
        <p:spPr>
          <a:xfrm>
            <a:off x="3058412" y="2786913"/>
            <a:ext cx="1065717" cy="292190"/>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EB53954-16F1-995C-A1D0-78919022E988}"/>
              </a:ext>
            </a:extLst>
          </p:cNvPr>
          <p:cNvGrpSpPr/>
          <p:nvPr/>
        </p:nvGrpSpPr>
        <p:grpSpPr>
          <a:xfrm>
            <a:off x="8028773" y="3945336"/>
            <a:ext cx="1793583" cy="461665"/>
            <a:chOff x="6674556" y="5600891"/>
            <a:chExt cx="1793583" cy="461665"/>
          </a:xfrm>
        </p:grpSpPr>
        <p:cxnSp>
          <p:nvCxnSpPr>
            <p:cNvPr id="7" name="Straight Arrow Connector 6">
              <a:extLst>
                <a:ext uri="{FF2B5EF4-FFF2-40B4-BE49-F238E27FC236}">
                  <a16:creationId xmlns:a16="http://schemas.microsoft.com/office/drawing/2014/main" id="{4520944F-B046-47EC-AFFF-98CE4038C259}"/>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8820C23-9FF2-5A83-797A-585D1E4F4572}"/>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288A5504-2B5F-FDB1-83E5-BCA7A7CBD33B}"/>
              </a:ext>
            </a:extLst>
          </p:cNvPr>
          <p:cNvSpPr txBox="1"/>
          <p:nvPr/>
        </p:nvSpPr>
        <p:spPr>
          <a:xfrm>
            <a:off x="7139668" y="4597190"/>
            <a:ext cx="582211" cy="461665"/>
          </a:xfrm>
          <a:prstGeom prst="rect">
            <a:avLst/>
          </a:prstGeom>
          <a:noFill/>
        </p:spPr>
        <p:txBody>
          <a:bodyPr wrap="none" rtlCol="0">
            <a:spAutoFit/>
          </a:bodyPr>
          <a:lstStyle/>
          <a:p>
            <a:r>
              <a:rPr lang="en-US" sz="2400" dirty="0"/>
              <a:t>40</a:t>
            </a:r>
          </a:p>
        </p:txBody>
      </p:sp>
      <p:sp>
        <p:nvSpPr>
          <p:cNvPr id="17" name="TextBox 16">
            <a:extLst>
              <a:ext uri="{FF2B5EF4-FFF2-40B4-BE49-F238E27FC236}">
                <a16:creationId xmlns:a16="http://schemas.microsoft.com/office/drawing/2014/main" id="{15137EE9-98E0-3DD5-3223-00731BA9F668}"/>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8" name="Straight Connector 17">
            <a:extLst>
              <a:ext uri="{FF2B5EF4-FFF2-40B4-BE49-F238E27FC236}">
                <a16:creationId xmlns:a16="http://schemas.microsoft.com/office/drawing/2014/main" id="{35391BC0-A9BC-B859-A5F6-B021521EBF4D}"/>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8E0E181-2677-0F7E-7E10-E096B912DB7E}"/>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20" name="TextBox 19">
            <a:extLst>
              <a:ext uri="{FF2B5EF4-FFF2-40B4-BE49-F238E27FC236}">
                <a16:creationId xmlns:a16="http://schemas.microsoft.com/office/drawing/2014/main" id="{53CC033B-E0D3-3E5D-65F3-B8195602E26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418421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F44C-1564-F25F-F79E-6B60ED2835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D8BE76-C89C-ABE5-C94D-4A1F6ED00920}"/>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17175D51-D5DA-82B0-7858-4D0A3EF49E53}"/>
              </a:ext>
            </a:extLst>
          </p:cNvPr>
          <p:cNvGraphicFramePr>
            <a:graphicFrameLocks noGrp="1"/>
          </p:cNvGraphicFramePr>
          <p:nvPr>
            <p:extLst>
              <p:ext uri="{D42A27DB-BD31-4B8C-83A1-F6EECF244321}">
                <p14:modId xmlns:p14="http://schemas.microsoft.com/office/powerpoint/2010/main" val="1110077885"/>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F4C8B76C-47B3-B342-71B7-5995D01CD512}"/>
              </a:ext>
            </a:extLst>
          </p:cNvPr>
          <p:cNvSpPr/>
          <p:nvPr/>
        </p:nvSpPr>
        <p:spPr>
          <a:xfrm>
            <a:off x="3058412" y="2786913"/>
            <a:ext cx="1065717" cy="292190"/>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2DC4624-5864-C40C-2290-46182ABB1405}"/>
              </a:ext>
            </a:extLst>
          </p:cNvPr>
          <p:cNvGrpSpPr/>
          <p:nvPr/>
        </p:nvGrpSpPr>
        <p:grpSpPr>
          <a:xfrm>
            <a:off x="8028773" y="3441484"/>
            <a:ext cx="1793583" cy="461665"/>
            <a:chOff x="6674556" y="5600891"/>
            <a:chExt cx="1793583" cy="461665"/>
          </a:xfrm>
        </p:grpSpPr>
        <p:cxnSp>
          <p:nvCxnSpPr>
            <p:cNvPr id="7" name="Straight Arrow Connector 6">
              <a:extLst>
                <a:ext uri="{FF2B5EF4-FFF2-40B4-BE49-F238E27FC236}">
                  <a16:creationId xmlns:a16="http://schemas.microsoft.com/office/drawing/2014/main" id="{C175520D-2F18-2A7B-107F-6D63D1312AC5}"/>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1DF5903-5F14-C5A1-E905-18E13A14E41E}"/>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5" name="TextBox 14">
            <a:extLst>
              <a:ext uri="{FF2B5EF4-FFF2-40B4-BE49-F238E27FC236}">
                <a16:creationId xmlns:a16="http://schemas.microsoft.com/office/drawing/2014/main" id="{CF016FE7-8DC0-C480-BA03-C5009476F46C}"/>
              </a:ext>
            </a:extLst>
          </p:cNvPr>
          <p:cNvSpPr txBox="1"/>
          <p:nvPr/>
        </p:nvSpPr>
        <p:spPr>
          <a:xfrm>
            <a:off x="7121006"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72C3E191-9D12-1A23-2EDD-7694F40DCECA}"/>
              </a:ext>
            </a:extLst>
          </p:cNvPr>
          <p:cNvSpPr txBox="1"/>
          <p:nvPr/>
        </p:nvSpPr>
        <p:spPr>
          <a:xfrm>
            <a:off x="7284703" y="4058565"/>
            <a:ext cx="306494" cy="461665"/>
          </a:xfrm>
          <a:prstGeom prst="rect">
            <a:avLst/>
          </a:prstGeom>
          <a:noFill/>
        </p:spPr>
        <p:txBody>
          <a:bodyPr wrap="none" rtlCol="0">
            <a:spAutoFit/>
          </a:bodyPr>
          <a:lstStyle/>
          <a:p>
            <a:r>
              <a:rPr lang="en-US" sz="2400" dirty="0">
                <a:solidFill>
                  <a:srgbClr val="0089E5"/>
                </a:solidFill>
              </a:rPr>
              <a:t>1</a:t>
            </a:r>
          </a:p>
        </p:txBody>
      </p:sp>
      <p:sp>
        <p:nvSpPr>
          <p:cNvPr id="12" name="TextBox 11">
            <a:extLst>
              <a:ext uri="{FF2B5EF4-FFF2-40B4-BE49-F238E27FC236}">
                <a16:creationId xmlns:a16="http://schemas.microsoft.com/office/drawing/2014/main" id="{73E2DA29-124D-EABF-63D5-AEAD410F4E54}"/>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3" name="Straight Connector 12">
            <a:extLst>
              <a:ext uri="{FF2B5EF4-FFF2-40B4-BE49-F238E27FC236}">
                <a16:creationId xmlns:a16="http://schemas.microsoft.com/office/drawing/2014/main" id="{23F323EC-7D1C-D4AD-8F52-F6769E033A8E}"/>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1A2E70D-4A6F-0D06-F168-9A452EFE5A88}"/>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7" name="TextBox 16">
            <a:extLst>
              <a:ext uri="{FF2B5EF4-FFF2-40B4-BE49-F238E27FC236}">
                <a16:creationId xmlns:a16="http://schemas.microsoft.com/office/drawing/2014/main" id="{70A04322-CE22-13F5-3BD1-7045F722CE6C}"/>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53597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3CFB5-EFB5-78FA-C498-D4131D731F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F4ABF8-A56A-3709-68AF-157575C066CF}"/>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F6DA4B0C-02F7-3C55-B356-325C5F663CA0}"/>
              </a:ext>
            </a:extLst>
          </p:cNvPr>
          <p:cNvGraphicFramePr>
            <a:graphicFrameLocks noGrp="1"/>
          </p:cNvGraphicFramePr>
          <p:nvPr>
            <p:extLst>
              <p:ext uri="{D42A27DB-BD31-4B8C-83A1-F6EECF244321}">
                <p14:modId xmlns:p14="http://schemas.microsoft.com/office/powerpoint/2010/main" val="876198376"/>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BCE8B6E9-14CA-0A49-2821-3C23B7223ADD}"/>
              </a:ext>
            </a:extLst>
          </p:cNvPr>
          <p:cNvSpPr/>
          <p:nvPr/>
        </p:nvSpPr>
        <p:spPr>
          <a:xfrm>
            <a:off x="3151718" y="3048168"/>
            <a:ext cx="1588231" cy="380832"/>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E2F0232-CFDC-ABB3-1A3C-EC68FA9EB700}"/>
              </a:ext>
            </a:extLst>
          </p:cNvPr>
          <p:cNvGrpSpPr/>
          <p:nvPr/>
        </p:nvGrpSpPr>
        <p:grpSpPr>
          <a:xfrm>
            <a:off x="8028773" y="3441484"/>
            <a:ext cx="1793583" cy="461665"/>
            <a:chOff x="6674556" y="5600891"/>
            <a:chExt cx="1793583" cy="461665"/>
          </a:xfrm>
        </p:grpSpPr>
        <p:cxnSp>
          <p:nvCxnSpPr>
            <p:cNvPr id="7" name="Straight Arrow Connector 6">
              <a:extLst>
                <a:ext uri="{FF2B5EF4-FFF2-40B4-BE49-F238E27FC236}">
                  <a16:creationId xmlns:a16="http://schemas.microsoft.com/office/drawing/2014/main" id="{07B4F124-C0BA-2971-5749-D66396C090A1}"/>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195505B-4299-5994-76B4-85A57070DA62}"/>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E2426407-08B3-DE90-31AC-9DD37DE182D9}"/>
              </a:ext>
            </a:extLst>
          </p:cNvPr>
          <p:cNvSpPr txBox="1"/>
          <p:nvPr/>
        </p:nvSpPr>
        <p:spPr>
          <a:xfrm>
            <a:off x="713966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7EAB67B2-26BD-ACA5-711A-785D100605C8}"/>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C1D2DF44-A5B3-43CB-E089-49F1F593A2CD}"/>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3" name="Straight Connector 12">
            <a:extLst>
              <a:ext uri="{FF2B5EF4-FFF2-40B4-BE49-F238E27FC236}">
                <a16:creationId xmlns:a16="http://schemas.microsoft.com/office/drawing/2014/main" id="{49F541C9-006A-84FA-6C7C-0149CA01B869}"/>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8FF9941-5C30-A48A-5F8D-5636FE7A1FC9}"/>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7" name="TextBox 16">
            <a:extLst>
              <a:ext uri="{FF2B5EF4-FFF2-40B4-BE49-F238E27FC236}">
                <a16:creationId xmlns:a16="http://schemas.microsoft.com/office/drawing/2014/main" id="{15497E7A-A986-00CC-F06A-139881236A38}"/>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36156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BA30D-360C-A9C9-ABD2-D268530BD88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BD5CFB4-1529-AE75-9C7D-259F6524A1C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5752795C-B7F2-29B8-C3B9-82290DE16AE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8C59718-E4BC-D206-B627-A6F23E97ABC4}"/>
              </a:ext>
            </a:extLst>
          </p:cNvPr>
          <p:cNvSpPr txBox="1">
            <a:spLocks/>
          </p:cNvSpPr>
          <p:nvPr/>
        </p:nvSpPr>
        <p:spPr>
          <a:xfrm>
            <a:off x="783708"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err="1">
                <a:solidFill>
                  <a:schemeClr val="tx1"/>
                </a:solidFill>
                <a:latin typeface="Monaco" pitchFamily="2" charset="77"/>
              </a:rPr>
              <a:t>rec_sum</a:t>
            </a:r>
            <a:r>
              <a:rPr lang="en-US" b="1" kern="1200" dirty="0">
                <a:solidFill>
                  <a:schemeClr val="tx1"/>
                </a:solidFill>
                <a:latin typeface="Monaco" pitchFamily="2" charset="77"/>
              </a:rPr>
              <a:t> </a:t>
            </a:r>
            <a:r>
              <a:rPr lang="en-US" b="1" kern="1200" dirty="0">
                <a:solidFill>
                  <a:schemeClr val="tx1"/>
                </a:solidFill>
                <a:latin typeface="+mj-lt"/>
                <a:ea typeface="+mj-ea"/>
                <a:cs typeface="+mj-cs"/>
              </a:rPr>
              <a:t>function in cs51 machine</a:t>
            </a:r>
          </a:p>
        </p:txBody>
      </p:sp>
      <p:sp>
        <p:nvSpPr>
          <p:cNvPr id="32" name="Rectangle 31">
            <a:extLst>
              <a:ext uri="{FF2B5EF4-FFF2-40B4-BE49-F238E27FC236}">
                <a16:creationId xmlns:a16="http://schemas.microsoft.com/office/drawing/2014/main" id="{4A3E1960-2981-DBCD-C233-8BF802E14BE4}"/>
              </a:ext>
            </a:extLst>
          </p:cNvPr>
          <p:cNvSpPr/>
          <p:nvPr/>
        </p:nvSpPr>
        <p:spPr>
          <a:xfrm>
            <a:off x="783708" y="1601090"/>
            <a:ext cx="8434937" cy="4524315"/>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lcw</a:t>
            </a:r>
            <a:r>
              <a:rPr lang="en-US" dirty="0">
                <a:latin typeface="Courier New" panose="02070309020205020404" pitchFamily="49" charset="0"/>
                <a:cs typeface="Courier New" panose="02070309020205020404" pitchFamily="49" charset="0"/>
              </a:rPr>
              <a:t> r1 stack            ; set up stack</a:t>
            </a:r>
          </a:p>
          <a:p>
            <a:r>
              <a:rPr lang="en-US" dirty="0">
                <a:latin typeface="Courier New" panose="02070309020205020404" pitchFamily="49" charset="0"/>
                <a:cs typeface="Courier New" panose="02070309020205020404" pitchFamily="49" charset="0"/>
              </a:rPr>
              <a:t>    loa r3 r0               ; get n and store it in r3</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lcw</a:t>
            </a:r>
            <a:r>
              <a:rPr lang="en-US" dirty="0">
                <a:latin typeface="Courier New" panose="02070309020205020404" pitchFamily="49" charset="0"/>
                <a:cs typeface="Courier New" panose="02070309020205020404" pitchFamily="49" charset="0"/>
              </a:rPr>
              <a:t> r2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 call </a:t>
            </a:r>
            <a:r>
              <a:rPr lang="en-US" dirty="0" err="1">
                <a:latin typeface="Courier New" panose="02070309020205020404" pitchFamily="49" charset="0"/>
                <a:cs typeface="Courier New" panose="02070309020205020404" pitchFamily="49" charset="0"/>
              </a:rPr>
              <a:t>rec_sum</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a:t>
            </a:r>
            <a:r>
              <a:rPr lang="en-US" dirty="0">
                <a:latin typeface="Courier New" panose="02070309020205020404" pitchFamily="49" charset="0"/>
                <a:cs typeface="Courier New" panose="02070309020205020404" pitchFamily="49" charset="0"/>
              </a:rPr>
              <a:t> r2 r2            </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sto</a:t>
            </a:r>
            <a:r>
              <a:rPr lang="en-US" dirty="0">
                <a:latin typeface="Courier New" panose="02070309020205020404" pitchFamily="49" charset="0"/>
                <a:cs typeface="Courier New" panose="02070309020205020404" pitchFamily="49" charset="0"/>
              </a:rPr>
              <a:t> r3 r0               ; print result,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hlt</a:t>
            </a:r>
            <a:r>
              <a:rPr lang="en-US" dirty="0">
                <a:latin typeface="Courier New" panose="02070309020205020404" pitchFamily="49" charset="0"/>
                <a:cs typeface="Courier New" panose="02070309020205020404" pitchFamily="49" charset="0"/>
              </a:rPr>
              <a:t>                     ; and halt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dat</a:t>
            </a:r>
            <a:r>
              <a:rPr lang="en-US" dirty="0">
                <a:latin typeface="Courier New" panose="02070309020205020404" pitchFamily="49" charset="0"/>
                <a:cs typeface="Courier New" panose="02070309020205020404" pitchFamily="49" charset="0"/>
              </a:rPr>
              <a:t> 100</a:t>
            </a:r>
          </a:p>
          <a:p>
            <a:r>
              <a:rPr lang="en-US" dirty="0">
                <a:latin typeface="Courier New" panose="02070309020205020404" pitchFamily="49" charset="0"/>
                <a:cs typeface="Courier New" panose="02070309020205020404" pitchFamily="49" charset="0"/>
              </a:rPr>
              <a:t>stack</a:t>
            </a:r>
          </a:p>
        </p:txBody>
      </p:sp>
    </p:spTree>
    <p:extLst>
      <p:ext uri="{BB962C8B-B14F-4D97-AF65-F5344CB8AC3E}">
        <p14:creationId xmlns:p14="http://schemas.microsoft.com/office/powerpoint/2010/main" val="385139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CF05-6AC4-2AE0-149E-121329529D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24978D-16B1-226B-2F46-267EC0A14772}"/>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7F3E7E3F-B3D2-F717-87EE-68954E77BEAF}"/>
              </a:ext>
            </a:extLst>
          </p:cNvPr>
          <p:cNvGraphicFramePr>
            <a:graphicFrameLocks noGrp="1"/>
          </p:cNvGraphicFramePr>
          <p:nvPr>
            <p:extLst>
              <p:ext uri="{D42A27DB-BD31-4B8C-83A1-F6EECF244321}">
                <p14:modId xmlns:p14="http://schemas.microsoft.com/office/powerpoint/2010/main" val="1935308372"/>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rgbClr val="0089E5"/>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080F916E-9330-EAC8-F0FD-CF1AB330ED2F}"/>
              </a:ext>
            </a:extLst>
          </p:cNvPr>
          <p:cNvSpPr/>
          <p:nvPr/>
        </p:nvSpPr>
        <p:spPr>
          <a:xfrm>
            <a:off x="3207702" y="3048168"/>
            <a:ext cx="1588231" cy="380832"/>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AAF6FA5-CC98-D0CF-4ADD-3C2CE2F6306F}"/>
              </a:ext>
            </a:extLst>
          </p:cNvPr>
          <p:cNvGrpSpPr/>
          <p:nvPr/>
        </p:nvGrpSpPr>
        <p:grpSpPr>
          <a:xfrm>
            <a:off x="8028773" y="3441484"/>
            <a:ext cx="1793583" cy="461665"/>
            <a:chOff x="6674556" y="5600891"/>
            <a:chExt cx="1793583" cy="461665"/>
          </a:xfrm>
        </p:grpSpPr>
        <p:cxnSp>
          <p:nvCxnSpPr>
            <p:cNvPr id="7" name="Straight Arrow Connector 6">
              <a:extLst>
                <a:ext uri="{FF2B5EF4-FFF2-40B4-BE49-F238E27FC236}">
                  <a16:creationId xmlns:a16="http://schemas.microsoft.com/office/drawing/2014/main" id="{33A09FE4-A425-81A6-0FBB-6C07CB9CD484}"/>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59C31AE-3296-E883-D4C7-514A6C401307}"/>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3976A4C9-B415-E380-E680-BA3640D6E1DE}"/>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4019E0D6-4D36-BA8A-DE9D-E76753F13221}"/>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A8B6C97E-015F-8C38-6ADA-AE0DAEB2B8A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3" name="Straight Connector 12">
            <a:extLst>
              <a:ext uri="{FF2B5EF4-FFF2-40B4-BE49-F238E27FC236}">
                <a16:creationId xmlns:a16="http://schemas.microsoft.com/office/drawing/2014/main" id="{8E0316C1-BBF3-E976-8EB6-4755153E248E}"/>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FB8B137-DC94-2B10-5750-1426B82F7FA5}"/>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7" name="TextBox 16">
            <a:extLst>
              <a:ext uri="{FF2B5EF4-FFF2-40B4-BE49-F238E27FC236}">
                <a16:creationId xmlns:a16="http://schemas.microsoft.com/office/drawing/2014/main" id="{D5E4DF62-DE69-29D5-0F12-60376694CFDC}"/>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61551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1487-1505-F149-7163-114AD42A0D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004EE8-3260-DD94-915F-0D6F9388ECB2}"/>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BAA5BDB4-6703-A758-5516-1E2812EA7EA3}"/>
              </a:ext>
            </a:extLst>
          </p:cNvPr>
          <p:cNvGraphicFramePr>
            <a:graphicFrameLocks noGrp="1"/>
          </p:cNvGraphicFramePr>
          <p:nvPr>
            <p:extLst>
              <p:ext uri="{D42A27DB-BD31-4B8C-83A1-F6EECF244321}">
                <p14:modId xmlns:p14="http://schemas.microsoft.com/office/powerpoint/2010/main" val="1541286502"/>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72DBA1ED-30D3-FFD4-8D9F-9464311C7207}"/>
              </a:ext>
            </a:extLst>
          </p:cNvPr>
          <p:cNvSpPr/>
          <p:nvPr/>
        </p:nvSpPr>
        <p:spPr>
          <a:xfrm>
            <a:off x="3114395" y="3589343"/>
            <a:ext cx="2092084" cy="313806"/>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1FA63AF-34B3-E0B1-A66D-04CB150FE3A3}"/>
              </a:ext>
            </a:extLst>
          </p:cNvPr>
          <p:cNvGrpSpPr/>
          <p:nvPr/>
        </p:nvGrpSpPr>
        <p:grpSpPr>
          <a:xfrm>
            <a:off x="8028773" y="3441484"/>
            <a:ext cx="1793583" cy="461665"/>
            <a:chOff x="6674556" y="5600891"/>
            <a:chExt cx="1793583" cy="461665"/>
          </a:xfrm>
        </p:grpSpPr>
        <p:cxnSp>
          <p:nvCxnSpPr>
            <p:cNvPr id="7" name="Straight Arrow Connector 6">
              <a:extLst>
                <a:ext uri="{FF2B5EF4-FFF2-40B4-BE49-F238E27FC236}">
                  <a16:creationId xmlns:a16="http://schemas.microsoft.com/office/drawing/2014/main" id="{1E62175B-4EBC-7784-B53E-8F542EF4C5DB}"/>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AEDB3EF-2C50-BC26-B2D3-40601DECD5E5}"/>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B2115ABF-8EEE-EADD-AC11-9C47B504AA24}"/>
              </a:ext>
            </a:extLst>
          </p:cNvPr>
          <p:cNvSpPr txBox="1"/>
          <p:nvPr/>
        </p:nvSpPr>
        <p:spPr>
          <a:xfrm>
            <a:off x="7158328"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A182DB1A-8328-B356-2A18-5C44DB3D3D7A}"/>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14A01AA6-5973-8077-DE8C-F09A39051E1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3" name="Straight Connector 12">
            <a:extLst>
              <a:ext uri="{FF2B5EF4-FFF2-40B4-BE49-F238E27FC236}">
                <a16:creationId xmlns:a16="http://schemas.microsoft.com/office/drawing/2014/main" id="{8308B00C-9D12-5345-CC52-8E6C91770782}"/>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BD9D9C8-6D31-6BF9-F9F2-AF110B5FFEF7}"/>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7" name="TextBox 16">
            <a:extLst>
              <a:ext uri="{FF2B5EF4-FFF2-40B4-BE49-F238E27FC236}">
                <a16:creationId xmlns:a16="http://schemas.microsoft.com/office/drawing/2014/main" id="{66712E6C-21D2-799A-FFC3-89FDB61E568F}"/>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29936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EF72-FEBC-B725-5BBB-470B0D9AD2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9FF825-F8CF-329E-6126-F7605D080F3D}"/>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39C294AB-5C15-A173-D1BB-90D498858B46}"/>
              </a:ext>
            </a:extLst>
          </p:cNvPr>
          <p:cNvGraphicFramePr>
            <a:graphicFrameLocks noGrp="1"/>
          </p:cNvGraphicFramePr>
          <p:nvPr>
            <p:extLst>
              <p:ext uri="{D42A27DB-BD31-4B8C-83A1-F6EECF244321}">
                <p14:modId xmlns:p14="http://schemas.microsoft.com/office/powerpoint/2010/main" val="446651163"/>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18</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003F8041-1B5E-AB61-950D-F46AC632BFDF}"/>
              </a:ext>
            </a:extLst>
          </p:cNvPr>
          <p:cNvSpPr/>
          <p:nvPr/>
        </p:nvSpPr>
        <p:spPr>
          <a:xfrm>
            <a:off x="3151718" y="3887919"/>
            <a:ext cx="1401619" cy="329518"/>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A3A46A9-F337-4239-C1DE-A627D03B6141}"/>
              </a:ext>
            </a:extLst>
          </p:cNvPr>
          <p:cNvGrpSpPr/>
          <p:nvPr/>
        </p:nvGrpSpPr>
        <p:grpSpPr>
          <a:xfrm>
            <a:off x="8028773" y="3441484"/>
            <a:ext cx="1793583" cy="461665"/>
            <a:chOff x="6674556" y="5600891"/>
            <a:chExt cx="1793583" cy="461665"/>
          </a:xfrm>
        </p:grpSpPr>
        <p:cxnSp>
          <p:nvCxnSpPr>
            <p:cNvPr id="7" name="Straight Arrow Connector 6">
              <a:extLst>
                <a:ext uri="{FF2B5EF4-FFF2-40B4-BE49-F238E27FC236}">
                  <a16:creationId xmlns:a16="http://schemas.microsoft.com/office/drawing/2014/main" id="{71284CC7-6330-3C84-451E-438087360EC3}"/>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451BDB6-EAD8-0BE0-226C-CF8751ABBAD9}"/>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A31A5C7A-86B1-DB6A-AA96-2591B89EA924}"/>
              </a:ext>
            </a:extLst>
          </p:cNvPr>
          <p:cNvSpPr txBox="1"/>
          <p:nvPr/>
        </p:nvSpPr>
        <p:spPr>
          <a:xfrm>
            <a:off x="7195653"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EE7B23CD-2105-79C1-BC2A-CAB6A229049C}"/>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DF1D24A8-466A-3EDF-DE7F-977C01836E5D}"/>
              </a:ext>
            </a:extLst>
          </p:cNvPr>
          <p:cNvSpPr txBox="1"/>
          <p:nvPr/>
        </p:nvSpPr>
        <p:spPr>
          <a:xfrm>
            <a:off x="5396694" y="2550862"/>
            <a:ext cx="5045528" cy="830997"/>
          </a:xfrm>
          <a:prstGeom prst="rect">
            <a:avLst/>
          </a:prstGeom>
          <a:noFill/>
        </p:spPr>
        <p:txBody>
          <a:bodyPr wrap="square" rtlCol="0">
            <a:spAutoFit/>
          </a:bodyPr>
          <a:lstStyle/>
          <a:p>
            <a:r>
              <a:rPr lang="en-US" sz="2400" dirty="0"/>
              <a:t>Make a recursive call:</a:t>
            </a:r>
          </a:p>
          <a:p>
            <a:r>
              <a:rPr lang="en-US" sz="2400" dirty="0" err="1">
                <a:latin typeface="Monaco" pitchFamily="2" charset="77"/>
              </a:rPr>
              <a:t>rec_sum</a:t>
            </a:r>
            <a:r>
              <a:rPr lang="en-US" sz="2400" dirty="0">
                <a:latin typeface="Monaco" pitchFamily="2" charset="77"/>
              </a:rPr>
              <a:t>(0)</a:t>
            </a:r>
          </a:p>
        </p:txBody>
      </p:sp>
      <p:cxnSp>
        <p:nvCxnSpPr>
          <p:cNvPr id="13" name="Straight Arrow Connector 12">
            <a:extLst>
              <a:ext uri="{FF2B5EF4-FFF2-40B4-BE49-F238E27FC236}">
                <a16:creationId xmlns:a16="http://schemas.microsoft.com/office/drawing/2014/main" id="{F775683D-422A-4DC3-10C1-CB7E88CAB1E2}"/>
              </a:ext>
            </a:extLst>
          </p:cNvPr>
          <p:cNvCxnSpPr>
            <a:cxnSpLocks/>
            <a:stCxn id="12" idx="0"/>
          </p:cNvCxnSpPr>
          <p:nvPr/>
        </p:nvCxnSpPr>
        <p:spPr>
          <a:xfrm flipV="1">
            <a:off x="7919458" y="1601634"/>
            <a:ext cx="68269" cy="94922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4EFF14E-1AE1-1781-7B68-FA79C9F92945}"/>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9" name="Straight Connector 18">
            <a:extLst>
              <a:ext uri="{FF2B5EF4-FFF2-40B4-BE49-F238E27FC236}">
                <a16:creationId xmlns:a16="http://schemas.microsoft.com/office/drawing/2014/main" id="{11A99AF0-DBE2-AA1A-EE5A-3596ADC6890F}"/>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BD8CF8D-1962-503C-704A-358C1B127DCD}"/>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21" name="TextBox 20">
            <a:extLst>
              <a:ext uri="{FF2B5EF4-FFF2-40B4-BE49-F238E27FC236}">
                <a16:creationId xmlns:a16="http://schemas.microsoft.com/office/drawing/2014/main" id="{A5F19F8E-6F37-3CD4-E168-293F828C2FD3}"/>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033788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699C-51AB-45DF-0C87-D6FC93D491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CF1CD0-C285-0C07-FC4B-1ED8C9DE65F4}"/>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1818EC5A-9230-2119-D564-0709A85EA0D7}"/>
              </a:ext>
            </a:extLst>
          </p:cNvPr>
          <p:cNvGraphicFramePr>
            <a:graphicFrameLocks noGrp="1"/>
          </p:cNvGraphicFramePr>
          <p:nvPr>
            <p:extLst>
              <p:ext uri="{D42A27DB-BD31-4B8C-83A1-F6EECF244321}">
                <p14:modId xmlns:p14="http://schemas.microsoft.com/office/powerpoint/2010/main" val="3993911873"/>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691F64F9-EEB5-F88E-CBF6-341C07A5FF40}"/>
              </a:ext>
            </a:extLst>
          </p:cNvPr>
          <p:cNvSpPr/>
          <p:nvPr/>
        </p:nvSpPr>
        <p:spPr>
          <a:xfrm>
            <a:off x="2983768" y="1126067"/>
            <a:ext cx="1401619" cy="329518"/>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E490745-C39B-6AC9-54CC-50808B07A149}"/>
              </a:ext>
            </a:extLst>
          </p:cNvPr>
          <p:cNvGrpSpPr/>
          <p:nvPr/>
        </p:nvGrpSpPr>
        <p:grpSpPr>
          <a:xfrm>
            <a:off x="8028773" y="3441484"/>
            <a:ext cx="1793583" cy="461665"/>
            <a:chOff x="6674556" y="5600891"/>
            <a:chExt cx="1793583" cy="461665"/>
          </a:xfrm>
        </p:grpSpPr>
        <p:cxnSp>
          <p:nvCxnSpPr>
            <p:cNvPr id="7" name="Straight Arrow Connector 6">
              <a:extLst>
                <a:ext uri="{FF2B5EF4-FFF2-40B4-BE49-F238E27FC236}">
                  <a16:creationId xmlns:a16="http://schemas.microsoft.com/office/drawing/2014/main" id="{15210156-A777-A561-CD63-14A4BB2C69D2}"/>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4A3DD12-1D74-7D27-3FB7-D9AFC37D3DE7}"/>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43C411B7-D435-C15C-4061-773994745F00}"/>
              </a:ext>
            </a:extLst>
          </p:cNvPr>
          <p:cNvSpPr txBox="1"/>
          <p:nvPr/>
        </p:nvSpPr>
        <p:spPr>
          <a:xfrm>
            <a:off x="7121006"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90AE3309-C369-8CF2-10E0-24AE6E18A8B3}"/>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D1340C7D-D2DF-8543-63A1-9D038558156E}"/>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7" name="Straight Connector 16">
            <a:extLst>
              <a:ext uri="{FF2B5EF4-FFF2-40B4-BE49-F238E27FC236}">
                <a16:creationId xmlns:a16="http://schemas.microsoft.com/office/drawing/2014/main" id="{3ED397BA-DCA4-2C06-4A0A-A363ED5624AF}"/>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412D135-E500-0A61-3D56-5165C728D33A}"/>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9" name="TextBox 18">
            <a:extLst>
              <a:ext uri="{FF2B5EF4-FFF2-40B4-BE49-F238E27FC236}">
                <a16:creationId xmlns:a16="http://schemas.microsoft.com/office/drawing/2014/main" id="{30A55DAE-F65A-2F3F-2EDC-CCCC413421C4}"/>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9659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C4A0E-10F6-5C9F-5363-DAEECA42AE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79DD6D-B61E-D204-8F27-1A2303ED9B97}"/>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138D712A-280C-41B6-6853-BB0D1D733E73}"/>
              </a:ext>
            </a:extLst>
          </p:cNvPr>
          <p:cNvGraphicFramePr>
            <a:graphicFrameLocks noGrp="1"/>
          </p:cNvGraphicFramePr>
          <p:nvPr>
            <p:extLst>
              <p:ext uri="{D42A27DB-BD31-4B8C-83A1-F6EECF244321}">
                <p14:modId xmlns:p14="http://schemas.microsoft.com/office/powerpoint/2010/main" val="1563064095"/>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FF799EB3-2A96-6998-A549-30A946539DDF}"/>
              </a:ext>
            </a:extLst>
          </p:cNvPr>
          <p:cNvSpPr/>
          <p:nvPr/>
        </p:nvSpPr>
        <p:spPr>
          <a:xfrm>
            <a:off x="2946446" y="1126067"/>
            <a:ext cx="1401619" cy="329518"/>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51D5C487-937E-94F9-70D7-16D6E56B8D10}"/>
              </a:ext>
            </a:extLst>
          </p:cNvPr>
          <p:cNvGrpSpPr/>
          <p:nvPr/>
        </p:nvGrpSpPr>
        <p:grpSpPr>
          <a:xfrm>
            <a:off x="8028773" y="2943530"/>
            <a:ext cx="1793583" cy="461665"/>
            <a:chOff x="6674556" y="5600891"/>
            <a:chExt cx="1793583" cy="461665"/>
          </a:xfrm>
        </p:grpSpPr>
        <p:cxnSp>
          <p:nvCxnSpPr>
            <p:cNvPr id="7" name="Straight Arrow Connector 6">
              <a:extLst>
                <a:ext uri="{FF2B5EF4-FFF2-40B4-BE49-F238E27FC236}">
                  <a16:creationId xmlns:a16="http://schemas.microsoft.com/office/drawing/2014/main" id="{F8FE95C7-51FE-1808-426F-D70F0250FE06}"/>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6A9A42C-FBA7-6814-1CD6-DE50FF89FB2B}"/>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5" name="TextBox 14">
            <a:extLst>
              <a:ext uri="{FF2B5EF4-FFF2-40B4-BE49-F238E27FC236}">
                <a16:creationId xmlns:a16="http://schemas.microsoft.com/office/drawing/2014/main" id="{8A93F609-D39D-D5DB-AFA9-811C6CBD2055}"/>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25A97A5A-E24C-C109-F292-D1EDE3D64E03}"/>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39E18E87-656F-13D9-D1B7-F2DB9E788095}"/>
              </a:ext>
            </a:extLst>
          </p:cNvPr>
          <p:cNvSpPr txBox="1"/>
          <p:nvPr/>
        </p:nvSpPr>
        <p:spPr>
          <a:xfrm>
            <a:off x="7176991" y="3494750"/>
            <a:ext cx="582211" cy="461665"/>
          </a:xfrm>
          <a:prstGeom prst="rect">
            <a:avLst/>
          </a:prstGeom>
          <a:noFill/>
        </p:spPr>
        <p:txBody>
          <a:bodyPr wrap="none" rtlCol="0">
            <a:spAutoFit/>
          </a:bodyPr>
          <a:lstStyle/>
          <a:p>
            <a:r>
              <a:rPr lang="en-US" sz="2400" dirty="0">
                <a:solidFill>
                  <a:srgbClr val="0089E5"/>
                </a:solidFill>
              </a:rPr>
              <a:t>40</a:t>
            </a:r>
          </a:p>
        </p:txBody>
      </p:sp>
      <p:sp>
        <p:nvSpPr>
          <p:cNvPr id="13" name="TextBox 12">
            <a:extLst>
              <a:ext uri="{FF2B5EF4-FFF2-40B4-BE49-F238E27FC236}">
                <a16:creationId xmlns:a16="http://schemas.microsoft.com/office/drawing/2014/main" id="{96F75893-FA71-4A1A-C069-0FCB2C26445A}"/>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BBC83672-230B-E8C4-2C80-7027CBDEF73B}"/>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D0B5E57-7CF4-FE97-178B-0DC961801DE9}"/>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9ECE145D-2E18-E273-2A6A-90C6BFE54AEC}"/>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493601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EB99-DD73-21DC-62B8-84DC9FEBC9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7D5A0C-75F5-6AE3-3F71-CB17657A24D1}"/>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E25E2A1A-C0F3-B867-1F08-9AD94D83899C}"/>
              </a:ext>
            </a:extLst>
          </p:cNvPr>
          <p:cNvGraphicFramePr>
            <a:graphicFrameLocks noGrp="1"/>
          </p:cNvGraphicFramePr>
          <p:nvPr>
            <p:extLst>
              <p:ext uri="{D42A27DB-BD31-4B8C-83A1-F6EECF244321}">
                <p14:modId xmlns:p14="http://schemas.microsoft.com/office/powerpoint/2010/main" val="2226492066"/>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58019654-96F3-5A98-C8F9-E56692DD5C9C}"/>
              </a:ext>
            </a:extLst>
          </p:cNvPr>
          <p:cNvSpPr/>
          <p:nvPr/>
        </p:nvSpPr>
        <p:spPr>
          <a:xfrm>
            <a:off x="3095734" y="1387321"/>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B2E0EDA-B513-40F8-3DBE-52A6D3835897}"/>
              </a:ext>
            </a:extLst>
          </p:cNvPr>
          <p:cNvGrpSpPr/>
          <p:nvPr/>
        </p:nvGrpSpPr>
        <p:grpSpPr>
          <a:xfrm>
            <a:off x="8028773" y="2943530"/>
            <a:ext cx="1793583" cy="461665"/>
            <a:chOff x="6674556" y="5600891"/>
            <a:chExt cx="1793583" cy="461665"/>
          </a:xfrm>
        </p:grpSpPr>
        <p:cxnSp>
          <p:nvCxnSpPr>
            <p:cNvPr id="7" name="Straight Arrow Connector 6">
              <a:extLst>
                <a:ext uri="{FF2B5EF4-FFF2-40B4-BE49-F238E27FC236}">
                  <a16:creationId xmlns:a16="http://schemas.microsoft.com/office/drawing/2014/main" id="{1F5AFC9D-E9FF-F8C7-B274-83CFDD6F6A46}"/>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37170EB-3E50-1F86-2F2B-FC3F16BD31BD}"/>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A7710A69-7727-F327-3CB4-54BF5B4494D6}"/>
              </a:ext>
            </a:extLst>
          </p:cNvPr>
          <p:cNvSpPr txBox="1"/>
          <p:nvPr/>
        </p:nvSpPr>
        <p:spPr>
          <a:xfrm>
            <a:off x="7139669"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55FC772B-AF42-74C7-9885-A680943B4C21}"/>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8A2AAB50-4C84-6894-CBA4-B5D7495BB202}"/>
              </a:ext>
            </a:extLst>
          </p:cNvPr>
          <p:cNvSpPr txBox="1"/>
          <p:nvPr/>
        </p:nvSpPr>
        <p:spPr>
          <a:xfrm>
            <a:off x="7139669" y="349475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55CD026E-EC61-916D-BCAA-BA7A18E03AE5}"/>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5E50667E-41D8-9E40-7D62-DD8626613889}"/>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8229DF7-4F48-6625-15AB-F994F9141339}"/>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F33E57AB-3B56-C754-7F3F-0AB03206B5A3}"/>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14140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19170-D543-A374-F3D0-FA5C61A5A9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4BC29C-0A50-1F62-7796-A862EEAE4257}"/>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56260BB6-ABE6-E52E-0BA5-5DCDF6EEA56F}"/>
              </a:ext>
            </a:extLst>
          </p:cNvPr>
          <p:cNvGraphicFramePr>
            <a:graphicFrameLocks noGrp="1"/>
          </p:cNvGraphicFramePr>
          <p:nvPr>
            <p:extLst>
              <p:ext uri="{D42A27DB-BD31-4B8C-83A1-F6EECF244321}">
                <p14:modId xmlns:p14="http://schemas.microsoft.com/office/powerpoint/2010/main" val="2069182667"/>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rgbClr val="0089E5"/>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1755960D-64E4-D090-1411-AEA6B0288849}"/>
              </a:ext>
            </a:extLst>
          </p:cNvPr>
          <p:cNvSpPr/>
          <p:nvPr/>
        </p:nvSpPr>
        <p:spPr>
          <a:xfrm>
            <a:off x="2871802" y="1667236"/>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7DBF4BF-B2AC-30B9-A9C6-2896E52E64D2}"/>
              </a:ext>
            </a:extLst>
          </p:cNvPr>
          <p:cNvGrpSpPr/>
          <p:nvPr/>
        </p:nvGrpSpPr>
        <p:grpSpPr>
          <a:xfrm>
            <a:off x="8028773" y="2943530"/>
            <a:ext cx="1793583" cy="461665"/>
            <a:chOff x="6674556" y="5600891"/>
            <a:chExt cx="1793583" cy="461665"/>
          </a:xfrm>
        </p:grpSpPr>
        <p:cxnSp>
          <p:nvCxnSpPr>
            <p:cNvPr id="7" name="Straight Arrow Connector 6">
              <a:extLst>
                <a:ext uri="{FF2B5EF4-FFF2-40B4-BE49-F238E27FC236}">
                  <a16:creationId xmlns:a16="http://schemas.microsoft.com/office/drawing/2014/main" id="{2E9AE5B6-6E7E-6A88-2160-CC5888150139}"/>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3F2B324-D35B-98EA-A562-DDA5DBCFF2D8}"/>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18827569-4AAF-006D-F5A7-F41304458C20}"/>
              </a:ext>
            </a:extLst>
          </p:cNvPr>
          <p:cNvSpPr txBox="1"/>
          <p:nvPr/>
        </p:nvSpPr>
        <p:spPr>
          <a:xfrm>
            <a:off x="7139668"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CB134F82-BB98-3B75-37EB-3B3C9CFA7C7D}"/>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A3419D3E-BFC9-D876-B2EE-591B99C203D2}"/>
              </a:ext>
            </a:extLst>
          </p:cNvPr>
          <p:cNvSpPr txBox="1"/>
          <p:nvPr/>
        </p:nvSpPr>
        <p:spPr>
          <a:xfrm>
            <a:off x="7139668" y="349475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32E34538-2701-5153-D6B4-EDB69D89BA0B}"/>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025ABA47-2646-2D0D-F859-EAB52F4B60BE}"/>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7EF867F-81C7-B17C-130C-5CE581E7CB8A}"/>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FDA48D43-E5C4-6AC4-4009-AD5DDC1C2275}"/>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001111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5AFDF-8165-4A13-1C26-8514881010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9782B8-7850-A948-D00A-4214E9F2B3A6}"/>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80C5F77F-9B67-8106-2286-E897D30DA438}"/>
              </a:ext>
            </a:extLst>
          </p:cNvPr>
          <p:cNvGraphicFramePr>
            <a:graphicFrameLocks noGrp="1"/>
          </p:cNvGraphicFramePr>
          <p:nvPr>
            <p:extLst>
              <p:ext uri="{D42A27DB-BD31-4B8C-83A1-F6EECF244321}">
                <p14:modId xmlns:p14="http://schemas.microsoft.com/office/powerpoint/2010/main" val="2236918510"/>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50D1A7D0-BC7B-BF70-66D3-16480FCDB667}"/>
              </a:ext>
            </a:extLst>
          </p:cNvPr>
          <p:cNvSpPr/>
          <p:nvPr/>
        </p:nvSpPr>
        <p:spPr>
          <a:xfrm>
            <a:off x="2815638" y="1947158"/>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B7F033F-45B0-28AE-1C6C-A8AC942D859F}"/>
              </a:ext>
            </a:extLst>
          </p:cNvPr>
          <p:cNvGrpSpPr/>
          <p:nvPr/>
        </p:nvGrpSpPr>
        <p:grpSpPr>
          <a:xfrm>
            <a:off x="8028773" y="2943530"/>
            <a:ext cx="1793583" cy="461665"/>
            <a:chOff x="6674556" y="5600891"/>
            <a:chExt cx="1793583" cy="461665"/>
          </a:xfrm>
        </p:grpSpPr>
        <p:cxnSp>
          <p:nvCxnSpPr>
            <p:cNvPr id="7" name="Straight Arrow Connector 6">
              <a:extLst>
                <a:ext uri="{FF2B5EF4-FFF2-40B4-BE49-F238E27FC236}">
                  <a16:creationId xmlns:a16="http://schemas.microsoft.com/office/drawing/2014/main" id="{60486CCC-FEA1-911B-EA7B-BE41C43D7E5D}"/>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25D3668-5331-A26D-5B27-BA7FF61CC283}"/>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93BE228D-D088-4292-7BC7-A601AF0502F6}"/>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8D20F7B9-002A-7FE7-6BF0-AC8B5977BE59}"/>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3F03E3CD-351E-979C-2863-FB88ABB0D31F}"/>
              </a:ext>
            </a:extLst>
          </p:cNvPr>
          <p:cNvSpPr txBox="1"/>
          <p:nvPr/>
        </p:nvSpPr>
        <p:spPr>
          <a:xfrm>
            <a:off x="7121007" y="349475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FA16F991-9803-B3FB-0BB6-423D3110FB1C}"/>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201963C4-0376-13F8-B5DD-07FC529D1C8A}"/>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DF2DDF3-9E41-1AAD-E214-96909F28AC9D}"/>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16AA8A25-F127-4A20-6BEB-36A54EC51449}"/>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904712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14CA-6418-2835-A4F1-B862A0C3D4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8DFA08-C1F5-2288-394B-1533BEF06664}"/>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111F89FB-499E-CAD4-3237-6916726FACB2}"/>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90E75CA3-CEA7-63E5-0378-A578E18A9E1A}"/>
              </a:ext>
            </a:extLst>
          </p:cNvPr>
          <p:cNvSpPr/>
          <p:nvPr/>
        </p:nvSpPr>
        <p:spPr>
          <a:xfrm>
            <a:off x="2815638" y="5218868"/>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9097138-4EE9-906A-0B5C-A5EF3BF3F0E4}"/>
              </a:ext>
            </a:extLst>
          </p:cNvPr>
          <p:cNvGrpSpPr/>
          <p:nvPr/>
        </p:nvGrpSpPr>
        <p:grpSpPr>
          <a:xfrm>
            <a:off x="8028773" y="2943530"/>
            <a:ext cx="1793583" cy="461665"/>
            <a:chOff x="6674556" y="5600891"/>
            <a:chExt cx="1793583" cy="461665"/>
          </a:xfrm>
        </p:grpSpPr>
        <p:cxnSp>
          <p:nvCxnSpPr>
            <p:cNvPr id="7" name="Straight Arrow Connector 6">
              <a:extLst>
                <a:ext uri="{FF2B5EF4-FFF2-40B4-BE49-F238E27FC236}">
                  <a16:creationId xmlns:a16="http://schemas.microsoft.com/office/drawing/2014/main" id="{66817508-212A-EE6A-9757-77BA57C6F1BA}"/>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36C4805-024A-0A77-06EC-B7E81B61B789}"/>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7EDD8DBF-E93B-9BE7-E192-21F697EDC9F2}"/>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0DCC08C0-9616-80AC-2C8F-77740B70FF52}"/>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49B38753-08F1-76FB-5E38-3B4364878B75}"/>
              </a:ext>
            </a:extLst>
          </p:cNvPr>
          <p:cNvSpPr txBox="1"/>
          <p:nvPr/>
        </p:nvSpPr>
        <p:spPr>
          <a:xfrm>
            <a:off x="7121007" y="349475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A20FE9B2-E3D5-689A-8D55-F8CD61D9F8D4}"/>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1C4DD8C9-E0AC-39D5-9AA1-B8DFA0A51CC7}"/>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0647FF8-3A51-2AAE-C9BC-29DD55D02992}"/>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10F249EE-BDF4-7457-BC25-FE653010BF65}"/>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0965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CF145-9CF0-CABC-7413-B96D1D1E1ABF}"/>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07FEC9A9-5C1F-19EA-D250-41405C4E6A2C}"/>
              </a:ext>
            </a:extLst>
          </p:cNvPr>
          <p:cNvSpPr/>
          <p:nvPr/>
        </p:nvSpPr>
        <p:spPr>
          <a:xfrm>
            <a:off x="6949555" y="3062854"/>
            <a:ext cx="764663" cy="9957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9468ABFF-4D58-E825-937C-BD387CA58091}"/>
              </a:ext>
            </a:extLst>
          </p:cNvPr>
          <p:cNvSpPr/>
          <p:nvPr/>
        </p:nvSpPr>
        <p:spPr>
          <a:xfrm>
            <a:off x="6949219" y="4083270"/>
            <a:ext cx="764663" cy="9957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2BABEB97-1A0F-7D7F-1C25-B53274EE3951}"/>
              </a:ext>
            </a:extLst>
          </p:cNvPr>
          <p:cNvSpPr/>
          <p:nvPr/>
        </p:nvSpPr>
        <p:spPr>
          <a:xfrm>
            <a:off x="6959884" y="5142622"/>
            <a:ext cx="764663" cy="9957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F10C234D-FC2B-BC1B-E497-3C31A08D916E}"/>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BCDBE5EF-6CF0-66C7-2E7F-CB65C3512D37}"/>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D78C80A6-52A5-7809-E543-19B0D129AB39}"/>
              </a:ext>
            </a:extLst>
          </p:cNvPr>
          <p:cNvSpPr/>
          <p:nvPr/>
        </p:nvSpPr>
        <p:spPr>
          <a:xfrm>
            <a:off x="2815638" y="5218868"/>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39967D2-C53F-FD89-E80B-721A0D23FB56}"/>
              </a:ext>
            </a:extLst>
          </p:cNvPr>
          <p:cNvGrpSpPr/>
          <p:nvPr/>
        </p:nvGrpSpPr>
        <p:grpSpPr>
          <a:xfrm>
            <a:off x="8028773" y="2588967"/>
            <a:ext cx="1793583" cy="461665"/>
            <a:chOff x="6674556" y="5600891"/>
            <a:chExt cx="1793583" cy="461665"/>
          </a:xfrm>
        </p:grpSpPr>
        <p:cxnSp>
          <p:nvCxnSpPr>
            <p:cNvPr id="7" name="Straight Arrow Connector 6">
              <a:extLst>
                <a:ext uri="{FF2B5EF4-FFF2-40B4-BE49-F238E27FC236}">
                  <a16:creationId xmlns:a16="http://schemas.microsoft.com/office/drawing/2014/main" id="{3065BC7A-69E2-5440-0702-323D52C76A01}"/>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F4CF8C3-5510-BB3B-64E6-459DFE98AB2A}"/>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4F4FDF48-48D3-1A08-4A40-803636C0E6A5}"/>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83F134F0-B9CF-DC16-234F-B7318A6B55F4}"/>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E6BA42B1-EF78-32F6-1DB5-86D7786CD1E1}"/>
              </a:ext>
            </a:extLst>
          </p:cNvPr>
          <p:cNvSpPr txBox="1"/>
          <p:nvPr/>
        </p:nvSpPr>
        <p:spPr>
          <a:xfrm>
            <a:off x="7121007" y="349475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86061CF8-EAC7-F812-2918-6D8252A87390}"/>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84D5DD25-3AE4-CA8B-9CDB-1D8DA2546E40}"/>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D7816EB-7BEF-DC7C-6119-595C4FDAA637}"/>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8286F316-C6B7-2234-023A-F4E4EFE62D37}"/>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
        <p:nvSpPr>
          <p:cNvPr id="4" name="Rectangle 3">
            <a:extLst>
              <a:ext uri="{FF2B5EF4-FFF2-40B4-BE49-F238E27FC236}">
                <a16:creationId xmlns:a16="http://schemas.microsoft.com/office/drawing/2014/main" id="{5DB811B4-1D0A-8A83-08AA-74DC9ABFF06C}"/>
              </a:ext>
            </a:extLst>
          </p:cNvPr>
          <p:cNvSpPr/>
          <p:nvPr/>
        </p:nvSpPr>
        <p:spPr>
          <a:xfrm>
            <a:off x="7703218" y="5171452"/>
            <a:ext cx="4488783" cy="99510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Monaco" pitchFamily="2" charset="77"/>
              </a:rPr>
              <a:t>rec_sum</a:t>
            </a:r>
            <a:r>
              <a:rPr lang="en-US" dirty="0">
                <a:solidFill>
                  <a:schemeClr val="tx1"/>
                </a:solidFill>
                <a:latin typeface="Monaco" pitchFamily="2" charset="77"/>
              </a:rPr>
              <a:t>(2)</a:t>
            </a:r>
          </a:p>
          <a:p>
            <a:pPr algn="ctr"/>
            <a:endParaRPr lang="en-US" dirty="0">
              <a:solidFill>
                <a:schemeClr val="tx1"/>
              </a:solidFill>
              <a:latin typeface="Monaco" pitchFamily="2" charset="77"/>
            </a:endParaRPr>
          </a:p>
        </p:txBody>
      </p:sp>
      <p:sp>
        <p:nvSpPr>
          <p:cNvPr id="14" name="TextBox 13">
            <a:extLst>
              <a:ext uri="{FF2B5EF4-FFF2-40B4-BE49-F238E27FC236}">
                <a16:creationId xmlns:a16="http://schemas.microsoft.com/office/drawing/2014/main" id="{D757B8FE-909B-9F09-3F6D-8079344E3CE5}"/>
              </a:ext>
            </a:extLst>
          </p:cNvPr>
          <p:cNvSpPr txBox="1"/>
          <p:nvPr/>
        </p:nvSpPr>
        <p:spPr>
          <a:xfrm>
            <a:off x="9376362" y="5171453"/>
            <a:ext cx="28156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Monaco" pitchFamily="2" charset="77"/>
              </a:rPr>
              <a:t>n=2</a:t>
            </a:r>
          </a:p>
          <a:p>
            <a:r>
              <a:rPr lang="en-US" dirty="0">
                <a:latin typeface="Monaco" pitchFamily="2" charset="77"/>
              </a:rPr>
              <a:t>return address = 14</a:t>
            </a:r>
          </a:p>
        </p:txBody>
      </p:sp>
      <p:sp>
        <p:nvSpPr>
          <p:cNvPr id="21" name="Rectangle 20">
            <a:extLst>
              <a:ext uri="{FF2B5EF4-FFF2-40B4-BE49-F238E27FC236}">
                <a16:creationId xmlns:a16="http://schemas.microsoft.com/office/drawing/2014/main" id="{135543F3-601B-0200-E38E-54F2C7D5C48F}"/>
              </a:ext>
            </a:extLst>
          </p:cNvPr>
          <p:cNvSpPr/>
          <p:nvPr/>
        </p:nvSpPr>
        <p:spPr>
          <a:xfrm>
            <a:off x="7703218" y="4147519"/>
            <a:ext cx="4488783" cy="99510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Monaco" pitchFamily="2" charset="77"/>
              </a:rPr>
              <a:t>rec_sum</a:t>
            </a:r>
            <a:r>
              <a:rPr lang="en-US" dirty="0">
                <a:solidFill>
                  <a:schemeClr val="tx1"/>
                </a:solidFill>
                <a:latin typeface="Monaco" pitchFamily="2" charset="77"/>
              </a:rPr>
              <a:t>(1)</a:t>
            </a:r>
          </a:p>
          <a:p>
            <a:pPr algn="ctr"/>
            <a:endParaRPr lang="en-US" dirty="0">
              <a:solidFill>
                <a:schemeClr val="tx1"/>
              </a:solidFill>
              <a:latin typeface="Monaco" pitchFamily="2" charset="77"/>
            </a:endParaRPr>
          </a:p>
        </p:txBody>
      </p:sp>
      <p:sp>
        <p:nvSpPr>
          <p:cNvPr id="22" name="TextBox 21">
            <a:extLst>
              <a:ext uri="{FF2B5EF4-FFF2-40B4-BE49-F238E27FC236}">
                <a16:creationId xmlns:a16="http://schemas.microsoft.com/office/drawing/2014/main" id="{578C377E-1B21-745D-3FED-EC1EC6B04270}"/>
              </a:ext>
            </a:extLst>
          </p:cNvPr>
          <p:cNvSpPr txBox="1"/>
          <p:nvPr/>
        </p:nvSpPr>
        <p:spPr>
          <a:xfrm>
            <a:off x="9376362" y="4147520"/>
            <a:ext cx="28156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Monaco" pitchFamily="2" charset="77"/>
              </a:rPr>
              <a:t>n=1</a:t>
            </a:r>
          </a:p>
          <a:p>
            <a:r>
              <a:rPr lang="en-US" dirty="0">
                <a:latin typeface="Monaco" pitchFamily="2" charset="77"/>
              </a:rPr>
              <a:t>return address = 40</a:t>
            </a:r>
          </a:p>
        </p:txBody>
      </p:sp>
      <p:sp>
        <p:nvSpPr>
          <p:cNvPr id="23" name="Rectangle 22">
            <a:extLst>
              <a:ext uri="{FF2B5EF4-FFF2-40B4-BE49-F238E27FC236}">
                <a16:creationId xmlns:a16="http://schemas.microsoft.com/office/drawing/2014/main" id="{CEA137C3-5B5C-0981-949B-563E891EF48A}"/>
              </a:ext>
            </a:extLst>
          </p:cNvPr>
          <p:cNvSpPr/>
          <p:nvPr/>
        </p:nvSpPr>
        <p:spPr>
          <a:xfrm>
            <a:off x="7703217" y="3144753"/>
            <a:ext cx="4488783" cy="99510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Monaco" pitchFamily="2" charset="77"/>
              </a:rPr>
              <a:t>rec_sum</a:t>
            </a:r>
            <a:r>
              <a:rPr lang="en-US" dirty="0">
                <a:solidFill>
                  <a:schemeClr val="tx1"/>
                </a:solidFill>
                <a:latin typeface="Monaco" pitchFamily="2" charset="77"/>
              </a:rPr>
              <a:t>(0)</a:t>
            </a:r>
          </a:p>
          <a:p>
            <a:pPr algn="ctr"/>
            <a:endParaRPr lang="en-US" dirty="0">
              <a:solidFill>
                <a:schemeClr val="tx1"/>
              </a:solidFill>
              <a:latin typeface="Monaco" pitchFamily="2" charset="77"/>
            </a:endParaRPr>
          </a:p>
        </p:txBody>
      </p:sp>
      <p:sp>
        <p:nvSpPr>
          <p:cNvPr id="24" name="TextBox 23">
            <a:extLst>
              <a:ext uri="{FF2B5EF4-FFF2-40B4-BE49-F238E27FC236}">
                <a16:creationId xmlns:a16="http://schemas.microsoft.com/office/drawing/2014/main" id="{4A6917C8-7348-A1D3-4FE8-C6231F509AB8}"/>
              </a:ext>
            </a:extLst>
          </p:cNvPr>
          <p:cNvSpPr txBox="1"/>
          <p:nvPr/>
        </p:nvSpPr>
        <p:spPr>
          <a:xfrm>
            <a:off x="9376361" y="3144754"/>
            <a:ext cx="28156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Monaco" pitchFamily="2" charset="77"/>
              </a:rPr>
              <a:t>n=1</a:t>
            </a:r>
          </a:p>
          <a:p>
            <a:r>
              <a:rPr lang="en-US" dirty="0">
                <a:latin typeface="Monaco" pitchFamily="2" charset="77"/>
              </a:rPr>
              <a:t>return address = 40</a:t>
            </a:r>
          </a:p>
        </p:txBody>
      </p:sp>
    </p:spTree>
    <p:extLst>
      <p:ext uri="{BB962C8B-B14F-4D97-AF65-F5344CB8AC3E}">
        <p14:creationId xmlns:p14="http://schemas.microsoft.com/office/powerpoint/2010/main" val="51457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E5AFB-8ECC-A8F2-483E-0DBD9B158C9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D9DDC7B-71D0-D9F0-E330-6A28F959161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5221756-08E4-0C64-BA90-44E17CF228F1}"/>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2" name="TextBox 1">
            <a:extLst>
              <a:ext uri="{FF2B5EF4-FFF2-40B4-BE49-F238E27FC236}">
                <a16:creationId xmlns:a16="http://schemas.microsoft.com/office/drawing/2014/main" id="{EE79A905-F3C9-6D0C-E01B-3263C60BD56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C3EC345-8289-AD7D-B077-9ADC11347A79}"/>
              </a:ext>
            </a:extLst>
          </p:cNvPr>
          <p:cNvSpPr txBox="1">
            <a:spLocks/>
          </p:cNvSpPr>
          <p:nvPr/>
        </p:nvSpPr>
        <p:spPr>
          <a:xfrm>
            <a:off x="783708"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err="1">
                <a:solidFill>
                  <a:schemeClr val="tx1"/>
                </a:solidFill>
                <a:latin typeface="Monaco" pitchFamily="2" charset="77"/>
              </a:rPr>
              <a:t>rec_sum</a:t>
            </a:r>
            <a:r>
              <a:rPr lang="en-US" b="1" kern="1200" dirty="0">
                <a:solidFill>
                  <a:schemeClr val="tx1"/>
                </a:solidFill>
                <a:latin typeface="Monaco" pitchFamily="2" charset="77"/>
              </a:rPr>
              <a:t> </a:t>
            </a:r>
            <a:r>
              <a:rPr lang="en-US" b="1" kern="1200" dirty="0">
                <a:solidFill>
                  <a:schemeClr val="tx1"/>
                </a:solidFill>
                <a:latin typeface="+mj-lt"/>
                <a:ea typeface="+mj-ea"/>
                <a:cs typeface="+mj-cs"/>
              </a:rPr>
              <a:t>function in cs51 machine</a:t>
            </a:r>
          </a:p>
        </p:txBody>
      </p:sp>
      <p:sp>
        <p:nvSpPr>
          <p:cNvPr id="32" name="Rectangle 31">
            <a:extLst>
              <a:ext uri="{FF2B5EF4-FFF2-40B4-BE49-F238E27FC236}">
                <a16:creationId xmlns:a16="http://schemas.microsoft.com/office/drawing/2014/main" id="{EDDD8758-90C3-7327-D477-9A8E7A13D635}"/>
              </a:ext>
            </a:extLst>
          </p:cNvPr>
          <p:cNvSpPr/>
          <p:nvPr/>
        </p:nvSpPr>
        <p:spPr>
          <a:xfrm>
            <a:off x="783707" y="1231046"/>
            <a:ext cx="8099036" cy="5078313"/>
          </a:xfrm>
          <a:prstGeom prst="rect">
            <a:avLst/>
          </a:prstGeom>
        </p:spPr>
        <p:txBody>
          <a:bodyPr wrap="square">
            <a:spAutoFit/>
          </a:bodyPr>
          <a:lstStyle/>
          <a:p>
            <a:r>
              <a:rPr lang="en-US" dirty="0" err="1">
                <a:latin typeface="Courier New" panose="02070309020205020404" pitchFamily="49" charset="0"/>
                <a:cs typeface="Courier New" panose="02070309020205020404" pitchFamily="49" charset="0"/>
              </a:rPr>
              <a:t>rec_sum</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psh</a:t>
            </a:r>
            <a:r>
              <a:rPr lang="en-US" dirty="0">
                <a:latin typeface="Courier New" panose="02070309020205020404" pitchFamily="49" charset="0"/>
                <a:cs typeface="Courier New" panose="02070309020205020404" pitchFamily="49" charset="0"/>
              </a:rPr>
              <a:t> r2   ; save the return address on the stack</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bne</a:t>
            </a:r>
            <a:r>
              <a:rPr lang="en-US" dirty="0">
                <a:latin typeface="Courier New" panose="02070309020205020404" pitchFamily="49" charset="0"/>
                <a:cs typeface="Courier New" panose="02070309020205020404" pitchFamily="49" charset="0"/>
              </a:rPr>
              <a:t> r3 r0 recurse   ; if n!=0 recurse</a:t>
            </a:r>
          </a:p>
          <a:p>
            <a:r>
              <a:rPr lang="en-US" dirty="0">
                <a:latin typeface="Courier New" panose="02070309020205020404" pitchFamily="49" charset="0"/>
                <a:cs typeface="Courier New" panose="02070309020205020404" pitchFamily="49" charset="0"/>
              </a:rPr>
              <a:t>        add r3 r0 0         ; if n == 0, result is 0</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brs</a:t>
            </a:r>
            <a:r>
              <a:rPr lang="en-US" dirty="0">
                <a:latin typeface="Courier New" panose="02070309020205020404" pitchFamily="49" charset="0"/>
                <a:cs typeface="Courier New" panose="02070309020205020404" pitchFamily="49" charset="0"/>
              </a:rPr>
              <a:t> done</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recurse</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psh</a:t>
            </a:r>
            <a:r>
              <a:rPr lang="en-US" dirty="0">
                <a:latin typeface="Courier New" panose="02070309020205020404" pitchFamily="49" charset="0"/>
                <a:cs typeface="Courier New" panose="02070309020205020404" pitchFamily="49" charset="0"/>
              </a:rPr>
              <a:t> r3              ; save n on the stack</a:t>
            </a:r>
          </a:p>
          <a:p>
            <a:r>
              <a:rPr lang="en-US" dirty="0">
                <a:latin typeface="Courier New" panose="02070309020205020404" pitchFamily="49" charset="0"/>
                <a:cs typeface="Courier New" panose="02070309020205020404" pitchFamily="49" charset="0"/>
              </a:rPr>
              <a:t>        sub r3 r3 1         ; n = n-1</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lcw</a:t>
            </a:r>
            <a:r>
              <a:rPr lang="en-US" dirty="0">
                <a:latin typeface="Courier New" panose="02070309020205020404" pitchFamily="49" charset="0"/>
                <a:cs typeface="Courier New" panose="02070309020205020404" pitchFamily="49" charset="0"/>
              </a:rPr>
              <a:t> r2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 make recursive call</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a:t>
            </a:r>
            <a:r>
              <a:rPr lang="en-US" dirty="0">
                <a:latin typeface="Courier New" panose="02070309020205020404" pitchFamily="49" charset="0"/>
                <a:cs typeface="Courier New" panose="02070309020205020404" pitchFamily="49" charset="0"/>
              </a:rPr>
              <a:t> r2 r2 ;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(n-1), answer should be in r3</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pop r2              ; get n into r2</a:t>
            </a:r>
          </a:p>
          <a:p>
            <a:r>
              <a:rPr lang="en-US" dirty="0">
                <a:latin typeface="Courier New" panose="02070309020205020404" pitchFamily="49" charset="0"/>
                <a:cs typeface="Courier New" panose="02070309020205020404" pitchFamily="49" charset="0"/>
              </a:rPr>
              <a:t>        add r3 r3 r2        ; r3 = n +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(n-1)</a:t>
            </a:r>
          </a:p>
          <a:p>
            <a:r>
              <a:rPr lang="en-US" dirty="0">
                <a:latin typeface="Courier New" panose="02070309020205020404" pitchFamily="49" charset="0"/>
                <a:cs typeface="Courier New" panose="02070309020205020404" pitchFamily="49" charset="0"/>
              </a:rPr>
              <a:t>done</a:t>
            </a:r>
          </a:p>
          <a:p>
            <a:r>
              <a:rPr lang="en-US" dirty="0">
                <a:latin typeface="Courier New" panose="02070309020205020404" pitchFamily="49" charset="0"/>
                <a:cs typeface="Courier New" panose="02070309020205020404" pitchFamily="49" charset="0"/>
              </a:rPr>
              <a:t>        pop r2              ; get the return address</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jmp</a:t>
            </a:r>
            <a:r>
              <a:rPr lang="en-US" dirty="0">
                <a:latin typeface="Courier New" panose="02070309020205020404" pitchFamily="49" charset="0"/>
                <a:cs typeface="Courier New" panose="02070309020205020404" pitchFamily="49" charset="0"/>
              </a:rPr>
              <a:t> r2              ; go back to caller</a:t>
            </a:r>
          </a:p>
        </p:txBody>
      </p:sp>
      <p:sp>
        <p:nvSpPr>
          <p:cNvPr id="33" name="TextBox 32">
            <a:extLst>
              <a:ext uri="{FF2B5EF4-FFF2-40B4-BE49-F238E27FC236}">
                <a16:creationId xmlns:a16="http://schemas.microsoft.com/office/drawing/2014/main" id="{30ABB1FC-94FD-3C36-008C-20A577374F78}"/>
              </a:ext>
            </a:extLst>
          </p:cNvPr>
          <p:cNvSpPr txBox="1"/>
          <p:nvPr/>
        </p:nvSpPr>
        <p:spPr>
          <a:xfrm>
            <a:off x="9552291" y="1497647"/>
            <a:ext cx="2521459" cy="461665"/>
          </a:xfrm>
          <a:prstGeom prst="rect">
            <a:avLst/>
          </a:prstGeom>
          <a:noFill/>
        </p:spPr>
        <p:txBody>
          <a:bodyPr wrap="none" rtlCol="0">
            <a:spAutoFit/>
          </a:bodyPr>
          <a:lstStyle/>
          <a:p>
            <a:r>
              <a:rPr lang="en-US" sz="2400" dirty="0">
                <a:solidFill>
                  <a:srgbClr val="0089E5"/>
                </a:solidFill>
              </a:rPr>
              <a:t>Function startup</a:t>
            </a:r>
          </a:p>
        </p:txBody>
      </p:sp>
      <p:sp>
        <p:nvSpPr>
          <p:cNvPr id="34" name="Right Brace 33">
            <a:extLst>
              <a:ext uri="{FF2B5EF4-FFF2-40B4-BE49-F238E27FC236}">
                <a16:creationId xmlns:a16="http://schemas.microsoft.com/office/drawing/2014/main" id="{F8EE9BE2-4CAE-0EB1-DE02-854D0CB50D4E}"/>
              </a:ext>
            </a:extLst>
          </p:cNvPr>
          <p:cNvSpPr/>
          <p:nvPr/>
        </p:nvSpPr>
        <p:spPr>
          <a:xfrm>
            <a:off x="8587809" y="1535561"/>
            <a:ext cx="746069" cy="305554"/>
          </a:xfrm>
          <a:prstGeom prst="rightBrace">
            <a:avLst/>
          </a:prstGeom>
          <a:ln>
            <a:solidFill>
              <a:srgbClr val="0089E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9E5"/>
              </a:solidFill>
            </a:endParaRPr>
          </a:p>
        </p:txBody>
      </p:sp>
      <p:sp>
        <p:nvSpPr>
          <p:cNvPr id="35" name="Right Brace 34">
            <a:extLst>
              <a:ext uri="{FF2B5EF4-FFF2-40B4-BE49-F238E27FC236}">
                <a16:creationId xmlns:a16="http://schemas.microsoft.com/office/drawing/2014/main" id="{F9D32DDB-8297-97DD-256B-04230E6D6941}"/>
              </a:ext>
            </a:extLst>
          </p:cNvPr>
          <p:cNvSpPr/>
          <p:nvPr/>
        </p:nvSpPr>
        <p:spPr>
          <a:xfrm>
            <a:off x="8635161" y="1959312"/>
            <a:ext cx="746069" cy="563891"/>
          </a:xfrm>
          <a:prstGeom prst="rightBrace">
            <a:avLst/>
          </a:prstGeom>
          <a:ln>
            <a:solidFill>
              <a:srgbClr val="0089E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9E5"/>
              </a:solidFill>
            </a:endParaRPr>
          </a:p>
        </p:txBody>
      </p:sp>
      <p:sp>
        <p:nvSpPr>
          <p:cNvPr id="36" name="TextBox 35">
            <a:extLst>
              <a:ext uri="{FF2B5EF4-FFF2-40B4-BE49-F238E27FC236}">
                <a16:creationId xmlns:a16="http://schemas.microsoft.com/office/drawing/2014/main" id="{5171A147-AB41-9A01-D6ED-B3C84AE53838}"/>
              </a:ext>
            </a:extLst>
          </p:cNvPr>
          <p:cNvSpPr txBox="1"/>
          <p:nvPr/>
        </p:nvSpPr>
        <p:spPr>
          <a:xfrm>
            <a:off x="9578337" y="1985698"/>
            <a:ext cx="1653594" cy="461665"/>
          </a:xfrm>
          <a:prstGeom prst="rect">
            <a:avLst/>
          </a:prstGeom>
          <a:noFill/>
        </p:spPr>
        <p:txBody>
          <a:bodyPr wrap="none" rtlCol="0">
            <a:spAutoFit/>
          </a:bodyPr>
          <a:lstStyle/>
          <a:p>
            <a:r>
              <a:rPr lang="en-US" sz="2400" dirty="0">
                <a:solidFill>
                  <a:srgbClr val="0089E5"/>
                </a:solidFill>
              </a:rPr>
              <a:t>base case</a:t>
            </a:r>
          </a:p>
        </p:txBody>
      </p:sp>
      <p:sp>
        <p:nvSpPr>
          <p:cNvPr id="37" name="Right Brace 36">
            <a:extLst>
              <a:ext uri="{FF2B5EF4-FFF2-40B4-BE49-F238E27FC236}">
                <a16:creationId xmlns:a16="http://schemas.microsoft.com/office/drawing/2014/main" id="{68FC8707-CC45-FC4D-6CD4-AFC061634BC5}"/>
              </a:ext>
            </a:extLst>
          </p:cNvPr>
          <p:cNvSpPr/>
          <p:nvPr/>
        </p:nvSpPr>
        <p:spPr>
          <a:xfrm>
            <a:off x="8677467" y="2730218"/>
            <a:ext cx="746069" cy="2070944"/>
          </a:xfrm>
          <a:prstGeom prst="rightBrace">
            <a:avLst/>
          </a:prstGeom>
          <a:ln>
            <a:solidFill>
              <a:srgbClr val="0089E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9E5"/>
              </a:solidFill>
            </a:endParaRPr>
          </a:p>
        </p:txBody>
      </p:sp>
      <p:sp>
        <p:nvSpPr>
          <p:cNvPr id="38" name="TextBox 37">
            <a:extLst>
              <a:ext uri="{FF2B5EF4-FFF2-40B4-BE49-F238E27FC236}">
                <a16:creationId xmlns:a16="http://schemas.microsoft.com/office/drawing/2014/main" id="{DB38BA76-23B3-FF05-F6F2-228E08E349B4}"/>
              </a:ext>
            </a:extLst>
          </p:cNvPr>
          <p:cNvSpPr txBox="1"/>
          <p:nvPr/>
        </p:nvSpPr>
        <p:spPr>
          <a:xfrm>
            <a:off x="9578337" y="3777603"/>
            <a:ext cx="2263568" cy="461665"/>
          </a:xfrm>
          <a:prstGeom prst="rect">
            <a:avLst/>
          </a:prstGeom>
          <a:noFill/>
        </p:spPr>
        <p:txBody>
          <a:bodyPr wrap="none" rtlCol="0">
            <a:spAutoFit/>
          </a:bodyPr>
          <a:lstStyle/>
          <a:p>
            <a:r>
              <a:rPr lang="en-US" sz="2400" dirty="0">
                <a:solidFill>
                  <a:srgbClr val="0089E5"/>
                </a:solidFill>
              </a:rPr>
              <a:t>recursive case</a:t>
            </a:r>
          </a:p>
        </p:txBody>
      </p:sp>
      <p:sp>
        <p:nvSpPr>
          <p:cNvPr id="41" name="TextBox 40">
            <a:extLst>
              <a:ext uri="{FF2B5EF4-FFF2-40B4-BE49-F238E27FC236}">
                <a16:creationId xmlns:a16="http://schemas.microsoft.com/office/drawing/2014/main" id="{F644478E-567C-99C2-0C16-40D9C375E494}"/>
              </a:ext>
            </a:extLst>
          </p:cNvPr>
          <p:cNvSpPr txBox="1"/>
          <p:nvPr/>
        </p:nvSpPr>
        <p:spPr>
          <a:xfrm>
            <a:off x="9578337" y="5595895"/>
            <a:ext cx="2763016" cy="830997"/>
          </a:xfrm>
          <a:prstGeom prst="rect">
            <a:avLst/>
          </a:prstGeom>
          <a:noFill/>
        </p:spPr>
        <p:txBody>
          <a:bodyPr wrap="square" rtlCol="0">
            <a:spAutoFit/>
          </a:bodyPr>
          <a:lstStyle/>
          <a:p>
            <a:r>
              <a:rPr lang="en-US" sz="2400" dirty="0">
                <a:solidFill>
                  <a:srgbClr val="0089E5"/>
                </a:solidFill>
              </a:rPr>
              <a:t>Function cleanup and return</a:t>
            </a:r>
          </a:p>
        </p:txBody>
      </p:sp>
      <p:sp>
        <p:nvSpPr>
          <p:cNvPr id="42" name="Right Brace 41">
            <a:extLst>
              <a:ext uri="{FF2B5EF4-FFF2-40B4-BE49-F238E27FC236}">
                <a16:creationId xmlns:a16="http://schemas.microsoft.com/office/drawing/2014/main" id="{8A5BBA9C-CD51-BAE4-855A-6D7767C4332D}"/>
              </a:ext>
            </a:extLst>
          </p:cNvPr>
          <p:cNvSpPr/>
          <p:nvPr/>
        </p:nvSpPr>
        <p:spPr>
          <a:xfrm>
            <a:off x="8696128" y="5720259"/>
            <a:ext cx="746069" cy="530006"/>
          </a:xfrm>
          <a:prstGeom prst="rightBrace">
            <a:avLst/>
          </a:prstGeom>
          <a:ln>
            <a:solidFill>
              <a:srgbClr val="0089E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9E5"/>
              </a:solidFill>
            </a:endParaRPr>
          </a:p>
        </p:txBody>
      </p:sp>
    </p:spTree>
    <p:extLst>
      <p:ext uri="{BB962C8B-B14F-4D97-AF65-F5344CB8AC3E}">
        <p14:creationId xmlns:p14="http://schemas.microsoft.com/office/powerpoint/2010/main" val="2114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4CA8E-0B68-DFA2-1C4E-38CF05135A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977062-3B81-5475-2C4B-E6ABAAEE61CD}"/>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B437F325-9022-454A-4DC2-39ACF444BDDF}"/>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2ECCF5E9-1F3E-8DD5-0577-C2657E20ADBD}"/>
              </a:ext>
            </a:extLst>
          </p:cNvPr>
          <p:cNvSpPr/>
          <p:nvPr/>
        </p:nvSpPr>
        <p:spPr>
          <a:xfrm>
            <a:off x="2815638" y="5218868"/>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66EC23B-B523-85E5-C7CD-952DB9C1BB51}"/>
              </a:ext>
            </a:extLst>
          </p:cNvPr>
          <p:cNvGrpSpPr/>
          <p:nvPr/>
        </p:nvGrpSpPr>
        <p:grpSpPr>
          <a:xfrm>
            <a:off x="8028773" y="2943530"/>
            <a:ext cx="1793583" cy="461665"/>
            <a:chOff x="6674556" y="5600891"/>
            <a:chExt cx="1793583" cy="461665"/>
          </a:xfrm>
        </p:grpSpPr>
        <p:cxnSp>
          <p:nvCxnSpPr>
            <p:cNvPr id="7" name="Straight Arrow Connector 6">
              <a:extLst>
                <a:ext uri="{FF2B5EF4-FFF2-40B4-BE49-F238E27FC236}">
                  <a16:creationId xmlns:a16="http://schemas.microsoft.com/office/drawing/2014/main" id="{300C86DF-B964-4300-442A-BD18FDD3A0AB}"/>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CB1E164-C0DE-77C3-A5C2-2DA0C09F1A3D}"/>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A15006D3-1497-F71D-7DE7-CD508403266F}"/>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7AF5E0DA-8640-006C-50D8-921C4DDAAA67}"/>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62932F15-45D6-5267-D028-B71D2F19A410}"/>
              </a:ext>
            </a:extLst>
          </p:cNvPr>
          <p:cNvSpPr txBox="1"/>
          <p:nvPr/>
        </p:nvSpPr>
        <p:spPr>
          <a:xfrm>
            <a:off x="7121007" y="349475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0162CFD5-8403-C80D-A845-79D5DD15013A}"/>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AFFAA621-5E95-5557-0EFC-A0661D609587}"/>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9693115-B48E-9DA7-5586-051700F5B6BD}"/>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1488CC2E-A10E-C033-A783-50CEEBDBCF70}"/>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45720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98A7-7715-934E-0299-B7E79A8BBA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DD572A-BF90-8C7E-0FB1-594FD770E6D8}"/>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C9420F52-528E-51EF-254B-036DDF0AC27F}"/>
              </a:ext>
            </a:extLst>
          </p:cNvPr>
          <p:cNvGraphicFramePr>
            <a:graphicFrameLocks noGrp="1"/>
          </p:cNvGraphicFramePr>
          <p:nvPr>
            <p:extLst>
              <p:ext uri="{D42A27DB-BD31-4B8C-83A1-F6EECF244321}">
                <p14:modId xmlns:p14="http://schemas.microsoft.com/office/powerpoint/2010/main" val="209640901"/>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181E0E2B-ACB8-E0A8-E514-01848D05B66D}"/>
              </a:ext>
            </a:extLst>
          </p:cNvPr>
          <p:cNvSpPr/>
          <p:nvPr/>
        </p:nvSpPr>
        <p:spPr>
          <a:xfrm>
            <a:off x="2815638" y="5218868"/>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B987015-4B71-02E6-2DE3-B089E6C70EA0}"/>
              </a:ext>
            </a:extLst>
          </p:cNvPr>
          <p:cNvGrpSpPr/>
          <p:nvPr/>
        </p:nvGrpSpPr>
        <p:grpSpPr>
          <a:xfrm>
            <a:off x="8028773" y="3678444"/>
            <a:ext cx="1793583" cy="461665"/>
            <a:chOff x="6674556" y="5600891"/>
            <a:chExt cx="1793583" cy="461665"/>
          </a:xfrm>
        </p:grpSpPr>
        <p:cxnSp>
          <p:nvCxnSpPr>
            <p:cNvPr id="7" name="Straight Arrow Connector 6">
              <a:extLst>
                <a:ext uri="{FF2B5EF4-FFF2-40B4-BE49-F238E27FC236}">
                  <a16:creationId xmlns:a16="http://schemas.microsoft.com/office/drawing/2014/main" id="{2F2EF8C8-D988-EA6D-6E11-A9C80E7BF280}"/>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AE09A7F-C1C9-FC38-911E-EF41A2889690}"/>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5" name="TextBox 14">
            <a:extLst>
              <a:ext uri="{FF2B5EF4-FFF2-40B4-BE49-F238E27FC236}">
                <a16:creationId xmlns:a16="http://schemas.microsoft.com/office/drawing/2014/main" id="{D14C40DE-2E82-9A4E-9334-701531049E44}"/>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3424EA94-BD3A-BA7A-D91D-48A201302932}"/>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id="{5F560376-A48F-A773-0C5F-8A69C0E2BC79}"/>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D9DB955B-2BBD-CF8B-12AB-3A86F70AFFDC}"/>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8518B63-3852-BFAF-07C7-B0BBCBDD7A32}"/>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344AA9C2-AAE6-DB32-9983-317F59A77F7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032567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0EC2-2A19-9F48-2914-8C6CA34F7A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718A00-770A-D272-51CA-5A7A5959DBB7}"/>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D10353CC-B61C-A040-20AB-793FF5FEB392}"/>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7D12A527-9CC9-4D07-84E9-22CCBAF403B3}"/>
              </a:ext>
            </a:extLst>
          </p:cNvPr>
          <p:cNvSpPr/>
          <p:nvPr/>
        </p:nvSpPr>
        <p:spPr>
          <a:xfrm>
            <a:off x="2815638" y="5517446"/>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4D865BEF-4C95-59BD-DFDC-D4585AC06A15}"/>
              </a:ext>
            </a:extLst>
          </p:cNvPr>
          <p:cNvGrpSpPr/>
          <p:nvPr/>
        </p:nvGrpSpPr>
        <p:grpSpPr>
          <a:xfrm>
            <a:off x="8028773" y="3540688"/>
            <a:ext cx="1793583" cy="461665"/>
            <a:chOff x="6674556" y="5600891"/>
            <a:chExt cx="1793583" cy="461665"/>
          </a:xfrm>
        </p:grpSpPr>
        <p:cxnSp>
          <p:nvCxnSpPr>
            <p:cNvPr id="7" name="Straight Arrow Connector 6">
              <a:extLst>
                <a:ext uri="{FF2B5EF4-FFF2-40B4-BE49-F238E27FC236}">
                  <a16:creationId xmlns:a16="http://schemas.microsoft.com/office/drawing/2014/main" id="{8F4379FE-BF59-8B75-1862-757431AEFBC2}"/>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B0ACD34-8276-EBE8-8CCE-E3611BDE89ED}"/>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D7A8D3C0-3068-795A-EB88-E00DCC6E162C}"/>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9598D645-F393-2FF3-94F8-95A087B45EE8}"/>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id="{56CA84FE-E9D5-04E4-A9D8-87DFFCFDAFEB}"/>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D38D3882-32C7-2427-7D95-91B1484D98B3}"/>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36190B9-1807-7CDA-644E-F62D4FED016B}"/>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91DBA594-4D3C-6B7B-CEF5-D70FE6D1986C}"/>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
        <p:nvSpPr>
          <p:cNvPr id="4" name="TextBox 3">
            <a:extLst>
              <a:ext uri="{FF2B5EF4-FFF2-40B4-BE49-F238E27FC236}">
                <a16:creationId xmlns:a16="http://schemas.microsoft.com/office/drawing/2014/main" id="{D8718547-2D35-C268-C1C8-8ACF0820B364}"/>
              </a:ext>
            </a:extLst>
          </p:cNvPr>
          <p:cNvSpPr txBox="1"/>
          <p:nvPr/>
        </p:nvSpPr>
        <p:spPr>
          <a:xfrm>
            <a:off x="1485268" y="6133109"/>
            <a:ext cx="4081630" cy="461665"/>
          </a:xfrm>
          <a:prstGeom prst="rect">
            <a:avLst/>
          </a:prstGeom>
          <a:noFill/>
        </p:spPr>
        <p:txBody>
          <a:bodyPr wrap="none" rtlCol="0">
            <a:spAutoFit/>
          </a:bodyPr>
          <a:lstStyle/>
          <a:p>
            <a:r>
              <a:rPr lang="en-US" sz="2400" dirty="0">
                <a:solidFill>
                  <a:srgbClr val="0089E5"/>
                </a:solidFill>
              </a:rPr>
              <a:t>Returning with answer in r3</a:t>
            </a:r>
          </a:p>
        </p:txBody>
      </p:sp>
    </p:spTree>
    <p:extLst>
      <p:ext uri="{BB962C8B-B14F-4D97-AF65-F5344CB8AC3E}">
        <p14:creationId xmlns:p14="http://schemas.microsoft.com/office/powerpoint/2010/main" val="1799086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1A410-039C-E935-0023-9B04794109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4C6554-D466-9EB6-1A7C-042E06F8B108}"/>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668843C8-2D23-4083-9DCD-A87F02133414}"/>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DBE9A6E8-876F-93CA-BB6C-4DB35459CD85}"/>
              </a:ext>
            </a:extLst>
          </p:cNvPr>
          <p:cNvSpPr/>
          <p:nvPr/>
        </p:nvSpPr>
        <p:spPr>
          <a:xfrm>
            <a:off x="2815638" y="4360452"/>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A60606F-F11D-B0EA-D6C5-5CDE44F96B53}"/>
              </a:ext>
            </a:extLst>
          </p:cNvPr>
          <p:cNvGrpSpPr/>
          <p:nvPr/>
        </p:nvGrpSpPr>
        <p:grpSpPr>
          <a:xfrm>
            <a:off x="8028773" y="3540688"/>
            <a:ext cx="1793583" cy="461665"/>
            <a:chOff x="6674556" y="5600891"/>
            <a:chExt cx="1793583" cy="461665"/>
          </a:xfrm>
        </p:grpSpPr>
        <p:cxnSp>
          <p:nvCxnSpPr>
            <p:cNvPr id="7" name="Straight Arrow Connector 6">
              <a:extLst>
                <a:ext uri="{FF2B5EF4-FFF2-40B4-BE49-F238E27FC236}">
                  <a16:creationId xmlns:a16="http://schemas.microsoft.com/office/drawing/2014/main" id="{C287215C-FC9B-39B2-2883-834E5C56BDDC}"/>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9BBECDC-3F0C-5640-83F3-9A62E7132D56}"/>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05234A4A-A750-E3A2-D8E9-25475099CF30}"/>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EDC8785F-03EB-5616-3456-639C6CDB896F}"/>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id="{676F9378-D971-DC3A-443B-018CB4AB249B}"/>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EE2B1746-0714-9185-5CD8-07619BB6708F}"/>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45958AB-DCD9-9A5C-2C31-C1A9E1C7211F}"/>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5C904EC3-7AE7-0A67-A014-484BE1865F11}"/>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
        <p:nvSpPr>
          <p:cNvPr id="4" name="TextBox 3">
            <a:extLst>
              <a:ext uri="{FF2B5EF4-FFF2-40B4-BE49-F238E27FC236}">
                <a16:creationId xmlns:a16="http://schemas.microsoft.com/office/drawing/2014/main" id="{B60252EC-B0DC-3DA5-17BF-56F7EC467D70}"/>
              </a:ext>
            </a:extLst>
          </p:cNvPr>
          <p:cNvSpPr txBox="1"/>
          <p:nvPr/>
        </p:nvSpPr>
        <p:spPr>
          <a:xfrm>
            <a:off x="6197786" y="2529204"/>
            <a:ext cx="3569247" cy="461665"/>
          </a:xfrm>
          <a:prstGeom prst="rect">
            <a:avLst/>
          </a:prstGeom>
          <a:noFill/>
        </p:spPr>
        <p:txBody>
          <a:bodyPr wrap="none" rtlCol="0">
            <a:spAutoFit/>
          </a:bodyPr>
          <a:lstStyle/>
          <a:p>
            <a:r>
              <a:rPr lang="en-US" sz="2400" dirty="0">
                <a:solidFill>
                  <a:srgbClr val="FF9300"/>
                </a:solidFill>
              </a:rPr>
              <a:t>Why are we doing this? </a:t>
            </a:r>
          </a:p>
        </p:txBody>
      </p:sp>
    </p:spTree>
    <p:extLst>
      <p:ext uri="{BB962C8B-B14F-4D97-AF65-F5344CB8AC3E}">
        <p14:creationId xmlns:p14="http://schemas.microsoft.com/office/powerpoint/2010/main" val="739610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2E815-73A0-9DC7-699B-8135C4AD77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C04382-7BD7-F48C-C973-C938EDC1CF45}"/>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564CEE83-17C0-3574-7F9B-5B79A09BDD71}"/>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9791DB1A-7AE8-1614-03C1-867C433C5352}"/>
              </a:ext>
            </a:extLst>
          </p:cNvPr>
          <p:cNvSpPr/>
          <p:nvPr/>
        </p:nvSpPr>
        <p:spPr>
          <a:xfrm>
            <a:off x="2815638" y="4360452"/>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E1925CC-0278-95BA-575F-DBBD23B962D0}"/>
              </a:ext>
            </a:extLst>
          </p:cNvPr>
          <p:cNvGrpSpPr/>
          <p:nvPr/>
        </p:nvGrpSpPr>
        <p:grpSpPr>
          <a:xfrm>
            <a:off x="8028773" y="3540688"/>
            <a:ext cx="1793583" cy="461665"/>
            <a:chOff x="6674556" y="5600891"/>
            <a:chExt cx="1793583" cy="461665"/>
          </a:xfrm>
        </p:grpSpPr>
        <p:cxnSp>
          <p:nvCxnSpPr>
            <p:cNvPr id="7" name="Straight Arrow Connector 6">
              <a:extLst>
                <a:ext uri="{FF2B5EF4-FFF2-40B4-BE49-F238E27FC236}">
                  <a16:creationId xmlns:a16="http://schemas.microsoft.com/office/drawing/2014/main" id="{8EB00A7A-CB40-7818-8399-5ABB26D7E8A3}"/>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1601029-4C1A-93C7-59F5-32E36A471AC6}"/>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57E46607-654C-5B41-5EA8-AFAE175A1C9A}"/>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1" name="TextBox 10">
            <a:extLst>
              <a:ext uri="{FF2B5EF4-FFF2-40B4-BE49-F238E27FC236}">
                <a16:creationId xmlns:a16="http://schemas.microsoft.com/office/drawing/2014/main" id="{7D535F67-8BD8-1FC9-A04E-0F3A57923904}"/>
              </a:ext>
            </a:extLst>
          </p:cNvPr>
          <p:cNvSpPr txBox="1"/>
          <p:nvPr/>
        </p:nvSpPr>
        <p:spPr>
          <a:xfrm>
            <a:off x="7284703" y="4058565"/>
            <a:ext cx="306494"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id="{C54D4452-A187-2D67-EAAE-AC60FE0D443C}"/>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4C6829CD-AE2C-6D5A-60E6-8B5FF2316A9F}"/>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2CC459D-1A65-80E9-35E4-1C0E263F5CCB}"/>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F71B223A-1E1D-78E8-38CA-566AA7FD0C74}"/>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
        <p:nvSpPr>
          <p:cNvPr id="4" name="TextBox 3">
            <a:extLst>
              <a:ext uri="{FF2B5EF4-FFF2-40B4-BE49-F238E27FC236}">
                <a16:creationId xmlns:a16="http://schemas.microsoft.com/office/drawing/2014/main" id="{CC2A30A0-CD59-CEA2-010A-6B6AB2F782C8}"/>
              </a:ext>
            </a:extLst>
          </p:cNvPr>
          <p:cNvSpPr txBox="1"/>
          <p:nvPr/>
        </p:nvSpPr>
        <p:spPr>
          <a:xfrm>
            <a:off x="6197786" y="2529204"/>
            <a:ext cx="5344605" cy="830997"/>
          </a:xfrm>
          <a:prstGeom prst="rect">
            <a:avLst/>
          </a:prstGeom>
          <a:noFill/>
        </p:spPr>
        <p:txBody>
          <a:bodyPr wrap="none" rtlCol="0">
            <a:spAutoFit/>
          </a:bodyPr>
          <a:lstStyle/>
          <a:p>
            <a:r>
              <a:rPr lang="en-US" sz="2400" dirty="0">
                <a:solidFill>
                  <a:srgbClr val="0089E5"/>
                </a:solidFill>
              </a:rPr>
              <a:t>- Need to calculate n + </a:t>
            </a:r>
            <a:r>
              <a:rPr lang="en-US" sz="2400" dirty="0" err="1">
                <a:solidFill>
                  <a:srgbClr val="0089E5"/>
                </a:solidFill>
              </a:rPr>
              <a:t>rec_sum</a:t>
            </a:r>
            <a:r>
              <a:rPr lang="en-US" sz="2400" dirty="0">
                <a:solidFill>
                  <a:srgbClr val="0089E5"/>
                </a:solidFill>
              </a:rPr>
              <a:t> (n-1)</a:t>
            </a:r>
          </a:p>
          <a:p>
            <a:r>
              <a:rPr lang="en-US" sz="2400" dirty="0">
                <a:solidFill>
                  <a:srgbClr val="0089E5"/>
                </a:solidFill>
              </a:rPr>
              <a:t>- Saved n on the stack</a:t>
            </a:r>
          </a:p>
        </p:txBody>
      </p:sp>
    </p:spTree>
    <p:extLst>
      <p:ext uri="{BB962C8B-B14F-4D97-AF65-F5344CB8AC3E}">
        <p14:creationId xmlns:p14="http://schemas.microsoft.com/office/powerpoint/2010/main" val="2552182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7F7F-6A14-4077-F2C8-F1C97F845A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37F3D0-5600-6134-BE62-3EB8E3A5C323}"/>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C7E1E3E7-E598-4444-A274-F8CAFEDE6B52}"/>
              </a:ext>
            </a:extLst>
          </p:cNvPr>
          <p:cNvGraphicFramePr>
            <a:graphicFrameLocks noGrp="1"/>
          </p:cNvGraphicFramePr>
          <p:nvPr>
            <p:extLst>
              <p:ext uri="{D42A27DB-BD31-4B8C-83A1-F6EECF244321}">
                <p14:modId xmlns:p14="http://schemas.microsoft.com/office/powerpoint/2010/main" val="2856327782"/>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1</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BCE92049-D2AC-BB4C-12B7-040DE6B4C9D6}"/>
              </a:ext>
            </a:extLst>
          </p:cNvPr>
          <p:cNvSpPr/>
          <p:nvPr/>
        </p:nvSpPr>
        <p:spPr>
          <a:xfrm>
            <a:off x="2815638" y="4360452"/>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314515C-AEA9-04DF-8D39-4BA3754A0A0A}"/>
              </a:ext>
            </a:extLst>
          </p:cNvPr>
          <p:cNvGrpSpPr/>
          <p:nvPr/>
        </p:nvGrpSpPr>
        <p:grpSpPr>
          <a:xfrm>
            <a:off x="8028773" y="4048755"/>
            <a:ext cx="1793583" cy="461665"/>
            <a:chOff x="6674556" y="5600891"/>
            <a:chExt cx="1793583" cy="461665"/>
          </a:xfrm>
        </p:grpSpPr>
        <p:cxnSp>
          <p:nvCxnSpPr>
            <p:cNvPr id="7" name="Straight Arrow Connector 6">
              <a:extLst>
                <a:ext uri="{FF2B5EF4-FFF2-40B4-BE49-F238E27FC236}">
                  <a16:creationId xmlns:a16="http://schemas.microsoft.com/office/drawing/2014/main" id="{B776A360-C71C-84DB-4148-6F0BEE2A3840}"/>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0BE567D-8B6F-E84B-9766-A7BCB619A126}"/>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5" name="TextBox 14">
            <a:extLst>
              <a:ext uri="{FF2B5EF4-FFF2-40B4-BE49-F238E27FC236}">
                <a16:creationId xmlns:a16="http://schemas.microsoft.com/office/drawing/2014/main" id="{8CF267D8-6B00-3F9C-0340-5F3F6974A869}"/>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045E3316-6E3F-C02E-0CD8-277BD76EE989}"/>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B2089952-AB39-F8A0-B900-75C1076A223B}"/>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D978FDE-9D86-8C5D-FB06-649B4A5B6FA3}"/>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4CD84E31-5E31-3FA9-11A0-319DCEF6816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470680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8122-1550-A899-F5F6-FA3E2776D9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448FD5-5416-EDD3-8FE2-51B64B43C1D4}"/>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41373E8B-C602-EBBB-E9A9-20E2E0276B09}"/>
              </a:ext>
            </a:extLst>
          </p:cNvPr>
          <p:cNvGraphicFramePr>
            <a:graphicFrameLocks noGrp="1"/>
          </p:cNvGraphicFramePr>
          <p:nvPr>
            <p:extLst>
              <p:ext uri="{D42A27DB-BD31-4B8C-83A1-F6EECF244321}">
                <p14:modId xmlns:p14="http://schemas.microsoft.com/office/powerpoint/2010/main" val="2198934270"/>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0</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1C224DDF-164E-4D9F-FA83-2E3851C395D0}"/>
              </a:ext>
            </a:extLst>
          </p:cNvPr>
          <p:cNvSpPr/>
          <p:nvPr/>
        </p:nvSpPr>
        <p:spPr>
          <a:xfrm>
            <a:off x="2815638" y="4677690"/>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49E66799-5A5B-28EF-D771-E704D9E5E4AC}"/>
              </a:ext>
            </a:extLst>
          </p:cNvPr>
          <p:cNvGrpSpPr/>
          <p:nvPr/>
        </p:nvGrpSpPr>
        <p:grpSpPr>
          <a:xfrm>
            <a:off x="8028773" y="4048755"/>
            <a:ext cx="1793583" cy="461665"/>
            <a:chOff x="6674556" y="5600891"/>
            <a:chExt cx="1793583" cy="461665"/>
          </a:xfrm>
        </p:grpSpPr>
        <p:cxnSp>
          <p:nvCxnSpPr>
            <p:cNvPr id="7" name="Straight Arrow Connector 6">
              <a:extLst>
                <a:ext uri="{FF2B5EF4-FFF2-40B4-BE49-F238E27FC236}">
                  <a16:creationId xmlns:a16="http://schemas.microsoft.com/office/drawing/2014/main" id="{228CC146-AAA5-4B02-278C-B881080937BB}"/>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701AD4A-E059-1D10-5E0A-9EF31E5D3D85}"/>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F216C18F-E4A6-C0A3-614B-A7812416D78F}"/>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48365A3A-B3DF-6CF3-6727-0C747967F096}"/>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5DB2F276-971A-47C8-EFA4-E5C6B775AF3B}"/>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CB956F9-30CB-11E9-0D2D-CB1FD5C11308}"/>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D9497D71-DCE2-681F-3E7D-FBC0B3712DC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550481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CCE1B-7168-04D0-F912-2A3580D244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493328F-8624-C3ED-0875-76475AFD2E62}"/>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1212848F-3B36-5A94-1769-3FE97C502F95}"/>
              </a:ext>
            </a:extLst>
          </p:cNvPr>
          <p:cNvGraphicFramePr>
            <a:graphicFrameLocks noGrp="1"/>
          </p:cNvGraphicFramePr>
          <p:nvPr>
            <p:extLst>
              <p:ext uri="{D42A27DB-BD31-4B8C-83A1-F6EECF244321}">
                <p14:modId xmlns:p14="http://schemas.microsoft.com/office/powerpoint/2010/main" val="2622205492"/>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rgbClr val="0089E5"/>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FFDBA632-65D4-02AF-CAB5-134023B94656}"/>
              </a:ext>
            </a:extLst>
          </p:cNvPr>
          <p:cNvSpPr/>
          <p:nvPr/>
        </p:nvSpPr>
        <p:spPr>
          <a:xfrm>
            <a:off x="2815638" y="4677690"/>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FB8DC77-FC6C-07F1-3BEB-18710E0C9C01}"/>
              </a:ext>
            </a:extLst>
          </p:cNvPr>
          <p:cNvGrpSpPr/>
          <p:nvPr/>
        </p:nvGrpSpPr>
        <p:grpSpPr>
          <a:xfrm>
            <a:off x="8028773" y="4048755"/>
            <a:ext cx="1793583" cy="461665"/>
            <a:chOff x="6674556" y="5600891"/>
            <a:chExt cx="1793583" cy="461665"/>
          </a:xfrm>
        </p:grpSpPr>
        <p:cxnSp>
          <p:nvCxnSpPr>
            <p:cNvPr id="7" name="Straight Arrow Connector 6">
              <a:extLst>
                <a:ext uri="{FF2B5EF4-FFF2-40B4-BE49-F238E27FC236}">
                  <a16:creationId xmlns:a16="http://schemas.microsoft.com/office/drawing/2014/main" id="{0EC33469-F40F-7149-D5D3-761B94CA0C1D}"/>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79F8F7F-DF35-B1D3-5A21-EC8FE190208F}"/>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D80DA497-58AC-BE80-E3C1-175874FC09E1}"/>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82D9600B-7F58-4353-B999-7720D1C1645B}"/>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FA93474B-6968-0B59-8152-F3E9C0B643B0}"/>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9C96476-DA0C-627F-8A6E-51929F3CAE86}"/>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BE94D8CC-E950-66DE-DD26-F7770AFFF8FD}"/>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55342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444C-DEE1-7BAD-F131-2F3CD52A64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31CCB5-EDC1-23E4-5E62-14FEA1E13AAF}"/>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6E606740-F8A6-BD0F-E09F-E89549C216FA}"/>
              </a:ext>
            </a:extLst>
          </p:cNvPr>
          <p:cNvGraphicFramePr>
            <a:graphicFrameLocks noGrp="1"/>
          </p:cNvGraphicFramePr>
          <p:nvPr>
            <p:extLst>
              <p:ext uri="{D42A27DB-BD31-4B8C-83A1-F6EECF244321}">
                <p14:modId xmlns:p14="http://schemas.microsoft.com/office/powerpoint/2010/main" val="1170269819"/>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36CFA514-92B4-3D65-E74F-F758ABA61C0A}"/>
              </a:ext>
            </a:extLst>
          </p:cNvPr>
          <p:cNvSpPr/>
          <p:nvPr/>
        </p:nvSpPr>
        <p:spPr>
          <a:xfrm>
            <a:off x="2815638" y="5171453"/>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1EC7055-879B-1F23-83A4-288926946989}"/>
              </a:ext>
            </a:extLst>
          </p:cNvPr>
          <p:cNvGrpSpPr/>
          <p:nvPr/>
        </p:nvGrpSpPr>
        <p:grpSpPr>
          <a:xfrm>
            <a:off x="8028773" y="4048755"/>
            <a:ext cx="1793583" cy="461665"/>
            <a:chOff x="6674556" y="5600891"/>
            <a:chExt cx="1793583" cy="461665"/>
          </a:xfrm>
        </p:grpSpPr>
        <p:cxnSp>
          <p:nvCxnSpPr>
            <p:cNvPr id="7" name="Straight Arrow Connector 6">
              <a:extLst>
                <a:ext uri="{FF2B5EF4-FFF2-40B4-BE49-F238E27FC236}">
                  <a16:creationId xmlns:a16="http://schemas.microsoft.com/office/drawing/2014/main" id="{7ACFF7A0-E3B6-B726-22AD-A5B7BA25FC29}"/>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B191063-3E82-FE30-4D9D-0B53686285F3}"/>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5" name="TextBox 14">
            <a:extLst>
              <a:ext uri="{FF2B5EF4-FFF2-40B4-BE49-F238E27FC236}">
                <a16:creationId xmlns:a16="http://schemas.microsoft.com/office/drawing/2014/main" id="{6F120D53-C81B-81CE-FD1D-CDDFA6530F0C}"/>
              </a:ext>
            </a:extLst>
          </p:cNvPr>
          <p:cNvSpPr txBox="1"/>
          <p:nvPr/>
        </p:nvSpPr>
        <p:spPr>
          <a:xfrm>
            <a:off x="7121007" y="4597190"/>
            <a:ext cx="582211" cy="461665"/>
          </a:xfrm>
          <a:prstGeom prst="rect">
            <a:avLst/>
          </a:prstGeom>
          <a:noFill/>
        </p:spPr>
        <p:txBody>
          <a:bodyPr wrap="none" rtlCol="0">
            <a:spAutoFit/>
          </a:bodyPr>
          <a:lstStyle/>
          <a:p>
            <a:r>
              <a:rPr lang="en-US" sz="2400" dirty="0"/>
              <a:t>40</a:t>
            </a:r>
          </a:p>
        </p:txBody>
      </p:sp>
      <p:sp>
        <p:nvSpPr>
          <p:cNvPr id="13" name="TextBox 12">
            <a:extLst>
              <a:ext uri="{FF2B5EF4-FFF2-40B4-BE49-F238E27FC236}">
                <a16:creationId xmlns:a16="http://schemas.microsoft.com/office/drawing/2014/main" id="{8BCE8E5B-BB49-5304-6635-ECA4A31C0210}"/>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7F53D202-0F0A-3078-6443-5A0D469D45DD}"/>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5187095-D484-A9AB-4592-4EB95A349464}"/>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D0A07211-E4AC-D1B2-C5DB-D6004AD8D414}"/>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862592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F87D2-2C4B-BD9C-C698-AEDC5A5D54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45A8E5-CBA3-BBDA-DF4B-BD73B5F05938}"/>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8FDDCB14-18B6-5019-9545-8990263637B7}"/>
              </a:ext>
            </a:extLst>
          </p:cNvPr>
          <p:cNvGraphicFramePr>
            <a:graphicFrameLocks noGrp="1"/>
          </p:cNvGraphicFramePr>
          <p:nvPr>
            <p:extLst>
              <p:ext uri="{D42A27DB-BD31-4B8C-83A1-F6EECF244321}">
                <p14:modId xmlns:p14="http://schemas.microsoft.com/office/powerpoint/2010/main" val="1574355779"/>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rgbClr val="0089E5"/>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CC1B2E57-A1E5-0026-8E9F-AA52D3D5A1AE}"/>
              </a:ext>
            </a:extLst>
          </p:cNvPr>
          <p:cNvSpPr/>
          <p:nvPr/>
        </p:nvSpPr>
        <p:spPr>
          <a:xfrm>
            <a:off x="2815638" y="5171453"/>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42F6BE61-B762-2DA2-51C3-97E8BB75A80B}"/>
              </a:ext>
            </a:extLst>
          </p:cNvPr>
          <p:cNvGrpSpPr/>
          <p:nvPr/>
        </p:nvGrpSpPr>
        <p:grpSpPr>
          <a:xfrm>
            <a:off x="7967250" y="4709788"/>
            <a:ext cx="1793583" cy="461665"/>
            <a:chOff x="6674556" y="5600891"/>
            <a:chExt cx="1793583" cy="461665"/>
          </a:xfrm>
        </p:grpSpPr>
        <p:cxnSp>
          <p:nvCxnSpPr>
            <p:cNvPr id="7" name="Straight Arrow Connector 6">
              <a:extLst>
                <a:ext uri="{FF2B5EF4-FFF2-40B4-BE49-F238E27FC236}">
                  <a16:creationId xmlns:a16="http://schemas.microsoft.com/office/drawing/2014/main" id="{68FE44C2-BC66-D7C2-5AFE-1E1FFE671E40}"/>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8259ABE-B3B2-A65F-BA59-376F3070AFCD}"/>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3" name="TextBox 12">
            <a:extLst>
              <a:ext uri="{FF2B5EF4-FFF2-40B4-BE49-F238E27FC236}">
                <a16:creationId xmlns:a16="http://schemas.microsoft.com/office/drawing/2014/main" id="{39C0A0F2-D2E4-21CC-27E0-74F70E8AAC32}"/>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B5815F96-E426-C9AE-E29E-2FEF20D7C15E}"/>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8887FDF-C043-6322-EFEC-DAA6CE311EAD}"/>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777E4BD2-F24A-2CDD-05FB-EEFDD9073B32}"/>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100066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2E83-4F4F-4101-E1D7-0D945979723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BD0B798-A4FF-3802-5601-C03827765A4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5AA0022-4293-E4F5-FE99-ED2C71223F54}"/>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2" name="TextBox 1">
            <a:extLst>
              <a:ext uri="{FF2B5EF4-FFF2-40B4-BE49-F238E27FC236}">
                <a16:creationId xmlns:a16="http://schemas.microsoft.com/office/drawing/2014/main" id="{EF2D7EDD-0727-D43A-D8B1-900325F438F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CA7FCB4-A0DA-359E-9412-BF9F8926AE2A}"/>
              </a:ext>
            </a:extLst>
          </p:cNvPr>
          <p:cNvSpPr txBox="1">
            <a:spLocks/>
          </p:cNvSpPr>
          <p:nvPr/>
        </p:nvSpPr>
        <p:spPr>
          <a:xfrm>
            <a:off x="783708"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err="1">
                <a:solidFill>
                  <a:schemeClr val="tx1"/>
                </a:solidFill>
                <a:latin typeface="Monaco" pitchFamily="2" charset="77"/>
              </a:rPr>
              <a:t>rec_sum</a:t>
            </a:r>
            <a:r>
              <a:rPr lang="en-US" b="1" kern="1200" dirty="0">
                <a:solidFill>
                  <a:schemeClr val="tx1"/>
                </a:solidFill>
                <a:latin typeface="+mj-lt"/>
                <a:ea typeface="+mj-ea"/>
                <a:cs typeface="+mj-cs"/>
              </a:rPr>
              <a:t> function in cs51 machine</a:t>
            </a:r>
          </a:p>
        </p:txBody>
      </p:sp>
      <p:sp>
        <p:nvSpPr>
          <p:cNvPr id="32" name="Rectangle 31">
            <a:extLst>
              <a:ext uri="{FF2B5EF4-FFF2-40B4-BE49-F238E27FC236}">
                <a16:creationId xmlns:a16="http://schemas.microsoft.com/office/drawing/2014/main" id="{771737FC-8E8D-4BA5-D172-F0E1C040827C}"/>
              </a:ext>
            </a:extLst>
          </p:cNvPr>
          <p:cNvSpPr/>
          <p:nvPr/>
        </p:nvSpPr>
        <p:spPr>
          <a:xfrm>
            <a:off x="783707" y="1231046"/>
            <a:ext cx="8099036" cy="5078313"/>
          </a:xfrm>
          <a:prstGeom prst="rect">
            <a:avLst/>
          </a:prstGeom>
        </p:spPr>
        <p:txBody>
          <a:bodyPr wrap="square">
            <a:spAutoFit/>
          </a:bodyPr>
          <a:lstStyle/>
          <a:p>
            <a:r>
              <a:rPr lang="en-US" dirty="0" err="1">
                <a:latin typeface="Courier New" panose="02070309020205020404" pitchFamily="49" charset="0"/>
                <a:cs typeface="Courier New" panose="02070309020205020404" pitchFamily="49" charset="0"/>
              </a:rPr>
              <a:t>rec_sum</a:t>
            </a:r>
            <a:endParaRPr lang="en-US" dirty="0">
              <a:latin typeface="Courier New" panose="02070309020205020404" pitchFamily="49" charset="0"/>
              <a:cs typeface="Courier New" panose="02070309020205020404" pitchFamily="49" charset="0"/>
            </a:endParaRPr>
          </a:p>
          <a:p>
            <a:r>
              <a:rPr lang="en-US" dirty="0">
                <a:highlight>
                  <a:srgbClr val="FF9300"/>
                </a:highlight>
                <a:latin typeface="Courier New" panose="02070309020205020404" pitchFamily="49" charset="0"/>
                <a:cs typeface="Courier New" panose="02070309020205020404" pitchFamily="49" charset="0"/>
              </a:rPr>
              <a:t>        </a:t>
            </a:r>
            <a:r>
              <a:rPr lang="en-US" dirty="0" err="1">
                <a:highlight>
                  <a:srgbClr val="FF9300"/>
                </a:highlight>
                <a:latin typeface="Courier New" panose="02070309020205020404" pitchFamily="49" charset="0"/>
                <a:cs typeface="Courier New" panose="02070309020205020404" pitchFamily="49" charset="0"/>
              </a:rPr>
              <a:t>psh</a:t>
            </a:r>
            <a:r>
              <a:rPr lang="en-US" dirty="0">
                <a:highlight>
                  <a:srgbClr val="FF9300"/>
                </a:highlight>
                <a:latin typeface="Courier New" panose="02070309020205020404" pitchFamily="49" charset="0"/>
                <a:cs typeface="Courier New" panose="02070309020205020404" pitchFamily="49" charset="0"/>
              </a:rPr>
              <a:t> r2   ; save the return address on the stack</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bne</a:t>
            </a:r>
            <a:r>
              <a:rPr lang="en-US" dirty="0">
                <a:latin typeface="Courier New" panose="02070309020205020404" pitchFamily="49" charset="0"/>
                <a:cs typeface="Courier New" panose="02070309020205020404" pitchFamily="49" charset="0"/>
              </a:rPr>
              <a:t> r3 r0 recurse   ; if n!=0 recurse</a:t>
            </a:r>
          </a:p>
          <a:p>
            <a:r>
              <a:rPr lang="en-US" dirty="0">
                <a:latin typeface="Courier New" panose="02070309020205020404" pitchFamily="49" charset="0"/>
                <a:cs typeface="Courier New" panose="02070309020205020404" pitchFamily="49" charset="0"/>
              </a:rPr>
              <a:t>        add r3 r0 0         ; if n == 0, result is 0</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brs</a:t>
            </a:r>
            <a:r>
              <a:rPr lang="en-US" dirty="0">
                <a:latin typeface="Courier New" panose="02070309020205020404" pitchFamily="49" charset="0"/>
                <a:cs typeface="Courier New" panose="02070309020205020404" pitchFamily="49" charset="0"/>
              </a:rPr>
              <a:t> done</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recurse</a:t>
            </a:r>
            <a:endParaRPr lang="en-US" dirty="0">
              <a:latin typeface="Courier New" panose="02070309020205020404" pitchFamily="49" charset="0"/>
              <a:cs typeface="Courier New" panose="02070309020205020404" pitchFamily="49" charset="0"/>
            </a:endParaRPr>
          </a:p>
          <a:p>
            <a:r>
              <a:rPr lang="en-US" dirty="0">
                <a:highlight>
                  <a:srgbClr val="0089E5"/>
                </a:highlight>
                <a:latin typeface="Courier New" panose="02070309020205020404" pitchFamily="49" charset="0"/>
                <a:cs typeface="Courier New" panose="02070309020205020404" pitchFamily="49" charset="0"/>
              </a:rPr>
              <a:t>        </a:t>
            </a:r>
            <a:r>
              <a:rPr lang="en-US" dirty="0" err="1">
                <a:highlight>
                  <a:srgbClr val="0089E5"/>
                </a:highlight>
                <a:latin typeface="Courier New" panose="02070309020205020404" pitchFamily="49" charset="0"/>
                <a:cs typeface="Courier New" panose="02070309020205020404" pitchFamily="49" charset="0"/>
              </a:rPr>
              <a:t>psh</a:t>
            </a:r>
            <a:r>
              <a:rPr lang="en-US" dirty="0">
                <a:highlight>
                  <a:srgbClr val="0089E5"/>
                </a:highlight>
                <a:latin typeface="Courier New" panose="02070309020205020404" pitchFamily="49" charset="0"/>
                <a:cs typeface="Courier New" panose="02070309020205020404" pitchFamily="49" charset="0"/>
              </a:rPr>
              <a:t> r3              ; save n on the stack</a:t>
            </a:r>
          </a:p>
          <a:p>
            <a:r>
              <a:rPr lang="en-US" dirty="0">
                <a:latin typeface="Courier New" panose="02070309020205020404" pitchFamily="49" charset="0"/>
                <a:cs typeface="Courier New" panose="02070309020205020404" pitchFamily="49" charset="0"/>
              </a:rPr>
              <a:t>        sub r3 r3 1         ; n = n-1</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lcw</a:t>
            </a:r>
            <a:r>
              <a:rPr lang="en-US" dirty="0">
                <a:latin typeface="Courier New" panose="02070309020205020404" pitchFamily="49" charset="0"/>
                <a:cs typeface="Courier New" panose="02070309020205020404" pitchFamily="49" charset="0"/>
              </a:rPr>
              <a:t> r2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 make recursive call</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a:t>
            </a:r>
            <a:r>
              <a:rPr lang="en-US" dirty="0">
                <a:latin typeface="Courier New" panose="02070309020205020404" pitchFamily="49" charset="0"/>
                <a:cs typeface="Courier New" panose="02070309020205020404" pitchFamily="49" charset="0"/>
              </a:rPr>
              <a:t> r2 r2 ;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(n-1), answer should be in r3</a:t>
            </a:r>
          </a:p>
          <a:p>
            <a:endParaRPr lang="en-US" dirty="0">
              <a:latin typeface="Courier New" panose="02070309020205020404" pitchFamily="49" charset="0"/>
              <a:cs typeface="Courier New" panose="02070309020205020404" pitchFamily="49" charset="0"/>
            </a:endParaRPr>
          </a:p>
          <a:p>
            <a:r>
              <a:rPr lang="en-US" dirty="0">
                <a:highlight>
                  <a:srgbClr val="0089E5"/>
                </a:highlight>
                <a:latin typeface="Courier New" panose="02070309020205020404" pitchFamily="49" charset="0"/>
                <a:cs typeface="Courier New" panose="02070309020205020404" pitchFamily="49" charset="0"/>
              </a:rPr>
              <a:t>        pop r2              ; get n into r2</a:t>
            </a:r>
          </a:p>
          <a:p>
            <a:r>
              <a:rPr lang="en-US" dirty="0">
                <a:latin typeface="Courier New" panose="02070309020205020404" pitchFamily="49" charset="0"/>
                <a:cs typeface="Courier New" panose="02070309020205020404" pitchFamily="49" charset="0"/>
              </a:rPr>
              <a:t>        add r3 r3 r2        ; r3 = n + </a:t>
            </a:r>
            <a:r>
              <a:rPr lang="en-US" dirty="0" err="1">
                <a:latin typeface="Courier New" panose="02070309020205020404" pitchFamily="49" charset="0"/>
                <a:cs typeface="Courier New" panose="02070309020205020404" pitchFamily="49" charset="0"/>
              </a:rPr>
              <a:t>rec_sum</a:t>
            </a:r>
            <a:r>
              <a:rPr lang="en-US" dirty="0">
                <a:latin typeface="Courier New" panose="02070309020205020404" pitchFamily="49" charset="0"/>
                <a:cs typeface="Courier New" panose="02070309020205020404" pitchFamily="49" charset="0"/>
              </a:rPr>
              <a:t> (n-1)</a:t>
            </a:r>
          </a:p>
          <a:p>
            <a:r>
              <a:rPr lang="en-US" dirty="0">
                <a:latin typeface="Courier New" panose="02070309020205020404" pitchFamily="49" charset="0"/>
                <a:cs typeface="Courier New" panose="02070309020205020404" pitchFamily="49" charset="0"/>
              </a:rPr>
              <a:t>done</a:t>
            </a:r>
          </a:p>
          <a:p>
            <a:r>
              <a:rPr lang="en-US" dirty="0">
                <a:highlight>
                  <a:srgbClr val="FF9300"/>
                </a:highlight>
                <a:latin typeface="Courier New" panose="02070309020205020404" pitchFamily="49" charset="0"/>
                <a:cs typeface="Courier New" panose="02070309020205020404" pitchFamily="49" charset="0"/>
              </a:rPr>
              <a:t>        pop r2              ; get the return address</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jmp</a:t>
            </a:r>
            <a:r>
              <a:rPr lang="en-US" dirty="0">
                <a:latin typeface="Courier New" panose="02070309020205020404" pitchFamily="49" charset="0"/>
                <a:cs typeface="Courier New" panose="02070309020205020404" pitchFamily="49" charset="0"/>
              </a:rPr>
              <a:t> r2              ; go back to caller</a:t>
            </a:r>
          </a:p>
        </p:txBody>
      </p:sp>
      <p:sp>
        <p:nvSpPr>
          <p:cNvPr id="41" name="TextBox 40">
            <a:extLst>
              <a:ext uri="{FF2B5EF4-FFF2-40B4-BE49-F238E27FC236}">
                <a16:creationId xmlns:a16="http://schemas.microsoft.com/office/drawing/2014/main" id="{3E012D2A-02D9-79E5-9BBE-B0E667A85195}"/>
              </a:ext>
            </a:extLst>
          </p:cNvPr>
          <p:cNvSpPr txBox="1"/>
          <p:nvPr/>
        </p:nvSpPr>
        <p:spPr>
          <a:xfrm>
            <a:off x="8256500" y="2939205"/>
            <a:ext cx="3975929" cy="830997"/>
          </a:xfrm>
          <a:prstGeom prst="rect">
            <a:avLst/>
          </a:prstGeom>
          <a:noFill/>
        </p:spPr>
        <p:txBody>
          <a:bodyPr wrap="square" rtlCol="0">
            <a:spAutoFit/>
          </a:bodyPr>
          <a:lstStyle/>
          <a:p>
            <a:r>
              <a:rPr lang="en-US" sz="2400" dirty="0"/>
              <a:t>Notice the symmetry between push and pop</a:t>
            </a:r>
          </a:p>
        </p:txBody>
      </p:sp>
    </p:spTree>
    <p:extLst>
      <p:ext uri="{BB962C8B-B14F-4D97-AF65-F5344CB8AC3E}">
        <p14:creationId xmlns:p14="http://schemas.microsoft.com/office/powerpoint/2010/main" val="3637611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8A537-A99E-42A4-22AA-EE21441752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260863-674E-0CBD-2787-529C8E920203}"/>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F9D7F063-3C70-843A-314E-6E0293249262}"/>
              </a:ext>
            </a:extLst>
          </p:cNvPr>
          <p:cNvGraphicFramePr>
            <a:graphicFrameLocks noGrp="1"/>
          </p:cNvGraphicFramePr>
          <p:nvPr>
            <p:extLst>
              <p:ext uri="{D42A27DB-BD31-4B8C-83A1-F6EECF244321}">
                <p14:modId xmlns:p14="http://schemas.microsoft.com/office/powerpoint/2010/main" val="1279578997"/>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9C853728-DECA-F5D3-CFDB-4C7E85BB62BE}"/>
              </a:ext>
            </a:extLst>
          </p:cNvPr>
          <p:cNvSpPr/>
          <p:nvPr/>
        </p:nvSpPr>
        <p:spPr>
          <a:xfrm>
            <a:off x="2815638" y="5501233"/>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C83BDCD-280D-1C83-7659-5122F941AC33}"/>
              </a:ext>
            </a:extLst>
          </p:cNvPr>
          <p:cNvGrpSpPr/>
          <p:nvPr/>
        </p:nvGrpSpPr>
        <p:grpSpPr>
          <a:xfrm>
            <a:off x="7967250" y="4709788"/>
            <a:ext cx="1793583" cy="461665"/>
            <a:chOff x="6674556" y="5600891"/>
            <a:chExt cx="1793583" cy="461665"/>
          </a:xfrm>
        </p:grpSpPr>
        <p:cxnSp>
          <p:nvCxnSpPr>
            <p:cNvPr id="7" name="Straight Arrow Connector 6">
              <a:extLst>
                <a:ext uri="{FF2B5EF4-FFF2-40B4-BE49-F238E27FC236}">
                  <a16:creationId xmlns:a16="http://schemas.microsoft.com/office/drawing/2014/main" id="{17DFC70F-4F68-8B82-70ED-F77451A84BAC}"/>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13EB740-8267-3B7A-D593-9F864D8B1F02}"/>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4BEE9973-F81E-D0EC-FBD6-F1C43D7C164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80D8243E-D66A-7ECA-194E-E101487F12B1}"/>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CBC79A8-B7E3-6CC6-FD2C-5B087F49B84B}"/>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9A2B47F7-60D1-DC1F-9C93-2D947D4BEF23}"/>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2334104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4316-3775-AD33-ACEA-E15471E1E3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E10F2E-2158-E7A0-69F6-FBB282A26482}"/>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28CBEF86-0CDF-FE22-A883-A3AA392DA2EA}"/>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3C64C550-0FE4-ED2D-044B-29BA6956D028}"/>
              </a:ext>
            </a:extLst>
          </p:cNvPr>
          <p:cNvSpPr/>
          <p:nvPr/>
        </p:nvSpPr>
        <p:spPr>
          <a:xfrm>
            <a:off x="2815638" y="5501233"/>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790D8DC-78CF-1806-1FB1-9CA6765C2FE0}"/>
              </a:ext>
            </a:extLst>
          </p:cNvPr>
          <p:cNvGrpSpPr/>
          <p:nvPr/>
        </p:nvGrpSpPr>
        <p:grpSpPr>
          <a:xfrm>
            <a:off x="7967250" y="4709788"/>
            <a:ext cx="1793583" cy="461665"/>
            <a:chOff x="6674556" y="5600891"/>
            <a:chExt cx="1793583" cy="461665"/>
          </a:xfrm>
        </p:grpSpPr>
        <p:cxnSp>
          <p:nvCxnSpPr>
            <p:cNvPr id="7" name="Straight Arrow Connector 6">
              <a:extLst>
                <a:ext uri="{FF2B5EF4-FFF2-40B4-BE49-F238E27FC236}">
                  <a16:creationId xmlns:a16="http://schemas.microsoft.com/office/drawing/2014/main" id="{9BA6318D-81B5-F8C0-9A22-30A8409A46A6}"/>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58BC967-43B8-C4E2-BEFB-38C540DCB73C}"/>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3BA39B6B-EE40-4F70-2720-BE0383939F1A}"/>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32320D83-1291-372F-634A-DA64F0C1B384}"/>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766F7CF-4933-9C77-1C13-B2893953A27B}"/>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DFB05D8D-F3BA-1B04-7475-6CA2829D6541}"/>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
        <p:nvSpPr>
          <p:cNvPr id="4" name="TextBox 3">
            <a:extLst>
              <a:ext uri="{FF2B5EF4-FFF2-40B4-BE49-F238E27FC236}">
                <a16:creationId xmlns:a16="http://schemas.microsoft.com/office/drawing/2014/main" id="{F7277C34-C791-EBD1-37D9-295574D24BF8}"/>
              </a:ext>
            </a:extLst>
          </p:cNvPr>
          <p:cNvSpPr txBox="1"/>
          <p:nvPr/>
        </p:nvSpPr>
        <p:spPr>
          <a:xfrm>
            <a:off x="1485268" y="6133109"/>
            <a:ext cx="4081630" cy="461665"/>
          </a:xfrm>
          <a:prstGeom prst="rect">
            <a:avLst/>
          </a:prstGeom>
          <a:noFill/>
        </p:spPr>
        <p:txBody>
          <a:bodyPr wrap="none" rtlCol="0">
            <a:spAutoFit/>
          </a:bodyPr>
          <a:lstStyle/>
          <a:p>
            <a:r>
              <a:rPr lang="en-US" sz="2400" dirty="0">
                <a:solidFill>
                  <a:srgbClr val="0089E5"/>
                </a:solidFill>
              </a:rPr>
              <a:t>Returning with answer in r3</a:t>
            </a:r>
          </a:p>
        </p:txBody>
      </p:sp>
    </p:spTree>
    <p:extLst>
      <p:ext uri="{BB962C8B-B14F-4D97-AF65-F5344CB8AC3E}">
        <p14:creationId xmlns:p14="http://schemas.microsoft.com/office/powerpoint/2010/main" val="2597263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28992-80CE-31F0-178C-8594769E73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A12C41-4BFC-4421-779C-A57A39BF2B50}"/>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F482A7BA-9C98-4759-9B0E-AF939E2B4B76}"/>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40</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E98ACCF2-8F7E-6ECB-0EF5-D823E4FF63EC}"/>
              </a:ext>
            </a:extLst>
          </p:cNvPr>
          <p:cNvSpPr/>
          <p:nvPr/>
        </p:nvSpPr>
        <p:spPr>
          <a:xfrm>
            <a:off x="2815638" y="4344239"/>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902C616-8F4E-E6C8-E08C-9B44B8DD546B}"/>
              </a:ext>
            </a:extLst>
          </p:cNvPr>
          <p:cNvGrpSpPr/>
          <p:nvPr/>
        </p:nvGrpSpPr>
        <p:grpSpPr>
          <a:xfrm>
            <a:off x="7967250" y="4709788"/>
            <a:ext cx="1793583" cy="461665"/>
            <a:chOff x="6674556" y="5600891"/>
            <a:chExt cx="1793583" cy="461665"/>
          </a:xfrm>
        </p:grpSpPr>
        <p:cxnSp>
          <p:nvCxnSpPr>
            <p:cNvPr id="7" name="Straight Arrow Connector 6">
              <a:extLst>
                <a:ext uri="{FF2B5EF4-FFF2-40B4-BE49-F238E27FC236}">
                  <a16:creationId xmlns:a16="http://schemas.microsoft.com/office/drawing/2014/main" id="{8EADB4CF-2DD1-A35D-597D-FC974325308D}"/>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AB216AA-B8D8-A5BA-5620-75501E07B802}"/>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460C48BB-9693-9CE0-D3F1-92EF93CA7629}"/>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7E41D37E-C264-59CC-C07F-67BD833D9C0B}"/>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636A091-52BE-EEDF-3BBD-43F7A9F963C3}"/>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
        <p:nvSpPr>
          <p:cNvPr id="18" name="TextBox 17">
            <a:extLst>
              <a:ext uri="{FF2B5EF4-FFF2-40B4-BE49-F238E27FC236}">
                <a16:creationId xmlns:a16="http://schemas.microsoft.com/office/drawing/2014/main" id="{1BA3485B-E63D-CED5-A19A-42B579280641}"/>
              </a:ext>
            </a:extLst>
          </p:cNvPr>
          <p:cNvSpPr txBox="1"/>
          <p:nvPr/>
        </p:nvSpPr>
        <p:spPr>
          <a:xfrm>
            <a:off x="7284703" y="5171453"/>
            <a:ext cx="682547" cy="461665"/>
          </a:xfrm>
          <a:prstGeom prst="rect">
            <a:avLst/>
          </a:prstGeom>
          <a:noFill/>
        </p:spPr>
        <p:txBody>
          <a:bodyPr wrap="square" rtlCol="0">
            <a:spAutoFit/>
          </a:bodyPr>
          <a:lstStyle/>
          <a:p>
            <a:r>
              <a:rPr lang="en-US" sz="2400" dirty="0"/>
              <a:t>2</a:t>
            </a:r>
          </a:p>
        </p:txBody>
      </p:sp>
    </p:spTree>
    <p:extLst>
      <p:ext uri="{BB962C8B-B14F-4D97-AF65-F5344CB8AC3E}">
        <p14:creationId xmlns:p14="http://schemas.microsoft.com/office/powerpoint/2010/main" val="303863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2A03-3A7E-0B60-CAC7-22F973EB65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6312CF-2BEC-462C-8171-2C01CAD1C8D0}"/>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DCDB242E-A45D-28B4-0ADF-AE49ED47015B}"/>
              </a:ext>
            </a:extLst>
          </p:cNvPr>
          <p:cNvGraphicFramePr>
            <a:graphicFrameLocks noGrp="1"/>
          </p:cNvGraphicFramePr>
          <p:nvPr>
            <p:extLst>
              <p:ext uri="{D42A27DB-BD31-4B8C-83A1-F6EECF244321}">
                <p14:modId xmlns:p14="http://schemas.microsoft.com/office/powerpoint/2010/main" val="2046973894"/>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rgbClr val="0089E5"/>
                          </a:solidFill>
                        </a:rPr>
                        <a:t>2</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7B6A0151-72E7-CA96-DEC7-B2209B4F6CF4}"/>
              </a:ext>
            </a:extLst>
          </p:cNvPr>
          <p:cNvSpPr/>
          <p:nvPr/>
        </p:nvSpPr>
        <p:spPr>
          <a:xfrm>
            <a:off x="2815638" y="4344239"/>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169EC51-09E9-7AD7-B067-247BE9A59A09}"/>
              </a:ext>
            </a:extLst>
          </p:cNvPr>
          <p:cNvGrpSpPr/>
          <p:nvPr/>
        </p:nvGrpSpPr>
        <p:grpSpPr>
          <a:xfrm>
            <a:off x="8028773" y="5161005"/>
            <a:ext cx="1793583" cy="461665"/>
            <a:chOff x="6674556" y="5600891"/>
            <a:chExt cx="1793583" cy="461665"/>
          </a:xfrm>
        </p:grpSpPr>
        <p:cxnSp>
          <p:nvCxnSpPr>
            <p:cNvPr id="7" name="Straight Arrow Connector 6">
              <a:extLst>
                <a:ext uri="{FF2B5EF4-FFF2-40B4-BE49-F238E27FC236}">
                  <a16:creationId xmlns:a16="http://schemas.microsoft.com/office/drawing/2014/main" id="{39DAB972-E284-4E7E-A8AE-7E53A9C1AEF7}"/>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C4654C0-A84E-6326-AEDF-827DD00923D9}"/>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3" name="TextBox 12">
            <a:extLst>
              <a:ext uri="{FF2B5EF4-FFF2-40B4-BE49-F238E27FC236}">
                <a16:creationId xmlns:a16="http://schemas.microsoft.com/office/drawing/2014/main" id="{EA188B7D-2EDC-F975-E6ED-C05595CBB122}"/>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191920DE-AD9C-D67A-E102-D5DB84FEBDFA}"/>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940C653-49A1-D389-E5D0-B88A5347A847}"/>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Tree>
    <p:extLst>
      <p:ext uri="{BB962C8B-B14F-4D97-AF65-F5344CB8AC3E}">
        <p14:creationId xmlns:p14="http://schemas.microsoft.com/office/powerpoint/2010/main" val="778882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885E0-0E45-57ED-3EF5-E32023CFD4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9429D0-FB15-B65F-68A0-A4FEBE2D2568}"/>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EDE13172-6FCB-2AE2-6D69-C9B0E64DD664}"/>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2</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1</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0E64BD0B-7DF3-A29C-7315-A093F0BAE492}"/>
              </a:ext>
            </a:extLst>
          </p:cNvPr>
          <p:cNvSpPr/>
          <p:nvPr/>
        </p:nvSpPr>
        <p:spPr>
          <a:xfrm>
            <a:off x="2815638" y="4698802"/>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A479C62-67D6-6657-5DF3-2C74DD76577C}"/>
              </a:ext>
            </a:extLst>
          </p:cNvPr>
          <p:cNvGrpSpPr/>
          <p:nvPr/>
        </p:nvGrpSpPr>
        <p:grpSpPr>
          <a:xfrm>
            <a:off x="8028773" y="5161005"/>
            <a:ext cx="1793583" cy="461665"/>
            <a:chOff x="6674556" y="5600891"/>
            <a:chExt cx="1793583" cy="461665"/>
          </a:xfrm>
        </p:grpSpPr>
        <p:cxnSp>
          <p:nvCxnSpPr>
            <p:cNvPr id="7" name="Straight Arrow Connector 6">
              <a:extLst>
                <a:ext uri="{FF2B5EF4-FFF2-40B4-BE49-F238E27FC236}">
                  <a16:creationId xmlns:a16="http://schemas.microsoft.com/office/drawing/2014/main" id="{AEC8C7C8-BADE-BDD8-EEEB-8DDC33705445}"/>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502C34F-3275-FFE5-AE70-E2C59A711324}"/>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E4DFB4D0-5E1E-E237-6738-FE1C3B753F4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114E5BE5-2C5A-28CB-9A8D-29471A026139}"/>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1029335-3F2C-781D-6DD8-C5893D3F7965}"/>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Tree>
    <p:extLst>
      <p:ext uri="{BB962C8B-B14F-4D97-AF65-F5344CB8AC3E}">
        <p14:creationId xmlns:p14="http://schemas.microsoft.com/office/powerpoint/2010/main" val="3830027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F1CB-0D6E-1BF0-FC5A-470F129A1C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91567F-53FD-63A5-102F-6253457DE25B}"/>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7FC61266-65B1-D57B-152A-690374C13437}"/>
              </a:ext>
            </a:extLst>
          </p:cNvPr>
          <p:cNvGraphicFramePr>
            <a:graphicFrameLocks noGrp="1"/>
          </p:cNvGraphicFramePr>
          <p:nvPr>
            <p:extLst>
              <p:ext uri="{D42A27DB-BD31-4B8C-83A1-F6EECF244321}">
                <p14:modId xmlns:p14="http://schemas.microsoft.com/office/powerpoint/2010/main" val="1824463059"/>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2</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rgbClr val="0089E5"/>
                          </a:solidFill>
                        </a:rPr>
                        <a:t>3</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88774065-ACCB-3054-1D29-FE7A8A9D80B5}"/>
              </a:ext>
            </a:extLst>
          </p:cNvPr>
          <p:cNvSpPr/>
          <p:nvPr/>
        </p:nvSpPr>
        <p:spPr>
          <a:xfrm>
            <a:off x="2815638" y="4698802"/>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F096A63-C9DC-722B-4AFF-E441E84BD3B6}"/>
              </a:ext>
            </a:extLst>
          </p:cNvPr>
          <p:cNvGrpSpPr/>
          <p:nvPr/>
        </p:nvGrpSpPr>
        <p:grpSpPr>
          <a:xfrm>
            <a:off x="8028773" y="5161005"/>
            <a:ext cx="1793583" cy="461665"/>
            <a:chOff x="6674556" y="5600891"/>
            <a:chExt cx="1793583" cy="461665"/>
          </a:xfrm>
        </p:grpSpPr>
        <p:cxnSp>
          <p:nvCxnSpPr>
            <p:cNvPr id="7" name="Straight Arrow Connector 6">
              <a:extLst>
                <a:ext uri="{FF2B5EF4-FFF2-40B4-BE49-F238E27FC236}">
                  <a16:creationId xmlns:a16="http://schemas.microsoft.com/office/drawing/2014/main" id="{12E23E93-42A3-CC4B-1A52-F98F1F5540F8}"/>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E0AAD43-8C14-E9A2-3379-266D18BF26EE}"/>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6822319E-FB2B-D531-A178-9FE2AF86A71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6396F30D-917A-D71E-8B0B-C3CB632AA2E8}"/>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2765FC8-1C2F-676A-4371-02B25B629EDC}"/>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Tree>
    <p:extLst>
      <p:ext uri="{BB962C8B-B14F-4D97-AF65-F5344CB8AC3E}">
        <p14:creationId xmlns:p14="http://schemas.microsoft.com/office/powerpoint/2010/main" val="2097824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D5FD4-CF42-11CB-020A-8243BA0B5E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EEB088-749A-CEE2-CB48-5D4AED141182}"/>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32E81FE4-8E22-D49C-70F6-0C4FFA931FDF}"/>
              </a:ext>
            </a:extLst>
          </p:cNvPr>
          <p:cNvGraphicFramePr>
            <a:graphicFrameLocks noGrp="1"/>
          </p:cNvGraphicFramePr>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2</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3</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249CE7FB-727A-BBDC-7D93-17BC481E8EC8}"/>
              </a:ext>
            </a:extLst>
          </p:cNvPr>
          <p:cNvSpPr/>
          <p:nvPr/>
        </p:nvSpPr>
        <p:spPr>
          <a:xfrm>
            <a:off x="2815638" y="5255836"/>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043BD70-CEED-E1B6-FFE1-B0583308A7BF}"/>
              </a:ext>
            </a:extLst>
          </p:cNvPr>
          <p:cNvGrpSpPr/>
          <p:nvPr/>
        </p:nvGrpSpPr>
        <p:grpSpPr>
          <a:xfrm>
            <a:off x="8028773" y="5161005"/>
            <a:ext cx="1793583" cy="461665"/>
            <a:chOff x="6674556" y="5600891"/>
            <a:chExt cx="1793583" cy="461665"/>
          </a:xfrm>
        </p:grpSpPr>
        <p:cxnSp>
          <p:nvCxnSpPr>
            <p:cNvPr id="7" name="Straight Arrow Connector 6">
              <a:extLst>
                <a:ext uri="{FF2B5EF4-FFF2-40B4-BE49-F238E27FC236}">
                  <a16:creationId xmlns:a16="http://schemas.microsoft.com/office/drawing/2014/main" id="{CB12C182-CF21-E81D-3BB3-AE1948643046}"/>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41D1EDC-0E23-273E-1777-AEFA8719AAC6}"/>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DCF0A061-61B0-AA45-FC70-4C7D1F320799}"/>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FAE00FA2-0B67-9FFD-32B9-BFDC0CABC39B}"/>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7F8CF7A-7CC9-F484-A31C-10EA63D923E8}"/>
              </a:ext>
            </a:extLst>
          </p:cNvPr>
          <p:cNvSpPr txBox="1"/>
          <p:nvPr/>
        </p:nvSpPr>
        <p:spPr>
          <a:xfrm>
            <a:off x="7225692" y="5622670"/>
            <a:ext cx="498855" cy="461665"/>
          </a:xfrm>
          <a:prstGeom prst="rect">
            <a:avLst/>
          </a:prstGeom>
          <a:noFill/>
        </p:spPr>
        <p:txBody>
          <a:bodyPr wrap="none" rtlCol="0">
            <a:spAutoFit/>
          </a:bodyPr>
          <a:lstStyle/>
          <a:p>
            <a:r>
              <a:rPr lang="en-US" sz="2400" dirty="0"/>
              <a:t>14</a:t>
            </a:r>
          </a:p>
        </p:txBody>
      </p:sp>
    </p:spTree>
    <p:extLst>
      <p:ext uri="{BB962C8B-B14F-4D97-AF65-F5344CB8AC3E}">
        <p14:creationId xmlns:p14="http://schemas.microsoft.com/office/powerpoint/2010/main" val="132318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B15C0-E121-4C8E-3B58-01055794F7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AC4552-ACDD-16B8-3CFA-704F9B1CF1A7}"/>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4114259D-67B2-E5F7-913F-46E2F0F154CE}"/>
              </a:ext>
            </a:extLst>
          </p:cNvPr>
          <p:cNvGraphicFramePr>
            <a:graphicFrameLocks noGrp="1"/>
          </p:cNvGraphicFramePr>
          <p:nvPr>
            <p:extLst>
              <p:ext uri="{D42A27DB-BD31-4B8C-83A1-F6EECF244321}">
                <p14:modId xmlns:p14="http://schemas.microsoft.com/office/powerpoint/2010/main" val="2790389654"/>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rgbClr val="0089E5"/>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3</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3C0C397A-49E3-534B-339A-4E1ADA957418}"/>
              </a:ext>
            </a:extLst>
          </p:cNvPr>
          <p:cNvSpPr/>
          <p:nvPr/>
        </p:nvSpPr>
        <p:spPr>
          <a:xfrm>
            <a:off x="2815638" y="5255836"/>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99E29C7-6866-102A-4E62-7EE9D776DC32}"/>
              </a:ext>
            </a:extLst>
          </p:cNvPr>
          <p:cNvGrpSpPr/>
          <p:nvPr/>
        </p:nvGrpSpPr>
        <p:grpSpPr>
          <a:xfrm>
            <a:off x="8028773" y="5509967"/>
            <a:ext cx="1793583" cy="461665"/>
            <a:chOff x="6674556" y="5600891"/>
            <a:chExt cx="1793583" cy="461665"/>
          </a:xfrm>
        </p:grpSpPr>
        <p:cxnSp>
          <p:nvCxnSpPr>
            <p:cNvPr id="7" name="Straight Arrow Connector 6">
              <a:extLst>
                <a:ext uri="{FF2B5EF4-FFF2-40B4-BE49-F238E27FC236}">
                  <a16:creationId xmlns:a16="http://schemas.microsoft.com/office/drawing/2014/main" id="{9D2BBA93-9C81-28B3-1B89-1934E5889AFD}"/>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C4F0373-D7EC-4928-EFC8-3CA95B252467}"/>
                </a:ext>
              </a:extLst>
            </p:cNvPr>
            <p:cNvSpPr txBox="1"/>
            <p:nvPr/>
          </p:nvSpPr>
          <p:spPr>
            <a:xfrm>
              <a:off x="7411439" y="5600891"/>
              <a:ext cx="1056700" cy="461665"/>
            </a:xfrm>
            <a:prstGeom prst="rect">
              <a:avLst/>
            </a:prstGeom>
            <a:noFill/>
          </p:spPr>
          <p:txBody>
            <a:bodyPr wrap="none" rtlCol="0">
              <a:spAutoFit/>
            </a:bodyPr>
            <a:lstStyle/>
            <a:p>
              <a:r>
                <a:rPr lang="en-US" sz="2400" dirty="0" err="1">
                  <a:solidFill>
                    <a:srgbClr val="0089E5"/>
                  </a:solidFill>
                </a:rPr>
                <a:t>sp</a:t>
              </a:r>
              <a:r>
                <a:rPr lang="en-US" sz="2400" dirty="0">
                  <a:solidFill>
                    <a:srgbClr val="0089E5"/>
                  </a:solidFill>
                </a:rPr>
                <a:t> (r1)</a:t>
              </a:r>
            </a:p>
          </p:txBody>
        </p:sp>
      </p:grpSp>
      <p:sp>
        <p:nvSpPr>
          <p:cNvPr id="13" name="TextBox 12">
            <a:extLst>
              <a:ext uri="{FF2B5EF4-FFF2-40B4-BE49-F238E27FC236}">
                <a16:creationId xmlns:a16="http://schemas.microsoft.com/office/drawing/2014/main" id="{7DE78520-3365-B99B-2E5A-923DE83B0320}"/>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32D5ECF2-71B5-505F-E12E-678697DF44E3}"/>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827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379A-3B80-4D5F-0D5E-BB42EC1104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222FC0-2DFA-9E4C-0FF7-5A6483618711}"/>
              </a:ext>
            </a:extLst>
          </p:cNvPr>
          <p:cNvSpPr/>
          <p:nvPr/>
        </p:nvSpPr>
        <p:spPr>
          <a:xfrm>
            <a:off x="1749778" y="834242"/>
            <a:ext cx="4261555" cy="5355312"/>
          </a:xfrm>
          <a:prstGeom prst="rect">
            <a:avLst/>
          </a:prstGeom>
        </p:spPr>
        <p:txBody>
          <a:bodyPr wrap="square">
            <a:spAutoFit/>
          </a:bodyPr>
          <a:lstStyle/>
          <a:p>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18</a:t>
            </a:r>
            <a:r>
              <a:rPr lang="en-US" dirty="0">
                <a:latin typeface="Courier New"/>
                <a:cs typeface="Courier New"/>
              </a:rPr>
              <a:t>        </a:t>
            </a:r>
            <a:r>
              <a:rPr lang="en-US" dirty="0" err="1">
                <a:latin typeface="Courier New"/>
                <a:cs typeface="Courier New"/>
              </a:rPr>
              <a:t>psh</a:t>
            </a:r>
            <a:r>
              <a:rPr lang="en-US" dirty="0">
                <a:latin typeface="Courier New"/>
                <a:cs typeface="Courier New"/>
              </a:rPr>
              <a:t> r2</a:t>
            </a:r>
          </a:p>
          <a:p>
            <a:r>
              <a:rPr lang="en-US" dirty="0">
                <a:solidFill>
                  <a:schemeClr val="bg2">
                    <a:lumMod val="90000"/>
                  </a:schemeClr>
                </a:solidFill>
                <a:latin typeface="Courier New"/>
                <a:cs typeface="Courier New"/>
              </a:rPr>
              <a:t>22</a:t>
            </a:r>
            <a:r>
              <a:rPr lang="en-US" dirty="0">
                <a:latin typeface="Courier New"/>
                <a:cs typeface="Courier New"/>
              </a:rPr>
              <a:t>        </a:t>
            </a:r>
            <a:r>
              <a:rPr lang="en-US" dirty="0" err="1">
                <a:latin typeface="Courier New"/>
                <a:cs typeface="Courier New"/>
              </a:rPr>
              <a:t>bne</a:t>
            </a:r>
            <a:r>
              <a:rPr lang="en-US" dirty="0">
                <a:latin typeface="Courier New"/>
                <a:cs typeface="Courier New"/>
              </a:rPr>
              <a:t> r3 r0 recurse</a:t>
            </a:r>
          </a:p>
          <a:p>
            <a:r>
              <a:rPr lang="en-US" dirty="0">
                <a:solidFill>
                  <a:schemeClr val="bg2">
                    <a:lumMod val="90000"/>
                  </a:schemeClr>
                </a:solidFill>
                <a:latin typeface="Courier New"/>
                <a:cs typeface="Courier New"/>
              </a:rPr>
              <a:t>24</a:t>
            </a:r>
            <a:r>
              <a:rPr lang="en-US" dirty="0">
                <a:latin typeface="Courier New"/>
                <a:cs typeface="Courier New"/>
              </a:rPr>
              <a:t>        add r3 r0 0          </a:t>
            </a:r>
          </a:p>
          <a:p>
            <a:r>
              <a:rPr lang="en-US" dirty="0">
                <a:solidFill>
                  <a:schemeClr val="bg2">
                    <a:lumMod val="90000"/>
                  </a:schemeClr>
                </a:solidFill>
                <a:latin typeface="Courier New"/>
                <a:cs typeface="Courier New"/>
              </a:rPr>
              <a:t>26</a:t>
            </a:r>
            <a:r>
              <a:rPr lang="en-US" dirty="0">
                <a:latin typeface="Courier New"/>
                <a:cs typeface="Courier New"/>
              </a:rPr>
              <a:t>        </a:t>
            </a:r>
            <a:r>
              <a:rPr lang="en-US" dirty="0" err="1">
                <a:latin typeface="Courier New"/>
                <a:cs typeface="Courier New"/>
              </a:rPr>
              <a:t>brs</a:t>
            </a:r>
            <a:r>
              <a:rPr lang="en-US" dirty="0">
                <a:latin typeface="Courier New"/>
                <a:cs typeface="Courier New"/>
              </a:rPr>
              <a:t> done</a:t>
            </a:r>
          </a:p>
          <a:p>
            <a:endParaRPr lang="en-US" dirty="0">
              <a:latin typeface="Courier New"/>
              <a:cs typeface="Courier New"/>
            </a:endParaRPr>
          </a:p>
          <a:p>
            <a:r>
              <a:rPr lang="en-US" dirty="0">
                <a:latin typeface="Courier New"/>
                <a:cs typeface="Courier New"/>
              </a:rPr>
              <a:t>recurse</a:t>
            </a:r>
          </a:p>
          <a:p>
            <a:r>
              <a:rPr lang="en-US" dirty="0">
                <a:solidFill>
                  <a:schemeClr val="bg2">
                    <a:lumMod val="90000"/>
                  </a:schemeClr>
                </a:solidFill>
                <a:latin typeface="Courier New"/>
                <a:cs typeface="Courier New"/>
              </a:rPr>
              <a:t>28</a:t>
            </a:r>
            <a:r>
              <a:rPr lang="en-US" dirty="0">
                <a:latin typeface="Courier New"/>
                <a:cs typeface="Courier New"/>
              </a:rPr>
              <a:t>        </a:t>
            </a:r>
            <a:r>
              <a:rPr lang="en-US" dirty="0" err="1">
                <a:latin typeface="Courier New"/>
                <a:cs typeface="Courier New"/>
              </a:rPr>
              <a:t>psh</a:t>
            </a:r>
            <a:r>
              <a:rPr lang="en-US" dirty="0">
                <a:latin typeface="Courier New"/>
                <a:cs typeface="Courier New"/>
              </a:rPr>
              <a:t> r3</a:t>
            </a:r>
          </a:p>
          <a:p>
            <a:r>
              <a:rPr lang="en-US" dirty="0">
                <a:solidFill>
                  <a:schemeClr val="bg2">
                    <a:lumMod val="90000"/>
                  </a:schemeClr>
                </a:solidFill>
                <a:latin typeface="Courier New"/>
                <a:cs typeface="Courier New"/>
              </a:rPr>
              <a:t>32        </a:t>
            </a:r>
            <a:r>
              <a:rPr lang="en-US" dirty="0">
                <a:latin typeface="Courier New"/>
                <a:cs typeface="Courier New"/>
              </a:rPr>
              <a:t>sub r3 r3 1           </a:t>
            </a:r>
          </a:p>
          <a:p>
            <a:endParaRPr lang="en-US" dirty="0">
              <a:latin typeface="Courier New"/>
              <a:cs typeface="Courier New"/>
            </a:endParaRPr>
          </a:p>
          <a:p>
            <a:r>
              <a:rPr lang="en-US" dirty="0">
                <a:solidFill>
                  <a:schemeClr val="bg2">
                    <a:lumMod val="90000"/>
                  </a:schemeClr>
                </a:solidFill>
                <a:latin typeface="Courier New"/>
                <a:cs typeface="Courier New"/>
              </a:rPr>
              <a:t>34</a:t>
            </a:r>
            <a:r>
              <a:rPr lang="en-US" dirty="0">
                <a:latin typeface="Courier New"/>
                <a:cs typeface="Courier New"/>
              </a:rPr>
              <a:t>        </a:t>
            </a:r>
            <a:r>
              <a:rPr lang="en-US" dirty="0" err="1">
                <a:latin typeface="Courier New"/>
                <a:cs typeface="Courier New"/>
              </a:rPr>
              <a:t>lcw</a:t>
            </a:r>
            <a:r>
              <a:rPr lang="en-US" dirty="0">
                <a:latin typeface="Courier New"/>
                <a:cs typeface="Courier New"/>
              </a:rPr>
              <a:t> r2 </a:t>
            </a:r>
            <a:r>
              <a:rPr lang="en-US" dirty="0" err="1">
                <a:latin typeface="Courier New"/>
                <a:cs typeface="Courier New"/>
              </a:rPr>
              <a:t>rec_sum</a:t>
            </a:r>
            <a:endParaRPr lang="en-US" dirty="0">
              <a:latin typeface="Courier New"/>
              <a:cs typeface="Courier New"/>
            </a:endParaRPr>
          </a:p>
          <a:p>
            <a:r>
              <a:rPr lang="en-US" dirty="0">
                <a:solidFill>
                  <a:schemeClr val="bg2">
                    <a:lumMod val="90000"/>
                  </a:schemeClr>
                </a:solidFill>
                <a:latin typeface="Courier New"/>
                <a:cs typeface="Courier New"/>
              </a:rPr>
              <a:t>38</a:t>
            </a:r>
            <a:r>
              <a:rPr lang="en-US" dirty="0">
                <a:latin typeface="Courier New"/>
                <a:cs typeface="Courier New"/>
              </a:rPr>
              <a:t>        </a:t>
            </a:r>
            <a:r>
              <a:rPr lang="en-US" dirty="0" err="1">
                <a:latin typeface="Courier New"/>
                <a:cs typeface="Courier New"/>
              </a:rPr>
              <a:t>cal</a:t>
            </a:r>
            <a:r>
              <a:rPr lang="en-US" dirty="0">
                <a:latin typeface="Courier New"/>
                <a:cs typeface="Courier New"/>
              </a:rPr>
              <a:t> r2 r2              </a:t>
            </a:r>
          </a:p>
          <a:p>
            <a:endParaRPr lang="en-US" dirty="0">
              <a:latin typeface="Courier New"/>
              <a:cs typeface="Courier New"/>
            </a:endParaRPr>
          </a:p>
          <a:p>
            <a:r>
              <a:rPr lang="en-US" dirty="0">
                <a:solidFill>
                  <a:schemeClr val="bg2">
                    <a:lumMod val="90000"/>
                  </a:schemeClr>
                </a:solidFill>
                <a:latin typeface="Courier New"/>
                <a:cs typeface="Courier New"/>
              </a:rPr>
              <a:t>40</a:t>
            </a:r>
            <a:r>
              <a:rPr lang="en-US" dirty="0">
                <a:latin typeface="Courier New"/>
                <a:cs typeface="Courier New"/>
              </a:rPr>
              <a:t>        pop r2                 </a:t>
            </a:r>
          </a:p>
          <a:p>
            <a:r>
              <a:rPr lang="en-US" dirty="0">
                <a:solidFill>
                  <a:schemeClr val="bg2">
                    <a:lumMod val="90000"/>
                  </a:schemeClr>
                </a:solidFill>
                <a:latin typeface="Courier New"/>
                <a:cs typeface="Courier New"/>
              </a:rPr>
              <a:t>44</a:t>
            </a:r>
            <a:r>
              <a:rPr lang="en-US" dirty="0">
                <a:latin typeface="Courier New"/>
                <a:cs typeface="Courier New"/>
              </a:rPr>
              <a:t>        add r3 r3 r2        </a:t>
            </a:r>
          </a:p>
          <a:p>
            <a:r>
              <a:rPr lang="en-US" dirty="0">
                <a:latin typeface="Courier New"/>
                <a:cs typeface="Courier New"/>
              </a:rPr>
              <a:t>done</a:t>
            </a:r>
          </a:p>
          <a:p>
            <a:r>
              <a:rPr lang="en-US" dirty="0">
                <a:solidFill>
                  <a:schemeClr val="bg2">
                    <a:lumMod val="90000"/>
                  </a:schemeClr>
                </a:solidFill>
                <a:latin typeface="Courier New"/>
                <a:cs typeface="Courier New"/>
              </a:rPr>
              <a:t>46</a:t>
            </a:r>
            <a:r>
              <a:rPr lang="en-US" dirty="0">
                <a:latin typeface="Courier New"/>
                <a:cs typeface="Courier New"/>
              </a:rPr>
              <a:t>        pop r2</a:t>
            </a:r>
          </a:p>
          <a:p>
            <a:r>
              <a:rPr lang="en-US" dirty="0">
                <a:solidFill>
                  <a:schemeClr val="bg2">
                    <a:lumMod val="90000"/>
                  </a:schemeClr>
                </a:solidFill>
                <a:latin typeface="Courier New"/>
                <a:cs typeface="Courier New"/>
              </a:rPr>
              <a:t>50</a:t>
            </a:r>
            <a:r>
              <a:rPr lang="en-US" dirty="0">
                <a:latin typeface="Courier New"/>
                <a:cs typeface="Courier New"/>
              </a:rPr>
              <a:t>        </a:t>
            </a:r>
            <a:r>
              <a:rPr lang="en-US" dirty="0" err="1">
                <a:latin typeface="Courier New"/>
                <a:cs typeface="Courier New"/>
              </a:rPr>
              <a:t>jmp</a:t>
            </a:r>
            <a:r>
              <a:rPr lang="en-US" dirty="0">
                <a:latin typeface="Courier New"/>
                <a:cs typeface="Courier New"/>
              </a:rPr>
              <a:t> r2                 </a:t>
            </a:r>
          </a:p>
          <a:p>
            <a:endParaRPr lang="en-US" dirty="0">
              <a:latin typeface="Courier New"/>
              <a:cs typeface="Courier New"/>
            </a:endParaRPr>
          </a:p>
        </p:txBody>
      </p:sp>
      <p:graphicFrame>
        <p:nvGraphicFramePr>
          <p:cNvPr id="3" name="Table 2">
            <a:extLst>
              <a:ext uri="{FF2B5EF4-FFF2-40B4-BE49-F238E27FC236}">
                <a16:creationId xmlns:a16="http://schemas.microsoft.com/office/drawing/2014/main" id="{274F2F4C-0845-5672-477D-3C7346D0638A}"/>
              </a:ext>
            </a:extLst>
          </p:cNvPr>
          <p:cNvGraphicFramePr>
            <a:graphicFrameLocks noGrp="1"/>
          </p:cNvGraphicFramePr>
          <p:nvPr>
            <p:extLst>
              <p:ext uri="{D42A27DB-BD31-4B8C-83A1-F6EECF244321}">
                <p14:modId xmlns:p14="http://schemas.microsoft.com/office/powerpoint/2010/main" val="2611193139"/>
              </p:ext>
            </p:extLst>
          </p:nvPr>
        </p:nvGraphicFramePr>
        <p:xfrm>
          <a:off x="6959884"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solidFill>
                            <a:schemeClr val="tx1"/>
                          </a:solidFill>
                        </a:rPr>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chemeClr val="tx1"/>
                          </a:solidFill>
                        </a:rPr>
                        <a:t>3</a:t>
                      </a:r>
                    </a:p>
                  </a:txBody>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B013C541-5921-6F89-4396-AB109E55F8D3}"/>
              </a:ext>
            </a:extLst>
          </p:cNvPr>
          <p:cNvSpPr/>
          <p:nvPr/>
        </p:nvSpPr>
        <p:spPr>
          <a:xfrm>
            <a:off x="2815638" y="5509967"/>
            <a:ext cx="2446647" cy="366834"/>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166B614-B953-881A-A42D-C2E1F120571E}"/>
              </a:ext>
            </a:extLst>
          </p:cNvPr>
          <p:cNvGrpSpPr/>
          <p:nvPr/>
        </p:nvGrpSpPr>
        <p:grpSpPr>
          <a:xfrm>
            <a:off x="8028773" y="5509967"/>
            <a:ext cx="1793583" cy="461665"/>
            <a:chOff x="6674556" y="5600891"/>
            <a:chExt cx="1793583" cy="461665"/>
          </a:xfrm>
        </p:grpSpPr>
        <p:cxnSp>
          <p:nvCxnSpPr>
            <p:cNvPr id="7" name="Straight Arrow Connector 6">
              <a:extLst>
                <a:ext uri="{FF2B5EF4-FFF2-40B4-BE49-F238E27FC236}">
                  <a16:creationId xmlns:a16="http://schemas.microsoft.com/office/drawing/2014/main" id="{BEE05C90-9730-F9B0-FB4B-D46C4DE12838}"/>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347AD55-0B21-EC72-6640-97E9C7381C9E}"/>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3" name="TextBox 12">
            <a:extLst>
              <a:ext uri="{FF2B5EF4-FFF2-40B4-BE49-F238E27FC236}">
                <a16:creationId xmlns:a16="http://schemas.microsoft.com/office/drawing/2014/main" id="{B125D0E8-4360-497D-12EC-F5DAFA246B94}"/>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16" name="Straight Connector 15">
            <a:extLst>
              <a:ext uri="{FF2B5EF4-FFF2-40B4-BE49-F238E27FC236}">
                <a16:creationId xmlns:a16="http://schemas.microsoft.com/office/drawing/2014/main" id="{25A2D21F-8082-313C-3645-26733A0F51C5}"/>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B5A98B9-8EBC-53AD-B538-F795B50EBCF5}"/>
              </a:ext>
            </a:extLst>
          </p:cNvPr>
          <p:cNvSpPr txBox="1"/>
          <p:nvPr/>
        </p:nvSpPr>
        <p:spPr>
          <a:xfrm>
            <a:off x="1485268" y="6133109"/>
            <a:ext cx="4081630" cy="461665"/>
          </a:xfrm>
          <a:prstGeom prst="rect">
            <a:avLst/>
          </a:prstGeom>
          <a:noFill/>
        </p:spPr>
        <p:txBody>
          <a:bodyPr wrap="none" rtlCol="0">
            <a:spAutoFit/>
          </a:bodyPr>
          <a:lstStyle/>
          <a:p>
            <a:r>
              <a:rPr lang="en-US" sz="2400" dirty="0">
                <a:solidFill>
                  <a:srgbClr val="0089E5"/>
                </a:solidFill>
              </a:rPr>
              <a:t>Returning with answer in r3</a:t>
            </a:r>
          </a:p>
        </p:txBody>
      </p:sp>
    </p:spTree>
    <p:extLst>
      <p:ext uri="{BB962C8B-B14F-4D97-AF65-F5344CB8AC3E}">
        <p14:creationId xmlns:p14="http://schemas.microsoft.com/office/powerpoint/2010/main" val="529562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76F9-5AFB-7723-E461-7B0C945C42C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F84A1C-7694-29CD-2252-F2CBD0460142}"/>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graphicFrame>
        <p:nvGraphicFramePr>
          <p:cNvPr id="4" name="Table 3">
            <a:extLst>
              <a:ext uri="{FF2B5EF4-FFF2-40B4-BE49-F238E27FC236}">
                <a16:creationId xmlns:a16="http://schemas.microsoft.com/office/drawing/2014/main" id="{857B7BA1-30E5-5AEC-73B7-A356DCB4A057}"/>
              </a:ext>
            </a:extLst>
          </p:cNvPr>
          <p:cNvGraphicFramePr>
            <a:graphicFrameLocks noGrp="1"/>
          </p:cNvGraphicFramePr>
          <p:nvPr>
            <p:extLst>
              <p:ext uri="{D42A27DB-BD31-4B8C-83A1-F6EECF244321}">
                <p14:modId xmlns:p14="http://schemas.microsoft.com/office/powerpoint/2010/main" val="611211984"/>
              </p:ext>
            </p:extLst>
          </p:nvPr>
        </p:nvGraphicFramePr>
        <p:xfrm>
          <a:off x="6959885"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3</a:t>
                      </a:r>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2FC72035-F024-BC4D-0D9A-653125644E68}"/>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a:extLst>
              <a:ext uri="{FF2B5EF4-FFF2-40B4-BE49-F238E27FC236}">
                <a16:creationId xmlns:a16="http://schemas.microsoft.com/office/drawing/2014/main" id="{64C4A43D-429E-002A-F0E2-CC5A47346C51}"/>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097971F3-E16E-BF3C-2036-49050C47C861}"/>
              </a:ext>
            </a:extLst>
          </p:cNvPr>
          <p:cNvGrpSpPr/>
          <p:nvPr/>
        </p:nvGrpSpPr>
        <p:grpSpPr>
          <a:xfrm>
            <a:off x="8198557" y="5600892"/>
            <a:ext cx="1793583" cy="461665"/>
            <a:chOff x="6674556" y="5600891"/>
            <a:chExt cx="1793583" cy="461665"/>
          </a:xfrm>
        </p:grpSpPr>
        <p:cxnSp>
          <p:nvCxnSpPr>
            <p:cNvPr id="8" name="Straight Arrow Connector 7">
              <a:extLst>
                <a:ext uri="{FF2B5EF4-FFF2-40B4-BE49-F238E27FC236}">
                  <a16:creationId xmlns:a16="http://schemas.microsoft.com/office/drawing/2014/main" id="{D3C06F38-83C4-F9A7-CE5F-FACBEBE7D646}"/>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3A3CB47-2351-A895-3D95-4E2E76D6CD93}"/>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2" name="Rectangle 11">
            <a:extLst>
              <a:ext uri="{FF2B5EF4-FFF2-40B4-BE49-F238E27FC236}">
                <a16:creationId xmlns:a16="http://schemas.microsoft.com/office/drawing/2014/main" id="{9E66EC72-A853-A125-A645-EAFE93EC04DA}"/>
              </a:ext>
            </a:extLst>
          </p:cNvPr>
          <p:cNvSpPr/>
          <p:nvPr/>
        </p:nvSpPr>
        <p:spPr>
          <a:xfrm>
            <a:off x="2379714" y="3191677"/>
            <a:ext cx="2285592" cy="274645"/>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031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sp>
        <p:nvSpPr>
          <p:cNvPr id="3" name="TextBox 2"/>
          <p:cNvSpPr txBox="1"/>
          <p:nvPr/>
        </p:nvSpPr>
        <p:spPr>
          <a:xfrm>
            <a:off x="1778001" y="410445"/>
            <a:ext cx="2529860" cy="461665"/>
          </a:xfrm>
          <a:prstGeom prst="rect">
            <a:avLst/>
          </a:prstGeom>
          <a:noFill/>
        </p:spPr>
        <p:txBody>
          <a:bodyPr wrap="none" rtlCol="0">
            <a:spAutoFit/>
          </a:bodyPr>
          <a:lstStyle/>
          <a:p>
            <a:r>
              <a:rPr lang="en-US" sz="2400" dirty="0"/>
              <a:t>Calling </a:t>
            </a:r>
            <a:r>
              <a:rPr lang="en-US" sz="2400" dirty="0" err="1">
                <a:latin typeface="Courier New" panose="02070309020205020404" pitchFamily="49" charset="0"/>
                <a:cs typeface="Courier New" panose="02070309020205020404" pitchFamily="49" charset="0"/>
              </a:rPr>
              <a:t>rec_sum</a:t>
            </a:r>
            <a:endParaRPr lang="en-US" sz="2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endParaRPr lang="en-US" sz="2400" dirty="0"/>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98557" y="5600892"/>
            <a:ext cx="1793583" cy="461665"/>
            <a:chOff x="6674556" y="5600891"/>
            <a:chExt cx="1793583" cy="461665"/>
          </a:xfrm>
        </p:grpSpPr>
        <p:cxnSp>
          <p:nvCxnSpPr>
            <p:cNvPr id="8" name="Straight Arrow Connector 7"/>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0" name="Rectangle 9"/>
          <p:cNvSpPr/>
          <p:nvPr/>
        </p:nvSpPr>
        <p:spPr>
          <a:xfrm>
            <a:off x="2421587" y="1379117"/>
            <a:ext cx="2075768" cy="337716"/>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9154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0E0C1-E265-3D68-5931-328152C8145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CC09199-410B-6443-A78D-41C6D937C369}"/>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graphicFrame>
        <p:nvGraphicFramePr>
          <p:cNvPr id="4" name="Table 3">
            <a:extLst>
              <a:ext uri="{FF2B5EF4-FFF2-40B4-BE49-F238E27FC236}">
                <a16:creationId xmlns:a16="http://schemas.microsoft.com/office/drawing/2014/main" id="{64F4CACD-610F-A994-7B01-3D9F84CF0072}"/>
              </a:ext>
            </a:extLst>
          </p:cNvPr>
          <p:cNvGraphicFramePr>
            <a:graphicFrameLocks noGrp="1"/>
          </p:cNvGraphicFramePr>
          <p:nvPr/>
        </p:nvGraphicFramePr>
        <p:xfrm>
          <a:off x="6959885" y="668867"/>
          <a:ext cx="3032255" cy="914400"/>
        </p:xfrm>
        <a:graphic>
          <a:graphicData uri="http://schemas.openxmlformats.org/drawingml/2006/table">
            <a:tbl>
              <a:tblPr bandRow="1">
                <a:tableStyleId>{3B4B98B0-60AC-42C2-AFA5-B58CD77FA1E5}</a:tableStyleId>
              </a:tblPr>
              <a:tblGrid>
                <a:gridCol w="1017973">
                  <a:extLst>
                    <a:ext uri="{9D8B030D-6E8A-4147-A177-3AD203B41FA5}">
                      <a16:colId xmlns:a16="http://schemas.microsoft.com/office/drawing/2014/main" val="20000"/>
                    </a:ext>
                  </a:extLst>
                </a:gridCol>
                <a:gridCol w="201428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r>
                        <a:rPr lang="en-US" sz="2400" dirty="0">
                          <a:solidFill>
                            <a:schemeClr val="tx1"/>
                          </a:solidFill>
                        </a:rPr>
                        <a:t>14</a:t>
                      </a:r>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3</a:t>
                      </a:r>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94FFDE91-E80B-EF8C-119C-988892CF12E3}"/>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a:extLst>
              <a:ext uri="{FF2B5EF4-FFF2-40B4-BE49-F238E27FC236}">
                <a16:creationId xmlns:a16="http://schemas.microsoft.com/office/drawing/2014/main" id="{6C1D020D-D64D-F89D-F21D-99AA5263E829}"/>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5C2783E0-B42D-1034-EE07-8D9C999C35B5}"/>
              </a:ext>
            </a:extLst>
          </p:cNvPr>
          <p:cNvGrpSpPr/>
          <p:nvPr/>
        </p:nvGrpSpPr>
        <p:grpSpPr>
          <a:xfrm>
            <a:off x="8198557" y="5600892"/>
            <a:ext cx="1793583" cy="461665"/>
            <a:chOff x="6674556" y="5600891"/>
            <a:chExt cx="1793583" cy="461665"/>
          </a:xfrm>
        </p:grpSpPr>
        <p:cxnSp>
          <p:nvCxnSpPr>
            <p:cNvPr id="8" name="Straight Arrow Connector 7">
              <a:extLst>
                <a:ext uri="{FF2B5EF4-FFF2-40B4-BE49-F238E27FC236}">
                  <a16:creationId xmlns:a16="http://schemas.microsoft.com/office/drawing/2014/main" id="{4FD2846C-6F9A-A49A-6907-D8877388379B}"/>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5D1A49F-47DB-D542-9899-40A1AF437EE8}"/>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2" name="Rectangle 11">
            <a:extLst>
              <a:ext uri="{FF2B5EF4-FFF2-40B4-BE49-F238E27FC236}">
                <a16:creationId xmlns:a16="http://schemas.microsoft.com/office/drawing/2014/main" id="{B6ED7E42-4891-B40A-E3BC-257F5A02E99A}"/>
              </a:ext>
            </a:extLst>
          </p:cNvPr>
          <p:cNvSpPr/>
          <p:nvPr/>
        </p:nvSpPr>
        <p:spPr>
          <a:xfrm>
            <a:off x="2379714" y="3538402"/>
            <a:ext cx="2285592" cy="274645"/>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0541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7075D-8221-CA0F-CCCA-64033F80D8E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69DC3D1-F008-CA1C-6270-7918B48F9D1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28883D8-2247-04F0-1AB9-1D3DB0650A93}"/>
              </a:ext>
            </a:extLst>
          </p:cNvPr>
          <p:cNvSpPr>
            <a:spLocks noGrp="1"/>
          </p:cNvSpPr>
          <p:nvPr>
            <p:ph type="sldNum" sz="quarter" idx="12"/>
          </p:nvPr>
        </p:nvSpPr>
        <p:spPr/>
        <p:txBody>
          <a:bodyPr/>
          <a:lstStyle/>
          <a:p>
            <a:fld id="{CC057153-B650-4DEB-B370-79DDCFDCE934}" type="slidenum">
              <a:rPr lang="en-US" smtClean="0"/>
              <a:t>61</a:t>
            </a:fld>
            <a:endParaRPr lang="en-US"/>
          </a:p>
        </p:txBody>
      </p:sp>
      <p:sp>
        <p:nvSpPr>
          <p:cNvPr id="4" name="Content Placeholder 3">
            <a:extLst>
              <a:ext uri="{FF2B5EF4-FFF2-40B4-BE49-F238E27FC236}">
                <a16:creationId xmlns:a16="http://schemas.microsoft.com/office/drawing/2014/main" id="{315A6659-AFC3-2611-7725-7E73179716C7}"/>
              </a:ext>
            </a:extLst>
          </p:cNvPr>
          <p:cNvSpPr>
            <a:spLocks noGrp="1"/>
          </p:cNvSpPr>
          <p:nvPr>
            <p:ph idx="1"/>
          </p:nvPr>
        </p:nvSpPr>
        <p:spPr>
          <a:xfrm>
            <a:off x="612647" y="1563132"/>
            <a:ext cx="11019515" cy="4593828"/>
          </a:xfrm>
        </p:spPr>
        <p:txBody>
          <a:bodyPr>
            <a:noAutofit/>
          </a:bodyPr>
          <a:lstStyle/>
          <a:p>
            <a:pPr fontAlgn="base"/>
            <a:r>
              <a:rPr lang="en-US" b="1" dirty="0"/>
              <a:t>Module</a:t>
            </a:r>
            <a:r>
              <a:rPr lang="en-US" dirty="0"/>
              <a:t>: a collection of functions and variables allowing us to share code with others.</a:t>
            </a:r>
          </a:p>
          <a:p>
            <a:pPr fontAlgn="base"/>
            <a:r>
              <a:rPr lang="en-US" dirty="0"/>
              <a:t>For example, there is a module called </a:t>
            </a:r>
            <a:r>
              <a:rPr lang="en-US" dirty="0">
                <a:latin typeface="Monaco" pitchFamily="2" charset="77"/>
              </a:rPr>
              <a:t>math</a:t>
            </a:r>
            <a:r>
              <a:rPr lang="en-US" dirty="0"/>
              <a:t> that has many math functions you might want.</a:t>
            </a:r>
          </a:p>
          <a:p>
            <a:pPr lvl="1" fontAlgn="base"/>
            <a:r>
              <a:rPr lang="en-US" dirty="0"/>
              <a:t>We can look at the documentation for this module by going to </a:t>
            </a:r>
            <a:r>
              <a:rPr lang="en-US" dirty="0">
                <a:solidFill>
                  <a:srgbClr val="0089E5"/>
                </a:solidFill>
                <a:hlinkClick r:id="rId3">
                  <a:extLst>
                    <a:ext uri="{A12FA001-AC4F-418D-AE19-62706E023703}">
                      <ahyp:hlinkClr xmlns:ahyp="http://schemas.microsoft.com/office/drawing/2018/hyperlinkcolor" val="tx"/>
                    </a:ext>
                  </a:extLst>
                </a:hlinkClick>
              </a:rPr>
              <a:t>https://docs.python.org/3/</a:t>
            </a:r>
            <a:r>
              <a:rPr lang="en-US" dirty="0">
                <a:solidFill>
                  <a:srgbClr val="0089E5"/>
                </a:solidFill>
              </a:rPr>
              <a:t> </a:t>
            </a:r>
            <a:r>
              <a:rPr lang="en-US" dirty="0"/>
              <a:t>and searching </a:t>
            </a:r>
            <a:r>
              <a:rPr lang="en-US" dirty="0">
                <a:latin typeface="Monaco" pitchFamily="2" charset="77"/>
              </a:rPr>
              <a:t>math</a:t>
            </a:r>
            <a:r>
              <a:rPr lang="en-US" dirty="0"/>
              <a:t> which will lead you to </a:t>
            </a:r>
            <a:r>
              <a:rPr lang="en-US" dirty="0">
                <a:solidFill>
                  <a:srgbClr val="0089E5"/>
                </a:solidFill>
                <a:hlinkClick r:id="rId4">
                  <a:extLst>
                    <a:ext uri="{A12FA001-AC4F-418D-AE19-62706E023703}">
                      <ahyp:hlinkClr xmlns:ahyp="http://schemas.microsoft.com/office/drawing/2018/hyperlinkcolor" val="tx"/>
                    </a:ext>
                  </a:extLst>
                </a:hlinkClick>
              </a:rPr>
              <a:t>https://docs.python.org/3/library/math.html#module-math</a:t>
            </a:r>
            <a:r>
              <a:rPr lang="en-US" dirty="0">
                <a:solidFill>
                  <a:srgbClr val="0089E5"/>
                </a:solidFill>
              </a:rPr>
              <a:t> </a:t>
            </a:r>
          </a:p>
          <a:p>
            <a:pPr fontAlgn="base"/>
            <a:r>
              <a:rPr lang="en-US" dirty="0"/>
              <a:t>Some examples of useful functions and variables in the </a:t>
            </a:r>
            <a:r>
              <a:rPr lang="en-US" dirty="0">
                <a:latin typeface="Monaco" pitchFamily="2" charset="77"/>
              </a:rPr>
              <a:t>math</a:t>
            </a:r>
            <a:r>
              <a:rPr lang="en-US" dirty="0"/>
              <a:t> module:</a:t>
            </a:r>
          </a:p>
          <a:p>
            <a:pPr lvl="1" fontAlgn="base"/>
            <a:r>
              <a:rPr lang="en-US" dirty="0"/>
              <a:t>Variations of logs with different bases (e.g., </a:t>
            </a:r>
            <a:r>
              <a:rPr lang="en-US" dirty="0">
                <a:latin typeface="Monaco" pitchFamily="2" charset="77"/>
              </a:rPr>
              <a:t>log</a:t>
            </a:r>
            <a:r>
              <a:rPr lang="en-US" dirty="0"/>
              <a:t>, </a:t>
            </a:r>
            <a:r>
              <a:rPr lang="en-US" dirty="0">
                <a:latin typeface="Monaco" pitchFamily="2" charset="77"/>
              </a:rPr>
              <a:t>log2</a:t>
            </a:r>
            <a:r>
              <a:rPr lang="en-US" dirty="0"/>
              <a:t>, </a:t>
            </a:r>
            <a:r>
              <a:rPr lang="en-US" dirty="0">
                <a:latin typeface="Monaco" pitchFamily="2" charset="77"/>
              </a:rPr>
              <a:t>log10</a:t>
            </a:r>
            <a:r>
              <a:rPr lang="en-US" dirty="0"/>
              <a:t>)</a:t>
            </a:r>
          </a:p>
          <a:p>
            <a:pPr lvl="1" fontAlgn="base"/>
            <a:r>
              <a:rPr lang="en-US" dirty="0">
                <a:latin typeface="Monaco" pitchFamily="2" charset="77"/>
              </a:rPr>
              <a:t>sqrt</a:t>
            </a:r>
            <a:r>
              <a:rPr lang="en-US" dirty="0"/>
              <a:t> for calculating the square root</a:t>
            </a:r>
          </a:p>
          <a:p>
            <a:pPr lvl="1" fontAlgn="base"/>
            <a:r>
              <a:rPr lang="en-US" dirty="0"/>
              <a:t>trigonometric functions (e.g., </a:t>
            </a:r>
            <a:r>
              <a:rPr lang="en-US" dirty="0">
                <a:latin typeface="Monaco" pitchFamily="2" charset="77"/>
              </a:rPr>
              <a:t>cos</a:t>
            </a:r>
            <a:r>
              <a:rPr lang="en-US" dirty="0"/>
              <a:t>, </a:t>
            </a:r>
            <a:r>
              <a:rPr lang="en-US" dirty="0">
                <a:latin typeface="Monaco" pitchFamily="2" charset="77"/>
              </a:rPr>
              <a:t>sin</a:t>
            </a:r>
            <a:r>
              <a:rPr lang="en-US" dirty="0"/>
              <a:t>, </a:t>
            </a:r>
            <a:r>
              <a:rPr lang="en-US" dirty="0">
                <a:latin typeface="Monaco" pitchFamily="2" charset="77"/>
              </a:rPr>
              <a:t>tan</a:t>
            </a:r>
            <a:r>
              <a:rPr lang="en-US" dirty="0"/>
              <a:t>)</a:t>
            </a:r>
          </a:p>
          <a:p>
            <a:pPr lvl="1" fontAlgn="base"/>
            <a:r>
              <a:rPr lang="en-US" dirty="0"/>
              <a:t>Constants (e.g., </a:t>
            </a:r>
            <a:r>
              <a:rPr lang="en-US" dirty="0">
                <a:latin typeface="Monaco" pitchFamily="2" charset="77"/>
              </a:rPr>
              <a:t>pi</a:t>
            </a:r>
            <a:r>
              <a:rPr lang="en-US" dirty="0"/>
              <a:t>, </a:t>
            </a:r>
            <a:r>
              <a:rPr lang="en-US" dirty="0">
                <a:latin typeface="Monaco" pitchFamily="2" charset="77"/>
              </a:rPr>
              <a:t>e</a:t>
            </a:r>
            <a:r>
              <a:rPr lang="en-US" dirty="0"/>
              <a:t>, etc.)</a:t>
            </a:r>
          </a:p>
        </p:txBody>
      </p:sp>
      <p:sp>
        <p:nvSpPr>
          <p:cNvPr id="2" name="TextBox 1">
            <a:extLst>
              <a:ext uri="{FF2B5EF4-FFF2-40B4-BE49-F238E27FC236}">
                <a16:creationId xmlns:a16="http://schemas.microsoft.com/office/drawing/2014/main" id="{0BD36D05-2366-B9B5-B936-F51BC46DFF5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8C03D4D-3BD8-1470-3022-61866708EE6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Python modules</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15728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7F70C-3580-4861-40FA-A621C6FBD6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E483C3D-CF69-A507-ECB9-FF76F8C7B13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2F68366-488A-CC69-2EE0-9E5EF6916F24}"/>
              </a:ext>
            </a:extLst>
          </p:cNvPr>
          <p:cNvSpPr>
            <a:spLocks noGrp="1"/>
          </p:cNvSpPr>
          <p:nvPr>
            <p:ph type="sldNum" sz="quarter" idx="12"/>
          </p:nvPr>
        </p:nvSpPr>
        <p:spPr/>
        <p:txBody>
          <a:bodyPr/>
          <a:lstStyle/>
          <a:p>
            <a:fld id="{CC057153-B650-4DEB-B370-79DDCFDCE934}" type="slidenum">
              <a:rPr lang="en-US" smtClean="0"/>
              <a:t>62</a:t>
            </a:fld>
            <a:endParaRPr lang="en-US"/>
          </a:p>
        </p:txBody>
      </p:sp>
      <p:sp>
        <p:nvSpPr>
          <p:cNvPr id="4" name="Content Placeholder 3">
            <a:extLst>
              <a:ext uri="{FF2B5EF4-FFF2-40B4-BE49-F238E27FC236}">
                <a16:creationId xmlns:a16="http://schemas.microsoft.com/office/drawing/2014/main" id="{5B68253A-4116-54FB-5D19-15E547F26603}"/>
              </a:ext>
            </a:extLst>
          </p:cNvPr>
          <p:cNvSpPr>
            <a:spLocks noGrp="1"/>
          </p:cNvSpPr>
          <p:nvPr>
            <p:ph idx="1"/>
          </p:nvPr>
        </p:nvSpPr>
        <p:spPr>
          <a:xfrm>
            <a:off x="612647" y="1563132"/>
            <a:ext cx="11019515" cy="4593828"/>
          </a:xfrm>
        </p:spPr>
        <p:txBody>
          <a:bodyPr>
            <a:noAutofit/>
          </a:bodyPr>
          <a:lstStyle/>
          <a:p>
            <a:r>
              <a:rPr lang="en-US" dirty="0"/>
              <a:t>If we want to use a module, we need to tell the program to "import" it in our program. </a:t>
            </a:r>
          </a:p>
          <a:p>
            <a:r>
              <a:rPr lang="en-US" dirty="0"/>
              <a:t>Code to import all functions and variables from </a:t>
            </a:r>
            <a:r>
              <a:rPr lang="en-US" dirty="0">
                <a:latin typeface="Monaco" pitchFamily="2" charset="77"/>
              </a:rPr>
              <a:t>math</a:t>
            </a:r>
            <a:r>
              <a:rPr lang="en-US" dirty="0"/>
              <a:t> module:</a:t>
            </a:r>
          </a:p>
          <a:p>
            <a:pPr lvl="1"/>
            <a:r>
              <a:rPr lang="en-US" sz="2000" dirty="0">
                <a:latin typeface="Monaco" pitchFamily="2" charset="77"/>
              </a:rPr>
              <a:t>from math import *</a:t>
            </a:r>
          </a:p>
          <a:p>
            <a:r>
              <a:rPr lang="en-US" dirty="0"/>
              <a:t>This statement has multiple components:</a:t>
            </a:r>
          </a:p>
          <a:p>
            <a:pPr lvl="1"/>
            <a:r>
              <a:rPr lang="en-US" sz="2000" dirty="0">
                <a:latin typeface="Monaco" pitchFamily="2" charset="77"/>
              </a:rPr>
              <a:t>from</a:t>
            </a:r>
            <a:r>
              <a:rPr lang="en-US" sz="2000" dirty="0"/>
              <a:t> is a keyword,</a:t>
            </a:r>
          </a:p>
          <a:p>
            <a:pPr lvl="1"/>
            <a:r>
              <a:rPr lang="en-US" sz="2000" dirty="0">
                <a:latin typeface="Monaco" pitchFamily="2" charset="77"/>
              </a:rPr>
              <a:t>math</a:t>
            </a:r>
            <a:r>
              <a:rPr lang="en-US" sz="2000" dirty="0"/>
              <a:t> is the name of the module,</a:t>
            </a:r>
          </a:p>
          <a:p>
            <a:pPr lvl="1"/>
            <a:r>
              <a:rPr lang="en-US" sz="2000" dirty="0">
                <a:latin typeface="Monaco" pitchFamily="2" charset="77"/>
              </a:rPr>
              <a:t>import</a:t>
            </a:r>
            <a:r>
              <a:rPr lang="en-US" sz="2000" dirty="0"/>
              <a:t> loads the module into our program,</a:t>
            </a:r>
          </a:p>
          <a:p>
            <a:pPr lvl="1"/>
            <a:r>
              <a:rPr lang="en-US" sz="2000" dirty="0">
                <a:latin typeface="Monaco" pitchFamily="2" charset="77"/>
              </a:rPr>
              <a:t>*</a:t>
            </a:r>
            <a:r>
              <a:rPr lang="en-US" sz="2000" dirty="0"/>
              <a:t> means everything, i.e. all functions and variables included in the </a:t>
            </a:r>
            <a:r>
              <a:rPr lang="en-US" sz="2000" dirty="0">
                <a:latin typeface="Monaco" pitchFamily="2" charset="77"/>
              </a:rPr>
              <a:t>math</a:t>
            </a:r>
            <a:r>
              <a:rPr lang="en-US" sz="2000" dirty="0"/>
              <a:t> module.</a:t>
            </a:r>
            <a:endParaRPr lang="en-US" dirty="0"/>
          </a:p>
          <a:p>
            <a:r>
              <a:rPr lang="en-US" dirty="0"/>
              <a:t>Just replace </a:t>
            </a:r>
            <a:r>
              <a:rPr lang="en-US" dirty="0">
                <a:latin typeface="Monaco" pitchFamily="2" charset="77"/>
              </a:rPr>
              <a:t>math</a:t>
            </a:r>
            <a:r>
              <a:rPr lang="en-US" dirty="0"/>
              <a:t> with the name of the module you want to import.</a:t>
            </a:r>
          </a:p>
        </p:txBody>
      </p:sp>
      <p:sp>
        <p:nvSpPr>
          <p:cNvPr id="2" name="TextBox 1">
            <a:extLst>
              <a:ext uri="{FF2B5EF4-FFF2-40B4-BE49-F238E27FC236}">
                <a16:creationId xmlns:a16="http://schemas.microsoft.com/office/drawing/2014/main" id="{7023A482-9E26-1DCD-5763-F9686D773D3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A1E885A-60C6-4B91-0183-90D2BC85BEB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Importing modules</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2332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A681-9010-798C-472D-21679F640F0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2FB477E-0E10-0625-83E2-AC47E371835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01567B2-EDAE-044B-B9C1-015FA40FA100}"/>
              </a:ext>
            </a:extLst>
          </p:cNvPr>
          <p:cNvSpPr>
            <a:spLocks noGrp="1"/>
          </p:cNvSpPr>
          <p:nvPr>
            <p:ph type="sldNum" sz="quarter" idx="12"/>
          </p:nvPr>
        </p:nvSpPr>
        <p:spPr/>
        <p:txBody>
          <a:bodyPr/>
          <a:lstStyle/>
          <a:p>
            <a:fld id="{CC057153-B650-4DEB-B370-79DDCFDCE934}" type="slidenum">
              <a:rPr lang="en-US" smtClean="0"/>
              <a:t>63</a:t>
            </a:fld>
            <a:endParaRPr lang="en-US"/>
          </a:p>
        </p:txBody>
      </p:sp>
      <p:sp>
        <p:nvSpPr>
          <p:cNvPr id="4" name="Content Placeholder 3">
            <a:extLst>
              <a:ext uri="{FF2B5EF4-FFF2-40B4-BE49-F238E27FC236}">
                <a16:creationId xmlns:a16="http://schemas.microsoft.com/office/drawing/2014/main" id="{EB869223-B72E-DEE4-96A0-127073A42308}"/>
              </a:ext>
            </a:extLst>
          </p:cNvPr>
          <p:cNvSpPr>
            <a:spLocks noGrp="1"/>
          </p:cNvSpPr>
          <p:nvPr>
            <p:ph idx="1"/>
          </p:nvPr>
        </p:nvSpPr>
        <p:spPr>
          <a:xfrm>
            <a:off x="612647" y="1563132"/>
            <a:ext cx="11019515" cy="4593828"/>
          </a:xfrm>
        </p:spPr>
        <p:txBody>
          <a:bodyPr>
            <a:noAutofit/>
          </a:bodyPr>
          <a:lstStyle/>
          <a:p>
            <a:r>
              <a:rPr lang="en-US" dirty="0"/>
              <a:t>The </a:t>
            </a:r>
            <a:r>
              <a:rPr lang="en-US" dirty="0">
                <a:solidFill>
                  <a:srgbClr val="0089E5"/>
                </a:solidFill>
                <a:latin typeface="Monaco" pitchFamily="2" charset="77"/>
                <a:hlinkClick r:id="rId3">
                  <a:extLst>
                    <a:ext uri="{A12FA001-AC4F-418D-AE19-62706E023703}">
                      <ahyp:hlinkClr xmlns:ahyp="http://schemas.microsoft.com/office/drawing/2018/hyperlinkcolor" val="tx"/>
                    </a:ext>
                  </a:extLst>
                </a:hlinkClick>
              </a:rPr>
              <a:t>random</a:t>
            </a:r>
            <a:r>
              <a:rPr lang="en-US" dirty="0">
                <a:solidFill>
                  <a:srgbClr val="0089E5"/>
                </a:solidFill>
                <a:hlinkClick r:id="rId3">
                  <a:extLst>
                    <a:ext uri="{A12FA001-AC4F-418D-AE19-62706E023703}">
                      <ahyp:hlinkClr xmlns:ahyp="http://schemas.microsoft.com/office/drawing/2018/hyperlinkcolor" val="tx"/>
                    </a:ext>
                  </a:extLst>
                </a:hlinkClick>
              </a:rPr>
              <a:t> module</a:t>
            </a:r>
            <a:r>
              <a:rPr lang="en-US" dirty="0">
                <a:solidFill>
                  <a:srgbClr val="0089E5"/>
                </a:solidFill>
              </a:rPr>
              <a:t> </a:t>
            </a:r>
            <a:r>
              <a:rPr lang="en-US" dirty="0"/>
              <a:t>generates pseudo-random numbers.</a:t>
            </a:r>
          </a:p>
          <a:p>
            <a:r>
              <a:rPr lang="en-US" dirty="0"/>
              <a:t>If you want truly random numbers, check out </a:t>
            </a:r>
            <a:r>
              <a:rPr lang="en-US" u="sng" dirty="0">
                <a:solidFill>
                  <a:srgbClr val="0089E5"/>
                </a:solidFill>
                <a:hlinkClick r:id="rId4">
                  <a:extLst>
                    <a:ext uri="{A12FA001-AC4F-418D-AE19-62706E023703}">
                      <ahyp:hlinkClr xmlns:ahyp="http://schemas.microsoft.com/office/drawing/2018/hyperlinkcolor" val="tx"/>
                    </a:ext>
                  </a:extLst>
                </a:hlinkClick>
              </a:rPr>
              <a:t>http://www.random.org/</a:t>
            </a:r>
            <a:r>
              <a:rPr lang="en-US" dirty="0">
                <a:solidFill>
                  <a:srgbClr val="0089E5"/>
                </a:solidFill>
              </a:rPr>
              <a:t> </a:t>
            </a:r>
          </a:p>
          <a:p>
            <a:endParaRPr lang="en-US" dirty="0"/>
          </a:p>
        </p:txBody>
      </p:sp>
      <p:sp>
        <p:nvSpPr>
          <p:cNvPr id="2" name="TextBox 1">
            <a:extLst>
              <a:ext uri="{FF2B5EF4-FFF2-40B4-BE49-F238E27FC236}">
                <a16:creationId xmlns:a16="http://schemas.microsoft.com/office/drawing/2014/main" id="{F94FC531-3C4D-05EC-79AA-BD5F7C8404B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EB63F6F-855B-299D-8210-189FD626D9E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latin typeface="Monaco" pitchFamily="2" charset="77"/>
              </a:rPr>
              <a:t>random</a:t>
            </a:r>
            <a:r>
              <a:rPr lang="en-US" dirty="0"/>
              <a:t> module</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10600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6037A-5114-8F80-27DB-6FAF2A92ED2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4898391-7EDB-A47A-ABA5-36785DC17A6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E9F1EC5-C1B4-1DFB-1562-0DFD982CA4B4}"/>
              </a:ext>
            </a:extLst>
          </p:cNvPr>
          <p:cNvSpPr>
            <a:spLocks noGrp="1"/>
          </p:cNvSpPr>
          <p:nvPr>
            <p:ph type="sldNum" sz="quarter" idx="12"/>
          </p:nvPr>
        </p:nvSpPr>
        <p:spPr/>
        <p:txBody>
          <a:bodyPr/>
          <a:lstStyle/>
          <a:p>
            <a:fld id="{CC057153-B650-4DEB-B370-79DDCFDCE934}" type="slidenum">
              <a:rPr lang="en-US" smtClean="0"/>
              <a:t>64</a:t>
            </a:fld>
            <a:endParaRPr lang="en-US"/>
          </a:p>
        </p:txBody>
      </p:sp>
      <p:sp>
        <p:nvSpPr>
          <p:cNvPr id="4" name="Content Placeholder 3">
            <a:extLst>
              <a:ext uri="{FF2B5EF4-FFF2-40B4-BE49-F238E27FC236}">
                <a16:creationId xmlns:a16="http://schemas.microsoft.com/office/drawing/2014/main" id="{3BB88C7A-0BF4-A986-9242-ACC784DECF4A}"/>
              </a:ext>
            </a:extLst>
          </p:cNvPr>
          <p:cNvSpPr>
            <a:spLocks noGrp="1"/>
          </p:cNvSpPr>
          <p:nvPr>
            <p:ph idx="1"/>
          </p:nvPr>
        </p:nvSpPr>
        <p:spPr>
          <a:xfrm>
            <a:off x="612647" y="1563132"/>
            <a:ext cx="11019515" cy="4593828"/>
          </a:xfrm>
        </p:spPr>
        <p:txBody>
          <a:bodyPr>
            <a:noAutofit/>
          </a:bodyPr>
          <a:lstStyle/>
          <a:p>
            <a:r>
              <a:rPr lang="en-US" dirty="0">
                <a:latin typeface="Monaco" pitchFamily="2" charset="77"/>
              </a:rPr>
              <a:t>random()</a:t>
            </a:r>
            <a:r>
              <a:rPr lang="en-US" dirty="0"/>
              <a:t> - returns a random float between 0 and 1.</a:t>
            </a:r>
          </a:p>
          <a:p>
            <a:r>
              <a:rPr lang="en-US" dirty="0">
                <a:latin typeface="Monaco" pitchFamily="2" charset="77"/>
              </a:rPr>
              <a:t>uniform(a, b)</a:t>
            </a:r>
            <a:r>
              <a:rPr lang="en-US" dirty="0"/>
              <a:t> - returns a random float between a and b.</a:t>
            </a:r>
          </a:p>
          <a:p>
            <a:r>
              <a:rPr lang="en-US" dirty="0" err="1">
                <a:latin typeface="Monaco" pitchFamily="2" charset="77"/>
              </a:rPr>
              <a:t>randint</a:t>
            </a:r>
            <a:r>
              <a:rPr lang="en-US" dirty="0">
                <a:latin typeface="Monaco" pitchFamily="2" charset="77"/>
              </a:rPr>
              <a:t>(a, b)</a:t>
            </a:r>
            <a:r>
              <a:rPr lang="en-US" dirty="0"/>
              <a:t> - returns a random integer between a and b.</a:t>
            </a:r>
          </a:p>
        </p:txBody>
      </p:sp>
      <p:sp>
        <p:nvSpPr>
          <p:cNvPr id="2" name="TextBox 1">
            <a:extLst>
              <a:ext uri="{FF2B5EF4-FFF2-40B4-BE49-F238E27FC236}">
                <a16:creationId xmlns:a16="http://schemas.microsoft.com/office/drawing/2014/main" id="{6C6D4F6D-2E06-BA89-F08C-AA14745F475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B966664-C894-DC93-16B1-2CDC997067B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Useful</a:t>
            </a:r>
            <a:r>
              <a:rPr lang="en-US" dirty="0">
                <a:latin typeface="Monaco" pitchFamily="2" charset="77"/>
              </a:rPr>
              <a:t> random</a:t>
            </a:r>
            <a:r>
              <a:rPr lang="en-US" dirty="0"/>
              <a:t> functions</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40878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6844-6329-D08A-DC41-5CD25CFBC74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89462A0-284F-9ED4-E204-3E50A6A7DC5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DC8473D-E0F7-9480-6299-B0A7C21EFC76}"/>
              </a:ext>
            </a:extLst>
          </p:cNvPr>
          <p:cNvSpPr>
            <a:spLocks noGrp="1"/>
          </p:cNvSpPr>
          <p:nvPr>
            <p:ph type="sldNum" sz="quarter" idx="12"/>
          </p:nvPr>
        </p:nvSpPr>
        <p:spPr/>
        <p:txBody>
          <a:bodyPr/>
          <a:lstStyle/>
          <a:p>
            <a:fld id="{CC057153-B650-4DEB-B370-79DDCFDCE934}" type="slidenum">
              <a:rPr lang="en-US" smtClean="0"/>
              <a:t>65</a:t>
            </a:fld>
            <a:endParaRPr lang="en-US"/>
          </a:p>
        </p:txBody>
      </p:sp>
      <p:sp>
        <p:nvSpPr>
          <p:cNvPr id="4" name="Content Placeholder 3">
            <a:extLst>
              <a:ext uri="{FF2B5EF4-FFF2-40B4-BE49-F238E27FC236}">
                <a16:creationId xmlns:a16="http://schemas.microsoft.com/office/drawing/2014/main" id="{AE939BD1-D49B-9D4D-3363-F7B9C0926414}"/>
              </a:ext>
            </a:extLst>
          </p:cNvPr>
          <p:cNvSpPr>
            <a:spLocks noGrp="1"/>
          </p:cNvSpPr>
          <p:nvPr>
            <p:ph idx="1"/>
          </p:nvPr>
        </p:nvSpPr>
        <p:spPr>
          <a:xfrm>
            <a:off x="612647" y="1563132"/>
            <a:ext cx="11019515" cy="4593828"/>
          </a:xfrm>
        </p:spPr>
        <p:txBody>
          <a:bodyPr>
            <a:noAutofit/>
          </a:bodyPr>
          <a:lstStyle/>
          <a:p>
            <a:r>
              <a:rPr lang="en-US" dirty="0"/>
              <a:t>Let's say we only want to use the </a:t>
            </a:r>
            <a:r>
              <a:rPr lang="en-US" dirty="0" err="1">
                <a:latin typeface="Monaco" pitchFamily="2" charset="77"/>
              </a:rPr>
              <a:t>randint</a:t>
            </a:r>
            <a:r>
              <a:rPr lang="en-US" dirty="0"/>
              <a:t> function.</a:t>
            </a:r>
          </a:p>
          <a:p>
            <a:r>
              <a:rPr lang="en-US" dirty="0"/>
              <a:t>Rather than importing everything (*) we will be specific:</a:t>
            </a:r>
          </a:p>
          <a:p>
            <a:pPr lvl="1"/>
            <a:r>
              <a:rPr lang="en-US" sz="2000" dirty="0">
                <a:latin typeface="Monaco" pitchFamily="2" charset="77"/>
              </a:rPr>
              <a:t>from random import </a:t>
            </a:r>
            <a:r>
              <a:rPr lang="en-US" sz="2000" dirty="0" err="1">
                <a:latin typeface="Monaco" pitchFamily="2" charset="77"/>
              </a:rPr>
              <a:t>randint</a:t>
            </a:r>
            <a:endParaRPr lang="en-US" sz="2000" dirty="0">
              <a:latin typeface="Monaco" pitchFamily="2" charset="77"/>
            </a:endParaRPr>
          </a:p>
          <a:p>
            <a:pPr lvl="1"/>
            <a:endParaRPr lang="en-US" sz="2000" dirty="0">
              <a:latin typeface="Monaco" pitchFamily="2" charset="77"/>
            </a:endParaRPr>
          </a:p>
          <a:p>
            <a:r>
              <a:rPr lang="en-US" sz="2200" dirty="0"/>
              <a:t>What would the following piece of code do?</a:t>
            </a:r>
          </a:p>
          <a:p>
            <a:pPr marL="0" indent="0">
              <a:buNone/>
            </a:pPr>
            <a:r>
              <a:rPr lang="en-US" sz="2200" dirty="0">
                <a:latin typeface="Monaco" pitchFamily="2" charset="77"/>
              </a:rPr>
              <a:t>for </a:t>
            </a:r>
            <a:r>
              <a:rPr lang="en-US" sz="2200" dirty="0" err="1">
                <a:latin typeface="Monaco" pitchFamily="2" charset="77"/>
              </a:rPr>
              <a:t>i</a:t>
            </a:r>
            <a:r>
              <a:rPr lang="en-US" sz="2200" dirty="0">
                <a:latin typeface="Monaco" pitchFamily="2" charset="77"/>
              </a:rPr>
              <a:t> in range(100):</a:t>
            </a:r>
          </a:p>
          <a:p>
            <a:pPr marL="0" indent="0">
              <a:buNone/>
            </a:pPr>
            <a:r>
              <a:rPr lang="en-US" sz="2200" dirty="0">
                <a:latin typeface="Monaco" pitchFamily="2" charset="77"/>
              </a:rPr>
              <a:t>    print(</a:t>
            </a:r>
            <a:r>
              <a:rPr lang="en-US" sz="2200" dirty="0" err="1">
                <a:latin typeface="Monaco" pitchFamily="2" charset="77"/>
              </a:rPr>
              <a:t>randint</a:t>
            </a:r>
            <a:r>
              <a:rPr lang="en-US" sz="2200" dirty="0">
                <a:latin typeface="Monaco" pitchFamily="2" charset="77"/>
              </a:rPr>
              <a:t>(0,10))</a:t>
            </a:r>
          </a:p>
          <a:p>
            <a:pPr marL="0" indent="0">
              <a:buNone/>
            </a:pPr>
            <a:endParaRPr lang="en-US" dirty="0"/>
          </a:p>
          <a:p>
            <a:r>
              <a:rPr lang="en-US" dirty="0"/>
              <a:t>Prints 100 random integers between 0 and 10 (inclusive)</a:t>
            </a:r>
          </a:p>
          <a:p>
            <a:pPr marL="0" indent="0">
              <a:buNone/>
            </a:pPr>
            <a:endParaRPr lang="en-US" sz="2200" dirty="0"/>
          </a:p>
          <a:p>
            <a:endParaRPr lang="en-US" dirty="0">
              <a:latin typeface="Monaco" pitchFamily="2" charset="77"/>
            </a:endParaRPr>
          </a:p>
        </p:txBody>
      </p:sp>
      <p:sp>
        <p:nvSpPr>
          <p:cNvPr id="2" name="TextBox 1">
            <a:extLst>
              <a:ext uri="{FF2B5EF4-FFF2-40B4-BE49-F238E27FC236}">
                <a16:creationId xmlns:a16="http://schemas.microsoft.com/office/drawing/2014/main" id="{D92A4978-5A0E-438F-D22B-BF609A6ADA8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5488385-C10D-97E0-B4A5-B2CE2EF1274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Importing only one function</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11607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B620C-1B79-66E6-7C62-D61694B38D6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D2F09F8-F2D8-4E3F-6E5A-9B7CB843B1D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BBE160C-A8BD-7A26-DAAF-7E6313212686}"/>
              </a:ext>
            </a:extLst>
          </p:cNvPr>
          <p:cNvSpPr>
            <a:spLocks noGrp="1"/>
          </p:cNvSpPr>
          <p:nvPr>
            <p:ph type="sldNum" sz="quarter" idx="12"/>
          </p:nvPr>
        </p:nvSpPr>
        <p:spPr/>
        <p:txBody>
          <a:bodyPr/>
          <a:lstStyle/>
          <a:p>
            <a:fld id="{CC057153-B650-4DEB-B370-79DDCFDCE934}" type="slidenum">
              <a:rPr lang="en-US" smtClean="0"/>
              <a:t>66</a:t>
            </a:fld>
            <a:endParaRPr lang="en-US"/>
          </a:p>
        </p:txBody>
      </p:sp>
      <p:sp>
        <p:nvSpPr>
          <p:cNvPr id="4" name="Content Placeholder 3">
            <a:extLst>
              <a:ext uri="{FF2B5EF4-FFF2-40B4-BE49-F238E27FC236}">
                <a16:creationId xmlns:a16="http://schemas.microsoft.com/office/drawing/2014/main" id="{6421C46E-EA43-6229-6C18-5E58AE80FDC9}"/>
              </a:ext>
            </a:extLst>
          </p:cNvPr>
          <p:cNvSpPr>
            <a:spLocks noGrp="1"/>
          </p:cNvSpPr>
          <p:nvPr>
            <p:ph idx="1"/>
          </p:nvPr>
        </p:nvSpPr>
        <p:spPr>
          <a:xfrm>
            <a:off x="612647" y="1563132"/>
            <a:ext cx="11019515" cy="4593828"/>
          </a:xfrm>
        </p:spPr>
        <p:txBody>
          <a:bodyPr>
            <a:noAutofit/>
          </a:bodyPr>
          <a:lstStyle/>
          <a:p>
            <a:r>
              <a:rPr lang="en-US" dirty="0"/>
              <a:t>The </a:t>
            </a:r>
            <a:r>
              <a:rPr lang="en-US" dirty="0">
                <a:solidFill>
                  <a:srgbClr val="0089E5"/>
                </a:solidFill>
                <a:latin typeface="Monaco" pitchFamily="2" charset="77"/>
                <a:hlinkClick r:id="rId3">
                  <a:extLst>
                    <a:ext uri="{A12FA001-AC4F-418D-AE19-62706E023703}">
                      <ahyp:hlinkClr xmlns:ahyp="http://schemas.microsoft.com/office/drawing/2018/hyperlinkcolor" val="tx"/>
                    </a:ext>
                  </a:extLst>
                </a:hlinkClick>
              </a:rPr>
              <a:t>turtle</a:t>
            </a:r>
            <a:r>
              <a:rPr lang="en-US" dirty="0">
                <a:solidFill>
                  <a:srgbClr val="0089E5"/>
                </a:solidFill>
                <a:hlinkClick r:id="rId3">
                  <a:extLst>
                    <a:ext uri="{A12FA001-AC4F-418D-AE19-62706E023703}">
                      <ahyp:hlinkClr xmlns:ahyp="http://schemas.microsoft.com/office/drawing/2018/hyperlinkcolor" val="tx"/>
                    </a:ext>
                  </a:extLst>
                </a:hlinkClick>
              </a:rPr>
              <a:t> module</a:t>
            </a:r>
            <a:r>
              <a:rPr lang="en-US" dirty="0">
                <a:solidFill>
                  <a:srgbClr val="0089E5"/>
                </a:solidFill>
              </a:rPr>
              <a:t> </a:t>
            </a:r>
            <a:r>
              <a:rPr lang="en-US" dirty="0"/>
              <a:t>controls the movements of a "turtle" (really, an arrow), such as:</a:t>
            </a:r>
          </a:p>
          <a:p>
            <a:pPr lvl="1"/>
            <a:r>
              <a:rPr lang="en-US" dirty="0">
                <a:latin typeface="Monaco" pitchFamily="2" charset="77"/>
              </a:rPr>
              <a:t>forward(distance)</a:t>
            </a:r>
            <a:r>
              <a:rPr lang="en-US" dirty="0"/>
              <a:t>: Move the turtle forward by the specified distance.</a:t>
            </a:r>
          </a:p>
          <a:p>
            <a:pPr lvl="1"/>
            <a:r>
              <a:rPr lang="en-US" dirty="0">
                <a:latin typeface="Monaco" pitchFamily="2" charset="77"/>
              </a:rPr>
              <a:t>backward(distance)</a:t>
            </a:r>
            <a:r>
              <a:rPr lang="en-US" dirty="0"/>
              <a:t>: Move the turtle backward by distance, opposite to the direction the turtle is headed without changing the turtle’s heading.</a:t>
            </a:r>
          </a:p>
          <a:p>
            <a:pPr lvl="1"/>
            <a:r>
              <a:rPr lang="en-US" dirty="0">
                <a:latin typeface="Monaco" pitchFamily="2" charset="77"/>
              </a:rPr>
              <a:t>right(angle)</a:t>
            </a:r>
            <a:r>
              <a:rPr lang="en-US" dirty="0"/>
              <a:t>: Turn the turtle right by angle units.</a:t>
            </a:r>
          </a:p>
          <a:p>
            <a:pPr lvl="1"/>
            <a:r>
              <a:rPr lang="en-US" dirty="0">
                <a:latin typeface="Monaco" pitchFamily="2" charset="77"/>
              </a:rPr>
              <a:t>left(angle)</a:t>
            </a:r>
            <a:r>
              <a:rPr lang="en-US" dirty="0"/>
              <a:t>: Turn turtle left by angle units.</a:t>
            </a:r>
          </a:p>
          <a:p>
            <a:pPr lvl="1"/>
            <a:r>
              <a:rPr lang="en-US" dirty="0"/>
              <a:t>…and many others. Check the documentation and more practice in the upcoming assignment.</a:t>
            </a:r>
          </a:p>
          <a:p>
            <a:r>
              <a:rPr lang="en-US" dirty="0"/>
              <a:t>As the turtle moves, it draws a line, so by controlling it we can draw on the screen!</a:t>
            </a:r>
          </a:p>
        </p:txBody>
      </p:sp>
      <p:sp>
        <p:nvSpPr>
          <p:cNvPr id="2" name="TextBox 1">
            <a:extLst>
              <a:ext uri="{FF2B5EF4-FFF2-40B4-BE49-F238E27FC236}">
                <a16:creationId xmlns:a16="http://schemas.microsoft.com/office/drawing/2014/main" id="{1771CEFE-33DE-A42B-B875-DF4927EF048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C6A1E83-2A90-76B3-8396-7AED02953CB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latin typeface="Monaco" pitchFamily="2" charset="77"/>
              </a:rPr>
              <a:t>turtle</a:t>
            </a:r>
            <a:r>
              <a:rPr lang="en-US" dirty="0"/>
              <a:t> module</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9463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9578D-805C-3713-2726-532AABBD8C7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BF38B35-518C-5FDC-75F9-6D4DF0B2BE1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C5635D8-BB28-A686-58F6-7DCA6406DE3B}"/>
              </a:ext>
            </a:extLst>
          </p:cNvPr>
          <p:cNvSpPr>
            <a:spLocks noGrp="1"/>
          </p:cNvSpPr>
          <p:nvPr>
            <p:ph type="sldNum" sz="quarter" idx="12"/>
          </p:nvPr>
        </p:nvSpPr>
        <p:spPr/>
        <p:txBody>
          <a:bodyPr/>
          <a:lstStyle/>
          <a:p>
            <a:fld id="{CC057153-B650-4DEB-B370-79DDCFDCE934}" type="slidenum">
              <a:rPr lang="en-US" smtClean="0"/>
              <a:t>67</a:t>
            </a:fld>
            <a:endParaRPr lang="en-US"/>
          </a:p>
        </p:txBody>
      </p:sp>
      <p:sp>
        <p:nvSpPr>
          <p:cNvPr id="4" name="Content Placeholder 3">
            <a:extLst>
              <a:ext uri="{FF2B5EF4-FFF2-40B4-BE49-F238E27FC236}">
                <a16:creationId xmlns:a16="http://schemas.microsoft.com/office/drawing/2014/main" id="{6BAC6F7F-740E-356B-1CAD-57FA5BFAFAD7}"/>
              </a:ext>
            </a:extLst>
          </p:cNvPr>
          <p:cNvSpPr>
            <a:spLocks noGrp="1"/>
          </p:cNvSpPr>
          <p:nvPr>
            <p:ph idx="1"/>
          </p:nvPr>
        </p:nvSpPr>
        <p:spPr>
          <a:xfrm>
            <a:off x="612647" y="1563132"/>
            <a:ext cx="11019515" cy="4593828"/>
          </a:xfrm>
        </p:spPr>
        <p:txBody>
          <a:bodyPr>
            <a:noAutofit/>
          </a:bodyPr>
          <a:lstStyle/>
          <a:p>
            <a:r>
              <a:rPr lang="en-US" dirty="0"/>
              <a:t>Go to the Python shell at the bottom</a:t>
            </a:r>
          </a:p>
          <a:p>
            <a:r>
              <a:rPr lang="en-US" dirty="0">
                <a:latin typeface="Monaco" pitchFamily="2" charset="77"/>
              </a:rPr>
              <a:t>python3</a:t>
            </a:r>
          </a:p>
          <a:p>
            <a:r>
              <a:rPr lang="en-US" sz="2000" dirty="0">
                <a:latin typeface="Monaco" pitchFamily="2" charset="77"/>
              </a:rPr>
              <a:t>&gt;&gt;&gt; from turtle import *</a:t>
            </a:r>
          </a:p>
        </p:txBody>
      </p:sp>
      <p:sp>
        <p:nvSpPr>
          <p:cNvPr id="2" name="TextBox 1">
            <a:extLst>
              <a:ext uri="{FF2B5EF4-FFF2-40B4-BE49-F238E27FC236}">
                <a16:creationId xmlns:a16="http://schemas.microsoft.com/office/drawing/2014/main" id="{C18057B5-93AF-BB1D-B3C4-E0AD551EF39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80818A2-F4FD-0F8C-FC60-FA93DE2FF75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Open VS Code</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3513521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F201-BDFB-2AE5-F5DE-B00E95849D8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182EFD9-975A-A796-E291-F1716DEB902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65CC189-839C-D22B-E21D-BD3A10921EE3}"/>
              </a:ext>
            </a:extLst>
          </p:cNvPr>
          <p:cNvSpPr>
            <a:spLocks noGrp="1"/>
          </p:cNvSpPr>
          <p:nvPr>
            <p:ph type="sldNum" sz="quarter" idx="12"/>
          </p:nvPr>
        </p:nvSpPr>
        <p:spPr/>
        <p:txBody>
          <a:bodyPr/>
          <a:lstStyle/>
          <a:p>
            <a:fld id="{CC057153-B650-4DEB-B370-79DDCFDCE934}" type="slidenum">
              <a:rPr lang="en-US" smtClean="0"/>
              <a:t>68</a:t>
            </a:fld>
            <a:endParaRPr lang="en-US"/>
          </a:p>
        </p:txBody>
      </p:sp>
      <p:sp>
        <p:nvSpPr>
          <p:cNvPr id="4" name="Content Placeholder 3">
            <a:extLst>
              <a:ext uri="{FF2B5EF4-FFF2-40B4-BE49-F238E27FC236}">
                <a16:creationId xmlns:a16="http://schemas.microsoft.com/office/drawing/2014/main" id="{AD23A8E1-657E-4255-BF36-CBEE332BB4C7}"/>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a:t>
            </a:r>
            <a:r>
              <a:rPr lang="en-US" dirty="0" err="1">
                <a:latin typeface="Monaco" pitchFamily="2" charset="77"/>
              </a:rPr>
              <a:t>asterisk_star</a:t>
            </a:r>
            <a:r>
              <a:rPr lang="en-US" dirty="0">
                <a:latin typeface="Monaco" pitchFamily="2" charset="77"/>
              </a:rPr>
              <a:t>(length, spokes):</a:t>
            </a:r>
          </a:p>
          <a:p>
            <a:pPr marL="0" indent="0">
              <a:buNone/>
            </a:pPr>
            <a:r>
              <a:rPr lang="en-US" dirty="0">
                <a:latin typeface="Monaco" pitchFamily="2" charset="77"/>
              </a:rPr>
              <a:t>    angle = 360 / spokes</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range(spokes):</a:t>
            </a:r>
          </a:p>
          <a:p>
            <a:pPr marL="0" indent="0">
              <a:buNone/>
            </a:pPr>
            <a:r>
              <a:rPr lang="en-US" dirty="0">
                <a:latin typeface="Monaco" pitchFamily="2" charset="77"/>
              </a:rPr>
              <a:t>        forward(length)</a:t>
            </a:r>
          </a:p>
          <a:p>
            <a:pPr marL="0" indent="0">
              <a:buNone/>
            </a:pPr>
            <a:r>
              <a:rPr lang="en-US" dirty="0">
                <a:latin typeface="Monaco" pitchFamily="2" charset="77"/>
              </a:rPr>
              <a:t>        backward(length)</a:t>
            </a:r>
          </a:p>
          <a:p>
            <a:pPr marL="0" indent="0">
              <a:buNone/>
            </a:pPr>
            <a:r>
              <a:rPr lang="en-US" dirty="0">
                <a:latin typeface="Monaco" pitchFamily="2" charset="77"/>
              </a:rPr>
              <a:t>        right(angle)</a:t>
            </a:r>
          </a:p>
        </p:txBody>
      </p:sp>
      <p:sp>
        <p:nvSpPr>
          <p:cNvPr id="2" name="TextBox 1">
            <a:extLst>
              <a:ext uri="{FF2B5EF4-FFF2-40B4-BE49-F238E27FC236}">
                <a16:creationId xmlns:a16="http://schemas.microsoft.com/office/drawing/2014/main" id="{E6602B65-A004-2E4D-8823-3641BBF5283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31C714E-FEA7-408D-E074-8901FE43678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star with a different number of spokes</a:t>
            </a:r>
          </a:p>
        </p:txBody>
      </p:sp>
      <p:pic>
        <p:nvPicPr>
          <p:cNvPr id="5" name="Picture 4">
            <a:extLst>
              <a:ext uri="{FF2B5EF4-FFF2-40B4-BE49-F238E27FC236}">
                <a16:creationId xmlns:a16="http://schemas.microsoft.com/office/drawing/2014/main" id="{DC6C4666-2469-B61E-27A3-209515CDDBD0}"/>
              </a:ext>
            </a:extLst>
          </p:cNvPr>
          <p:cNvPicPr>
            <a:picLocks noChangeAspect="1"/>
          </p:cNvPicPr>
          <p:nvPr/>
        </p:nvPicPr>
        <p:blipFill>
          <a:blip r:embed="rId3"/>
          <a:stretch>
            <a:fillRect/>
          </a:stretch>
        </p:blipFill>
        <p:spPr>
          <a:xfrm>
            <a:off x="6982795" y="2234618"/>
            <a:ext cx="3238500" cy="2895600"/>
          </a:xfrm>
          <a:prstGeom prst="rect">
            <a:avLst/>
          </a:prstGeom>
        </p:spPr>
      </p:pic>
    </p:spTree>
    <p:extLst>
      <p:ext uri="{BB962C8B-B14F-4D97-AF65-F5344CB8AC3E}">
        <p14:creationId xmlns:p14="http://schemas.microsoft.com/office/powerpoint/2010/main" val="1954713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3078D-940D-B4B9-1ED6-7A42B456133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D353558-B8BE-C4BF-3075-AFF43C26A07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2A6FD7B-F899-654F-B117-6FAD2BC866C9}"/>
              </a:ext>
            </a:extLst>
          </p:cNvPr>
          <p:cNvSpPr>
            <a:spLocks noGrp="1"/>
          </p:cNvSpPr>
          <p:nvPr>
            <p:ph type="sldNum" sz="quarter" idx="12"/>
          </p:nvPr>
        </p:nvSpPr>
        <p:spPr/>
        <p:txBody>
          <a:bodyPr/>
          <a:lstStyle/>
          <a:p>
            <a:fld id="{CC057153-B650-4DEB-B370-79DDCFDCE934}" type="slidenum">
              <a:rPr lang="en-US" smtClean="0"/>
              <a:t>69</a:t>
            </a:fld>
            <a:endParaRPr lang="en-US"/>
          </a:p>
        </p:txBody>
      </p:sp>
      <p:sp>
        <p:nvSpPr>
          <p:cNvPr id="4" name="Content Placeholder 3">
            <a:extLst>
              <a:ext uri="{FF2B5EF4-FFF2-40B4-BE49-F238E27FC236}">
                <a16:creationId xmlns:a16="http://schemas.microsoft.com/office/drawing/2014/main" id="{7889416B-9715-BF43-EE75-A5D5861272D6}"/>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mystery1():</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range(50):</a:t>
            </a:r>
          </a:p>
          <a:p>
            <a:pPr marL="0" indent="0">
              <a:buNone/>
            </a:pPr>
            <a:r>
              <a:rPr lang="en-US" dirty="0">
                <a:latin typeface="Monaco" pitchFamily="2" charset="77"/>
              </a:rPr>
              <a:t>        forward(</a:t>
            </a:r>
            <a:r>
              <a:rPr lang="en-US" dirty="0" err="1">
                <a:latin typeface="Monaco" pitchFamily="2" charset="77"/>
              </a:rPr>
              <a:t>i</a:t>
            </a:r>
            <a:r>
              <a:rPr lang="en-US" dirty="0">
                <a:latin typeface="Monaco" pitchFamily="2" charset="77"/>
              </a:rPr>
              <a:t> * 5)</a:t>
            </a:r>
          </a:p>
          <a:p>
            <a:pPr marL="0" indent="0">
              <a:buNone/>
            </a:pPr>
            <a:r>
              <a:rPr lang="en-US" dirty="0">
                <a:latin typeface="Monaco" pitchFamily="2" charset="77"/>
              </a:rPr>
              <a:t>        right(55)</a:t>
            </a:r>
          </a:p>
        </p:txBody>
      </p:sp>
      <p:sp>
        <p:nvSpPr>
          <p:cNvPr id="2" name="TextBox 1">
            <a:extLst>
              <a:ext uri="{FF2B5EF4-FFF2-40B4-BE49-F238E27FC236}">
                <a16:creationId xmlns:a16="http://schemas.microsoft.com/office/drawing/2014/main" id="{826F3ABF-ACDC-5914-0B0F-FF2F6614FB2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336B097-A25B-DBC9-1B3B-509965D425C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mystery1 </a:t>
            </a:r>
            <a:r>
              <a:rPr lang="en-US" dirty="0"/>
              <a:t>function</a:t>
            </a:r>
          </a:p>
        </p:txBody>
      </p:sp>
    </p:spTree>
    <p:extLst>
      <p:ext uri="{BB962C8B-B14F-4D97-AF65-F5344CB8AC3E}">
        <p14:creationId xmlns:p14="http://schemas.microsoft.com/office/powerpoint/2010/main" val="232466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261C5-1A3F-3ADC-6CEB-B1B5FC6FCAE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7C40BA7-23DD-23B6-F517-9EB159888D8F}"/>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sp>
        <p:nvSpPr>
          <p:cNvPr id="3" name="TextBox 2">
            <a:extLst>
              <a:ext uri="{FF2B5EF4-FFF2-40B4-BE49-F238E27FC236}">
                <a16:creationId xmlns:a16="http://schemas.microsoft.com/office/drawing/2014/main" id="{3CB1294E-714E-E582-AD65-3805C4397287}"/>
              </a:ext>
            </a:extLst>
          </p:cNvPr>
          <p:cNvSpPr txBox="1"/>
          <p:nvPr/>
        </p:nvSpPr>
        <p:spPr>
          <a:xfrm>
            <a:off x="1778001" y="410445"/>
            <a:ext cx="2529860" cy="461665"/>
          </a:xfrm>
          <a:prstGeom prst="rect">
            <a:avLst/>
          </a:prstGeom>
          <a:noFill/>
        </p:spPr>
        <p:txBody>
          <a:bodyPr wrap="none" rtlCol="0">
            <a:spAutoFit/>
          </a:bodyPr>
          <a:lstStyle/>
          <a:p>
            <a:r>
              <a:rPr lang="en-US" sz="2400" dirty="0"/>
              <a:t>Calling </a:t>
            </a:r>
            <a:r>
              <a:rPr lang="en-US" sz="2400" dirty="0" err="1">
                <a:latin typeface="Courier New" panose="02070309020205020404" pitchFamily="49" charset="0"/>
                <a:cs typeface="Courier New" panose="02070309020205020404" pitchFamily="49" charset="0"/>
              </a:rPr>
              <a:t>rec_sum</a:t>
            </a:r>
            <a:endParaRPr lang="en-US" sz="2400" dirty="0">
              <a:latin typeface="Courier New" panose="02070309020205020404" pitchFamily="49" charset="0"/>
              <a:cs typeface="Courier New" panose="02070309020205020404" pitchFamily="49" charset="0"/>
            </a:endParaRPr>
          </a:p>
        </p:txBody>
      </p:sp>
      <p:graphicFrame>
        <p:nvGraphicFramePr>
          <p:cNvPr id="4" name="Table 3">
            <a:extLst>
              <a:ext uri="{FF2B5EF4-FFF2-40B4-BE49-F238E27FC236}">
                <a16:creationId xmlns:a16="http://schemas.microsoft.com/office/drawing/2014/main" id="{5E0A23BE-D658-2B5F-9460-636B9FDD0341}"/>
              </a:ext>
            </a:extLst>
          </p:cNvPr>
          <p:cNvGraphicFramePr>
            <a:graphicFrameLocks noGrp="1"/>
          </p:cNvGraphicFramePr>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endParaRPr lang="en-US" sz="2400" dirty="0"/>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99A87EE9-CB5C-231E-FFBD-F8EEBC8E10FB}"/>
              </a:ext>
            </a:extLst>
          </p:cNvPr>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a:extLst>
              <a:ext uri="{FF2B5EF4-FFF2-40B4-BE49-F238E27FC236}">
                <a16:creationId xmlns:a16="http://schemas.microsoft.com/office/drawing/2014/main" id="{18557969-6795-12F8-D6D1-EFAAE8F842D0}"/>
              </a:ext>
            </a:extLst>
          </p:cNvPr>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07093749-3D09-F232-EBB9-8DABC6B5F63B}"/>
              </a:ext>
            </a:extLst>
          </p:cNvPr>
          <p:cNvGrpSpPr/>
          <p:nvPr/>
        </p:nvGrpSpPr>
        <p:grpSpPr>
          <a:xfrm>
            <a:off x="8198557" y="5600892"/>
            <a:ext cx="1793583" cy="461665"/>
            <a:chOff x="6674556" y="5600891"/>
            <a:chExt cx="1793583" cy="461665"/>
          </a:xfrm>
        </p:grpSpPr>
        <p:cxnSp>
          <p:nvCxnSpPr>
            <p:cNvPr id="8" name="Straight Arrow Connector 7">
              <a:extLst>
                <a:ext uri="{FF2B5EF4-FFF2-40B4-BE49-F238E27FC236}">
                  <a16:creationId xmlns:a16="http://schemas.microsoft.com/office/drawing/2014/main" id="{2C520E93-D72C-7F93-BCCC-8E43352BB894}"/>
                </a:ext>
              </a:extLst>
            </p:cNvPr>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FCF8413-6878-0943-3A89-C20BAE456F17}"/>
                </a:ext>
              </a:extLst>
            </p:cNvPr>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0" name="Rectangle 9">
            <a:extLst>
              <a:ext uri="{FF2B5EF4-FFF2-40B4-BE49-F238E27FC236}">
                <a16:creationId xmlns:a16="http://schemas.microsoft.com/office/drawing/2014/main" id="{E6E30C2D-D657-F84F-0198-F7CF7D872299}"/>
              </a:ext>
            </a:extLst>
          </p:cNvPr>
          <p:cNvSpPr/>
          <p:nvPr/>
        </p:nvSpPr>
        <p:spPr>
          <a:xfrm>
            <a:off x="2421587" y="1710615"/>
            <a:ext cx="1656525"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957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D9A0-23FE-8F28-EA83-91EF3271B26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D60586C-0B3B-6B30-6EF7-DA3A4AF13ED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DF01D02-9C69-90AF-F4E8-45FFF380BB7D}"/>
              </a:ext>
            </a:extLst>
          </p:cNvPr>
          <p:cNvSpPr>
            <a:spLocks noGrp="1"/>
          </p:cNvSpPr>
          <p:nvPr>
            <p:ph type="sldNum" sz="quarter" idx="12"/>
          </p:nvPr>
        </p:nvSpPr>
        <p:spPr/>
        <p:txBody>
          <a:bodyPr/>
          <a:lstStyle/>
          <a:p>
            <a:fld id="{CC057153-B650-4DEB-B370-79DDCFDCE934}" type="slidenum">
              <a:rPr lang="en-US" smtClean="0"/>
              <a:t>70</a:t>
            </a:fld>
            <a:endParaRPr lang="en-US"/>
          </a:p>
        </p:txBody>
      </p:sp>
      <p:sp>
        <p:nvSpPr>
          <p:cNvPr id="4" name="Content Placeholder 3">
            <a:extLst>
              <a:ext uri="{FF2B5EF4-FFF2-40B4-BE49-F238E27FC236}">
                <a16:creationId xmlns:a16="http://schemas.microsoft.com/office/drawing/2014/main" id="{8BAD12FF-4549-6566-215F-B7BF37468125}"/>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a:t>
            </a:r>
            <a:r>
              <a:rPr lang="en-US" dirty="0" err="1">
                <a:latin typeface="Monaco" pitchFamily="2" charset="77"/>
              </a:rPr>
              <a:t>simple_spiral</a:t>
            </a:r>
            <a:r>
              <a:rPr lang="en-US" dirty="0">
                <a:latin typeface="Monaco" pitchFamily="2" charset="77"/>
              </a:rPr>
              <a:t>():</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range(50):</a:t>
            </a:r>
          </a:p>
          <a:p>
            <a:pPr marL="0" indent="0">
              <a:buNone/>
            </a:pPr>
            <a:r>
              <a:rPr lang="en-US" dirty="0">
                <a:latin typeface="Monaco" pitchFamily="2" charset="77"/>
              </a:rPr>
              <a:t>        forward(</a:t>
            </a:r>
            <a:r>
              <a:rPr lang="en-US" dirty="0" err="1">
                <a:latin typeface="Monaco" pitchFamily="2" charset="77"/>
              </a:rPr>
              <a:t>i</a:t>
            </a:r>
            <a:r>
              <a:rPr lang="en-US" dirty="0">
                <a:latin typeface="Monaco" pitchFamily="2" charset="77"/>
              </a:rPr>
              <a:t> * 5)</a:t>
            </a:r>
          </a:p>
          <a:p>
            <a:pPr marL="0" indent="0">
              <a:buNone/>
            </a:pPr>
            <a:r>
              <a:rPr lang="en-US" dirty="0">
                <a:latin typeface="Monaco" pitchFamily="2" charset="77"/>
              </a:rPr>
              <a:t>        right(55)</a:t>
            </a:r>
          </a:p>
        </p:txBody>
      </p:sp>
      <p:sp>
        <p:nvSpPr>
          <p:cNvPr id="2" name="TextBox 1">
            <a:extLst>
              <a:ext uri="{FF2B5EF4-FFF2-40B4-BE49-F238E27FC236}">
                <a16:creationId xmlns:a16="http://schemas.microsoft.com/office/drawing/2014/main" id="{9558119B-64E7-F4A9-6996-3C580FDD6BB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DBD37CE-08A2-0B82-D909-5F8DE552F3D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simple_spiral</a:t>
            </a:r>
            <a:r>
              <a:rPr lang="en-US" dirty="0">
                <a:latin typeface="Monaco" pitchFamily="2" charset="77"/>
              </a:rPr>
              <a:t> </a:t>
            </a:r>
            <a:r>
              <a:rPr lang="en-US" dirty="0"/>
              <a:t>function</a:t>
            </a:r>
          </a:p>
        </p:txBody>
      </p:sp>
      <p:pic>
        <p:nvPicPr>
          <p:cNvPr id="6" name="Picture 5">
            <a:extLst>
              <a:ext uri="{FF2B5EF4-FFF2-40B4-BE49-F238E27FC236}">
                <a16:creationId xmlns:a16="http://schemas.microsoft.com/office/drawing/2014/main" id="{33DB4F1A-A4E8-D878-8C3B-35C900DCDED0}"/>
              </a:ext>
            </a:extLst>
          </p:cNvPr>
          <p:cNvPicPr>
            <a:picLocks noChangeAspect="1"/>
          </p:cNvPicPr>
          <p:nvPr/>
        </p:nvPicPr>
        <p:blipFill>
          <a:blip r:embed="rId3"/>
          <a:stretch>
            <a:fillRect/>
          </a:stretch>
        </p:blipFill>
        <p:spPr>
          <a:xfrm>
            <a:off x="6823788" y="1452069"/>
            <a:ext cx="5237580" cy="5405931"/>
          </a:xfrm>
          <a:prstGeom prst="rect">
            <a:avLst/>
          </a:prstGeom>
        </p:spPr>
      </p:pic>
    </p:spTree>
    <p:extLst>
      <p:ext uri="{BB962C8B-B14F-4D97-AF65-F5344CB8AC3E}">
        <p14:creationId xmlns:p14="http://schemas.microsoft.com/office/powerpoint/2010/main" val="889304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C73F9-6372-4CA3-0DC2-C39E620B1E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3A431E5-3B17-C008-2A82-453593B99D6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6C707BD-6465-48F2-AFB0-4BB9254AFABE}"/>
              </a:ext>
            </a:extLst>
          </p:cNvPr>
          <p:cNvSpPr>
            <a:spLocks noGrp="1"/>
          </p:cNvSpPr>
          <p:nvPr>
            <p:ph type="sldNum" sz="quarter" idx="12"/>
          </p:nvPr>
        </p:nvSpPr>
        <p:spPr/>
        <p:txBody>
          <a:bodyPr/>
          <a:lstStyle/>
          <a:p>
            <a:fld id="{CC057153-B650-4DEB-B370-79DDCFDCE934}" type="slidenum">
              <a:rPr lang="en-US" smtClean="0"/>
              <a:t>71</a:t>
            </a:fld>
            <a:endParaRPr lang="en-US"/>
          </a:p>
        </p:txBody>
      </p:sp>
      <p:sp>
        <p:nvSpPr>
          <p:cNvPr id="4" name="Content Placeholder 3">
            <a:extLst>
              <a:ext uri="{FF2B5EF4-FFF2-40B4-BE49-F238E27FC236}">
                <a16:creationId xmlns:a16="http://schemas.microsoft.com/office/drawing/2014/main" id="{481A5975-5B9D-1D8C-876A-A9C06D54C537}"/>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mystery2(par1, par2):</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range(par1):</a:t>
            </a:r>
          </a:p>
          <a:p>
            <a:pPr marL="0" indent="0">
              <a:buNone/>
            </a:pPr>
            <a:r>
              <a:rPr lang="en-US" dirty="0">
                <a:latin typeface="Monaco" pitchFamily="2" charset="77"/>
              </a:rPr>
              <a:t>        forward(</a:t>
            </a:r>
            <a:r>
              <a:rPr lang="en-US" dirty="0" err="1">
                <a:latin typeface="Monaco" pitchFamily="2" charset="77"/>
              </a:rPr>
              <a:t>i</a:t>
            </a:r>
            <a:r>
              <a:rPr lang="en-US" dirty="0">
                <a:latin typeface="Monaco" pitchFamily="2" charset="77"/>
              </a:rPr>
              <a:t> * 5)</a:t>
            </a:r>
          </a:p>
          <a:p>
            <a:pPr marL="0" indent="0">
              <a:buNone/>
            </a:pPr>
            <a:r>
              <a:rPr lang="en-US" dirty="0">
                <a:latin typeface="Monaco" pitchFamily="2" charset="77"/>
              </a:rPr>
              <a:t>        right(par2)</a:t>
            </a:r>
          </a:p>
        </p:txBody>
      </p:sp>
      <p:sp>
        <p:nvSpPr>
          <p:cNvPr id="2" name="TextBox 1">
            <a:extLst>
              <a:ext uri="{FF2B5EF4-FFF2-40B4-BE49-F238E27FC236}">
                <a16:creationId xmlns:a16="http://schemas.microsoft.com/office/drawing/2014/main" id="{4E6F5CA9-B944-9020-7C81-579F97E6237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3162F49-BA55-91C7-D2EE-17C4182A0C4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mystery2 </a:t>
            </a:r>
            <a:r>
              <a:rPr lang="en-US" dirty="0"/>
              <a:t>function</a:t>
            </a:r>
          </a:p>
        </p:txBody>
      </p:sp>
    </p:spTree>
    <p:extLst>
      <p:ext uri="{BB962C8B-B14F-4D97-AF65-F5344CB8AC3E}">
        <p14:creationId xmlns:p14="http://schemas.microsoft.com/office/powerpoint/2010/main" val="2539997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2805-F443-8138-6C4B-272F452CF61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BF1EC01-DB98-523E-1E6C-855B35433F3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CDA761B-FB64-2CF4-B28B-5A65A9AD327C}"/>
              </a:ext>
            </a:extLst>
          </p:cNvPr>
          <p:cNvSpPr>
            <a:spLocks noGrp="1"/>
          </p:cNvSpPr>
          <p:nvPr>
            <p:ph type="sldNum" sz="quarter" idx="12"/>
          </p:nvPr>
        </p:nvSpPr>
        <p:spPr/>
        <p:txBody>
          <a:bodyPr/>
          <a:lstStyle/>
          <a:p>
            <a:fld id="{CC057153-B650-4DEB-B370-79DDCFDCE934}" type="slidenum">
              <a:rPr lang="en-US" smtClean="0"/>
              <a:t>72</a:t>
            </a:fld>
            <a:endParaRPr lang="en-US"/>
          </a:p>
        </p:txBody>
      </p:sp>
      <p:sp>
        <p:nvSpPr>
          <p:cNvPr id="4" name="Content Placeholder 3">
            <a:extLst>
              <a:ext uri="{FF2B5EF4-FFF2-40B4-BE49-F238E27FC236}">
                <a16:creationId xmlns:a16="http://schemas.microsoft.com/office/drawing/2014/main" id="{0DC1CB36-082B-63D5-6AE6-A33CD4227F24}"/>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spiral(sides, angle):</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range(sides):</a:t>
            </a:r>
          </a:p>
          <a:p>
            <a:pPr marL="0" indent="0">
              <a:buNone/>
            </a:pPr>
            <a:r>
              <a:rPr lang="en-US" dirty="0">
                <a:latin typeface="Monaco" pitchFamily="2" charset="77"/>
              </a:rPr>
              <a:t>        forward(</a:t>
            </a:r>
            <a:r>
              <a:rPr lang="en-US" dirty="0" err="1">
                <a:latin typeface="Monaco" pitchFamily="2" charset="77"/>
              </a:rPr>
              <a:t>i</a:t>
            </a:r>
            <a:r>
              <a:rPr lang="en-US" dirty="0">
                <a:latin typeface="Monaco" pitchFamily="2" charset="77"/>
              </a:rPr>
              <a:t> * 5)</a:t>
            </a:r>
          </a:p>
          <a:p>
            <a:pPr marL="0" indent="0">
              <a:buNone/>
            </a:pPr>
            <a:r>
              <a:rPr lang="en-US" dirty="0">
                <a:latin typeface="Monaco" pitchFamily="2" charset="77"/>
              </a:rPr>
              <a:t>        right(angle)</a:t>
            </a:r>
          </a:p>
        </p:txBody>
      </p:sp>
      <p:sp>
        <p:nvSpPr>
          <p:cNvPr id="2" name="TextBox 1">
            <a:extLst>
              <a:ext uri="{FF2B5EF4-FFF2-40B4-BE49-F238E27FC236}">
                <a16:creationId xmlns:a16="http://schemas.microsoft.com/office/drawing/2014/main" id="{CA6520B0-A049-ABBD-ABF9-B15F4D6E096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6E64E20-8900-4B26-D469-F608D885957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spiral </a:t>
            </a:r>
            <a:r>
              <a:rPr lang="en-US" dirty="0"/>
              <a:t>function</a:t>
            </a:r>
          </a:p>
        </p:txBody>
      </p:sp>
      <p:pic>
        <p:nvPicPr>
          <p:cNvPr id="5" name="Picture 4">
            <a:extLst>
              <a:ext uri="{FF2B5EF4-FFF2-40B4-BE49-F238E27FC236}">
                <a16:creationId xmlns:a16="http://schemas.microsoft.com/office/drawing/2014/main" id="{D16F5B7E-6EE7-99F4-4E37-D04B7CADB77C}"/>
              </a:ext>
            </a:extLst>
          </p:cNvPr>
          <p:cNvPicPr>
            <a:picLocks noChangeAspect="1"/>
          </p:cNvPicPr>
          <p:nvPr/>
        </p:nvPicPr>
        <p:blipFill>
          <a:blip r:embed="rId3"/>
          <a:stretch>
            <a:fillRect/>
          </a:stretch>
        </p:blipFill>
        <p:spPr>
          <a:xfrm>
            <a:off x="6327434" y="1833298"/>
            <a:ext cx="5519331" cy="4619704"/>
          </a:xfrm>
          <a:prstGeom prst="rect">
            <a:avLst/>
          </a:prstGeom>
        </p:spPr>
      </p:pic>
    </p:spTree>
    <p:extLst>
      <p:ext uri="{BB962C8B-B14F-4D97-AF65-F5344CB8AC3E}">
        <p14:creationId xmlns:p14="http://schemas.microsoft.com/office/powerpoint/2010/main" val="3782244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75AB-C006-DE9A-AD34-38015EE856F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EF56BD6-5304-515E-49FA-6F951E6C546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D738710-02A4-114B-3D67-36E0DC0AD940}"/>
              </a:ext>
            </a:extLst>
          </p:cNvPr>
          <p:cNvSpPr>
            <a:spLocks noGrp="1"/>
          </p:cNvSpPr>
          <p:nvPr>
            <p:ph type="sldNum" sz="quarter" idx="12"/>
          </p:nvPr>
        </p:nvSpPr>
        <p:spPr/>
        <p:txBody>
          <a:bodyPr/>
          <a:lstStyle/>
          <a:p>
            <a:fld id="{CC057153-B650-4DEB-B370-79DDCFDCE934}" type="slidenum">
              <a:rPr lang="en-US" smtClean="0"/>
              <a:t>73</a:t>
            </a:fld>
            <a:endParaRPr lang="en-US"/>
          </a:p>
        </p:txBody>
      </p:sp>
      <p:sp>
        <p:nvSpPr>
          <p:cNvPr id="4" name="Content Placeholder 3">
            <a:extLst>
              <a:ext uri="{FF2B5EF4-FFF2-40B4-BE49-F238E27FC236}">
                <a16:creationId xmlns:a16="http://schemas.microsoft.com/office/drawing/2014/main" id="{F81DB41E-F99D-1AD8-20F1-519AB6FEF3EE}"/>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mystery3(par1, par2):</a:t>
            </a:r>
          </a:p>
          <a:p>
            <a:pPr marL="0" indent="0">
              <a:buNone/>
            </a:pPr>
            <a:r>
              <a:rPr lang="en-US" dirty="0">
                <a:latin typeface="Monaco" pitchFamily="2" charset="77"/>
              </a:rPr>
              <a:t>    var = 360 / par2</a:t>
            </a:r>
          </a:p>
          <a:p>
            <a:pPr marL="0" indent="0">
              <a:buNone/>
            </a:pPr>
            <a:endParaRPr lang="en-US" dirty="0">
              <a:latin typeface="Monaco" pitchFamily="2" charset="77"/>
            </a:endParaRP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range(par2):</a:t>
            </a:r>
          </a:p>
          <a:p>
            <a:pPr marL="0" indent="0">
              <a:buNone/>
            </a:pPr>
            <a:r>
              <a:rPr lang="en-US" dirty="0">
                <a:latin typeface="Monaco" pitchFamily="2" charset="77"/>
              </a:rPr>
              <a:t>        circle(par1)</a:t>
            </a:r>
          </a:p>
          <a:p>
            <a:pPr marL="0" indent="0">
              <a:buNone/>
            </a:pPr>
            <a:r>
              <a:rPr lang="en-US" dirty="0">
                <a:latin typeface="Monaco" pitchFamily="2" charset="77"/>
              </a:rPr>
              <a:t>        right(var)</a:t>
            </a:r>
          </a:p>
        </p:txBody>
      </p:sp>
      <p:sp>
        <p:nvSpPr>
          <p:cNvPr id="2" name="TextBox 1">
            <a:extLst>
              <a:ext uri="{FF2B5EF4-FFF2-40B4-BE49-F238E27FC236}">
                <a16:creationId xmlns:a16="http://schemas.microsoft.com/office/drawing/2014/main" id="{5CE76F27-56CD-126F-212E-25C5B16CB21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6B57BA6-5B90-7CD7-830E-E6D74CAF82F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mystery3 </a:t>
            </a:r>
            <a:r>
              <a:rPr lang="en-US" dirty="0"/>
              <a:t>function</a:t>
            </a:r>
          </a:p>
        </p:txBody>
      </p:sp>
    </p:spTree>
    <p:extLst>
      <p:ext uri="{BB962C8B-B14F-4D97-AF65-F5344CB8AC3E}">
        <p14:creationId xmlns:p14="http://schemas.microsoft.com/office/powerpoint/2010/main" val="3694886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A9B6-93A8-BEB1-1773-1D277A57886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1FA68F8-E7EC-D1D7-9DC0-8F5980EB952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E761F06-13A5-1F03-8858-C31C161B989A}"/>
              </a:ext>
            </a:extLst>
          </p:cNvPr>
          <p:cNvSpPr>
            <a:spLocks noGrp="1"/>
          </p:cNvSpPr>
          <p:nvPr>
            <p:ph type="sldNum" sz="quarter" idx="12"/>
          </p:nvPr>
        </p:nvSpPr>
        <p:spPr/>
        <p:txBody>
          <a:bodyPr/>
          <a:lstStyle/>
          <a:p>
            <a:fld id="{CC057153-B650-4DEB-B370-79DDCFDCE934}" type="slidenum">
              <a:rPr lang="en-US" smtClean="0"/>
              <a:t>74</a:t>
            </a:fld>
            <a:endParaRPr lang="en-US"/>
          </a:p>
        </p:txBody>
      </p:sp>
      <p:sp>
        <p:nvSpPr>
          <p:cNvPr id="4" name="Content Placeholder 3">
            <a:extLst>
              <a:ext uri="{FF2B5EF4-FFF2-40B4-BE49-F238E27FC236}">
                <a16:creationId xmlns:a16="http://schemas.microsoft.com/office/drawing/2014/main" id="{CA437291-2C59-78E9-9BFF-1306205133EA}"/>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a:t>
            </a:r>
            <a:r>
              <a:rPr lang="en-US" dirty="0" err="1">
                <a:latin typeface="Monaco" pitchFamily="2" charset="77"/>
              </a:rPr>
              <a:t>rotating_circles</a:t>
            </a:r>
            <a:r>
              <a:rPr lang="en-US" dirty="0">
                <a:latin typeface="Monaco" pitchFamily="2" charset="77"/>
              </a:rPr>
              <a:t>(radius, num):</a:t>
            </a:r>
          </a:p>
          <a:p>
            <a:pPr marL="0" indent="0">
              <a:buNone/>
            </a:pPr>
            <a:r>
              <a:rPr lang="en-US" dirty="0">
                <a:latin typeface="Monaco" pitchFamily="2" charset="77"/>
              </a:rPr>
              <a:t>    angle = 360 / num</a:t>
            </a:r>
          </a:p>
          <a:p>
            <a:pPr marL="0" indent="0">
              <a:buNone/>
            </a:pPr>
            <a:endParaRPr lang="en-US" dirty="0">
              <a:latin typeface="Monaco" pitchFamily="2" charset="77"/>
            </a:endParaRP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range(num):</a:t>
            </a:r>
          </a:p>
          <a:p>
            <a:pPr marL="0" indent="0">
              <a:buNone/>
            </a:pPr>
            <a:r>
              <a:rPr lang="en-US" dirty="0">
                <a:latin typeface="Monaco" pitchFamily="2" charset="77"/>
              </a:rPr>
              <a:t>        circle(radius)</a:t>
            </a:r>
          </a:p>
          <a:p>
            <a:pPr marL="0" indent="0">
              <a:buNone/>
            </a:pPr>
            <a:r>
              <a:rPr lang="en-US" dirty="0">
                <a:latin typeface="Monaco" pitchFamily="2" charset="77"/>
              </a:rPr>
              <a:t>        right(angle)</a:t>
            </a:r>
          </a:p>
        </p:txBody>
      </p:sp>
      <p:sp>
        <p:nvSpPr>
          <p:cNvPr id="2" name="TextBox 1">
            <a:extLst>
              <a:ext uri="{FF2B5EF4-FFF2-40B4-BE49-F238E27FC236}">
                <a16:creationId xmlns:a16="http://schemas.microsoft.com/office/drawing/2014/main" id="{29393830-C35F-10A0-27AF-E80C77B505E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BBE8C5E-DABC-7F9C-3629-E0957D2F0A8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rotating_circles</a:t>
            </a:r>
            <a:r>
              <a:rPr lang="en-US" dirty="0">
                <a:latin typeface="Monaco" pitchFamily="2" charset="77"/>
              </a:rPr>
              <a:t> </a:t>
            </a:r>
            <a:r>
              <a:rPr lang="en-US" dirty="0"/>
              <a:t>function</a:t>
            </a:r>
          </a:p>
        </p:txBody>
      </p:sp>
      <p:pic>
        <p:nvPicPr>
          <p:cNvPr id="6" name="Picture 5">
            <a:extLst>
              <a:ext uri="{FF2B5EF4-FFF2-40B4-BE49-F238E27FC236}">
                <a16:creationId xmlns:a16="http://schemas.microsoft.com/office/drawing/2014/main" id="{7620EB28-D21F-03F8-7810-896503A2E287}"/>
              </a:ext>
            </a:extLst>
          </p:cNvPr>
          <p:cNvPicPr>
            <a:picLocks noChangeAspect="1"/>
          </p:cNvPicPr>
          <p:nvPr/>
        </p:nvPicPr>
        <p:blipFill>
          <a:blip r:embed="rId3"/>
          <a:stretch>
            <a:fillRect/>
          </a:stretch>
        </p:blipFill>
        <p:spPr>
          <a:xfrm>
            <a:off x="6198810" y="1206535"/>
            <a:ext cx="5585752" cy="5307022"/>
          </a:xfrm>
          <a:prstGeom prst="rect">
            <a:avLst/>
          </a:prstGeom>
        </p:spPr>
      </p:pic>
    </p:spTree>
    <p:extLst>
      <p:ext uri="{BB962C8B-B14F-4D97-AF65-F5344CB8AC3E}">
        <p14:creationId xmlns:p14="http://schemas.microsoft.com/office/powerpoint/2010/main" val="1187357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6C6A-86B9-B76B-C169-29C50B63F9E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4B8C4F6-9069-D3C2-C890-D8D53AE50A8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404D288-7984-3C8A-E6C2-2284A9FB094A}"/>
              </a:ext>
            </a:extLst>
          </p:cNvPr>
          <p:cNvSpPr>
            <a:spLocks noGrp="1"/>
          </p:cNvSpPr>
          <p:nvPr>
            <p:ph type="sldNum" sz="quarter" idx="12"/>
          </p:nvPr>
        </p:nvSpPr>
        <p:spPr/>
        <p:txBody>
          <a:bodyPr/>
          <a:lstStyle/>
          <a:p>
            <a:fld id="{CC057153-B650-4DEB-B370-79DDCFDCE934}" type="slidenum">
              <a:rPr lang="en-US" smtClean="0"/>
              <a:t>75</a:t>
            </a:fld>
            <a:endParaRPr lang="en-US"/>
          </a:p>
        </p:txBody>
      </p:sp>
      <p:sp>
        <p:nvSpPr>
          <p:cNvPr id="4" name="Content Placeholder 3">
            <a:extLst>
              <a:ext uri="{FF2B5EF4-FFF2-40B4-BE49-F238E27FC236}">
                <a16:creationId xmlns:a16="http://schemas.microsoft.com/office/drawing/2014/main" id="{E1E542B0-423C-5517-3CCC-BADF974CA841}"/>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mystery4(par1, par2):</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range(par1):</a:t>
            </a:r>
          </a:p>
          <a:p>
            <a:pPr marL="0" indent="0">
              <a:buNone/>
            </a:pPr>
            <a:r>
              <a:rPr lang="en-US" dirty="0">
                <a:latin typeface="Monaco" pitchFamily="2" charset="77"/>
              </a:rPr>
              <a:t>        var = </a:t>
            </a:r>
            <a:r>
              <a:rPr lang="en-US" dirty="0" err="1">
                <a:latin typeface="Monaco" pitchFamily="2" charset="77"/>
              </a:rPr>
              <a:t>randint</a:t>
            </a:r>
            <a:r>
              <a:rPr lang="en-US" dirty="0">
                <a:latin typeface="Monaco" pitchFamily="2" charset="77"/>
              </a:rPr>
              <a:t>(-90, 90)</a:t>
            </a:r>
          </a:p>
          <a:p>
            <a:pPr marL="0" indent="0">
              <a:buNone/>
            </a:pPr>
            <a:r>
              <a:rPr lang="en-US" dirty="0">
                <a:latin typeface="Monaco" pitchFamily="2" charset="77"/>
              </a:rPr>
              <a:t>        right(var)</a:t>
            </a:r>
          </a:p>
          <a:p>
            <a:pPr marL="0" indent="0">
              <a:buNone/>
            </a:pPr>
            <a:r>
              <a:rPr lang="en-US" dirty="0">
                <a:latin typeface="Monaco" pitchFamily="2" charset="77"/>
              </a:rPr>
              <a:t>        forward(par2)</a:t>
            </a:r>
          </a:p>
        </p:txBody>
      </p:sp>
      <p:sp>
        <p:nvSpPr>
          <p:cNvPr id="2" name="TextBox 1">
            <a:extLst>
              <a:ext uri="{FF2B5EF4-FFF2-40B4-BE49-F238E27FC236}">
                <a16:creationId xmlns:a16="http://schemas.microsoft.com/office/drawing/2014/main" id="{AC6D1EB4-D09F-0085-1536-764F97E3731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497B8FE-7685-D9B5-FED9-A0B12B6439A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mystery4 </a:t>
            </a:r>
            <a:r>
              <a:rPr lang="en-US" dirty="0"/>
              <a:t>function</a:t>
            </a:r>
          </a:p>
        </p:txBody>
      </p:sp>
      <p:sp>
        <p:nvSpPr>
          <p:cNvPr id="7" name="TextBox 6">
            <a:extLst>
              <a:ext uri="{FF2B5EF4-FFF2-40B4-BE49-F238E27FC236}">
                <a16:creationId xmlns:a16="http://schemas.microsoft.com/office/drawing/2014/main" id="{3A5BE0AF-D036-1317-69B5-178DD4A2E3FB}"/>
              </a:ext>
            </a:extLst>
          </p:cNvPr>
          <p:cNvSpPr txBox="1"/>
          <p:nvPr/>
        </p:nvSpPr>
        <p:spPr>
          <a:xfrm>
            <a:off x="3452327" y="37135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9423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CF4F8-0254-68F8-3226-3856C3FBDD0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FBC1095-364C-5C6A-ABBB-1B9FC19FFAA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D477D45-C34E-6FCE-017B-D0EFAEFB8988}"/>
              </a:ext>
            </a:extLst>
          </p:cNvPr>
          <p:cNvSpPr>
            <a:spLocks noGrp="1"/>
          </p:cNvSpPr>
          <p:nvPr>
            <p:ph type="sldNum" sz="quarter" idx="12"/>
          </p:nvPr>
        </p:nvSpPr>
        <p:spPr/>
        <p:txBody>
          <a:bodyPr/>
          <a:lstStyle/>
          <a:p>
            <a:fld id="{CC057153-B650-4DEB-B370-79DDCFDCE934}" type="slidenum">
              <a:rPr lang="en-US" smtClean="0"/>
              <a:t>76</a:t>
            </a:fld>
            <a:endParaRPr lang="en-US"/>
          </a:p>
        </p:txBody>
      </p:sp>
      <p:sp>
        <p:nvSpPr>
          <p:cNvPr id="4" name="Content Placeholder 3">
            <a:extLst>
              <a:ext uri="{FF2B5EF4-FFF2-40B4-BE49-F238E27FC236}">
                <a16:creationId xmlns:a16="http://schemas.microsoft.com/office/drawing/2014/main" id="{2A7E2F34-EC8D-BCB3-82DE-6DEFFECC336D}"/>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walk(</a:t>
            </a:r>
            <a:r>
              <a:rPr lang="en-US" dirty="0" err="1">
                <a:latin typeface="Monaco" pitchFamily="2" charset="77"/>
              </a:rPr>
              <a:t>num_steps</a:t>
            </a:r>
            <a:r>
              <a:rPr lang="en-US" dirty="0">
                <a:latin typeface="Monaco" pitchFamily="2" charset="77"/>
              </a:rPr>
              <a:t>, </a:t>
            </a:r>
            <a:r>
              <a:rPr lang="en-US" dirty="0" err="1">
                <a:latin typeface="Monaco" pitchFamily="2" charset="77"/>
              </a:rPr>
              <a:t>step_size</a:t>
            </a:r>
            <a:r>
              <a:rPr lang="en-US" dirty="0">
                <a:latin typeface="Monaco" pitchFamily="2" charset="77"/>
              </a:rPr>
              <a:t>):</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a:t>
            </a:r>
            <a:r>
              <a:rPr lang="en-US" dirty="0" err="1">
                <a:latin typeface="Monaco" pitchFamily="2" charset="77"/>
              </a:rPr>
              <a:t>num_steps</a:t>
            </a:r>
            <a:r>
              <a:rPr lang="en-US" dirty="0">
                <a:latin typeface="Monaco" pitchFamily="2" charset="77"/>
              </a:rPr>
              <a:t>):</a:t>
            </a:r>
          </a:p>
          <a:p>
            <a:pPr marL="0" indent="0">
              <a:buNone/>
            </a:pPr>
            <a:r>
              <a:rPr lang="en-US" dirty="0">
                <a:latin typeface="Monaco" pitchFamily="2" charset="77"/>
              </a:rPr>
              <a:t>        angle = </a:t>
            </a:r>
            <a:r>
              <a:rPr lang="en-US" dirty="0" err="1">
                <a:latin typeface="Monaco" pitchFamily="2" charset="77"/>
              </a:rPr>
              <a:t>randint</a:t>
            </a:r>
            <a:r>
              <a:rPr lang="en-US" dirty="0">
                <a:latin typeface="Monaco" pitchFamily="2" charset="77"/>
              </a:rPr>
              <a:t>(-90, 90)</a:t>
            </a:r>
          </a:p>
          <a:p>
            <a:pPr marL="0" indent="0">
              <a:buNone/>
            </a:pPr>
            <a:r>
              <a:rPr lang="en-US" dirty="0">
                <a:latin typeface="Monaco" pitchFamily="2" charset="77"/>
              </a:rPr>
              <a:t>        right(angle)</a:t>
            </a:r>
          </a:p>
          <a:p>
            <a:pPr marL="0" indent="0">
              <a:buNone/>
            </a:pPr>
            <a:r>
              <a:rPr lang="en-US" dirty="0">
                <a:latin typeface="Monaco" pitchFamily="2" charset="77"/>
              </a:rPr>
              <a:t>        forward(</a:t>
            </a:r>
            <a:r>
              <a:rPr lang="en-US" dirty="0" err="1">
                <a:latin typeface="Monaco" pitchFamily="2" charset="77"/>
              </a:rPr>
              <a:t>step_size</a:t>
            </a:r>
            <a:r>
              <a:rPr lang="en-US" dirty="0">
                <a:latin typeface="Monaco" pitchFamily="2" charset="77"/>
              </a:rPr>
              <a:t>)</a:t>
            </a:r>
          </a:p>
        </p:txBody>
      </p:sp>
      <p:sp>
        <p:nvSpPr>
          <p:cNvPr id="2" name="TextBox 1">
            <a:extLst>
              <a:ext uri="{FF2B5EF4-FFF2-40B4-BE49-F238E27FC236}">
                <a16:creationId xmlns:a16="http://schemas.microsoft.com/office/drawing/2014/main" id="{3EAEA8CB-73E9-15AA-17B7-E6A3F49BC3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BB9B329-4CB9-0FFA-8F67-A7CEEA33645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walk </a:t>
            </a:r>
            <a:r>
              <a:rPr lang="en-US" dirty="0"/>
              <a:t>function</a:t>
            </a:r>
          </a:p>
        </p:txBody>
      </p:sp>
      <p:sp>
        <p:nvSpPr>
          <p:cNvPr id="7" name="TextBox 6">
            <a:extLst>
              <a:ext uri="{FF2B5EF4-FFF2-40B4-BE49-F238E27FC236}">
                <a16:creationId xmlns:a16="http://schemas.microsoft.com/office/drawing/2014/main" id="{6E8EAA07-68B8-1A9C-D6EF-3D09F95F291F}"/>
              </a:ext>
            </a:extLst>
          </p:cNvPr>
          <p:cNvSpPr txBox="1"/>
          <p:nvPr/>
        </p:nvSpPr>
        <p:spPr>
          <a:xfrm>
            <a:off x="3452327" y="371358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B5969B78-7A96-328D-E28D-597312CC56D0}"/>
              </a:ext>
            </a:extLst>
          </p:cNvPr>
          <p:cNvPicPr>
            <a:picLocks noChangeAspect="1"/>
          </p:cNvPicPr>
          <p:nvPr/>
        </p:nvPicPr>
        <p:blipFill>
          <a:blip r:embed="rId3"/>
          <a:stretch>
            <a:fillRect/>
          </a:stretch>
        </p:blipFill>
        <p:spPr>
          <a:xfrm>
            <a:off x="8554944" y="2993925"/>
            <a:ext cx="2463800" cy="2514600"/>
          </a:xfrm>
          <a:prstGeom prst="rect">
            <a:avLst/>
          </a:prstGeom>
        </p:spPr>
      </p:pic>
    </p:spTree>
    <p:extLst>
      <p:ext uri="{BB962C8B-B14F-4D97-AF65-F5344CB8AC3E}">
        <p14:creationId xmlns:p14="http://schemas.microsoft.com/office/powerpoint/2010/main" val="3299665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32282-EE73-12E2-8BBB-B8595CE27ED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4788359-7020-BB77-153F-2A3B54B2113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7D90C9F-8ED2-1AF5-93F2-7FE0873E8168}"/>
              </a:ext>
            </a:extLst>
          </p:cNvPr>
          <p:cNvSpPr>
            <a:spLocks noGrp="1"/>
          </p:cNvSpPr>
          <p:nvPr>
            <p:ph type="sldNum" sz="quarter" idx="12"/>
          </p:nvPr>
        </p:nvSpPr>
        <p:spPr/>
        <p:txBody>
          <a:bodyPr/>
          <a:lstStyle/>
          <a:p>
            <a:fld id="{CC057153-B650-4DEB-B370-79DDCFDCE934}" type="slidenum">
              <a:rPr lang="en-US" smtClean="0"/>
              <a:t>77</a:t>
            </a:fld>
            <a:endParaRPr lang="en-US"/>
          </a:p>
        </p:txBody>
      </p:sp>
      <p:sp>
        <p:nvSpPr>
          <p:cNvPr id="4" name="Content Placeholder 3">
            <a:extLst>
              <a:ext uri="{FF2B5EF4-FFF2-40B4-BE49-F238E27FC236}">
                <a16:creationId xmlns:a16="http://schemas.microsoft.com/office/drawing/2014/main" id="{06E5D844-3E2A-3D59-A37E-55E100F0092B}"/>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mystery5():</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range(10):</a:t>
            </a:r>
          </a:p>
          <a:p>
            <a:pPr marL="0" indent="0">
              <a:buNone/>
            </a:pPr>
            <a:r>
              <a:rPr lang="en-US" dirty="0">
                <a:latin typeface="Monaco" pitchFamily="2" charset="77"/>
              </a:rPr>
              <a:t>        var1 = </a:t>
            </a:r>
            <a:r>
              <a:rPr lang="en-US" dirty="0" err="1">
                <a:latin typeface="Monaco" pitchFamily="2" charset="77"/>
              </a:rPr>
              <a:t>randint</a:t>
            </a:r>
            <a:r>
              <a:rPr lang="en-US" dirty="0">
                <a:latin typeface="Monaco" pitchFamily="2" charset="77"/>
              </a:rPr>
              <a:t>(5, 30)</a:t>
            </a:r>
          </a:p>
          <a:p>
            <a:pPr marL="0" indent="0">
              <a:buNone/>
            </a:pPr>
            <a:r>
              <a:rPr lang="en-US" dirty="0">
                <a:latin typeface="Monaco" pitchFamily="2" charset="77"/>
              </a:rPr>
              <a:t>        var2 = </a:t>
            </a:r>
            <a:r>
              <a:rPr lang="en-US" dirty="0" err="1">
                <a:latin typeface="Monaco" pitchFamily="2" charset="77"/>
              </a:rPr>
              <a:t>randint</a:t>
            </a:r>
            <a:r>
              <a:rPr lang="en-US" dirty="0">
                <a:latin typeface="Monaco" pitchFamily="2" charset="77"/>
              </a:rPr>
              <a:t>(10, 60)</a:t>
            </a:r>
          </a:p>
          <a:p>
            <a:pPr marL="0" indent="0">
              <a:buNone/>
            </a:pPr>
            <a:r>
              <a:rPr lang="en-US" dirty="0">
                <a:latin typeface="Monaco" pitchFamily="2" charset="77"/>
              </a:rPr>
              <a:t>        var3 = </a:t>
            </a:r>
            <a:r>
              <a:rPr lang="en-US" dirty="0" err="1">
                <a:latin typeface="Monaco" pitchFamily="2" charset="77"/>
              </a:rPr>
              <a:t>randint</a:t>
            </a:r>
            <a:r>
              <a:rPr lang="en-US" dirty="0">
                <a:latin typeface="Monaco" pitchFamily="2" charset="77"/>
              </a:rPr>
              <a:t>(-90, 90)</a:t>
            </a:r>
          </a:p>
          <a:p>
            <a:pPr marL="0" indent="0">
              <a:buNone/>
            </a:pPr>
            <a:r>
              <a:rPr lang="en-US" dirty="0">
                <a:latin typeface="Monaco" pitchFamily="2" charset="77"/>
              </a:rPr>
              <a:t>        var4 = </a:t>
            </a:r>
            <a:r>
              <a:rPr lang="en-US" dirty="0" err="1">
                <a:latin typeface="Monaco" pitchFamily="2" charset="77"/>
              </a:rPr>
              <a:t>randint</a:t>
            </a:r>
            <a:r>
              <a:rPr lang="en-US" dirty="0">
                <a:latin typeface="Monaco" pitchFamily="2" charset="77"/>
              </a:rPr>
              <a:t>(20, 100)</a:t>
            </a:r>
          </a:p>
          <a:p>
            <a:pPr marL="0" indent="0">
              <a:buNone/>
            </a:pPr>
            <a:r>
              <a:rPr lang="en-US" dirty="0">
                <a:latin typeface="Monaco" pitchFamily="2" charset="77"/>
              </a:rPr>
              <a:t>        right(var3)</a:t>
            </a:r>
          </a:p>
          <a:p>
            <a:pPr marL="0" indent="0">
              <a:buNone/>
            </a:pPr>
            <a:r>
              <a:rPr lang="en-US" dirty="0">
                <a:latin typeface="Monaco" pitchFamily="2" charset="77"/>
              </a:rPr>
              <a:t>        forward(var4)</a:t>
            </a:r>
          </a:p>
          <a:p>
            <a:pPr marL="0" indent="0">
              <a:buNone/>
            </a:pPr>
            <a:r>
              <a:rPr lang="en-US" dirty="0">
                <a:latin typeface="Monaco" pitchFamily="2" charset="77"/>
              </a:rPr>
              <a:t>        </a:t>
            </a:r>
            <a:r>
              <a:rPr lang="en-US" dirty="0" err="1">
                <a:latin typeface="Monaco" pitchFamily="2" charset="77"/>
              </a:rPr>
              <a:t>asterisk_star</a:t>
            </a:r>
            <a:r>
              <a:rPr lang="en-US" dirty="0">
                <a:latin typeface="Monaco" pitchFamily="2" charset="77"/>
              </a:rPr>
              <a:t>(var2, var1)</a:t>
            </a:r>
          </a:p>
        </p:txBody>
      </p:sp>
      <p:sp>
        <p:nvSpPr>
          <p:cNvPr id="2" name="TextBox 1">
            <a:extLst>
              <a:ext uri="{FF2B5EF4-FFF2-40B4-BE49-F238E27FC236}">
                <a16:creationId xmlns:a16="http://schemas.microsoft.com/office/drawing/2014/main" id="{B8DC011A-212B-DF31-1D77-98721F11F6F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4CC8AB7-0D0F-7425-F3A8-47C5DA96AEF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latin typeface="Monaco" pitchFamily="2" charset="77"/>
              </a:rPr>
              <a:t>mystery5 </a:t>
            </a:r>
            <a:r>
              <a:rPr lang="en-US" dirty="0"/>
              <a:t>function</a:t>
            </a:r>
          </a:p>
        </p:txBody>
      </p:sp>
      <p:sp>
        <p:nvSpPr>
          <p:cNvPr id="7" name="TextBox 6">
            <a:extLst>
              <a:ext uri="{FF2B5EF4-FFF2-40B4-BE49-F238E27FC236}">
                <a16:creationId xmlns:a16="http://schemas.microsoft.com/office/drawing/2014/main" id="{AC9DFBC7-C0CD-ED2C-52A0-AB57DE562399}"/>
              </a:ext>
            </a:extLst>
          </p:cNvPr>
          <p:cNvSpPr txBox="1"/>
          <p:nvPr/>
        </p:nvSpPr>
        <p:spPr>
          <a:xfrm>
            <a:off x="3452327" y="37135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8817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7B4CF-990C-C2CE-3107-14C1F6D771A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F223529-EA14-0955-FA10-1F3C9C9557C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FD713D2-5DEA-3B70-58CF-F27B75CD544C}"/>
              </a:ext>
            </a:extLst>
          </p:cNvPr>
          <p:cNvSpPr>
            <a:spLocks noGrp="1"/>
          </p:cNvSpPr>
          <p:nvPr>
            <p:ph type="sldNum" sz="quarter" idx="12"/>
          </p:nvPr>
        </p:nvSpPr>
        <p:spPr/>
        <p:txBody>
          <a:bodyPr/>
          <a:lstStyle/>
          <a:p>
            <a:fld id="{CC057153-B650-4DEB-B370-79DDCFDCE934}" type="slidenum">
              <a:rPr lang="en-US" smtClean="0"/>
              <a:t>78</a:t>
            </a:fld>
            <a:endParaRPr lang="en-US"/>
          </a:p>
        </p:txBody>
      </p:sp>
      <p:sp>
        <p:nvSpPr>
          <p:cNvPr id="4" name="Content Placeholder 3">
            <a:extLst>
              <a:ext uri="{FF2B5EF4-FFF2-40B4-BE49-F238E27FC236}">
                <a16:creationId xmlns:a16="http://schemas.microsoft.com/office/drawing/2014/main" id="{62074D5F-E918-BC48-A822-39FA530EDF50}"/>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a:t>
            </a:r>
            <a:r>
              <a:rPr lang="en-US" dirty="0" err="1">
                <a:latin typeface="Monaco" pitchFamily="2" charset="77"/>
              </a:rPr>
              <a:t>pretty_picture</a:t>
            </a:r>
            <a:r>
              <a:rPr lang="en-US" dirty="0">
                <a:latin typeface="Monaco" pitchFamily="2" charset="77"/>
              </a:rPr>
              <a:t>():</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range(10):</a:t>
            </a:r>
          </a:p>
          <a:p>
            <a:pPr marL="0" indent="0">
              <a:buNone/>
            </a:pPr>
            <a:r>
              <a:rPr lang="en-US" dirty="0">
                <a:latin typeface="Monaco" pitchFamily="2" charset="77"/>
              </a:rPr>
              <a:t>        spokes = </a:t>
            </a:r>
            <a:r>
              <a:rPr lang="en-US" dirty="0" err="1">
                <a:latin typeface="Monaco" pitchFamily="2" charset="77"/>
              </a:rPr>
              <a:t>randint</a:t>
            </a:r>
            <a:r>
              <a:rPr lang="en-US" dirty="0">
                <a:latin typeface="Monaco" pitchFamily="2" charset="77"/>
              </a:rPr>
              <a:t>(5, 30)</a:t>
            </a:r>
          </a:p>
          <a:p>
            <a:pPr marL="0" indent="0">
              <a:buNone/>
            </a:pPr>
            <a:r>
              <a:rPr lang="en-US" dirty="0">
                <a:latin typeface="Monaco" pitchFamily="2" charset="77"/>
              </a:rPr>
              <a:t>        length = </a:t>
            </a:r>
            <a:r>
              <a:rPr lang="en-US" dirty="0" err="1">
                <a:latin typeface="Monaco" pitchFamily="2" charset="77"/>
              </a:rPr>
              <a:t>randint</a:t>
            </a:r>
            <a:r>
              <a:rPr lang="en-US" dirty="0">
                <a:latin typeface="Monaco" pitchFamily="2" charset="77"/>
              </a:rPr>
              <a:t>(10, 60)</a:t>
            </a:r>
          </a:p>
          <a:p>
            <a:pPr marL="0" indent="0">
              <a:buNone/>
            </a:pPr>
            <a:r>
              <a:rPr lang="en-US" dirty="0">
                <a:latin typeface="Monaco" pitchFamily="2" charset="77"/>
              </a:rPr>
              <a:t>        angle = </a:t>
            </a:r>
            <a:r>
              <a:rPr lang="en-US" dirty="0" err="1">
                <a:latin typeface="Monaco" pitchFamily="2" charset="77"/>
              </a:rPr>
              <a:t>randint</a:t>
            </a:r>
            <a:r>
              <a:rPr lang="en-US" dirty="0">
                <a:latin typeface="Monaco" pitchFamily="2" charset="77"/>
              </a:rPr>
              <a:t>(-90, 90)</a:t>
            </a:r>
          </a:p>
          <a:p>
            <a:pPr marL="0" indent="0">
              <a:buNone/>
            </a:pPr>
            <a:r>
              <a:rPr lang="en-US" dirty="0">
                <a:latin typeface="Monaco" pitchFamily="2" charset="77"/>
              </a:rPr>
              <a:t>        move = </a:t>
            </a:r>
            <a:r>
              <a:rPr lang="en-US" dirty="0" err="1">
                <a:latin typeface="Monaco" pitchFamily="2" charset="77"/>
              </a:rPr>
              <a:t>randint</a:t>
            </a:r>
            <a:r>
              <a:rPr lang="en-US" dirty="0">
                <a:latin typeface="Monaco" pitchFamily="2" charset="77"/>
              </a:rPr>
              <a:t>(20, 100)</a:t>
            </a:r>
          </a:p>
          <a:p>
            <a:pPr marL="0" indent="0">
              <a:buNone/>
            </a:pPr>
            <a:r>
              <a:rPr lang="en-US" dirty="0">
                <a:latin typeface="Monaco" pitchFamily="2" charset="77"/>
              </a:rPr>
              <a:t>        right(angle)</a:t>
            </a:r>
          </a:p>
          <a:p>
            <a:pPr marL="0" indent="0">
              <a:buNone/>
            </a:pPr>
            <a:r>
              <a:rPr lang="en-US" dirty="0">
                <a:latin typeface="Monaco" pitchFamily="2" charset="77"/>
              </a:rPr>
              <a:t>        forward(move)</a:t>
            </a:r>
          </a:p>
          <a:p>
            <a:pPr marL="0" indent="0">
              <a:buNone/>
            </a:pPr>
            <a:r>
              <a:rPr lang="en-US" dirty="0">
                <a:latin typeface="Monaco" pitchFamily="2" charset="77"/>
              </a:rPr>
              <a:t>        </a:t>
            </a:r>
            <a:r>
              <a:rPr lang="en-US" dirty="0" err="1">
                <a:latin typeface="Monaco" pitchFamily="2" charset="77"/>
              </a:rPr>
              <a:t>asterisk_star</a:t>
            </a:r>
            <a:r>
              <a:rPr lang="en-US" dirty="0">
                <a:latin typeface="Monaco" pitchFamily="2" charset="77"/>
              </a:rPr>
              <a:t>(length, spokes)</a:t>
            </a:r>
          </a:p>
        </p:txBody>
      </p:sp>
      <p:sp>
        <p:nvSpPr>
          <p:cNvPr id="2" name="TextBox 1">
            <a:extLst>
              <a:ext uri="{FF2B5EF4-FFF2-40B4-BE49-F238E27FC236}">
                <a16:creationId xmlns:a16="http://schemas.microsoft.com/office/drawing/2014/main" id="{5B99C546-B0D4-22BF-86FF-02D0D3EFF48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A60D3A0-B6C2-4494-52CC-7353C5B1AB0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pretty_picture</a:t>
            </a:r>
            <a:r>
              <a:rPr lang="en-US" dirty="0">
                <a:latin typeface="Monaco" pitchFamily="2" charset="77"/>
              </a:rPr>
              <a:t> </a:t>
            </a:r>
            <a:r>
              <a:rPr lang="en-US" dirty="0"/>
              <a:t>function</a:t>
            </a:r>
          </a:p>
        </p:txBody>
      </p:sp>
      <p:sp>
        <p:nvSpPr>
          <p:cNvPr id="7" name="TextBox 6">
            <a:extLst>
              <a:ext uri="{FF2B5EF4-FFF2-40B4-BE49-F238E27FC236}">
                <a16:creationId xmlns:a16="http://schemas.microsoft.com/office/drawing/2014/main" id="{41A631F5-B460-B1DB-8EB1-4EA1661CF55C}"/>
              </a:ext>
            </a:extLst>
          </p:cNvPr>
          <p:cNvSpPr txBox="1"/>
          <p:nvPr/>
        </p:nvSpPr>
        <p:spPr>
          <a:xfrm>
            <a:off x="3452327" y="3713584"/>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6B3739CE-FD06-6E15-AC23-9467D6F623AD}"/>
              </a:ext>
            </a:extLst>
          </p:cNvPr>
          <p:cNvPicPr>
            <a:picLocks noChangeAspect="1"/>
          </p:cNvPicPr>
          <p:nvPr/>
        </p:nvPicPr>
        <p:blipFill>
          <a:blip r:embed="rId3"/>
          <a:stretch>
            <a:fillRect/>
          </a:stretch>
        </p:blipFill>
        <p:spPr>
          <a:xfrm>
            <a:off x="8431762" y="704850"/>
            <a:ext cx="3200400" cy="5448300"/>
          </a:xfrm>
          <a:prstGeom prst="rect">
            <a:avLst/>
          </a:prstGeom>
        </p:spPr>
      </p:pic>
    </p:spTree>
    <p:extLst>
      <p:ext uri="{BB962C8B-B14F-4D97-AF65-F5344CB8AC3E}">
        <p14:creationId xmlns:p14="http://schemas.microsoft.com/office/powerpoint/2010/main" val="379134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F1E9-EDE9-A167-FDE1-A352CD06EFD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D3F76C8-450D-24A2-EC90-55F8715399E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BC4BE28-8BAB-63D4-35D8-D3E38746C071}"/>
              </a:ext>
            </a:extLst>
          </p:cNvPr>
          <p:cNvSpPr>
            <a:spLocks noGrp="1"/>
          </p:cNvSpPr>
          <p:nvPr>
            <p:ph type="sldNum" sz="quarter" idx="12"/>
          </p:nvPr>
        </p:nvSpPr>
        <p:spPr/>
        <p:txBody>
          <a:bodyPr/>
          <a:lstStyle/>
          <a:p>
            <a:fld id="{CC057153-B650-4DEB-B370-79DDCFDCE934}" type="slidenum">
              <a:rPr lang="en-US" smtClean="0"/>
              <a:t>79</a:t>
            </a:fld>
            <a:endParaRPr lang="en-US"/>
          </a:p>
        </p:txBody>
      </p:sp>
      <p:sp>
        <p:nvSpPr>
          <p:cNvPr id="4" name="Content Placeholder 3">
            <a:extLst>
              <a:ext uri="{FF2B5EF4-FFF2-40B4-BE49-F238E27FC236}">
                <a16:creationId xmlns:a16="http://schemas.microsoft.com/office/drawing/2014/main" id="{0F1DDC7F-4367-78E8-C6A4-65D5945C3B7B}"/>
              </a:ext>
            </a:extLst>
          </p:cNvPr>
          <p:cNvSpPr>
            <a:spLocks noGrp="1"/>
          </p:cNvSpPr>
          <p:nvPr>
            <p:ph idx="1"/>
          </p:nvPr>
        </p:nvSpPr>
        <p:spPr>
          <a:xfrm>
            <a:off x="612647" y="1563132"/>
            <a:ext cx="11019515" cy="4593828"/>
          </a:xfrm>
        </p:spPr>
        <p:txBody>
          <a:bodyPr>
            <a:noAutofit/>
          </a:bodyPr>
          <a:lstStyle/>
          <a:p>
            <a:pPr marL="0" indent="0">
              <a:buNone/>
            </a:pPr>
            <a:r>
              <a:rPr lang="en-US" dirty="0">
                <a:latin typeface="Monaco" pitchFamily="2" charset="77"/>
              </a:rPr>
              <a:t>def </a:t>
            </a:r>
            <a:r>
              <a:rPr lang="en-US" dirty="0" err="1">
                <a:latin typeface="Monaco" pitchFamily="2" charset="77"/>
              </a:rPr>
              <a:t>setcolor_random</a:t>
            </a:r>
            <a:r>
              <a:rPr lang="en-US" dirty="0">
                <a:latin typeface="Monaco" pitchFamily="2" charset="77"/>
              </a:rPr>
              <a:t>():</a:t>
            </a:r>
          </a:p>
          <a:p>
            <a:pPr marL="0" indent="0">
              <a:buNone/>
            </a:pPr>
            <a:r>
              <a:rPr lang="en-US" dirty="0">
                <a:latin typeface="Monaco" pitchFamily="2" charset="77"/>
              </a:rPr>
              <a:t>    color = </a:t>
            </a:r>
            <a:r>
              <a:rPr lang="en-US" dirty="0" err="1">
                <a:latin typeface="Monaco" pitchFamily="2" charset="77"/>
              </a:rPr>
              <a:t>randint</a:t>
            </a:r>
            <a:r>
              <a:rPr lang="en-US" dirty="0">
                <a:latin typeface="Monaco" pitchFamily="2" charset="77"/>
              </a:rPr>
              <a:t>(1, 4)</a:t>
            </a:r>
          </a:p>
          <a:p>
            <a:pPr marL="0" indent="0">
              <a:buNone/>
            </a:pPr>
            <a:r>
              <a:rPr lang="en-US" dirty="0">
                <a:latin typeface="Monaco" pitchFamily="2" charset="77"/>
              </a:rPr>
              <a:t>    if color == 1:</a:t>
            </a:r>
          </a:p>
          <a:p>
            <a:pPr marL="0" indent="0">
              <a:buNone/>
            </a:pPr>
            <a:r>
              <a:rPr lang="en-US" dirty="0">
                <a:latin typeface="Monaco" pitchFamily="2" charset="77"/>
              </a:rPr>
              <a:t>        </a:t>
            </a:r>
            <a:r>
              <a:rPr lang="en-US" dirty="0" err="1">
                <a:latin typeface="Monaco" pitchFamily="2" charset="77"/>
              </a:rPr>
              <a:t>fillcolor</a:t>
            </a:r>
            <a:r>
              <a:rPr lang="en-US" dirty="0">
                <a:latin typeface="Monaco" pitchFamily="2" charset="77"/>
              </a:rPr>
              <a:t>("blue")</a:t>
            </a:r>
          </a:p>
          <a:p>
            <a:pPr marL="0" indent="0">
              <a:buNone/>
            </a:pPr>
            <a:r>
              <a:rPr lang="en-US" dirty="0">
                <a:latin typeface="Monaco" pitchFamily="2" charset="77"/>
              </a:rPr>
              <a:t>    </a:t>
            </a:r>
            <a:r>
              <a:rPr lang="en-US" dirty="0" err="1">
                <a:latin typeface="Monaco" pitchFamily="2" charset="77"/>
              </a:rPr>
              <a:t>elif</a:t>
            </a:r>
            <a:r>
              <a:rPr lang="en-US" dirty="0">
                <a:latin typeface="Monaco" pitchFamily="2" charset="77"/>
              </a:rPr>
              <a:t> color == 2:</a:t>
            </a:r>
          </a:p>
          <a:p>
            <a:pPr marL="0" indent="0">
              <a:buNone/>
            </a:pPr>
            <a:r>
              <a:rPr lang="en-US" dirty="0">
                <a:latin typeface="Monaco" pitchFamily="2" charset="77"/>
              </a:rPr>
              <a:t>        </a:t>
            </a:r>
            <a:r>
              <a:rPr lang="en-US" dirty="0" err="1">
                <a:latin typeface="Monaco" pitchFamily="2" charset="77"/>
              </a:rPr>
              <a:t>fillcolor</a:t>
            </a:r>
            <a:r>
              <a:rPr lang="en-US" dirty="0">
                <a:latin typeface="Monaco" pitchFamily="2" charset="77"/>
              </a:rPr>
              <a:t>("purple")</a:t>
            </a:r>
          </a:p>
          <a:p>
            <a:pPr marL="0" indent="0">
              <a:buNone/>
            </a:pPr>
            <a:r>
              <a:rPr lang="en-US" dirty="0">
                <a:latin typeface="Monaco" pitchFamily="2" charset="77"/>
              </a:rPr>
              <a:t>    </a:t>
            </a:r>
            <a:r>
              <a:rPr lang="en-US" dirty="0" err="1">
                <a:latin typeface="Monaco" pitchFamily="2" charset="77"/>
              </a:rPr>
              <a:t>elif</a:t>
            </a:r>
            <a:r>
              <a:rPr lang="en-US" dirty="0">
                <a:latin typeface="Monaco" pitchFamily="2" charset="77"/>
              </a:rPr>
              <a:t> color == 3:</a:t>
            </a:r>
          </a:p>
          <a:p>
            <a:pPr marL="0" indent="0">
              <a:buNone/>
            </a:pPr>
            <a:r>
              <a:rPr lang="en-US" dirty="0">
                <a:latin typeface="Monaco" pitchFamily="2" charset="77"/>
              </a:rPr>
              <a:t>        </a:t>
            </a:r>
            <a:r>
              <a:rPr lang="en-US" dirty="0" err="1">
                <a:latin typeface="Monaco" pitchFamily="2" charset="77"/>
              </a:rPr>
              <a:t>fillcolor</a:t>
            </a:r>
            <a:r>
              <a:rPr lang="en-US" dirty="0">
                <a:latin typeface="Monaco" pitchFamily="2" charset="77"/>
              </a:rPr>
              <a:t>("red")</a:t>
            </a:r>
          </a:p>
          <a:p>
            <a:pPr marL="0" indent="0">
              <a:buNone/>
            </a:pPr>
            <a:r>
              <a:rPr lang="en-US" dirty="0">
                <a:latin typeface="Monaco" pitchFamily="2" charset="77"/>
              </a:rPr>
              <a:t>    else:  # color == 4</a:t>
            </a:r>
          </a:p>
          <a:p>
            <a:pPr marL="0" indent="0">
              <a:buNone/>
            </a:pPr>
            <a:r>
              <a:rPr lang="en-US" dirty="0">
                <a:latin typeface="Monaco" pitchFamily="2" charset="77"/>
              </a:rPr>
              <a:t>        </a:t>
            </a:r>
            <a:r>
              <a:rPr lang="en-US" dirty="0" err="1">
                <a:latin typeface="Monaco" pitchFamily="2" charset="77"/>
              </a:rPr>
              <a:t>fillcolor</a:t>
            </a:r>
            <a:r>
              <a:rPr lang="en-US" dirty="0">
                <a:latin typeface="Monaco" pitchFamily="2" charset="77"/>
              </a:rPr>
              <a:t>("yellow")</a:t>
            </a:r>
          </a:p>
        </p:txBody>
      </p:sp>
      <p:sp>
        <p:nvSpPr>
          <p:cNvPr id="2" name="TextBox 1">
            <a:extLst>
              <a:ext uri="{FF2B5EF4-FFF2-40B4-BE49-F238E27FC236}">
                <a16:creationId xmlns:a16="http://schemas.microsoft.com/office/drawing/2014/main" id="{ACC680A4-0D5E-A890-1022-D0CEABE63FC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23B4B03-D118-A5E7-47E2-C4CE333B9A9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setcolor_random</a:t>
            </a:r>
            <a:r>
              <a:rPr lang="en-US" dirty="0">
                <a:latin typeface="Monaco" pitchFamily="2" charset="77"/>
              </a:rPr>
              <a:t> </a:t>
            </a:r>
            <a:r>
              <a:rPr lang="en-US" dirty="0"/>
              <a:t>function</a:t>
            </a:r>
          </a:p>
        </p:txBody>
      </p:sp>
      <p:sp>
        <p:nvSpPr>
          <p:cNvPr id="7" name="TextBox 6">
            <a:extLst>
              <a:ext uri="{FF2B5EF4-FFF2-40B4-BE49-F238E27FC236}">
                <a16:creationId xmlns:a16="http://schemas.microsoft.com/office/drawing/2014/main" id="{F1578273-2474-2251-5C36-52846F7EA98E}"/>
              </a:ext>
            </a:extLst>
          </p:cNvPr>
          <p:cNvSpPr txBox="1"/>
          <p:nvPr/>
        </p:nvSpPr>
        <p:spPr>
          <a:xfrm>
            <a:off x="3452327" y="37135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7324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01" y="410445"/>
            <a:ext cx="2529860" cy="461665"/>
          </a:xfrm>
          <a:prstGeom prst="rect">
            <a:avLst/>
          </a:prstGeom>
          <a:noFill/>
        </p:spPr>
        <p:txBody>
          <a:bodyPr wrap="none" rtlCol="0">
            <a:spAutoFit/>
          </a:bodyPr>
          <a:lstStyle/>
          <a:p>
            <a:r>
              <a:rPr lang="en-US" sz="2400" dirty="0"/>
              <a:t>Calling </a:t>
            </a:r>
            <a:r>
              <a:rPr lang="en-US" sz="2400" dirty="0" err="1">
                <a:latin typeface="Courier New" panose="02070309020205020404" pitchFamily="49" charset="0"/>
                <a:cs typeface="Courier New" panose="02070309020205020404" pitchFamily="49" charset="0"/>
              </a:rPr>
              <a:t>rec_sum</a:t>
            </a:r>
            <a:endParaRPr lang="en-US" sz="2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34934355"/>
              </p:ext>
            </p:extLst>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endParaRPr lang="en-US" sz="2400" dirty="0"/>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solidFill>
                            <a:srgbClr val="0089E5"/>
                          </a:solidFill>
                        </a:rPr>
                        <a:t>2</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98557" y="5600892"/>
            <a:ext cx="1793583" cy="461665"/>
            <a:chOff x="6674556" y="5600891"/>
            <a:chExt cx="1793583" cy="461665"/>
          </a:xfrm>
        </p:grpSpPr>
        <p:cxnSp>
          <p:nvCxnSpPr>
            <p:cNvPr id="8" name="Straight Arrow Connector 7"/>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1" name="Rectangle 10">
            <a:extLst>
              <a:ext uri="{FF2B5EF4-FFF2-40B4-BE49-F238E27FC236}">
                <a16:creationId xmlns:a16="http://schemas.microsoft.com/office/drawing/2014/main" id="{525CD80B-086D-B72F-AFDE-0AEA79818887}"/>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sp>
        <p:nvSpPr>
          <p:cNvPr id="12" name="Rectangle 11">
            <a:extLst>
              <a:ext uri="{FF2B5EF4-FFF2-40B4-BE49-F238E27FC236}">
                <a16:creationId xmlns:a16="http://schemas.microsoft.com/office/drawing/2014/main" id="{46258F55-7118-A57F-D013-5BCB8E9F62F6}"/>
              </a:ext>
            </a:extLst>
          </p:cNvPr>
          <p:cNvSpPr/>
          <p:nvPr/>
        </p:nvSpPr>
        <p:spPr>
          <a:xfrm>
            <a:off x="2421587" y="1710615"/>
            <a:ext cx="1656525" cy="296333"/>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192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25AD-CC93-D1B9-972E-90FE7634AA2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5FD0895-FD54-D7EE-2F2C-F4306D45408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A8899ED-FF30-CECF-0A2A-DC30B53D498B}"/>
              </a:ext>
            </a:extLst>
          </p:cNvPr>
          <p:cNvSpPr>
            <a:spLocks noGrp="1"/>
          </p:cNvSpPr>
          <p:nvPr>
            <p:ph type="sldNum" sz="quarter" idx="12"/>
          </p:nvPr>
        </p:nvSpPr>
        <p:spPr/>
        <p:txBody>
          <a:bodyPr/>
          <a:lstStyle/>
          <a:p>
            <a:fld id="{CC057153-B650-4DEB-B370-79DDCFDCE934}" type="slidenum">
              <a:rPr lang="en-US" smtClean="0"/>
              <a:t>80</a:t>
            </a:fld>
            <a:endParaRPr lang="en-US"/>
          </a:p>
        </p:txBody>
      </p:sp>
      <p:sp>
        <p:nvSpPr>
          <p:cNvPr id="4" name="Content Placeholder 3">
            <a:extLst>
              <a:ext uri="{FF2B5EF4-FFF2-40B4-BE49-F238E27FC236}">
                <a16:creationId xmlns:a16="http://schemas.microsoft.com/office/drawing/2014/main" id="{F31B10EA-0B4F-B230-5909-F1491963DD09}"/>
              </a:ext>
            </a:extLst>
          </p:cNvPr>
          <p:cNvSpPr>
            <a:spLocks noGrp="1"/>
          </p:cNvSpPr>
          <p:nvPr>
            <p:ph idx="1"/>
          </p:nvPr>
        </p:nvSpPr>
        <p:spPr>
          <a:xfrm>
            <a:off x="612647" y="1563132"/>
            <a:ext cx="11019515" cy="4593828"/>
          </a:xfrm>
        </p:spPr>
        <p:txBody>
          <a:bodyPr>
            <a:noAutofit/>
          </a:bodyPr>
          <a:lstStyle/>
          <a:p>
            <a:pPr marL="0" indent="0">
              <a:buNone/>
            </a:pPr>
            <a:r>
              <a:rPr lang="en-US" sz="1400" dirty="0">
                <a:latin typeface="Monaco" pitchFamily="2" charset="77"/>
              </a:rPr>
              <a:t>def </a:t>
            </a:r>
            <a:r>
              <a:rPr lang="en-US" sz="1400" dirty="0" err="1">
                <a:latin typeface="Monaco" pitchFamily="2" charset="77"/>
              </a:rPr>
              <a:t>add_circles</a:t>
            </a:r>
            <a:r>
              <a:rPr lang="en-US" sz="1400" dirty="0">
                <a:latin typeface="Monaco" pitchFamily="2" charset="77"/>
              </a:rPr>
              <a:t>(number):</a:t>
            </a:r>
          </a:p>
          <a:p>
            <a:pPr marL="0" indent="0">
              <a:buNone/>
            </a:pPr>
            <a:r>
              <a:rPr lang="en-US" sz="1400" dirty="0">
                <a:latin typeface="Monaco" pitchFamily="2" charset="77"/>
              </a:rPr>
              <a:t>    </a:t>
            </a:r>
            <a:r>
              <a:rPr lang="en-US" sz="1400" dirty="0" err="1">
                <a:latin typeface="Monaco" pitchFamily="2" charset="77"/>
              </a:rPr>
              <a:t>x_range</a:t>
            </a:r>
            <a:r>
              <a:rPr lang="en-US" sz="1400" dirty="0">
                <a:latin typeface="Monaco" pitchFamily="2" charset="77"/>
              </a:rPr>
              <a:t> = int(</a:t>
            </a:r>
            <a:r>
              <a:rPr lang="en-US" sz="1400" dirty="0" err="1">
                <a:latin typeface="Monaco" pitchFamily="2" charset="77"/>
              </a:rPr>
              <a:t>window_width</a:t>
            </a:r>
            <a:r>
              <a:rPr lang="en-US" sz="1400" dirty="0">
                <a:latin typeface="Monaco" pitchFamily="2" charset="77"/>
              </a:rPr>
              <a:t>() / 2)</a:t>
            </a:r>
          </a:p>
          <a:p>
            <a:pPr marL="0" indent="0">
              <a:buNone/>
            </a:pPr>
            <a:r>
              <a:rPr lang="en-US" sz="1400" dirty="0">
                <a:latin typeface="Monaco" pitchFamily="2" charset="77"/>
              </a:rPr>
              <a:t>    </a:t>
            </a:r>
            <a:r>
              <a:rPr lang="en-US" sz="1400" dirty="0" err="1">
                <a:latin typeface="Monaco" pitchFamily="2" charset="77"/>
              </a:rPr>
              <a:t>y_range</a:t>
            </a:r>
            <a:r>
              <a:rPr lang="en-US" sz="1400" dirty="0">
                <a:latin typeface="Monaco" pitchFamily="2" charset="77"/>
              </a:rPr>
              <a:t> = int(</a:t>
            </a:r>
            <a:r>
              <a:rPr lang="en-US" sz="1400" dirty="0" err="1">
                <a:latin typeface="Monaco" pitchFamily="2" charset="77"/>
              </a:rPr>
              <a:t>window_height</a:t>
            </a:r>
            <a:r>
              <a:rPr lang="en-US" sz="1400" dirty="0">
                <a:latin typeface="Monaco" pitchFamily="2" charset="77"/>
              </a:rPr>
              <a:t>() / 2)</a:t>
            </a:r>
          </a:p>
          <a:p>
            <a:pPr marL="0" indent="0">
              <a:buNone/>
            </a:pPr>
            <a:r>
              <a:rPr lang="en-US" sz="1400" dirty="0">
                <a:latin typeface="Monaco" pitchFamily="2" charset="77"/>
              </a:rPr>
              <a:t>    for </a:t>
            </a:r>
            <a:r>
              <a:rPr lang="en-US" sz="1400" dirty="0" err="1">
                <a:latin typeface="Monaco" pitchFamily="2" charset="77"/>
              </a:rPr>
              <a:t>i</a:t>
            </a:r>
            <a:r>
              <a:rPr lang="en-US" sz="1400" dirty="0">
                <a:latin typeface="Monaco" pitchFamily="2" charset="77"/>
              </a:rPr>
              <a:t> in range(number):</a:t>
            </a:r>
          </a:p>
          <a:p>
            <a:pPr marL="0" indent="0">
              <a:buNone/>
            </a:pPr>
            <a:r>
              <a:rPr lang="en-US" sz="1400" dirty="0">
                <a:latin typeface="Monaco" pitchFamily="2" charset="77"/>
              </a:rPr>
              <a:t>        x = </a:t>
            </a:r>
            <a:r>
              <a:rPr lang="en-US" sz="1400" dirty="0" err="1">
                <a:latin typeface="Monaco" pitchFamily="2" charset="77"/>
              </a:rPr>
              <a:t>randint</a:t>
            </a:r>
            <a:r>
              <a:rPr lang="en-US" sz="1400" dirty="0">
                <a:latin typeface="Monaco" pitchFamily="2" charset="77"/>
              </a:rPr>
              <a:t>(-</a:t>
            </a:r>
            <a:r>
              <a:rPr lang="en-US" sz="1400" dirty="0" err="1">
                <a:latin typeface="Monaco" pitchFamily="2" charset="77"/>
              </a:rPr>
              <a:t>x_range</a:t>
            </a:r>
            <a:r>
              <a:rPr lang="en-US" sz="1400" dirty="0">
                <a:latin typeface="Monaco" pitchFamily="2" charset="77"/>
              </a:rPr>
              <a:t>, </a:t>
            </a:r>
            <a:r>
              <a:rPr lang="en-US" sz="1400" dirty="0" err="1">
                <a:latin typeface="Monaco" pitchFamily="2" charset="77"/>
              </a:rPr>
              <a:t>x_range</a:t>
            </a:r>
            <a:r>
              <a:rPr lang="en-US" sz="1400" dirty="0">
                <a:latin typeface="Monaco" pitchFamily="2" charset="77"/>
              </a:rPr>
              <a:t>)</a:t>
            </a:r>
          </a:p>
          <a:p>
            <a:pPr marL="0" indent="0">
              <a:buNone/>
            </a:pPr>
            <a:r>
              <a:rPr lang="en-US" sz="1400" dirty="0">
                <a:latin typeface="Monaco" pitchFamily="2" charset="77"/>
              </a:rPr>
              <a:t>        y = </a:t>
            </a:r>
            <a:r>
              <a:rPr lang="en-US" sz="1400" dirty="0" err="1">
                <a:latin typeface="Monaco" pitchFamily="2" charset="77"/>
              </a:rPr>
              <a:t>randint</a:t>
            </a:r>
            <a:r>
              <a:rPr lang="en-US" sz="1400" dirty="0">
                <a:latin typeface="Monaco" pitchFamily="2" charset="77"/>
              </a:rPr>
              <a:t>(-</a:t>
            </a:r>
            <a:r>
              <a:rPr lang="en-US" sz="1400" dirty="0" err="1">
                <a:latin typeface="Monaco" pitchFamily="2" charset="77"/>
              </a:rPr>
              <a:t>y_range</a:t>
            </a:r>
            <a:r>
              <a:rPr lang="en-US" sz="1400" dirty="0">
                <a:latin typeface="Monaco" pitchFamily="2" charset="77"/>
              </a:rPr>
              <a:t>, </a:t>
            </a:r>
            <a:r>
              <a:rPr lang="en-US" sz="1400" dirty="0" err="1">
                <a:latin typeface="Monaco" pitchFamily="2" charset="77"/>
              </a:rPr>
              <a:t>y_range</a:t>
            </a:r>
            <a:r>
              <a:rPr lang="en-US" sz="1400" dirty="0">
                <a:latin typeface="Monaco" pitchFamily="2" charset="77"/>
              </a:rPr>
              <a:t>)</a:t>
            </a:r>
          </a:p>
          <a:p>
            <a:pPr marL="0" indent="0">
              <a:buNone/>
            </a:pPr>
            <a:r>
              <a:rPr lang="en-US" sz="1400" dirty="0">
                <a:latin typeface="Monaco" pitchFamily="2" charset="77"/>
              </a:rPr>
              <a:t>        </a:t>
            </a:r>
            <a:r>
              <a:rPr lang="en-US" sz="1400" dirty="0" err="1">
                <a:latin typeface="Monaco" pitchFamily="2" charset="77"/>
              </a:rPr>
              <a:t>setcolor_random</a:t>
            </a:r>
            <a:r>
              <a:rPr lang="en-US" sz="1400" dirty="0">
                <a:latin typeface="Monaco" pitchFamily="2" charset="77"/>
              </a:rPr>
              <a:t>()</a:t>
            </a:r>
          </a:p>
          <a:p>
            <a:pPr marL="0" indent="0">
              <a:buNone/>
            </a:pPr>
            <a:r>
              <a:rPr lang="en-US" sz="1400" dirty="0">
                <a:latin typeface="Monaco" pitchFamily="2" charset="77"/>
              </a:rPr>
              <a:t>        </a:t>
            </a:r>
            <a:r>
              <a:rPr lang="en-US" sz="1400" dirty="0" err="1">
                <a:latin typeface="Monaco" pitchFamily="2" charset="77"/>
              </a:rPr>
              <a:t>pu</a:t>
            </a:r>
            <a:r>
              <a:rPr lang="en-US" sz="1400" dirty="0">
                <a:latin typeface="Monaco" pitchFamily="2" charset="77"/>
              </a:rPr>
              <a:t>()</a:t>
            </a:r>
          </a:p>
          <a:p>
            <a:pPr marL="0" indent="0">
              <a:buNone/>
            </a:pPr>
            <a:r>
              <a:rPr lang="en-US" sz="1400" dirty="0">
                <a:latin typeface="Monaco" pitchFamily="2" charset="77"/>
              </a:rPr>
              <a:t>        </a:t>
            </a:r>
            <a:r>
              <a:rPr lang="en-US" sz="1400" dirty="0" err="1">
                <a:latin typeface="Monaco" pitchFamily="2" charset="77"/>
              </a:rPr>
              <a:t>goto</a:t>
            </a:r>
            <a:r>
              <a:rPr lang="en-US" sz="1400" dirty="0">
                <a:latin typeface="Monaco" pitchFamily="2" charset="77"/>
              </a:rPr>
              <a:t>(x, y)</a:t>
            </a:r>
          </a:p>
          <a:p>
            <a:pPr marL="0" indent="0">
              <a:buNone/>
            </a:pPr>
            <a:r>
              <a:rPr lang="en-US" sz="1400" dirty="0">
                <a:latin typeface="Monaco" pitchFamily="2" charset="77"/>
              </a:rPr>
              <a:t>        pd()</a:t>
            </a:r>
          </a:p>
          <a:p>
            <a:pPr marL="0" indent="0">
              <a:buNone/>
            </a:pPr>
            <a:r>
              <a:rPr lang="en-US" sz="1400" dirty="0">
                <a:latin typeface="Monaco" pitchFamily="2" charset="77"/>
              </a:rPr>
              <a:t>        </a:t>
            </a:r>
            <a:r>
              <a:rPr lang="en-US" sz="1400" dirty="0" err="1">
                <a:latin typeface="Monaco" pitchFamily="2" charset="77"/>
              </a:rPr>
              <a:t>begin_fill</a:t>
            </a:r>
            <a:r>
              <a:rPr lang="en-US" sz="1400" dirty="0">
                <a:latin typeface="Monaco" pitchFamily="2" charset="77"/>
              </a:rPr>
              <a:t>()</a:t>
            </a:r>
          </a:p>
          <a:p>
            <a:pPr marL="0" indent="0">
              <a:buNone/>
            </a:pPr>
            <a:r>
              <a:rPr lang="en-US" sz="1400" dirty="0">
                <a:latin typeface="Monaco" pitchFamily="2" charset="77"/>
              </a:rPr>
              <a:t>        circle(8)</a:t>
            </a:r>
          </a:p>
          <a:p>
            <a:pPr marL="0" indent="0">
              <a:buNone/>
            </a:pPr>
            <a:r>
              <a:rPr lang="en-US" sz="1400" dirty="0">
                <a:latin typeface="Monaco" pitchFamily="2" charset="77"/>
              </a:rPr>
              <a:t>        </a:t>
            </a:r>
            <a:r>
              <a:rPr lang="en-US" sz="1400" dirty="0" err="1">
                <a:latin typeface="Monaco" pitchFamily="2" charset="77"/>
              </a:rPr>
              <a:t>end_fill</a:t>
            </a:r>
            <a:r>
              <a:rPr lang="en-US" sz="1400" dirty="0">
                <a:latin typeface="Monaco" pitchFamily="2" charset="77"/>
              </a:rPr>
              <a:t>()</a:t>
            </a:r>
          </a:p>
        </p:txBody>
      </p:sp>
      <p:sp>
        <p:nvSpPr>
          <p:cNvPr id="2" name="TextBox 1">
            <a:extLst>
              <a:ext uri="{FF2B5EF4-FFF2-40B4-BE49-F238E27FC236}">
                <a16:creationId xmlns:a16="http://schemas.microsoft.com/office/drawing/2014/main" id="{17819A77-2E77-4BDD-2231-31173F3D4CD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5FEC0D6-5514-7CBB-44AA-32ECCA1978B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add_circles</a:t>
            </a:r>
            <a:r>
              <a:rPr lang="en-US" dirty="0">
                <a:latin typeface="Monaco" pitchFamily="2" charset="77"/>
              </a:rPr>
              <a:t> </a:t>
            </a:r>
            <a:r>
              <a:rPr lang="en-US" dirty="0"/>
              <a:t>function</a:t>
            </a:r>
          </a:p>
        </p:txBody>
      </p:sp>
      <p:sp>
        <p:nvSpPr>
          <p:cNvPr id="7" name="TextBox 6">
            <a:extLst>
              <a:ext uri="{FF2B5EF4-FFF2-40B4-BE49-F238E27FC236}">
                <a16:creationId xmlns:a16="http://schemas.microsoft.com/office/drawing/2014/main" id="{D2B20A22-267F-3066-56BF-AF3588BAB869}"/>
              </a:ext>
            </a:extLst>
          </p:cNvPr>
          <p:cNvSpPr txBox="1"/>
          <p:nvPr/>
        </p:nvSpPr>
        <p:spPr>
          <a:xfrm>
            <a:off x="3452327" y="371358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5D4D1E21-DB15-28D5-58AA-21FBB8F832A3}"/>
              </a:ext>
            </a:extLst>
          </p:cNvPr>
          <p:cNvPicPr>
            <a:picLocks noChangeAspect="1"/>
          </p:cNvPicPr>
          <p:nvPr/>
        </p:nvPicPr>
        <p:blipFill>
          <a:blip r:embed="rId3"/>
          <a:stretch>
            <a:fillRect/>
          </a:stretch>
        </p:blipFill>
        <p:spPr>
          <a:xfrm>
            <a:off x="6478661" y="1343608"/>
            <a:ext cx="5658907" cy="5514392"/>
          </a:xfrm>
          <a:prstGeom prst="rect">
            <a:avLst/>
          </a:prstGeom>
        </p:spPr>
      </p:pic>
    </p:spTree>
    <p:extLst>
      <p:ext uri="{BB962C8B-B14F-4D97-AF65-F5344CB8AC3E}">
        <p14:creationId xmlns:p14="http://schemas.microsoft.com/office/powerpoint/2010/main" val="3750415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4EC7F-8CAB-D9CE-7A6B-75B9A18EF42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B4C6D9D-D510-A1A4-67F6-9C6BA692ADA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B8517BA-32D5-F175-DBB4-525835BB35EF}"/>
              </a:ext>
            </a:extLst>
          </p:cNvPr>
          <p:cNvSpPr>
            <a:spLocks noGrp="1"/>
          </p:cNvSpPr>
          <p:nvPr>
            <p:ph type="sldNum" sz="quarter" idx="12"/>
          </p:nvPr>
        </p:nvSpPr>
        <p:spPr/>
        <p:txBody>
          <a:bodyPr/>
          <a:lstStyle/>
          <a:p>
            <a:fld id="{CC057153-B650-4DEB-B370-79DDCFDCE934}" type="slidenum">
              <a:rPr lang="en-US" smtClean="0"/>
              <a:t>81</a:t>
            </a:fld>
            <a:endParaRPr lang="en-US"/>
          </a:p>
        </p:txBody>
      </p:sp>
      <p:sp>
        <p:nvSpPr>
          <p:cNvPr id="4" name="Content Placeholder 3">
            <a:extLst>
              <a:ext uri="{FF2B5EF4-FFF2-40B4-BE49-F238E27FC236}">
                <a16:creationId xmlns:a16="http://schemas.microsoft.com/office/drawing/2014/main" id="{BCA6B86B-F878-EB29-4AFC-BA0CCD75C82D}"/>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spiral(length, levels):</a:t>
            </a:r>
          </a:p>
          <a:p>
            <a:pPr marL="0" indent="0">
              <a:buNone/>
            </a:pPr>
            <a:r>
              <a:rPr lang="en-US" sz="1800" dirty="0">
                <a:latin typeface="Monaco" pitchFamily="2" charset="77"/>
              </a:rPr>
              <a:t>    if levels == 0:</a:t>
            </a:r>
          </a:p>
          <a:p>
            <a:pPr marL="0" indent="0">
              <a:buNone/>
            </a:pPr>
            <a:r>
              <a:rPr lang="en-US" sz="1800" dirty="0">
                <a:latin typeface="Monaco" pitchFamily="2" charset="77"/>
              </a:rPr>
              <a:t>        dot()</a:t>
            </a:r>
          </a:p>
          <a:p>
            <a:pPr marL="0" indent="0">
              <a:buNone/>
            </a:pPr>
            <a:r>
              <a:rPr lang="en-US" sz="1800" dirty="0">
                <a:latin typeface="Monaco" pitchFamily="2" charset="77"/>
              </a:rPr>
              <a:t>    else:</a:t>
            </a:r>
          </a:p>
          <a:p>
            <a:pPr marL="0" indent="0">
              <a:buNone/>
            </a:pPr>
            <a:r>
              <a:rPr lang="en-US" sz="1800" dirty="0">
                <a:latin typeface="Monaco" pitchFamily="2" charset="77"/>
              </a:rPr>
              <a:t>        forward(length)</a:t>
            </a:r>
          </a:p>
          <a:p>
            <a:pPr marL="0" indent="0">
              <a:buNone/>
            </a:pPr>
            <a:r>
              <a:rPr lang="en-US" sz="1800" dirty="0">
                <a:latin typeface="Monaco" pitchFamily="2" charset="77"/>
              </a:rPr>
              <a:t>        left(30)</a:t>
            </a:r>
          </a:p>
          <a:p>
            <a:pPr marL="0" indent="0">
              <a:buNone/>
            </a:pPr>
            <a:r>
              <a:rPr lang="en-US" sz="1800" dirty="0">
                <a:latin typeface="Monaco" pitchFamily="2" charset="77"/>
              </a:rPr>
              <a:t>        spiral(0.95 * length, levels – 1)</a:t>
            </a:r>
            <a:endParaRPr lang="en-US" sz="1800" dirty="0"/>
          </a:p>
          <a:p>
            <a:pPr marL="0" indent="0">
              <a:buNone/>
            </a:pPr>
            <a:endParaRPr lang="en-US" sz="1800" dirty="0">
              <a:latin typeface="Monaco" pitchFamily="2" charset="77"/>
            </a:endParaRPr>
          </a:p>
        </p:txBody>
      </p:sp>
      <p:sp>
        <p:nvSpPr>
          <p:cNvPr id="2" name="TextBox 1">
            <a:extLst>
              <a:ext uri="{FF2B5EF4-FFF2-40B4-BE49-F238E27FC236}">
                <a16:creationId xmlns:a16="http://schemas.microsoft.com/office/drawing/2014/main" id="{A9983D6A-C1BC-D5CB-06F7-3C7C3D23171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879442E-D008-4DE0-A35A-3707CC6F60F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 creating a spiral</a:t>
            </a:r>
          </a:p>
        </p:txBody>
      </p:sp>
      <p:sp>
        <p:nvSpPr>
          <p:cNvPr id="7" name="TextBox 6">
            <a:extLst>
              <a:ext uri="{FF2B5EF4-FFF2-40B4-BE49-F238E27FC236}">
                <a16:creationId xmlns:a16="http://schemas.microsoft.com/office/drawing/2014/main" id="{8C63A10C-C6D9-E2EC-E580-3A38EF41BD1C}"/>
              </a:ext>
            </a:extLst>
          </p:cNvPr>
          <p:cNvSpPr txBox="1"/>
          <p:nvPr/>
        </p:nvSpPr>
        <p:spPr>
          <a:xfrm>
            <a:off x="3452327" y="37135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12486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06405-5E5E-1221-38A3-AB650268A0F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BCE0302-32B4-3523-91C4-AC1601707AE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BD4ADD8-ACC7-045D-2CF6-7E90CF884143}"/>
              </a:ext>
            </a:extLst>
          </p:cNvPr>
          <p:cNvSpPr>
            <a:spLocks noGrp="1"/>
          </p:cNvSpPr>
          <p:nvPr>
            <p:ph type="sldNum" sz="quarter" idx="12"/>
          </p:nvPr>
        </p:nvSpPr>
        <p:spPr/>
        <p:txBody>
          <a:bodyPr/>
          <a:lstStyle/>
          <a:p>
            <a:fld id="{CC057153-B650-4DEB-B370-79DDCFDCE934}" type="slidenum">
              <a:rPr lang="en-US" smtClean="0"/>
              <a:t>82</a:t>
            </a:fld>
            <a:endParaRPr lang="en-US"/>
          </a:p>
        </p:txBody>
      </p:sp>
      <p:sp>
        <p:nvSpPr>
          <p:cNvPr id="2" name="TextBox 1">
            <a:extLst>
              <a:ext uri="{FF2B5EF4-FFF2-40B4-BE49-F238E27FC236}">
                <a16:creationId xmlns:a16="http://schemas.microsoft.com/office/drawing/2014/main" id="{FF6F79AE-ED18-736E-A14C-E7F96DEA145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25A4EF4-C12C-199F-EF59-CFD7195E1E9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a:t>
            </a:r>
            <a:r>
              <a:rPr lang="en-US" dirty="0">
                <a:latin typeface="Monaco" pitchFamily="2" charset="77"/>
              </a:rPr>
              <a:t> spiral </a:t>
            </a:r>
            <a:r>
              <a:rPr lang="en-US" dirty="0"/>
              <a:t>function</a:t>
            </a:r>
          </a:p>
        </p:txBody>
      </p:sp>
      <p:sp>
        <p:nvSpPr>
          <p:cNvPr id="7" name="TextBox 6">
            <a:extLst>
              <a:ext uri="{FF2B5EF4-FFF2-40B4-BE49-F238E27FC236}">
                <a16:creationId xmlns:a16="http://schemas.microsoft.com/office/drawing/2014/main" id="{32A339F0-CCFF-87BA-0129-92051389EA9D}"/>
              </a:ext>
            </a:extLst>
          </p:cNvPr>
          <p:cNvSpPr txBox="1"/>
          <p:nvPr/>
        </p:nvSpPr>
        <p:spPr>
          <a:xfrm>
            <a:off x="3452327" y="3713584"/>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604EDF4F-A6A6-34C8-BE9C-E10039E6005A}"/>
              </a:ext>
            </a:extLst>
          </p:cNvPr>
          <p:cNvSpPr>
            <a:spLocks noGrp="1"/>
          </p:cNvSpPr>
          <p:nvPr>
            <p:ph idx="1"/>
          </p:nvPr>
        </p:nvSpPr>
        <p:spPr/>
        <p:txBody>
          <a:bodyPr/>
          <a:lstStyle/>
          <a:p>
            <a:r>
              <a:rPr lang="en-US" dirty="0"/>
              <a:t>Let’s assume I called spiral(80, 50)</a:t>
            </a:r>
          </a:p>
          <a:p>
            <a:r>
              <a:rPr lang="en-US" dirty="0"/>
              <a:t>When does it stop?</a:t>
            </a:r>
          </a:p>
          <a:p>
            <a:pPr lvl="1"/>
            <a:r>
              <a:rPr lang="en-US" dirty="0"/>
              <a:t>When levels = 0.</a:t>
            </a:r>
          </a:p>
          <a:p>
            <a:pPr lvl="2"/>
            <a:r>
              <a:rPr lang="en-US" dirty="0"/>
              <a:t>We put a dot there to make it explicit.</a:t>
            </a:r>
          </a:p>
          <a:p>
            <a:r>
              <a:rPr lang="en-US" dirty="0"/>
              <a:t>Repeat 50 times:</a:t>
            </a:r>
          </a:p>
          <a:p>
            <a:pPr lvl="1"/>
            <a:r>
              <a:rPr lang="en-US" dirty="0"/>
              <a:t>forward length</a:t>
            </a:r>
          </a:p>
          <a:p>
            <a:pPr lvl="1"/>
            <a:r>
              <a:rPr lang="en-US" dirty="0"/>
              <a:t>left 30</a:t>
            </a:r>
          </a:p>
          <a:p>
            <a:pPr lvl="1"/>
            <a:r>
              <a:rPr lang="en-US" dirty="0"/>
              <a:t>reduce length by 5%</a:t>
            </a:r>
          </a:p>
          <a:p>
            <a:endParaRPr lang="en-US" dirty="0"/>
          </a:p>
        </p:txBody>
      </p:sp>
      <p:sp>
        <p:nvSpPr>
          <p:cNvPr id="5" name="TextBox 4">
            <a:extLst>
              <a:ext uri="{FF2B5EF4-FFF2-40B4-BE49-F238E27FC236}">
                <a16:creationId xmlns:a16="http://schemas.microsoft.com/office/drawing/2014/main" id="{171BB7AC-D5EA-1E06-401A-3F2F6058ECF3}"/>
              </a:ext>
            </a:extLst>
          </p:cNvPr>
          <p:cNvSpPr txBox="1"/>
          <p:nvPr/>
        </p:nvSpPr>
        <p:spPr>
          <a:xfrm>
            <a:off x="5924936" y="2274838"/>
            <a:ext cx="6103916" cy="2308324"/>
          </a:xfrm>
          <a:prstGeom prst="rect">
            <a:avLst/>
          </a:prstGeom>
          <a:noFill/>
        </p:spPr>
        <p:txBody>
          <a:bodyPr wrap="square">
            <a:spAutoFit/>
          </a:bodyPr>
          <a:lstStyle/>
          <a:p>
            <a:pPr marL="0" indent="0">
              <a:buNone/>
            </a:pPr>
            <a:r>
              <a:rPr lang="en-US" sz="1800" dirty="0">
                <a:latin typeface="Monaco" pitchFamily="2" charset="77"/>
              </a:rPr>
              <a:t>def spiral(length, levels):</a:t>
            </a:r>
          </a:p>
          <a:p>
            <a:pPr marL="0" indent="0">
              <a:buNone/>
            </a:pPr>
            <a:r>
              <a:rPr lang="en-US" sz="1800" dirty="0">
                <a:latin typeface="Monaco" pitchFamily="2" charset="77"/>
              </a:rPr>
              <a:t>    if levels == 0:</a:t>
            </a:r>
          </a:p>
          <a:p>
            <a:pPr marL="0" indent="0">
              <a:buNone/>
            </a:pPr>
            <a:r>
              <a:rPr lang="en-US" sz="1800" dirty="0">
                <a:latin typeface="Monaco" pitchFamily="2" charset="77"/>
              </a:rPr>
              <a:t>        dot()</a:t>
            </a:r>
          </a:p>
          <a:p>
            <a:pPr marL="0" indent="0">
              <a:buNone/>
            </a:pPr>
            <a:r>
              <a:rPr lang="en-US" sz="1800" dirty="0">
                <a:latin typeface="Monaco" pitchFamily="2" charset="77"/>
              </a:rPr>
              <a:t>    else:</a:t>
            </a:r>
          </a:p>
          <a:p>
            <a:pPr marL="0" indent="0">
              <a:buNone/>
            </a:pPr>
            <a:r>
              <a:rPr lang="en-US" sz="1800" dirty="0">
                <a:latin typeface="Monaco" pitchFamily="2" charset="77"/>
              </a:rPr>
              <a:t>        forward(length)</a:t>
            </a:r>
          </a:p>
          <a:p>
            <a:pPr marL="0" indent="0">
              <a:buNone/>
            </a:pPr>
            <a:r>
              <a:rPr lang="en-US" sz="1800" dirty="0">
                <a:latin typeface="Monaco" pitchFamily="2" charset="77"/>
              </a:rPr>
              <a:t>        left(30)</a:t>
            </a:r>
          </a:p>
          <a:p>
            <a:pPr marL="0" indent="0">
              <a:buNone/>
            </a:pPr>
            <a:r>
              <a:rPr lang="en-US" sz="1800" dirty="0">
                <a:latin typeface="Monaco" pitchFamily="2" charset="77"/>
              </a:rPr>
              <a:t>        spiral(0.95 * length, levels – 1)</a:t>
            </a:r>
            <a:endParaRPr lang="en-US" sz="1800" dirty="0"/>
          </a:p>
          <a:p>
            <a:pPr marL="0" indent="0">
              <a:buNone/>
            </a:pPr>
            <a:endParaRPr lang="en-US" sz="1800" dirty="0">
              <a:latin typeface="Monaco" pitchFamily="2" charset="77"/>
            </a:endParaRPr>
          </a:p>
        </p:txBody>
      </p:sp>
    </p:spTree>
    <p:extLst>
      <p:ext uri="{BB962C8B-B14F-4D97-AF65-F5344CB8AC3E}">
        <p14:creationId xmlns:p14="http://schemas.microsoft.com/office/powerpoint/2010/main" val="13356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FACC-F2C3-650B-C6D5-C930B51083E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42E1C9F-32FC-627D-C5FF-561573ECCF1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25A64A6-DAF7-EDB8-C0BF-B969D25F1AAF}"/>
              </a:ext>
            </a:extLst>
          </p:cNvPr>
          <p:cNvSpPr>
            <a:spLocks noGrp="1"/>
          </p:cNvSpPr>
          <p:nvPr>
            <p:ph type="sldNum" sz="quarter" idx="12"/>
          </p:nvPr>
        </p:nvSpPr>
        <p:spPr/>
        <p:txBody>
          <a:bodyPr/>
          <a:lstStyle/>
          <a:p>
            <a:fld id="{CC057153-B650-4DEB-B370-79DDCFDCE934}" type="slidenum">
              <a:rPr lang="en-US" smtClean="0"/>
              <a:t>83</a:t>
            </a:fld>
            <a:endParaRPr lang="en-US"/>
          </a:p>
        </p:txBody>
      </p:sp>
      <p:sp>
        <p:nvSpPr>
          <p:cNvPr id="2" name="TextBox 1">
            <a:extLst>
              <a:ext uri="{FF2B5EF4-FFF2-40B4-BE49-F238E27FC236}">
                <a16:creationId xmlns:a16="http://schemas.microsoft.com/office/drawing/2014/main" id="{0A78448F-846C-4EFA-BF04-DD20E2E470E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9A59D05-4CD0-E62B-B30E-B72078BA0B6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a:t>
            </a:r>
            <a:r>
              <a:rPr lang="en-US" dirty="0">
                <a:latin typeface="Monaco" pitchFamily="2" charset="77"/>
              </a:rPr>
              <a:t> spiral </a:t>
            </a:r>
            <a:r>
              <a:rPr lang="en-US" dirty="0"/>
              <a:t>function</a:t>
            </a:r>
          </a:p>
        </p:txBody>
      </p:sp>
      <p:sp>
        <p:nvSpPr>
          <p:cNvPr id="7" name="TextBox 6">
            <a:extLst>
              <a:ext uri="{FF2B5EF4-FFF2-40B4-BE49-F238E27FC236}">
                <a16:creationId xmlns:a16="http://schemas.microsoft.com/office/drawing/2014/main" id="{6D5B274E-9B3E-3889-8DB7-4E150D9B5C17}"/>
              </a:ext>
            </a:extLst>
          </p:cNvPr>
          <p:cNvSpPr txBox="1"/>
          <p:nvPr/>
        </p:nvSpPr>
        <p:spPr>
          <a:xfrm>
            <a:off x="3452327" y="3713584"/>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E18956D6-A43D-BDB9-D008-2F1B99E6D7D3}"/>
              </a:ext>
            </a:extLst>
          </p:cNvPr>
          <p:cNvSpPr>
            <a:spLocks noGrp="1"/>
          </p:cNvSpPr>
          <p:nvPr>
            <p:ph idx="1"/>
          </p:nvPr>
        </p:nvSpPr>
        <p:spPr/>
        <p:txBody>
          <a:bodyPr>
            <a:normAutofit fontScale="92500" lnSpcReduction="10000"/>
          </a:bodyPr>
          <a:lstStyle/>
          <a:p>
            <a:r>
              <a:rPr lang="en-US" dirty="0"/>
              <a:t>What if we wanted to end up back at the starting point, but not pick the pen up? </a:t>
            </a:r>
          </a:p>
          <a:p>
            <a:r>
              <a:rPr lang="en-US" dirty="0"/>
              <a:t>We could trace our steps backwards.</a:t>
            </a:r>
          </a:p>
          <a:p>
            <a:pPr marL="0" indent="0">
              <a:buNone/>
            </a:pPr>
            <a:r>
              <a:rPr lang="en-US" sz="1800" dirty="0">
                <a:latin typeface="Monaco" pitchFamily="2" charset="77"/>
              </a:rPr>
              <a:t>def spiral(length, levels):</a:t>
            </a:r>
          </a:p>
          <a:p>
            <a:pPr marL="0" indent="0">
              <a:buNone/>
            </a:pPr>
            <a:r>
              <a:rPr lang="en-US" sz="1800" dirty="0">
                <a:latin typeface="Monaco" pitchFamily="2" charset="77"/>
              </a:rPr>
              <a:t>    if levels == 0:</a:t>
            </a:r>
          </a:p>
          <a:p>
            <a:pPr marL="0" indent="0">
              <a:buNone/>
            </a:pPr>
            <a:r>
              <a:rPr lang="en-US" sz="1800" dirty="0">
                <a:latin typeface="Monaco" pitchFamily="2" charset="77"/>
              </a:rPr>
              <a:t>        dot()</a:t>
            </a:r>
          </a:p>
          <a:p>
            <a:pPr marL="0" indent="0">
              <a:buNone/>
            </a:pPr>
            <a:r>
              <a:rPr lang="en-US" sz="1800" dirty="0">
                <a:latin typeface="Monaco" pitchFamily="2" charset="77"/>
              </a:rPr>
              <a:t>    else:</a:t>
            </a:r>
          </a:p>
          <a:p>
            <a:pPr marL="0" indent="0">
              <a:buNone/>
            </a:pPr>
            <a:r>
              <a:rPr lang="en-US" sz="1800" dirty="0">
                <a:latin typeface="Monaco" pitchFamily="2" charset="77"/>
              </a:rPr>
              <a:t>        forward(length)</a:t>
            </a:r>
          </a:p>
          <a:p>
            <a:pPr marL="0" indent="0">
              <a:buNone/>
            </a:pPr>
            <a:r>
              <a:rPr lang="en-US" sz="1800" dirty="0">
                <a:latin typeface="Monaco" pitchFamily="2" charset="77"/>
              </a:rPr>
              <a:t>        left(30)</a:t>
            </a:r>
          </a:p>
          <a:p>
            <a:pPr marL="0" indent="0">
              <a:buNone/>
            </a:pPr>
            <a:r>
              <a:rPr lang="en-US" sz="1800" dirty="0">
                <a:latin typeface="Monaco" pitchFamily="2" charset="77"/>
              </a:rPr>
              <a:t>        spiral(0.95 * length, levels – 1)</a:t>
            </a:r>
          </a:p>
          <a:p>
            <a:pPr marL="0" indent="0">
              <a:buNone/>
            </a:pPr>
            <a:r>
              <a:rPr lang="en-US" sz="1800" dirty="0">
                <a:latin typeface="Monaco" pitchFamily="2" charset="77"/>
              </a:rPr>
              <a:t>        right(30)</a:t>
            </a:r>
          </a:p>
          <a:p>
            <a:pPr marL="0" indent="0">
              <a:buNone/>
            </a:pPr>
            <a:r>
              <a:rPr lang="en-US" sz="1800" dirty="0">
                <a:latin typeface="Monaco" pitchFamily="2" charset="77"/>
              </a:rPr>
              <a:t>        backward(length)</a:t>
            </a:r>
          </a:p>
        </p:txBody>
      </p:sp>
    </p:spTree>
    <p:extLst>
      <p:ext uri="{BB962C8B-B14F-4D97-AF65-F5344CB8AC3E}">
        <p14:creationId xmlns:p14="http://schemas.microsoft.com/office/powerpoint/2010/main" val="23626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0F8A-12DA-CEA8-3463-1B2718D8F3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FAE73E6-76FB-DD6D-1091-7FD0D8D3D72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E91AF35-3489-F1FF-F723-06FFCB0EFC9D}"/>
              </a:ext>
            </a:extLst>
          </p:cNvPr>
          <p:cNvSpPr>
            <a:spLocks noGrp="1"/>
          </p:cNvSpPr>
          <p:nvPr>
            <p:ph type="sldNum" sz="quarter" idx="12"/>
          </p:nvPr>
        </p:nvSpPr>
        <p:spPr/>
        <p:txBody>
          <a:bodyPr/>
          <a:lstStyle/>
          <a:p>
            <a:fld id="{CC057153-B650-4DEB-B370-79DDCFDCE934}" type="slidenum">
              <a:rPr lang="en-US" smtClean="0"/>
              <a:t>84</a:t>
            </a:fld>
            <a:endParaRPr lang="en-US"/>
          </a:p>
        </p:txBody>
      </p:sp>
      <p:sp>
        <p:nvSpPr>
          <p:cNvPr id="2" name="TextBox 1">
            <a:extLst>
              <a:ext uri="{FF2B5EF4-FFF2-40B4-BE49-F238E27FC236}">
                <a16:creationId xmlns:a16="http://schemas.microsoft.com/office/drawing/2014/main" id="{1D6F6165-D981-A11E-29FC-9FBC57494C1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4881B11-FDC9-66F6-91FD-30336E64104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broccoli_demo</a:t>
            </a:r>
            <a:r>
              <a:rPr lang="en-US" dirty="0">
                <a:latin typeface="Monaco" pitchFamily="2" charset="77"/>
              </a:rPr>
              <a:t> </a:t>
            </a:r>
            <a:r>
              <a:rPr lang="en-US" dirty="0"/>
              <a:t>function</a:t>
            </a:r>
          </a:p>
        </p:txBody>
      </p:sp>
      <p:sp>
        <p:nvSpPr>
          <p:cNvPr id="7" name="TextBox 6">
            <a:extLst>
              <a:ext uri="{FF2B5EF4-FFF2-40B4-BE49-F238E27FC236}">
                <a16:creationId xmlns:a16="http://schemas.microsoft.com/office/drawing/2014/main" id="{0A305AB4-264B-59E5-B30A-C1C6EB0B625F}"/>
              </a:ext>
            </a:extLst>
          </p:cNvPr>
          <p:cNvSpPr txBox="1"/>
          <p:nvPr/>
        </p:nvSpPr>
        <p:spPr>
          <a:xfrm>
            <a:off x="3452327" y="3713584"/>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4FDF8B49-35F8-613A-D8F0-81357E59F8C9}"/>
              </a:ext>
            </a:extLst>
          </p:cNvPr>
          <p:cNvSpPr>
            <a:spLocks noGrp="1"/>
          </p:cNvSpPr>
          <p:nvPr>
            <p:ph idx="1"/>
          </p:nvPr>
        </p:nvSpPr>
        <p:spPr/>
        <p:txBody>
          <a:bodyPr/>
          <a:lstStyle/>
          <a:p>
            <a:pPr marL="228600" lvl="1" indent="0">
              <a:buNone/>
            </a:pPr>
            <a:r>
              <a:rPr lang="en-US" dirty="0"/>
              <a:t>1. Define what the header function is:</a:t>
            </a:r>
          </a:p>
          <a:p>
            <a:pPr lvl="2"/>
            <a:r>
              <a:rPr lang="en-US" dirty="0">
                <a:latin typeface="Monaco" pitchFamily="2" charset="77"/>
              </a:rPr>
              <a:t>broccoli(x, y, length, angle)</a:t>
            </a:r>
          </a:p>
          <a:p>
            <a:pPr marL="228600" lvl="1" indent="0">
              <a:buNone/>
            </a:pPr>
            <a:r>
              <a:rPr lang="en-US" dirty="0"/>
              <a:t>2. Define the recursive case:</a:t>
            </a:r>
          </a:p>
          <a:p>
            <a:pPr lvl="2"/>
            <a:r>
              <a:rPr lang="en-US" dirty="0"/>
              <a:t>broccoli is a line with three other broccolis at the end:</a:t>
            </a:r>
          </a:p>
          <a:p>
            <a:pPr lvl="3"/>
            <a:r>
              <a:rPr lang="en-US" dirty="0"/>
              <a:t>one directly straight out</a:t>
            </a:r>
          </a:p>
          <a:p>
            <a:pPr lvl="3"/>
            <a:r>
              <a:rPr lang="en-US" dirty="0"/>
              <a:t>one 20 degrees to the left</a:t>
            </a:r>
          </a:p>
          <a:p>
            <a:pPr lvl="3"/>
            <a:r>
              <a:rPr lang="en-US" dirty="0"/>
              <a:t>one 20 degrees to the right</a:t>
            </a:r>
          </a:p>
          <a:p>
            <a:pPr lvl="2"/>
            <a:r>
              <a:rPr lang="en-US" dirty="0"/>
              <a:t>the three other broccolis should be smaller/shorter than the current</a:t>
            </a:r>
          </a:p>
        </p:txBody>
      </p:sp>
    </p:spTree>
    <p:extLst>
      <p:ext uri="{BB962C8B-B14F-4D97-AF65-F5344CB8AC3E}">
        <p14:creationId xmlns:p14="http://schemas.microsoft.com/office/powerpoint/2010/main" val="2422981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45FC0-5AAF-36BA-C367-C46DA6DA2A1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A9DBCF0-C459-C2F9-D131-BEA12848065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3866296-2ABE-3214-AB1F-F7E1FC5E55EF}"/>
              </a:ext>
            </a:extLst>
          </p:cNvPr>
          <p:cNvSpPr>
            <a:spLocks noGrp="1"/>
          </p:cNvSpPr>
          <p:nvPr>
            <p:ph type="sldNum" sz="quarter" idx="12"/>
          </p:nvPr>
        </p:nvSpPr>
        <p:spPr/>
        <p:txBody>
          <a:bodyPr/>
          <a:lstStyle/>
          <a:p>
            <a:fld id="{CC057153-B650-4DEB-B370-79DDCFDCE934}" type="slidenum">
              <a:rPr lang="en-US" smtClean="0"/>
              <a:t>85</a:t>
            </a:fld>
            <a:endParaRPr lang="en-US"/>
          </a:p>
        </p:txBody>
      </p:sp>
      <p:sp>
        <p:nvSpPr>
          <p:cNvPr id="2" name="TextBox 1">
            <a:extLst>
              <a:ext uri="{FF2B5EF4-FFF2-40B4-BE49-F238E27FC236}">
                <a16:creationId xmlns:a16="http://schemas.microsoft.com/office/drawing/2014/main" id="{99B66413-2D87-762A-EA62-F042420CDAB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168D3DC-6322-404D-918E-C16DF66D362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err="1">
                <a:latin typeface="Monaco" pitchFamily="2" charset="77"/>
              </a:rPr>
              <a:t>broccoli_demo</a:t>
            </a:r>
            <a:r>
              <a:rPr lang="en-US" dirty="0">
                <a:latin typeface="Monaco" pitchFamily="2" charset="77"/>
              </a:rPr>
              <a:t> </a:t>
            </a:r>
            <a:r>
              <a:rPr lang="en-US" dirty="0"/>
              <a:t>function</a:t>
            </a:r>
          </a:p>
        </p:txBody>
      </p:sp>
      <p:sp>
        <p:nvSpPr>
          <p:cNvPr id="7" name="TextBox 6">
            <a:extLst>
              <a:ext uri="{FF2B5EF4-FFF2-40B4-BE49-F238E27FC236}">
                <a16:creationId xmlns:a16="http://schemas.microsoft.com/office/drawing/2014/main" id="{022DF0F7-E85D-9346-9651-450639A30001}"/>
              </a:ext>
            </a:extLst>
          </p:cNvPr>
          <p:cNvSpPr txBox="1"/>
          <p:nvPr/>
        </p:nvSpPr>
        <p:spPr>
          <a:xfrm>
            <a:off x="3452327" y="3713584"/>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B48B4FCB-4387-E988-BC9C-28E192B2FA77}"/>
              </a:ext>
            </a:extLst>
          </p:cNvPr>
          <p:cNvSpPr>
            <a:spLocks noGrp="1"/>
          </p:cNvSpPr>
          <p:nvPr>
            <p:ph idx="1"/>
          </p:nvPr>
        </p:nvSpPr>
        <p:spPr/>
        <p:txBody>
          <a:bodyPr>
            <a:normAutofit/>
          </a:bodyPr>
          <a:lstStyle/>
          <a:p>
            <a:pPr marL="228600" lvl="1" indent="0">
              <a:buNone/>
            </a:pPr>
            <a:r>
              <a:rPr lang="en-US" dirty="0"/>
              <a:t>3. Define the base case:</a:t>
            </a:r>
          </a:p>
          <a:p>
            <a:pPr lvl="2"/>
            <a:r>
              <a:rPr lang="en-US" sz="1800" dirty="0"/>
              <a:t>in each case, the length of the broccoli to be drawn gets shorter.</a:t>
            </a:r>
          </a:p>
          <a:p>
            <a:pPr lvl="2"/>
            <a:r>
              <a:rPr lang="en-US" sz="1800" dirty="0"/>
              <a:t>We stop at </a:t>
            </a:r>
            <a:r>
              <a:rPr lang="en-US" sz="1800" dirty="0">
                <a:latin typeface="Monaco" pitchFamily="2" charset="77"/>
              </a:rPr>
              <a:t>length &lt; 10</a:t>
            </a:r>
            <a:r>
              <a:rPr lang="en-US" sz="1800" dirty="0"/>
              <a:t> and place a  yellow dot</a:t>
            </a:r>
          </a:p>
          <a:p>
            <a:pPr marL="228600" lvl="1" indent="0">
              <a:buNone/>
            </a:pPr>
            <a:r>
              <a:rPr lang="en-US" dirty="0"/>
              <a:t>4. put it all together!</a:t>
            </a:r>
          </a:p>
          <a:p>
            <a:pPr lvl="2"/>
            <a:r>
              <a:rPr lang="en-US" sz="1800" dirty="0"/>
              <a:t>Check the base case first:</a:t>
            </a:r>
          </a:p>
          <a:p>
            <a:pPr lvl="3"/>
            <a:r>
              <a:rPr lang="en-US" sz="1800" dirty="0"/>
              <a:t>if </a:t>
            </a:r>
            <a:r>
              <a:rPr lang="en-US" sz="1800" dirty="0">
                <a:latin typeface="Monaco" pitchFamily="2" charset="77"/>
              </a:rPr>
              <a:t>length &lt; 10</a:t>
            </a:r>
          </a:p>
          <a:p>
            <a:pPr lvl="4"/>
            <a:r>
              <a:rPr lang="en-US" sz="1800" dirty="0"/>
              <a:t>Draw a yellow dot.</a:t>
            </a:r>
          </a:p>
          <a:p>
            <a:pPr lvl="2"/>
            <a:r>
              <a:rPr lang="en-US" sz="1800" dirty="0"/>
              <a:t>Otherwise:</a:t>
            </a:r>
          </a:p>
          <a:p>
            <a:pPr lvl="3"/>
            <a:r>
              <a:rPr lang="en-US" sz="1800" dirty="0"/>
              <a:t>draw three smaller broccolis at different angles.</a:t>
            </a:r>
          </a:p>
          <a:p>
            <a:r>
              <a:rPr lang="en-US" sz="1800" dirty="0" err="1">
                <a:latin typeface="Monaco" pitchFamily="2" charset="77"/>
              </a:rPr>
              <a:t>new_x</a:t>
            </a:r>
            <a:r>
              <a:rPr lang="en-US" sz="1800" dirty="0">
                <a:latin typeface="Monaco" pitchFamily="2" charset="77"/>
              </a:rPr>
              <a:t> </a:t>
            </a:r>
            <a:r>
              <a:rPr lang="en-US" sz="1800" dirty="0"/>
              <a:t>and </a:t>
            </a:r>
            <a:r>
              <a:rPr lang="en-US" sz="1800" dirty="0" err="1">
                <a:latin typeface="Monaco" pitchFamily="2" charset="77"/>
              </a:rPr>
              <a:t>new_y</a:t>
            </a:r>
            <a:r>
              <a:rPr lang="en-US" sz="1800" dirty="0"/>
              <a:t> are the ending coordinates of the line being drawn. We save them because after the first recursive call to broccoli the turtle won't be in the same place.</a:t>
            </a:r>
          </a:p>
        </p:txBody>
      </p:sp>
    </p:spTree>
    <p:extLst>
      <p:ext uri="{BB962C8B-B14F-4D97-AF65-F5344CB8AC3E}">
        <p14:creationId xmlns:p14="http://schemas.microsoft.com/office/powerpoint/2010/main" val="2391479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DEA0-1A19-DD95-419B-460094455895}"/>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7D74F140-8628-FA14-6633-D50498981F56}"/>
              </a:ext>
            </a:extLst>
          </p:cNvPr>
          <p:cNvSpPr>
            <a:spLocks noGrp="1"/>
          </p:cNvSpPr>
          <p:nvPr>
            <p:ph type="sldNum" sz="quarter" idx="12"/>
          </p:nvPr>
        </p:nvSpPr>
        <p:spPr/>
        <p:txBody>
          <a:bodyPr/>
          <a:lstStyle/>
          <a:p>
            <a:fld id="{CC057153-B650-4DEB-B370-79DDCFDCE934}" type="slidenum">
              <a:rPr lang="en-US" smtClean="0"/>
              <a:t>86</a:t>
            </a:fld>
            <a:endParaRPr lang="en-US"/>
          </a:p>
        </p:txBody>
      </p:sp>
      <p:sp>
        <p:nvSpPr>
          <p:cNvPr id="5" name="Content Placeholder 4">
            <a:extLst>
              <a:ext uri="{FF2B5EF4-FFF2-40B4-BE49-F238E27FC236}">
                <a16:creationId xmlns:a16="http://schemas.microsoft.com/office/drawing/2014/main" id="{5BE7EB51-3285-71D5-C42C-55D8D7913AC5}"/>
              </a:ext>
            </a:extLst>
          </p:cNvPr>
          <p:cNvSpPr>
            <a:spLocks noGrp="1"/>
          </p:cNvSpPr>
          <p:nvPr>
            <p:ph idx="1"/>
          </p:nvPr>
        </p:nvSpPr>
        <p:spPr/>
        <p:txBody>
          <a:bodyPr/>
          <a:lstStyle/>
          <a:p>
            <a:pPr marL="0" indent="0">
              <a:buNone/>
            </a:pPr>
            <a:r>
              <a:rPr lang="en-US" dirty="0">
                <a:solidFill>
                  <a:srgbClr val="0089E5"/>
                </a:solidFill>
                <a:hlinkClick r:id="rId3">
                  <a:extLst>
                    <a:ext uri="{A12FA001-AC4F-418D-AE19-62706E023703}">
                      <ahyp:hlinkClr xmlns:ahyp="http://schemas.microsoft.com/office/drawing/2018/hyperlinkcolor" val="tx"/>
                    </a:ext>
                  </a:extLst>
                </a:hlinkClick>
              </a:rPr>
              <a:t>rec_sum.a51</a:t>
            </a:r>
            <a:endParaRPr lang="en-US" dirty="0">
              <a:solidFill>
                <a:srgbClr val="0089E5"/>
              </a:solidFill>
              <a:hlinkClick r:id="rId4">
                <a:extLst>
                  <a:ext uri="{A12FA001-AC4F-418D-AE19-62706E023703}">
                    <ahyp:hlinkClr xmlns:ahyp="http://schemas.microsoft.com/office/drawing/2018/hyperlinkcolor" val="tx"/>
                  </a:ext>
                </a:extLst>
              </a:hlinkClick>
            </a:endParaRPr>
          </a:p>
          <a:p>
            <a:pPr marL="0" indent="0">
              <a:buNone/>
            </a:pPr>
            <a:r>
              <a:rPr lang="en-US" dirty="0">
                <a:solidFill>
                  <a:srgbClr val="0089E5"/>
                </a:solidFill>
                <a:hlinkClick r:id="rId4">
                  <a:extLst>
                    <a:ext uri="{A12FA001-AC4F-418D-AE19-62706E023703}">
                      <ahyp:hlinkClr xmlns:ahyp="http://schemas.microsoft.com/office/drawing/2018/hyperlinkcolor" val="tx"/>
                    </a:ext>
                  </a:extLst>
                </a:hlinkClick>
              </a:rPr>
              <a:t>turtle-examples.py</a:t>
            </a:r>
            <a:endParaRPr lang="en-US" dirty="0">
              <a:solidFill>
                <a:srgbClr val="0089E5"/>
              </a:solidFill>
            </a:endParaRPr>
          </a:p>
          <a:p>
            <a:pPr marL="0" indent="0">
              <a:buNone/>
            </a:pPr>
            <a:r>
              <a:rPr lang="en-US" dirty="0">
                <a:solidFill>
                  <a:srgbClr val="0089E5"/>
                </a:solidFill>
                <a:hlinkClick r:id="rId5">
                  <a:extLst>
                    <a:ext uri="{A12FA001-AC4F-418D-AE19-62706E023703}">
                      <ahyp:hlinkClr xmlns:ahyp="http://schemas.microsoft.com/office/drawing/2018/hyperlinkcolor" val="tx"/>
                    </a:ext>
                  </a:extLst>
                </a:hlinkClick>
              </a:rPr>
              <a:t>turtle-</a:t>
            </a:r>
            <a:r>
              <a:rPr lang="en-US" dirty="0" err="1">
                <a:solidFill>
                  <a:srgbClr val="0089E5"/>
                </a:solidFill>
                <a:hlinkClick r:id="rId5">
                  <a:extLst>
                    <a:ext uri="{A12FA001-AC4F-418D-AE19-62706E023703}">
                      <ahyp:hlinkClr xmlns:ahyp="http://schemas.microsoft.com/office/drawing/2018/hyperlinkcolor" val="tx"/>
                    </a:ext>
                  </a:extLst>
                </a:hlinkClick>
              </a:rPr>
              <a:t>recursion.py</a:t>
            </a:r>
            <a:endParaRPr lang="en-US" dirty="0">
              <a:solidFill>
                <a:srgbClr val="0089E5"/>
              </a:solidFill>
            </a:endParaRPr>
          </a:p>
          <a:p>
            <a:endParaRPr lang="en-US" b="1" dirty="0">
              <a:solidFill>
                <a:srgbClr val="0089E5"/>
              </a:solidFill>
            </a:endParaRPr>
          </a:p>
          <a:p>
            <a:pPr marL="0" indent="0">
              <a:buNone/>
            </a:pPr>
            <a:endParaRPr lang="en-US" dirty="0">
              <a:solidFill>
                <a:srgbClr val="0089E5"/>
              </a:solidFill>
            </a:endParaRPr>
          </a:p>
        </p:txBody>
      </p:sp>
      <p:sp>
        <p:nvSpPr>
          <p:cNvPr id="2" name="Title 1">
            <a:extLst>
              <a:ext uri="{FF2B5EF4-FFF2-40B4-BE49-F238E27FC236}">
                <a16:creationId xmlns:a16="http://schemas.microsoft.com/office/drawing/2014/main" id="{E9D4D627-2DF0-AE80-D96A-57FB140D31F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Code</a:t>
            </a:r>
          </a:p>
        </p:txBody>
      </p:sp>
    </p:spTree>
    <p:extLst>
      <p:ext uri="{BB962C8B-B14F-4D97-AF65-F5344CB8AC3E}">
        <p14:creationId xmlns:p14="http://schemas.microsoft.com/office/powerpoint/2010/main" val="173995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2BA636-78D7-2808-2115-DC9A83F33BE0}"/>
              </a:ext>
            </a:extLst>
          </p:cNvPr>
          <p:cNvSpPr/>
          <p:nvPr/>
        </p:nvSpPr>
        <p:spPr>
          <a:xfrm>
            <a:off x="1208031" y="1337390"/>
            <a:ext cx="5170822" cy="5324535"/>
          </a:xfrm>
          <a:prstGeom prst="rect">
            <a:avLst/>
          </a:prstGeom>
        </p:spPr>
        <p:txBody>
          <a:bodyPr wrap="square">
            <a:spAutoFit/>
          </a:bodyPr>
          <a:lstStyle/>
          <a:p>
            <a:r>
              <a:rPr lang="en-US" sz="2000" dirty="0">
                <a:solidFill>
                  <a:schemeClr val="bg2">
                    <a:lumMod val="90000"/>
                  </a:schemeClr>
                </a:solidFill>
                <a:latin typeface="Courier New"/>
                <a:cs typeface="Courier New"/>
              </a:rPr>
              <a:t>2</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r1 stack</a:t>
            </a:r>
          </a:p>
          <a:p>
            <a:r>
              <a:rPr lang="en-US" sz="2000" dirty="0">
                <a:solidFill>
                  <a:schemeClr val="bg2">
                    <a:lumMod val="90000"/>
                  </a:schemeClr>
                </a:solidFill>
                <a:latin typeface="Courier New"/>
                <a:cs typeface="Courier New"/>
              </a:rPr>
              <a:t>6</a:t>
            </a:r>
            <a:r>
              <a:rPr lang="en-US" sz="2000" dirty="0">
                <a:latin typeface="Courier New"/>
                <a:cs typeface="Courier New"/>
              </a:rPr>
              <a:t>       loa r3 r0</a:t>
            </a:r>
          </a:p>
          <a:p>
            <a:endParaRPr lang="en-US" sz="2000" dirty="0">
              <a:latin typeface="Courier New"/>
              <a:cs typeface="Courier New"/>
            </a:endParaRPr>
          </a:p>
          <a:p>
            <a:r>
              <a:rPr lang="en-US" sz="2000" dirty="0">
                <a:solidFill>
                  <a:schemeClr val="bg2">
                    <a:lumMod val="90000"/>
                  </a:schemeClr>
                </a:solidFill>
                <a:latin typeface="Courier New"/>
                <a:cs typeface="Courier New"/>
              </a:rPr>
              <a:t>8</a:t>
            </a:r>
            <a:r>
              <a:rPr lang="en-US" sz="2000" dirty="0">
                <a:latin typeface="Courier New"/>
                <a:cs typeface="Courier New"/>
              </a:rPr>
              <a:t>       </a:t>
            </a:r>
            <a:r>
              <a:rPr lang="en-US" sz="2000" dirty="0" err="1">
                <a:latin typeface="Courier New"/>
                <a:cs typeface="Courier New"/>
              </a:rPr>
              <a:t>lcw</a:t>
            </a:r>
            <a:r>
              <a:rPr lang="en-US" sz="2000" dirty="0">
                <a:latin typeface="Courier New"/>
                <a:cs typeface="Courier New"/>
              </a:rPr>
              <a:t> r2 </a:t>
            </a:r>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12</a:t>
            </a:r>
            <a:r>
              <a:rPr lang="en-US" sz="2000" dirty="0">
                <a:latin typeface="Courier New"/>
                <a:cs typeface="Courier New"/>
              </a:rPr>
              <a:t>      </a:t>
            </a:r>
            <a:r>
              <a:rPr lang="en-US" sz="2000" dirty="0" err="1">
                <a:latin typeface="Courier New"/>
                <a:cs typeface="Courier New"/>
              </a:rPr>
              <a:t>cal</a:t>
            </a:r>
            <a:r>
              <a:rPr lang="en-US" sz="2000" dirty="0">
                <a:latin typeface="Courier New"/>
                <a:cs typeface="Courier New"/>
              </a:rPr>
              <a:t> r2 r2</a:t>
            </a:r>
          </a:p>
          <a:p>
            <a:endParaRPr lang="en-US" sz="2000" dirty="0">
              <a:latin typeface="Courier New"/>
              <a:cs typeface="Courier New"/>
            </a:endParaRPr>
          </a:p>
          <a:p>
            <a:r>
              <a:rPr lang="en-US" sz="2000" dirty="0">
                <a:solidFill>
                  <a:schemeClr val="bg2">
                    <a:lumMod val="90000"/>
                  </a:schemeClr>
                </a:solidFill>
                <a:latin typeface="Courier New"/>
                <a:cs typeface="Courier New"/>
              </a:rPr>
              <a:t>14</a:t>
            </a:r>
            <a:r>
              <a:rPr lang="en-US" sz="2000" dirty="0">
                <a:latin typeface="Courier New"/>
                <a:cs typeface="Courier New"/>
              </a:rPr>
              <a:t>      </a:t>
            </a:r>
            <a:r>
              <a:rPr lang="en-US" sz="2000" dirty="0" err="1">
                <a:latin typeface="Courier New"/>
                <a:cs typeface="Courier New"/>
              </a:rPr>
              <a:t>sto</a:t>
            </a:r>
            <a:r>
              <a:rPr lang="en-US" sz="2000" dirty="0">
                <a:latin typeface="Courier New"/>
                <a:cs typeface="Courier New"/>
              </a:rPr>
              <a:t> r3 r0</a:t>
            </a:r>
          </a:p>
          <a:p>
            <a:r>
              <a:rPr lang="en-US" sz="2000" dirty="0">
                <a:solidFill>
                  <a:schemeClr val="bg2">
                    <a:lumMod val="90000"/>
                  </a:schemeClr>
                </a:solidFill>
                <a:latin typeface="Courier New"/>
                <a:cs typeface="Courier New"/>
              </a:rPr>
              <a:t>16</a:t>
            </a:r>
            <a:r>
              <a:rPr lang="en-US" sz="2000" dirty="0">
                <a:latin typeface="Courier New"/>
                <a:cs typeface="Courier New"/>
              </a:rPr>
              <a:t>      </a:t>
            </a:r>
            <a:r>
              <a:rPr lang="en-US" sz="2000" dirty="0" err="1">
                <a:latin typeface="Courier New"/>
                <a:cs typeface="Courier New"/>
              </a:rPr>
              <a:t>hlt</a:t>
            </a:r>
            <a:endParaRPr lang="en-US" sz="2000" dirty="0">
              <a:latin typeface="Courier New"/>
              <a:cs typeface="Courier New"/>
            </a:endParaRPr>
          </a:p>
          <a:p>
            <a:endParaRPr lang="en-US" sz="2000" dirty="0">
              <a:latin typeface="Courier New"/>
              <a:cs typeface="Courier New"/>
            </a:endParaRPr>
          </a:p>
          <a:p>
            <a:endParaRPr lang="en-US" sz="2000" dirty="0">
              <a:latin typeface="Courier New"/>
              <a:cs typeface="Courier New"/>
            </a:endParaRPr>
          </a:p>
          <a:p>
            <a:r>
              <a:rPr lang="en-US" sz="2000" dirty="0" err="1">
                <a:latin typeface="Courier New"/>
                <a:cs typeface="Courier New"/>
              </a:rPr>
              <a:t>rec_sum</a:t>
            </a:r>
            <a:endParaRPr lang="en-US" sz="2000" dirty="0">
              <a:latin typeface="Courier New"/>
              <a:cs typeface="Courier New"/>
            </a:endParaRPr>
          </a:p>
          <a:p>
            <a:r>
              <a:rPr lang="en-US" sz="2000" dirty="0">
                <a:solidFill>
                  <a:schemeClr val="bg2">
                    <a:lumMod val="90000"/>
                  </a:schemeClr>
                </a:solidFill>
                <a:latin typeface="Courier New"/>
                <a:cs typeface="Courier New"/>
              </a:rPr>
              <a:t>18</a:t>
            </a:r>
            <a:r>
              <a:rPr lang="en-US" sz="2000" dirty="0">
                <a:latin typeface="Courier New"/>
                <a:cs typeface="Courier New"/>
              </a:rPr>
              <a:t>      </a:t>
            </a:r>
            <a:r>
              <a:rPr lang="en-US" sz="2000" dirty="0" err="1">
                <a:latin typeface="Courier New"/>
                <a:cs typeface="Courier New"/>
              </a:rPr>
              <a:t>psh</a:t>
            </a:r>
            <a:r>
              <a:rPr lang="en-US" sz="2000" dirty="0">
                <a:latin typeface="Courier New"/>
                <a:cs typeface="Courier New"/>
              </a:rPr>
              <a:t> r2</a:t>
            </a:r>
          </a:p>
          <a:p>
            <a:r>
              <a:rPr lang="en-US" sz="2000" dirty="0">
                <a:solidFill>
                  <a:schemeClr val="bg2">
                    <a:lumMod val="90000"/>
                  </a:schemeClr>
                </a:solidFill>
                <a:latin typeface="Courier New"/>
                <a:cs typeface="Courier New"/>
              </a:rPr>
              <a:t>22</a:t>
            </a:r>
            <a:r>
              <a:rPr lang="en-US" sz="2000" dirty="0">
                <a:latin typeface="Courier New"/>
                <a:cs typeface="Courier New"/>
              </a:rPr>
              <a:t>      </a:t>
            </a:r>
            <a:r>
              <a:rPr lang="en-US" sz="2000" dirty="0" err="1">
                <a:latin typeface="Courier New"/>
                <a:cs typeface="Courier New"/>
              </a:rPr>
              <a:t>bne</a:t>
            </a:r>
            <a:r>
              <a:rPr lang="en-US" sz="2000" dirty="0">
                <a:latin typeface="Courier New"/>
                <a:cs typeface="Courier New"/>
              </a:rPr>
              <a:t> r3 r0 recurse</a:t>
            </a:r>
          </a:p>
          <a:p>
            <a:r>
              <a:rPr lang="en-US" sz="2000" dirty="0">
                <a:solidFill>
                  <a:schemeClr val="bg2">
                    <a:lumMod val="90000"/>
                  </a:schemeClr>
                </a:solidFill>
                <a:latin typeface="Courier New"/>
                <a:cs typeface="Courier New"/>
              </a:rPr>
              <a:t>24</a:t>
            </a:r>
            <a:r>
              <a:rPr lang="en-US" sz="2000" dirty="0">
                <a:latin typeface="Courier New"/>
                <a:cs typeface="Courier New"/>
              </a:rPr>
              <a:t>      add r3 r0 0          </a:t>
            </a:r>
          </a:p>
          <a:p>
            <a:r>
              <a:rPr lang="en-US" sz="2000" dirty="0">
                <a:solidFill>
                  <a:schemeClr val="bg2">
                    <a:lumMod val="90000"/>
                  </a:schemeClr>
                </a:solidFill>
                <a:latin typeface="Courier New"/>
                <a:cs typeface="Courier New"/>
              </a:rPr>
              <a:t>26</a:t>
            </a:r>
            <a:r>
              <a:rPr lang="en-US" sz="2000" dirty="0">
                <a:latin typeface="Courier New"/>
                <a:cs typeface="Courier New"/>
              </a:rPr>
              <a:t>      </a:t>
            </a:r>
            <a:r>
              <a:rPr lang="en-US" sz="2000" dirty="0" err="1">
                <a:latin typeface="Courier New"/>
                <a:cs typeface="Courier New"/>
              </a:rPr>
              <a:t>brs</a:t>
            </a:r>
            <a:r>
              <a:rPr lang="en-US" sz="2000" dirty="0">
                <a:latin typeface="Courier New"/>
                <a:cs typeface="Courier New"/>
              </a:rPr>
              <a:t> done</a:t>
            </a:r>
          </a:p>
          <a:p>
            <a:endParaRPr lang="en-US" sz="2000" dirty="0">
              <a:latin typeface="Courier New"/>
              <a:cs typeface="Courier New"/>
            </a:endParaRPr>
          </a:p>
          <a:p>
            <a:r>
              <a:rPr lang="en-US" sz="2000" dirty="0">
                <a:latin typeface="Courier New"/>
                <a:cs typeface="Courier New"/>
              </a:rPr>
              <a:t>…</a:t>
            </a:r>
          </a:p>
        </p:txBody>
      </p:sp>
      <p:sp>
        <p:nvSpPr>
          <p:cNvPr id="3" name="TextBox 2"/>
          <p:cNvSpPr txBox="1"/>
          <p:nvPr/>
        </p:nvSpPr>
        <p:spPr>
          <a:xfrm>
            <a:off x="1778001" y="410445"/>
            <a:ext cx="2529860" cy="461665"/>
          </a:xfrm>
          <a:prstGeom prst="rect">
            <a:avLst/>
          </a:prstGeom>
          <a:noFill/>
        </p:spPr>
        <p:txBody>
          <a:bodyPr wrap="none" rtlCol="0">
            <a:spAutoFit/>
          </a:bodyPr>
          <a:lstStyle/>
          <a:p>
            <a:r>
              <a:rPr lang="en-US" sz="2400" dirty="0"/>
              <a:t>Calling </a:t>
            </a:r>
            <a:r>
              <a:rPr lang="en-US" sz="2400" dirty="0" err="1">
                <a:latin typeface="Courier New" panose="02070309020205020404" pitchFamily="49" charset="0"/>
                <a:cs typeface="Courier New" panose="02070309020205020404" pitchFamily="49" charset="0"/>
              </a:rPr>
              <a:t>rec_sum</a:t>
            </a:r>
            <a:endParaRPr lang="en-US" sz="2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nvGraphicFramePr>
        <p:xfrm>
          <a:off x="6959885" y="668867"/>
          <a:ext cx="1975555" cy="914400"/>
        </p:xfrm>
        <a:graphic>
          <a:graphicData uri="http://schemas.openxmlformats.org/drawingml/2006/table">
            <a:tbl>
              <a:tblPr bandRow="1">
                <a:tableStyleId>{3B4B98B0-60AC-42C2-AFA5-B58CD77FA1E5}</a:tableStyleId>
              </a:tblPr>
              <a:tblGrid>
                <a:gridCol w="663223">
                  <a:extLst>
                    <a:ext uri="{9D8B030D-6E8A-4147-A177-3AD203B41FA5}">
                      <a16:colId xmlns:a16="http://schemas.microsoft.com/office/drawing/2014/main" val="20000"/>
                    </a:ext>
                  </a:extLst>
                </a:gridCol>
                <a:gridCol w="1312332">
                  <a:extLst>
                    <a:ext uri="{9D8B030D-6E8A-4147-A177-3AD203B41FA5}">
                      <a16:colId xmlns:a16="http://schemas.microsoft.com/office/drawing/2014/main" val="20001"/>
                    </a:ext>
                  </a:extLst>
                </a:gridCol>
              </a:tblGrid>
              <a:tr h="370840">
                <a:tc>
                  <a:txBody>
                    <a:bodyPr/>
                    <a:lstStyle/>
                    <a:p>
                      <a:r>
                        <a:rPr lang="en-US" sz="2400" dirty="0"/>
                        <a:t>r2</a:t>
                      </a:r>
                    </a:p>
                  </a:txBody>
                  <a:tcPr/>
                </a:tc>
                <a:tc>
                  <a:txBody>
                    <a:bodyPr/>
                    <a:lstStyle/>
                    <a:p>
                      <a:endParaRPr lang="en-US" sz="2400" dirty="0"/>
                    </a:p>
                  </a:txBody>
                  <a:tcPr/>
                </a:tc>
                <a:extLst>
                  <a:ext uri="{0D108BD9-81ED-4DB2-BD59-A6C34878D82A}">
                    <a16:rowId xmlns:a16="http://schemas.microsoft.com/office/drawing/2014/main" val="10000"/>
                  </a:ext>
                </a:extLst>
              </a:tr>
              <a:tr h="370840">
                <a:tc>
                  <a:txBody>
                    <a:bodyPr/>
                    <a:lstStyle/>
                    <a:p>
                      <a:r>
                        <a:rPr lang="en-US" sz="2400" dirty="0"/>
                        <a:t>r3</a:t>
                      </a:r>
                    </a:p>
                  </a:txBody>
                  <a:tcPr/>
                </a:tc>
                <a:tc>
                  <a:txBody>
                    <a:bodyPr/>
                    <a:lstStyle/>
                    <a:p>
                      <a:r>
                        <a:rPr lang="en-US" sz="2400" dirty="0"/>
                        <a:t>2</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7016958" y="6166556"/>
            <a:ext cx="1011815" cy="461665"/>
          </a:xfrm>
          <a:prstGeom prst="rect">
            <a:avLst/>
          </a:prstGeom>
          <a:noFill/>
        </p:spPr>
        <p:txBody>
          <a:bodyPr wrap="none" rtlCol="0">
            <a:spAutoFit/>
          </a:bodyPr>
          <a:lstStyle/>
          <a:p>
            <a:r>
              <a:rPr lang="en-US" sz="2400" dirty="0"/>
              <a:t>Stack</a:t>
            </a:r>
          </a:p>
        </p:txBody>
      </p:sp>
      <p:cxnSp>
        <p:nvCxnSpPr>
          <p:cNvPr id="6" name="Straight Connector 5"/>
          <p:cNvCxnSpPr/>
          <p:nvPr/>
        </p:nvCxnSpPr>
        <p:spPr>
          <a:xfrm flipV="1">
            <a:off x="6491112" y="6138332"/>
            <a:ext cx="1707445" cy="1411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98557" y="5600892"/>
            <a:ext cx="1793583" cy="461665"/>
            <a:chOff x="6674556" y="5600891"/>
            <a:chExt cx="1793583" cy="461665"/>
          </a:xfrm>
        </p:grpSpPr>
        <p:cxnSp>
          <p:nvCxnSpPr>
            <p:cNvPr id="8" name="Straight Arrow Connector 7"/>
            <p:cNvCxnSpPr/>
            <p:nvPr/>
          </p:nvCxnSpPr>
          <p:spPr>
            <a:xfrm flipH="1">
              <a:off x="6674556" y="5912556"/>
              <a:ext cx="624624"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11439" y="5600891"/>
              <a:ext cx="1056700" cy="461665"/>
            </a:xfrm>
            <a:prstGeom prst="rect">
              <a:avLst/>
            </a:prstGeom>
            <a:noFill/>
          </p:spPr>
          <p:txBody>
            <a:bodyPr wrap="none" rtlCol="0">
              <a:spAutoFit/>
            </a:bodyPr>
            <a:lstStyle/>
            <a:p>
              <a:r>
                <a:rPr lang="en-US" sz="2400" dirty="0" err="1"/>
                <a:t>sp</a:t>
              </a:r>
              <a:r>
                <a:rPr lang="en-US" sz="2400" dirty="0"/>
                <a:t> (r1)</a:t>
              </a:r>
            </a:p>
          </p:txBody>
        </p:sp>
      </p:grpSp>
      <p:sp>
        <p:nvSpPr>
          <p:cNvPr id="10" name="Rectangle 9"/>
          <p:cNvSpPr/>
          <p:nvPr/>
        </p:nvSpPr>
        <p:spPr>
          <a:xfrm>
            <a:off x="2435698" y="2356587"/>
            <a:ext cx="2285592" cy="274645"/>
          </a:xfrm>
          <a:prstGeom prst="rect">
            <a:avLst/>
          </a:prstGeom>
          <a:solidFill>
            <a:srgbClr val="0080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877950"/>
      </p:ext>
    </p:extLst>
  </p:cSld>
  <p:clrMapOvr>
    <a:masterClrMapping/>
  </p:clrMapOvr>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48234</TotalTime>
  <Words>8625</Words>
  <Application>Microsoft Macintosh PowerPoint</Application>
  <PresentationFormat>Widescreen</PresentationFormat>
  <Paragraphs>1966</Paragraphs>
  <Slides>86</Slides>
  <Notes>86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Aptos</vt:lpstr>
      <vt:lpstr>Arial</vt:lpstr>
      <vt:lpstr>Courier New</vt:lpstr>
      <vt:lpstr>Monaco</vt:lpstr>
      <vt:lpstr>Neue Haas Grotesk Text Pro</vt:lpstr>
      <vt:lpstr>VanillaVTI</vt:lpstr>
      <vt:lpstr>More 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431</cp:revision>
  <cp:lastPrinted>2026-03-13T20:54:47Z</cp:lastPrinted>
  <dcterms:created xsi:type="dcterms:W3CDTF">2025-02-11T22:53:59Z</dcterms:created>
  <dcterms:modified xsi:type="dcterms:W3CDTF">2026-03-13T23:54:28Z</dcterms:modified>
</cp:coreProperties>
</file>