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346" r:id="rId3"/>
    <p:sldId id="362" r:id="rId4"/>
    <p:sldId id="352" r:id="rId5"/>
    <p:sldId id="368" r:id="rId6"/>
    <p:sldId id="364" r:id="rId7"/>
    <p:sldId id="371" r:id="rId8"/>
    <p:sldId id="370" r:id="rId9"/>
    <p:sldId id="372" r:id="rId10"/>
    <p:sldId id="373" r:id="rId11"/>
    <p:sldId id="365" r:id="rId12"/>
    <p:sldId id="375" r:id="rId13"/>
    <p:sldId id="374" r:id="rId14"/>
    <p:sldId id="376" r:id="rId15"/>
    <p:sldId id="377" r:id="rId16"/>
    <p:sldId id="363" r:id="rId17"/>
    <p:sldId id="366" r:id="rId18"/>
    <p:sldId id="367" r:id="rId19"/>
    <p:sldId id="369" r:id="rId20"/>
    <p:sldId id="35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8AB611-3086-6E6F-040A-5E71DA3CF609}" name="Alexandra Papoutsaki" initials="AP" userId="S::apaa2017@pomona.edu::bfa77a5d-e38e-43e7-abd1-0ba00b2c13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E5"/>
    <a:srgbClr val="FF9300"/>
    <a:srgbClr val="00FA00"/>
    <a:srgbClr val="8EFA00"/>
    <a:srgbClr val="009051"/>
    <a:srgbClr val="FFD579"/>
    <a:srgbClr val="0432FF"/>
    <a:srgbClr val="011893"/>
    <a:srgbClr val="FFFC00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79"/>
    <p:restoredTop sz="80000"/>
  </p:normalViewPr>
  <p:slideViewPr>
    <p:cSldViewPr snapToGrid="0">
      <p:cViewPr varScale="1">
        <p:scale>
          <a:sx n="69" d="100"/>
          <a:sy n="69" d="100"/>
        </p:scale>
        <p:origin x="21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DBA23-DB00-314B-A470-A362519CA314}" type="datetimeFigureOut">
              <a:rPr lang="en-US" smtClean="0"/>
              <a:t>3/9/26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C9309-185D-B241-857D-6AB64774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9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time, we talked about the proof technique of mathematical induction and how it allows us to prove properties for all non-negative integers.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43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52D3E-3AAF-D712-C75A-AECB6749F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6C2620-9720-A777-061C-7C185C0E7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4CE799-4493-5839-4EF1-F047FF66A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Given this inductive hypothesis, we must prove that P(n+1) is also evenly divisible by a prime number.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7078E-759F-7BB3-43E1-E9AB7419B7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87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96876-C18C-E61E-592B-019B6A118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8B972E-1A30-03CB-5C21-5F8A979D44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70B571-E51D-7D1E-9F5F-6103F7122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What do we know about n+1? It can either be prime or composite.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592BC-3511-BDD5-271C-913DEDA5E8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03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2A9AE-F1D4-82C3-5B9F-FB1FF8D18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13DD86-CE0A-1BC7-A3CB-3C8D39083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4A06F6-5DE3-289C-519E-8BAD69E5F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What do we know about n+1? It can either be prime or composite. If it is prime, then it is evenly divisible by a prime number, namely itself.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CF8F7-2DFD-6B34-2828-D8048E979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13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14DB9-F367-6CFB-ACD4-52C006B51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98C510-9C6E-C9EB-A95F-91FA1868BB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198D5D-33F6-20C3-064D-889D773D3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What do we know about n+1? It can either be prime or composite. If it is prime, then it is evenly divisible by a prime number, namely itself. The alternative is that it is not a prime number, that is, there is a number a between 2 and n that divides n+1.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5492F-B7F9-91A0-518A-775F3C2B0E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31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585E2-041B-93E0-84C1-FAEE72678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1F85FD-CE8F-05FB-C6A9-F0A250D6C9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D10DF7-60EA-1929-9EE2-B25BD2C3C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What do we know about n+1? It can either be prime or composite. If it is prime, then it is evenly divisible by a prime number, namely itself. The alternative is that it is not a prime number, that is, there is a number a between 2 and n that divides n+1. But so far, we have assumed that all numbers up to n are evenly divisible by a prime number. That means that a is evenly divisible by a prime number, let's call it p. That means that n+1 is also divisible by p!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64175-9A8B-CF40-A2EF-00D8B7F1F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33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7E785-B7AE-91B9-B4E0-4B5587F3D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9BD040-03A4-BC4A-1B0C-E952228A12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5D464B-3484-1A2A-9475-E97A800873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Thus, P(n+1) holds since n+1 is divisible by a prime number regardless of whether itself is a prime number or a composite. By the principle of mathematical induction, we have proven our claim.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5AEB9-E16F-F133-AF5A-786E7D787D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53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0E87C-2658-EAF0-24AC-1591D7596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B97B9B-D164-8448-9BD0-C440D8FB8A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D8D9F9-CB99-3F93-0201-9E58A506D4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Your turn 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7D70F-3528-C85E-B37A-6D31C8B62A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65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927D9-1F64-EB48-9711-B2C52AA5A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3B9B37-86CA-DDD6-6174-FD773ECDDD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AB29A8-F7BB-15C7-48DE-629743EF3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113AB-F0AA-10BB-24CF-D2DEDFAF72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5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DD470-FE69-450F-BF3B-76112900E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31B643-8E1B-B42B-3BD8-727DCEF68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D22849-EA14-C6AD-16FD-A67CBAF6C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267E4-3134-39AC-54DD-22C7CFA7A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74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7C049-AFD9-4788-B022-7BC3DBECA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EB36BF-BAE4-BCD0-B994-876958A83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707712-E2EF-2611-90DC-6B93B7C3C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97B41-F7D5-A14E-39DD-A5742FBC5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7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E80AC-8AFC-1728-8BC1-665A89965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9E67F8-7207-8867-F026-A208FCF89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365A27-F917-6FA4-723C-0FDD09BFD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 a reminder, the structure of a proof by induction assumes that we have a property P(n) that holds true for all non-negative integers n. We start by proving that P(0) is true, what is known as the base case. And then we assume that for every n&gt;=0, if the property is true for n then we show that it is true for P(n+1). This s known as the inductive case. The intuition behind mathematical induction is that P start being true and never stops being true, which corresponds to the base and inductive case, respectively.</a:t>
            </a:r>
          </a:p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8019A-2B03-EEB6-BCF4-96DCABE44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35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71ED6-EC41-0015-8F11-B161BB205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1421A2-8595-A03E-2F88-2E1115887E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A58530-652F-D0CA-D77E-086D25C47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0681B-AE4D-1898-0573-7AB369D8C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97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85E8E-9823-BD4A-F4C5-3BD491A43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E345F8-159B-637D-58B8-42DFA35FB2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2B0565-2DA1-9895-1325-2DFD82037B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Today, we will see a variation of this proof technique known as strong induction. Strong induction again allows us to prove that a property P(n) holds for all non-negative integers n. The base case is the same, we just prove that P(0) is true. What changes is the inductive case: we don't just assume that P(n) is true for every n&gt;=0 and prove that P(n+1) is also true. Instead, we assume that P is true for all numbers UP to n, that is P(0) AND P(1) AND P(2) AND… AND P(n) are all true and then we show that P(n+1) is also true. Our approach last time is known as weak induction and only assumes P(n). In strong induction, we show that If P has been true for all integers up until now, then it's still true this time.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53585-8CD0-8F5B-5834-FA19CF4FE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25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96D22-0DD8-0B69-0B85-D55B03FB3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EB4BE7-4D92-ACE5-638F-C9ADE4B43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DB3F5F-55A1-F65A-43AC-4CA94AC3D5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Before we work on our first strong induction proof, let's go over some notation that will be useful (similar to how sums were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handly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last time). 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floor of a number x is the largest integer that is less than or equal to x. The ceiling is the opposite idea, the smallest integer that is greater or equal to x.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For any integers k and n (n has to strictly be greater than 0), the integer n mod k is the remainder when we divide n by k, that is n-k* floor of (n/k).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C974F-10C4-08E5-A1FC-EC21C5A994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4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778FD-0098-5100-B5C1-AD317BACE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125FBB-28FD-975E-71CD-11E2F22B48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579B1A-C2BD-4567-3553-9B292B594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For any integers k and n (n has to strictly be greater than 0), the integer n mod k is the remainder when we divide n by k, that is n-k* floor of (n/k). We say that k evenly divides n or n is divisible by k and denote it as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k|n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if n/k is an integer, that is n mod k = 0. evenly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This helps explain why a number is prime if the only positive integers that evenly divide n are 1 and n itself. Otherwise a number is called a composite. </a:t>
            </a:r>
          </a:p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A6A17-7785-4497-1CCA-1CB3F4022C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81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F3937-A8BF-42DD-E4AD-EE7EF3131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261D08-9EB1-E7AA-8C86-52AC7495CA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8C632B-E30E-DA4F-EDA9-53F21201FC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Now that we established this vocabulary, we will use strong induction to prove the claim that any integer greater or equal to 2 is evenly divisible by a prime number.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66EB-9D95-C72F-713F-FE9520288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53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D495D-5F38-25DA-0A96-638B266F8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AD09D6-EF0F-5A5A-CF55-3713733EA9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4EF1A1-FBAD-664D-BCBE-09689D7D3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Now that we established this vocabulary, we will use strong induction to prove the claim that any integer greater or equal to 2 is evenly divisible by a prime number.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 a first step, we need to denote by P(n) the property that evenly divisible by a prime number. We have to state that we will use strong induction on n to show that P(n) holds for all n greater or equal to 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18FE2-11DF-BEC4-4882-1DB5889CCB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54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D233F-DD36-8E16-C4A5-E40FC959B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DBE72F-125E-7A3D-54D3-49BF05EFFD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63CE7A-96AB-3DEB-651B-E92877937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Our base case starts with n=2 (not equal to 0, since our property starts at n=2!). P(2) holds because 2 is a prime number and 2 evenly divides 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84147-0DE2-8A38-4FC5-B78228C84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60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1B704-3650-111F-1E9C-3EDF07549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BE8489-384A-5C8A-74D4-E3C914206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397754-4468-D324-2671-C36697285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inductive case assumes that for any integer n that is all P(2) AND P(3) AND…AND P(n) are true, that is we assume that 2, 3, 4, …, n are evenly divisible by a prime number. Given this inductive hypothesis, we must prove that P(n+1) is also evenly divisible by a prime number.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5F531-3069-0069-148A-27936C7F6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6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443D-EB41-0E4B-9199-7070F6E90ED2}" type="datetime1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3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FA83-F244-5343-BB18-993A36B4F493}" type="datetime1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2B89-1C08-124C-A818-4A226C9F6271}" type="datetime1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0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C59-1998-9841-AEAE-EAACED0CEF34}" type="datetime1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7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FD55-DE59-EA44-B02F-6DE9BFFB3E31}" type="datetime1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1594-637E-8D48-9FDF-668DFC83BD98}" type="datetime1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6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3330-7ECC-7045-AE22-C708889960F4}" type="datetime1">
              <a:rPr lang="en-US" smtClean="0"/>
              <a:t>3/9/26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4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0638-B5CB-F74F-93C4-B73DD9CD1A25}" type="datetime1">
              <a:rPr lang="en-US" smtClean="0"/>
              <a:t>3/9/26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73C5-0D32-4446-97DB-44F61BE88692}" type="datetime1">
              <a:rPr lang="en-US" smtClean="0"/>
              <a:t>3/9/26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7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D7E-3769-3D4C-A8F3-5C7A88FE5F2C}" type="datetime1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7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48DF-A835-9F46-A06F-C97E0D4C5357}" type="datetime1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4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D21E448-AF3A-0844-8572-89C25B065DCC}" type="datetime1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nsplash.com/photos/man-climbing-building-using-emergency-stairs-NDz_JwHHvXA?utm_content=creditCopyText&amp;utm_medium=referral&amp;utm_source=unsplash" TargetMode="External"/><Relationship Id="rId4" Type="http://schemas.openxmlformats.org/officeDocument/2006/relationships/hyperlink" Target="https://unsplash.com/@ezj?utm_content=creditCopyText&amp;utm_medium=referral&amp;utm_source=unsplas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9BE195-C8FE-8C88-CE12-BD45674DC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9E5">
              <a:alpha val="8196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D064F0-6D2A-219C-C000-14ABD99EC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06" y="0"/>
            <a:ext cx="4903694" cy="685800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D07FA-19A2-9519-3A07-2572285E7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1" y="822960"/>
            <a:ext cx="4286054" cy="3474720"/>
          </a:xfrm>
        </p:spPr>
        <p:txBody>
          <a:bodyPr anchor="b">
            <a:normAutofit/>
          </a:bodyPr>
          <a:lstStyle/>
          <a:p>
            <a:pPr algn="l"/>
            <a:r>
              <a:rPr lang="en-US" sz="5200" dirty="0">
                <a:solidFill>
                  <a:schemeClr val="bg1"/>
                </a:solidFill>
              </a:rPr>
              <a:t>Strong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3AA49-8991-E970-8924-4D274A199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1" y="4419600"/>
            <a:ext cx="3931920" cy="1386840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</a:rPr>
              <a:t>CS51 </a:t>
            </a:r>
            <a:r>
              <a:rPr lang="en-US" sz="2200">
                <a:solidFill>
                  <a:schemeClr val="bg1"/>
                </a:solidFill>
              </a:rPr>
              <a:t>– Spring 2026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DB54D0-C5E3-DD76-E9BE-ACA3CAFC8A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586" b="18586"/>
          <a:stretch/>
        </p:blipFill>
        <p:spPr>
          <a:xfrm>
            <a:off x="0" y="-11482"/>
            <a:ext cx="7288306" cy="68694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9CC735-3C5E-F95E-9C32-426C58E78383}"/>
              </a:ext>
            </a:extLst>
          </p:cNvPr>
          <p:cNvSpPr txBox="1"/>
          <p:nvPr/>
        </p:nvSpPr>
        <p:spPr>
          <a:xfrm>
            <a:off x="1819673" y="6550223"/>
            <a:ext cx="61680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Photo by </a:t>
            </a:r>
            <a:r>
              <a:rPr lang="en-US" sz="1400" dirty="0">
                <a:solidFill>
                  <a:srgbClr val="0089E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Ethan Johnson</a:t>
            </a:r>
            <a:r>
              <a:rPr lang="en-US" sz="1400" dirty="0">
                <a:solidFill>
                  <a:srgbClr val="0089E5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on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89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14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B82E9F-8C1E-2F78-26D9-0A3BD29C6036}"/>
              </a:ext>
            </a:extLst>
          </p:cNvPr>
          <p:cNvSpPr/>
          <p:nvPr/>
        </p:nvSpPr>
        <p:spPr>
          <a:xfrm>
            <a:off x="9101138" y="357188"/>
            <a:ext cx="3090862" cy="465772"/>
          </a:xfrm>
          <a:prstGeom prst="rect">
            <a:avLst/>
          </a:prstGeom>
          <a:solidFill>
            <a:srgbClr val="FE95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Mathematical Foundations</a:t>
            </a:r>
          </a:p>
        </p:txBody>
      </p:sp>
    </p:spTree>
    <p:extLst>
      <p:ext uri="{BB962C8B-B14F-4D97-AF65-F5344CB8AC3E}">
        <p14:creationId xmlns:p14="http://schemas.microsoft.com/office/powerpoint/2010/main" val="2765529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FAECB-B399-D0EF-16E4-26FD500D4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DC0A70A-6AFA-DAEA-1390-77A9C43C43AD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7EB76F-2D1C-636E-2A8F-753F53B2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B93ACEC-5ACD-527F-1A9A-E5FA1D0C8D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Using strong induction, we will prove the claim that any integer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200" dirty="0"/>
                  <a:t> is evenly divisible by a prime number. </a:t>
                </a:r>
              </a:p>
              <a:p>
                <a:pPr fontAlgn="base"/>
                <a:r>
                  <a:rPr lang="en-US" sz="2200" dirty="0"/>
                  <a:t>1.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denote the property that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is evenly divisible by a prime number. We will use strong induction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to show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/>
                  <a:t>holds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.</a:t>
                </a:r>
              </a:p>
              <a:p>
                <a:pPr fontAlgn="base"/>
                <a:r>
                  <a:rPr lang="en-US" sz="2200" dirty="0"/>
                  <a:t>2. Base case</a:t>
                </a:r>
                <a:r>
                  <a:rPr lang="en-US" sz="2200" dirty="0">
                    <a:sym typeface="Wingdings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lang="en-US" sz="2200" dirty="0">
                    <a:sym typeface="Wingdings" pitchFamily="2" charset="2"/>
                  </a:rPr>
                  <a:t>): The property holds because 2 is a prime number and 2|2.</a:t>
                </a:r>
              </a:p>
              <a:p>
                <a:pPr fontAlgn="base"/>
                <a:r>
                  <a:rPr lang="en-US" sz="2200" dirty="0">
                    <a:sym typeface="Wingdings" pitchFamily="2" charset="2"/>
                  </a:rPr>
                  <a:t>3. Inductive case (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≥2</m:t>
                    </m:r>
                  </m:oMath>
                </a14:m>
                <a:r>
                  <a:rPr lang="en-US" sz="2200" dirty="0">
                    <a:sym typeface="Wingdings" pitchFamily="2" charset="2"/>
                  </a:rPr>
                  <a:t>): Assume the inductive hypothesis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∧…∧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that is assume for any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200" dirty="0"/>
                  <a:t>, we have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2, 3, 4, …,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are evenly divisible by a prime number. </a:t>
                </a:r>
              </a:p>
              <a:p>
                <a:pPr fontAlgn="base"/>
                <a:r>
                  <a:rPr lang="en-US" sz="2200" dirty="0"/>
                  <a:t>We must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200" dirty="0"/>
                  <a:t>, that is we must prove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also evenly divisible by a prime number.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B93ACEC-5ACD-527F-1A9A-E5FA1D0C8D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 b="-5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B8C5556-1916-18CE-3D3F-E077CE3FAFF4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A1B5CC-AE04-B0C1-32DA-AAFBDC31C59C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divisibility by a prime</a:t>
            </a:r>
          </a:p>
        </p:txBody>
      </p:sp>
    </p:spTree>
    <p:extLst>
      <p:ext uri="{BB962C8B-B14F-4D97-AF65-F5344CB8AC3E}">
        <p14:creationId xmlns:p14="http://schemas.microsoft.com/office/powerpoint/2010/main" val="201541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26716-0BEB-EA73-44D2-13206002E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75F2244-BD74-DB8D-7513-59F98569A65B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3B28C34-A3C6-2369-0C23-7D988FD2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491F83B-3688-B846-40F1-D28C5B0B64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either prime or composite.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491F83B-3688-B846-40F1-D28C5B0B64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A4C0ECF-1A4A-F31F-896A-7A1D41CCA6F9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9AB1105-BA49-672C-7B27-86B5961556FD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divisibility by a prime</a:t>
            </a:r>
          </a:p>
        </p:txBody>
      </p:sp>
    </p:spTree>
    <p:extLst>
      <p:ext uri="{BB962C8B-B14F-4D97-AF65-F5344CB8AC3E}">
        <p14:creationId xmlns:p14="http://schemas.microsoft.com/office/powerpoint/2010/main" val="379353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060F8-CFD6-873F-EB19-0A777B71F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23414D1-FB77-30E9-0D85-632658B970CF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47AC864-B7AE-BB88-76A1-109198F9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0B89C68-E7AD-0905-BCD1-8681176B0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either prime or composite.</a:t>
                </a:r>
              </a:p>
              <a:p>
                <a:pPr fontAlgn="base"/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prime, then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200" dirty="0"/>
                  <a:t> is evenly divisible by a prime number, namely itself.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0B89C68-E7AD-0905-BCD1-8681176B0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03FFB0E-5FE5-516B-CC01-607B5316A823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47712AA-E838-B538-5D7B-B8EF4C25477E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divisibility by a prime</a:t>
            </a:r>
          </a:p>
        </p:txBody>
      </p:sp>
    </p:spTree>
    <p:extLst>
      <p:ext uri="{BB962C8B-B14F-4D97-AF65-F5344CB8AC3E}">
        <p14:creationId xmlns:p14="http://schemas.microsoft.com/office/powerpoint/2010/main" val="136937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AAB04-7CFC-32FB-27C6-050E35300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66A69BD-104F-9267-9986-5855635E789C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E005277-932D-E8CC-81A1-B85D2630D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969C027-3ABD-C06C-2CE7-3AD7CF97C7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either prime or composite.</a:t>
                </a:r>
              </a:p>
              <a:p>
                <a:pPr fontAlgn="base"/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prime, then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200" dirty="0"/>
                  <a:t> is evenly divisible by a prime number, namely itself.</a:t>
                </a:r>
              </a:p>
              <a:p>
                <a:pPr fontAlgn="base"/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not prime, then there exists an integer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so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 </m:t>
                    </m:r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969C027-3ABD-C06C-2CE7-3AD7CF97C7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F099477-FD7D-296A-516E-FA2C0D9ED166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576CF76-F940-D8B7-F829-90BDC69B743E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divisibility by a prime</a:t>
            </a:r>
          </a:p>
        </p:txBody>
      </p:sp>
    </p:spTree>
    <p:extLst>
      <p:ext uri="{BB962C8B-B14F-4D97-AF65-F5344CB8AC3E}">
        <p14:creationId xmlns:p14="http://schemas.microsoft.com/office/powerpoint/2010/main" val="2367670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F0548-09D7-9C3D-D39E-9C6EA4069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13038FB-6392-3D91-FC41-7D14F7C39E83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915C8C-52BE-2304-B8DF-A90F40F75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5846D7D-1D86-4221-ACDD-8166200CB1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either prime or composite.</a:t>
                </a:r>
              </a:p>
              <a:p>
                <a:pPr fontAlgn="base"/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prime, then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200" dirty="0"/>
                  <a:t> is evenly divisible by a prime number, namely itself.</a:t>
                </a:r>
              </a:p>
              <a:p>
                <a:pPr fontAlgn="base"/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not prime, then there exists an integer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so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 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lvl="1" fontAlgn="base"/>
                <a:r>
                  <a:rPr lang="en-US" sz="2200" dirty="0"/>
                  <a:t>By the inductive hypothesis,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is evenly divisible by a prime number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/>
                  <a:t>, therefore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also divisible by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5846D7D-1D86-4221-ACDD-8166200CB1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DB45817-7B99-3AB2-555A-5E0462DE0918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FE5F2D-10B7-7CD2-36B5-4695547FA918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divisibility by a prime</a:t>
            </a:r>
          </a:p>
        </p:txBody>
      </p:sp>
    </p:spTree>
    <p:extLst>
      <p:ext uri="{BB962C8B-B14F-4D97-AF65-F5344CB8AC3E}">
        <p14:creationId xmlns:p14="http://schemas.microsoft.com/office/powerpoint/2010/main" val="295084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9061F-731E-F179-0249-305DC3E9D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9BAD669-5F52-230D-6A65-CD1C8EB7267E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0136DDA-D527-BDF7-C666-AAC60CF5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10F55B8-5EA7-1807-8569-B9DAC324C5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either prime or composite.</a:t>
                </a:r>
              </a:p>
              <a:p>
                <a:pPr fontAlgn="base"/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prime, then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200" dirty="0"/>
                  <a:t> is evenly divisible by a prime number, namely itself.</a:t>
                </a:r>
              </a:p>
              <a:p>
                <a:pPr fontAlgn="base"/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not prime, then there exists an integer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so that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 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lvl="1" fontAlgn="base"/>
                <a:r>
                  <a:rPr lang="en-US" sz="2200" dirty="0"/>
                  <a:t>By the inductive hypothesis,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is evenly divisible by a prime number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/>
                  <a:t>, therefore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 is also divisible by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fontAlgn="base"/>
                <a:r>
                  <a:rPr lang="en-US" sz="2400" dirty="0"/>
                  <a:t>Hence, regardless of whether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is prime or not,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is divisible by a prime number and we have proven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By the principle of mathematical induction, we have proven our claim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holds for </a:t>
                </a:r>
                <a:r>
                  <a:rPr lang="en-US" sz="2400" dirty="0"/>
                  <a:t>any integer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400" dirty="0">
                    <a:solidFill>
                      <a:srgbClr val="202122"/>
                    </a:solidFill>
                    <a:latin typeface="Arial" panose="020B0604020202020204" pitchFamily="34" charset="0"/>
                  </a:rPr>
                  <a:t> .</a:t>
                </a:r>
                <a:endParaRPr lang="en-US" sz="24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10F55B8-5EA7-1807-8569-B9DAC324C5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806" r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697A081-8E11-2864-F480-69F061AA3EF1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1194F77-BFF6-B03F-C7DB-B92B3F2AE539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divisibility by a prime</a:t>
            </a:r>
          </a:p>
        </p:txBody>
      </p:sp>
    </p:spTree>
    <p:extLst>
      <p:ext uri="{BB962C8B-B14F-4D97-AF65-F5344CB8AC3E}">
        <p14:creationId xmlns:p14="http://schemas.microsoft.com/office/powerpoint/2010/main" val="774200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9A60B-79ED-C350-6F3D-1482C414B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8F19FF7-3608-4A30-0660-C58EDBC56663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D466A38-A707-FD5A-CC33-A929B889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33D7BD5-B9E8-014E-DB89-3C3FD4B377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Define a sequence of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200" dirty="0"/>
                  <a:t> as follows:</a:t>
                </a:r>
              </a:p>
              <a:p>
                <a:pPr fontAlgn="base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b="0" dirty="0"/>
              </a:p>
              <a:p>
                <a:pPr fontAlgn="base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200" dirty="0"/>
              </a:p>
              <a:p>
                <a:pPr fontAlgn="base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⌊"/>
                            <m:endChr m:val="⌋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+2, </m:t>
                    </m:r>
                  </m:oMath>
                </a14:m>
                <a:r>
                  <a:rPr lang="en-US" sz="2200" dirty="0"/>
                  <a:t>for all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fontAlgn="base"/>
                <a:r>
                  <a:rPr lang="en-US" sz="2200" dirty="0"/>
                  <a:t>1)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5, 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  <a:p>
                <a:pPr fontAlgn="base"/>
                <a:r>
                  <a:rPr lang="en-US" sz="2200" dirty="0"/>
                  <a:t>2)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be the property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 is even.” Use strong mathematical induction to show that this property holds for all integers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</m:t>
                    </m:r>
                  </m:oMath>
                </a14:m>
                <a:endParaRPr lang="en-US" sz="2200" dirty="0"/>
              </a:p>
              <a:p>
                <a:pPr fontAlgn="base"/>
                <a:endParaRPr lang="en-US" sz="2200" dirty="0"/>
              </a:p>
              <a:p>
                <a:pPr fontAlgn="base"/>
                <a:endParaRPr lang="en-US" sz="22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33D7BD5-B9E8-014E-DB89-3C3FD4B377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5C2F2C9-7854-CA43-BBC1-FAD6B61F52A0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89CAEC-B485-7A5A-B1A9-3E892D96DD8F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Practice time</a:t>
            </a:r>
          </a:p>
        </p:txBody>
      </p:sp>
    </p:spTree>
    <p:extLst>
      <p:ext uri="{BB962C8B-B14F-4D97-AF65-F5344CB8AC3E}">
        <p14:creationId xmlns:p14="http://schemas.microsoft.com/office/powerpoint/2010/main" val="2931105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3FC52-DAEB-E666-957E-FE06B5023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F9D491B-862F-2E86-9DD6-0442E55A8AFC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07BBED-DA31-02DF-F76C-88D37A26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755C4D2-F053-C521-E7D9-614738579E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b="0" dirty="0"/>
              </a:p>
              <a:p>
                <a:pPr fontAlgn="base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200" dirty="0"/>
              </a:p>
              <a:p>
                <a:pPr fontAlgn="base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⌊"/>
                            <m:endChr m:val="⌋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+2=3×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+2=3×0+2=2</m:t>
                    </m:r>
                  </m:oMath>
                </a14:m>
                <a:endParaRPr lang="en-US" sz="2200" b="0" dirty="0">
                  <a:ea typeface="Cambria Math" panose="02040503050406030204" pitchFamily="18" charset="0"/>
                </a:endParaRPr>
              </a:p>
              <a:p>
                <a:pPr fontAlgn="base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⌊"/>
                            <m:endChr m:val="⌋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+2=3×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+2=3×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200" dirty="0">
                  <a:ea typeface="Cambria Math" panose="02040503050406030204" pitchFamily="18" charset="0"/>
                </a:endParaRPr>
              </a:p>
              <a:p>
                <a:pPr fontAlgn="base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⌊"/>
                            <m:endChr m:val="⌋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+2=3×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+2=3×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200" b="0" dirty="0">
                  <a:ea typeface="Cambria Math" panose="02040503050406030204" pitchFamily="18" charset="0"/>
                </a:endParaRPr>
              </a:p>
              <a:p>
                <a:pPr fontAlgn="base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⌊"/>
                            <m:endChr m:val="⌋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+2=3×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+2=3×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200" dirty="0">
                  <a:ea typeface="Cambria Math" panose="02040503050406030204" pitchFamily="18" charset="0"/>
                </a:endParaRPr>
              </a:p>
              <a:p>
                <a:pPr fontAlgn="base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⌊"/>
                            <m:endChr m:val="⌋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+2=3×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+2=3×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200" dirty="0"/>
              </a:p>
              <a:p>
                <a:pPr fontAlgn="base"/>
                <a:endParaRPr lang="en-US" sz="2200" dirty="0"/>
              </a:p>
              <a:p>
                <a:pPr fontAlgn="base"/>
                <a:endParaRPr lang="en-US" sz="22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755C4D2-F053-C521-E7D9-614738579E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 b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625A150-A821-CB7B-81FF-59113B4480DD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0D8F39-4FCB-0579-A673-CE9AA786720A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Answer – Part 1</a:t>
            </a:r>
          </a:p>
        </p:txBody>
      </p:sp>
    </p:spTree>
    <p:extLst>
      <p:ext uri="{BB962C8B-B14F-4D97-AF65-F5344CB8AC3E}">
        <p14:creationId xmlns:p14="http://schemas.microsoft.com/office/powerpoint/2010/main" val="253712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9BBB5-BD37-3C69-3547-E5FD06070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9116F74-70CC-FFA9-B906-CD2D27027869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DE1C88-9794-4E05-F0FB-EFD57D10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8175A88-A8F5-2D27-E9DF-48EE901D6B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1. Using strong induction, we will prove the property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 is even for all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≥1.</m:t>
                    </m:r>
                  </m:oMath>
                </a14:m>
                <a:endParaRPr lang="en-US" sz="2200" dirty="0"/>
              </a:p>
              <a:p>
                <a:pPr fontAlgn="base"/>
                <a:r>
                  <a:rPr lang="en-US" sz="2200" dirty="0"/>
                  <a:t>2. Base cases</a:t>
                </a:r>
                <a:r>
                  <a:rPr lang="en-US" sz="2200" dirty="0">
                    <a:sym typeface="Wingdings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=1,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lang="en-US" sz="2200" dirty="0">
                    <a:sym typeface="Wingdings" pitchFamily="2" charset="2"/>
                  </a:rPr>
                  <a:t>): The property holds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dirty="0"/>
                  <a:t>.</a:t>
                </a:r>
                <a:endParaRPr lang="en-US" sz="220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8175A88-A8F5-2D27-E9DF-48EE901D6B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843DA7F-A70F-B71F-416D-192067FC1E73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F1E5FB4-63B1-3802-431F-63B769DB5099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Answer – Part 2</a:t>
            </a:r>
          </a:p>
        </p:txBody>
      </p:sp>
    </p:spTree>
    <p:extLst>
      <p:ext uri="{BB962C8B-B14F-4D97-AF65-F5344CB8AC3E}">
        <p14:creationId xmlns:p14="http://schemas.microsoft.com/office/powerpoint/2010/main" val="363981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1F5AB-4C60-FDBE-7114-69571DBDD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B5BBB15-F14A-79DA-0DEB-C4EEBE686E7D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5BCA3D-9735-8D43-5208-B9811DC04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1B54ED-D985-F376-3722-160B8263B2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>
                    <a:sym typeface="Wingdings" pitchFamily="2" charset="2"/>
                  </a:rPr>
                  <a:t>3. Inductive case (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≥1</m:t>
                    </m:r>
                  </m:oMath>
                </a14:m>
                <a:r>
                  <a:rPr lang="en-US" sz="2200" dirty="0">
                    <a:sym typeface="Wingdings" pitchFamily="2" charset="2"/>
                  </a:rPr>
                  <a:t>): Assume the inductive hypothesis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∧…∧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that is assume for every integer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1, 2, 3, …,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sz="2200" dirty="0"/>
                  <a:t>, we have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 are even </a:t>
                </a:r>
              </a:p>
              <a:p>
                <a:pPr fontAlgn="base"/>
                <a:r>
                  <a:rPr lang="en-US" sz="2200" dirty="0"/>
                  <a:t>We must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200" dirty="0"/>
                  <a:t>, that is we must 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200" dirty="0"/>
                  <a:t> is even.</a:t>
                </a:r>
              </a:p>
              <a:p>
                <a:pPr fontAlgn="base"/>
                <a:r>
                  <a:rPr lang="en-US" sz="2200" dirty="0"/>
                  <a:t>By definition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⌊"/>
                            <m:endChr m:val="⌋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200" dirty="0"/>
                  <a:t> for all integers greater or equal to 3.</a:t>
                </a:r>
              </a:p>
              <a:p>
                <a:pPr fontAlgn="base"/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⌊"/>
                            <m:endChr m:val="⌋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</m:oMath>
                </a14:m>
                <a:r>
                  <a:rPr lang="en-US" sz="2200" dirty="0"/>
                  <a:t> is even by induction hypothesis, because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+1&gt;2</m:t>
                    </m:r>
                  </m:oMath>
                </a14:m>
                <a:r>
                  <a:rPr lang="en-US" sz="2200" dirty="0"/>
                  <a:t> and and so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⌊"/>
                        <m:endChr m:val="⌋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pPr fontAlgn="base"/>
                <a:r>
                  <a:rPr lang="en-US" sz="2200" dirty="0"/>
                  <a:t>Thus,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⌊"/>
                            <m:endChr m:val="⌋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</m:oMath>
                </a14:m>
                <a:r>
                  <a:rPr lang="en-US" sz="2200" dirty="0"/>
                  <a:t> is even (because odd x even = even). </a:t>
                </a:r>
              </a:p>
              <a:p>
                <a:pPr fontAlgn="base"/>
                <a:r>
                  <a:rPr lang="en-US" sz="2200" dirty="0"/>
                  <a:t>Hence,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⌊"/>
                            <m:endChr m:val="⌋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200" dirty="0"/>
                  <a:t> (because even + even=even). Consequently,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200" dirty="0"/>
                  <a:t> is even! 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1B54ED-D985-F376-3722-160B8263B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 b="-12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2DFDFA3-2975-0175-347D-69F58ECA612A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255EEA9-360A-4E70-92F9-B430F0D5B5B8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Answer – Part 2</a:t>
            </a:r>
          </a:p>
        </p:txBody>
      </p:sp>
    </p:spTree>
    <p:extLst>
      <p:ext uri="{BB962C8B-B14F-4D97-AF65-F5344CB8AC3E}">
        <p14:creationId xmlns:p14="http://schemas.microsoft.com/office/powerpoint/2010/main" val="395179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7075D-8221-CA0F-CCCA-64033F80D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69DC3D1-F008-CA1C-6270-7918B48F9D16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28883D8-2247-04F0-1AB9-1D3DB065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15A6659-AFC3-2611-7725-7E73179716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From last time:</a:t>
                </a:r>
              </a:p>
              <a:p>
                <a:pPr lvl="1" fontAlgn="base"/>
                <a:r>
                  <a:rPr lang="en-US" dirty="0"/>
                  <a:t>To prove that a property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holds for all non-negative integers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prove that:</a:t>
                </a:r>
              </a:p>
              <a:p>
                <a:pPr lvl="2" fontAlgn="base"/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1800" dirty="0"/>
                  <a:t> is true, </a:t>
                </a:r>
              </a:p>
              <a:p>
                <a:pPr lvl="2" fontAlgn="base"/>
                <a:r>
                  <a:rPr lang="en-US" sz="1800" dirty="0"/>
                  <a:t>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≥0</m:t>
                    </m:r>
                  </m:oMath>
                </a14:m>
                <a:r>
                  <a:rPr lang="en-US" sz="1800" dirty="0"/>
                  <a:t>, if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is true, then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1800" dirty="0"/>
                  <a:t> is true, too. </a:t>
                </a:r>
              </a:p>
              <a:p>
                <a:pPr lvl="1" fontAlgn="base"/>
                <a:r>
                  <a:rPr lang="en-US" dirty="0"/>
                  <a:t>The proof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base case</a:t>
                </a:r>
                <a:r>
                  <a:rPr lang="en-US" dirty="0"/>
                  <a:t>.</a:t>
                </a:r>
              </a:p>
              <a:p>
                <a:pPr lvl="1" fontAlgn="base"/>
                <a:r>
                  <a:rPr lang="en-US" dirty="0"/>
                  <a:t>The proof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inductive case</a:t>
                </a:r>
                <a:r>
                  <a:rPr lang="en-US" dirty="0"/>
                  <a:t>.</a:t>
                </a:r>
              </a:p>
              <a:p>
                <a:pPr lvl="1" fontAlgn="base"/>
                <a:r>
                  <a:rPr lang="en-US" dirty="0"/>
                  <a:t>Practically, the principle of mathematical induction says the following: to prove that a statement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non-negative integers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can prove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“starts being true” (the base case) and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“never stops being true” (the inductive case).</a:t>
                </a:r>
              </a:p>
              <a:p>
                <a:pPr fontAlgn="base"/>
                <a:endParaRPr lang="en-US" dirty="0"/>
              </a:p>
              <a:p>
                <a:pPr fontAlgn="base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15A6659-AFC3-2611-7725-7E7317971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461" r="-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BD36D05-2366-B9B5-B936-F51BC46DFF52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8C03D4D-3BD8-1470-3022-61866708EE65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Proof by induction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282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3AC3C-184D-B3AF-F728-E93ECD307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2B1B7F4-E3C1-897D-F3D4-162FFB18CEE8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FF4A5A-A50D-AB27-4AD8-9012E5B5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851B9-DFEE-951E-917E-0468DC562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563132"/>
            <a:ext cx="11019515" cy="4593828"/>
          </a:xfrm>
        </p:spPr>
        <p:txBody>
          <a:bodyPr>
            <a:noAutofit/>
          </a:bodyPr>
          <a:lstStyle/>
          <a:p>
            <a:pPr fontAlgn="base"/>
            <a:r>
              <a:rPr lang="en-US" sz="2200" dirty="0"/>
              <a:t>Anything that can be proven using weak induction can also be shown using strong induction.</a:t>
            </a:r>
          </a:p>
          <a:p>
            <a:pPr fontAlgn="base"/>
            <a:r>
              <a:rPr lang="en-US" sz="2200" dirty="0"/>
              <a:t>However, if you can prove something using weak induction, you should.</a:t>
            </a:r>
          </a:p>
          <a:p>
            <a:pPr fontAlgn="base"/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3326A-C5D5-6FA3-D19C-62655FFA2E13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12E7A9-94B7-D682-B33A-C1003843718B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Weak vs strong induction</a:t>
            </a:r>
          </a:p>
        </p:txBody>
      </p:sp>
    </p:spTree>
    <p:extLst>
      <p:ext uri="{BB962C8B-B14F-4D97-AF65-F5344CB8AC3E}">
        <p14:creationId xmlns:p14="http://schemas.microsoft.com/office/powerpoint/2010/main" val="5523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44199-674C-F176-5B50-703A4788D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A9A20C4-474E-F180-3CFD-7CE6ACF24BBF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6F8581-322D-5949-AEAB-9ABAD114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C13D391-CB0D-C3B2-E75B-ADE13241CA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To prove that a property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holds for all non-negative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prove that:</a:t>
                </a:r>
              </a:p>
              <a:p>
                <a:pPr lvl="1" fontAlgn="base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000" dirty="0"/>
                  <a:t> is true, </a:t>
                </a:r>
              </a:p>
              <a:p>
                <a:pPr lvl="1" fontAlgn="base"/>
                <a:r>
                  <a:rPr lang="en-US" sz="2000" dirty="0"/>
                  <a:t>for every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, if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true, then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000" dirty="0"/>
                  <a:t> is true, too. </a:t>
                </a:r>
              </a:p>
              <a:p>
                <a:pPr fontAlgn="base"/>
                <a:r>
                  <a:rPr lang="en-US" dirty="0"/>
                  <a:t>The proof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base case</a:t>
                </a:r>
                <a:r>
                  <a:rPr lang="en-US" dirty="0"/>
                  <a:t>.</a:t>
                </a:r>
              </a:p>
              <a:p>
                <a:pPr fontAlgn="base"/>
                <a:r>
                  <a:rPr lang="en-US" dirty="0"/>
                  <a:t>The proof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∧…∧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inductive case</a:t>
                </a:r>
                <a:r>
                  <a:rPr lang="en-US" dirty="0"/>
                  <a:t>.</a:t>
                </a:r>
              </a:p>
              <a:p>
                <a:pPr fontAlgn="base"/>
                <a:r>
                  <a:rPr lang="en-US" dirty="0"/>
                  <a:t>Practically, what we saw last time is known as </a:t>
                </a:r>
                <a:r>
                  <a:rPr lang="en-US" b="1" dirty="0"/>
                  <a:t>weak induction</a:t>
                </a:r>
                <a:r>
                  <a:rPr lang="en-US" dirty="0"/>
                  <a:t>. In weak induction: we show that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true this time, then it will be true next time. We only assume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fontAlgn="base"/>
                <a:r>
                  <a:rPr lang="en-US" dirty="0"/>
                  <a:t>In </a:t>
                </a:r>
                <a:r>
                  <a:rPr lang="en-US" b="1" dirty="0"/>
                  <a:t>strong induction</a:t>
                </a:r>
                <a:r>
                  <a:rPr lang="en-US" dirty="0"/>
                  <a:t>, we show that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has been true up until now, then it will be true next time. We assume all of previous steps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∧…∧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show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.</a:t>
                </a:r>
              </a:p>
              <a:p>
                <a:pPr fontAlgn="base"/>
                <a:r>
                  <a:rPr lang="en-US" dirty="0"/>
                  <a:t>Stronger doesn't mean better, just that we have a stronger inductive hypothesis.</a:t>
                </a:r>
              </a:p>
              <a:p>
                <a:pPr fontAlgn="base"/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C13D391-CB0D-C3B2-E75B-ADE13241CA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B7376BA-24DE-E298-2681-449A1C8C949B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AB9235-4B55-F616-0C31-1361FE863338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Proof by strong induction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167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C3ACA-D657-FAD6-3806-4FBA1522D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335FA4B-FA6E-BF6C-EE1B-49A710BDB650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F695855-2F69-F9EC-E977-FB95DEAD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750A9FA-2733-ECB5-F790-1274BF8584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The </a:t>
                </a:r>
                <a:r>
                  <a:rPr lang="en-US" b="1" dirty="0"/>
                  <a:t>floor</a:t>
                </a:r>
                <a:r>
                  <a:rPr lang="en-US" dirty="0"/>
                  <a:t> of a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written as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the largest integer that is less than or equal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 fontAlgn="base"/>
                <a:r>
                  <a:rPr lang="en-US" dirty="0"/>
                  <a:t>For example,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4.7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=4.</m:t>
                    </m:r>
                  </m:oMath>
                </a14:m>
                <a:r>
                  <a:rPr lang="en-US" dirty="0"/>
                  <a:t> </a:t>
                </a:r>
              </a:p>
              <a:p>
                <a:pPr fontAlgn="base"/>
                <a:r>
                  <a:rPr lang="en-US" dirty="0"/>
                  <a:t>The </a:t>
                </a:r>
                <a:r>
                  <a:rPr lang="en-US" b="1" dirty="0"/>
                  <a:t>ceiling</a:t>
                </a:r>
                <a:r>
                  <a:rPr lang="en-US" dirty="0"/>
                  <a:t> of a number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written as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the smallest integer that is greater than or equal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 fontAlgn="base"/>
                <a:r>
                  <a:rPr lang="en-US" dirty="0"/>
                  <a:t>For example,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4.7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5.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750A9FA-2733-ECB5-F790-1274BF858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67AE971-F95F-C9D7-1A5E-7A33F2447B6C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6D76F9-7798-4EAB-0C0B-0335164560A1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 aside: </a:t>
            </a:r>
            <a:r>
              <a:rPr lang="en-US" dirty="0"/>
              <a:t>floor and ceiling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760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CE349-1815-A92F-3BDD-430F99E6D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4EA0B75-3C14-368A-B9B3-A8705A9FD877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81E42C9-61DB-0FF9-6EC3-DC24D634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E2CFEEC-5C21-EF2A-089F-08861F1E2D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For any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 (also denoted 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remainder when we divide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The value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begChr m:val="⌊"/>
                        <m:endChr m:val="⌋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pPr lvl="1" fontAlgn="base"/>
                <a:r>
                  <a:rPr lang="en-US" dirty="0"/>
                  <a:t>For example,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3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8=3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×2+2</m:t>
                    </m:r>
                  </m:oMath>
                </a14:m>
                <a:r>
                  <a:rPr lang="en-US" dirty="0"/>
                  <a:t> or by definition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⌊"/>
                        <m:endChr m:val="⌋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=8−3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×2=2</m:t>
                    </m:r>
                  </m:oMath>
                </a14:m>
                <a:r>
                  <a:rPr lang="en-US" dirty="0"/>
                  <a:t>.</a:t>
                </a:r>
              </a:p>
              <a:p>
                <a:pPr fontAlgn="base"/>
                <a:r>
                  <a:rPr lang="en-US" dirty="0"/>
                  <a:t>For any integer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say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 evenly divides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evenly divisible by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 , written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is an integer. Note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equivalent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 fontAlgn="base"/>
                <a:r>
                  <a:rPr lang="en-US" dirty="0"/>
                  <a:t>For example,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 but 5</a:t>
                </a:r>
                <a:r>
                  <a:rPr lang="en-US" b="1" dirty="0"/>
                  <a:t> ∤</a:t>
                </a:r>
                <a:r>
                  <a:rPr lang="en-US" dirty="0"/>
                  <a:t>9.</a:t>
                </a:r>
              </a:p>
              <a:p>
                <a:pPr fontAlgn="base"/>
                <a:r>
                  <a:rPr lang="en-US" dirty="0"/>
                  <a:t>A positive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≥ 1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prime </a:t>
                </a:r>
                <a:r>
                  <a:rPr lang="en-US" dirty="0"/>
                  <a:t>if the only positive integers that evenly divide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are 1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itself.  If a number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is not prime it is called </a:t>
                </a:r>
                <a:r>
                  <a:rPr lang="en-US" b="1" dirty="0"/>
                  <a:t>composite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E2CFEEC-5C21-EF2A-089F-08861F1E2D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461" r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29D036D-BB73-27FA-84D3-52F1284B58F4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76DD58-BD59-0967-0AA1-CD4BED0D90AA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 reminder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moduli and division</a:t>
            </a:r>
          </a:p>
        </p:txBody>
      </p:sp>
    </p:spTree>
    <p:extLst>
      <p:ext uri="{BB962C8B-B14F-4D97-AF65-F5344CB8AC3E}">
        <p14:creationId xmlns:p14="http://schemas.microsoft.com/office/powerpoint/2010/main" val="31518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3620B-EAA6-C621-054E-040CCFC37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0E643CA-A5BF-DF06-898A-610AAF29AAC0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BC962B-5AFB-834C-B04F-98FA0E65E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8B882F4-3D1B-62E0-F912-2651F7F40B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Using strong induction, we will prove the claim that any integer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200" dirty="0"/>
                  <a:t> is evenly divisible by a prime number. 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8B882F4-3D1B-62E0-F912-2651F7F40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CD0F619-831D-2A44-9F59-019E17FD46DD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DDDBA4-92E2-5F88-FF5E-F2F4FD2DC3CE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divisibility by a prime</a:t>
            </a:r>
          </a:p>
        </p:txBody>
      </p:sp>
    </p:spTree>
    <p:extLst>
      <p:ext uri="{BB962C8B-B14F-4D97-AF65-F5344CB8AC3E}">
        <p14:creationId xmlns:p14="http://schemas.microsoft.com/office/powerpoint/2010/main" val="128960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C409D-4E57-1F26-33B8-8DAEB0144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01E2038-A99C-CF08-06FF-3F7694EC19E3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5A20D37-BF19-34A7-672E-D30C70D00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67A7EE0-043C-7055-13F7-77507E1BF4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Using strong induction, we will prove the claim that any integer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200" dirty="0"/>
                  <a:t> is evenly divisible by a prime number. </a:t>
                </a:r>
              </a:p>
              <a:p>
                <a:pPr fontAlgn="base"/>
                <a:r>
                  <a:rPr lang="en-US" sz="2200" dirty="0"/>
                  <a:t>1.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denote the property that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is evenly divisible by a prime number. We will use strong induction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to show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/>
                  <a:t>holds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.</a:t>
                </a:r>
                <a:endParaRPr lang="en-US" sz="22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67A7EE0-043C-7055-13F7-77507E1BF4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6779183-748A-A0A0-3555-081E1E7C3BDD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69900B-6777-511F-DF08-FE1949FC562A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divisibility by a prime</a:t>
            </a:r>
          </a:p>
        </p:txBody>
      </p:sp>
    </p:spTree>
    <p:extLst>
      <p:ext uri="{BB962C8B-B14F-4D97-AF65-F5344CB8AC3E}">
        <p14:creationId xmlns:p14="http://schemas.microsoft.com/office/powerpoint/2010/main" val="189457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BBDD9-6FF6-8B6F-0E41-DBF99C3CB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6352EDD-18E2-A8BC-7E7C-ADA24E44DD6E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8C99996-B091-58A7-CBB6-4B2F431B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28A04D9-3FB2-6CCC-A66A-AD500ED95B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Using strong induction, we will prove the claim that any integer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200" dirty="0"/>
                  <a:t> is evenly divisible by a prime number. </a:t>
                </a:r>
              </a:p>
              <a:p>
                <a:pPr fontAlgn="base"/>
                <a:r>
                  <a:rPr lang="en-US" sz="2200" dirty="0"/>
                  <a:t>1.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denote the property that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is evenly divisible by a prime number. We will use strong induction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to show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/>
                  <a:t>holds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.</a:t>
                </a:r>
              </a:p>
              <a:p>
                <a:pPr fontAlgn="base"/>
                <a:r>
                  <a:rPr lang="en-US" sz="2200" dirty="0"/>
                  <a:t>2. Base case</a:t>
                </a:r>
                <a:r>
                  <a:rPr lang="en-US" sz="2200" dirty="0">
                    <a:sym typeface="Wingdings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lang="en-US" sz="2200" dirty="0">
                    <a:sym typeface="Wingdings" pitchFamily="2" charset="2"/>
                  </a:rPr>
                  <a:t>): The property holds because 2 is a prime number and 2|2.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28A04D9-3FB2-6CCC-A66A-AD500ED95B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72F386E-4646-CAB2-DCB0-19F894EBA500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FCA14B-728E-4978-CB28-68B4953D8DB9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divisibility by a prime</a:t>
            </a:r>
          </a:p>
        </p:txBody>
      </p:sp>
    </p:spTree>
    <p:extLst>
      <p:ext uri="{BB962C8B-B14F-4D97-AF65-F5344CB8AC3E}">
        <p14:creationId xmlns:p14="http://schemas.microsoft.com/office/powerpoint/2010/main" val="336038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69489-10DF-46C9-111B-14E7FA311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374C38-19D0-8945-1E6E-163DA8E65CCD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9EFE8FE-069A-08C9-5517-DD20F1C4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8555D6-6A76-2895-8792-3F0937A1F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Using strong induction, we will prove the claim that any integer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200" dirty="0"/>
                  <a:t> is evenly divisible by a prime number. </a:t>
                </a:r>
              </a:p>
              <a:p>
                <a:pPr fontAlgn="base"/>
                <a:r>
                  <a:rPr lang="en-US" sz="2200" dirty="0"/>
                  <a:t>1.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denote the property that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is evenly divisible by a prime number. We will use strong induction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to show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200" dirty="0"/>
                  <a:t>holds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.</a:t>
                </a:r>
              </a:p>
              <a:p>
                <a:pPr fontAlgn="base"/>
                <a:r>
                  <a:rPr lang="en-US" sz="2200" dirty="0"/>
                  <a:t>2. Base case</a:t>
                </a:r>
                <a:r>
                  <a:rPr lang="en-US" sz="2200" dirty="0">
                    <a:sym typeface="Wingdings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lang="en-US" sz="2200" dirty="0">
                    <a:sym typeface="Wingdings" pitchFamily="2" charset="2"/>
                  </a:rPr>
                  <a:t>): The property holds because 2 is a prime number and 2|2.</a:t>
                </a:r>
              </a:p>
              <a:p>
                <a:pPr fontAlgn="base"/>
                <a:r>
                  <a:rPr lang="en-US" sz="2200" dirty="0">
                    <a:sym typeface="Wingdings" pitchFamily="2" charset="2"/>
                  </a:rPr>
                  <a:t>3. Inductive case (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≥2</m:t>
                    </m:r>
                  </m:oMath>
                </a14:m>
                <a:r>
                  <a:rPr lang="en-US" sz="2200" dirty="0">
                    <a:sym typeface="Wingdings" pitchFamily="2" charset="2"/>
                  </a:rPr>
                  <a:t>): Assume the inductive hypothesis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∧…∧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that is assume for any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200" dirty="0"/>
                  <a:t>, we have that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2, 3, 4, …,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are evenly divisible by a prime number. 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A8555D6-6A76-2895-8792-3F0937A1F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CE7AE16-9DCF-491A-5803-954AB0480FA3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D899343-8C81-CA57-FD5A-89C4B6B8B7CE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divisibility by a prime</a:t>
            </a:r>
          </a:p>
        </p:txBody>
      </p:sp>
    </p:spTree>
    <p:extLst>
      <p:ext uri="{BB962C8B-B14F-4D97-AF65-F5344CB8AC3E}">
        <p14:creationId xmlns:p14="http://schemas.microsoft.com/office/powerpoint/2010/main" val="1515210988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AnalogousFromDarkSeedLeftStep">
      <a:dk1>
        <a:srgbClr val="000000"/>
      </a:dk1>
      <a:lt1>
        <a:srgbClr val="FFFFFF"/>
      </a:lt1>
      <a:dk2>
        <a:srgbClr val="1C2432"/>
      </a:dk2>
      <a:lt2>
        <a:srgbClr val="F2F3F0"/>
      </a:lt2>
      <a:accent1>
        <a:srgbClr val="844BC5"/>
      </a:accent1>
      <a:accent2>
        <a:srgbClr val="4842B7"/>
      </a:accent2>
      <a:accent3>
        <a:srgbClr val="4B78C5"/>
      </a:accent3>
      <a:accent4>
        <a:srgbClr val="3999B3"/>
      </a:accent4>
      <a:accent5>
        <a:srgbClr val="49C0A8"/>
      </a:accent5>
      <a:accent6>
        <a:srgbClr val="39B368"/>
      </a:accent6>
      <a:hlink>
        <a:srgbClr val="339A97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47428</TotalTime>
  <Words>2979</Words>
  <Application>Microsoft Macintosh PowerPoint</Application>
  <PresentationFormat>Widescreen</PresentationFormat>
  <Paragraphs>159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Arial</vt:lpstr>
      <vt:lpstr>Cambria Math</vt:lpstr>
      <vt:lpstr>Neue Haas Grotesk Text Pro</vt:lpstr>
      <vt:lpstr>Wingdings</vt:lpstr>
      <vt:lpstr>VanillaVTI</vt:lpstr>
      <vt:lpstr>Strong induction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Alexandra Papoutsaki</dc:creator>
  <cp:lastModifiedBy>Alexandra Papoutsaki</cp:lastModifiedBy>
  <cp:revision>399</cp:revision>
  <cp:lastPrinted>2026-03-09T20:35:03Z</cp:lastPrinted>
  <dcterms:created xsi:type="dcterms:W3CDTF">2025-02-11T22:53:59Z</dcterms:created>
  <dcterms:modified xsi:type="dcterms:W3CDTF">2026-03-11T16:24:39Z</dcterms:modified>
</cp:coreProperties>
</file>