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68" r:id="rId11"/>
    <p:sldId id="354" r:id="rId12"/>
    <p:sldId id="370" r:id="rId13"/>
    <p:sldId id="369" r:id="rId14"/>
    <p:sldId id="372" r:id="rId15"/>
    <p:sldId id="371" r:id="rId16"/>
    <p:sldId id="373" r:id="rId17"/>
    <p:sldId id="355" r:id="rId18"/>
    <p:sldId id="356" r:id="rId19"/>
    <p:sldId id="375" r:id="rId20"/>
    <p:sldId id="374" r:id="rId21"/>
    <p:sldId id="357" r:id="rId22"/>
    <p:sldId id="362" r:id="rId23"/>
    <p:sldId id="363" r:id="rId24"/>
    <p:sldId id="364" r:id="rId25"/>
    <p:sldId id="365" r:id="rId26"/>
    <p:sldId id="366" r:id="rId27"/>
    <p:sldId id="367" r:id="rId28"/>
    <p:sldId id="358" r:id="rId29"/>
    <p:sldId id="359" r:id="rId30"/>
    <p:sldId id="376" r:id="rId31"/>
    <p:sldId id="360" r:id="rId32"/>
    <p:sldId id="378" r:id="rId33"/>
    <p:sldId id="377" r:id="rId34"/>
    <p:sldId id="379" r:id="rId35"/>
    <p:sldId id="380" r:id="rId36"/>
    <p:sldId id="381" r:id="rId37"/>
    <p:sldId id="3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8AB611-3086-6E6F-040A-5E71DA3CF609}" name="Alexandra Papoutsaki" initials="AP" userId="S::apaa2017@pomona.edu::bfa77a5d-e38e-43e7-abd1-0ba00b2c13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E5"/>
    <a:srgbClr val="FF9300"/>
    <a:srgbClr val="00FA00"/>
    <a:srgbClr val="8EFA00"/>
    <a:srgbClr val="009051"/>
    <a:srgbClr val="FFD579"/>
    <a:srgbClr val="0432FF"/>
    <a:srgbClr val="011893"/>
    <a:srgbClr val="FFFC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80152"/>
  </p:normalViewPr>
  <p:slideViewPr>
    <p:cSldViewPr snapToGrid="0">
      <p:cViewPr varScale="1">
        <p:scale>
          <a:sx n="90" d="100"/>
          <a:sy n="90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BA23-DB00-314B-A470-A362519CA31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9309-185D-B241-857D-6AB64774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 will see a new technique for proving that a propositional statement is true called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 induction.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prove a claim, we will rely on proving a smaller instance of the same claim.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341A9-AAAC-055A-7954-051A9ED3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5A7A6-07BD-43CB-DE98-22A3B0E0B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BD3C9-1417-6AC6-E5A0-8B1ED2D9D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 the base case, we must prove P(0) which is easy to prove since both sides are equal to 1. So we proved P(0).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29AB-82CC-EA81-7A98-DA581C5C4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6DDD3-773A-79D3-91B4-63CAC124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FEF0E-B751-DFED-DBFA-BE8A2367F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BBEEB-A732-C8B1-9B29-FE4FDBAB6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Next, we will prove the inductive case for every n&gt;=0. We will start by assuming that the P(n) holds and prove that it holds for P(n+1). Once we do so, by the principle of mathematical induction, we have shown that P(n) holds for all non-negative integers.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7B13-BC99-74AA-750F-969EBB464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6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D783A-0929-95A0-C0F6-18F9B79D5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6611F6-F1B2-0A82-D7F1-F0CFD551B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5554D-5EE4-7B18-9314-3439D1370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next say that we want to prove P(n+1) and state what that would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E9810-B091-1D0A-77E8-705CE349C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594B6-3CCE-3B8A-A6A3-66C877F0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19297-0327-49A5-3F65-F8EFC12A7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3705E-789D-3D49-8437-2D5124FF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start on the left hand side of P(n+1). We know that the sum up to n+1 will include the sum up to n PLUS some extra things (2^n+1)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62B8F-67B5-4F85-7C12-55B21CD33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FB214-7014-DCFB-F705-9F636053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CC96F-62F7-C507-2005-AB664D511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4CE4C-51D5-DFB2-4668-2033837AF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But we now what the sum up to n is through our inductive hypothesis (shown in asterisk). So we can just sub that sum with simpler expression of 2^(n+1)-1.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9BB6-A3B9-1D1A-F11B-7624D1A76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800D-F874-51D8-B36A-4C2F41D88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92C38-6E36-E6F1-A2A9-BDC8656F8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0678A-1995-83FA-4E83-F1ABB60CA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Then it's just a matter of manipulating with algebra our exponents to derive the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righ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hand side of P(n+1)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3BA6B-1DBD-2062-D7DA-256D183E1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33AD2-E7EC-2A93-00B5-2E147C55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BCB4E-04FD-D473-F6AC-3DEE8A437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9BDE4-6291-36B4-DFA8-ABAE763FD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 since we proved P(n+1), then by the principle of mathematical induction, we have shown P(n) holds for all positive integers.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8EAE-6499-D6AF-A5CD-3078BF3C9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6BB6-82B1-3B13-368E-272CF3A8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94471-AED2-FE7C-A8D1-F0701D898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6A665-D599-F29C-583C-3063F4320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general, whenever you want to prove a claim using mathematical induction, there is a template that you should follow: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Clearly state the claim to be proven. Clearly state that the proof will be by induction, and clearly state the variable upon which induction will be performed.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base case.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inductive case. Within the statement and proof of inductive case: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the inductive hypothesis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what we need to prove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Prove it, making use of the inductive hypothesis and stating where it was used. 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17EA-C8C9-B43F-CF15-094336CDD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9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87D8-7AD3-0652-E2AA-04520056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81D29-2C8C-987C-C03D-B5993048D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8AF38-B812-0245-82E1-E6955A24F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Let's go over one more example together where we will prove the claim that the sum of I equals 0 to n of -1^I is either equal to 1, if n is even, or 0 if n is odd.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314E1-1DA1-444F-39F1-14F4F18AC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8B8F-DB0D-1BA0-7B02-21B1E18B2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DFEEE-94D0-FBE5-C77E-F5F13CDE4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01AB05-DB5E-82D4-3FDD-417E7C10B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will be the property P(n) we want to prove by induction.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7FD6-770D-315E-A4B7-5CC3E8E6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80AC-8AFC-1728-8BC1-665A8996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E67F8-7207-8867-F026-A208FCF89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65A27-F917-6FA4-723C-0FDD09BFD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structure of a proof by induction assumes that we have a property P(n) that holds true for all non-negative integers n. We start by proving that P(0) is true, what is known as the base case. And then we assume that for every n that is greater or equal to 0, if the property is true for n then we show that it is true for P(n+1). This s known as the inductive case. The intuition behind mathematical induction is that P start being true and never stops being true, which corresponds to the base and inductive case,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8019A-2B03-EEB6-BCF4-96DCABE44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35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A5C9B-51BE-ADF7-A9C4-1CA15ADF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50EFB-1D22-A194-82EA-8D470A9BF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5B3BB-8E1F-F529-4D9A-426FF5C13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Our base case is P(0). The sum of I equals 0 to 0 of -1^0 is equal to -1^0 equals to 1. Since 0 counts as an even number, indeed the sum is equal to 1 and we proved P(0).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D0F61-01DC-D761-BB0B-C31E75543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8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8373-030D-096E-027A-8C122553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8AF952-10F9-6560-4BEE-53094FEDC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6005C-409B-0B12-F275-653FBAF70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proceed with proving the inductive case. We start by assuming the inductive hypothesis P(n) for every n&gt;=0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7823-1497-9090-7E63-8014200B6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6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41BA-F0BE-447A-7A71-8454267F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88583-D4F1-4172-2B93-A769F07B0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121D7-59CC-C80D-9BA9-A2606B1B3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then state that we must prove that P(n+1) is also true. It is always a good idea to expand on what that means so that you know what you are trying to prove.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EE7CA-97BE-BB05-A23E-BDF2F6C26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6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92A1C-8BCC-8048-1423-C1FA2EC1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68E14-10E3-6C13-45F6-EA30B5430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F6915-5DE9-CE02-2BB7-07F416748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start by taking the left side of what we are trying to prove. By the definition of summation, we know that the sum from 0 up to n+1 of (-1)^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includes the sum from 0 up to n PLUS (-1)^(n+1).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EA026-2F96-FF69-0E76-B0BF2E603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18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2199B-561F-51AB-BBBE-86F06B6F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A1597-620A-FD30-DC04-BFA8B8034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15030-A7DC-589D-56C7-F71507EFA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But we know what the the sum from 0 up to n  of (-1)^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through our inductive hypothesis so we substitute it. Don't forget that we need to carry that PLUS (-1)^(n+1)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72AD9-45D1-B77F-C0DC-596BFBDCB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5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6C75A-45DD-690F-7180-9F1498B4A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B4E25-E3E5-7AB7-8FC4-BD2B25AF5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365AA-FAFA-F428-96B8-58D3FC4E4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will next make use of a smart trick. n is odd if and only if n+1 is even. And n is even if and only if n+1 is odd. This allows us to rewrite our equation to bring n+1 in the picture since this is what we ultimately want to prove.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68802-8214-DB37-D852-F2CAB19E4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4CEE-A3CD-7183-A439-3C1544BD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3E5BB-4D83-CAAA-BC59-B4BB5A8FC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3D066-105A-2EFF-F204-2867DE351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also know that if (n+1) is odd and is the exponent of the base (-1), then that will result in -1 (think about it, -1^1=-1, -1^3 =-1,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We also know that if n+1 is even then the exponent will result in 1 (-1^2=1, -1^4=1,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Thus we can simplify these exponents to -1 and 1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1B598-10D9-26DC-50F9-5FD23CE2E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55A5-941E-BCE8-07DE-D6CE7A67D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800FC-35CD-6EA2-2E6E-D67F61B23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06548-BE7A-1025-4E83-8FC00D22B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Which adding them up, results to exactly what we wanted to prove and P(n+1) holds. Thus, by the principle of mathematical induction, we have shown that P(n) holds for all positive integers!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6F7F-4973-9AC3-0F13-421CF3437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6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3CB11-5237-A9CB-7C68-E573EAF6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EF23E-7D4F-A62E-3C9D-CF840E01C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44083-002B-9F85-E23E-0F2EEB824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Your turn to prove a remarkably useful summation that you will face a lot when analyzing the time complexity of fundamental algorithms.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59F44-0BC6-10B3-94F9-F422712F2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44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41888-8DAA-DE90-4610-325455A67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9C66B-0E06-B03A-CFF1-1B1EA7819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D2388-C9C8-DF32-7049-242F31E6E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ABAF4-98F6-2364-31B3-7C9771786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3A06B-3CD5-C3AB-997B-7724374E5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468E1-652D-6A07-83C7-E83FEB88E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4EA2F-987B-FE46-4CA6-35EF12B83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analogies to make induction more intuitive: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Dominoes falling: We have an infinitely long line of dominoes, numbered 0, 1, 2, . . . , n, . . .. To convince someone that the nth domino falls over, you can convince them that • the 0th domino falls over, and • whenever one domino falls over, the next domino falls over too. (One domino falls, and they keep on falling. Thus, for every n ≥ 0, the n+1-th domino falls, if the n-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domino falls.)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Climbing a ladder: We have a ladder with rungs numbered 0, 1, 2, . . . , n, . . .. To convince someone that a climber climbing the ladder reaches the nth rung, you can convince them that • the climber steps onto rung #0. • if the climber steps onto one rung, then she also steps onto the next rung. (The climber starts to climb, and the climber never stops climbing. Thus, for every n ≥ 0, the climber reaches the nth rung.)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Whispering down the alley: We have an infinitely long line of people, with the people numbered 0, 1, 2, . . . , n, . . .. To argue that everyone in the line learns a secret, we can argue that • person #0 learns the secret. • if person #n learns the secret, then she tells person #(n + 1) the secret. (The person at the front of the line learns the secret, and everyone who learns it tells the secret to the next person in line. Thus, for every n ≥ 0, the nth person learns the secret.)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132F-AD83-EC8A-4604-4E6B31097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CD21F-642B-7D55-203A-81E5E8906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868B1-1C13-B65F-1EC6-9A4E1C551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F8FCE-D73C-7038-90E2-B329DE89D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3501-9F3D-A905-4F86-97CF07CF2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2A35-FB9C-462A-2A73-12669D72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EFAC6-2C4D-EBBC-C174-469DA873A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5EC53-46F8-BDFD-023D-1681EE90B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950B1-CEB0-8455-C11B-3D21FA6A9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7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DB5C6-9BF9-D333-C543-76BDC37D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788DB-201D-E500-8F73-101AFEBFC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2A36C-25CD-029E-8D46-E8CA73D37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984A2-462A-2560-DE31-56DF69A25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54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28220-28C0-DFF6-605F-3410D98A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F1015-E66B-96D7-7BBB-CF80099D6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81D97-BCF1-22B9-5BAA-84A06C47A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3F5B8-976F-D3E6-37ED-90516515D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8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FCFE2-6FBA-866C-D6D9-FC7CDA74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10690-3BA0-E915-A991-362DE0523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9A856-1F15-10E6-90C0-8A29096C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78DFF-1F9A-40D0-B3A1-FD88A3124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6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FA72-0104-EB41-72CA-8687B9BBB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2B1AF-E254-4BAC-B54F-F9BFFE06D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80A86-1D74-E855-F45E-E3278E901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25999-5117-6321-79D1-8BF5D4EF9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9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CB31D-C522-F671-C6DF-17185F493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D85D5-1606-E5EA-7CB4-9A4E289F3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0CFC9-BBFF-17C6-90C3-C892006A6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955BD-15D1-383E-CFC5-0C78EE488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45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4558B-4C32-DA5D-DCF3-09D2A4BCF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2011CD-D8A2-0C42-0853-63EC1B080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14E8772-9862-D2A9-2138-A0A7C04506C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base"/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If you think about it, t</a:t>
                </a:r>
                <a:r>
                  <a:rPr lang="en-US" dirty="0"/>
                  <a:t>he parallels between loop invariants and induction are pretty direct. A </a:t>
                </a:r>
                <a:r>
                  <a:rPr lang="en-US" i="1" dirty="0"/>
                  <a:t>loop invariant </a:t>
                </a:r>
                <a:r>
                  <a:rPr lang="en-US" dirty="0"/>
                  <a:t>for a loop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a logical property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 fontAlgn="base"/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is true before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is first executed; and </a:t>
                </a:r>
              </a:p>
              <a:p>
                <a:pPr lvl="1" fontAlgn="base"/>
                <a:r>
                  <a:rPr lang="en-US" sz="2000" dirty="0"/>
                  <a:t>(ii)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is true at the beginning of an iteration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is true after that iteration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. that is true at the beginning and end of every iteration of a loop.</a:t>
                </a:r>
              </a:p>
              <a:p>
                <a:pPr marL="0" indent="0" fontAlgn="base">
                  <a:buNone/>
                </a:pPr>
                <a:r>
                  <a:rPr lang="en-US" dirty="0"/>
                  <a:t>Property </a:t>
                </a:r>
                <a:r>
                  <a:rPr lang="en-US" dirty="0" err="1"/>
                  <a:t>i</a:t>
                </a:r>
                <a:r>
                  <a:rPr lang="en-US" dirty="0"/>
                  <a:t> corresponds to the base case and property ii to the inductive case. 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14E8772-9862-D2A9-2138-A0A7C04506C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base"/>
                <a:r>
                  <a:rPr 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If you think about it, t</a:t>
                </a:r>
                <a:r>
                  <a:rPr lang="en-US" dirty="0"/>
                  <a:t>he parallels between loop invariants and induction are pretty direct. A </a:t>
                </a:r>
                <a:r>
                  <a:rPr lang="en-US" i="1" dirty="0"/>
                  <a:t>loop invariant </a:t>
                </a:r>
                <a:r>
                  <a:rPr lang="en-US" dirty="0"/>
                  <a:t>for a loop </a:t>
                </a:r>
                <a:r>
                  <a:rPr lang="en-US" i="0" dirty="0">
                    <a:latin typeface="Cambria Math" panose="02040503050406030204" pitchFamily="18" charset="0"/>
                  </a:rPr>
                  <a:t>𝐿</a:t>
                </a:r>
                <a:r>
                  <a:rPr lang="en-US" dirty="0"/>
                  <a:t> is a logical property </a:t>
                </a:r>
                <a:r>
                  <a:rPr lang="en-US" i="0" dirty="0">
                    <a:latin typeface="Cambria Math" panose="02040503050406030204" pitchFamily="18" charset="0"/>
                  </a:rPr>
                  <a:t>𝑃</a:t>
                </a:r>
                <a:r>
                  <a:rPr lang="en-US" dirty="0"/>
                  <a:t> such that:</a:t>
                </a:r>
              </a:p>
              <a:p>
                <a:pPr lvl="1" fontAlgn="base"/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𝑃</a:t>
                </a:r>
                <a:r>
                  <a:rPr lang="en-US" sz="2000" dirty="0"/>
                  <a:t> is true before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𝐿</a:t>
                </a:r>
                <a:r>
                  <a:rPr lang="en-US" sz="2000" dirty="0"/>
                  <a:t> is first executed; and </a:t>
                </a:r>
              </a:p>
              <a:p>
                <a:pPr lvl="1" fontAlgn="base"/>
                <a:r>
                  <a:rPr lang="en-US" sz="2000" dirty="0"/>
                  <a:t>(ii) if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𝑃</a:t>
                </a:r>
                <a:r>
                  <a:rPr lang="en-US" sz="2000" dirty="0"/>
                  <a:t> is true at the beginning of an iteration of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𝐿</a:t>
                </a:r>
                <a:r>
                  <a:rPr lang="en-US" sz="2000" dirty="0"/>
                  <a:t>, then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𝑃</a:t>
                </a:r>
                <a:r>
                  <a:rPr lang="en-US" sz="2000" dirty="0"/>
                  <a:t> is true after that iteration of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𝐿</a:t>
                </a:r>
                <a:r>
                  <a:rPr lang="en-US" sz="2000" dirty="0"/>
                  <a:t>. that is true at the beginning and end of every iteration of a loop.</a:t>
                </a:r>
              </a:p>
              <a:p>
                <a:pPr marL="0" indent="0" fontAlgn="base">
                  <a:buNone/>
                </a:pPr>
                <a:r>
                  <a:rPr lang="en-US" dirty="0"/>
                  <a:t>Property </a:t>
                </a:r>
                <a:r>
                  <a:rPr lang="en-US" dirty="0" err="1"/>
                  <a:t>i</a:t>
                </a:r>
                <a:r>
                  <a:rPr lang="en-US" dirty="0"/>
                  <a:t> corresponds to the base case and property ii to the inductive case. </a:t>
                </a:r>
              </a:p>
              <a:p>
                <a:endParaRPr lang="en-US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3396E-6F5C-AE68-3575-F12FA860F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0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744B8-1D86-4938-559A-FFD584F83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4891E-6CE1-4D37-94F5-5639A447D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94064-8FF9-30E6-B76A-E78AA99FC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Before trying together our first proof, I want to talk about the summation notation. Let's assume that we have n numbers, x1, x2, …,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We write \sum_{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=1}^{n}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x_i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 denote the sum of these n numbers, that is x1+x2+…+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We read this as the sum for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equals 1 to n of xi. I is called the index of summation or the index variable and you can easily think that the summation notation corresponds to a simple for loop. Note that the sum for I equals 1 to 0 of xi is equal to 0. Since we added nothing together, we ended up with zero.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DD903-7446-1B2D-ABB0-C40088529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6E44C-BECB-831D-A704-504F10E70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EE621-B519-1EA7-10AC-7131432C6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94A7F-EB7B-7506-2DBF-B33255B8A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Here are a few examples that we will work through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D90BF-965F-F057-9872-BA297AA4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D46F6-49FE-B326-1656-BBBB77A68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FFA5F-D0FF-2FDD-AD40-D8B12E8FA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C4FBF-1A7E-BE3C-2C25-30D5F4C1B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Your turn now to evaluate these sums.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97BC-2A30-74C0-09CE-BBEB8DEE9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6AA0-075B-EAEB-084B-57BD45EE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846A73-0392-4653-B1C6-D7164D7DD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8863D-DE3A-316B-273B-DA6166F85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Did you get these?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46D93-8D64-D547-0478-D36956D42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5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6D22-0DD8-0B69-0B85-D55B03FB3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B4BE7-4D92-ACE5-638F-C9ADE4B43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B3F5F-55A1-F65A-43AC-4CA94AC3D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Now that we established the notation for summation, let's go about proving using mathematical induction that for any non-negative integer n, the sum of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equals 0 to n of 2^I is equal to 2^{n+1}-1. Before you jump into the proof by induction, it's always a good idea to test the statement by plugging in a few small values for n. For example, we see that it holds for n=1, 2, 3. Since they all check out, it's reasonable to try to prove the claim for any non-negative integer 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974F-10C4-08E5-A1FC-EC21C5A99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1ED6-EC41-0015-8F11-B161BB2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421A2-8595-A03E-2F88-2E1115887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58530-652F-D0CA-D77E-086D25C47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will start by denoting the property by P(n). We have to say that we will do the proof using mathematical induction on 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681B-AE4D-1898-0573-7AB369D8C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443D-EB41-0E4B-9199-7070F6E90ED2}" type="datetime1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FA83-F244-5343-BB18-993A36B4F493}" type="datetime1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B89-1C08-124C-A818-4A226C9F6271}" type="datetime1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C59-1998-9841-AEAE-EAACED0CEF34}" type="datetime1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D55-DE59-EA44-B02F-6DE9BFFB3E31}" type="datetime1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1594-637E-8D48-9FDF-668DFC83BD98}" type="datetime1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330-7ECC-7045-AE22-C708889960F4}" type="datetime1">
              <a:rPr lang="en-US" smtClean="0"/>
              <a:t>3/11/26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0638-B5CB-F74F-93C4-B73DD9CD1A25}" type="datetime1">
              <a:rPr lang="en-US" smtClean="0"/>
              <a:t>3/11/26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73C5-0D32-4446-97DB-44F61BE88692}" type="datetime1">
              <a:rPr lang="en-US" smtClean="0"/>
              <a:t>3/11/26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D7E-3769-3D4C-A8F3-5C7A88FE5F2C}" type="datetime1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8DF-A835-9F46-A06F-C97E0D4C5357}" type="datetime1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D21E448-AF3A-0844-8572-89C25B065DCC}" type="datetime1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white-iphone-4s-on-brown-wooden-table-KvvAkN-ZKEM?utm_content=creditCopyText&amp;utm_medium=referral&amp;utm_source=unsplash" TargetMode="External"/><Relationship Id="rId4" Type="http://schemas.openxmlformats.org/officeDocument/2006/relationships/hyperlink" Target="https://unsplash.com/@pastorthomasbwilson?utm_content=creditCopyText&amp;utm_medium=referral&amp;utm_source=unsplas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9BE195-C8FE-8C88-CE12-BD45674DC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E5">
              <a:alpha val="8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D07FA-19A2-9519-3A07-2572285E7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chemeClr val="bg1"/>
                </a:solidFill>
              </a:rPr>
              <a:t>Proof by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3AA49-8991-E970-8924-4D274A19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CS51 </a:t>
            </a:r>
            <a:r>
              <a:rPr lang="en-US" sz="2200">
                <a:solidFill>
                  <a:schemeClr val="bg1"/>
                </a:solidFill>
              </a:rPr>
              <a:t>– Spring 2026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3" name="Picture 12" descr="Dominoes in a row. Photo by &lt;a href=&quot;https://unsplash.com/@pastorthomasbwilson?utm_content=creditCopyText&amp;utm_medium=referral&amp;utm_source=unsplash&quot;&gt;Tom Wilson&lt;/a&gt; on &lt;a href=&quot;https://unsplash.com/photos/white-iphone-4s-on-brown-wooden-table-KvvAkN-ZKEM?utm_content=creditCopyText&amp;utm_medium=referral&amp;utm_source=unsplash&quot;&gt;Unsplash&lt;/a&gt;&#10;      ">
            <a:extLst>
              <a:ext uri="{FF2B5EF4-FFF2-40B4-BE49-F238E27FC236}">
                <a16:creationId xmlns:a16="http://schemas.microsoft.com/office/drawing/2014/main" id="{24DB54D0-C5E3-DD76-E9BE-ACA3CAFC8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28"/>
          <a:stretch>
            <a:fillRect/>
          </a:stretch>
        </p:blipFill>
        <p:spPr>
          <a:xfrm>
            <a:off x="0" y="0"/>
            <a:ext cx="7288306" cy="6869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9CC735-3C5E-F95E-9C32-426C58E78383}"/>
              </a:ext>
            </a:extLst>
          </p:cNvPr>
          <p:cNvSpPr txBox="1"/>
          <p:nvPr/>
        </p:nvSpPr>
        <p:spPr>
          <a:xfrm>
            <a:off x="1819673" y="6550223"/>
            <a:ext cx="6168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Photo by</a:t>
            </a:r>
            <a:r>
              <a:rPr lang="en-US" sz="1050" dirty="0"/>
              <a:t> </a:t>
            </a:r>
            <a:r>
              <a:rPr lang="en-US" sz="1050" dirty="0">
                <a:solidFill>
                  <a:srgbClr val="0089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 Wilson</a:t>
            </a:r>
            <a:r>
              <a:rPr lang="en-US" sz="1050" dirty="0">
                <a:solidFill>
                  <a:srgbClr val="0089E5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on</a:t>
            </a:r>
            <a:r>
              <a:rPr lang="en-US" sz="1050" dirty="0"/>
              <a:t> </a:t>
            </a:r>
            <a:r>
              <a:rPr lang="en-US" sz="1050" dirty="0">
                <a:solidFill>
                  <a:srgbClr val="0089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0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9B0C1-6C5E-7534-419E-EA0157F90C8C}"/>
              </a:ext>
            </a:extLst>
          </p:cNvPr>
          <p:cNvSpPr/>
          <p:nvPr/>
        </p:nvSpPr>
        <p:spPr>
          <a:xfrm>
            <a:off x="9101138" y="357188"/>
            <a:ext cx="3090862" cy="465772"/>
          </a:xfrm>
          <a:prstGeom prst="rect">
            <a:avLst/>
          </a:prstGeom>
          <a:solidFill>
            <a:srgbClr val="FE95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Mathematical Foundations</a:t>
            </a:r>
          </a:p>
        </p:txBody>
      </p:sp>
    </p:spTree>
    <p:extLst>
      <p:ext uri="{BB962C8B-B14F-4D97-AF65-F5344CB8AC3E}">
        <p14:creationId xmlns:p14="http://schemas.microsoft.com/office/powerpoint/2010/main" val="276552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B9A9-EB35-A86E-E03C-CB0F0F25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4247DD-E67A-F681-F677-B45032D12871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04F4B2-FC97-44D3-B8BC-6B6829E1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3DA52B-88AE-F79A-D785-756147BFB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fontAlgn="base"/>
                <a:r>
                  <a:rPr lang="en-US" sz="2200" i="1" dirty="0"/>
                  <a:t>Base case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200" dirty="0"/>
                  <a:t>: We must prove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/>
                  <a:t>, that is,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br>
                  <a:rPr lang="en-US" sz="2200" b="0" dirty="0"/>
                </a:br>
                <a:r>
                  <a:rPr lang="en-US" sz="2200" b="0" dirty="0"/>
                  <a:t>This fact is easy to prove, because both sides are equal to 1: 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  <a:p>
                <a:pPr lvl="1" fontAlgn="base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−1=2−1=1</m:t>
                    </m:r>
                  </m:oMath>
                </a14:m>
                <a:endParaRPr lang="en-US" sz="2200" b="0" dirty="0"/>
              </a:p>
              <a:p>
                <a:pPr marL="0" indent="0" fontAlgn="base">
                  <a:buNone/>
                </a:pPr>
                <a:endParaRPr lang="en-US" sz="2400" b="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F851B9-DFEE-951E-917E-0468DC562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10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B06FEB4-1DFF-5879-049F-3CA647E8402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ACE094-3EE6-3BF1-A64F-B2CD8BF4356D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36916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F0F1-D1CD-8B9F-F98A-67ADF3B6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737165-3EA6-2400-A68A-ECE0DCA8E89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ED8553-2A80-33A2-DF4B-03CB450C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5B69F-D054-F104-E9B3-CFECD14D3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marL="0" indent="0" fontAlgn="base">
                  <a:buNone/>
                </a:pPr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5B69F-D054-F104-E9B3-CFECD14D3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65ACD74-3DDE-8DB6-2A06-2FF1ABEABFE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021A2B-08FC-54BE-7608-5FA9BD096AF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5659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43EB-651F-76A6-1A56-06667548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5961FA-F810-F6DE-D4A3-FB55748084E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CBBD8B-4EB0-D5A7-BA00-8E326C55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918362-AAEB-E405-1E4C-B022116F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918362-AAEB-E405-1E4C-B022116F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443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DA9B1B-BE44-1A64-D342-B29FF44F7CC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250203-0CB9-1368-FDBE-7E6A71B4080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191003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02E9-2424-72DF-15A2-2AFB810E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DFE2905-5128-6A58-1CE9-E2EE39C7562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21B9695-39EC-AE16-7898-893024F7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5FB8A8-EA0C-AF2E-1A05-01BA54CBD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5FB8A8-EA0C-AF2E-1A05-01BA54CBD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7FBC227-DA7E-CE9F-A0D8-4C5E1279F364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644285-CC05-F3CA-F1DD-81C2C8772DB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99901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8B3C-D5A4-EA1E-E7CB-B04C0B0D0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AA74CF-3D5F-9357-F83D-26861DA8A6A6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899A491-9229-71DC-1803-969BA067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308220-80DC-F7B4-F1EE-89E528D61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(*)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308220-80DC-F7B4-F1EE-89E528D61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58FD426-F612-B65E-24D4-BB3104AC9D9F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DD72CA-07E0-67E3-819B-8570FC1B09B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262428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84E52-5C28-0C98-3A38-0AB3BCB0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2315768-F41C-AC2D-9F88-72E7D34FF09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045F2B-2843-11B5-95D9-779EF4CD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3A2DD5-C387-6383-77DD-3E4C6F6A0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(*)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fontAlgn="base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algebraic manipulation</a:t>
                </a:r>
                <a:endParaRPr lang="en-US" dirty="0"/>
              </a:p>
              <a:p>
                <a:pPr fontAlgn="base"/>
                <a:endParaRPr lang="en-US" b="0" dirty="0"/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3A2DD5-C387-6383-77DD-3E4C6F6A0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C5B39B6-86B2-8575-97C8-46378BCACC0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688A71-2990-774D-6968-FE2E6C882594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80969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3852A-7CE7-879F-7498-F1A450B1F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E426960-C037-AED9-FD09-A955615A603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2A2BE5-1E9C-3CAE-A17D-C4A3A123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FE4F29-65DD-F223-73AB-DD758F18B6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(*)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fontAlgn="base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algebraic manipulation</a:t>
                </a:r>
                <a:endParaRPr lang="en-US" dirty="0"/>
              </a:p>
              <a:p>
                <a:pPr fontAlgn="base"/>
                <a:r>
                  <a:rPr lang="en-US" b="0" dirty="0"/>
                  <a:t>We have thus shown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, in other words we have proven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b="0" dirty="0"/>
                  <a:t>By the principle of mathematical induction, we have shown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endParaRPr lang="en-US" b="0" dirty="0"/>
              </a:p>
              <a:p>
                <a:pPr fontAlgn="base"/>
                <a:endParaRPr lang="en-US" b="0" dirty="0"/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FE4F29-65DD-F223-73AB-DD758F18B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 b="-8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A62E0A-49C8-B5FB-6D6A-F1000DAD2E7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1970B7-460C-4ACC-BD37-B3A77D2E2AC4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396084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B970-234F-A12B-9B1D-959F2C86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570AA4-A899-44F1-A94A-5BA5DDD148F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467718-48D8-9F77-F7AA-482DCFAB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3D2A7-29A4-DD77-220E-BB6CEAB75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563132"/>
            <a:ext cx="11019515" cy="4593828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Clearly state the claim to be proven. Clearly state that the proof will be by induction, and clearly state the variable upon which induction will be performed.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base case.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inductive case. Within the statement and proof of inductive case: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the inductive hypothesis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what we need to prove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Prove it, making use of the inductive hypothesis and stating where it was used.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9DE79-3F9F-0B6F-4848-BE1BFB17A1D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CDBAF5-4C94-2CB0-49A5-2A8882FEC597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Template for proofs by induction</a:t>
            </a:r>
          </a:p>
        </p:txBody>
      </p:sp>
    </p:spTree>
    <p:extLst>
      <p:ext uri="{BB962C8B-B14F-4D97-AF65-F5344CB8AC3E}">
        <p14:creationId xmlns:p14="http://schemas.microsoft.com/office/powerpoint/2010/main" val="29425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98C94-0047-F69A-4410-6309ECC5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1905A1C-34AF-5087-478C-EFFF4BAA8DD2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009C0D-4599-D2AA-3FA5-11880C0B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AC6F13-87F0-D071-D709-B36E7C4B0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Claim: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AC6F13-87F0-D071-D709-B36E7C4B0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12772E2-FD19-9D8A-C251-F3FE0CED5F0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D2135-3BF5-2318-F294-7B253D08BE13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31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A3281-BB72-38ED-59C8-89F91953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8625895-916C-CDA9-BF89-A5980D4DB6F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178B72-0C46-A95B-4D2A-120CF0BA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069FDC-0679-67C5-D7A9-C89BCDB7B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Claim: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 fontAlgn="base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069FDC-0679-67C5-D7A9-C89BCDB7B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176BB6-BBC7-9512-DEEB-F82A43572C6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732E56-FFA6-3117-D244-C19E6622DE15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307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075D-8221-CA0F-CCCA-64033F80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9DC3D1-F008-CA1C-6270-7918B48F9D16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8883D8-2247-04F0-1AB9-1D3DB065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To prove that a property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holds for all non-negative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prove that:</a:t>
                </a:r>
              </a:p>
              <a:p>
                <a:pPr lvl="1" fontAlgn="base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 is true, </a:t>
                </a:r>
              </a:p>
              <a:p>
                <a:pPr lvl="1" fontAlgn="base"/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true,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/>
                  <a:t> is true, too. </a:t>
                </a:r>
              </a:p>
              <a:p>
                <a:pPr fontAlgn="base"/>
                <a:r>
                  <a:rPr lang="en-US" dirty="0"/>
                  <a:t>The proof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base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The proof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inductive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Practically, the principle of mathematical induction says the following: to prove that a statement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non-negative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“starts being true” (the base case) and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“never stops being true” (the inductive case).</a:t>
                </a:r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BD36D05-2366-B9B5-B936-F51BC46DFF5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C03D4D-3BD8-1470-3022-61866708EE65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28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07EEC-7F59-7050-E8D7-FC5C39BA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2324161-04C9-A571-1DD7-66E9EF38D54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FA710C-3A41-1FAD-B7CD-D7A589FC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75F077-32A0-C785-0C63-153830214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Claim: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fontAlgn="base"/>
                <a:r>
                  <a:rPr lang="en-US" sz="2200" i="1" dirty="0"/>
                  <a:t>2. Base case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200" dirty="0"/>
                  <a:t>: We must prove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b="0" dirty="0"/>
                  <a:t>. Indeed,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 and 0 is even.</a:t>
                </a:r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75F077-32A0-C785-0C63-153830214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33333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391343-D085-AFB2-B81D-99AC345563FF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5A856B-4818-7218-F205-B41DFAA32FC3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222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C7F21-A868-1E4E-6397-AF29596D2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C08B8DB-34DC-E0BA-DDB1-BF7C7D7E31C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D2164-64CA-DBC7-B50D-1BE4E851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8A9CE63-0046-1C07-C1D1-797E9D9DC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8A9CE63-0046-1C07-C1D1-797E9D9DC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806" t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E33372C-3AD5-1A59-2423-F5CA1F2A4AC9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C0C7A3-DC1F-8624-9FE2-ADC6AF1C68C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19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B8614-7FB1-F25C-FB2D-ED59A8631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245F98-4206-8E46-346A-1FD3639A56DB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23E383-CCBC-79A4-2C49-8E733DFD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98A49D-0C25-3DE6-39B4-E0E388392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98A49D-0C25-3DE6-39B4-E0E388392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806" t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DF54635-B62F-89E9-3D29-69706F2E007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051DA6-F65C-B3C5-B2CB-4E0DF4C9CBA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16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ADFC-A2A4-FA57-6DCE-5ECBBDD2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0B9E64-1C10-9E77-E550-5EB8CB8EC84B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DA5089-B473-3F82-8A7E-7F323304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81BFA0F-F2B7-5FC8-2982-1F95D1ACD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81BFA0F-F2B7-5FC8-2982-1F95D1ACD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806" t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605E4EF-DDF7-0E27-8105-3A0DD85ED72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EBD8C0-5C84-5785-C639-363B0A2F640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055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9A9DB-6F3E-9EA9-FF9C-5838CDE8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245FFD-02D2-DF72-6B19-0CD612433AC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0DD897-6ED1-C83A-E2CD-D6180C5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87B164-124B-3BAC-6AD6-DC5573117C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87B164-124B-3BAC-6AD6-DC5573117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b="-7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F083CD1-1BB1-6C7E-8FEB-E7B96EB34F2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EA5F8F-A693-C450-8592-8E9E0A17DCF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3891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1C837-E5AA-706D-8FCC-8AD9853B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2134084-BE6A-7E6D-C2E3-F06048086742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62CE88-7644-1675-2241-2719EE63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D1E34D-0A30-7F26-76B1-D34A5401A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odd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even</a:t>
                </a:r>
              </a:p>
              <a:p>
                <a:pPr marL="0" indent="0" fontAlgn="base">
                  <a:buNone/>
                </a:pPr>
                <a:r>
                  <a:rPr lang="en-US" sz="1800" dirty="0"/>
                  <a:t>  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D1E34D-0A30-7F26-76B1-D34A5401A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b="-26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F8D821-11FF-21A3-CE48-124649DBB29E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7D54C9-F3D9-7C7D-FCD5-48B6F7C9219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8157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51E40-84EE-103F-2A35-0744E25B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D18FCF3-0EDA-B4F7-C0D6-309F6DA5D21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46FA58-D8B7-CE1B-37A9-B33B850D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59962B-39AF-3F62-F36B-C77FA2995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odd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even</a:t>
                </a:r>
              </a:p>
              <a:p>
                <a:pPr marL="0" indent="0" fontAlgn="base">
                  <a:buNone/>
                </a:pP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is odd,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even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59962B-39AF-3F62-F36B-C77FA2995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r="-461" b="-38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9A5C3C9-5025-6007-6E3D-7337C3372759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5F2E05-18D4-6D78-E7A4-D5BD253AE7C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199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6B177-3527-52EA-204B-33E13EE2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740A036-DAF1-DE3D-FF28-C4F147251FB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E903F9-1694-3D86-A031-E40DD8EE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6A77C-1ACA-414D-CBCD-60B08B1A8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odd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even</a:t>
                </a:r>
              </a:p>
              <a:p>
                <a:pPr marL="0" indent="0" fontAlgn="base">
                  <a:buNone/>
                </a:pP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is odd,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even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6A77C-1ACA-414D-CBCD-60B08B1A8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r="-461" b="-38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05614AE-0A00-A101-1DB1-684E4CA6024A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1B4518-386B-B05F-A8BC-CAB88A633E9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79FD4-7B6E-A47F-FA70-D85F9D319B0A}"/>
                  </a:ext>
                </a:extLst>
              </p:cNvPr>
              <p:cNvSpPr txBox="1"/>
              <p:nvPr/>
            </p:nvSpPr>
            <p:spPr>
              <a:xfrm>
                <a:off x="765047" y="5819456"/>
                <a:ext cx="6215062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79FD4-7B6E-A47F-FA70-D85F9D319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7" y="5819456"/>
                <a:ext cx="6215062" cy="710194"/>
              </a:xfrm>
              <a:prstGeom prst="rect">
                <a:avLst/>
              </a:prstGeom>
              <a:blipFill>
                <a:blip r:embed="rId4"/>
                <a:stretch>
                  <a:fillRect l="-12653" t="-191228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4F9564-0351-F2C9-2C9B-5D3BEF1D6976}"/>
                  </a:ext>
                </a:extLst>
              </p:cNvPr>
              <p:cNvSpPr txBox="1"/>
              <p:nvPr/>
            </p:nvSpPr>
            <p:spPr>
              <a:xfrm>
                <a:off x="3593306" y="6083670"/>
                <a:ext cx="62150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Thus, we have shown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4F9564-0351-F2C9-2C9B-5D3BEF1D6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306" y="6083670"/>
                <a:ext cx="6215062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951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4DEB-3A79-B824-E1AC-F2C86B88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2B0B0B-97AA-17CF-7689-2587051E3CB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9351BB-F16B-3329-966E-27765ED3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FCF86B2-3757-109F-14BD-163C3A267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You are given the following theorem about the sum of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non-negative integers:</a:t>
                </a:r>
              </a:p>
              <a:p>
                <a:pPr fontAlgn="base"/>
                <a:r>
                  <a:rPr lang="en-US" dirty="0"/>
                  <a:t>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=0+1+2+…+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 fontAlgn="base"/>
                <a:r>
                  <a:rPr lang="en-US" sz="2000" dirty="0"/>
                  <a:t>For example,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we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0+1+2+3+4=10=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4(4+1)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fontAlgn="base"/>
                <a:r>
                  <a:rPr lang="en-US" dirty="0"/>
                  <a:t>Using the principle of mathematic induction and the 3 steps of the template we just saw, prove it.</a:t>
                </a:r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  <a:p>
                <a:pPr fontAlgn="base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This summation is not an arbitrary arithmetic example. You will encounter it again and again when analyzing the time complexity of fundamental algorithms. More to come…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FCF86B2-3757-109F-14BD-163C3A267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B9DD107-65E4-1A2D-523E-BD1785CA8A2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9AA547-4025-06CC-8EF5-F9407EDBE27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Practice time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6176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89551-5B0F-9F61-C6D9-36B7FAA2E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F48F6D-AB53-99CA-747A-05E3D4AB912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A6E81E-9229-44EF-9AAD-FB80C5FA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04E0FB-FCBD-46B6-E1E2-480AEBCD7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1.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 fontAlgn="base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04E0FB-FCBD-46B6-E1E2-480AEBCD7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t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AEF9088-59B4-DC51-A67B-9DFA5441B35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E441D1-52BD-0257-9782-95BDDEBFD78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833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F509-E2BE-A303-19D8-A6941D99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5D7D50-3B84-C1A9-568C-E58FDE38B05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031691-CBF3-B91F-36E3-A4F57CE2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D9007A-4DDD-0965-DD3A-5888D744E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3419" y="1589458"/>
                <a:ext cx="5256138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We have an infinitely long line of dominoes, numbered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0, 1, 2, 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pPr fontAlgn="base"/>
                <a:r>
                  <a:rPr lang="en-US" dirty="0"/>
                  <a:t>To convince someone that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domino falls over, you can convince them that:</a:t>
                </a:r>
              </a:p>
              <a:p>
                <a:pPr lvl="1" fontAlgn="base"/>
                <a:r>
                  <a:rPr lang="en-US" dirty="0"/>
                  <a:t>the 0-th domino falls over, and</a:t>
                </a:r>
              </a:p>
              <a:p>
                <a:pPr lvl="1" fontAlgn="base"/>
                <a:r>
                  <a:rPr lang="en-US" dirty="0"/>
                  <a:t>whenever one domino falls over, the next domino falls over too. (One domino falls, and they keep on falling. Thus,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-th domino falls, if we assume that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domino falls.)</a:t>
                </a:r>
              </a:p>
              <a:p>
                <a:pPr fontAlgn="base"/>
                <a:r>
                  <a:rPr lang="en-US" dirty="0"/>
                  <a:t>Similar analogies with climbing a ladder or whispering a secret down an alley.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D9007A-4DDD-0965-DD3A-5888D744E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19" y="1589458"/>
                <a:ext cx="5256138" cy="4593828"/>
              </a:xfrm>
              <a:blipFill>
                <a:blip r:embed="rId3"/>
                <a:stretch>
                  <a:fillRect l="-966" r="-1932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91EE5A-1456-33B9-1347-16BA705AAC1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A3635E-038C-7AC9-D50F-0D6AB7AFF82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induction analogies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ominoes in a row. Photo by &lt;a href=&quot;https://unsplash.com/@pastorthomasbwilson?utm_content=creditCopyText&amp;utm_medium=referral&amp;utm_source=unsplash&quot;&gt;Tom Wilson&lt;/a&gt; on &lt;a href=&quot;https://unsplash.com/photos/white-iphone-4s-on-brown-wooden-table-KvvAkN-ZKEM?utm_content=creditCopyText&amp;utm_medium=referral&amp;utm_source=unsplash&quot;&gt;Unsplash&lt;/a&gt;&#10;      ">
            <a:extLst>
              <a:ext uri="{FF2B5EF4-FFF2-40B4-BE49-F238E27FC236}">
                <a16:creationId xmlns:a16="http://schemas.microsoft.com/office/drawing/2014/main" id="{37C4FCFE-89E2-C18D-C491-9DD77F3478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28"/>
          <a:stretch>
            <a:fillRect/>
          </a:stretch>
        </p:blipFill>
        <p:spPr>
          <a:xfrm>
            <a:off x="612647" y="1589458"/>
            <a:ext cx="4748962" cy="44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4A2B-7CFA-3876-C039-E9AD77A1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6034FB-D061-EAF9-9D7B-955C3FB5EAAA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859444-95B6-C593-AD7A-890C8B5C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CD166D7-680E-74C9-AAC3-662E30E73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1.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pPr fontAlgn="base"/>
                <a:r>
                  <a:rPr lang="en-US" i="1" dirty="0"/>
                  <a:t>2. Base case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 Indeed,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too. Thus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holds.</a:t>
                </a:r>
              </a:p>
              <a:p>
                <a:pPr marL="0" indent="0" fontAlgn="base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04E0FB-FCBD-46B6-E1E2-480AEBCD7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t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A907BA5-2BA2-673D-F34E-0C49CEFEAB7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DB598F-F9C5-4C63-EC18-3CAC44E1F2B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5914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E5C0-EA43-85A6-4A63-4BB6E9C2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4EEDE4-2240-B54B-A243-44BDC2A8AD0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C0CBD4-5517-64A4-E459-C0FD2A7C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01D946-6522-9B3F-1CCA-56DBE78BB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01D946-6522-9B3F-1CCA-56DBE78BB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B5B791-D6C1-A22E-19BD-C3F22BECF00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2C95D3-BA0E-A33A-60C0-38650F734EB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016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02B0-0C2A-5837-1D8C-CAB845415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B05714-8D20-1277-2D46-68101A1F9064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F415FB-54F9-92F3-D327-0FAC94D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7702CD-012C-D970-DC24-36E41EEA1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7702CD-012C-D970-DC24-36E41EEA1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4B3D778-0B36-DDCB-CEAA-5CD85259D8F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3AF18A-2B79-426E-3A9E-BE774412B20C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0828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ED05-E6C8-8091-DE83-6911E2D6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C2ED85-E646-B416-06A2-A1DA54B92CC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0554BE0-AA43-6FF9-90F3-2EB1F23E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6C84C8-2246-01B0-8C47-83E3565EA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6C84C8-2246-01B0-8C47-83E3565EA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D533E7B-703B-9934-A12D-6B2367138F1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740495-5B35-2AF5-2BAF-FC02BC7282F7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1678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C1D7-42FB-B151-57D0-66A63F95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E8CD435-1D22-A7F8-FE0A-1707309C22F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5CE247-BD73-CF7D-7ED5-3CB76A4C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0F0C55-362A-ACF3-68B5-DFF09FF52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                          by using inductive hypothesis(*)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0F0C55-362A-ACF3-68B5-DFF09FF52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6FE957-191B-9703-B38A-F283B51C3DB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56E902-158F-BEE2-82A0-3AE75666C76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1286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617A-2596-0381-9BA7-21CB0E6FC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AAF9E4-A735-FBB0-19FB-B5EE766B7E2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84356E-AFD5-D3C0-76A4-59C9267B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FC2E70-4288-AC5A-BBDA-94D2DCD80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                          by using inductive hypothesis(*)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+1)+2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using algebraic manipulations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FC2E70-4288-AC5A-BBDA-94D2DCD80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AC324F-46CA-43F5-6DE7-80C5F0F9CF8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DAB196-2E9B-BB24-4C7B-875B761B57AC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0699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1B8EA-8F69-2DA9-6CAB-8F1318E76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BB1192-C193-9558-6A8C-0E7AD8514AE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BCD6E1-7C61-08DF-B904-1C081E79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B278811-33C5-ED42-10F0-5A24CE228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                          by using inductive hypothesis(*)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+1)+2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using algebraic manipulations</a:t>
                </a:r>
              </a:p>
              <a:p>
                <a:pPr marL="0" indent="0" fontAlgn="base">
                  <a:buNone/>
                </a:pPr>
                <a:r>
                  <a:rPr lang="en-US" dirty="0"/>
                  <a:t>    Thus,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is true and through the principle of mathematical induction we have shown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B278811-33C5-ED42-10F0-5A24CE228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972526-49FD-FC61-7A35-F6FF4B40A26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C63B8F-38A2-C65F-26FA-B4479CD039A0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043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034E-B84F-F369-3B38-2E326DB4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A10D7E-29B1-9B5B-BA59-74EF7B875F2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6EFCE7-7693-A247-80BF-3C7592DA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ADA2D81-1896-74BB-706A-8636CC61B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The parallels between loop invariants and induction are pretty direct. </a:t>
                </a:r>
                <a:endParaRPr lang="en-US" i="1" dirty="0"/>
              </a:p>
              <a:p>
                <a:pPr fontAlgn="base"/>
                <a:r>
                  <a:rPr lang="en-US" dirty="0"/>
                  <a:t>A </a:t>
                </a:r>
                <a:r>
                  <a:rPr lang="en-US" i="1" dirty="0"/>
                  <a:t>loop invariant </a:t>
                </a:r>
                <a:r>
                  <a:rPr lang="en-US" dirty="0"/>
                  <a:t>for a loop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a logical property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 fontAlgn="base"/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is true before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is first executed; and </a:t>
                </a:r>
              </a:p>
              <a:p>
                <a:pPr lvl="1" fontAlgn="base"/>
                <a:r>
                  <a:rPr lang="en-US" sz="2000" dirty="0"/>
                  <a:t>(ii)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is true at the beginning of an iteration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is true after that iteration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. that is true at the beginning and end of every iteration of a loop.</a:t>
                </a:r>
              </a:p>
              <a:p>
                <a:pPr marL="0" indent="0" fontAlgn="base">
                  <a:buNone/>
                </a:pPr>
                <a:r>
                  <a:rPr lang="en-US" dirty="0"/>
                  <a:t>Property </a:t>
                </a:r>
                <a:r>
                  <a:rPr lang="en-US" dirty="0" err="1"/>
                  <a:t>i</a:t>
                </a:r>
                <a:r>
                  <a:rPr lang="en-US" dirty="0"/>
                  <a:t> corresponds to the base case and property ii to the inductive case.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ADA2D81-1896-74BB-706A-8636CC61B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F963798-5784-457E-BD28-B6AA244291EE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DD829A-6B11-B1FA-1C29-1F52691D682F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Loop invariants and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314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A1162-F0AE-0011-3B5A-707E766F2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3D82B8C-209D-4E9B-4C9E-7FD3D0B3072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B599FF-0A3D-A955-60FD-03D8EBB3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4A9A6E-3341-669F-9ABF-8ED3F912D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numbers. We write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to denote the sum of these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numbers.</a:t>
                </a:r>
              </a:p>
              <a:p>
                <a:pPr fontAlgn="base"/>
                <a:r>
                  <a:rPr lang="en-US" dirty="0"/>
                  <a:t>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fontAlgn="base"/>
                <a:r>
                  <a:rPr lang="en-US" dirty="0"/>
                  <a:t>We read this as the sum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equals 1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fontAlgn="base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called the index of summation or the index variable.</a:t>
                </a:r>
              </a:p>
              <a:p>
                <a:pPr fontAlgn="base"/>
                <a:r>
                  <a:rPr lang="en-US" dirty="0"/>
                  <a:t>There is a correspondence with for-loops like:</a:t>
                </a:r>
              </a:p>
              <a:p>
                <a:pPr lvl="1" fontAlgn="base"/>
                <a:r>
                  <a:rPr lang="en-US" sz="2000" dirty="0">
                    <a:latin typeface="Monaco" pitchFamily="2" charset="77"/>
                  </a:rPr>
                  <a:t>result=0</a:t>
                </a:r>
                <a:br>
                  <a:rPr lang="en-US" sz="2000" dirty="0">
                    <a:latin typeface="Monaco" pitchFamily="2" charset="77"/>
                  </a:rPr>
                </a:br>
                <a:r>
                  <a:rPr lang="en-US" sz="2000" dirty="0">
                    <a:latin typeface="Monaco" pitchFamily="2" charset="77"/>
                  </a:rPr>
                  <a:t>for </a:t>
                </a:r>
                <a:r>
                  <a:rPr lang="en-US" sz="2000" dirty="0" err="1">
                    <a:latin typeface="Monaco" pitchFamily="2" charset="77"/>
                  </a:rPr>
                  <a:t>i</a:t>
                </a:r>
                <a:r>
                  <a:rPr lang="en-US" sz="2000" dirty="0">
                    <a:latin typeface="Monaco" pitchFamily="2" charset="77"/>
                  </a:rPr>
                  <a:t> in range(1,n+1):</a:t>
                </a:r>
                <a:br>
                  <a:rPr lang="en-US" sz="2000" dirty="0">
                    <a:latin typeface="Monaco" pitchFamily="2" charset="77"/>
                  </a:rPr>
                </a:br>
                <a:r>
                  <a:rPr lang="en-US" sz="2000" dirty="0">
                    <a:latin typeface="Monaco" pitchFamily="2" charset="77"/>
                  </a:rPr>
                  <a:t>	result += </a:t>
                </a:r>
                <a:r>
                  <a:rPr lang="en-US" sz="2000" dirty="0" err="1">
                    <a:latin typeface="Monaco" pitchFamily="2" charset="77"/>
                  </a:rPr>
                  <a:t>x</a:t>
                </a:r>
                <a:r>
                  <a:rPr lang="en-US" sz="2000" baseline="-25000" dirty="0" err="1">
                    <a:latin typeface="Monaco" pitchFamily="2" charset="77"/>
                  </a:rPr>
                  <a:t>n</a:t>
                </a:r>
                <a:br>
                  <a:rPr lang="en-US" sz="2000" baseline="-25000" dirty="0">
                    <a:latin typeface="Monaco" pitchFamily="2" charset="77"/>
                  </a:rPr>
                </a:br>
                <a:r>
                  <a:rPr lang="en-US" sz="2000" dirty="0">
                    <a:latin typeface="Monaco" pitchFamily="2" charset="77"/>
                  </a:rPr>
                  <a:t>return result</a:t>
                </a:r>
              </a:p>
              <a:p>
                <a:pPr fontAlgn="base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/>
                  <a:t>: when you add nothing together, you end up with zero.</a:t>
                </a:r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4A9A6E-3341-669F-9ABF-8ED3F912D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t="-9366" b="-20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BD83C69-8EE0-3717-2B0C-B96C256014F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FFE196-7248-242D-8260-2B8568AF9404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 aside: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6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8B3F-5C5A-5FE8-08B3-2DD92D35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BECA1D-0F99-F19A-1FDC-1AFA06A4A87A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3A1C8E-0098-3CF6-A353-ACD98E7B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069B3B-EA73-8FD1-4D00-834360A87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. Then: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2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 =4+8+16=28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lvl="2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=(2+1)+(4+1)+(8+1)=17</m:t>
                    </m:r>
                  </m:oMath>
                </a14:m>
                <a:endParaRPr lang="en-US" sz="18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000" b="0" dirty="0"/>
              </a:p>
              <a:p>
                <a:pPr lvl="2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=1+2+3+4=10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069B3B-EA73-8FD1-4D00-834360A87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177040-CF90-E254-7422-42C2765A59E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37E34B-5B77-8F48-3C94-4BFD4BB0EF5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Examples: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43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9081-446E-4B6C-A7D2-C8CD3DE8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B5E464-7080-B187-4A4B-EABC11F5A331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728150-B975-A2E2-8251-7D4A8593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B17BF3-3ADE-4003-7F2B-D622F415D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. Evaluate the following expressions: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b="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B17BF3-3ADE-4003-7F2B-D622F415D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D4B74DC-4B2E-9F49-36FF-5F0B02480D8F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F28EF1-FE27-D6AB-B61E-03B070224A0F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Practice time: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634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EAB7E-79FB-83C1-632D-5C234B33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EA6D33-1E18-3D70-394A-97AA9679FA24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B00C36-359A-6257-BFC9-027C3EF0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AFEF40-E568-47C5-6EC0-5F6D4B9F5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. Evaluate the following expressions: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sz="2000" b="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=29</m:t>
                    </m:r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=(2+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+(16+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)=60</m:t>
                    </m:r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=5+5+5+5=20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AFEF40-E568-47C5-6EC0-5F6D4B9F5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4B78FD9-6675-2526-7F3D-FF033956AC3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ED4B03-E22D-A361-E7B0-FC04A88FA84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5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3ACA-D657-FAD6-3806-4FBA1522D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35FA4B-FA6E-BF6C-EE1B-49A710BDB650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695855-2F69-F9EC-E977-FB95DEAD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mathematical induction, prove that for any non-negative integer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fontAlgn="base"/>
                <a:r>
                  <a:rPr lang="en-US" sz="2200" dirty="0"/>
                  <a:t>Let’s start with a plausibility check to test the formula for small values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 fontAlgn="base"/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nary>
                  </m:oMath>
                </a14:m>
                <a:r>
                  <a:rPr lang="en-US" sz="2200" dirty="0"/>
                  <a:t>.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−1=3.</m:t>
                    </m:r>
                  </m:oMath>
                </a14:m>
                <a:endParaRPr lang="en-US" sz="2200" b="0" dirty="0"/>
              </a:p>
              <a:p>
                <a:pPr lvl="1" fontAlgn="base"/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nary>
                  </m:oMath>
                </a14:m>
                <a:r>
                  <a:rPr lang="en-US" sz="2200" dirty="0"/>
                  <a:t>.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lvl="1" fontAlgn="base"/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nary>
                  </m:oMath>
                </a14:m>
                <a:r>
                  <a:rPr lang="en-US" sz="2200" dirty="0"/>
                  <a:t>.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fontAlgn="base"/>
                <a:r>
                  <a:rPr lang="en-US" sz="2200" b="0" dirty="0"/>
                  <a:t>These small claims all check out, so it’s reasonable to try to prove the claim. </a:t>
                </a:r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7AE971-F95F-C9D7-1A5E-7A33F2447B6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6D76F9-7798-4EAB-0C0B-0335164560A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26376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AC3C-184D-B3AF-F728-E93ECD30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B1B7F4-E3C1-897D-F3D4-162FFB18CEE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FF4A5A-A50D-AB27-4AD8-9012E5B5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F851B9-DFEE-951E-917E-0468DC562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 fontAlgn="base">
                  <a:buNone/>
                </a:pPr>
                <a:endParaRPr lang="en-US" sz="2400" b="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F851B9-DFEE-951E-917E-0468DC562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10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AD3326A-C5D5-6FA3-D19C-62655FFA2E1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12E7A9-94B7-D682-B33A-C1003843718B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5523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42139</TotalTime>
  <Words>4917</Words>
  <Application>Microsoft Macintosh PowerPoint</Application>
  <PresentationFormat>Widescreen</PresentationFormat>
  <Paragraphs>303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Cambria Math</vt:lpstr>
      <vt:lpstr>Monaco</vt:lpstr>
      <vt:lpstr>Neue Haas Grotesk Text Pro</vt:lpstr>
      <vt:lpstr>VanillaVTI</vt:lpstr>
      <vt:lpstr>Proof by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Papoutsaki</dc:creator>
  <cp:lastModifiedBy>Alexandra Papoutsaki</cp:lastModifiedBy>
  <cp:revision>411</cp:revision>
  <cp:lastPrinted>2026-03-05T21:27:53Z</cp:lastPrinted>
  <dcterms:created xsi:type="dcterms:W3CDTF">2025-02-11T22:53:59Z</dcterms:created>
  <dcterms:modified xsi:type="dcterms:W3CDTF">2026-03-11T16:39:11Z</dcterms:modified>
</cp:coreProperties>
</file>