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9"/>
  </p:notesMasterIdLst>
  <p:sldIdLst>
    <p:sldId id="256" r:id="rId2"/>
    <p:sldId id="265" r:id="rId3"/>
    <p:sldId id="367" r:id="rId4"/>
    <p:sldId id="368" r:id="rId5"/>
    <p:sldId id="369" r:id="rId6"/>
    <p:sldId id="370" r:id="rId7"/>
    <p:sldId id="423" r:id="rId8"/>
    <p:sldId id="373" r:id="rId9"/>
    <p:sldId id="374" r:id="rId10"/>
    <p:sldId id="410" r:id="rId11"/>
    <p:sldId id="411" r:id="rId12"/>
    <p:sldId id="378" r:id="rId13"/>
    <p:sldId id="412" r:id="rId14"/>
    <p:sldId id="413" r:id="rId15"/>
    <p:sldId id="379" r:id="rId16"/>
    <p:sldId id="380" r:id="rId17"/>
    <p:sldId id="414" r:id="rId18"/>
    <p:sldId id="415" r:id="rId19"/>
    <p:sldId id="402" r:id="rId20"/>
    <p:sldId id="403" r:id="rId21"/>
    <p:sldId id="384" r:id="rId22"/>
    <p:sldId id="385" r:id="rId23"/>
    <p:sldId id="383" r:id="rId24"/>
    <p:sldId id="417" r:id="rId25"/>
    <p:sldId id="386" r:id="rId26"/>
    <p:sldId id="419" r:id="rId27"/>
    <p:sldId id="418" r:id="rId28"/>
    <p:sldId id="387" r:id="rId29"/>
    <p:sldId id="388" r:id="rId30"/>
    <p:sldId id="392" r:id="rId31"/>
    <p:sldId id="404" r:id="rId32"/>
    <p:sldId id="405" r:id="rId33"/>
    <p:sldId id="390" r:id="rId34"/>
    <p:sldId id="391" r:id="rId35"/>
    <p:sldId id="421" r:id="rId36"/>
    <p:sldId id="420" r:id="rId37"/>
    <p:sldId id="424" r:id="rId38"/>
    <p:sldId id="416" r:id="rId39"/>
    <p:sldId id="393" r:id="rId40"/>
    <p:sldId id="394" r:id="rId41"/>
    <p:sldId id="395" r:id="rId42"/>
    <p:sldId id="406" r:id="rId43"/>
    <p:sldId id="422" r:id="rId44"/>
    <p:sldId id="396" r:id="rId45"/>
    <p:sldId id="407" r:id="rId46"/>
    <p:sldId id="397" r:id="rId47"/>
    <p:sldId id="4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FF00"/>
    <a:srgbClr val="00FA00"/>
    <a:srgbClr val="8EFA00"/>
    <a:srgbClr val="FF93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3"/>
    <p:restoredTop sz="80026"/>
  </p:normalViewPr>
  <p:slideViewPr>
    <p:cSldViewPr snapToGrid="0">
      <p:cViewPr varScale="1">
        <p:scale>
          <a:sx n="105" d="100"/>
          <a:sy n="105"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3/2/26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open’s a new chapter in our class, that of mathematical foundations of computer science.</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E4F08-A57C-201D-7CF5-3CE855349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9C134-BD22-2A89-F718-59475850C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02606-1586-0AE3-5999-67AFE0DEA08E}"/>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Let's practice, what will the following propositions evaluate to? Here's the implication truth table for your convenience.</a:t>
            </a:r>
          </a:p>
        </p:txBody>
      </p:sp>
      <p:sp>
        <p:nvSpPr>
          <p:cNvPr id="4" name="Slide Number Placeholder 3">
            <a:extLst>
              <a:ext uri="{FF2B5EF4-FFF2-40B4-BE49-F238E27FC236}">
                <a16:creationId xmlns:a16="http://schemas.microsoft.com/office/drawing/2014/main" id="{D02015BD-CE3F-0E16-FD1A-9ED3A19B34C1}"/>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401730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79580-1DE7-47CE-DC2E-DC5BA4C20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5FB61-4FD9-AF6B-4CD2-D5165433D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85C8B-EE0F-94F9-EF04-DD2A423230C6}"/>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Here are some examples of implications and their truth value:</a:t>
            </a:r>
          </a:p>
          <a:p>
            <a:pPr rtl="0" fontAlgn="base"/>
            <a:r>
              <a:rPr lang="en-US" sz="1200" b="0" i="0" u="none" strike="noStrike" kern="1200" dirty="0">
                <a:solidFill>
                  <a:schemeClr val="tx1"/>
                </a:solidFill>
                <a:effectLst/>
                <a:latin typeface="+mn-lt"/>
                <a:ea typeface="+mn-ea"/>
                <a:cs typeface="+mn-cs"/>
              </a:rPr>
              <a:t>The following propositions are all true:</a:t>
            </a:r>
          </a:p>
          <a:p>
            <a:pPr lvl="1" rtl="0" fontAlgn="base"/>
            <a:r>
              <a:rPr lang="en-US" sz="1200" b="0" i="0" u="none" strike="noStrike" kern="1200" dirty="0">
                <a:solidFill>
                  <a:schemeClr val="tx1"/>
                </a:solidFill>
                <a:effectLst/>
                <a:latin typeface="+mn-lt"/>
                <a:ea typeface="+mn-ea"/>
                <a:cs typeface="+mn-cs"/>
              </a:rPr>
              <a:t>1 + 1 = 2 implies that 2 + 3 = 5. (“True implies True” is true.)</a:t>
            </a:r>
          </a:p>
          <a:p>
            <a:pPr lvl="1" rtl="0" fontAlgn="base"/>
            <a:r>
              <a:rPr lang="en-US" sz="1200" b="0" i="0" u="none" strike="noStrike" kern="1200" dirty="0">
                <a:solidFill>
                  <a:schemeClr val="tx1"/>
                </a:solidFill>
                <a:effectLst/>
                <a:latin typeface="+mn-lt"/>
                <a:ea typeface="+mn-ea"/>
                <a:cs typeface="+mn-cs"/>
              </a:rPr>
              <a:t>2 + 3 = 4 implies that 2 + 2 = 4. (“False implies True” is true.)</a:t>
            </a:r>
          </a:p>
          <a:p>
            <a:pPr lvl="1" rtl="0" fontAlgn="base"/>
            <a:r>
              <a:rPr lang="en-US" sz="1200" b="0" i="0" u="none" strike="noStrike" kern="1200" dirty="0">
                <a:solidFill>
                  <a:schemeClr val="tx1"/>
                </a:solidFill>
                <a:effectLst/>
                <a:latin typeface="+mn-lt"/>
                <a:ea typeface="+mn-ea"/>
                <a:cs typeface="+mn-cs"/>
              </a:rPr>
              <a:t>2 + 3 = 4 implies that 2 + 3 = 6. (“False implies False” is true.)</a:t>
            </a:r>
          </a:p>
          <a:p>
            <a:pPr rtl="0" fontAlgn="base"/>
            <a:r>
              <a:rPr lang="en-US" sz="1200" b="0" i="0" u="none" strike="noStrike" kern="1200" dirty="0">
                <a:solidFill>
                  <a:schemeClr val="tx1"/>
                </a:solidFill>
                <a:effectLst/>
                <a:latin typeface="+mn-lt"/>
                <a:ea typeface="+mn-ea"/>
                <a:cs typeface="+mn-cs"/>
              </a:rPr>
              <a:t>But the following proposition is false:</a:t>
            </a:r>
          </a:p>
          <a:p>
            <a:pPr lvl="1" rtl="0" fontAlgn="base"/>
            <a:r>
              <a:rPr lang="en-US" sz="1200" b="0" i="0" u="none" strike="noStrike" kern="1200" dirty="0">
                <a:solidFill>
                  <a:schemeClr val="tx1"/>
                </a:solidFill>
                <a:effectLst/>
                <a:latin typeface="+mn-lt"/>
                <a:ea typeface="+mn-ea"/>
                <a:cs typeface="+mn-cs"/>
              </a:rPr>
              <a:t>2 + 2 = 4 implies that 2 + 1 = 5. (“True implies False” is false.)</a:t>
            </a:r>
          </a:p>
          <a:p>
            <a:pPr lvl="1" rtl="0" fontAlgn="base"/>
            <a:r>
              <a:rPr lang="en-US" sz="1200" b="0" i="0" u="none" strike="noStrike" kern="1200" dirty="0">
                <a:solidFill>
                  <a:schemeClr val="tx1"/>
                </a:solidFill>
                <a:effectLst/>
                <a:latin typeface="+mn-lt"/>
                <a:ea typeface="+mn-ea"/>
                <a:cs typeface="+mn-cs"/>
              </a:rPr>
              <a:t>This last proposition is false because 2 + 2 = 4 is true, but 2 + 1 = 5 is false.</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EBF2D0B-193D-76DB-EF5F-CEEB700CD0A0}"/>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139407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F4C55-357C-14BF-9762-4B1A2786B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F8D32-E498-1833-F53B-3C196B53E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B5474-3470-0DBF-FDB0-15BA4E628567}"/>
              </a:ext>
            </a:extLst>
          </p:cNvPr>
          <p:cNvSpPr>
            <a:spLocks noGrp="1"/>
          </p:cNvSpPr>
          <p:nvPr>
            <p:ph type="body" idx="1"/>
          </p:nvPr>
        </p:nvSpPr>
        <p:spPr/>
        <p:txBody>
          <a:bodyPr/>
          <a:lstStyle/>
          <a:p>
            <a:pPr fontAlgn="base"/>
            <a:r>
              <a:rPr lang="en-US" dirty="0"/>
              <a:t>The final logic connect we will see is if and only if [⇔]: The proposition p ⇔ q (“p if and only if q”) is true when the propositions p or q have the same truth value (both p and q are true, or both p and q are false), and false otherwise. The reason that ⇔ is read as “if and only if” is that p ⇔ q means the same thing as the compound proposition (p ⇒ q) ∧ (q ⇒ p).  </a:t>
            </a:r>
            <a:br>
              <a:rPr lang="en-US" dirty="0"/>
            </a:br>
            <a:r>
              <a:rPr lang="en-US" dirty="0"/>
              <a:t>Unfortunately, just like with “or,” the word “if” is ambiguous in English. Sometimes “if” is used to express an implication, and sometimes it’s used to express an if-and-only-if definition. When you see the word “if” in a sentence, you’ll need to think carefully about whether it means ⇒ or ⇔.</a:t>
            </a:r>
          </a:p>
        </p:txBody>
      </p:sp>
      <p:sp>
        <p:nvSpPr>
          <p:cNvPr id="4" name="Slide Number Placeholder 3">
            <a:extLst>
              <a:ext uri="{FF2B5EF4-FFF2-40B4-BE49-F238E27FC236}">
                <a16:creationId xmlns:a16="http://schemas.microsoft.com/office/drawing/2014/main" id="{35AC6CD2-3A05-BBC3-863C-C1EDA7C619D0}"/>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418651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2A843-E97D-CCA5-2662-4D7796702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8A1E5-1A35-AF4C-6115-0C46C20FB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4FC60-1401-8A5A-D053-6D8726725254}"/>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Let's practice, what will the following propositions evaluate to? Here's the if and only if truth table for your convenience.</a:t>
            </a:r>
          </a:p>
        </p:txBody>
      </p:sp>
      <p:sp>
        <p:nvSpPr>
          <p:cNvPr id="4" name="Slide Number Placeholder 3">
            <a:extLst>
              <a:ext uri="{FF2B5EF4-FFF2-40B4-BE49-F238E27FC236}">
                <a16:creationId xmlns:a16="http://schemas.microsoft.com/office/drawing/2014/main" id="{39469037-156C-EBE3-5772-B79CDB74ADD5}"/>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330452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CADA0-A3B5-1FC5-58F2-74F4F472B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0B55A-AF07-0C50-F85D-273C02729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18822-6D30-8925-C868-3965FC24C40E}"/>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Did you get these?</a:t>
            </a:r>
          </a:p>
        </p:txBody>
      </p:sp>
      <p:sp>
        <p:nvSpPr>
          <p:cNvPr id="4" name="Slide Number Placeholder 3">
            <a:extLst>
              <a:ext uri="{FF2B5EF4-FFF2-40B4-BE49-F238E27FC236}">
                <a16:creationId xmlns:a16="http://schemas.microsoft.com/office/drawing/2014/main" id="{FEE20366-48AA-AF9C-858C-5BCDA753D9CA}"/>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479429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FE44-50DD-0D27-D7B1-85F311BAD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FF157-2991-6C6E-4245-BBFABCAD4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08DBB-A982-EF52-6965-2DA259BDC465}"/>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precedence (which one is more important and applied first in a Boolean expression) of our logical connectives: negation (¬) has the highest precedence; then there is a three-way tie among ∧, ∨, and ⊕; then there’s ⇒; then finally ⇔ has the lowest precedence.</a:t>
            </a:r>
          </a:p>
        </p:txBody>
      </p:sp>
      <p:sp>
        <p:nvSpPr>
          <p:cNvPr id="4" name="Slide Number Placeholder 3">
            <a:extLst>
              <a:ext uri="{FF2B5EF4-FFF2-40B4-BE49-F238E27FC236}">
                <a16:creationId xmlns:a16="http://schemas.microsoft.com/office/drawing/2014/main" id="{1157FE7E-A4A6-88C0-030C-2DE5651B3359}"/>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3080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DB9AD-3D83-9033-54BE-82860C4E7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9E8A7-469B-3ADB-C1F8-8F33C5A37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8C383-C2AC-4962-F35D-E867F0F311EC}"/>
              </a:ext>
            </a:extLst>
          </p:cNvPr>
          <p:cNvSpPr>
            <a:spLocks noGrp="1"/>
          </p:cNvSpPr>
          <p:nvPr>
            <p:ph type="body" idx="1"/>
          </p:nvPr>
        </p:nvSpPr>
        <p:spPr/>
        <p:txBody>
          <a:bodyPr/>
          <a:lstStyle/>
          <a:p>
            <a:pPr fontAlgn="base"/>
            <a:r>
              <a:rPr lang="en-US" dirty="0"/>
              <a:t>To summarize, here are the truth tables for the logical connectives we have seen.</a:t>
            </a:r>
          </a:p>
        </p:txBody>
      </p:sp>
      <p:sp>
        <p:nvSpPr>
          <p:cNvPr id="4" name="Slide Number Placeholder 3">
            <a:extLst>
              <a:ext uri="{FF2B5EF4-FFF2-40B4-BE49-F238E27FC236}">
                <a16:creationId xmlns:a16="http://schemas.microsoft.com/office/drawing/2014/main" id="{BAB86ACD-6E8C-D016-4818-363AAA4F1EF4}"/>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33687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B78E1-269D-E0B5-50B7-016A47669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0FCA6-49E9-271E-7264-D15D777D0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1EC59-0DE1-D588-7325-D5911B2173CA}"/>
              </a:ext>
            </a:extLst>
          </p:cNvPr>
          <p:cNvSpPr>
            <a:spLocks noGrp="1"/>
          </p:cNvSpPr>
          <p:nvPr>
            <p:ph type="body" idx="1"/>
          </p:nvPr>
        </p:nvSpPr>
        <p:spPr/>
        <p:txBody>
          <a:bodyPr/>
          <a:lstStyle/>
          <a:p>
            <a:pPr fontAlgn="base"/>
            <a:r>
              <a:rPr lang="en-US" dirty="0"/>
              <a:t>For more complicated propositions, we can fill in a truth table by repeatedly applying the basic truth tables and following the precedence of logical connectives. What is the truth table for this complex proposition?</a:t>
            </a:r>
          </a:p>
        </p:txBody>
      </p:sp>
      <p:sp>
        <p:nvSpPr>
          <p:cNvPr id="4" name="Slide Number Placeholder 3">
            <a:extLst>
              <a:ext uri="{FF2B5EF4-FFF2-40B4-BE49-F238E27FC236}">
                <a16:creationId xmlns:a16="http://schemas.microsoft.com/office/drawing/2014/main" id="{1497296C-3419-ADEE-F286-E87039F26E38}"/>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201013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18240-E8EE-7C38-025C-FD0F02834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EEEFC-ECD8-C320-12A5-6985FD4DC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13673-C320-7A2C-05F9-4468EC3A9EC7}"/>
              </a:ext>
            </a:extLst>
          </p:cNvPr>
          <p:cNvSpPr>
            <a:spLocks noGrp="1"/>
          </p:cNvSpPr>
          <p:nvPr>
            <p:ph type="body" idx="1"/>
          </p:nvPr>
        </p:nvSpPr>
        <p:spPr/>
        <p:txBody>
          <a:bodyPr/>
          <a:lstStyle/>
          <a:p>
            <a:pPr fontAlgn="base"/>
            <a:r>
              <a:rPr lang="en-US" dirty="0"/>
              <a:t>We can find the truth table for p ∧ q ⇒ ¬q which leads to the conclusion that the given proposition is true precisely when at least one of p and q is false.</a:t>
            </a:r>
          </a:p>
        </p:txBody>
      </p:sp>
      <p:sp>
        <p:nvSpPr>
          <p:cNvPr id="4" name="Slide Number Placeholder 3">
            <a:extLst>
              <a:ext uri="{FF2B5EF4-FFF2-40B4-BE49-F238E27FC236}">
                <a16:creationId xmlns:a16="http://schemas.microsoft.com/office/drawing/2014/main" id="{C7EE452B-F1E2-68DF-6145-2EF04B47AAEC}"/>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1386550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96076-5C82-D844-C73F-575596446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3198C-5695-5BCB-2A12-223EF95AB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B9B3F-05DB-A004-4901-FE8851C3F369}"/>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Here's a situation where propositional logic can be useful. Let's assume that Cecil  Sagehen, who is 47 </a:t>
            </a:r>
            <a:r>
              <a:rPr lang="en-US" dirty="0" err="1"/>
              <a:t>y.o</a:t>
            </a:r>
            <a:r>
              <a:rPr lang="en-US" dirty="0"/>
              <a:t>., goes to the doctor</a:t>
            </a:r>
            <a:r>
              <a:rPr lang="el-GR" dirty="0"/>
              <a:t> </a:t>
            </a:r>
            <a:r>
              <a:rPr lang="en-US" dirty="0"/>
              <a:t>and is asked " "If you are over 55 years old, do you have an advance care directive?" What should Cecil answer?</a:t>
            </a:r>
          </a:p>
        </p:txBody>
      </p:sp>
      <p:sp>
        <p:nvSpPr>
          <p:cNvPr id="4" name="Slide Number Placeholder 3">
            <a:extLst>
              <a:ext uri="{FF2B5EF4-FFF2-40B4-BE49-F238E27FC236}">
                <a16:creationId xmlns:a16="http://schemas.microsoft.com/office/drawing/2014/main" id="{DAFB104F-AEAB-FD9D-98D9-ABA1719ADBFB}"/>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64723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CBF3-DAB8-6849-8709-B4CDC0F46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60FE9-A84F-651B-DDB9-3C5DC67FE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4DA0D-5FD3-C5E5-31CA-46A98283B8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this class, we have talked about the important concept of abstraction which allows us to handle the complexity of modern computer systems. Abstraction looked like a tower, where each layer depends on the previous one. So far, we have focused on the lower half of that tower, mostly on the physical side of computer systems, but we have also seen how they are related to a mathematical side of computer science through their affinity with Boolean Algebra. Today, we will start a new chapter in the course that will allow us to not blindly trust that something works, be it the layers in the tower of abstraction or the functions in the programs we have built, but prove that it will work as intended.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71B64BA-23A8-97EC-93FC-C0BD492BE62C}"/>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2868127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E2A22-87F4-D205-33EE-EB98239EB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6EB56-F293-2F34-6C72-C96D2E93B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5610C-50DD-60FB-241E-CC0BC6F58C7D}"/>
              </a:ext>
            </a:extLst>
          </p:cNvPr>
          <p:cNvSpPr>
            <a:spLocks noGrp="1"/>
          </p:cNvSpPr>
          <p:nvPr>
            <p:ph type="body" idx="1"/>
          </p:nvPr>
        </p:nvSpPr>
        <p:spPr/>
        <p:txBody>
          <a:bodyPr/>
          <a:lstStyle/>
          <a:p>
            <a:pPr fontAlgn="base"/>
            <a:r>
              <a:rPr lang="en-US" dirty="0"/>
              <a:t>Cecil should say yes. The question is framed as a p implies q proposition. Since p is false, then it doesn't matter whether Cecil has an advance care directive. The statement is true. Sometimes the hardest part is knowing how to translate English to the right propositions.</a:t>
            </a:r>
          </a:p>
        </p:txBody>
      </p:sp>
      <p:sp>
        <p:nvSpPr>
          <p:cNvPr id="4" name="Slide Number Placeholder 3">
            <a:extLst>
              <a:ext uri="{FF2B5EF4-FFF2-40B4-BE49-F238E27FC236}">
                <a16:creationId xmlns:a16="http://schemas.microsoft.com/office/drawing/2014/main" id="{7EA1444E-A6DD-08BE-2A6C-9FA6AA605C78}"/>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1250032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B8FB-95CE-71ED-F539-7CB6A2D0B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AA817-EA9F-F8D1-DE61-79F67149F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293E6-55E3-286C-056E-74D864B50C3D}"/>
              </a:ext>
            </a:extLst>
          </p:cNvPr>
          <p:cNvSpPr>
            <a:spLocks noGrp="1"/>
          </p:cNvSpPr>
          <p:nvPr>
            <p:ph type="body" idx="1"/>
          </p:nvPr>
        </p:nvSpPr>
        <p:spPr/>
        <p:txBody>
          <a:bodyPr/>
          <a:lstStyle/>
          <a:p>
            <a:pPr fontAlgn="base"/>
            <a:r>
              <a:rPr lang="en-US" dirty="0"/>
              <a:t>Let's practice some more with building truth tables. Can you work the following compound propositions?</a:t>
            </a:r>
          </a:p>
        </p:txBody>
      </p:sp>
      <p:sp>
        <p:nvSpPr>
          <p:cNvPr id="4" name="Slide Number Placeholder 3">
            <a:extLst>
              <a:ext uri="{FF2B5EF4-FFF2-40B4-BE49-F238E27FC236}">
                <a16:creationId xmlns:a16="http://schemas.microsoft.com/office/drawing/2014/main" id="{97C8245A-6D51-2FCA-B11B-381F81E82902}"/>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2165620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E4822-FE9F-2147-F337-25E09E56E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156B4-ECDF-D38E-B542-1BCB185CF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7515F-1D96-E839-2DAE-0545289C7318}"/>
              </a:ext>
            </a:extLst>
          </p:cNvPr>
          <p:cNvSpPr>
            <a:spLocks noGrp="1"/>
          </p:cNvSpPr>
          <p:nvPr>
            <p:ph type="body" idx="1"/>
          </p:nvPr>
        </p:nvSpPr>
        <p:spPr/>
        <p:txBody>
          <a:bodyPr/>
          <a:lstStyle/>
          <a:p>
            <a:pPr fontAlgn="base"/>
            <a:r>
              <a:rPr lang="en-US" dirty="0"/>
              <a:t>Do you notice that they all evaluate to True?</a:t>
            </a:r>
          </a:p>
        </p:txBody>
      </p:sp>
      <p:sp>
        <p:nvSpPr>
          <p:cNvPr id="4" name="Slide Number Placeholder 3">
            <a:extLst>
              <a:ext uri="{FF2B5EF4-FFF2-40B4-BE49-F238E27FC236}">
                <a16:creationId xmlns:a16="http://schemas.microsoft.com/office/drawing/2014/main" id="{92DD4946-5D79-71F4-C08E-FBDD83D0923D}"/>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1490092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47290-20CF-A800-3144-61B69F659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B6F3D-5D1B-D544-A7F4-B2BE4A391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EA7A1-1B37-26CD-3A44-CEB39C05F9D1}"/>
              </a:ext>
            </a:extLst>
          </p:cNvPr>
          <p:cNvSpPr>
            <a:spLocks noGrp="1"/>
          </p:cNvSpPr>
          <p:nvPr>
            <p:ph type="body" idx="1"/>
          </p:nvPr>
        </p:nvSpPr>
        <p:spPr/>
        <p:txBody>
          <a:bodyPr/>
          <a:lstStyle/>
          <a:p>
            <a:pPr fontAlgn="base"/>
            <a:r>
              <a:rPr lang="en-US" dirty="0"/>
              <a:t>The Boolean expressions we just saw are called tautologies. A proposition is a </a:t>
            </a:r>
            <a:r>
              <a:rPr lang="en-US" b="0" dirty="0"/>
              <a:t>tautology</a:t>
            </a:r>
            <a:r>
              <a:rPr lang="en-US" dirty="0"/>
              <a:t> if it is true under </a:t>
            </a:r>
            <a:r>
              <a:rPr lang="en-US" i="1" dirty="0"/>
              <a:t>every</a:t>
            </a:r>
            <a:r>
              <a:rPr lang="en-US" dirty="0"/>
              <a:t> truth assignment. One reason that tautologies are important is that we can use them to reason about logical statements, which can be particularly valuable when we’re trying to prove a claim. </a:t>
            </a:r>
          </a:p>
          <a:p>
            <a:pPr fontAlgn="base"/>
            <a:endParaRPr lang="en-US" dirty="0"/>
          </a:p>
        </p:txBody>
      </p:sp>
      <p:sp>
        <p:nvSpPr>
          <p:cNvPr id="4" name="Slide Number Placeholder 3">
            <a:extLst>
              <a:ext uri="{FF2B5EF4-FFF2-40B4-BE49-F238E27FC236}">
                <a16:creationId xmlns:a16="http://schemas.microsoft.com/office/drawing/2014/main" id="{40133CB4-8C23-B8F8-F607-9F67C49DCE96}"/>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414539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DFFC-5066-DDDF-0C3B-0CAF204FC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CBAD8-4E08-AF5B-E1DB-004F3FB6C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5A0AD-7E35-E3E1-16E1-2EDCE0C0640C}"/>
              </a:ext>
            </a:extLst>
          </p:cNvPr>
          <p:cNvSpPr>
            <a:spLocks noGrp="1"/>
          </p:cNvSpPr>
          <p:nvPr>
            <p:ph type="body" idx="1"/>
          </p:nvPr>
        </p:nvSpPr>
        <p:spPr/>
        <p:txBody>
          <a:bodyPr/>
          <a:lstStyle/>
          <a:p>
            <a:pPr fontAlgn="base"/>
            <a:r>
              <a:rPr lang="en-US" dirty="0"/>
              <a:t>The exercise we just did showed both compound propositions were tautologies. These three tautologies are so important in Propositional Logic they have their own special names. The first is called modus ponens and the second modus </a:t>
            </a:r>
            <a:r>
              <a:rPr lang="en-US" dirty="0" err="1"/>
              <a:t>tolens</a:t>
            </a:r>
            <a:r>
              <a:rPr lang="en-US" dirty="0"/>
              <a:t> and they are part of rules of inference that can be used to derive conclusions.</a:t>
            </a:r>
          </a:p>
        </p:txBody>
      </p:sp>
      <p:sp>
        <p:nvSpPr>
          <p:cNvPr id="4" name="Slide Number Placeholder 3">
            <a:extLst>
              <a:ext uri="{FF2B5EF4-FFF2-40B4-BE49-F238E27FC236}">
                <a16:creationId xmlns:a16="http://schemas.microsoft.com/office/drawing/2014/main" id="{7427CCDA-8544-614F-7EAF-615D9A0F8AFD}"/>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100364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53A41-0A33-2657-CBA1-CE01621AA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999D9-636B-5E3D-89B5-CA7D750DFDE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6D03932-8907-1DC2-71EE-1E5C4B96C869}"/>
                  </a:ext>
                </a:extLst>
              </p:cNvPr>
              <p:cNvSpPr>
                <a:spLocks noGrp="1"/>
              </p:cNvSpPr>
              <p:nvPr>
                <p:ph type="body" idx="1"/>
              </p:nvPr>
            </p:nvSpPr>
            <p:spPr/>
            <p:txBody>
              <a:bodyPr/>
              <a:lstStyle/>
              <a:p>
                <a:pPr fontAlgn="base"/>
                <a:r>
                  <a:rPr lang="en-US" dirty="0"/>
                  <a:t>Let's continue with practicing with this compound proposition.</a:t>
                </a:r>
              </a:p>
            </p:txBody>
          </p:sp>
        </mc:Choice>
        <mc:Fallback xmlns="">
          <p:sp>
            <p:nvSpPr>
              <p:cNvPr id="3" name="Notes Placeholder 2">
                <a:extLst>
                  <a:ext uri="{FF2B5EF4-FFF2-40B4-BE49-F238E27FC236}">
                    <a16:creationId xmlns:a16="http://schemas.microsoft.com/office/drawing/2014/main" id="{E6D03932-8907-1DC2-71EE-1E5C4B96C869}"/>
                  </a:ext>
                </a:extLst>
              </p:cNvPr>
              <p:cNvSpPr>
                <a:spLocks noGrp="1"/>
              </p:cNvSpPr>
              <p:nvPr>
                <p:ph type="body" idx="1"/>
              </p:nvPr>
            </p:nvSpPr>
            <p:spPr/>
            <p:txBody>
              <a:bodyPr/>
              <a:lstStyle/>
              <a:p>
                <a:pPr fontAlgn="base"/>
                <a:r>
                  <a:rPr lang="en-US" dirty="0"/>
                  <a:t>A proposition is </a:t>
                </a:r>
                <a:r>
                  <a:rPr lang="en-US" b="1" dirty="0"/>
                  <a:t>satisfiable</a:t>
                </a:r>
                <a:r>
                  <a:rPr lang="en-US" dirty="0"/>
                  <a:t> if it is true under at least one truth assignment. </a:t>
                </a:r>
              </a:p>
              <a:p>
                <a:pPr fontAlgn="base"/>
                <a:r>
                  <a:rPr lang="en-US" dirty="0"/>
                  <a:t>A proposition is </a:t>
                </a:r>
                <a:r>
                  <a:rPr lang="en-US" b="1" dirty="0"/>
                  <a:t>unsatisfiable</a:t>
                </a:r>
                <a:r>
                  <a:rPr lang="en-US" dirty="0"/>
                  <a:t> if it is not satisfiable. </a:t>
                </a:r>
              </a:p>
              <a:p>
                <a:pPr fontAlgn="base"/>
                <a:r>
                  <a:rPr lang="en-US" dirty="0"/>
                  <a:t>For example, the proposition </a:t>
                </a:r>
                <a:r>
                  <a:rPr lang="en-US" b="0" i="0" dirty="0">
                    <a:latin typeface="Cambria Math" panose="02040503050406030204" pitchFamily="18" charset="0"/>
                  </a:rPr>
                  <a:t>(</a:t>
                </a:r>
                <a:r>
                  <a:rPr lang="en-US" i="0" dirty="0">
                    <a:latin typeface="Cambria Math" panose="02040503050406030204" pitchFamily="18" charset="0"/>
                  </a:rPr>
                  <a:t>𝑝⇔𝑞)∧(𝑝⊕𝑞) </a:t>
                </a:r>
                <a:r>
                  <a:rPr lang="en-US" dirty="0"/>
                  <a:t>is unsatisfiable</a:t>
                </a:r>
                <a:r>
                  <a:rPr lang="en-US" baseline="0" dirty="0"/>
                  <a:t> as it can be seen from the truth table</a:t>
                </a:r>
                <a:endParaRPr lang="en-US" dirty="0"/>
              </a:p>
            </p:txBody>
          </p:sp>
        </mc:Fallback>
      </mc:AlternateContent>
      <p:sp>
        <p:nvSpPr>
          <p:cNvPr id="4" name="Slide Number Placeholder 3">
            <a:extLst>
              <a:ext uri="{FF2B5EF4-FFF2-40B4-BE49-F238E27FC236}">
                <a16:creationId xmlns:a16="http://schemas.microsoft.com/office/drawing/2014/main" id="{4BD71830-5F99-E7DC-99B0-6591284D645F}"/>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390327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830B-48DC-07E9-F3E5-B551AAE48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48694-AA28-4DE5-E1D0-59C21461383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CA5BB50-F6DC-05CF-56C1-12F36DF78C02}"/>
                  </a:ext>
                </a:extLst>
              </p:cNvPr>
              <p:cNvSpPr>
                <a:spLocks noGrp="1"/>
              </p:cNvSpPr>
              <p:nvPr>
                <p:ph type="body" idx="1"/>
              </p:nvPr>
            </p:nvSpPr>
            <p:spPr/>
            <p:txBody>
              <a:bodyPr/>
              <a:lstStyle/>
              <a:p>
                <a:pPr fontAlgn="base"/>
                <a:r>
                  <a:rPr lang="en-US" dirty="0"/>
                  <a:t>Did you notice that every row evaluates to False?</a:t>
                </a:r>
              </a:p>
            </p:txBody>
          </p:sp>
        </mc:Choice>
        <mc:Fallback xmlns="">
          <p:sp>
            <p:nvSpPr>
              <p:cNvPr id="3" name="Notes Placeholder 2">
                <a:extLst>
                  <a:ext uri="{FF2B5EF4-FFF2-40B4-BE49-F238E27FC236}">
                    <a16:creationId xmlns:a16="http://schemas.microsoft.com/office/drawing/2014/main" id="{E6D03932-8907-1DC2-71EE-1E5C4B96C869}"/>
                  </a:ext>
                </a:extLst>
              </p:cNvPr>
              <p:cNvSpPr>
                <a:spLocks noGrp="1"/>
              </p:cNvSpPr>
              <p:nvPr>
                <p:ph type="body" idx="1"/>
              </p:nvPr>
            </p:nvSpPr>
            <p:spPr/>
            <p:txBody>
              <a:bodyPr/>
              <a:lstStyle/>
              <a:p>
                <a:pPr fontAlgn="base"/>
                <a:r>
                  <a:rPr lang="en-US" dirty="0"/>
                  <a:t>A proposition is </a:t>
                </a:r>
                <a:r>
                  <a:rPr lang="en-US" b="1" dirty="0"/>
                  <a:t>satisfiable</a:t>
                </a:r>
                <a:r>
                  <a:rPr lang="en-US" dirty="0"/>
                  <a:t> if it is true under at least one truth assignment. </a:t>
                </a:r>
              </a:p>
              <a:p>
                <a:pPr fontAlgn="base"/>
                <a:r>
                  <a:rPr lang="en-US" dirty="0"/>
                  <a:t>A proposition is </a:t>
                </a:r>
                <a:r>
                  <a:rPr lang="en-US" b="1" dirty="0"/>
                  <a:t>unsatisfiable</a:t>
                </a:r>
                <a:r>
                  <a:rPr lang="en-US" dirty="0"/>
                  <a:t> if it is not satisfiable. </a:t>
                </a:r>
              </a:p>
              <a:p>
                <a:pPr fontAlgn="base"/>
                <a:r>
                  <a:rPr lang="en-US" dirty="0"/>
                  <a:t>For example, the proposition </a:t>
                </a:r>
                <a:r>
                  <a:rPr lang="en-US" b="0" i="0" dirty="0">
                    <a:latin typeface="Cambria Math" panose="02040503050406030204" pitchFamily="18" charset="0"/>
                  </a:rPr>
                  <a:t>(</a:t>
                </a:r>
                <a:r>
                  <a:rPr lang="en-US" i="0" dirty="0">
                    <a:latin typeface="Cambria Math" panose="02040503050406030204" pitchFamily="18" charset="0"/>
                  </a:rPr>
                  <a:t>𝑝⇔𝑞)∧(𝑝⊕𝑞) </a:t>
                </a:r>
                <a:r>
                  <a:rPr lang="en-US" dirty="0"/>
                  <a:t>is unsatisfiable</a:t>
                </a:r>
                <a:r>
                  <a:rPr lang="en-US" baseline="0" dirty="0"/>
                  <a:t> as it can be seen from the truth table</a:t>
                </a:r>
                <a:endParaRPr lang="en-US" dirty="0"/>
              </a:p>
            </p:txBody>
          </p:sp>
        </mc:Fallback>
      </mc:AlternateContent>
      <p:sp>
        <p:nvSpPr>
          <p:cNvPr id="4" name="Slide Number Placeholder 3">
            <a:extLst>
              <a:ext uri="{FF2B5EF4-FFF2-40B4-BE49-F238E27FC236}">
                <a16:creationId xmlns:a16="http://schemas.microsoft.com/office/drawing/2014/main" id="{343D309B-63E9-4BC6-EC65-EA1E400B85E7}"/>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296558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5F71-19C8-4F28-1529-74EC75136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1D8C8-9218-CE6E-59D9-7568F59EB77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4AA16C94-80E9-500E-FD36-ADA7ABDA459E}"/>
                  </a:ext>
                </a:extLst>
              </p:cNvPr>
              <p:cNvSpPr>
                <a:spLocks noGrp="1"/>
              </p:cNvSpPr>
              <p:nvPr>
                <p:ph type="body" idx="1"/>
              </p:nvPr>
            </p:nvSpPr>
            <p:spPr/>
            <p:txBody>
              <a:bodyPr/>
              <a:lstStyle/>
              <a:p>
                <a:pPr fontAlgn="base"/>
                <a:r>
                  <a:rPr lang="en-US" dirty="0"/>
                  <a:t>This brings us to two definitions.</a:t>
                </a:r>
              </a:p>
              <a:p>
                <a:pPr fontAlgn="base"/>
                <a:r>
                  <a:rPr lang="en-US" dirty="0"/>
                  <a:t>A proposition is </a:t>
                </a:r>
                <a:r>
                  <a:rPr lang="en-US" b="1" dirty="0"/>
                  <a:t>satisfiable</a:t>
                </a:r>
                <a:r>
                  <a:rPr lang="en-US" dirty="0"/>
                  <a:t> if it is true under at least one truth assignment. </a:t>
                </a:r>
              </a:p>
              <a:p>
                <a:pPr fontAlgn="base"/>
                <a:r>
                  <a:rPr lang="en-US" dirty="0"/>
                  <a:t>A proposition is </a:t>
                </a:r>
                <a:r>
                  <a:rPr lang="en-US" b="1" dirty="0"/>
                  <a:t>unsatisfiable</a:t>
                </a:r>
                <a:r>
                  <a:rPr lang="en-US" dirty="0"/>
                  <a:t> if it is not satisfiable. That is, it is false under every single truth assignment </a:t>
                </a:r>
              </a:p>
              <a:p>
                <a:pPr fontAlgn="base"/>
                <a:r>
                  <a:rPr lang="en-US" dirty="0"/>
                  <a:t>That means, the proposition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 </m:t>
                    </m:r>
                  </m:oMath>
                </a14:m>
                <a:r>
                  <a:rPr lang="en-US" dirty="0"/>
                  <a:t>we just saw is unsatisfiable</a:t>
                </a:r>
                <a:r>
                  <a:rPr lang="en-US" baseline="0" dirty="0"/>
                  <a:t> as there is no truth assignment.</a:t>
                </a:r>
                <a:endParaRPr lang="en-US" dirty="0"/>
              </a:p>
            </p:txBody>
          </p:sp>
        </mc:Choice>
        <mc:Fallback xmlns="">
          <p:sp>
            <p:nvSpPr>
              <p:cNvPr id="3" name="Notes Placeholder 2">
                <a:extLst>
                  <a:ext uri="{FF2B5EF4-FFF2-40B4-BE49-F238E27FC236}">
                    <a16:creationId xmlns:a16="http://schemas.microsoft.com/office/drawing/2014/main" id="{E6D03932-8907-1DC2-71EE-1E5C4B96C869}"/>
                  </a:ext>
                </a:extLst>
              </p:cNvPr>
              <p:cNvSpPr>
                <a:spLocks noGrp="1"/>
              </p:cNvSpPr>
              <p:nvPr>
                <p:ph type="body" idx="1"/>
              </p:nvPr>
            </p:nvSpPr>
            <p:spPr/>
            <p:txBody>
              <a:bodyPr/>
              <a:lstStyle/>
              <a:p>
                <a:pPr fontAlgn="base"/>
                <a:r>
                  <a:rPr lang="en-US" dirty="0"/>
                  <a:t>A proposition is </a:t>
                </a:r>
                <a:r>
                  <a:rPr lang="en-US" b="1" dirty="0"/>
                  <a:t>satisfiable</a:t>
                </a:r>
                <a:r>
                  <a:rPr lang="en-US" dirty="0"/>
                  <a:t> if it is true under at least one truth assignment. </a:t>
                </a:r>
              </a:p>
              <a:p>
                <a:pPr fontAlgn="base"/>
                <a:r>
                  <a:rPr lang="en-US" dirty="0"/>
                  <a:t>A proposition is </a:t>
                </a:r>
                <a:r>
                  <a:rPr lang="en-US" b="1" dirty="0"/>
                  <a:t>unsatisfiable</a:t>
                </a:r>
                <a:r>
                  <a:rPr lang="en-US" dirty="0"/>
                  <a:t> if it is not satisfiable. </a:t>
                </a:r>
              </a:p>
              <a:p>
                <a:pPr fontAlgn="base"/>
                <a:r>
                  <a:rPr lang="en-US" dirty="0"/>
                  <a:t>For example, the proposition </a:t>
                </a:r>
                <a:r>
                  <a:rPr lang="en-US" b="0" i="0" dirty="0">
                    <a:latin typeface="Cambria Math" panose="02040503050406030204" pitchFamily="18" charset="0"/>
                  </a:rPr>
                  <a:t>(</a:t>
                </a:r>
                <a:r>
                  <a:rPr lang="en-US" i="0" dirty="0">
                    <a:latin typeface="Cambria Math" panose="02040503050406030204" pitchFamily="18" charset="0"/>
                  </a:rPr>
                  <a:t>𝑝⇔𝑞)∧(𝑝⊕𝑞) </a:t>
                </a:r>
                <a:r>
                  <a:rPr lang="en-US" dirty="0"/>
                  <a:t>is unsatisfiable</a:t>
                </a:r>
                <a:r>
                  <a:rPr lang="en-US" baseline="0" dirty="0"/>
                  <a:t> as it can be seen from the truth table</a:t>
                </a:r>
                <a:endParaRPr lang="en-US" dirty="0"/>
              </a:p>
            </p:txBody>
          </p:sp>
        </mc:Fallback>
      </mc:AlternateContent>
      <p:sp>
        <p:nvSpPr>
          <p:cNvPr id="4" name="Slide Number Placeholder 3">
            <a:extLst>
              <a:ext uri="{FF2B5EF4-FFF2-40B4-BE49-F238E27FC236}">
                <a16:creationId xmlns:a16="http://schemas.microsoft.com/office/drawing/2014/main" id="{E03DD459-55B9-6436-9579-9A19CBCF7A9C}"/>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413668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5817-4EB0-5842-634A-0AFBD46DB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3FDFB-CCB4-0D04-20D0-699024C6C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0560F-FE2C-CB4A-1DEB-E9AE7838582A}"/>
              </a:ext>
            </a:extLst>
          </p:cNvPr>
          <p:cNvSpPr>
            <a:spLocks noGrp="1"/>
          </p:cNvSpPr>
          <p:nvPr>
            <p:ph type="body" idx="1"/>
          </p:nvPr>
        </p:nvSpPr>
        <p:spPr/>
        <p:txBody>
          <a:bodyPr/>
          <a:lstStyle/>
          <a:p>
            <a:pPr fontAlgn="base"/>
            <a:r>
              <a:rPr lang="en-US" dirty="0"/>
              <a:t>Can you show using truth tables whether the proposition p ∨ q ⇒ ¬p ∧ ¬q is satisfiable?</a:t>
            </a:r>
          </a:p>
        </p:txBody>
      </p:sp>
      <p:sp>
        <p:nvSpPr>
          <p:cNvPr id="4" name="Slide Number Placeholder 3">
            <a:extLst>
              <a:ext uri="{FF2B5EF4-FFF2-40B4-BE49-F238E27FC236}">
                <a16:creationId xmlns:a16="http://schemas.microsoft.com/office/drawing/2014/main" id="{38ECC2DF-C9E1-4361-A692-3BB1E32E86BF}"/>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217113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B2595-7C4C-C428-9B8E-1857EBBC4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F3E67-25DE-7269-C6B8-3D582405225D}"/>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5CDE77F8-4021-B6E5-C76F-51A5A4E3B3CA}"/>
                  </a:ext>
                </a:extLst>
              </p:cNvPr>
              <p:cNvSpPr>
                <a:spLocks noGrp="1"/>
              </p:cNvSpPr>
              <p:nvPr>
                <p:ph type="body" idx="1"/>
              </p:nvPr>
            </p:nvSpPr>
            <p:spPr/>
            <p:txBody>
              <a:bodyPr/>
              <a:lstStyle/>
              <a:p>
                <a:pPr fontAlgn="base"/>
                <a:r>
                  <a:rPr lang="en-US" dirty="0"/>
                  <a:t>Yes it is satisfiable. We constructed its truth table and we see that we have one truth assignment (p=F, q=F) where the proposition is true.</a:t>
                </a:r>
              </a:p>
            </p:txBody>
          </p:sp>
        </mc:Choice>
        <mc:Fallback xmlns="">
          <p:sp>
            <p:nvSpPr>
              <p:cNvPr id="3" name="Notes Placeholder 2">
                <a:extLst>
                  <a:ext uri="{FF2B5EF4-FFF2-40B4-BE49-F238E27FC236}">
                    <a16:creationId xmlns:a16="http://schemas.microsoft.com/office/drawing/2014/main" id="{5CDE77F8-4021-B6E5-C76F-51A5A4E3B3CA}"/>
                  </a:ext>
                </a:extLst>
              </p:cNvPr>
              <p:cNvSpPr>
                <a:spLocks noGrp="1"/>
              </p:cNvSpPr>
              <p:nvPr>
                <p:ph type="body" idx="1"/>
              </p:nvPr>
            </p:nvSpPr>
            <p:spPr/>
            <p:txBody>
              <a:bodyPr/>
              <a:lstStyle/>
              <a:p>
                <a:pPr fontAlgn="base"/>
                <a:r>
                  <a:rPr lang="en-US" dirty="0"/>
                  <a:t>A proposition is </a:t>
                </a:r>
                <a:r>
                  <a:rPr lang="en-US" b="1" dirty="0"/>
                  <a:t>satisfiable</a:t>
                </a:r>
                <a:r>
                  <a:rPr lang="en-US" dirty="0"/>
                  <a:t> if it is true under at least one truth assignment. </a:t>
                </a:r>
              </a:p>
              <a:p>
                <a:pPr fontAlgn="base"/>
                <a:r>
                  <a:rPr lang="en-US" dirty="0"/>
                  <a:t>A proposition is </a:t>
                </a:r>
                <a:r>
                  <a:rPr lang="en-US" b="1" dirty="0"/>
                  <a:t>unsatisfiable</a:t>
                </a:r>
                <a:r>
                  <a:rPr lang="en-US" dirty="0"/>
                  <a:t> if it is not satisfiable. </a:t>
                </a:r>
              </a:p>
              <a:p>
                <a:pPr fontAlgn="base"/>
                <a:r>
                  <a:rPr lang="en-US" dirty="0"/>
                  <a:t>For example, the proposition </a:t>
                </a:r>
                <a:r>
                  <a:rPr lang="en-US" b="0" i="0" dirty="0">
                    <a:latin typeface="Cambria Math" panose="02040503050406030204" pitchFamily="18" charset="0"/>
                  </a:rPr>
                  <a:t>(</a:t>
                </a:r>
                <a:r>
                  <a:rPr lang="en-US" i="0" dirty="0">
                    <a:latin typeface="Cambria Math" panose="02040503050406030204" pitchFamily="18" charset="0"/>
                  </a:rPr>
                  <a:t>𝑝⇔𝑞)∧(𝑝⊕𝑞) </a:t>
                </a:r>
                <a:r>
                  <a:rPr lang="en-US" dirty="0"/>
                  <a:t>is unsatisfiable</a:t>
                </a:r>
                <a:r>
                  <a:rPr lang="en-US" baseline="0" dirty="0"/>
                  <a:t> as it can be seen from the truth table</a:t>
                </a:r>
                <a:endParaRPr lang="en-US" dirty="0"/>
              </a:p>
            </p:txBody>
          </p:sp>
        </mc:Fallback>
      </mc:AlternateContent>
      <p:sp>
        <p:nvSpPr>
          <p:cNvPr id="4" name="Slide Number Placeholder 3">
            <a:extLst>
              <a:ext uri="{FF2B5EF4-FFF2-40B4-BE49-F238E27FC236}">
                <a16:creationId xmlns:a16="http://schemas.microsoft.com/office/drawing/2014/main" id="{6ABFECB9-3C50-AEF1-24C0-3A7D9F32707A}"/>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3897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82CD-5C5D-91D2-DC1A-CC19394FD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DFC00-9148-6B7C-4A64-076276EE2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BF7A-CC33-6977-F108-09278FED7784}"/>
              </a:ext>
            </a:extLst>
          </p:cNvPr>
          <p:cNvSpPr>
            <a:spLocks noGrp="1"/>
          </p:cNvSpPr>
          <p:nvPr>
            <p:ph type="body" idx="1"/>
          </p:nvPr>
        </p:nvSpPr>
        <p:spPr/>
        <p:txBody>
          <a:bodyPr/>
          <a:lstStyle/>
          <a:p>
            <a:r>
              <a:rPr lang="en-US" dirty="0"/>
              <a:t>Proofs are mathematical techniques that will allow us to demonstrate the truth of a claim, starting with certain assumptions and using logical reasoning to reach the conclusion while leaving no doubt to us or the reader of our proof. </a:t>
            </a:r>
            <a:r>
              <a:rPr lang="en-US" sz="2000" dirty="0"/>
              <a:t>For example, the claim might have to do about the correctness or efficiency of an algorithm we designed to solve a problem. </a:t>
            </a:r>
            <a:r>
              <a:rPr lang="en-US" dirty="0"/>
              <a:t>Proofs have both practical implications as they reduce bugs and theoretical implications as they give us insights into structural aspects of problems we try to tackle. </a:t>
            </a:r>
          </a:p>
          <a:p>
            <a:r>
              <a:rPr lang="en-US" dirty="0"/>
              <a:t>Proofs demonstrate that a statement is true for </a:t>
            </a:r>
            <a:r>
              <a:rPr lang="en-US" i="1" dirty="0"/>
              <a:t>all possible cases. </a:t>
            </a:r>
            <a:r>
              <a:rPr lang="en-US" dirty="0"/>
              <a:t>This contrasts “good-enough” experimental approaches where we can try a few cases and call it a day.</a:t>
            </a:r>
            <a:endParaRPr lang="en-US" sz="2000" dirty="0"/>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392925F-EC63-2C61-4F55-C45F47D02150}"/>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3067284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7EE7-2233-3CDC-E424-426EF8A0E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36E9-DF7A-602C-DEA9-21EB4BC5A0B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89A71627-BFC5-CEC1-30CB-86E439DD56D9}"/>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Satisfiability plays a prominent role in the field of complexity theory. Complexity theory is the subfield of computer science devoted to understanding the computational resources (primarily time and memory) necessary to solve particular problems. </a:t>
                </a:r>
                <a:r>
                  <a:rPr lang="en-US" dirty="0"/>
                  <a:t>One of the central problems is the SAT problem (Boolean Satisfiability problem): you are given a proposition </a:t>
                </a:r>
                <a:r>
                  <a:rPr lang="el-GR" dirty="0"/>
                  <a:t>φ </a:t>
                </a:r>
                <a:r>
                  <a:rPr lang="en-US" dirty="0"/>
                  <a:t>over n variables and asked to determine whether </a:t>
                </a:r>
                <a:r>
                  <a:rPr lang="el-GR" dirty="0"/>
                  <a:t>φ </a:t>
                </a:r>
                <a:r>
                  <a:rPr lang="en-US" dirty="0"/>
                  <a:t>is satisfiable. The problem could be easily solved with what we know so far. We can construct the truth table for the proposition and then check whether for all possible truth assignments for the n variables there are any True rows in the </a:t>
                </a:r>
                <a:r>
                  <a:rPr lang="el-GR" dirty="0"/>
                  <a:t>φ'</a:t>
                </a:r>
                <a:r>
                  <a:rPr lang="en-US" dirty="0"/>
                  <a:t>s column. </a:t>
                </a:r>
              </a:p>
              <a:p>
                <a:pPr fontAlgn="base"/>
                <a:r>
                  <a:rPr lang="en-US" dirty="0"/>
                  <a:t>But this algorithm is not very fast because the truth table has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rows. Even a small n means that this algorithm will not terminate in our lifetime.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l-GR" b="0" i="1" smtClean="0">
                            <a:latin typeface="Cambria Math" panose="02040503050406030204" pitchFamily="18" charset="0"/>
                          </a:rPr>
                          <m:t>300</m:t>
                        </m:r>
                      </m:sup>
                    </m:sSup>
                  </m:oMath>
                </a14:m>
                <a:r>
                  <a:rPr lang="en-US" dirty="0"/>
                  <a:t> we would exceed the number of particles in the known universe!</a:t>
                </a:r>
              </a:p>
              <a:p>
                <a:pPr fontAlgn="base"/>
                <a:r>
                  <a:rPr lang="en-US" dirty="0"/>
                  <a:t>So although there is an algorithm that solves the SAT problem, it is unclear whether there is a substantially more efficient algorithm to solve it.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mc:Choice>
        <mc:Fallback xmlns="">
          <p:sp>
            <p:nvSpPr>
              <p:cNvPr id="3" name="Notes Placeholder 2">
                <a:extLst>
                  <a:ext uri="{FF2B5EF4-FFF2-40B4-BE49-F238E27FC236}">
                    <a16:creationId xmlns:a16="http://schemas.microsoft.com/office/drawing/2014/main" id="{89A71627-BFC5-CEC1-30CB-86E439DD56D9}"/>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Satisfiability plays a prominent role in the field of complexity theory. Complexity theory is the subfield of computer science devoted to understanding the computational resources (primarily time and memory) necessary to solve particular problems. </a:t>
                </a:r>
                <a:r>
                  <a:rPr lang="en-US" dirty="0"/>
                  <a:t>One of the central problems is the SAT problem (Boolean Satisfiability problem): you are given a proposition </a:t>
                </a:r>
                <a:r>
                  <a:rPr lang="el-GR" dirty="0"/>
                  <a:t>φ </a:t>
                </a:r>
                <a:r>
                  <a:rPr lang="en-US" dirty="0"/>
                  <a:t>over n variables and asked to determine whether </a:t>
                </a:r>
                <a:r>
                  <a:rPr lang="el-GR" dirty="0"/>
                  <a:t>φ </a:t>
                </a:r>
                <a:r>
                  <a:rPr lang="en-US" dirty="0"/>
                  <a:t>is satisfiable. The problem could be easily solved with what we know so far. We can construct the truth table for the proposition and then check whether for all possible truth assignments for the n variables there are any True rows in the </a:t>
                </a:r>
                <a:r>
                  <a:rPr lang="el-GR" dirty="0"/>
                  <a:t>φ'</a:t>
                </a:r>
                <a:r>
                  <a:rPr lang="en-US" dirty="0"/>
                  <a:t>s column. </a:t>
                </a:r>
              </a:p>
              <a:p>
                <a:pPr fontAlgn="base"/>
                <a:r>
                  <a:rPr lang="en-US" dirty="0"/>
                  <a:t>But this algorithm is not very fast because the truth table has </a:t>
                </a:r>
                <a:r>
                  <a:rPr lang="en-US" b="0" i="0">
                    <a:latin typeface="Cambria Math" panose="02040503050406030204" pitchFamily="18" charset="0"/>
                  </a:rPr>
                  <a:t>2^𝑛</a:t>
                </a:r>
                <a:r>
                  <a:rPr lang="en-US" dirty="0"/>
                  <a:t> rows. Even a small n means that this algorithm will not terminate in our lifetime. E.g., for </a:t>
                </a:r>
                <a:r>
                  <a:rPr lang="en-US" i="0">
                    <a:latin typeface="Cambria Math" panose="02040503050406030204" pitchFamily="18" charset="0"/>
                  </a:rPr>
                  <a:t>2^</a:t>
                </a:r>
                <a:r>
                  <a:rPr lang="el-GR" b="0" i="0">
                    <a:latin typeface="Cambria Math" panose="02040503050406030204" pitchFamily="18" charset="0"/>
                  </a:rPr>
                  <a:t>300</a:t>
                </a:r>
                <a:r>
                  <a:rPr lang="en-US" dirty="0"/>
                  <a:t> we would exceed the number of particles in the known universe!</a:t>
                </a:r>
              </a:p>
              <a:p>
                <a:pPr fontAlgn="base"/>
                <a:r>
                  <a:rPr lang="en-US" dirty="0"/>
                  <a:t>So although there is an algorithm that solves the SAT problem, it is unclear whether there is a substantially more efficient algorithm to solve it.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mc:Fallback>
      </mc:AlternateContent>
      <p:sp>
        <p:nvSpPr>
          <p:cNvPr id="4" name="Slide Number Placeholder 3">
            <a:extLst>
              <a:ext uri="{FF2B5EF4-FFF2-40B4-BE49-F238E27FC236}">
                <a16:creationId xmlns:a16="http://schemas.microsoft.com/office/drawing/2014/main" id="{4D14A6B8-F63F-B1F8-5123-B0269EF01672}"/>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3088067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36F3D-AAF5-2DC6-DCF8-278FD55C9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37F5E-C155-CFAD-EEBA-88BD2950F5D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F3E67BED-285D-1295-2368-E49506B4F0BC}"/>
                  </a:ext>
                </a:extLst>
              </p:cNvPr>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 SAT problem is so big that the </a:t>
                </a:r>
                <a:r>
                  <a:rPr lang="en-US" dirty="0"/>
                  <a:t>Clay Mathematics Institute included it in the seven Millennium Prize Problems and will give a $1 million prize to anyone who solves it. But why do we care so much about this problem?</a:t>
                </a:r>
              </a:p>
              <a:p>
                <a:pPr fontAlgn="base"/>
                <a:r>
                  <a:rPr lang="en-US" dirty="0"/>
                  <a:t>SAT is just as hard as many other computational problems that belong in the class of NP. For NP problems(non-deterministic polynomial time), it is easy to </a:t>
                </a:r>
                <a:r>
                  <a:rPr lang="en-US" b="1" dirty="0"/>
                  <a:t>verify</a:t>
                </a:r>
                <a:r>
                  <a:rPr lang="en-US" dirty="0"/>
                  <a:t> the correct answer (the correct answer can be verified in polynomial time) e.g., for SAT, if you give me the truth assignment under which </a:t>
                </a:r>
                <a:r>
                  <a:rPr lang="el-GR" dirty="0"/>
                  <a:t>φ </a:t>
                </a:r>
                <a:r>
                  <a:rPr lang="en-US" dirty="0"/>
                  <a:t> is satisfiable, I just have to go and plug in these truth assignments to </a:t>
                </a:r>
                <a:r>
                  <a:rPr lang="el-GR" dirty="0"/>
                  <a:t>φ </a:t>
                </a:r>
                <a:r>
                  <a:rPr lang="en-US" dirty="0"/>
                  <a:t>and confirm that indeed I got back a True.</a:t>
                </a:r>
              </a:p>
              <a:p>
                <a:pPr fontAlgn="base"/>
                <a:r>
                  <a:rPr lang="en-US" dirty="0"/>
                  <a:t>The question is whether these problems can also be </a:t>
                </a:r>
                <a:r>
                  <a:rPr lang="en-US" b="1" dirty="0"/>
                  <a:t>solved</a:t>
                </a:r>
                <a:r>
                  <a:rPr lang="en-US" dirty="0"/>
                  <a:t> in polynomial time. This class of problems that can be solved in polynomial time is known as P.</a:t>
                </a:r>
              </a:p>
              <a:p>
                <a:pPr fontAlgn="base"/>
                <a:r>
                  <a:rPr lang="en-US" dirty="0"/>
                  <a:t>It is widely believed that P</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NP. Solving this problem would have profound implications on fields like cryptography.</a:t>
                </a:r>
              </a:p>
            </p:txBody>
          </p:sp>
        </mc:Choice>
        <mc:Fallback xmlns="">
          <p:sp>
            <p:nvSpPr>
              <p:cNvPr id="3" name="Notes Placeholder 2">
                <a:extLst>
                  <a:ext uri="{FF2B5EF4-FFF2-40B4-BE49-F238E27FC236}">
                    <a16:creationId xmlns:a16="http://schemas.microsoft.com/office/drawing/2014/main" id="{F3E67BED-285D-1295-2368-E49506B4F0BC}"/>
                  </a:ext>
                </a:extLst>
              </p:cNvPr>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 SAT problem is so big that the </a:t>
                </a:r>
                <a:r>
                  <a:rPr lang="en-US" dirty="0"/>
                  <a:t>Clay Mathematics Institute included it in the seven Millennium Prize Problems and will give a $1 million prize to anyone who solves it. But why do we care so much about this problem?</a:t>
                </a:r>
              </a:p>
              <a:p>
                <a:pPr fontAlgn="base"/>
                <a:r>
                  <a:rPr lang="en-US" dirty="0"/>
                  <a:t>SAT is just as hard as many other computational problems that belong in the class of NP. For NP problems(non-deterministic polynomial time), it is easy to </a:t>
                </a:r>
                <a:r>
                  <a:rPr lang="en-US" b="1" dirty="0"/>
                  <a:t>verify</a:t>
                </a:r>
                <a:r>
                  <a:rPr lang="en-US" dirty="0"/>
                  <a:t> the correct answer (the correct answer can be verified in polynomial time) e.g., for SAT, if you give me the truth assignment under which </a:t>
                </a:r>
                <a:r>
                  <a:rPr lang="el-GR" dirty="0"/>
                  <a:t>φ </a:t>
                </a:r>
                <a:r>
                  <a:rPr lang="en-US" dirty="0"/>
                  <a:t> is satisfiable, I just have to go and plug in these truth assignments to </a:t>
                </a:r>
                <a:r>
                  <a:rPr lang="el-GR" dirty="0"/>
                  <a:t>φ </a:t>
                </a:r>
                <a:r>
                  <a:rPr lang="en-US" dirty="0"/>
                  <a:t>and confirm that indeed I got back a True.</a:t>
                </a:r>
              </a:p>
              <a:p>
                <a:pPr fontAlgn="base"/>
                <a:r>
                  <a:rPr lang="en-US" dirty="0"/>
                  <a:t>The question is whether these problems can also be </a:t>
                </a:r>
                <a:r>
                  <a:rPr lang="en-US" b="1" dirty="0"/>
                  <a:t>solved</a:t>
                </a:r>
                <a:r>
                  <a:rPr lang="en-US" dirty="0"/>
                  <a:t> in polynomial time. This class of problems that can be solved in polynomial time is known as P.</a:t>
                </a:r>
              </a:p>
              <a:p>
                <a:pPr fontAlgn="base"/>
                <a:r>
                  <a:rPr lang="en-US" dirty="0"/>
                  <a:t>It is widely believed that P</a:t>
                </a:r>
                <a:r>
                  <a:rPr lang="en-US" i="0" dirty="0">
                    <a:latin typeface="Cambria Math" panose="02040503050406030204" pitchFamily="18" charset="0"/>
                    <a:ea typeface="Cambria Math" panose="02040503050406030204" pitchFamily="18" charset="0"/>
                  </a:rPr>
                  <a:t>≠</a:t>
                </a:r>
                <a:r>
                  <a:rPr lang="en-US" dirty="0"/>
                  <a:t>NP. Solving this problem would have profound implications on fields like cryptography.</a:t>
                </a:r>
              </a:p>
            </p:txBody>
          </p:sp>
        </mc:Fallback>
      </mc:AlternateContent>
      <p:sp>
        <p:nvSpPr>
          <p:cNvPr id="4" name="Slide Number Placeholder 3">
            <a:extLst>
              <a:ext uri="{FF2B5EF4-FFF2-40B4-BE49-F238E27FC236}">
                <a16:creationId xmlns:a16="http://schemas.microsoft.com/office/drawing/2014/main" id="{088A2D50-0ABD-9A8E-6BE9-398D3B56784A}"/>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925607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68E1-8B63-71BC-A26D-2162909A7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AFF31-81ED-3149-8217-4E2043EE9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789BF-4BC7-9363-78D3-AE82182ECCAB}"/>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bulk of these major problems in theoretical computer science was formulated in late 70s and 80s although it is still an active research area. Complexity theory pioneers like Stephen Cook and Leonid Levin gave us the famous Cook-Levin Theorem that roughly says if you can solve SAT efficiently, then you can solve any problem in NP efficiently. Richard Karp, another seminal figure in theoretical computer science, also worked in N—completeness and along with Richard Lipton examined the relationship of SAT with circuits that can have polynomial number of gates. Cook and Karp hold Turing awards. </a:t>
            </a:r>
          </a:p>
          <a:p>
            <a:pPr rtl="0" fontAlgn="base"/>
            <a:r>
              <a:rPr lang="en-US" sz="1200" b="0" i="0" u="none" strike="noStrike" kern="1200" dirty="0">
                <a:solidFill>
                  <a:schemeClr val="tx1"/>
                </a:solidFill>
                <a:effectLst/>
                <a:latin typeface="+mn-lt"/>
                <a:ea typeface="+mn-ea"/>
                <a:cs typeface="+mn-cs"/>
              </a:rPr>
              <a:t>If you enjoyed this small introduction to complexity theory, make sure you continue with upper division classes like CS140 (Algorithms) and CS101 (Theory and Programming Languages).</a:t>
            </a:r>
          </a:p>
        </p:txBody>
      </p:sp>
      <p:sp>
        <p:nvSpPr>
          <p:cNvPr id="4" name="Slide Number Placeholder 3">
            <a:extLst>
              <a:ext uri="{FF2B5EF4-FFF2-40B4-BE49-F238E27FC236}">
                <a16:creationId xmlns:a16="http://schemas.microsoft.com/office/drawing/2014/main" id="{6EC8A408-E720-0F87-99F6-B49E2D49E0E7}"/>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3446715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84D30-089F-04EC-9512-EF4F3A74A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6A53D-1CE1-8CC0-A89F-357D0AD4B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9E880-3DDA-C272-A584-8225B7897B88}"/>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It may be helpful to think about the general relationship between tautology and satisfiability. Let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be any proposition. (We occasionally denote generic propositions by lowercase Greek letters, particularly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phi”] or </a:t>
            </a:r>
            <a:r>
              <a:rPr lang="el-GR" sz="1200" b="0" i="0" u="none" strike="noStrike" kern="1200" dirty="0">
                <a:solidFill>
                  <a:schemeClr val="tx1"/>
                </a:solidFill>
                <a:effectLst/>
                <a:latin typeface="+mn-lt"/>
                <a:ea typeface="+mn-ea"/>
                <a:cs typeface="+mn-cs"/>
              </a:rPr>
              <a:t>ψ [“</a:t>
            </a:r>
            <a:r>
              <a:rPr lang="en-US" sz="1200" b="0" i="0" u="none" strike="noStrike" kern="1200" dirty="0">
                <a:solidFill>
                  <a:schemeClr val="tx1"/>
                </a:solidFill>
                <a:effectLst/>
                <a:latin typeface="+mn-lt"/>
                <a:ea typeface="+mn-ea"/>
                <a:cs typeface="+mn-cs"/>
              </a:rPr>
              <a:t>psi”].) Then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is a tautology exactly when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is unsatisfiable: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is a tautology when the truth table for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is all “T”s, which happens exactly when the truth table for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is all “F”s. And that’s precisely the definition of ¬</a:t>
            </a:r>
            <a:r>
              <a:rPr lang="el-GR" sz="1200" b="0" i="0" u="none" strike="noStrike" kern="1200" dirty="0">
                <a:solidFill>
                  <a:schemeClr val="tx1"/>
                </a:solidFill>
                <a:effectLst/>
                <a:latin typeface="+mn-lt"/>
                <a:ea typeface="+mn-ea"/>
                <a:cs typeface="+mn-cs"/>
              </a:rPr>
              <a:t>φ </a:t>
            </a:r>
            <a:r>
              <a:rPr lang="en-US" sz="1200" b="0" i="0" u="none" strike="noStrike" kern="1200" dirty="0">
                <a:solidFill>
                  <a:schemeClr val="tx1"/>
                </a:solidFill>
                <a:effectLst/>
                <a:latin typeface="+mn-lt"/>
                <a:ea typeface="+mn-ea"/>
                <a:cs typeface="+mn-cs"/>
              </a:rPr>
              <a:t>being unsatisfiable!</a:t>
            </a:r>
          </a:p>
        </p:txBody>
      </p:sp>
      <p:sp>
        <p:nvSpPr>
          <p:cNvPr id="4" name="Slide Number Placeholder 3">
            <a:extLst>
              <a:ext uri="{FF2B5EF4-FFF2-40B4-BE49-F238E27FC236}">
                <a16:creationId xmlns:a16="http://schemas.microsoft.com/office/drawing/2014/main" id="{36B0CA77-8847-32EE-AC37-99947F7DC4DE}"/>
              </a:ext>
            </a:extLst>
          </p:cNvPr>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2392558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104B-CD24-FC63-28BE-3F20BF555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B2742-27A8-6EE1-D493-26342837A93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DCD7D09-CABB-D356-1068-CB8AB5C5D258}"/>
                  </a:ext>
                </a:extLst>
              </p:cNvPr>
              <p:cNvSpPr>
                <a:spLocks noGrp="1"/>
              </p:cNvSpPr>
              <p:nvPr>
                <p:ph type="body" idx="1"/>
              </p:nvPr>
            </p:nvSpPr>
            <p:spPr/>
            <p:txBody>
              <a:bodyPr/>
              <a:lstStyle/>
              <a:p>
                <a:pPr fontAlgn="base"/>
                <a:r>
                  <a:rPr lang="en-US" dirty="0"/>
                  <a:t>More practice time. Can you fill in the assignments for the truth tables for these two propositions?</a:t>
                </a:r>
              </a:p>
            </p:txBody>
          </p:sp>
        </mc:Choice>
        <mc:Fallback xmlns="">
          <p:sp>
            <p:nvSpPr>
              <p:cNvPr id="3" name="Notes Placeholder 2">
                <a:extLst>
                  <a:ext uri="{FF2B5EF4-FFF2-40B4-BE49-F238E27FC236}">
                    <a16:creationId xmlns:a16="http://schemas.microsoft.com/office/drawing/2014/main" id="{1DCD7D09-CABB-D356-1068-CB8AB5C5D258}"/>
                  </a:ext>
                </a:extLst>
              </p:cNvPr>
              <p:cNvSpPr>
                <a:spLocks noGrp="1"/>
              </p:cNvSpPr>
              <p:nvPr>
                <p:ph type="body" idx="1"/>
              </p:nvPr>
            </p:nvSpPr>
            <p:spPr/>
            <p:txBody>
              <a:bodyPr/>
              <a:lstStyle/>
              <a:p>
                <a:pPr fontAlgn="base"/>
                <a:r>
                  <a:rPr lang="en-US" dirty="0"/>
                  <a:t>Two propositions </a:t>
                </a:r>
                <a:r>
                  <a:rPr lang="el-GR" dirty="0"/>
                  <a:t>φ </a:t>
                </a:r>
                <a:r>
                  <a:rPr lang="en-US" dirty="0"/>
                  <a:t>and </a:t>
                </a:r>
                <a:r>
                  <a:rPr lang="el-GR" dirty="0"/>
                  <a:t>ψ </a:t>
                </a:r>
                <a:r>
                  <a:rPr lang="en-US" dirty="0"/>
                  <a:t>are logically equivalent, written </a:t>
                </a:r>
                <a:r>
                  <a:rPr lang="el-GR" dirty="0"/>
                  <a:t>φ ≡ ψ, </a:t>
                </a:r>
                <a:r>
                  <a:rPr lang="en-US" dirty="0"/>
                  <a:t>if they have exactly identical truth tables (in other words, their truth values are the same under every truth assignment). </a:t>
                </a:r>
              </a:p>
              <a:p>
                <a:pPr fontAlgn="base"/>
                <a:r>
                  <a:rPr lang="en-US" dirty="0"/>
                  <a:t>To state it differently: two propositions </a:t>
                </a:r>
                <a:r>
                  <a:rPr lang="el-GR" dirty="0"/>
                  <a:t>φ </a:t>
                </a:r>
                <a:r>
                  <a:rPr lang="en-US" dirty="0"/>
                  <a:t>and </a:t>
                </a:r>
                <a:r>
                  <a:rPr lang="el-GR" dirty="0"/>
                  <a:t>ψ </a:t>
                </a:r>
                <a:r>
                  <a:rPr lang="en-US" dirty="0"/>
                  <a:t>are logically equivalent whenever </a:t>
                </a:r>
                <a:r>
                  <a:rPr lang="el-GR" dirty="0"/>
                  <a:t>φ ⇔ ψ </a:t>
                </a:r>
                <a:r>
                  <a:rPr lang="en-US" dirty="0"/>
                  <a:t>is a tautology.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For example, </a:t>
                </a:r>
                <a:r>
                  <a:rPr lang="en-US" i="0" dirty="0">
                    <a:latin typeface="Cambria Math" panose="02040503050406030204" pitchFamily="18" charset="0"/>
                  </a:rPr>
                  <a:t>¬(𝑝∧𝑞) </a:t>
                </a:r>
                <a:r>
                  <a:rPr lang="en-US" dirty="0"/>
                  <a:t>and </a:t>
                </a:r>
                <a:r>
                  <a:rPr lang="en-US" i="0" dirty="0">
                    <a:latin typeface="Cambria Math" panose="02040503050406030204" pitchFamily="18" charset="0"/>
                  </a:rPr>
                  <a:t>(𝑝∧𝑞)⇒¬𝑞 </a:t>
                </a:r>
                <a:r>
                  <a:rPr lang="en-US" dirty="0"/>
                  <a:t>are logically equivalent as it can be seen in the truth table.</a:t>
                </a:r>
              </a:p>
            </p:txBody>
          </p:sp>
        </mc:Fallback>
      </mc:AlternateContent>
      <p:sp>
        <p:nvSpPr>
          <p:cNvPr id="4" name="Slide Number Placeholder 3">
            <a:extLst>
              <a:ext uri="{FF2B5EF4-FFF2-40B4-BE49-F238E27FC236}">
                <a16:creationId xmlns:a16="http://schemas.microsoft.com/office/drawing/2014/main" id="{AF2B953E-AFD7-ACF9-6721-E93C7292E91A}"/>
              </a:ext>
            </a:extLst>
          </p:cNvPr>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358662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DBAFC-83F0-5892-67A7-219D26A56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518D7-9B7F-31BD-48D1-D64516F2688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64F77E2-005A-87C1-18D5-3879D3DA5AA7}"/>
                  </a:ext>
                </a:extLst>
              </p:cNvPr>
              <p:cNvSpPr>
                <a:spLocks noGrp="1"/>
              </p:cNvSpPr>
              <p:nvPr>
                <p:ph type="body" idx="1"/>
              </p:nvPr>
            </p:nvSpPr>
            <p:spPr/>
            <p:txBody>
              <a:bodyPr/>
              <a:lstStyle/>
              <a:p>
                <a:pPr fontAlgn="base"/>
                <a:r>
                  <a:rPr lang="en-US" dirty="0"/>
                  <a:t>You should have gotten this. Do you notice that they both resulted to identical truth tables.</a:t>
                </a:r>
              </a:p>
            </p:txBody>
          </p:sp>
        </mc:Choice>
        <mc:Fallback xmlns="">
          <p:sp>
            <p:nvSpPr>
              <p:cNvPr id="3" name="Notes Placeholder 2">
                <a:extLst>
                  <a:ext uri="{FF2B5EF4-FFF2-40B4-BE49-F238E27FC236}">
                    <a16:creationId xmlns:a16="http://schemas.microsoft.com/office/drawing/2014/main" id="{1DCD7D09-CABB-D356-1068-CB8AB5C5D258}"/>
                  </a:ext>
                </a:extLst>
              </p:cNvPr>
              <p:cNvSpPr>
                <a:spLocks noGrp="1"/>
              </p:cNvSpPr>
              <p:nvPr>
                <p:ph type="body" idx="1"/>
              </p:nvPr>
            </p:nvSpPr>
            <p:spPr/>
            <p:txBody>
              <a:bodyPr/>
              <a:lstStyle/>
              <a:p>
                <a:pPr fontAlgn="base"/>
                <a:r>
                  <a:rPr lang="en-US" dirty="0"/>
                  <a:t>Two propositions </a:t>
                </a:r>
                <a:r>
                  <a:rPr lang="el-GR" dirty="0"/>
                  <a:t>φ </a:t>
                </a:r>
                <a:r>
                  <a:rPr lang="en-US" dirty="0"/>
                  <a:t>and </a:t>
                </a:r>
                <a:r>
                  <a:rPr lang="el-GR" dirty="0"/>
                  <a:t>ψ </a:t>
                </a:r>
                <a:r>
                  <a:rPr lang="en-US" dirty="0"/>
                  <a:t>are logically equivalent, written </a:t>
                </a:r>
                <a:r>
                  <a:rPr lang="el-GR" dirty="0"/>
                  <a:t>φ ≡ ψ, </a:t>
                </a:r>
                <a:r>
                  <a:rPr lang="en-US" dirty="0"/>
                  <a:t>if they have exactly identical truth tables (in other words, their truth values are the same under every truth assignment). </a:t>
                </a:r>
              </a:p>
              <a:p>
                <a:pPr fontAlgn="base"/>
                <a:r>
                  <a:rPr lang="en-US" dirty="0"/>
                  <a:t>To state it differently: two propositions </a:t>
                </a:r>
                <a:r>
                  <a:rPr lang="el-GR" dirty="0"/>
                  <a:t>φ </a:t>
                </a:r>
                <a:r>
                  <a:rPr lang="en-US" dirty="0"/>
                  <a:t>and </a:t>
                </a:r>
                <a:r>
                  <a:rPr lang="el-GR" dirty="0"/>
                  <a:t>ψ </a:t>
                </a:r>
                <a:r>
                  <a:rPr lang="en-US" dirty="0"/>
                  <a:t>are logically equivalent whenever </a:t>
                </a:r>
                <a:r>
                  <a:rPr lang="el-GR" dirty="0"/>
                  <a:t>φ ⇔ ψ </a:t>
                </a:r>
                <a:r>
                  <a:rPr lang="en-US" dirty="0"/>
                  <a:t>is a tautology.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For example, </a:t>
                </a:r>
                <a:r>
                  <a:rPr lang="en-US" i="0" dirty="0">
                    <a:latin typeface="Cambria Math" panose="02040503050406030204" pitchFamily="18" charset="0"/>
                  </a:rPr>
                  <a:t>¬(𝑝∧𝑞) </a:t>
                </a:r>
                <a:r>
                  <a:rPr lang="en-US" dirty="0"/>
                  <a:t>and </a:t>
                </a:r>
                <a:r>
                  <a:rPr lang="en-US" i="0" dirty="0">
                    <a:latin typeface="Cambria Math" panose="02040503050406030204" pitchFamily="18" charset="0"/>
                  </a:rPr>
                  <a:t>(𝑝∧𝑞)⇒¬𝑞 </a:t>
                </a:r>
                <a:r>
                  <a:rPr lang="en-US" dirty="0"/>
                  <a:t>are logically equivalent as it can be seen in the truth table.</a:t>
                </a:r>
              </a:p>
            </p:txBody>
          </p:sp>
        </mc:Fallback>
      </mc:AlternateContent>
      <p:sp>
        <p:nvSpPr>
          <p:cNvPr id="4" name="Slide Number Placeholder 3">
            <a:extLst>
              <a:ext uri="{FF2B5EF4-FFF2-40B4-BE49-F238E27FC236}">
                <a16:creationId xmlns:a16="http://schemas.microsoft.com/office/drawing/2014/main" id="{6A31EB66-ABF9-4891-3005-DB1864973BAC}"/>
              </a:ext>
            </a:extLst>
          </p:cNvPr>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2048292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0180-CE79-C20F-8B8B-B0AD7D23F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96F44-5237-342A-0482-9905E7271A9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80812B8-3469-B120-5E63-32D977AC0E72}"/>
                  </a:ext>
                </a:extLst>
              </p:cNvPr>
              <p:cNvSpPr>
                <a:spLocks noGrp="1"/>
              </p:cNvSpPr>
              <p:nvPr>
                <p:ph type="body" idx="1"/>
              </p:nvPr>
            </p:nvSpPr>
            <p:spPr/>
            <p:txBody>
              <a:bodyPr/>
              <a:lstStyle/>
              <a:p>
                <a:pPr fontAlgn="base"/>
                <a:r>
                  <a:rPr lang="en-US" dirty="0"/>
                  <a:t>Two propositions </a:t>
                </a:r>
                <a:r>
                  <a:rPr lang="el-GR" dirty="0"/>
                  <a:t>φ </a:t>
                </a:r>
                <a:r>
                  <a:rPr lang="en-US" dirty="0"/>
                  <a:t>and </a:t>
                </a:r>
                <a:r>
                  <a:rPr lang="el-GR" dirty="0"/>
                  <a:t>ψ </a:t>
                </a:r>
                <a:r>
                  <a:rPr lang="en-US" dirty="0"/>
                  <a:t>are logically equivalent, written </a:t>
                </a:r>
                <a:r>
                  <a:rPr lang="el-GR" dirty="0"/>
                  <a:t>φ ≡ ψ, </a:t>
                </a:r>
                <a:r>
                  <a:rPr lang="en-US" dirty="0"/>
                  <a:t>if they have exactly identical truth tables (in other words, their truth values are the same under every truth assignment). </a:t>
                </a:r>
              </a:p>
            </p:txBody>
          </p:sp>
        </mc:Choice>
        <mc:Fallback xmlns="">
          <p:sp>
            <p:nvSpPr>
              <p:cNvPr id="3" name="Notes Placeholder 2">
                <a:extLst>
                  <a:ext uri="{FF2B5EF4-FFF2-40B4-BE49-F238E27FC236}">
                    <a16:creationId xmlns:a16="http://schemas.microsoft.com/office/drawing/2014/main" id="{1DCD7D09-CABB-D356-1068-CB8AB5C5D258}"/>
                  </a:ext>
                </a:extLst>
              </p:cNvPr>
              <p:cNvSpPr>
                <a:spLocks noGrp="1"/>
              </p:cNvSpPr>
              <p:nvPr>
                <p:ph type="body" idx="1"/>
              </p:nvPr>
            </p:nvSpPr>
            <p:spPr/>
            <p:txBody>
              <a:bodyPr/>
              <a:lstStyle/>
              <a:p>
                <a:pPr fontAlgn="base"/>
                <a:r>
                  <a:rPr lang="en-US" dirty="0"/>
                  <a:t>Two propositions </a:t>
                </a:r>
                <a:r>
                  <a:rPr lang="el-GR" dirty="0"/>
                  <a:t>φ </a:t>
                </a:r>
                <a:r>
                  <a:rPr lang="en-US" dirty="0"/>
                  <a:t>and </a:t>
                </a:r>
                <a:r>
                  <a:rPr lang="el-GR" dirty="0"/>
                  <a:t>ψ </a:t>
                </a:r>
                <a:r>
                  <a:rPr lang="en-US" dirty="0"/>
                  <a:t>are logically equivalent, written </a:t>
                </a:r>
                <a:r>
                  <a:rPr lang="el-GR" dirty="0"/>
                  <a:t>φ ≡ ψ, </a:t>
                </a:r>
                <a:r>
                  <a:rPr lang="en-US" dirty="0"/>
                  <a:t>if they have exactly identical truth tables (in other words, their truth values are the same under every truth assignment). </a:t>
                </a:r>
              </a:p>
              <a:p>
                <a:pPr fontAlgn="base"/>
                <a:r>
                  <a:rPr lang="en-US" dirty="0"/>
                  <a:t>To state it differently: two propositions </a:t>
                </a:r>
                <a:r>
                  <a:rPr lang="el-GR" dirty="0"/>
                  <a:t>φ </a:t>
                </a:r>
                <a:r>
                  <a:rPr lang="en-US" dirty="0"/>
                  <a:t>and </a:t>
                </a:r>
                <a:r>
                  <a:rPr lang="el-GR" dirty="0"/>
                  <a:t>ψ </a:t>
                </a:r>
                <a:r>
                  <a:rPr lang="en-US" dirty="0"/>
                  <a:t>are logically equivalent whenever </a:t>
                </a:r>
                <a:r>
                  <a:rPr lang="el-GR" dirty="0"/>
                  <a:t>φ ⇔ ψ </a:t>
                </a:r>
                <a:r>
                  <a:rPr lang="en-US" dirty="0"/>
                  <a:t>is a tautology.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For example, </a:t>
                </a:r>
                <a:r>
                  <a:rPr lang="en-US" i="0" dirty="0">
                    <a:latin typeface="Cambria Math" panose="02040503050406030204" pitchFamily="18" charset="0"/>
                  </a:rPr>
                  <a:t>¬(𝑝∧𝑞) </a:t>
                </a:r>
                <a:r>
                  <a:rPr lang="en-US" dirty="0"/>
                  <a:t>and </a:t>
                </a:r>
                <a:r>
                  <a:rPr lang="en-US" i="0" dirty="0">
                    <a:latin typeface="Cambria Math" panose="02040503050406030204" pitchFamily="18" charset="0"/>
                  </a:rPr>
                  <a:t>(𝑝∧𝑞)⇒¬𝑞 </a:t>
                </a:r>
                <a:r>
                  <a:rPr lang="en-US" dirty="0"/>
                  <a:t>are logically equivalent as it can be seen in the truth table.</a:t>
                </a:r>
              </a:p>
            </p:txBody>
          </p:sp>
        </mc:Fallback>
      </mc:AlternateContent>
      <p:sp>
        <p:nvSpPr>
          <p:cNvPr id="4" name="Slide Number Placeholder 3">
            <a:extLst>
              <a:ext uri="{FF2B5EF4-FFF2-40B4-BE49-F238E27FC236}">
                <a16:creationId xmlns:a16="http://schemas.microsoft.com/office/drawing/2014/main" id="{11B97CA4-3203-0B1E-A876-22FE9D5F3ABB}"/>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3096661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9532-EB97-F931-F08D-B0D4BAFF9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CD21B-B43A-D097-9842-9A2B0E01D22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346A3E8E-043F-09B4-65EC-6000222703C6}"/>
                  </a:ext>
                </a:extLst>
              </p:cNvPr>
              <p:cNvSpPr>
                <a:spLocks noGrp="1"/>
              </p:cNvSpPr>
              <p:nvPr>
                <p:ph type="body" idx="1"/>
              </p:nvPr>
            </p:nvSpPr>
            <p:spPr/>
            <p:txBody>
              <a:bodyPr/>
              <a:lstStyle/>
              <a:p>
                <a:pPr fontAlgn="base"/>
                <a:r>
                  <a:rPr lang="en-US" dirty="0"/>
                  <a:t>To state it differently: two propositions </a:t>
                </a:r>
                <a:r>
                  <a:rPr lang="el-GR" dirty="0"/>
                  <a:t>φ </a:t>
                </a:r>
                <a:r>
                  <a:rPr lang="en-US" dirty="0"/>
                  <a:t>and </a:t>
                </a:r>
                <a:r>
                  <a:rPr lang="el-GR" dirty="0"/>
                  <a:t>ψ </a:t>
                </a:r>
                <a:r>
                  <a:rPr lang="en-US" dirty="0"/>
                  <a:t>are logically equivalent whenever </a:t>
                </a:r>
                <a:r>
                  <a:rPr lang="el-GR" dirty="0"/>
                  <a:t>φ ⇔ ψ </a:t>
                </a:r>
                <a:r>
                  <a:rPr lang="en-US" dirty="0"/>
                  <a:t>is a tautology.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𝑞</m:t>
                    </m:r>
                    <m:r>
                      <a:rPr lang="en-US" i="1" dirty="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 </m:t>
                    </m:r>
                  </m:oMath>
                </a14:m>
                <a:r>
                  <a:rPr lang="en-US" dirty="0"/>
                  <a:t>are logically equivalent as it can be seen in the truth table</a:t>
                </a:r>
              </a:p>
            </p:txBody>
          </p:sp>
        </mc:Choice>
        <mc:Fallback xmlns="">
          <p:sp>
            <p:nvSpPr>
              <p:cNvPr id="3" name="Notes Placeholder 2">
                <a:extLst>
                  <a:ext uri="{FF2B5EF4-FFF2-40B4-BE49-F238E27FC236}">
                    <a16:creationId xmlns:a16="http://schemas.microsoft.com/office/drawing/2014/main" id="{346A3E8E-043F-09B4-65EC-6000222703C6}"/>
                  </a:ext>
                </a:extLst>
              </p:cNvPr>
              <p:cNvSpPr>
                <a:spLocks noGrp="1"/>
              </p:cNvSpPr>
              <p:nvPr>
                <p:ph type="body" idx="1"/>
              </p:nvPr>
            </p:nvSpPr>
            <p:spPr/>
            <p:txBody>
              <a:bodyPr/>
              <a:lstStyle/>
              <a:p>
                <a:pPr fontAlgn="base"/>
                <a:r>
                  <a:rPr lang="en-US" dirty="0"/>
                  <a:t>To state it differently: two propositions </a:t>
                </a:r>
                <a:r>
                  <a:rPr lang="el-GR" dirty="0"/>
                  <a:t>φ </a:t>
                </a:r>
                <a:r>
                  <a:rPr lang="en-US" dirty="0"/>
                  <a:t>and </a:t>
                </a:r>
                <a:r>
                  <a:rPr lang="el-GR" dirty="0"/>
                  <a:t>ψ </a:t>
                </a:r>
                <a:r>
                  <a:rPr lang="en-US" dirty="0"/>
                  <a:t>are logically equivalent whenever </a:t>
                </a:r>
                <a:r>
                  <a:rPr lang="el-GR" dirty="0"/>
                  <a:t>φ ⇔ ψ </a:t>
                </a:r>
                <a:r>
                  <a:rPr lang="en-US" dirty="0"/>
                  <a:t>is a tautology.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 </a:t>
                </a:r>
                <a:r>
                  <a:rPr lang="en-US" i="0" dirty="0">
                    <a:latin typeface="Cambria Math" panose="02040503050406030204" pitchFamily="18" charset="0"/>
                  </a:rPr>
                  <a:t>¬(𝑝∧𝑞) </a:t>
                </a:r>
                <a:r>
                  <a:rPr lang="en-US" dirty="0"/>
                  <a:t>and </a:t>
                </a:r>
                <a:r>
                  <a:rPr lang="en-US" i="0" dirty="0">
                    <a:latin typeface="Cambria Math" panose="02040503050406030204" pitchFamily="18" charset="0"/>
                  </a:rPr>
                  <a:t>(𝑝∧𝑞)⇒¬𝑞 </a:t>
                </a:r>
                <a:r>
                  <a:rPr lang="en-US" dirty="0"/>
                  <a:t>are logically equivalent as it can be seen in the truth table</a:t>
                </a:r>
              </a:p>
            </p:txBody>
          </p:sp>
        </mc:Fallback>
      </mc:AlternateContent>
      <p:sp>
        <p:nvSpPr>
          <p:cNvPr id="4" name="Slide Number Placeholder 3">
            <a:extLst>
              <a:ext uri="{FF2B5EF4-FFF2-40B4-BE49-F238E27FC236}">
                <a16:creationId xmlns:a16="http://schemas.microsoft.com/office/drawing/2014/main" id="{C6619F73-0592-579E-C831-FB9723F0EF0E}"/>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1424773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7F67-D24F-9C01-F2AE-0EC3890BC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E7D25-6C7D-77C4-D00F-4793D74D1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B9DC2-F233-2FAF-C7D2-7D20AAFA8C75}"/>
              </a:ext>
            </a:extLst>
          </p:cNvPr>
          <p:cNvSpPr>
            <a:spLocks noGrp="1"/>
          </p:cNvSpPr>
          <p:nvPr>
            <p:ph type="body" idx="1"/>
          </p:nvPr>
        </p:nvSpPr>
        <p:spPr/>
        <p:txBody>
          <a:bodyPr/>
          <a:lstStyle/>
          <a:p>
            <a:pPr fontAlgn="base"/>
            <a:r>
              <a:rPr lang="en-US" dirty="0"/>
              <a:t>The exercise we just did showed both compound propositions were tautologies. These three tautologies are so important in Propositional Logic they have their own special names. The first is called modus ponens and the second modus </a:t>
            </a:r>
            <a:r>
              <a:rPr lang="en-US" dirty="0" err="1"/>
              <a:t>tolens</a:t>
            </a:r>
            <a:r>
              <a:rPr lang="en-US" dirty="0"/>
              <a:t> and they are part of rules of inference that can be used to derive conclusions.</a:t>
            </a:r>
          </a:p>
        </p:txBody>
      </p:sp>
      <p:sp>
        <p:nvSpPr>
          <p:cNvPr id="4" name="Slide Number Placeholder 3">
            <a:extLst>
              <a:ext uri="{FF2B5EF4-FFF2-40B4-BE49-F238E27FC236}">
                <a16:creationId xmlns:a16="http://schemas.microsoft.com/office/drawing/2014/main" id="{060692B6-AB24-ED9E-45A7-301D92F2F78B}"/>
              </a:ext>
            </a:extLst>
          </p:cNvPr>
          <p:cNvSpPr>
            <a:spLocks noGrp="1"/>
          </p:cNvSpPr>
          <p:nvPr>
            <p:ph type="sldNum" sz="quarter" idx="5"/>
          </p:nvPr>
        </p:nvSpPr>
        <p:spPr/>
        <p:txBody>
          <a:bodyPr/>
          <a:lstStyle/>
          <a:p>
            <a:fld id="{D1EC9309-185D-B241-857D-6AB647741F6D}" type="slidenum">
              <a:rPr lang="en-US" smtClean="0"/>
              <a:t>38</a:t>
            </a:fld>
            <a:endParaRPr lang="en-US"/>
          </a:p>
        </p:txBody>
      </p:sp>
    </p:spTree>
    <p:extLst>
      <p:ext uri="{BB962C8B-B14F-4D97-AF65-F5344CB8AC3E}">
        <p14:creationId xmlns:p14="http://schemas.microsoft.com/office/powerpoint/2010/main" val="2959664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667F-FC89-A9DF-D0D4-2D8A48E90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7B41F-E025-8772-A701-D4D747E9049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C27BC33-8A54-DC0D-802F-B108477EEB7E}"/>
                  </a:ext>
                </a:extLst>
              </p:cNvPr>
              <p:cNvSpPr>
                <a:spLocks noGrp="1"/>
              </p:cNvSpPr>
              <p:nvPr>
                <p:ph type="body" idx="1"/>
              </p:nvPr>
            </p:nvSpPr>
            <p:spPr/>
            <p:txBody>
              <a:bodyPr/>
              <a:lstStyle/>
              <a:p>
                <a:pPr fontAlgn="base"/>
                <a:r>
                  <a:rPr lang="en-US" dirty="0"/>
                  <a:t>A</a:t>
                </a:r>
                <a:r>
                  <a:rPr lang="en-US" b="1" dirty="0"/>
                  <a:t> literal</a:t>
                </a:r>
                <a:r>
                  <a:rPr lang="en-US" dirty="0"/>
                  <a:t> is a Boolean variable (a.k.a. an atomic proposition) or the negation of a Boolean variable. </a:t>
                </a:r>
              </a:p>
              <a:p>
                <a:pPr lvl="1" fontAlgn="base"/>
                <a:r>
                  <a:rPr lang="en-US" sz="2000" dirty="0"/>
                  <a:t>This means that both </a:t>
                </a:r>
                <a14:m>
                  <m:oMath xmlns:m="http://schemas.openxmlformats.org/officeDocument/2006/math">
                    <m:r>
                      <a:rPr lang="en-US" sz="2000" i="1" dirty="0" smtClean="0">
                        <a:latin typeface="Cambria Math" panose="02040503050406030204" pitchFamily="18" charset="0"/>
                      </a:rPr>
                      <m:t>𝑝</m:t>
                    </m:r>
                  </m:oMath>
                </a14:m>
                <a:r>
                  <a:rPr lang="en-US" sz="2000" dirty="0"/>
                  <a:t> and</a:t>
                </a:r>
                <a14:m>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𝑝</m:t>
                    </m:r>
                  </m:oMath>
                </a14:m>
                <a:r>
                  <a:rPr lang="en-US" sz="2000" dirty="0"/>
                  <a:t> are literals.</a:t>
                </a:r>
              </a:p>
              <a:p>
                <a:pPr fontAlgn="base"/>
                <a:r>
                  <a:rPr lang="en-US" dirty="0"/>
                  <a:t>A proposition is in conjunctive normal form (CNF) if it is the conjunction of one or more clauses, where each clause is the disjunction of one or more literals.</a:t>
                </a:r>
              </a:p>
              <a:p>
                <a:pPr fontAlgn="base"/>
                <a:r>
                  <a:rPr lang="en-US" dirty="0"/>
                  <a:t>A proposition is in disjunctive normal form (DNF) if it is the disjunction of one or more clauses, where each clause is the conjunction of one or more literals.</a:t>
                </a:r>
              </a:p>
              <a:p>
                <a:pPr fontAlgn="base"/>
                <a:r>
                  <a:rPr lang="en-US" dirty="0"/>
                  <a:t>Less formally, a proposition in conjunctive normal form is “the and of a bunch of </a:t>
                </a:r>
                <a:r>
                  <a:rPr lang="en-US" dirty="0" err="1"/>
                  <a:t>ors</a:t>
                </a:r>
                <a:r>
                  <a:rPr lang="en-US" dirty="0"/>
                  <a:t>,” and a proposition in disjunctive normal form is “the or of a bunch of ands.”</a:t>
                </a:r>
              </a:p>
            </p:txBody>
          </p:sp>
        </mc:Choice>
        <mc:Fallback xmlns="">
          <p:sp>
            <p:nvSpPr>
              <p:cNvPr id="3" name="Notes Placeholder 2">
                <a:extLst>
                  <a:ext uri="{FF2B5EF4-FFF2-40B4-BE49-F238E27FC236}">
                    <a16:creationId xmlns:a16="http://schemas.microsoft.com/office/drawing/2014/main" id="{DC27BC33-8A54-DC0D-802F-B108477EEB7E}"/>
                  </a:ext>
                </a:extLst>
              </p:cNvPr>
              <p:cNvSpPr>
                <a:spLocks noGrp="1"/>
              </p:cNvSpPr>
              <p:nvPr>
                <p:ph type="body" idx="1"/>
              </p:nvPr>
            </p:nvSpPr>
            <p:spPr/>
            <p:txBody>
              <a:bodyPr/>
              <a:lstStyle/>
              <a:p>
                <a:pPr fontAlgn="base"/>
                <a:r>
                  <a:rPr lang="en-US" dirty="0"/>
                  <a:t>A</a:t>
                </a:r>
                <a:r>
                  <a:rPr lang="en-US" b="1" dirty="0"/>
                  <a:t> literal</a:t>
                </a:r>
                <a:r>
                  <a:rPr lang="en-US" dirty="0"/>
                  <a:t> is a Boolean variable (a.k.a. an atomic proposition) or the negation of a Boolean variable. </a:t>
                </a:r>
              </a:p>
              <a:p>
                <a:pPr lvl="1" fontAlgn="base"/>
                <a:r>
                  <a:rPr lang="en-US" sz="2000" dirty="0"/>
                  <a:t>This means that both </a:t>
                </a:r>
                <a:r>
                  <a:rPr lang="en-US" sz="2000" i="0" dirty="0">
                    <a:latin typeface="Cambria Math" panose="02040503050406030204" pitchFamily="18" charset="0"/>
                  </a:rPr>
                  <a:t>𝑝</a:t>
                </a:r>
                <a:r>
                  <a:rPr lang="en-US" sz="2000" dirty="0"/>
                  <a:t> and</a:t>
                </a:r>
                <a:r>
                  <a:rPr lang="en-US" sz="2000" i="0" dirty="0">
                    <a:latin typeface="Cambria Math" panose="02040503050406030204" pitchFamily="18" charset="0"/>
                  </a:rPr>
                  <a:t> ¬𝑝</a:t>
                </a:r>
                <a:r>
                  <a:rPr lang="en-US" sz="2000" dirty="0"/>
                  <a:t> are literals.</a:t>
                </a:r>
              </a:p>
              <a:p>
                <a:pPr fontAlgn="base"/>
                <a:r>
                  <a:rPr lang="en-US" dirty="0"/>
                  <a:t>A proposition is in conjunctive normal form (CNF) if it is the conjunction of one or more clauses, where each clause is the disjunction of one or more literals.</a:t>
                </a:r>
              </a:p>
              <a:p>
                <a:pPr fontAlgn="base"/>
                <a:r>
                  <a:rPr lang="en-US" dirty="0"/>
                  <a:t>A proposition is in disjunctive normal form (DNF) if it is the disjunction of one or more clauses, where each clause is the conjunction of one or more literals.</a:t>
                </a:r>
              </a:p>
              <a:p>
                <a:pPr fontAlgn="base"/>
                <a:r>
                  <a:rPr lang="en-US" dirty="0"/>
                  <a:t>Less formally, a proposition in conjunctive normal form is “the and of a bunch of </a:t>
                </a:r>
                <a:r>
                  <a:rPr lang="en-US" dirty="0" err="1"/>
                  <a:t>ors</a:t>
                </a:r>
                <a:r>
                  <a:rPr lang="en-US" dirty="0"/>
                  <a:t>,” and a proposition in disjunctive normal form is “the or of a bunch of ands.”</a:t>
                </a:r>
              </a:p>
            </p:txBody>
          </p:sp>
        </mc:Fallback>
      </mc:AlternateContent>
      <p:sp>
        <p:nvSpPr>
          <p:cNvPr id="4" name="Slide Number Placeholder 3">
            <a:extLst>
              <a:ext uri="{FF2B5EF4-FFF2-40B4-BE49-F238E27FC236}">
                <a16:creationId xmlns:a16="http://schemas.microsoft.com/office/drawing/2014/main" id="{2B917DB5-1D3D-42AA-977E-A65D895370F1}"/>
              </a:ext>
            </a:extLst>
          </p:cNvPr>
          <p:cNvSpPr>
            <a:spLocks noGrp="1"/>
          </p:cNvSpPr>
          <p:nvPr>
            <p:ph type="sldNum" sz="quarter" idx="5"/>
          </p:nvPr>
        </p:nvSpPr>
        <p:spPr/>
        <p:txBody>
          <a:bodyPr/>
          <a:lstStyle/>
          <a:p>
            <a:fld id="{D1EC9309-185D-B241-857D-6AB647741F6D}" type="slidenum">
              <a:rPr lang="en-US" smtClean="0"/>
              <a:t>39</a:t>
            </a:fld>
            <a:endParaRPr lang="en-US"/>
          </a:p>
        </p:txBody>
      </p:sp>
    </p:spTree>
    <p:extLst>
      <p:ext uri="{BB962C8B-B14F-4D97-AF65-F5344CB8AC3E}">
        <p14:creationId xmlns:p14="http://schemas.microsoft.com/office/powerpoint/2010/main" val="19460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515BC-FD62-C352-E591-3B9AB7F43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5D2A0-BB5C-3254-0DE1-20A2809A1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7575D-4551-B277-10AE-A6DC6E71086D}"/>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far, we have been working a lot with the concept of truth and falsity, be it through Boolean algebra or circuits. A lot of what we have been learning so far falls under </a:t>
            </a:r>
            <a:r>
              <a:rPr lang="en-US" sz="1200" b="0" i="1" u="none" strike="noStrike" kern="1200" dirty="0">
                <a:solidFill>
                  <a:schemeClr val="tx1"/>
                </a:solidFill>
                <a:effectLst/>
                <a:latin typeface="+mn-lt"/>
                <a:ea typeface="+mn-ea"/>
                <a:cs typeface="+mn-cs"/>
              </a:rPr>
              <a:t>Logic</a:t>
            </a:r>
            <a:r>
              <a:rPr lang="en-US" sz="1200" b="0" i="0" u="none" strike="noStrike" kern="1200" dirty="0">
                <a:solidFill>
                  <a:schemeClr val="tx1"/>
                </a:solidFill>
                <a:effectLst/>
                <a:latin typeface="+mn-lt"/>
                <a:ea typeface="+mn-ea"/>
                <a:cs typeface="+mn-cs"/>
              </a:rPr>
              <a:t>, the study of truth and falsity, of theorems and proofs. Logic is the foundation of all computer science. It’s behind the if statements or the while loops we write or any program really. It’s behind the gates and wires that act as physical manifestation of logical operations we apply on signals that represent information. There are different types of formal logic (we care about the form of the arguments rather than the content). We will focus on propositional logic but if you continue in more advanced CS classes you will encounter more of them, such a predicate logic.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0D4D984-BA53-E439-121B-4DB01AEA2926}"/>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2944530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9E1DA-B594-27B5-753F-7EC7D6635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35A5F-0703-8CF9-C40B-F097E3CEF05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B0C6B232-D7B7-3AF0-7FD0-736410C703AE}"/>
                  </a:ext>
                </a:extLst>
              </p:cNvPr>
              <p:cNvSpPr>
                <a:spLocks noGrp="1"/>
              </p:cNvSpPr>
              <p:nvPr>
                <p:ph type="body" idx="1"/>
              </p:nvPr>
            </p:nvSpPr>
            <p:spPr/>
            <p:txBody>
              <a:bodyPr/>
              <a:lstStyle/>
              <a:p>
                <a:pPr fontAlgn="base"/>
                <a:r>
                  <a:rPr lang="en-US" dirty="0"/>
                  <a:t>We have already worked with CNFs so it shouldn’t come as a surprise if you see this theorem. We just</a:t>
                </a:r>
                <a:r>
                  <a:rPr lang="en-US" baseline="0" dirty="0"/>
                  <a:t> formalize things now using propositional logic. </a:t>
                </a:r>
              </a:p>
              <a:p>
                <a:pPr fontAlgn="base"/>
                <a:r>
                  <a:rPr lang="en-US" i="1" dirty="0"/>
                  <a:t>Theorem</a:t>
                </a:r>
                <a:r>
                  <a:rPr lang="en-US" dirty="0"/>
                  <a:t>: For any proposition </a:t>
                </a:r>
                <a14:m>
                  <m:oMath xmlns:m="http://schemas.openxmlformats.org/officeDocument/2006/math">
                    <m:r>
                      <a:rPr lang="el-GR" i="1" dirty="0" smtClean="0">
                        <a:latin typeface="Cambria Math" panose="02040503050406030204" pitchFamily="18" charset="0"/>
                      </a:rPr>
                      <m:t>𝜑</m:t>
                    </m:r>
                  </m:oMath>
                </a14:m>
                <a:r>
                  <a:rPr lang="el-GR" dirty="0"/>
                  <a:t>, </a:t>
                </a:r>
                <a:r>
                  <a:rPr lang="en-US" dirty="0"/>
                  <a:t>there is a proposition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b="0" i="1" dirty="0" smtClean="0">
                            <a:latin typeface="Cambria Math" panose="02040503050406030204" pitchFamily="18" charset="0"/>
                          </a:rPr>
                          <m:t>𝑑𝑛𝑓</m:t>
                        </m:r>
                      </m:sub>
                    </m:sSub>
                    <m:r>
                      <a:rPr lang="en-US" i="1" dirty="0">
                        <a:latin typeface="Cambria Math" panose="02040503050406030204" pitchFamily="18" charset="0"/>
                      </a:rPr>
                      <m:t> </m:t>
                    </m:r>
                  </m:oMath>
                </a14:m>
                <a:r>
                  <a:rPr lang="en-US" dirty="0"/>
                  <a:t>over the same Boolean variables and in disjunctive normal form such that </a:t>
                </a:r>
                <a14:m>
                  <m:oMath xmlns:m="http://schemas.openxmlformats.org/officeDocument/2006/math">
                    <m:r>
                      <a:rPr lang="el-GR" i="1" dirty="0" smtClean="0">
                        <a:latin typeface="Cambria Math" panose="02040503050406030204" pitchFamily="18" charset="0"/>
                      </a:rPr>
                      <m:t>𝜑</m:t>
                    </m:r>
                    <m:r>
                      <a:rPr lang="el-GR"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a:latin typeface="Cambria Math" panose="02040503050406030204" pitchFamily="18" charset="0"/>
                          </a:rPr>
                          <m:t>𝑑𝑛𝑓</m:t>
                        </m:r>
                      </m:sub>
                    </m:sSub>
                  </m:oMath>
                </a14:m>
                <a:r>
                  <a:rPr lang="en-US" dirty="0"/>
                  <a:t>.</a:t>
                </a:r>
              </a:p>
              <a:p>
                <a:pPr fontAlgn="base"/>
                <a:r>
                  <a:rPr lang="en-US" dirty="0"/>
                  <a:t>Theorem 2: All propositions are expressible in CNF. For any proposition </a:t>
                </a:r>
                <a:r>
                  <a:rPr lang="el-GR" dirty="0"/>
                  <a:t>φ, </a:t>
                </a:r>
                <a:r>
                  <a:rPr lang="en-US" dirty="0"/>
                  <a:t>there is a proposition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𝜑</m:t>
                        </m:r>
                      </m:e>
                      <m:sub>
                        <m:r>
                          <a:rPr lang="en-US" i="1" dirty="0" err="1" smtClean="0">
                            <a:latin typeface="Cambria Math" panose="02040503050406030204" pitchFamily="18" charset="0"/>
                          </a:rPr>
                          <m:t>𝑐𝑛𝑓</m:t>
                        </m:r>
                      </m:sub>
                    </m:sSub>
                  </m:oMath>
                </a14:m>
                <a:r>
                  <a:rPr lang="en-US" dirty="0"/>
                  <a:t> over the same Boolean variables and in conjunctive normal form such that </a:t>
                </a:r>
                <a14:m>
                  <m:oMath xmlns:m="http://schemas.openxmlformats.org/officeDocument/2006/math">
                    <m:r>
                      <a:rPr lang="el-GR" i="1" dirty="0" smtClean="0">
                        <a:latin typeface="Cambria Math" panose="02040503050406030204" pitchFamily="18" charset="0"/>
                      </a:rPr>
                      <m:t>𝜑</m:t>
                    </m:r>
                    <m:r>
                      <a:rPr lang="el-GR" i="1" dirty="0" smtClean="0">
                        <a:latin typeface="Cambria Math" panose="02040503050406030204" pitchFamily="18" charset="0"/>
                      </a:rPr>
                      <m:t> ≡ </m:t>
                    </m:r>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𝜑</m:t>
                        </m:r>
                      </m:e>
                      <m:sub>
                        <m:r>
                          <a:rPr lang="en-US" i="1" dirty="0" err="1" smtClean="0">
                            <a:latin typeface="Cambria Math" panose="02040503050406030204" pitchFamily="18" charset="0"/>
                          </a:rPr>
                          <m:t>𝑐𝑛𝑓</m:t>
                        </m:r>
                      </m:sub>
                    </m:sSub>
                    <m:r>
                      <a:rPr lang="en-US" i="1" dirty="0">
                        <a:latin typeface="Cambria Math" panose="02040503050406030204" pitchFamily="18" charset="0"/>
                      </a:rPr>
                      <m:t>.</m:t>
                    </m:r>
                  </m:oMath>
                </a14:m>
                <a:endParaRPr lang="en-US" dirty="0"/>
              </a:p>
              <a:p>
                <a:pPr fontAlgn="base"/>
                <a:endParaRPr lang="en-US" dirty="0"/>
              </a:p>
            </p:txBody>
          </p:sp>
        </mc:Choice>
        <mc:Fallback xmlns="">
          <p:sp>
            <p:nvSpPr>
              <p:cNvPr id="3" name="Notes Placeholder 2">
                <a:extLst>
                  <a:ext uri="{FF2B5EF4-FFF2-40B4-BE49-F238E27FC236}">
                    <a16:creationId xmlns:a16="http://schemas.microsoft.com/office/drawing/2014/main" id="{B0C6B232-D7B7-3AF0-7FD0-736410C703AE}"/>
                  </a:ext>
                </a:extLst>
              </p:cNvPr>
              <p:cNvSpPr>
                <a:spLocks noGrp="1"/>
              </p:cNvSpPr>
              <p:nvPr>
                <p:ph type="body" idx="1"/>
              </p:nvPr>
            </p:nvSpPr>
            <p:spPr/>
            <p:txBody>
              <a:bodyPr/>
              <a:lstStyle/>
              <a:p>
                <a:pPr fontAlgn="base"/>
                <a:r>
                  <a:rPr lang="en-US" dirty="0"/>
                  <a:t>We have already worked with CNFs and DNFs extensively so it shouldn’t come as a surprise if you see these two theorems. </a:t>
                </a:r>
                <a:r>
                  <a:rPr lang="en-US" i="1" dirty="0"/>
                  <a:t>Theorem 1</a:t>
                </a:r>
                <a:r>
                  <a:rPr lang="en-US" dirty="0"/>
                  <a:t>: For any proposition </a:t>
                </a:r>
                <a:r>
                  <a:rPr lang="el-GR" i="0" dirty="0">
                    <a:latin typeface="Cambria Math" panose="02040503050406030204" pitchFamily="18" charset="0"/>
                  </a:rPr>
                  <a:t>𝜑</a:t>
                </a:r>
                <a:r>
                  <a:rPr lang="el-GR" dirty="0"/>
                  <a:t>, </a:t>
                </a:r>
                <a:r>
                  <a:rPr lang="en-US" dirty="0"/>
                  <a:t>there is a proposition </a:t>
                </a:r>
                <a:r>
                  <a:rPr lang="el-GR" i="0" dirty="0">
                    <a:latin typeface="Cambria Math" panose="02040503050406030204" pitchFamily="18" charset="0"/>
                  </a:rPr>
                  <a:t>𝜓</a:t>
                </a:r>
                <a:r>
                  <a:rPr lang="en-US" b="0" i="0" dirty="0">
                    <a:latin typeface="Cambria Math" panose="02040503050406030204" pitchFamily="18" charset="0"/>
                  </a:rPr>
                  <a:t>_𝑑𝑛𝑓 </a:t>
                </a:r>
                <a:r>
                  <a:rPr lang="en-US" i="0" dirty="0">
                    <a:latin typeface="Cambria Math" panose="02040503050406030204" pitchFamily="18" charset="0"/>
                  </a:rPr>
                  <a:t> </a:t>
                </a:r>
                <a:r>
                  <a:rPr lang="en-US" dirty="0"/>
                  <a:t>over the same Boolean variables and in disjunctive normal form such that </a:t>
                </a:r>
                <a:r>
                  <a:rPr lang="el-GR" i="0" dirty="0">
                    <a:latin typeface="Cambria Math" panose="02040503050406030204" pitchFamily="18" charset="0"/>
                  </a:rPr>
                  <a:t>𝜑 ≡ 𝜓</a:t>
                </a:r>
                <a:r>
                  <a:rPr lang="en-US" b="0" i="0" dirty="0">
                    <a:latin typeface="Cambria Math" panose="02040503050406030204" pitchFamily="18" charset="0"/>
                  </a:rPr>
                  <a:t>_</a:t>
                </a:r>
                <a:r>
                  <a:rPr lang="en-US" i="0" dirty="0" err="1">
                    <a:latin typeface="Cambria Math" panose="02040503050406030204" pitchFamily="18" charset="0"/>
                  </a:rPr>
                  <a:t>𝑑𝑛𝑓</a:t>
                </a:r>
                <a:r>
                  <a:rPr lang="en-US" dirty="0"/>
                  <a:t>.</a:t>
                </a:r>
              </a:p>
              <a:p>
                <a:pPr fontAlgn="base"/>
                <a:r>
                  <a:rPr lang="en-US" dirty="0"/>
                  <a:t>Theorem 2: All propositions are expressible in CNF. For any proposition </a:t>
                </a:r>
                <a:r>
                  <a:rPr lang="el-GR" dirty="0"/>
                  <a:t>φ, </a:t>
                </a:r>
                <a:r>
                  <a:rPr lang="en-US" dirty="0"/>
                  <a:t>there is a proposition </a:t>
                </a:r>
                <a:r>
                  <a:rPr lang="el-GR" i="0" dirty="0">
                    <a:latin typeface="Cambria Math" panose="02040503050406030204" pitchFamily="18" charset="0"/>
                  </a:rPr>
                  <a:t>𝜑</a:t>
                </a:r>
                <a:r>
                  <a:rPr lang="en-US" i="0" dirty="0">
                    <a:latin typeface="Cambria Math" panose="02040503050406030204" pitchFamily="18" charset="0"/>
                  </a:rPr>
                  <a:t>_</a:t>
                </a:r>
                <a:r>
                  <a:rPr lang="en-US" i="0" dirty="0" err="1">
                    <a:latin typeface="Cambria Math" panose="02040503050406030204" pitchFamily="18" charset="0"/>
                  </a:rPr>
                  <a:t>𝑐𝑛𝑓</a:t>
                </a:r>
                <a:r>
                  <a:rPr lang="en-US" dirty="0"/>
                  <a:t> over the same Boolean variables and in conjunctive normal form such that </a:t>
                </a:r>
                <a:r>
                  <a:rPr lang="el-GR" i="0" dirty="0">
                    <a:latin typeface="Cambria Math" panose="02040503050406030204" pitchFamily="18" charset="0"/>
                  </a:rPr>
                  <a:t>𝜑 ≡ 𝜑</a:t>
                </a:r>
                <a:r>
                  <a:rPr lang="en-US" i="0" dirty="0">
                    <a:latin typeface="Cambria Math" panose="02040503050406030204" pitchFamily="18" charset="0"/>
                  </a:rPr>
                  <a:t>_</a:t>
                </a:r>
                <a:r>
                  <a:rPr lang="en-US" i="0" dirty="0" err="1">
                    <a:latin typeface="Cambria Math" panose="02040503050406030204" pitchFamily="18" charset="0"/>
                  </a:rPr>
                  <a:t>𝑐𝑛𝑓</a:t>
                </a:r>
                <a:r>
                  <a:rPr lang="en-US" i="0" dirty="0">
                    <a:latin typeface="Cambria Math" panose="02040503050406030204" pitchFamily="18" charset="0"/>
                  </a:rPr>
                  <a:t>.</a:t>
                </a:r>
                <a:endParaRPr lang="en-US" dirty="0"/>
              </a:p>
              <a:p>
                <a:pPr fontAlgn="base"/>
                <a:endParaRPr lang="en-US" dirty="0"/>
              </a:p>
            </p:txBody>
          </p:sp>
        </mc:Fallback>
      </mc:AlternateContent>
      <p:sp>
        <p:nvSpPr>
          <p:cNvPr id="4" name="Slide Number Placeholder 3">
            <a:extLst>
              <a:ext uri="{FF2B5EF4-FFF2-40B4-BE49-F238E27FC236}">
                <a16:creationId xmlns:a16="http://schemas.microsoft.com/office/drawing/2014/main" id="{FBD1D043-1DAC-4011-6F5A-38E27AC1C3CF}"/>
              </a:ext>
            </a:extLst>
          </p:cNvPr>
          <p:cNvSpPr>
            <a:spLocks noGrp="1"/>
          </p:cNvSpPr>
          <p:nvPr>
            <p:ph type="sldNum" sz="quarter" idx="5"/>
          </p:nvPr>
        </p:nvSpPr>
        <p:spPr/>
        <p:txBody>
          <a:bodyPr/>
          <a:lstStyle/>
          <a:p>
            <a:fld id="{D1EC9309-185D-B241-857D-6AB647741F6D}" type="slidenum">
              <a:rPr lang="en-US" smtClean="0"/>
              <a:t>40</a:t>
            </a:fld>
            <a:endParaRPr lang="en-US"/>
          </a:p>
        </p:txBody>
      </p:sp>
    </p:spTree>
    <p:extLst>
      <p:ext uri="{BB962C8B-B14F-4D97-AF65-F5344CB8AC3E}">
        <p14:creationId xmlns:p14="http://schemas.microsoft.com/office/powerpoint/2010/main" val="3277211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F56F3-EDE3-9BE2-5856-647304548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0B8E7-C4D3-9C0C-BA7A-5DA64CDC978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526C5F4F-8DFE-97DC-F91F-8C009B483465}"/>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Let </a:t>
                </a:r>
                <a14:m>
                  <m:oMath xmlns:m="http://schemas.openxmlformats.org/officeDocument/2006/math">
                    <m:r>
                      <a:rPr lang="el-GR" i="1" dirty="0">
                        <a:latin typeface="Cambria Math" panose="02040503050406030204" pitchFamily="18" charset="0"/>
                      </a:rPr>
                      <m:t>𝜑</m:t>
                    </m:r>
                  </m:oMath>
                </a14:m>
                <a:r>
                  <a:rPr lang="el-GR" dirty="0"/>
                  <a:t> </a:t>
                </a:r>
                <a:r>
                  <a:rPr lang="en-US" dirty="0"/>
                  <a:t>be an arbitrary proposition, say over the Boolean variables</a:t>
                </a:r>
                <a14:m>
                  <m:oMath xmlns:m="http://schemas.openxmlformats.org/officeDocument/2006/math">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𝑝</m:t>
                        </m:r>
                      </m:e>
                      <m:sub>
                        <m:r>
                          <a:rPr lang="en-US" i="1" dirty="0" err="1" smtClean="0">
                            <a:latin typeface="Cambria Math" panose="02040503050406030204" pitchFamily="18" charset="0"/>
                          </a:rPr>
                          <m:t>𝑘</m:t>
                        </m:r>
                      </m:sub>
                    </m:sSub>
                  </m:oMath>
                </a14:m>
                <a:r>
                  <a:rPr lang="en-US" dirty="0"/>
                  <a:t>. We start by building the truth table for </a:t>
                </a:r>
                <a14:m>
                  <m:oMath xmlns:m="http://schemas.openxmlformats.org/officeDocument/2006/math">
                    <m:r>
                      <a:rPr lang="el-GR" i="1" dirty="0">
                        <a:latin typeface="Cambria Math" panose="02040503050406030204" pitchFamily="18" charset="0"/>
                      </a:rPr>
                      <m:t>𝜑</m:t>
                    </m:r>
                  </m:oMath>
                </a14:m>
                <a:r>
                  <a:rPr lang="el-GR" dirty="0"/>
                  <a:t>, </a:t>
                </a:r>
                <a:r>
                  <a:rPr lang="en-US" dirty="0"/>
                  <a:t>and let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l-GR" i="1" dirty="0">
                            <a:latin typeface="Cambria Math" panose="02040503050406030204" pitchFamily="18" charset="0"/>
                          </a:rPr>
                          <m:t>𝜑</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2</m:t>
                            </m:r>
                          </m:sub>
                        </m:sSub>
                        <m:r>
                          <a:rPr lang="en-US" i="1" dirty="0">
                            <a:latin typeface="Cambria Math" panose="02040503050406030204" pitchFamily="18" charset="0"/>
                          </a:rPr>
                          <m:t>, . . . , </m:t>
                        </m:r>
                        <m:sSub>
                          <m:sSubPr>
                            <m:ctrlPr>
                              <a:rPr lang="en-US" i="1" dirty="0">
                                <a:latin typeface="Cambria Math" panose="02040503050406030204" pitchFamily="18" charset="0"/>
                              </a:rPr>
                            </m:ctrlPr>
                          </m:sSubPr>
                          <m:e>
                            <m:r>
                              <a:rPr lang="en-US" i="1" dirty="0" err="1">
                                <a:latin typeface="Cambria Math" panose="02040503050406030204" pitchFamily="18" charset="0"/>
                              </a:rPr>
                              <m:t>𝑓</m:t>
                            </m:r>
                          </m:e>
                          <m:sub>
                            <m:r>
                              <a:rPr lang="en-US" i="1" dirty="0" err="1">
                                <a:latin typeface="Cambria Math" panose="02040503050406030204" pitchFamily="18" charset="0"/>
                              </a:rPr>
                              <m:t>𝑚</m:t>
                            </m:r>
                          </m:sub>
                        </m:sSub>
                      </m:e>
                    </m:d>
                    <m:r>
                      <a:rPr lang="en-US" b="0" i="1" dirty="0" smtClean="0">
                        <a:latin typeface="Cambria Math" panose="02040503050406030204" pitchFamily="18" charset="0"/>
                      </a:rPr>
                      <m:t> </m:t>
                    </m:r>
                  </m:oMath>
                </a14:m>
                <a:r>
                  <a:rPr lang="en-US" dirty="0"/>
                  <a:t>denote the set of </a:t>
                </a:r>
                <a14:m>
                  <m:oMath xmlns:m="http://schemas.openxmlformats.org/officeDocument/2006/math">
                    <m:r>
                      <a:rPr lang="en-US" i="1" dirty="0" smtClean="0">
                        <a:latin typeface="Cambria Math" panose="02040503050406030204" pitchFamily="18" charset="0"/>
                      </a:rPr>
                      <m:t>𝑚</m:t>
                    </m:r>
                  </m:oMath>
                </a14:m>
                <a:r>
                  <a:rPr lang="en-US" dirty="0"/>
                  <a:t> truth assignments for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err="1">
                            <a:latin typeface="Cambria Math" panose="02040503050406030204" pitchFamily="18" charset="0"/>
                          </a:rPr>
                        </m:ctrlPr>
                      </m:sSubPr>
                      <m:e>
                        <m:r>
                          <a:rPr lang="en-US" i="1" dirty="0" err="1">
                            <a:latin typeface="Cambria Math" panose="02040503050406030204" pitchFamily="18" charset="0"/>
                          </a:rPr>
                          <m:t>𝑝</m:t>
                        </m:r>
                      </m:e>
                      <m:sub>
                        <m:r>
                          <a:rPr lang="en-US" i="1" dirty="0" err="1">
                            <a:latin typeface="Cambria Math" panose="02040503050406030204" pitchFamily="18" charset="0"/>
                          </a:rPr>
                          <m:t>𝑘</m:t>
                        </m:r>
                      </m:sub>
                    </m:sSub>
                    <m:r>
                      <a:rPr lang="en-US" i="1" dirty="0" err="1">
                        <a:latin typeface="Cambria Math" panose="02040503050406030204" pitchFamily="18" charset="0"/>
                      </a:rPr>
                      <m:t> </m:t>
                    </m:r>
                  </m:oMath>
                </a14:m>
                <a:r>
                  <a:rPr lang="en-US" dirty="0"/>
                  <a:t>under which </a:t>
                </a:r>
                <a14:m>
                  <m:oMath xmlns:m="http://schemas.openxmlformats.org/officeDocument/2006/math">
                    <m:r>
                      <a:rPr lang="el-GR" i="1" dirty="0">
                        <a:latin typeface="Cambria Math" panose="02040503050406030204" pitchFamily="18" charset="0"/>
                      </a:rPr>
                      <m:t>𝜑</m:t>
                    </m:r>
                  </m:oMath>
                </a14:m>
                <a:r>
                  <a:rPr lang="el-GR" dirty="0"/>
                  <a:t> </a:t>
                </a:r>
                <a:r>
                  <a:rPr lang="en-US" dirty="0"/>
                  <a:t>is true</a:t>
                </a:r>
                <a:r>
                  <a:rPr lang="en-US" baseline="0" dirty="0"/>
                  <a:t> (that is, we isolate the rows that </a:t>
                </a:r>
                <a:r>
                  <a:rPr lang="el-GR" baseline="0" dirty="0"/>
                  <a:t>φ </a:t>
                </a:r>
                <a:r>
                  <a:rPr lang="en-US" baseline="0" dirty="0"/>
                  <a:t>is true, as we have already done in the past.)</a:t>
                </a:r>
              </a:p>
              <a:p>
                <a:pPr fontAlgn="base"/>
                <a:endParaRPr lang="en-US" dirty="0"/>
              </a:p>
              <a:p>
                <a:pPr fontAlgn="base"/>
                <a:r>
                  <a:rPr lang="en-US" dirty="0"/>
                  <a:t>For example, in this truth table, we see that we have k variables</a:t>
                </a:r>
                <a:r>
                  <a:rPr lang="el-GR" dirty="0"/>
                  <a:t> </a:t>
                </a:r>
                <a:r>
                  <a:rPr lang="en-US" dirty="0"/>
                  <a:t>and rows 1, potentially some intermediates, and the last row. That gives us the set of m truth assignments.</a:t>
                </a:r>
              </a:p>
            </p:txBody>
          </p:sp>
        </mc:Choice>
        <mc:Fallback xmlns="">
          <p:sp>
            <p:nvSpPr>
              <p:cNvPr id="3" name="Notes Placeholder 2">
                <a:extLst>
                  <a:ext uri="{FF2B5EF4-FFF2-40B4-BE49-F238E27FC236}">
                    <a16:creationId xmlns:a16="http://schemas.microsoft.com/office/drawing/2014/main" id="{526C5F4F-8DFE-97DC-F91F-8C009B483465}"/>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Let </a:t>
                </a:r>
                <a:r>
                  <a:rPr lang="el-GR" i="0" dirty="0">
                    <a:latin typeface="Cambria Math" panose="02040503050406030204" pitchFamily="18" charset="0"/>
                  </a:rPr>
                  <a:t>𝜑</a:t>
                </a:r>
                <a:r>
                  <a:rPr lang="el-GR" dirty="0"/>
                  <a:t> </a:t>
                </a:r>
                <a:r>
                  <a:rPr lang="en-US" dirty="0"/>
                  <a:t>be an arbitrary proposition, say over the Boolean variables</a:t>
                </a:r>
                <a:r>
                  <a:rPr lang="en-US" i="0" dirty="0">
                    <a:latin typeface="Cambria Math" panose="02040503050406030204" pitchFamily="18" charset="0"/>
                  </a:rPr>
                  <a:t> 𝑝_1,</a:t>
                </a:r>
                <a:r>
                  <a:rPr lang="en-US" b="0" i="0" dirty="0">
                    <a:latin typeface="Cambria Math" panose="02040503050406030204" pitchFamily="18" charset="0"/>
                  </a:rPr>
                  <a:t>…</a:t>
                </a:r>
                <a:r>
                  <a:rPr lang="en-US" i="0" dirty="0">
                    <a:latin typeface="Cambria Math" panose="02040503050406030204" pitchFamily="18" charset="0"/>
                  </a:rPr>
                  <a:t>, </a:t>
                </a:r>
                <a:r>
                  <a:rPr lang="en-US" i="0" dirty="0" err="1">
                    <a:latin typeface="Cambria Math" panose="02040503050406030204" pitchFamily="18" charset="0"/>
                  </a:rPr>
                  <a:t>𝑝_𝑘</a:t>
                </a:r>
                <a:r>
                  <a:rPr lang="en-US" dirty="0"/>
                  <a:t>. We start by building the truth table for </a:t>
                </a:r>
                <a:r>
                  <a:rPr lang="el-GR" i="0" dirty="0">
                    <a:latin typeface="Cambria Math" panose="02040503050406030204" pitchFamily="18" charset="0"/>
                  </a:rPr>
                  <a:t>𝜑</a:t>
                </a:r>
                <a:r>
                  <a:rPr lang="el-GR" dirty="0"/>
                  <a:t>, </a:t>
                </a:r>
                <a:r>
                  <a:rPr lang="en-US" dirty="0"/>
                  <a:t>and let </a:t>
                </a:r>
                <a:r>
                  <a:rPr lang="en-US" i="0" dirty="0">
                    <a:latin typeface="Cambria Math" panose="02040503050406030204" pitchFamily="18" charset="0"/>
                  </a:rPr>
                  <a:t>𝑆_</a:t>
                </a:r>
                <a:r>
                  <a:rPr lang="el-GR" i="0" dirty="0">
                    <a:latin typeface="Cambria Math" panose="02040503050406030204" pitchFamily="18" charset="0"/>
                  </a:rPr>
                  <a:t>𝜑</a:t>
                </a:r>
                <a:r>
                  <a:rPr lang="en-US" b="0" i="0" dirty="0">
                    <a:latin typeface="Cambria Math" panose="02040503050406030204" pitchFamily="18" charset="0"/>
                  </a:rPr>
                  <a:t>={</a:t>
                </a:r>
                <a:r>
                  <a:rPr lang="en-US" i="0" dirty="0">
                    <a:latin typeface="Cambria Math" panose="02040503050406030204" pitchFamily="18" charset="0"/>
                  </a:rPr>
                  <a:t>𝑓_1, 𝑓_2, . . . , </a:t>
                </a:r>
                <a:r>
                  <a:rPr lang="en-US" i="0" dirty="0" err="1">
                    <a:latin typeface="Cambria Math" panose="02040503050406030204" pitchFamily="18" charset="0"/>
                  </a:rPr>
                  <a:t>𝑓</a:t>
                </a:r>
                <a:r>
                  <a:rPr lang="en-US" i="0" dirty="0">
                    <a:latin typeface="Cambria Math" panose="02040503050406030204" pitchFamily="18" charset="0"/>
                  </a:rPr>
                  <a:t>_</a:t>
                </a:r>
                <a:r>
                  <a:rPr lang="en-US" i="0" dirty="0" err="1">
                    <a:latin typeface="Cambria Math" panose="02040503050406030204" pitchFamily="18" charset="0"/>
                  </a:rPr>
                  <a:t>𝑚 }</a:t>
                </a:r>
                <a:r>
                  <a:rPr lang="en-US" b="0" i="0" dirty="0">
                    <a:latin typeface="Cambria Math" panose="02040503050406030204" pitchFamily="18" charset="0"/>
                  </a:rPr>
                  <a:t>  </a:t>
                </a:r>
                <a:r>
                  <a:rPr lang="en-US" dirty="0"/>
                  <a:t>denote the set of </a:t>
                </a:r>
                <a:r>
                  <a:rPr lang="en-US" i="0" dirty="0">
                    <a:latin typeface="Cambria Math" panose="02040503050406030204" pitchFamily="18" charset="0"/>
                  </a:rPr>
                  <a:t>𝑚</a:t>
                </a:r>
                <a:r>
                  <a:rPr lang="en-US" dirty="0"/>
                  <a:t> truth assignments for </a:t>
                </a:r>
                <a:r>
                  <a:rPr lang="en-US" i="0" dirty="0">
                    <a:latin typeface="Cambria Math" panose="02040503050406030204" pitchFamily="18" charset="0"/>
                  </a:rPr>
                  <a:t>𝑝_1,…, </a:t>
                </a:r>
                <a:r>
                  <a:rPr lang="en-US" i="0" dirty="0" err="1">
                    <a:latin typeface="Cambria Math" panose="02040503050406030204" pitchFamily="18" charset="0"/>
                  </a:rPr>
                  <a:t>𝑝_𝑘  </a:t>
                </a:r>
                <a:r>
                  <a:rPr lang="en-US" dirty="0"/>
                  <a:t>under which </a:t>
                </a:r>
                <a:r>
                  <a:rPr lang="el-GR" i="0" dirty="0">
                    <a:latin typeface="Cambria Math" panose="02040503050406030204" pitchFamily="18" charset="0"/>
                  </a:rPr>
                  <a:t>𝜑</a:t>
                </a:r>
                <a:r>
                  <a:rPr lang="el-GR" dirty="0"/>
                  <a:t> </a:t>
                </a:r>
                <a:r>
                  <a:rPr lang="en-US" dirty="0"/>
                  <a:t>is true</a:t>
                </a:r>
                <a:r>
                  <a:rPr lang="en-US" baseline="0" dirty="0"/>
                  <a:t> (that is, we isolate the rows that </a:t>
                </a:r>
                <a:r>
                  <a:rPr lang="el-GR" baseline="0" dirty="0"/>
                  <a:t>φ </a:t>
                </a:r>
                <a:r>
                  <a:rPr lang="en-US" baseline="0" dirty="0"/>
                  <a:t>is true, as we have already done in the past.)</a:t>
                </a:r>
              </a:p>
              <a:p>
                <a:pPr fontAlgn="base"/>
                <a:r>
                  <a:rPr lang="en-US" dirty="0"/>
                  <a:t>Looking at the truth table of </a:t>
                </a:r>
                <a:r>
                  <a:rPr lang="el-GR" i="0" dirty="0">
                    <a:latin typeface="Cambria Math" panose="02040503050406030204" pitchFamily="18" charset="0"/>
                  </a:rPr>
                  <a:t>𝜑</a:t>
                </a:r>
                <a:r>
                  <a:rPr lang="en-US" dirty="0"/>
                  <a:t>, for any particular assignment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for the variables </a:t>
                </a:r>
                <a:r>
                  <a:rPr lang="en-US" i="0" dirty="0">
                    <a:latin typeface="Cambria Math" panose="02040503050406030204" pitchFamily="18" charset="0"/>
                  </a:rPr>
                  <a:t>𝑝_1,…, </a:t>
                </a:r>
                <a:r>
                  <a:rPr lang="en-US" i="0" dirty="0" err="1">
                    <a:latin typeface="Cambria Math" panose="02040503050406030204" pitchFamily="18" charset="0"/>
                  </a:rPr>
                  <a:t>𝑝_𝑘</a:t>
                </a:r>
                <a:r>
                  <a:rPr lang="en-US" b="0" i="0" dirty="0">
                    <a:latin typeface="Cambria Math" panose="02040503050406030204" pitchFamily="18" charset="0"/>
                  </a:rPr>
                  <a:t>  </a:t>
                </a:r>
                <a:r>
                  <a:rPr lang="en-US" dirty="0"/>
                  <a:t>that makes </a:t>
                </a:r>
                <a:r>
                  <a:rPr lang="el-GR" i="0" dirty="0">
                    <a:latin typeface="Cambria Math" panose="02040503050406030204" pitchFamily="18" charset="0"/>
                  </a:rPr>
                  <a:t>𝜑</a:t>
                </a:r>
                <a:r>
                  <a:rPr lang="en-US" dirty="0"/>
                  <a:t> true, we’ll construct a conjunction </a:t>
                </a:r>
                <a:r>
                  <a:rPr lang="en-US" b="0" i="0" dirty="0">
                    <a:latin typeface="Cambria Math" panose="02040503050406030204" pitchFamily="18" charset="0"/>
                  </a:rPr>
                  <a:t>〖</a:t>
                </a:r>
                <a:r>
                  <a:rPr lang="en-US" i="0" dirty="0">
                    <a:latin typeface="Cambria Math" panose="02040503050406030204" pitchFamily="18" charset="0"/>
                  </a:rPr>
                  <a:t>𝑐_𝑓</a:t>
                </a:r>
                <a:r>
                  <a:rPr lang="en-US" b="0" i="0" dirty="0">
                    <a:latin typeface="Cambria Math" panose="02040503050406030204" pitchFamily="18" charset="0"/>
                  </a:rPr>
                  <a:t>〗_𝑖</a:t>
                </a:r>
                <a:r>
                  <a:rPr lang="en-US" dirty="0"/>
                  <a:t> that’s true under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and false under all other assignments that makes </a:t>
                </a:r>
                <a:r>
                  <a:rPr lang="el-GR" i="0" dirty="0">
                    <a:latin typeface="Cambria Math" panose="02040503050406030204" pitchFamily="18" charset="0"/>
                  </a:rPr>
                  <a:t>𝜑</a:t>
                </a:r>
                <a:r>
                  <a:rPr lang="en-US" dirty="0"/>
                  <a:t> true.</a:t>
                </a:r>
              </a:p>
              <a:p>
                <a:pPr lvl="1" fontAlgn="base"/>
                <a:r>
                  <a:rPr lang="en-US" sz="2000" dirty="0"/>
                  <a:t>Let </a:t>
                </a:r>
                <a:r>
                  <a:rPr lang="en-US" sz="2000" i="0" dirty="0">
                    <a:latin typeface="Cambria Math" panose="02040503050406030204" pitchFamily="18" charset="0"/>
                  </a:rPr>
                  <a:t>𝑥_1, 𝑥</a:t>
                </a:r>
                <a:r>
                  <a:rPr lang="en-US" sz="2000" b="0" i="0" dirty="0">
                    <a:latin typeface="Cambria Math" panose="02040503050406030204" pitchFamily="18" charset="0"/>
                  </a:rPr>
                  <a:t>_</a:t>
                </a:r>
                <a:r>
                  <a:rPr lang="en-US" sz="2000" i="0" dirty="0">
                    <a:latin typeface="Cambria Math" panose="02040503050406030204" pitchFamily="18" charset="0"/>
                  </a:rPr>
                  <a:t>2, </a:t>
                </a:r>
                <a:r>
                  <a:rPr lang="en-US" sz="2000" b="0" i="0" dirty="0">
                    <a:latin typeface="Cambria Math" panose="02040503050406030204" pitchFamily="18" charset="0"/>
                  </a:rPr>
                  <a:t>…</a:t>
                </a:r>
                <a:r>
                  <a:rPr lang="en-US" sz="2000" i="0" dirty="0">
                    <a:latin typeface="Cambria Math" panose="02040503050406030204" pitchFamily="18" charset="0"/>
                  </a:rPr>
                  <a:t>, 𝑥</a:t>
                </a:r>
                <a:r>
                  <a:rPr lang="en-US" sz="2000" b="0" i="0" dirty="0">
                    <a:latin typeface="Cambria Math" panose="02040503050406030204" pitchFamily="18" charset="0"/>
                  </a:rPr>
                  <a:t>_𝑙 </a:t>
                </a:r>
                <a:r>
                  <a:rPr lang="en-US" sz="2000" i="0" dirty="0">
                    <a:latin typeface="Cambria Math" panose="02040503050406030204" pitchFamily="18" charset="0"/>
                  </a:rPr>
                  <a:t> </a:t>
                </a:r>
                <a:r>
                  <a:rPr lang="en-US" sz="2000" dirty="0"/>
                  <a:t>be the variables assigned true by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and </a:t>
                </a:r>
                <a:r>
                  <a:rPr lang="en-US" sz="2000" i="0" dirty="0">
                    <a:latin typeface="Cambria Math" panose="02040503050406030204" pitchFamily="18" charset="0"/>
                  </a:rPr>
                  <a:t>𝑦_1, 𝑦_2, . . . , 𝑦_(</a:t>
                </a:r>
                <a:r>
                  <a:rPr lang="en-US" sz="2000" b="0" i="0" dirty="0">
                    <a:latin typeface="Cambria Math" panose="02040503050406030204" pitchFamily="18" charset="0"/>
                  </a:rPr>
                  <a:t>𝑘−𝑙) </a:t>
                </a:r>
                <a:r>
                  <a:rPr lang="en-US" sz="2000" i="0" dirty="0">
                    <a:latin typeface="Cambria Math" panose="02040503050406030204" pitchFamily="18" charset="0"/>
                  </a:rPr>
                  <a:t> </a:t>
                </a:r>
                <a:r>
                  <a:rPr lang="en-US" sz="2000" dirty="0"/>
                  <a:t>be the variables assigned false by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Then the clause:</a:t>
                </a:r>
              </a:p>
              <a:p>
                <a:pPr lvl="1" fontAlgn="base"/>
                <a:r>
                  <a:rPr lang="en-US" sz="2000" i="0" dirty="0">
                    <a:latin typeface="Cambria Math" panose="02040503050406030204" pitchFamily="18" charset="0"/>
                  </a:rPr>
                  <a:t>𝑐</a:t>
                </a:r>
                <a:r>
                  <a:rPr lang="en-US" sz="2000" b="0" i="0" dirty="0">
                    <a:latin typeface="Cambria Math" panose="02040503050406030204" pitchFamily="18" charset="0"/>
                  </a:rPr>
                  <a:t>_(</a:t>
                </a:r>
                <a:r>
                  <a:rPr lang="en-US" sz="2000" i="0" dirty="0">
                    <a:latin typeface="Cambria Math" panose="02040503050406030204" pitchFamily="18" charset="0"/>
                  </a:rPr>
                  <a:t>𝑓</a:t>
                </a:r>
                <a:r>
                  <a:rPr lang="en-US" sz="2000" b="0" i="0" dirty="0">
                    <a:latin typeface="Cambria Math" panose="02040503050406030204" pitchFamily="18" charset="0"/>
                  </a:rPr>
                  <a:t>_𝑖 ) </a:t>
                </a:r>
                <a:r>
                  <a:rPr lang="en-US" sz="2000" i="0" dirty="0">
                    <a:latin typeface="Cambria Math" panose="02040503050406030204" pitchFamily="18" charset="0"/>
                  </a:rPr>
                  <a:t> = 𝑥</a:t>
                </a:r>
                <a:r>
                  <a:rPr lang="en-US" sz="2000" b="0" i="0" dirty="0">
                    <a:latin typeface="Cambria Math" panose="02040503050406030204" pitchFamily="18" charset="0"/>
                  </a:rPr>
                  <a:t>_</a:t>
                </a:r>
                <a:r>
                  <a:rPr lang="en-US" sz="2000" i="0" dirty="0">
                    <a:latin typeface="Cambria Math" panose="02040503050406030204" pitchFamily="18" charset="0"/>
                  </a:rPr>
                  <a:t>1∧ 𝑥</a:t>
                </a:r>
                <a:r>
                  <a:rPr lang="en-US" sz="2000" b="0" i="0" dirty="0">
                    <a:latin typeface="Cambria Math" panose="02040503050406030204" pitchFamily="18" charset="0"/>
                  </a:rPr>
                  <a:t>_</a:t>
                </a:r>
                <a:r>
                  <a:rPr lang="en-US" sz="2000" i="0" dirty="0">
                    <a:latin typeface="Cambria Math" panose="02040503050406030204" pitchFamily="18" charset="0"/>
                  </a:rPr>
                  <a:t>2∧ </a:t>
                </a:r>
                <a:r>
                  <a:rPr lang="en-US" sz="2000" b="0" i="0" dirty="0">
                    <a:latin typeface="Cambria Math" panose="02040503050406030204" pitchFamily="18" charset="0"/>
                  </a:rPr>
                  <a:t>…</a:t>
                </a:r>
                <a:r>
                  <a:rPr lang="en-US" sz="2000" i="0" dirty="0">
                    <a:latin typeface="Cambria Math" panose="02040503050406030204" pitchFamily="18" charset="0"/>
                  </a:rPr>
                  <a:t> ∧ 𝑥</a:t>
                </a:r>
                <a:r>
                  <a:rPr lang="en-US" sz="2000" b="0" i="0" dirty="0">
                    <a:latin typeface="Cambria Math" panose="02040503050406030204" pitchFamily="18" charset="0"/>
                  </a:rPr>
                  <a:t>_</a:t>
                </a:r>
                <a:r>
                  <a:rPr lang="en-US" sz="2000" i="0" dirty="0">
                    <a:latin typeface="Cambria Math" panose="02040503050406030204" pitchFamily="18" charset="0"/>
                  </a:rPr>
                  <a:t>ℓ  ∧ ¬𝑦</a:t>
                </a:r>
                <a:r>
                  <a:rPr lang="en-US" sz="2000" b="0" i="0" dirty="0">
                    <a:latin typeface="Cambria Math" panose="02040503050406030204" pitchFamily="18" charset="0"/>
                  </a:rPr>
                  <a:t>_</a:t>
                </a:r>
                <a:r>
                  <a:rPr lang="en-US" sz="2000" i="0" dirty="0">
                    <a:latin typeface="Cambria Math" panose="02040503050406030204" pitchFamily="18" charset="0"/>
                  </a:rPr>
                  <a:t>1∧ ¬𝑦</a:t>
                </a:r>
                <a:r>
                  <a:rPr lang="en-US" sz="2000" b="0" i="0" dirty="0">
                    <a:latin typeface="Cambria Math" panose="02040503050406030204" pitchFamily="18" charset="0"/>
                  </a:rPr>
                  <a:t>_</a:t>
                </a:r>
                <a:r>
                  <a:rPr lang="en-US" sz="2000" i="0" dirty="0">
                    <a:latin typeface="Cambria Math" panose="02040503050406030204" pitchFamily="18" charset="0"/>
                  </a:rPr>
                  <a:t>2  ∧ </a:t>
                </a:r>
                <a:r>
                  <a:rPr lang="en-US" sz="2000" b="0" i="0" dirty="0">
                    <a:latin typeface="Cambria Math" panose="02040503050406030204" pitchFamily="18" charset="0"/>
                  </a:rPr>
                  <a:t>…</a:t>
                </a:r>
                <a:r>
                  <a:rPr lang="en-US" sz="2000" i="0" dirty="0">
                    <a:latin typeface="Cambria Math" panose="02040503050406030204" pitchFamily="18" charset="0"/>
                  </a:rPr>
                  <a:t> ∧ ¬𝑦_(</a:t>
                </a:r>
                <a:r>
                  <a:rPr lang="en-US" sz="2000" b="0" i="0" dirty="0">
                    <a:latin typeface="Cambria Math" panose="02040503050406030204" pitchFamily="18" charset="0"/>
                  </a:rPr>
                  <a:t>𝑘−𝑙)  </a:t>
                </a:r>
                <a:r>
                  <a:rPr lang="en-US" sz="2000" dirty="0"/>
                  <a:t>is true under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and </a:t>
                </a:r>
                <a:r>
                  <a:rPr lang="en-US" sz="2000" b="0" i="0" dirty="0">
                    <a:latin typeface="Cambria Math" panose="02040503050406030204" pitchFamily="18" charset="0"/>
                  </a:rPr>
                  <a:t>〖</a:t>
                </a:r>
                <a:r>
                  <a:rPr lang="en-US" sz="2000" i="0" dirty="0">
                    <a:latin typeface="Cambria Math" panose="02040503050406030204" pitchFamily="18" charset="0"/>
                  </a:rPr>
                  <a:t>𝑐</a:t>
                </a:r>
                <a:r>
                  <a:rPr lang="en-US" sz="2000" b="0" i="0" dirty="0">
                    <a:latin typeface="Cambria Math" panose="02040503050406030204" pitchFamily="18" charset="0"/>
                  </a:rPr>
                  <a:t>_</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is false under every other truth assignment.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fontAlgn="base"/>
                <a:endParaRPr lang="en-US" dirty="0"/>
              </a:p>
            </p:txBody>
          </p:sp>
        </mc:Fallback>
      </mc:AlternateContent>
      <p:sp>
        <p:nvSpPr>
          <p:cNvPr id="4" name="Slide Number Placeholder 3">
            <a:extLst>
              <a:ext uri="{FF2B5EF4-FFF2-40B4-BE49-F238E27FC236}">
                <a16:creationId xmlns:a16="http://schemas.microsoft.com/office/drawing/2014/main" id="{3D1AE461-1936-437E-644C-7D086FF82C00}"/>
              </a:ext>
            </a:extLst>
          </p:cNvPr>
          <p:cNvSpPr>
            <a:spLocks noGrp="1"/>
          </p:cNvSpPr>
          <p:nvPr>
            <p:ph type="sldNum" sz="quarter" idx="5"/>
          </p:nvPr>
        </p:nvSpPr>
        <p:spPr/>
        <p:txBody>
          <a:bodyPr/>
          <a:lstStyle/>
          <a:p>
            <a:fld id="{D1EC9309-185D-B241-857D-6AB647741F6D}" type="slidenum">
              <a:rPr lang="en-US" smtClean="0"/>
              <a:t>41</a:t>
            </a:fld>
            <a:endParaRPr lang="en-US"/>
          </a:p>
        </p:txBody>
      </p:sp>
    </p:spTree>
    <p:extLst>
      <p:ext uri="{BB962C8B-B14F-4D97-AF65-F5344CB8AC3E}">
        <p14:creationId xmlns:p14="http://schemas.microsoft.com/office/powerpoint/2010/main" val="3506445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228A-704F-5430-0D95-B04CD7D83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32791-EA8E-AB0F-EE9C-A475A2F939B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0F978CA-B11E-2FAB-C731-4626765C410B}"/>
                  </a:ext>
                </a:extLst>
              </p:cNvPr>
              <p:cNvSpPr>
                <a:spLocks noGrp="1"/>
              </p:cNvSpPr>
              <p:nvPr>
                <p:ph type="body" idx="1"/>
              </p:nvPr>
            </p:nvSpPr>
            <p:spPr/>
            <p:txBody>
              <a:bodyPr/>
              <a:lstStyle/>
              <a:p>
                <a:pPr fontAlgn="base"/>
                <a:r>
                  <a:rPr lang="en-US" dirty="0"/>
                  <a:t>Looking at the truth table of </a:t>
                </a:r>
                <a14:m>
                  <m:oMath xmlns:m="http://schemas.openxmlformats.org/officeDocument/2006/math">
                    <m:r>
                      <a:rPr lang="el-GR" i="1" dirty="0">
                        <a:latin typeface="Cambria Math" panose="02040503050406030204" pitchFamily="18" charset="0"/>
                      </a:rPr>
                      <m:t>𝜑</m:t>
                    </m:r>
                  </m:oMath>
                </a14:m>
                <a:r>
                  <a:rPr lang="en-US" dirty="0"/>
                  <a:t>, for any particular assignment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for the variables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err="1">
                            <a:latin typeface="Cambria Math" panose="02040503050406030204" pitchFamily="18" charset="0"/>
                          </a:rPr>
                        </m:ctrlPr>
                      </m:sSubPr>
                      <m:e>
                        <m:r>
                          <a:rPr lang="en-US" i="1" dirty="0" err="1">
                            <a:latin typeface="Cambria Math" panose="02040503050406030204" pitchFamily="18" charset="0"/>
                          </a:rPr>
                          <m:t>𝑝</m:t>
                        </m:r>
                      </m:e>
                      <m:sub>
                        <m:r>
                          <a:rPr lang="en-US" i="1" dirty="0" err="1">
                            <a:latin typeface="Cambria Math" panose="02040503050406030204" pitchFamily="18" charset="0"/>
                          </a:rPr>
                          <m:t>𝑘</m:t>
                        </m:r>
                      </m:sub>
                    </m:sSub>
                    <m:r>
                      <a:rPr lang="en-US" b="0" i="0" dirty="0" smtClean="0">
                        <a:latin typeface="Cambria Math" panose="02040503050406030204" pitchFamily="18" charset="0"/>
                      </a:rPr>
                      <m:t> </m:t>
                    </m:r>
                  </m:oMath>
                </a14:m>
                <a:r>
                  <a:rPr lang="en-US" dirty="0"/>
                  <a:t>that makes </a:t>
                </a:r>
                <a14:m>
                  <m:oMath xmlns:m="http://schemas.openxmlformats.org/officeDocument/2006/math">
                    <m:r>
                      <a:rPr lang="el-GR" i="1" dirty="0">
                        <a:latin typeface="Cambria Math" panose="02040503050406030204" pitchFamily="18" charset="0"/>
                      </a:rPr>
                      <m:t>𝜑</m:t>
                    </m:r>
                  </m:oMath>
                </a14:m>
                <a:r>
                  <a:rPr lang="en-US" dirty="0"/>
                  <a:t> true, we’ll construct a conjunction </a:t>
                </a:r>
                <a14:m>
                  <m:oMath xmlns:m="http://schemas.openxmlformats.org/officeDocument/2006/math">
                    <m:sSub>
                      <m:sSubPr>
                        <m:ctrlPr>
                          <a:rPr lang="en-US" b="0" i="1" dirty="0" smtClean="0">
                            <a:latin typeface="Cambria Math" panose="02040503050406030204" pitchFamily="18" charset="0"/>
                          </a:rPr>
                        </m:ctrlPr>
                      </m:sSub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i="1" dirty="0" smtClean="0">
                                <a:latin typeface="Cambria Math" panose="02040503050406030204" pitchFamily="18" charset="0"/>
                              </a:rPr>
                              <m:t>𝑓</m:t>
                            </m:r>
                          </m:sub>
                        </m:sSub>
                      </m:e>
                      <m:sub>
                        <m:r>
                          <a:rPr lang="en-US" b="0" i="1" dirty="0" smtClean="0">
                            <a:latin typeface="Cambria Math" panose="02040503050406030204" pitchFamily="18" charset="0"/>
                          </a:rPr>
                          <m:t>𝑖</m:t>
                        </m:r>
                      </m:sub>
                    </m:sSub>
                  </m:oMath>
                </a14:m>
                <a:r>
                  <a:rPr lang="en-US" dirty="0"/>
                  <a:t> that’s true under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and false under all other assignments that makes </a:t>
                </a:r>
                <a14:m>
                  <m:oMath xmlns:m="http://schemas.openxmlformats.org/officeDocument/2006/math">
                    <m:r>
                      <a:rPr lang="el-GR" i="1" dirty="0">
                        <a:latin typeface="Cambria Math" panose="02040503050406030204" pitchFamily="18" charset="0"/>
                      </a:rPr>
                      <m:t>𝜑</m:t>
                    </m:r>
                  </m:oMath>
                </a14:m>
                <a:r>
                  <a:rPr lang="en-US" dirty="0"/>
                  <a:t> true.</a:t>
                </a:r>
              </a:p>
              <a:p>
                <a:pPr lvl="1" fontAlgn="base"/>
                <a:r>
                  <a:rPr lang="en-US" sz="2000" dirty="0"/>
                  <a:t>Let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𝑥</m:t>
                        </m:r>
                      </m:e>
                      <m:sub>
                        <m:r>
                          <a:rPr lang="en-US" sz="2000" i="1" dirty="0" smtClean="0">
                            <a:latin typeface="Cambria Math" panose="02040503050406030204" pitchFamily="18" charset="0"/>
                          </a:rPr>
                          <m:t>1</m:t>
                        </m:r>
                      </m:sub>
                    </m:sSub>
                    <m:r>
                      <a:rPr lang="en-US" sz="200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2</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a:rPr lang="en-US" sz="2000" i="1" dirty="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b="0" i="1" dirty="0" smtClean="0">
                            <a:latin typeface="Cambria Math" panose="02040503050406030204" pitchFamily="18" charset="0"/>
                          </a:rPr>
                          <m:t>𝑙</m:t>
                        </m:r>
                      </m:sub>
                    </m:sSub>
                    <m:r>
                      <a:rPr lang="en-US" sz="2000" i="1" dirty="0">
                        <a:latin typeface="Cambria Math" panose="02040503050406030204" pitchFamily="18" charset="0"/>
                      </a:rPr>
                      <m:t> </m:t>
                    </m:r>
                  </m:oMath>
                </a14:m>
                <a:r>
                  <a:rPr lang="en-US" sz="2000" dirty="0"/>
                  <a:t>be the variables assigned true by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𝑖</m:t>
                        </m:r>
                      </m:sub>
                    </m:sSub>
                  </m:oMath>
                </a14:m>
                <a:r>
                  <a:rPr lang="en-US" sz="2000" dirty="0"/>
                  <a:t>, and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𝑦</m:t>
                        </m:r>
                      </m:e>
                      <m:sub>
                        <m:r>
                          <a:rPr lang="en-US" sz="2000" i="1" dirty="0" smtClean="0">
                            <a:latin typeface="Cambria Math" panose="02040503050406030204" pitchFamily="18" charset="0"/>
                          </a:rPr>
                          <m:t>1</m:t>
                        </m:r>
                      </m:sub>
                    </m:sSub>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𝑦</m:t>
                        </m:r>
                      </m:e>
                      <m:sub>
                        <m:r>
                          <a:rPr lang="en-US" sz="2000" i="1" dirty="0" smtClean="0">
                            <a:latin typeface="Cambria Math" panose="02040503050406030204" pitchFamily="18" charset="0"/>
                          </a:rPr>
                          <m:t>2</m:t>
                        </m:r>
                      </m:sub>
                    </m:sSub>
                    <m:r>
                      <a:rPr lang="en-US" sz="2000" i="1" dirty="0">
                        <a:latin typeface="Cambria Math" panose="02040503050406030204" pitchFamily="18" charset="0"/>
                      </a:rPr>
                      <m:t>, . . . ,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𝑦</m:t>
                        </m:r>
                      </m:e>
                      <m:sub>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sub>
                    </m:sSub>
                    <m:r>
                      <a:rPr lang="en-US" sz="2000" i="1" dirty="0" smtClean="0">
                        <a:latin typeface="Cambria Math" panose="02040503050406030204" pitchFamily="18" charset="0"/>
                      </a:rPr>
                      <m:t> </m:t>
                    </m:r>
                  </m:oMath>
                </a14:m>
                <a:r>
                  <a:rPr lang="en-US" sz="2000" dirty="0"/>
                  <a:t>be the variables assigned false by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𝑖</m:t>
                        </m:r>
                      </m:sub>
                    </m:sSub>
                  </m:oMath>
                </a14:m>
                <a:r>
                  <a:rPr lang="en-US" sz="2000" dirty="0"/>
                  <a:t>. Then the clause:</a:t>
                </a:r>
              </a:p>
              <a:p>
                <a:pPr lvl="1" fontAlgn="base"/>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b="0" i="1" dirty="0" smtClean="0">
                                <a:latin typeface="Cambria Math" panose="02040503050406030204" pitchFamily="18" charset="0"/>
                              </a:rPr>
                              <m:t>𝑖</m:t>
                            </m:r>
                          </m:sub>
                        </m:sSub>
                      </m:sub>
                    </m:sSub>
                    <m:r>
                      <a:rPr lang="en-US" sz="2000" i="1" dirty="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1</m:t>
                        </m:r>
                      </m:sub>
                    </m:sSub>
                    <m:r>
                      <a:rPr lang="en-US" sz="2000" i="1" dirty="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2</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a:rPr lang="en-US" sz="2000" i="1" dirty="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ℓ</m:t>
                        </m:r>
                      </m:sub>
                    </m:sSub>
                    <m:r>
                      <a:rPr lang="en-US" sz="2000" i="1" dirty="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𝑦</m:t>
                        </m:r>
                      </m:e>
                      <m:sub>
                        <m:r>
                          <a:rPr lang="en-US" sz="2000" i="1" dirty="0">
                            <a:latin typeface="Cambria Math" panose="02040503050406030204" pitchFamily="18" charset="0"/>
                          </a:rPr>
                          <m:t>1</m:t>
                        </m:r>
                      </m:sub>
                    </m:sSub>
                    <m:r>
                      <a:rPr lang="en-US" sz="2000" i="1" dirty="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𝑦</m:t>
                        </m:r>
                      </m:e>
                      <m:sub>
                        <m:r>
                          <a:rPr lang="en-US" sz="2000" i="1" dirty="0">
                            <a:latin typeface="Cambria Math" panose="02040503050406030204" pitchFamily="18" charset="0"/>
                          </a:rPr>
                          <m:t>2</m:t>
                        </m:r>
                      </m:sub>
                    </m:sSub>
                    <m:r>
                      <a:rPr lang="en-US" sz="2000" i="1" dirty="0">
                        <a:latin typeface="Cambria Math" panose="02040503050406030204" pitchFamily="18" charset="0"/>
                      </a:rPr>
                      <m:t> ∧ </m:t>
                    </m:r>
                    <m:r>
                      <a:rPr lang="en-US" sz="2000" b="0" i="1" dirty="0" smtClean="0">
                        <a:latin typeface="Cambria Math" panose="02040503050406030204" pitchFamily="18" charset="0"/>
                      </a:rPr>
                      <m:t>…</m:t>
                    </m:r>
                    <m:r>
                      <a:rPr lang="en-US" sz="2000" i="1" dirty="0">
                        <a:latin typeface="Cambria Math" panose="02040503050406030204" pitchFamily="18" charset="0"/>
                      </a:rPr>
                      <m:t> ∧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𝑦</m:t>
                        </m:r>
                      </m:e>
                      <m:sub>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sub>
                    </m:sSub>
                    <m:r>
                      <a:rPr lang="en-US" sz="2000" b="0" i="0" dirty="0" smtClean="0">
                        <a:latin typeface="Cambria Math" panose="02040503050406030204" pitchFamily="18" charset="0"/>
                      </a:rPr>
                      <m:t> </m:t>
                    </m:r>
                  </m:oMath>
                </a14:m>
                <a:r>
                  <a:rPr lang="en-US" sz="2000" dirty="0"/>
                  <a:t>is true under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𝑖</m:t>
                        </m:r>
                      </m:sub>
                    </m:sSub>
                  </m:oMath>
                </a14:m>
                <a:r>
                  <a:rPr lang="en-US" sz="2000" dirty="0"/>
                  <a:t>, and </a:t>
                </a:r>
                <a14:m>
                  <m:oMath xmlns:m="http://schemas.openxmlformats.org/officeDocument/2006/math">
                    <m:sSub>
                      <m:sSubPr>
                        <m:ctrlPr>
                          <a:rPr lang="en-US" sz="2000" b="0" i="1" dirty="0" smtClean="0">
                            <a:latin typeface="Cambria Math" panose="02040503050406030204" pitchFamily="18" charset="0"/>
                          </a:rPr>
                        </m:ctrlPr>
                      </m:sSubPr>
                      <m:e>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i="1" dirty="0" smtClean="0">
                                <a:latin typeface="Cambria Math" panose="02040503050406030204" pitchFamily="18" charset="0"/>
                              </a:rPr>
                              <m:t>𝑓</m:t>
                            </m:r>
                          </m:sub>
                        </m:sSub>
                      </m:e>
                      <m:sub>
                        <m:r>
                          <a:rPr lang="en-US" sz="2000" b="0" i="1" dirty="0" smtClean="0">
                            <a:latin typeface="Cambria Math" panose="02040503050406030204" pitchFamily="18" charset="0"/>
                          </a:rPr>
                          <m:t>𝑖</m:t>
                        </m:r>
                      </m:sub>
                    </m:sSub>
                  </m:oMath>
                </a14:m>
                <a:r>
                  <a:rPr lang="en-US" sz="2000" dirty="0"/>
                  <a:t> is false under every other truth assignment.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For example, c_f_1 would be the conjunction of p1 and not p2 … and not pk. We would repeat this process for all m assignments that result to </a:t>
                </a:r>
                <a:r>
                  <a:rPr lang="el-GR" dirty="0"/>
                  <a:t>φ </a:t>
                </a:r>
                <a:r>
                  <a:rPr lang="en-US" dirty="0"/>
                  <a:t>being true,</a:t>
                </a:r>
              </a:p>
              <a:p>
                <a:pPr fontAlgn="base"/>
                <a:endParaRPr lang="en-US" dirty="0"/>
              </a:p>
            </p:txBody>
          </p:sp>
        </mc:Choice>
        <mc:Fallback xmlns="">
          <p:sp>
            <p:nvSpPr>
              <p:cNvPr id="3" name="Notes Placeholder 2">
                <a:extLst>
                  <a:ext uri="{FF2B5EF4-FFF2-40B4-BE49-F238E27FC236}">
                    <a16:creationId xmlns:a16="http://schemas.microsoft.com/office/drawing/2014/main" id="{526C5F4F-8DFE-97DC-F91F-8C009B483465}"/>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Let </a:t>
                </a:r>
                <a:r>
                  <a:rPr lang="el-GR" i="0" dirty="0">
                    <a:latin typeface="Cambria Math" panose="02040503050406030204" pitchFamily="18" charset="0"/>
                  </a:rPr>
                  <a:t>𝜑</a:t>
                </a:r>
                <a:r>
                  <a:rPr lang="el-GR" dirty="0"/>
                  <a:t> </a:t>
                </a:r>
                <a:r>
                  <a:rPr lang="en-US" dirty="0"/>
                  <a:t>be an arbitrary proposition, say over the Boolean variables</a:t>
                </a:r>
                <a:r>
                  <a:rPr lang="en-US" i="0" dirty="0">
                    <a:latin typeface="Cambria Math" panose="02040503050406030204" pitchFamily="18" charset="0"/>
                  </a:rPr>
                  <a:t> 𝑝_1,</a:t>
                </a:r>
                <a:r>
                  <a:rPr lang="en-US" b="0" i="0" dirty="0">
                    <a:latin typeface="Cambria Math" panose="02040503050406030204" pitchFamily="18" charset="0"/>
                  </a:rPr>
                  <a:t>…</a:t>
                </a:r>
                <a:r>
                  <a:rPr lang="en-US" i="0" dirty="0">
                    <a:latin typeface="Cambria Math" panose="02040503050406030204" pitchFamily="18" charset="0"/>
                  </a:rPr>
                  <a:t>, </a:t>
                </a:r>
                <a:r>
                  <a:rPr lang="en-US" i="0" dirty="0" err="1">
                    <a:latin typeface="Cambria Math" panose="02040503050406030204" pitchFamily="18" charset="0"/>
                  </a:rPr>
                  <a:t>𝑝_𝑘</a:t>
                </a:r>
                <a:r>
                  <a:rPr lang="en-US" dirty="0"/>
                  <a:t>. We start by building the truth table for </a:t>
                </a:r>
                <a:r>
                  <a:rPr lang="el-GR" i="0" dirty="0">
                    <a:latin typeface="Cambria Math" panose="02040503050406030204" pitchFamily="18" charset="0"/>
                  </a:rPr>
                  <a:t>𝜑</a:t>
                </a:r>
                <a:r>
                  <a:rPr lang="el-GR" dirty="0"/>
                  <a:t>, </a:t>
                </a:r>
                <a:r>
                  <a:rPr lang="en-US" dirty="0"/>
                  <a:t>and let </a:t>
                </a:r>
                <a:r>
                  <a:rPr lang="en-US" i="0" dirty="0">
                    <a:latin typeface="Cambria Math" panose="02040503050406030204" pitchFamily="18" charset="0"/>
                  </a:rPr>
                  <a:t>𝑆_</a:t>
                </a:r>
                <a:r>
                  <a:rPr lang="el-GR" i="0" dirty="0">
                    <a:latin typeface="Cambria Math" panose="02040503050406030204" pitchFamily="18" charset="0"/>
                  </a:rPr>
                  <a:t>𝜑</a:t>
                </a:r>
                <a:r>
                  <a:rPr lang="en-US" b="0" i="0" dirty="0">
                    <a:latin typeface="Cambria Math" panose="02040503050406030204" pitchFamily="18" charset="0"/>
                  </a:rPr>
                  <a:t>={</a:t>
                </a:r>
                <a:r>
                  <a:rPr lang="en-US" i="0" dirty="0">
                    <a:latin typeface="Cambria Math" panose="02040503050406030204" pitchFamily="18" charset="0"/>
                  </a:rPr>
                  <a:t>𝑓_1, 𝑓_2, . . . , </a:t>
                </a:r>
                <a:r>
                  <a:rPr lang="en-US" i="0" dirty="0" err="1">
                    <a:latin typeface="Cambria Math" panose="02040503050406030204" pitchFamily="18" charset="0"/>
                  </a:rPr>
                  <a:t>𝑓</a:t>
                </a:r>
                <a:r>
                  <a:rPr lang="en-US" i="0" dirty="0">
                    <a:latin typeface="Cambria Math" panose="02040503050406030204" pitchFamily="18" charset="0"/>
                  </a:rPr>
                  <a:t>_</a:t>
                </a:r>
                <a:r>
                  <a:rPr lang="en-US" i="0" dirty="0" err="1">
                    <a:latin typeface="Cambria Math" panose="02040503050406030204" pitchFamily="18" charset="0"/>
                  </a:rPr>
                  <a:t>𝑚 }</a:t>
                </a:r>
                <a:r>
                  <a:rPr lang="en-US" b="0" i="0" dirty="0">
                    <a:latin typeface="Cambria Math" panose="02040503050406030204" pitchFamily="18" charset="0"/>
                  </a:rPr>
                  <a:t>  </a:t>
                </a:r>
                <a:r>
                  <a:rPr lang="en-US" dirty="0"/>
                  <a:t>denote the set of </a:t>
                </a:r>
                <a:r>
                  <a:rPr lang="en-US" i="0" dirty="0">
                    <a:latin typeface="Cambria Math" panose="02040503050406030204" pitchFamily="18" charset="0"/>
                  </a:rPr>
                  <a:t>𝑚</a:t>
                </a:r>
                <a:r>
                  <a:rPr lang="en-US" dirty="0"/>
                  <a:t> truth assignments for </a:t>
                </a:r>
                <a:r>
                  <a:rPr lang="en-US" i="0" dirty="0">
                    <a:latin typeface="Cambria Math" panose="02040503050406030204" pitchFamily="18" charset="0"/>
                  </a:rPr>
                  <a:t>𝑝_1,…, </a:t>
                </a:r>
                <a:r>
                  <a:rPr lang="en-US" i="0" dirty="0" err="1">
                    <a:latin typeface="Cambria Math" panose="02040503050406030204" pitchFamily="18" charset="0"/>
                  </a:rPr>
                  <a:t>𝑝_𝑘  </a:t>
                </a:r>
                <a:r>
                  <a:rPr lang="en-US" dirty="0"/>
                  <a:t>under which </a:t>
                </a:r>
                <a:r>
                  <a:rPr lang="el-GR" i="0" dirty="0">
                    <a:latin typeface="Cambria Math" panose="02040503050406030204" pitchFamily="18" charset="0"/>
                  </a:rPr>
                  <a:t>𝜑</a:t>
                </a:r>
                <a:r>
                  <a:rPr lang="el-GR" dirty="0"/>
                  <a:t> </a:t>
                </a:r>
                <a:r>
                  <a:rPr lang="en-US" dirty="0"/>
                  <a:t>is true</a:t>
                </a:r>
                <a:r>
                  <a:rPr lang="en-US" baseline="0" dirty="0"/>
                  <a:t> (that is, we isolate the rows that </a:t>
                </a:r>
                <a:r>
                  <a:rPr lang="el-GR" baseline="0" dirty="0"/>
                  <a:t>φ </a:t>
                </a:r>
                <a:r>
                  <a:rPr lang="en-US" baseline="0" dirty="0"/>
                  <a:t>is true, as we have already done in the past.)</a:t>
                </a:r>
              </a:p>
              <a:p>
                <a:pPr fontAlgn="base"/>
                <a:r>
                  <a:rPr lang="en-US" dirty="0"/>
                  <a:t>Looking at the truth table of </a:t>
                </a:r>
                <a:r>
                  <a:rPr lang="el-GR" i="0" dirty="0">
                    <a:latin typeface="Cambria Math" panose="02040503050406030204" pitchFamily="18" charset="0"/>
                  </a:rPr>
                  <a:t>𝜑</a:t>
                </a:r>
                <a:r>
                  <a:rPr lang="en-US" dirty="0"/>
                  <a:t>, for any particular assignment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for the variables </a:t>
                </a:r>
                <a:r>
                  <a:rPr lang="en-US" i="0" dirty="0">
                    <a:latin typeface="Cambria Math" panose="02040503050406030204" pitchFamily="18" charset="0"/>
                  </a:rPr>
                  <a:t>𝑝_1,…, </a:t>
                </a:r>
                <a:r>
                  <a:rPr lang="en-US" i="0" dirty="0" err="1">
                    <a:latin typeface="Cambria Math" panose="02040503050406030204" pitchFamily="18" charset="0"/>
                  </a:rPr>
                  <a:t>𝑝_𝑘</a:t>
                </a:r>
                <a:r>
                  <a:rPr lang="en-US" b="0" i="0" dirty="0">
                    <a:latin typeface="Cambria Math" panose="02040503050406030204" pitchFamily="18" charset="0"/>
                  </a:rPr>
                  <a:t>  </a:t>
                </a:r>
                <a:r>
                  <a:rPr lang="en-US" dirty="0"/>
                  <a:t>that makes </a:t>
                </a:r>
                <a:r>
                  <a:rPr lang="el-GR" i="0" dirty="0">
                    <a:latin typeface="Cambria Math" panose="02040503050406030204" pitchFamily="18" charset="0"/>
                  </a:rPr>
                  <a:t>𝜑</a:t>
                </a:r>
                <a:r>
                  <a:rPr lang="en-US" dirty="0"/>
                  <a:t> true, we’ll construct a conjunction </a:t>
                </a:r>
                <a:r>
                  <a:rPr lang="en-US" b="0" i="0" dirty="0">
                    <a:latin typeface="Cambria Math" panose="02040503050406030204" pitchFamily="18" charset="0"/>
                  </a:rPr>
                  <a:t>〖</a:t>
                </a:r>
                <a:r>
                  <a:rPr lang="en-US" i="0" dirty="0">
                    <a:latin typeface="Cambria Math" panose="02040503050406030204" pitchFamily="18" charset="0"/>
                  </a:rPr>
                  <a:t>𝑐_𝑓</a:t>
                </a:r>
                <a:r>
                  <a:rPr lang="en-US" b="0" i="0" dirty="0">
                    <a:latin typeface="Cambria Math" panose="02040503050406030204" pitchFamily="18" charset="0"/>
                  </a:rPr>
                  <a:t>〗_𝑖</a:t>
                </a:r>
                <a:r>
                  <a:rPr lang="en-US" dirty="0"/>
                  <a:t> that’s true under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and false under all other assignments that makes </a:t>
                </a:r>
                <a:r>
                  <a:rPr lang="el-GR" i="0" dirty="0">
                    <a:latin typeface="Cambria Math" panose="02040503050406030204" pitchFamily="18" charset="0"/>
                  </a:rPr>
                  <a:t>𝜑</a:t>
                </a:r>
                <a:r>
                  <a:rPr lang="en-US" dirty="0"/>
                  <a:t> true.</a:t>
                </a:r>
              </a:p>
              <a:p>
                <a:pPr lvl="1" fontAlgn="base"/>
                <a:r>
                  <a:rPr lang="en-US" sz="2000" dirty="0"/>
                  <a:t>Let </a:t>
                </a:r>
                <a:r>
                  <a:rPr lang="en-US" sz="2000" i="0" dirty="0">
                    <a:latin typeface="Cambria Math" panose="02040503050406030204" pitchFamily="18" charset="0"/>
                  </a:rPr>
                  <a:t>𝑥_1, 𝑥</a:t>
                </a:r>
                <a:r>
                  <a:rPr lang="en-US" sz="2000" b="0" i="0" dirty="0">
                    <a:latin typeface="Cambria Math" panose="02040503050406030204" pitchFamily="18" charset="0"/>
                  </a:rPr>
                  <a:t>_</a:t>
                </a:r>
                <a:r>
                  <a:rPr lang="en-US" sz="2000" i="0" dirty="0">
                    <a:latin typeface="Cambria Math" panose="02040503050406030204" pitchFamily="18" charset="0"/>
                  </a:rPr>
                  <a:t>2, </a:t>
                </a:r>
                <a:r>
                  <a:rPr lang="en-US" sz="2000" b="0" i="0" dirty="0">
                    <a:latin typeface="Cambria Math" panose="02040503050406030204" pitchFamily="18" charset="0"/>
                  </a:rPr>
                  <a:t>…</a:t>
                </a:r>
                <a:r>
                  <a:rPr lang="en-US" sz="2000" i="0" dirty="0">
                    <a:latin typeface="Cambria Math" panose="02040503050406030204" pitchFamily="18" charset="0"/>
                  </a:rPr>
                  <a:t>, 𝑥</a:t>
                </a:r>
                <a:r>
                  <a:rPr lang="en-US" sz="2000" b="0" i="0" dirty="0">
                    <a:latin typeface="Cambria Math" panose="02040503050406030204" pitchFamily="18" charset="0"/>
                  </a:rPr>
                  <a:t>_𝑙 </a:t>
                </a:r>
                <a:r>
                  <a:rPr lang="en-US" sz="2000" i="0" dirty="0">
                    <a:latin typeface="Cambria Math" panose="02040503050406030204" pitchFamily="18" charset="0"/>
                  </a:rPr>
                  <a:t> </a:t>
                </a:r>
                <a:r>
                  <a:rPr lang="en-US" sz="2000" dirty="0"/>
                  <a:t>be the variables assigned true by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and </a:t>
                </a:r>
                <a:r>
                  <a:rPr lang="en-US" sz="2000" i="0" dirty="0">
                    <a:latin typeface="Cambria Math" panose="02040503050406030204" pitchFamily="18" charset="0"/>
                  </a:rPr>
                  <a:t>𝑦_1, 𝑦_2, . . . , 𝑦_(</a:t>
                </a:r>
                <a:r>
                  <a:rPr lang="en-US" sz="2000" b="0" i="0" dirty="0">
                    <a:latin typeface="Cambria Math" panose="02040503050406030204" pitchFamily="18" charset="0"/>
                  </a:rPr>
                  <a:t>𝑘−𝑙) </a:t>
                </a:r>
                <a:r>
                  <a:rPr lang="en-US" sz="2000" i="0" dirty="0">
                    <a:latin typeface="Cambria Math" panose="02040503050406030204" pitchFamily="18" charset="0"/>
                  </a:rPr>
                  <a:t> </a:t>
                </a:r>
                <a:r>
                  <a:rPr lang="en-US" sz="2000" dirty="0"/>
                  <a:t>be the variables assigned false by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Then the clause:</a:t>
                </a:r>
              </a:p>
              <a:p>
                <a:pPr lvl="1" fontAlgn="base"/>
                <a:r>
                  <a:rPr lang="en-US" sz="2000" i="0" dirty="0">
                    <a:latin typeface="Cambria Math" panose="02040503050406030204" pitchFamily="18" charset="0"/>
                  </a:rPr>
                  <a:t>𝑐</a:t>
                </a:r>
                <a:r>
                  <a:rPr lang="en-US" sz="2000" b="0" i="0" dirty="0">
                    <a:latin typeface="Cambria Math" panose="02040503050406030204" pitchFamily="18" charset="0"/>
                  </a:rPr>
                  <a:t>_(</a:t>
                </a:r>
                <a:r>
                  <a:rPr lang="en-US" sz="2000" i="0" dirty="0">
                    <a:latin typeface="Cambria Math" panose="02040503050406030204" pitchFamily="18" charset="0"/>
                  </a:rPr>
                  <a:t>𝑓</a:t>
                </a:r>
                <a:r>
                  <a:rPr lang="en-US" sz="2000" b="0" i="0" dirty="0">
                    <a:latin typeface="Cambria Math" panose="02040503050406030204" pitchFamily="18" charset="0"/>
                  </a:rPr>
                  <a:t>_𝑖 ) </a:t>
                </a:r>
                <a:r>
                  <a:rPr lang="en-US" sz="2000" i="0" dirty="0">
                    <a:latin typeface="Cambria Math" panose="02040503050406030204" pitchFamily="18" charset="0"/>
                  </a:rPr>
                  <a:t> = 𝑥</a:t>
                </a:r>
                <a:r>
                  <a:rPr lang="en-US" sz="2000" b="0" i="0" dirty="0">
                    <a:latin typeface="Cambria Math" panose="02040503050406030204" pitchFamily="18" charset="0"/>
                  </a:rPr>
                  <a:t>_</a:t>
                </a:r>
                <a:r>
                  <a:rPr lang="en-US" sz="2000" i="0" dirty="0">
                    <a:latin typeface="Cambria Math" panose="02040503050406030204" pitchFamily="18" charset="0"/>
                  </a:rPr>
                  <a:t>1∧ 𝑥</a:t>
                </a:r>
                <a:r>
                  <a:rPr lang="en-US" sz="2000" b="0" i="0" dirty="0">
                    <a:latin typeface="Cambria Math" panose="02040503050406030204" pitchFamily="18" charset="0"/>
                  </a:rPr>
                  <a:t>_</a:t>
                </a:r>
                <a:r>
                  <a:rPr lang="en-US" sz="2000" i="0" dirty="0">
                    <a:latin typeface="Cambria Math" panose="02040503050406030204" pitchFamily="18" charset="0"/>
                  </a:rPr>
                  <a:t>2∧ </a:t>
                </a:r>
                <a:r>
                  <a:rPr lang="en-US" sz="2000" b="0" i="0" dirty="0">
                    <a:latin typeface="Cambria Math" panose="02040503050406030204" pitchFamily="18" charset="0"/>
                  </a:rPr>
                  <a:t>…</a:t>
                </a:r>
                <a:r>
                  <a:rPr lang="en-US" sz="2000" i="0" dirty="0">
                    <a:latin typeface="Cambria Math" panose="02040503050406030204" pitchFamily="18" charset="0"/>
                  </a:rPr>
                  <a:t> ∧ 𝑥</a:t>
                </a:r>
                <a:r>
                  <a:rPr lang="en-US" sz="2000" b="0" i="0" dirty="0">
                    <a:latin typeface="Cambria Math" panose="02040503050406030204" pitchFamily="18" charset="0"/>
                  </a:rPr>
                  <a:t>_</a:t>
                </a:r>
                <a:r>
                  <a:rPr lang="en-US" sz="2000" i="0" dirty="0">
                    <a:latin typeface="Cambria Math" panose="02040503050406030204" pitchFamily="18" charset="0"/>
                  </a:rPr>
                  <a:t>ℓ  ∧ ¬𝑦</a:t>
                </a:r>
                <a:r>
                  <a:rPr lang="en-US" sz="2000" b="0" i="0" dirty="0">
                    <a:latin typeface="Cambria Math" panose="02040503050406030204" pitchFamily="18" charset="0"/>
                  </a:rPr>
                  <a:t>_</a:t>
                </a:r>
                <a:r>
                  <a:rPr lang="en-US" sz="2000" i="0" dirty="0">
                    <a:latin typeface="Cambria Math" panose="02040503050406030204" pitchFamily="18" charset="0"/>
                  </a:rPr>
                  <a:t>1∧ ¬𝑦</a:t>
                </a:r>
                <a:r>
                  <a:rPr lang="en-US" sz="2000" b="0" i="0" dirty="0">
                    <a:latin typeface="Cambria Math" panose="02040503050406030204" pitchFamily="18" charset="0"/>
                  </a:rPr>
                  <a:t>_</a:t>
                </a:r>
                <a:r>
                  <a:rPr lang="en-US" sz="2000" i="0" dirty="0">
                    <a:latin typeface="Cambria Math" panose="02040503050406030204" pitchFamily="18" charset="0"/>
                  </a:rPr>
                  <a:t>2  ∧ </a:t>
                </a:r>
                <a:r>
                  <a:rPr lang="en-US" sz="2000" b="0" i="0" dirty="0">
                    <a:latin typeface="Cambria Math" panose="02040503050406030204" pitchFamily="18" charset="0"/>
                  </a:rPr>
                  <a:t>…</a:t>
                </a:r>
                <a:r>
                  <a:rPr lang="en-US" sz="2000" i="0" dirty="0">
                    <a:latin typeface="Cambria Math" panose="02040503050406030204" pitchFamily="18" charset="0"/>
                  </a:rPr>
                  <a:t> ∧ ¬𝑦_(</a:t>
                </a:r>
                <a:r>
                  <a:rPr lang="en-US" sz="2000" b="0" i="0" dirty="0">
                    <a:latin typeface="Cambria Math" panose="02040503050406030204" pitchFamily="18" charset="0"/>
                  </a:rPr>
                  <a:t>𝑘−𝑙)  </a:t>
                </a:r>
                <a:r>
                  <a:rPr lang="en-US" sz="2000" dirty="0"/>
                  <a:t>is true under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and </a:t>
                </a:r>
                <a:r>
                  <a:rPr lang="en-US" sz="2000" b="0" i="0" dirty="0">
                    <a:latin typeface="Cambria Math" panose="02040503050406030204" pitchFamily="18" charset="0"/>
                  </a:rPr>
                  <a:t>〖</a:t>
                </a:r>
                <a:r>
                  <a:rPr lang="en-US" sz="2000" i="0" dirty="0">
                    <a:latin typeface="Cambria Math" panose="02040503050406030204" pitchFamily="18" charset="0"/>
                  </a:rPr>
                  <a:t>𝑐</a:t>
                </a:r>
                <a:r>
                  <a:rPr lang="en-US" sz="2000" b="0" i="0" dirty="0">
                    <a:latin typeface="Cambria Math" panose="02040503050406030204" pitchFamily="18" charset="0"/>
                  </a:rPr>
                  <a:t>_</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is false under every other truth assignment.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fontAlgn="base"/>
                <a:endParaRPr lang="en-US" dirty="0"/>
              </a:p>
            </p:txBody>
          </p:sp>
        </mc:Fallback>
      </mc:AlternateContent>
      <p:sp>
        <p:nvSpPr>
          <p:cNvPr id="4" name="Slide Number Placeholder 3">
            <a:extLst>
              <a:ext uri="{FF2B5EF4-FFF2-40B4-BE49-F238E27FC236}">
                <a16:creationId xmlns:a16="http://schemas.microsoft.com/office/drawing/2014/main" id="{59672009-DCDF-D699-48D2-3C0908D08B5F}"/>
              </a:ext>
            </a:extLst>
          </p:cNvPr>
          <p:cNvSpPr>
            <a:spLocks noGrp="1"/>
          </p:cNvSpPr>
          <p:nvPr>
            <p:ph type="sldNum" sz="quarter" idx="5"/>
          </p:nvPr>
        </p:nvSpPr>
        <p:spPr/>
        <p:txBody>
          <a:bodyPr/>
          <a:lstStyle/>
          <a:p>
            <a:fld id="{D1EC9309-185D-B241-857D-6AB647741F6D}" type="slidenum">
              <a:rPr lang="en-US" smtClean="0"/>
              <a:t>42</a:t>
            </a:fld>
            <a:endParaRPr lang="en-US"/>
          </a:p>
        </p:txBody>
      </p:sp>
    </p:spTree>
    <p:extLst>
      <p:ext uri="{BB962C8B-B14F-4D97-AF65-F5344CB8AC3E}">
        <p14:creationId xmlns:p14="http://schemas.microsoft.com/office/powerpoint/2010/main" val="2829567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F398C-32C3-6134-663B-21F46F7EB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A303-F2B3-E841-9508-0C9C9CAEB30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F728025-BA96-360B-067D-415275D92798}"/>
                  </a:ext>
                </a:extLst>
              </p:cNvPr>
              <p:cNvSpPr>
                <a:spLocks noGrp="1"/>
              </p:cNvSpPr>
              <p:nvPr>
                <p:ph type="body" idx="1"/>
              </p:nvPr>
            </p:nvSpPr>
            <p:spPr/>
            <p:txBody>
              <a:bodyPr/>
              <a:lstStyle/>
              <a:p>
                <a:pPr fontAlgn="base"/>
                <a:r>
                  <a:rPr lang="en-US" dirty="0"/>
                  <a:t>We will repeat this process for all truth assignments that make </a:t>
                </a:r>
                <a14:m>
                  <m:oMath xmlns:m="http://schemas.openxmlformats.org/officeDocument/2006/math">
                    <m:r>
                      <a:rPr lang="el-GR" i="1" dirty="0">
                        <a:latin typeface="Cambria Math" panose="02040503050406030204" pitchFamily="18" charset="0"/>
                      </a:rPr>
                      <m:t>𝜑</m:t>
                    </m:r>
                  </m:oMath>
                </a14:m>
                <a:r>
                  <a:rPr lang="el-GR" dirty="0"/>
                  <a:t> </a:t>
                </a:r>
                <a:r>
                  <a:rPr lang="en-US" dirty="0"/>
                  <a:t>true, e.g.,</a:t>
                </a:r>
                <a:r>
                  <a:rPr lang="en-US" baseline="0" dirty="0"/>
                  <a:t> here we will do it for the last row.</a:t>
                </a:r>
                <a:endParaRPr lang="en-US" dirty="0"/>
              </a:p>
            </p:txBody>
          </p:sp>
        </mc:Choice>
        <mc:Fallback xmlns="">
          <p:sp>
            <p:nvSpPr>
              <p:cNvPr id="3" name="Notes Placeholder 2">
                <a:extLst>
                  <a:ext uri="{FF2B5EF4-FFF2-40B4-BE49-F238E27FC236}">
                    <a16:creationId xmlns:a16="http://schemas.microsoft.com/office/drawing/2014/main" id="{526C5F4F-8DFE-97DC-F91F-8C009B483465}"/>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Let </a:t>
                </a:r>
                <a:r>
                  <a:rPr lang="el-GR" i="0" dirty="0">
                    <a:latin typeface="Cambria Math" panose="02040503050406030204" pitchFamily="18" charset="0"/>
                  </a:rPr>
                  <a:t>𝜑</a:t>
                </a:r>
                <a:r>
                  <a:rPr lang="el-GR" dirty="0"/>
                  <a:t> </a:t>
                </a:r>
                <a:r>
                  <a:rPr lang="en-US" dirty="0"/>
                  <a:t>be an arbitrary proposition, say over the Boolean variables</a:t>
                </a:r>
                <a:r>
                  <a:rPr lang="en-US" i="0" dirty="0">
                    <a:latin typeface="Cambria Math" panose="02040503050406030204" pitchFamily="18" charset="0"/>
                  </a:rPr>
                  <a:t> 𝑝_1,</a:t>
                </a:r>
                <a:r>
                  <a:rPr lang="en-US" b="0" i="0" dirty="0">
                    <a:latin typeface="Cambria Math" panose="02040503050406030204" pitchFamily="18" charset="0"/>
                  </a:rPr>
                  <a:t>…</a:t>
                </a:r>
                <a:r>
                  <a:rPr lang="en-US" i="0" dirty="0">
                    <a:latin typeface="Cambria Math" panose="02040503050406030204" pitchFamily="18" charset="0"/>
                  </a:rPr>
                  <a:t>, </a:t>
                </a:r>
                <a:r>
                  <a:rPr lang="en-US" i="0" dirty="0" err="1">
                    <a:latin typeface="Cambria Math" panose="02040503050406030204" pitchFamily="18" charset="0"/>
                  </a:rPr>
                  <a:t>𝑝_𝑘</a:t>
                </a:r>
                <a:r>
                  <a:rPr lang="en-US" dirty="0"/>
                  <a:t>. We start by building the truth table for </a:t>
                </a:r>
                <a:r>
                  <a:rPr lang="el-GR" i="0" dirty="0">
                    <a:latin typeface="Cambria Math" panose="02040503050406030204" pitchFamily="18" charset="0"/>
                  </a:rPr>
                  <a:t>𝜑</a:t>
                </a:r>
                <a:r>
                  <a:rPr lang="el-GR" dirty="0"/>
                  <a:t>, </a:t>
                </a:r>
                <a:r>
                  <a:rPr lang="en-US" dirty="0"/>
                  <a:t>and let </a:t>
                </a:r>
                <a:r>
                  <a:rPr lang="en-US" i="0" dirty="0">
                    <a:latin typeface="Cambria Math" panose="02040503050406030204" pitchFamily="18" charset="0"/>
                  </a:rPr>
                  <a:t>𝑆_</a:t>
                </a:r>
                <a:r>
                  <a:rPr lang="el-GR" i="0" dirty="0">
                    <a:latin typeface="Cambria Math" panose="02040503050406030204" pitchFamily="18" charset="0"/>
                  </a:rPr>
                  <a:t>𝜑</a:t>
                </a:r>
                <a:r>
                  <a:rPr lang="en-US" b="0" i="0" dirty="0">
                    <a:latin typeface="Cambria Math" panose="02040503050406030204" pitchFamily="18" charset="0"/>
                  </a:rPr>
                  <a:t>={</a:t>
                </a:r>
                <a:r>
                  <a:rPr lang="en-US" i="0" dirty="0">
                    <a:latin typeface="Cambria Math" panose="02040503050406030204" pitchFamily="18" charset="0"/>
                  </a:rPr>
                  <a:t>𝑓_1, 𝑓_2, . . . , </a:t>
                </a:r>
                <a:r>
                  <a:rPr lang="en-US" i="0" dirty="0" err="1">
                    <a:latin typeface="Cambria Math" panose="02040503050406030204" pitchFamily="18" charset="0"/>
                  </a:rPr>
                  <a:t>𝑓</a:t>
                </a:r>
                <a:r>
                  <a:rPr lang="en-US" i="0" dirty="0">
                    <a:latin typeface="Cambria Math" panose="02040503050406030204" pitchFamily="18" charset="0"/>
                  </a:rPr>
                  <a:t>_</a:t>
                </a:r>
                <a:r>
                  <a:rPr lang="en-US" i="0" dirty="0" err="1">
                    <a:latin typeface="Cambria Math" panose="02040503050406030204" pitchFamily="18" charset="0"/>
                  </a:rPr>
                  <a:t>𝑚 }</a:t>
                </a:r>
                <a:r>
                  <a:rPr lang="en-US" b="0" i="0" dirty="0">
                    <a:latin typeface="Cambria Math" panose="02040503050406030204" pitchFamily="18" charset="0"/>
                  </a:rPr>
                  <a:t>  </a:t>
                </a:r>
                <a:r>
                  <a:rPr lang="en-US" dirty="0"/>
                  <a:t>denote the set of </a:t>
                </a:r>
                <a:r>
                  <a:rPr lang="en-US" i="0" dirty="0">
                    <a:latin typeface="Cambria Math" panose="02040503050406030204" pitchFamily="18" charset="0"/>
                  </a:rPr>
                  <a:t>𝑚</a:t>
                </a:r>
                <a:r>
                  <a:rPr lang="en-US" dirty="0"/>
                  <a:t> truth assignments for </a:t>
                </a:r>
                <a:r>
                  <a:rPr lang="en-US" i="0" dirty="0">
                    <a:latin typeface="Cambria Math" panose="02040503050406030204" pitchFamily="18" charset="0"/>
                  </a:rPr>
                  <a:t>𝑝_1,…, </a:t>
                </a:r>
                <a:r>
                  <a:rPr lang="en-US" i="0" dirty="0" err="1">
                    <a:latin typeface="Cambria Math" panose="02040503050406030204" pitchFamily="18" charset="0"/>
                  </a:rPr>
                  <a:t>𝑝_𝑘  </a:t>
                </a:r>
                <a:r>
                  <a:rPr lang="en-US" dirty="0"/>
                  <a:t>under which </a:t>
                </a:r>
                <a:r>
                  <a:rPr lang="el-GR" i="0" dirty="0">
                    <a:latin typeface="Cambria Math" panose="02040503050406030204" pitchFamily="18" charset="0"/>
                  </a:rPr>
                  <a:t>𝜑</a:t>
                </a:r>
                <a:r>
                  <a:rPr lang="el-GR" dirty="0"/>
                  <a:t> </a:t>
                </a:r>
                <a:r>
                  <a:rPr lang="en-US" dirty="0"/>
                  <a:t>is true</a:t>
                </a:r>
                <a:r>
                  <a:rPr lang="en-US" baseline="0" dirty="0"/>
                  <a:t> (that is, we isolate the rows that </a:t>
                </a:r>
                <a:r>
                  <a:rPr lang="el-GR" baseline="0" dirty="0"/>
                  <a:t>φ </a:t>
                </a:r>
                <a:r>
                  <a:rPr lang="en-US" baseline="0" dirty="0"/>
                  <a:t>is true, as we have already done in the past.)</a:t>
                </a:r>
              </a:p>
              <a:p>
                <a:pPr fontAlgn="base"/>
                <a:r>
                  <a:rPr lang="en-US" dirty="0"/>
                  <a:t>Looking at the truth table of </a:t>
                </a:r>
                <a:r>
                  <a:rPr lang="el-GR" i="0" dirty="0">
                    <a:latin typeface="Cambria Math" panose="02040503050406030204" pitchFamily="18" charset="0"/>
                  </a:rPr>
                  <a:t>𝜑</a:t>
                </a:r>
                <a:r>
                  <a:rPr lang="en-US" dirty="0"/>
                  <a:t>, for any particular assignment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for the variables </a:t>
                </a:r>
                <a:r>
                  <a:rPr lang="en-US" i="0" dirty="0">
                    <a:latin typeface="Cambria Math" panose="02040503050406030204" pitchFamily="18" charset="0"/>
                  </a:rPr>
                  <a:t>𝑝_1,…, </a:t>
                </a:r>
                <a:r>
                  <a:rPr lang="en-US" i="0" dirty="0" err="1">
                    <a:latin typeface="Cambria Math" panose="02040503050406030204" pitchFamily="18" charset="0"/>
                  </a:rPr>
                  <a:t>𝑝_𝑘</a:t>
                </a:r>
                <a:r>
                  <a:rPr lang="en-US" b="0" i="0" dirty="0">
                    <a:latin typeface="Cambria Math" panose="02040503050406030204" pitchFamily="18" charset="0"/>
                  </a:rPr>
                  <a:t>  </a:t>
                </a:r>
                <a:r>
                  <a:rPr lang="en-US" dirty="0"/>
                  <a:t>that makes </a:t>
                </a:r>
                <a:r>
                  <a:rPr lang="el-GR" i="0" dirty="0">
                    <a:latin typeface="Cambria Math" panose="02040503050406030204" pitchFamily="18" charset="0"/>
                  </a:rPr>
                  <a:t>𝜑</a:t>
                </a:r>
                <a:r>
                  <a:rPr lang="en-US" dirty="0"/>
                  <a:t> true, we’ll construct a conjunction </a:t>
                </a:r>
                <a:r>
                  <a:rPr lang="en-US" b="0" i="0" dirty="0">
                    <a:latin typeface="Cambria Math" panose="02040503050406030204" pitchFamily="18" charset="0"/>
                  </a:rPr>
                  <a:t>〖</a:t>
                </a:r>
                <a:r>
                  <a:rPr lang="en-US" i="0" dirty="0">
                    <a:latin typeface="Cambria Math" panose="02040503050406030204" pitchFamily="18" charset="0"/>
                  </a:rPr>
                  <a:t>𝑐_𝑓</a:t>
                </a:r>
                <a:r>
                  <a:rPr lang="en-US" b="0" i="0" dirty="0">
                    <a:latin typeface="Cambria Math" panose="02040503050406030204" pitchFamily="18" charset="0"/>
                  </a:rPr>
                  <a:t>〗_𝑖</a:t>
                </a:r>
                <a:r>
                  <a:rPr lang="en-US" dirty="0"/>
                  <a:t> that’s true under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and false under all other assignments that makes </a:t>
                </a:r>
                <a:r>
                  <a:rPr lang="el-GR" i="0" dirty="0">
                    <a:latin typeface="Cambria Math" panose="02040503050406030204" pitchFamily="18" charset="0"/>
                  </a:rPr>
                  <a:t>𝜑</a:t>
                </a:r>
                <a:r>
                  <a:rPr lang="en-US" dirty="0"/>
                  <a:t> true.</a:t>
                </a:r>
              </a:p>
              <a:p>
                <a:pPr lvl="1" fontAlgn="base"/>
                <a:r>
                  <a:rPr lang="en-US" sz="2000" dirty="0"/>
                  <a:t>Let </a:t>
                </a:r>
                <a:r>
                  <a:rPr lang="en-US" sz="2000" i="0" dirty="0">
                    <a:latin typeface="Cambria Math" panose="02040503050406030204" pitchFamily="18" charset="0"/>
                  </a:rPr>
                  <a:t>𝑥_1, 𝑥</a:t>
                </a:r>
                <a:r>
                  <a:rPr lang="en-US" sz="2000" b="0" i="0" dirty="0">
                    <a:latin typeface="Cambria Math" panose="02040503050406030204" pitchFamily="18" charset="0"/>
                  </a:rPr>
                  <a:t>_</a:t>
                </a:r>
                <a:r>
                  <a:rPr lang="en-US" sz="2000" i="0" dirty="0">
                    <a:latin typeface="Cambria Math" panose="02040503050406030204" pitchFamily="18" charset="0"/>
                  </a:rPr>
                  <a:t>2, </a:t>
                </a:r>
                <a:r>
                  <a:rPr lang="en-US" sz="2000" b="0" i="0" dirty="0">
                    <a:latin typeface="Cambria Math" panose="02040503050406030204" pitchFamily="18" charset="0"/>
                  </a:rPr>
                  <a:t>…</a:t>
                </a:r>
                <a:r>
                  <a:rPr lang="en-US" sz="2000" i="0" dirty="0">
                    <a:latin typeface="Cambria Math" panose="02040503050406030204" pitchFamily="18" charset="0"/>
                  </a:rPr>
                  <a:t>, 𝑥</a:t>
                </a:r>
                <a:r>
                  <a:rPr lang="en-US" sz="2000" b="0" i="0" dirty="0">
                    <a:latin typeface="Cambria Math" panose="02040503050406030204" pitchFamily="18" charset="0"/>
                  </a:rPr>
                  <a:t>_𝑙 </a:t>
                </a:r>
                <a:r>
                  <a:rPr lang="en-US" sz="2000" i="0" dirty="0">
                    <a:latin typeface="Cambria Math" panose="02040503050406030204" pitchFamily="18" charset="0"/>
                  </a:rPr>
                  <a:t> </a:t>
                </a:r>
                <a:r>
                  <a:rPr lang="en-US" sz="2000" dirty="0"/>
                  <a:t>be the variables assigned true by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and </a:t>
                </a:r>
                <a:r>
                  <a:rPr lang="en-US" sz="2000" i="0" dirty="0">
                    <a:latin typeface="Cambria Math" panose="02040503050406030204" pitchFamily="18" charset="0"/>
                  </a:rPr>
                  <a:t>𝑦_1, 𝑦_2, . . . , 𝑦_(</a:t>
                </a:r>
                <a:r>
                  <a:rPr lang="en-US" sz="2000" b="0" i="0" dirty="0">
                    <a:latin typeface="Cambria Math" panose="02040503050406030204" pitchFamily="18" charset="0"/>
                  </a:rPr>
                  <a:t>𝑘−𝑙) </a:t>
                </a:r>
                <a:r>
                  <a:rPr lang="en-US" sz="2000" i="0" dirty="0">
                    <a:latin typeface="Cambria Math" panose="02040503050406030204" pitchFamily="18" charset="0"/>
                  </a:rPr>
                  <a:t> </a:t>
                </a:r>
                <a:r>
                  <a:rPr lang="en-US" sz="2000" dirty="0"/>
                  <a:t>be the variables assigned false by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Then the clause:</a:t>
                </a:r>
              </a:p>
              <a:p>
                <a:pPr lvl="1" fontAlgn="base"/>
                <a:r>
                  <a:rPr lang="en-US" sz="2000" i="0" dirty="0">
                    <a:latin typeface="Cambria Math" panose="02040503050406030204" pitchFamily="18" charset="0"/>
                  </a:rPr>
                  <a:t>𝑐</a:t>
                </a:r>
                <a:r>
                  <a:rPr lang="en-US" sz="2000" b="0" i="0" dirty="0">
                    <a:latin typeface="Cambria Math" panose="02040503050406030204" pitchFamily="18" charset="0"/>
                  </a:rPr>
                  <a:t>_(</a:t>
                </a:r>
                <a:r>
                  <a:rPr lang="en-US" sz="2000" i="0" dirty="0">
                    <a:latin typeface="Cambria Math" panose="02040503050406030204" pitchFamily="18" charset="0"/>
                  </a:rPr>
                  <a:t>𝑓</a:t>
                </a:r>
                <a:r>
                  <a:rPr lang="en-US" sz="2000" b="0" i="0" dirty="0">
                    <a:latin typeface="Cambria Math" panose="02040503050406030204" pitchFamily="18" charset="0"/>
                  </a:rPr>
                  <a:t>_𝑖 ) </a:t>
                </a:r>
                <a:r>
                  <a:rPr lang="en-US" sz="2000" i="0" dirty="0">
                    <a:latin typeface="Cambria Math" panose="02040503050406030204" pitchFamily="18" charset="0"/>
                  </a:rPr>
                  <a:t> = 𝑥</a:t>
                </a:r>
                <a:r>
                  <a:rPr lang="en-US" sz="2000" b="0" i="0" dirty="0">
                    <a:latin typeface="Cambria Math" panose="02040503050406030204" pitchFamily="18" charset="0"/>
                  </a:rPr>
                  <a:t>_</a:t>
                </a:r>
                <a:r>
                  <a:rPr lang="en-US" sz="2000" i="0" dirty="0">
                    <a:latin typeface="Cambria Math" panose="02040503050406030204" pitchFamily="18" charset="0"/>
                  </a:rPr>
                  <a:t>1∧ 𝑥</a:t>
                </a:r>
                <a:r>
                  <a:rPr lang="en-US" sz="2000" b="0" i="0" dirty="0">
                    <a:latin typeface="Cambria Math" panose="02040503050406030204" pitchFamily="18" charset="0"/>
                  </a:rPr>
                  <a:t>_</a:t>
                </a:r>
                <a:r>
                  <a:rPr lang="en-US" sz="2000" i="0" dirty="0">
                    <a:latin typeface="Cambria Math" panose="02040503050406030204" pitchFamily="18" charset="0"/>
                  </a:rPr>
                  <a:t>2∧ </a:t>
                </a:r>
                <a:r>
                  <a:rPr lang="en-US" sz="2000" b="0" i="0" dirty="0">
                    <a:latin typeface="Cambria Math" panose="02040503050406030204" pitchFamily="18" charset="0"/>
                  </a:rPr>
                  <a:t>…</a:t>
                </a:r>
                <a:r>
                  <a:rPr lang="en-US" sz="2000" i="0" dirty="0">
                    <a:latin typeface="Cambria Math" panose="02040503050406030204" pitchFamily="18" charset="0"/>
                  </a:rPr>
                  <a:t> ∧ 𝑥</a:t>
                </a:r>
                <a:r>
                  <a:rPr lang="en-US" sz="2000" b="0" i="0" dirty="0">
                    <a:latin typeface="Cambria Math" panose="02040503050406030204" pitchFamily="18" charset="0"/>
                  </a:rPr>
                  <a:t>_</a:t>
                </a:r>
                <a:r>
                  <a:rPr lang="en-US" sz="2000" i="0" dirty="0">
                    <a:latin typeface="Cambria Math" panose="02040503050406030204" pitchFamily="18" charset="0"/>
                  </a:rPr>
                  <a:t>ℓ  ∧ ¬𝑦</a:t>
                </a:r>
                <a:r>
                  <a:rPr lang="en-US" sz="2000" b="0" i="0" dirty="0">
                    <a:latin typeface="Cambria Math" panose="02040503050406030204" pitchFamily="18" charset="0"/>
                  </a:rPr>
                  <a:t>_</a:t>
                </a:r>
                <a:r>
                  <a:rPr lang="en-US" sz="2000" i="0" dirty="0">
                    <a:latin typeface="Cambria Math" panose="02040503050406030204" pitchFamily="18" charset="0"/>
                  </a:rPr>
                  <a:t>1∧ ¬𝑦</a:t>
                </a:r>
                <a:r>
                  <a:rPr lang="en-US" sz="2000" b="0" i="0" dirty="0">
                    <a:latin typeface="Cambria Math" panose="02040503050406030204" pitchFamily="18" charset="0"/>
                  </a:rPr>
                  <a:t>_</a:t>
                </a:r>
                <a:r>
                  <a:rPr lang="en-US" sz="2000" i="0" dirty="0">
                    <a:latin typeface="Cambria Math" panose="02040503050406030204" pitchFamily="18" charset="0"/>
                  </a:rPr>
                  <a:t>2  ∧ </a:t>
                </a:r>
                <a:r>
                  <a:rPr lang="en-US" sz="2000" b="0" i="0" dirty="0">
                    <a:latin typeface="Cambria Math" panose="02040503050406030204" pitchFamily="18" charset="0"/>
                  </a:rPr>
                  <a:t>…</a:t>
                </a:r>
                <a:r>
                  <a:rPr lang="en-US" sz="2000" i="0" dirty="0">
                    <a:latin typeface="Cambria Math" panose="02040503050406030204" pitchFamily="18" charset="0"/>
                  </a:rPr>
                  <a:t> ∧ ¬𝑦_(</a:t>
                </a:r>
                <a:r>
                  <a:rPr lang="en-US" sz="2000" b="0" i="0" dirty="0">
                    <a:latin typeface="Cambria Math" panose="02040503050406030204" pitchFamily="18" charset="0"/>
                  </a:rPr>
                  <a:t>𝑘−𝑙)  </a:t>
                </a:r>
                <a:r>
                  <a:rPr lang="en-US" sz="2000" dirty="0"/>
                  <a:t>is true under </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and </a:t>
                </a:r>
                <a:r>
                  <a:rPr lang="en-US" sz="2000" b="0" i="0" dirty="0">
                    <a:latin typeface="Cambria Math" panose="02040503050406030204" pitchFamily="18" charset="0"/>
                  </a:rPr>
                  <a:t>〖</a:t>
                </a:r>
                <a:r>
                  <a:rPr lang="en-US" sz="2000" i="0" dirty="0">
                    <a:latin typeface="Cambria Math" panose="02040503050406030204" pitchFamily="18" charset="0"/>
                  </a:rPr>
                  <a:t>𝑐</a:t>
                </a:r>
                <a:r>
                  <a:rPr lang="en-US" sz="2000" b="0" i="0" dirty="0">
                    <a:latin typeface="Cambria Math" panose="02040503050406030204" pitchFamily="18" charset="0"/>
                  </a:rPr>
                  <a:t>_</a:t>
                </a:r>
                <a:r>
                  <a:rPr lang="en-US" sz="2000" i="0" dirty="0">
                    <a:latin typeface="Cambria Math" panose="02040503050406030204" pitchFamily="18" charset="0"/>
                  </a:rPr>
                  <a:t>𝑓</a:t>
                </a:r>
                <a:r>
                  <a:rPr lang="en-US" sz="2000" b="0" i="0" dirty="0">
                    <a:latin typeface="Cambria Math" panose="02040503050406030204" pitchFamily="18" charset="0"/>
                  </a:rPr>
                  <a:t>〗_𝑖</a:t>
                </a:r>
                <a:r>
                  <a:rPr lang="en-US" sz="2000" dirty="0"/>
                  <a:t> is false under every other truth assignment.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fontAlgn="base"/>
                <a:endParaRPr lang="en-US" dirty="0"/>
              </a:p>
            </p:txBody>
          </p:sp>
        </mc:Fallback>
      </mc:AlternateContent>
      <p:sp>
        <p:nvSpPr>
          <p:cNvPr id="4" name="Slide Number Placeholder 3">
            <a:extLst>
              <a:ext uri="{FF2B5EF4-FFF2-40B4-BE49-F238E27FC236}">
                <a16:creationId xmlns:a16="http://schemas.microsoft.com/office/drawing/2014/main" id="{B351D352-F01D-D33A-3834-0B499BFDFFC8}"/>
              </a:ext>
            </a:extLst>
          </p:cNvPr>
          <p:cNvSpPr>
            <a:spLocks noGrp="1"/>
          </p:cNvSpPr>
          <p:nvPr>
            <p:ph type="sldNum" sz="quarter" idx="5"/>
          </p:nvPr>
        </p:nvSpPr>
        <p:spPr/>
        <p:txBody>
          <a:bodyPr/>
          <a:lstStyle/>
          <a:p>
            <a:fld id="{D1EC9309-185D-B241-857D-6AB647741F6D}" type="slidenum">
              <a:rPr lang="en-US" smtClean="0"/>
              <a:t>43</a:t>
            </a:fld>
            <a:endParaRPr lang="en-US"/>
          </a:p>
        </p:txBody>
      </p:sp>
    </p:spTree>
    <p:extLst>
      <p:ext uri="{BB962C8B-B14F-4D97-AF65-F5344CB8AC3E}">
        <p14:creationId xmlns:p14="http://schemas.microsoft.com/office/powerpoint/2010/main" val="830731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0A150-9608-7A86-8A9A-AFF3A7A9C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38D97-8FBB-DB87-3644-AAFA4B543A98}"/>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AAED0A5E-481F-C406-6B28-E53D40AB7C2E}"/>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Putting all them together, can now construct a DNF proposition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𝜓</m:t>
                        </m:r>
                      </m:e>
                      <m:sub>
                        <m:r>
                          <a:rPr lang="en-US" i="1" dirty="0" err="1">
                            <a:latin typeface="Cambria Math" panose="02040503050406030204" pitchFamily="18" charset="0"/>
                          </a:rPr>
                          <m:t>𝑑𝑛𝑓</m:t>
                        </m:r>
                      </m:sub>
                    </m:sSub>
                  </m:oMath>
                </a14:m>
                <a:r>
                  <a:rPr lang="en-US" dirty="0"/>
                  <a:t> that is logically equivalent to </a:t>
                </a:r>
                <a14:m>
                  <m:oMath xmlns:m="http://schemas.openxmlformats.org/officeDocument/2006/math">
                    <m:r>
                      <a:rPr lang="el-GR" i="1" dirty="0">
                        <a:latin typeface="Cambria Math" panose="02040503050406030204" pitchFamily="18" charset="0"/>
                      </a:rPr>
                      <m:t>𝜑</m:t>
                    </m:r>
                  </m:oMath>
                </a14:m>
                <a:r>
                  <a:rPr lang="el-GR" dirty="0"/>
                  <a:t> </a:t>
                </a:r>
                <a:r>
                  <a:rPr lang="en-US" dirty="0"/>
                  <a:t>by “</a:t>
                </a:r>
                <a:r>
                  <a:rPr lang="en-US" dirty="0" err="1"/>
                  <a:t>or”ing</a:t>
                </a:r>
                <a:r>
                  <a:rPr lang="en-US" dirty="0"/>
                  <a:t> together the clause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𝑖</m:t>
                            </m:r>
                          </m:sub>
                        </m:sSub>
                      </m:sub>
                    </m:sSub>
                  </m:oMath>
                </a14:m>
                <a:r>
                  <a:rPr lang="en-US" dirty="0"/>
                  <a:t> for each truth assignment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𝑖</m:t>
                        </m:r>
                      </m:sub>
                    </m:sSub>
                    <m:r>
                      <a:rPr lang="en-US" b="0" i="0" dirty="0" smtClean="0">
                        <a:latin typeface="Cambria Math" panose="02040503050406030204" pitchFamily="18" charset="0"/>
                      </a:rPr>
                      <m:t>, </m:t>
                    </m:r>
                    <m:r>
                      <m:rPr>
                        <m:sty m:val="p"/>
                      </m:rPr>
                      <a:rPr lang="en-US" b="0" i="0" dirty="0" smtClean="0">
                        <a:latin typeface="Cambria Math" panose="02040503050406030204" pitchFamily="18" charset="0"/>
                      </a:rPr>
                      <m:t>i</m:t>
                    </m:r>
                    <m:r>
                      <a:rPr lang="en-US" b="0" i="0" dirty="0" smtClean="0">
                        <a:latin typeface="Cambria Math" panose="02040503050406030204" pitchFamily="18" charset="0"/>
                      </a:rPr>
                      <m:t>=1,…,</m:t>
                    </m:r>
                    <m:r>
                      <m:rPr>
                        <m:sty m:val="p"/>
                      </m:rPr>
                      <a:rPr lang="en-US" b="0" i="0" dirty="0" smtClean="0">
                        <a:latin typeface="Cambria Math" panose="02040503050406030204" pitchFamily="18" charset="0"/>
                      </a:rPr>
                      <m:t>m</m:t>
                    </m:r>
                  </m:oMath>
                </a14:m>
                <a:r>
                  <a:rPr lang="en-US" dirty="0"/>
                  <a:t>,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≥1</m:t>
                    </m:r>
                  </m:oMath>
                </a14:m>
                <a:r>
                  <a:rPr lang="en-US" dirty="0"/>
                  <a:t> that makes </a:t>
                </a:r>
                <a14:m>
                  <m:oMath xmlns:m="http://schemas.openxmlformats.org/officeDocument/2006/math">
                    <m:r>
                      <a:rPr lang="el-GR" i="1" dirty="0">
                        <a:latin typeface="Cambria Math" panose="02040503050406030204" pitchFamily="18" charset="0"/>
                      </a:rPr>
                      <m:t>𝜑</m:t>
                    </m:r>
                  </m:oMath>
                </a14:m>
                <a:r>
                  <a:rPr lang="el-GR" dirty="0"/>
                  <a:t> </a:t>
                </a:r>
                <a:r>
                  <a:rPr lang="en-US" dirty="0"/>
                  <a:t>true.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Define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r>
                      <a:rPr lang="en-US" i="1" dirty="0" smtClean="0">
                        <a:latin typeface="Cambria Math" panose="02040503050406030204" pitchFamily="18" charset="0"/>
                      </a:rPr>
                      <m:t> </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2</m:t>
                            </m:r>
                          </m:sub>
                        </m:sSub>
                      </m:sub>
                    </m:sSub>
                    <m:r>
                      <a:rPr lang="en-US" i="1" dirty="0">
                        <a:latin typeface="Cambria Math" panose="02040503050406030204" pitchFamily="18" charset="0"/>
                      </a:rPr>
                      <m:t>∨ </m:t>
                    </m:r>
                    <m:r>
                      <a:rPr lang="en-US" b="0" i="1" dirty="0" smtClean="0">
                        <a:latin typeface="Cambria Math" panose="02040503050406030204" pitchFamily="18" charset="0"/>
                      </a:rPr>
                      <m:t>…</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𝑚</m:t>
                            </m:r>
                          </m:sub>
                        </m:sSub>
                      </m:sub>
                    </m:sSub>
                    <m:r>
                      <a:rPr lang="en-US" i="1" dirty="0">
                        <a:latin typeface="Cambria Math" panose="02040503050406030204" pitchFamily="18" charset="0"/>
                      </a:rPr>
                      <m:t> </m:t>
                    </m:r>
                  </m:oMath>
                </a14:m>
                <a:r>
                  <a:rPr lang="en-US" dirty="0"/>
                  <a:t>(*)</a:t>
                </a:r>
              </a:p>
            </p:txBody>
          </p:sp>
        </mc:Choice>
        <mc:Fallback xmlns="">
          <p:sp>
            <p:nvSpPr>
              <p:cNvPr id="3" name="Notes Placeholder 2">
                <a:extLst>
                  <a:ext uri="{FF2B5EF4-FFF2-40B4-BE49-F238E27FC236}">
                    <a16:creationId xmlns:a16="http://schemas.microsoft.com/office/drawing/2014/main" id="{AAED0A5E-481F-C406-6B28-E53D40AB7C2E}"/>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We can now construct a DNF proposition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dirty="0"/>
                  <a:t> that is logically equivalent to </a:t>
                </a:r>
                <a:r>
                  <a:rPr lang="el-GR" i="0" dirty="0">
                    <a:latin typeface="Cambria Math" panose="02040503050406030204" pitchFamily="18" charset="0"/>
                  </a:rPr>
                  <a:t>𝜑</a:t>
                </a:r>
                <a:r>
                  <a:rPr lang="el-GR" dirty="0"/>
                  <a:t> </a:t>
                </a:r>
                <a:r>
                  <a:rPr lang="en-US" dirty="0"/>
                  <a:t>by “</a:t>
                </a:r>
                <a:r>
                  <a:rPr lang="en-US" dirty="0" err="1"/>
                  <a:t>or”ing</a:t>
                </a:r>
                <a:r>
                  <a:rPr lang="en-US" dirty="0"/>
                  <a:t> together the clause </a:t>
                </a:r>
                <a:r>
                  <a:rPr lang="en-US" i="0" dirty="0">
                    <a:latin typeface="Cambria Math" panose="02040503050406030204" pitchFamily="18" charset="0"/>
                  </a:rPr>
                  <a:t>𝑐_(𝑓</a:t>
                </a:r>
                <a:r>
                  <a:rPr lang="en-US" b="0" i="0" dirty="0">
                    <a:latin typeface="Cambria Math" panose="02040503050406030204" pitchFamily="18" charset="0"/>
                  </a:rPr>
                  <a:t>_𝑖 )</a:t>
                </a:r>
                <a:r>
                  <a:rPr lang="en-US" dirty="0"/>
                  <a:t> for each truth assignment </a:t>
                </a:r>
                <a:r>
                  <a:rPr lang="en-US" i="0" dirty="0">
                    <a:latin typeface="Cambria Math" panose="02040503050406030204" pitchFamily="18" charset="0"/>
                  </a:rPr>
                  <a:t>𝑓</a:t>
                </a:r>
                <a:r>
                  <a:rPr lang="en-US" b="0" i="0" dirty="0">
                    <a:latin typeface="Cambria Math" panose="02040503050406030204" pitchFamily="18" charset="0"/>
                  </a:rPr>
                  <a:t>_𝑖, i=1,…,m</a:t>
                </a:r>
                <a:r>
                  <a:rPr lang="en-US" dirty="0"/>
                  <a:t>, </a:t>
                </a:r>
                <a:r>
                  <a:rPr lang="en-US" i="0">
                    <a:latin typeface="Cambria Math" panose="02040503050406030204" pitchFamily="18" charset="0"/>
                  </a:rPr>
                  <a:t>𝑚</a:t>
                </a:r>
                <a:r>
                  <a:rPr lang="en-US" i="0">
                    <a:latin typeface="Cambria Math" panose="02040503050406030204" pitchFamily="18" charset="0"/>
                    <a:ea typeface="Cambria Math" panose="02040503050406030204" pitchFamily="18" charset="0"/>
                  </a:rPr>
                  <a:t>≥1</a:t>
                </a:r>
                <a:r>
                  <a:rPr lang="en-US" dirty="0"/>
                  <a:t> that makes </a:t>
                </a:r>
                <a:r>
                  <a:rPr lang="el-GR" i="0" dirty="0">
                    <a:latin typeface="Cambria Math" panose="02040503050406030204" pitchFamily="18" charset="0"/>
                  </a:rPr>
                  <a:t>𝜑</a:t>
                </a:r>
                <a:r>
                  <a:rPr lang="el-GR" dirty="0"/>
                  <a:t> </a:t>
                </a:r>
                <a:r>
                  <a:rPr lang="en-US" dirty="0"/>
                  <a:t>true.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Define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i="0" dirty="0">
                    <a:latin typeface="Cambria Math" panose="02040503050406030204" pitchFamily="18" charset="0"/>
                  </a:rPr>
                  <a:t>  = 𝑐</a:t>
                </a:r>
                <a:r>
                  <a:rPr lang="en-US" b="0" i="0" dirty="0">
                    <a:latin typeface="Cambria Math" panose="02040503050406030204" pitchFamily="18" charset="0"/>
                  </a:rPr>
                  <a:t>_(</a:t>
                </a:r>
                <a:r>
                  <a:rPr lang="en-US" i="0" dirty="0">
                    <a:latin typeface="Cambria Math" panose="02040503050406030204" pitchFamily="18" charset="0"/>
                  </a:rPr>
                  <a:t>𝑓</a:t>
                </a:r>
                <a:r>
                  <a:rPr lang="en-US" b="0" i="0" dirty="0">
                    <a:latin typeface="Cambria Math" panose="02040503050406030204" pitchFamily="18" charset="0"/>
                  </a:rPr>
                  <a:t>_</a:t>
                </a:r>
                <a:r>
                  <a:rPr lang="en-US" i="0" dirty="0">
                    <a:latin typeface="Cambria Math" panose="02040503050406030204" pitchFamily="18" charset="0"/>
                  </a:rPr>
                  <a:t>1 </a:t>
                </a:r>
                <a:r>
                  <a:rPr lang="en-US" b="0" i="0" dirty="0">
                    <a:latin typeface="Cambria Math" panose="02040503050406030204" pitchFamily="18" charset="0"/>
                  </a:rPr>
                  <a:t>)</a:t>
                </a:r>
                <a:r>
                  <a:rPr lang="en-US" i="0" dirty="0">
                    <a:latin typeface="Cambria Math" panose="02040503050406030204" pitchFamily="18" charset="0"/>
                  </a:rPr>
                  <a:t>∨ 𝑐</a:t>
                </a:r>
                <a:r>
                  <a:rPr lang="en-US" b="0" i="0" dirty="0">
                    <a:latin typeface="Cambria Math" panose="02040503050406030204" pitchFamily="18" charset="0"/>
                  </a:rPr>
                  <a:t>_(</a:t>
                </a:r>
                <a:r>
                  <a:rPr lang="en-US" i="0" dirty="0">
                    <a:latin typeface="Cambria Math" panose="02040503050406030204" pitchFamily="18" charset="0"/>
                  </a:rPr>
                  <a:t>𝑓</a:t>
                </a:r>
                <a:r>
                  <a:rPr lang="en-US" b="0" i="0" dirty="0">
                    <a:latin typeface="Cambria Math" panose="02040503050406030204" pitchFamily="18" charset="0"/>
                  </a:rPr>
                  <a:t>_</a:t>
                </a:r>
                <a:r>
                  <a:rPr lang="en-US" i="0" dirty="0">
                    <a:latin typeface="Cambria Math" panose="02040503050406030204" pitchFamily="18" charset="0"/>
                  </a:rPr>
                  <a:t>2 </a:t>
                </a:r>
                <a:r>
                  <a:rPr lang="en-US" b="0" i="0" dirty="0">
                    <a:latin typeface="Cambria Math" panose="02040503050406030204" pitchFamily="18" charset="0"/>
                  </a:rPr>
                  <a:t>)</a:t>
                </a:r>
                <a:r>
                  <a:rPr lang="en-US" i="0" dirty="0">
                    <a:latin typeface="Cambria Math" panose="02040503050406030204" pitchFamily="18" charset="0"/>
                  </a:rPr>
                  <a:t>∨ </a:t>
                </a:r>
                <a:r>
                  <a:rPr lang="en-US" b="0" i="0" dirty="0">
                    <a:latin typeface="Cambria Math" panose="02040503050406030204" pitchFamily="18" charset="0"/>
                  </a:rPr>
                  <a:t>…</a:t>
                </a:r>
                <a:r>
                  <a:rPr lang="en-US" i="0" dirty="0">
                    <a:latin typeface="Cambria Math" panose="02040503050406030204" pitchFamily="18" charset="0"/>
                  </a:rPr>
                  <a:t> ∨ 𝑐</a:t>
                </a:r>
                <a:r>
                  <a:rPr lang="en-US" b="0" i="0" dirty="0">
                    <a:latin typeface="Cambria Math" panose="02040503050406030204" pitchFamily="18" charset="0"/>
                  </a:rPr>
                  <a:t>_(</a:t>
                </a:r>
                <a:r>
                  <a:rPr lang="en-US" i="0" dirty="0">
                    <a:latin typeface="Cambria Math" panose="02040503050406030204" pitchFamily="18" charset="0"/>
                  </a:rPr>
                  <a:t>𝑓</a:t>
                </a:r>
                <a:r>
                  <a:rPr lang="en-US" b="0" i="0" dirty="0">
                    <a:latin typeface="Cambria Math" panose="02040503050406030204" pitchFamily="18" charset="0"/>
                  </a:rPr>
                  <a:t>_</a:t>
                </a:r>
                <a:r>
                  <a:rPr lang="en-US" i="0" dirty="0">
                    <a:latin typeface="Cambria Math" panose="02040503050406030204" pitchFamily="18" charset="0"/>
                  </a:rPr>
                  <a:t>𝑚 </a:t>
                </a:r>
                <a:r>
                  <a:rPr lang="en-US" b="0" i="0" dirty="0">
                    <a:latin typeface="Cambria Math" panose="02040503050406030204" pitchFamily="18" charset="0"/>
                  </a:rPr>
                  <a:t>) </a:t>
                </a:r>
                <a:r>
                  <a:rPr lang="en-US" i="0" dirty="0">
                    <a:latin typeface="Cambria Math" panose="02040503050406030204" pitchFamily="18" charset="0"/>
                  </a:rPr>
                  <a:t> </a:t>
                </a:r>
                <a:r>
                  <a:rPr lang="en-US" dirty="0"/>
                  <a:t>(*)</a:t>
                </a:r>
              </a:p>
              <a:p>
                <a:pPr fontAlgn="base"/>
                <a:r>
                  <a:rPr lang="en-US" dirty="0"/>
                  <a:t>We can now construct a DNF proposition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dirty="0"/>
                  <a:t> that is logically equivalent to </a:t>
                </a:r>
                <a:r>
                  <a:rPr lang="el-GR" i="0" dirty="0">
                    <a:latin typeface="Cambria Math" panose="02040503050406030204" pitchFamily="18" charset="0"/>
                  </a:rPr>
                  <a:t>𝜑</a:t>
                </a:r>
                <a:r>
                  <a:rPr lang="el-GR" dirty="0"/>
                  <a:t> </a:t>
                </a:r>
                <a:r>
                  <a:rPr lang="en-US" dirty="0"/>
                  <a:t>by “</a:t>
                </a:r>
                <a:r>
                  <a:rPr lang="en-US" dirty="0" err="1"/>
                  <a:t>or”ing</a:t>
                </a:r>
                <a:r>
                  <a:rPr lang="en-US" dirty="0"/>
                  <a:t> together the clause </a:t>
                </a:r>
                <a:r>
                  <a:rPr lang="en-US" i="0" dirty="0">
                    <a:latin typeface="Cambria Math" panose="02040503050406030204" pitchFamily="18" charset="0"/>
                  </a:rPr>
                  <a:t>𝑐_(𝑓</a:t>
                </a:r>
                <a:r>
                  <a:rPr lang="en-US" b="0" i="0" dirty="0">
                    <a:latin typeface="Cambria Math" panose="02040503050406030204" pitchFamily="18" charset="0"/>
                  </a:rPr>
                  <a:t>_𝑖 )</a:t>
                </a:r>
                <a:r>
                  <a:rPr lang="en-US" dirty="0"/>
                  <a:t> for each truth assignment </a:t>
                </a:r>
                <a:r>
                  <a:rPr lang="en-US" i="0" dirty="0">
                    <a:latin typeface="Cambria Math" panose="02040503050406030204" pitchFamily="18" charset="0"/>
                  </a:rPr>
                  <a:t>𝑓</a:t>
                </a:r>
                <a:r>
                  <a:rPr lang="en-US" b="0" i="0" dirty="0">
                    <a:latin typeface="Cambria Math" panose="02040503050406030204" pitchFamily="18" charset="0"/>
                  </a:rPr>
                  <a:t>_𝑖, i=1,…,m</a:t>
                </a:r>
                <a:r>
                  <a:rPr lang="en-US" dirty="0"/>
                  <a:t>, </a:t>
                </a:r>
                <a:r>
                  <a:rPr lang="en-US" i="0">
                    <a:latin typeface="Cambria Math" panose="02040503050406030204" pitchFamily="18" charset="0"/>
                  </a:rPr>
                  <a:t>𝑚</a:t>
                </a:r>
                <a:r>
                  <a:rPr lang="en-US" i="0">
                    <a:latin typeface="Cambria Math" panose="02040503050406030204" pitchFamily="18" charset="0"/>
                    <a:ea typeface="Cambria Math" panose="02040503050406030204" pitchFamily="18" charset="0"/>
                  </a:rPr>
                  <a:t>≥1</a:t>
                </a:r>
                <a:r>
                  <a:rPr lang="en-US" dirty="0"/>
                  <a:t> that makes </a:t>
                </a:r>
                <a:r>
                  <a:rPr lang="el-GR" i="0" dirty="0">
                    <a:latin typeface="Cambria Math" panose="02040503050406030204" pitchFamily="18" charset="0"/>
                  </a:rPr>
                  <a:t>𝜑</a:t>
                </a:r>
                <a:r>
                  <a:rPr lang="el-GR" dirty="0"/>
                  <a:t> </a:t>
                </a:r>
                <a:r>
                  <a:rPr lang="en-US" dirty="0"/>
                  <a:t>true.</a:t>
                </a:r>
              </a:p>
              <a:p>
                <a:pPr fontAlgn="base"/>
                <a:r>
                  <a:rPr lang="en-US" dirty="0"/>
                  <a:t>Define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i="0" dirty="0">
                    <a:latin typeface="Cambria Math" panose="02040503050406030204" pitchFamily="18" charset="0"/>
                  </a:rPr>
                  <a:t>  = 𝑐</a:t>
                </a:r>
                <a:r>
                  <a:rPr lang="en-US" b="0" i="0" dirty="0">
                    <a:latin typeface="Cambria Math" panose="02040503050406030204" pitchFamily="18" charset="0"/>
                  </a:rPr>
                  <a:t>_(</a:t>
                </a:r>
                <a:r>
                  <a:rPr lang="en-US" i="0" dirty="0">
                    <a:latin typeface="Cambria Math" panose="02040503050406030204" pitchFamily="18" charset="0"/>
                  </a:rPr>
                  <a:t>𝑓</a:t>
                </a:r>
                <a:r>
                  <a:rPr lang="en-US" b="0" i="0" dirty="0">
                    <a:latin typeface="Cambria Math" panose="02040503050406030204" pitchFamily="18" charset="0"/>
                  </a:rPr>
                  <a:t>_</a:t>
                </a:r>
                <a:r>
                  <a:rPr lang="en-US" i="0" dirty="0">
                    <a:latin typeface="Cambria Math" panose="02040503050406030204" pitchFamily="18" charset="0"/>
                  </a:rPr>
                  <a:t>1 </a:t>
                </a:r>
                <a:r>
                  <a:rPr lang="en-US" b="0" i="0" dirty="0">
                    <a:latin typeface="Cambria Math" panose="02040503050406030204" pitchFamily="18" charset="0"/>
                  </a:rPr>
                  <a:t>)</a:t>
                </a:r>
                <a:r>
                  <a:rPr lang="en-US" i="0" dirty="0">
                    <a:latin typeface="Cambria Math" panose="02040503050406030204" pitchFamily="18" charset="0"/>
                  </a:rPr>
                  <a:t>∨ 𝑐</a:t>
                </a:r>
                <a:r>
                  <a:rPr lang="en-US" b="0" i="0" dirty="0">
                    <a:latin typeface="Cambria Math" panose="02040503050406030204" pitchFamily="18" charset="0"/>
                  </a:rPr>
                  <a:t>_(</a:t>
                </a:r>
                <a:r>
                  <a:rPr lang="en-US" i="0" dirty="0">
                    <a:latin typeface="Cambria Math" panose="02040503050406030204" pitchFamily="18" charset="0"/>
                  </a:rPr>
                  <a:t>𝑓</a:t>
                </a:r>
                <a:r>
                  <a:rPr lang="en-US" b="0" i="0" dirty="0">
                    <a:latin typeface="Cambria Math" panose="02040503050406030204" pitchFamily="18" charset="0"/>
                  </a:rPr>
                  <a:t>_</a:t>
                </a:r>
                <a:r>
                  <a:rPr lang="en-US" i="0" dirty="0">
                    <a:latin typeface="Cambria Math" panose="02040503050406030204" pitchFamily="18" charset="0"/>
                  </a:rPr>
                  <a:t>2 </a:t>
                </a:r>
                <a:r>
                  <a:rPr lang="en-US" b="0" i="0" dirty="0">
                    <a:latin typeface="Cambria Math" panose="02040503050406030204" pitchFamily="18" charset="0"/>
                  </a:rPr>
                  <a:t>)</a:t>
                </a:r>
                <a:r>
                  <a:rPr lang="en-US" i="0" dirty="0">
                    <a:latin typeface="Cambria Math" panose="02040503050406030204" pitchFamily="18" charset="0"/>
                  </a:rPr>
                  <a:t>∨ </a:t>
                </a:r>
                <a:r>
                  <a:rPr lang="en-US" b="0" i="0" dirty="0">
                    <a:latin typeface="Cambria Math" panose="02040503050406030204" pitchFamily="18" charset="0"/>
                  </a:rPr>
                  <a:t>…</a:t>
                </a:r>
                <a:r>
                  <a:rPr lang="en-US" i="0" dirty="0">
                    <a:latin typeface="Cambria Math" panose="02040503050406030204" pitchFamily="18" charset="0"/>
                  </a:rPr>
                  <a:t> ∨ 𝑐</a:t>
                </a:r>
                <a:r>
                  <a:rPr lang="en-US" b="0" i="0" dirty="0">
                    <a:latin typeface="Cambria Math" panose="02040503050406030204" pitchFamily="18" charset="0"/>
                  </a:rPr>
                  <a:t>_(</a:t>
                </a:r>
                <a:r>
                  <a:rPr lang="en-US" i="0" dirty="0">
                    <a:latin typeface="Cambria Math" panose="02040503050406030204" pitchFamily="18" charset="0"/>
                  </a:rPr>
                  <a:t>𝑓</a:t>
                </a:r>
                <a:r>
                  <a:rPr lang="en-US" b="0" i="0" dirty="0">
                    <a:latin typeface="Cambria Math" panose="02040503050406030204" pitchFamily="18" charset="0"/>
                  </a:rPr>
                  <a:t>_</a:t>
                </a:r>
                <a:r>
                  <a:rPr lang="en-US" i="0" dirty="0">
                    <a:latin typeface="Cambria Math" panose="02040503050406030204" pitchFamily="18" charset="0"/>
                  </a:rPr>
                  <a:t>𝑚 </a:t>
                </a:r>
                <a:r>
                  <a:rPr lang="en-US" b="0" i="0" dirty="0">
                    <a:latin typeface="Cambria Math" panose="02040503050406030204" pitchFamily="18" charset="0"/>
                  </a:rPr>
                  <a:t>) </a:t>
                </a:r>
                <a:r>
                  <a:rPr lang="en-US" i="0" dirty="0">
                    <a:latin typeface="Cambria Math" panose="02040503050406030204" pitchFamily="18" charset="0"/>
                  </a:rPr>
                  <a:t> </a:t>
                </a:r>
                <a:r>
                  <a:rPr lang="en-US" dirty="0"/>
                  <a:t>(*)</a:t>
                </a:r>
              </a:p>
              <a:p>
                <a:pPr fontAlgn="base"/>
                <a:r>
                  <a:rPr lang="en-US" dirty="0"/>
                  <a:t>Then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  </a:t>
                </a:r>
                <a:r>
                  <a:rPr lang="en-US" dirty="0"/>
                  <a:t> is true under every truth assignment </a:t>
                </a:r>
                <a:r>
                  <a:rPr lang="en-US" b="0" i="0" dirty="0">
                    <a:latin typeface="Cambria Math" panose="02040503050406030204" pitchFamily="18" charset="0"/>
                  </a:rPr>
                  <a:t>𝑓_𝑖</a:t>
                </a:r>
                <a:r>
                  <a:rPr lang="en-US" dirty="0"/>
                  <a:t> under which </a:t>
                </a:r>
                <a:r>
                  <a:rPr lang="el-GR" i="0" dirty="0">
                    <a:latin typeface="Cambria Math" panose="02040503050406030204" pitchFamily="18" charset="0"/>
                  </a:rPr>
                  <a:t>𝜑</a:t>
                </a:r>
                <a:r>
                  <a:rPr lang="el-GR" dirty="0"/>
                  <a:t> </a:t>
                </a:r>
                <a:r>
                  <a:rPr lang="en-US" dirty="0"/>
                  <a:t>was true (because the clause </a:t>
                </a:r>
                <a:r>
                  <a:rPr lang="en-US" i="0" dirty="0">
                    <a:latin typeface="Cambria Math" panose="02040503050406030204" pitchFamily="18" charset="0"/>
                  </a:rPr>
                  <a:t>𝑐_(</a:t>
                </a:r>
                <a:r>
                  <a:rPr lang="en-US" b="0" i="0" dirty="0">
                    <a:latin typeface="Cambria Math" panose="02040503050406030204" pitchFamily="18" charset="0"/>
                  </a:rPr>
                  <a:t>𝑓_𝑖 )</a:t>
                </a:r>
                <a:r>
                  <a:rPr lang="en-US" dirty="0"/>
                  <a:t> is true under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a:t>
                </a:r>
              </a:p>
              <a:p>
                <a:pPr fontAlgn="base"/>
                <a:r>
                  <a:rPr lang="en-US" dirty="0"/>
                  <a:t>And, for a truth assignment </a:t>
                </a:r>
                <a:r>
                  <a:rPr lang="en-US" i="0" dirty="0">
                    <a:latin typeface="Cambria Math" panose="02040503050406030204" pitchFamily="18" charset="0"/>
                  </a:rPr>
                  <a:t>𝑓</a:t>
                </a:r>
                <a:r>
                  <a:rPr lang="en-US" dirty="0"/>
                  <a:t> under which </a:t>
                </a:r>
                <a:r>
                  <a:rPr lang="el-GR" i="0" dirty="0">
                    <a:latin typeface="Cambria Math" panose="02040503050406030204" pitchFamily="18" charset="0"/>
                  </a:rPr>
                  <a:t>𝜑</a:t>
                </a:r>
                <a:r>
                  <a:rPr lang="el-GR" dirty="0"/>
                  <a:t> </a:t>
                </a:r>
                <a:r>
                  <a:rPr lang="en-US" dirty="0"/>
                  <a:t>was false, every disjunct in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dirty="0"/>
                  <a:t> evaluates to false, so the entire disjunction is false under such an </a:t>
                </a:r>
                <a:r>
                  <a:rPr lang="en-US" i="0" dirty="0">
                    <a:latin typeface="Cambria Math" panose="02040503050406030204" pitchFamily="18" charset="0"/>
                  </a:rPr>
                  <a:t>𝑓</a:t>
                </a:r>
                <a:r>
                  <a:rPr lang="en-US" dirty="0"/>
                  <a:t>, too. </a:t>
                </a:r>
              </a:p>
              <a:p>
                <a:pPr fontAlgn="base"/>
                <a:r>
                  <a:rPr lang="en-US" dirty="0"/>
                  <a:t>Thus, </a:t>
                </a:r>
                <a:r>
                  <a:rPr lang="el-GR" i="0" dirty="0">
                    <a:latin typeface="Cambria Math" panose="02040503050406030204" pitchFamily="18" charset="0"/>
                  </a:rPr>
                  <a:t>𝜑 ≡ 𝜓</a:t>
                </a:r>
                <a:r>
                  <a:rPr lang="en-US" b="0" i="0" dirty="0">
                    <a:latin typeface="Cambria Math" panose="02040503050406030204" pitchFamily="18" charset="0"/>
                  </a:rPr>
                  <a:t>_</a:t>
                </a:r>
                <a:r>
                  <a:rPr lang="en-US" i="0" dirty="0" err="1">
                    <a:latin typeface="Cambria Math" panose="02040503050406030204" pitchFamily="18" charset="0"/>
                  </a:rPr>
                  <a:t>𝑑𝑛𝑓</a:t>
                </a:r>
                <a:endParaRPr lang="en-US" dirty="0"/>
              </a:p>
              <a:p>
                <a:pPr fontAlgn="base"/>
                <a:r>
                  <a:rPr lang="en-US" dirty="0"/>
                  <a:t>Are we done?</a:t>
                </a:r>
              </a:p>
              <a:p>
                <a:pPr fontAlgn="base"/>
                <a:endParaRPr lang="en-US" dirty="0"/>
              </a:p>
            </p:txBody>
          </p:sp>
        </mc:Fallback>
      </mc:AlternateContent>
      <p:sp>
        <p:nvSpPr>
          <p:cNvPr id="4" name="Slide Number Placeholder 3">
            <a:extLst>
              <a:ext uri="{FF2B5EF4-FFF2-40B4-BE49-F238E27FC236}">
                <a16:creationId xmlns:a16="http://schemas.microsoft.com/office/drawing/2014/main" id="{029417EF-17F2-1A64-AA14-64620433DCBD}"/>
              </a:ext>
            </a:extLst>
          </p:cNvPr>
          <p:cNvSpPr>
            <a:spLocks noGrp="1"/>
          </p:cNvSpPr>
          <p:nvPr>
            <p:ph type="sldNum" sz="quarter" idx="5"/>
          </p:nvPr>
        </p:nvSpPr>
        <p:spPr/>
        <p:txBody>
          <a:bodyPr/>
          <a:lstStyle/>
          <a:p>
            <a:fld id="{D1EC9309-185D-B241-857D-6AB647741F6D}" type="slidenum">
              <a:rPr lang="en-US" smtClean="0"/>
              <a:t>44</a:t>
            </a:fld>
            <a:endParaRPr lang="en-US"/>
          </a:p>
        </p:txBody>
      </p:sp>
    </p:spTree>
    <p:extLst>
      <p:ext uri="{BB962C8B-B14F-4D97-AF65-F5344CB8AC3E}">
        <p14:creationId xmlns:p14="http://schemas.microsoft.com/office/powerpoint/2010/main" val="1433915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AA70-B909-60C4-3EDD-9D0296AB3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CD86E-B9C5-6C83-B781-DB5ED62F570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469FC8B-8A8A-5D20-59C1-C776A08B5DD4}"/>
                  </a:ext>
                </a:extLst>
              </p:cNvPr>
              <p:cNvSpPr>
                <a:spLocks noGrp="1"/>
              </p:cNvSpPr>
              <p:nvPr>
                <p:ph type="body" idx="1"/>
              </p:nvPr>
            </p:nvSpPr>
            <p:spPr/>
            <p:txBody>
              <a:bodyPr/>
              <a:lstStyle/>
              <a:p>
                <a:pPr fontAlgn="base"/>
                <a:r>
                  <a:rPr lang="en-US" dirty="0"/>
                  <a:t>Then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𝜓</m:t>
                        </m:r>
                      </m:e>
                      <m:sub>
                        <m:r>
                          <a:rPr lang="en-US" i="1" dirty="0" err="1">
                            <a:latin typeface="Cambria Math" panose="02040503050406030204" pitchFamily="18" charset="0"/>
                          </a:rPr>
                          <m:t>𝑑𝑛𝑓</m:t>
                        </m:r>
                      </m:sub>
                    </m:sSub>
                    <m:r>
                      <a:rPr lang="en-US" i="1" dirty="0" err="1">
                        <a:latin typeface="Cambria Math" panose="02040503050406030204" pitchFamily="18" charset="0"/>
                      </a:rPr>
                      <m:t> </m:t>
                    </m:r>
                  </m:oMath>
                </a14:m>
                <a:r>
                  <a:rPr lang="en-US" dirty="0"/>
                  <a:t> is true under every truth assignment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under which </a:t>
                </a:r>
                <a14:m>
                  <m:oMath xmlns:m="http://schemas.openxmlformats.org/officeDocument/2006/math">
                    <m:r>
                      <a:rPr lang="el-GR" i="1" dirty="0" smtClean="0">
                        <a:latin typeface="Cambria Math" panose="02040503050406030204" pitchFamily="18" charset="0"/>
                      </a:rPr>
                      <m:t>𝜑</m:t>
                    </m:r>
                  </m:oMath>
                </a14:m>
                <a:r>
                  <a:rPr lang="el-GR" dirty="0"/>
                  <a:t> </a:t>
                </a:r>
                <a:r>
                  <a:rPr lang="en-US" dirty="0"/>
                  <a:t>was true (because the clause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sub>
                        </m:sSub>
                      </m:sub>
                    </m:sSub>
                  </m:oMath>
                </a14:m>
                <a:r>
                  <a:rPr lang="en-US" dirty="0"/>
                  <a:t> is true under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a:t>
                </a:r>
              </a:p>
              <a:p>
                <a:pPr fontAlgn="base"/>
                <a:r>
                  <a:rPr lang="en-US" dirty="0"/>
                  <a:t>And, for a truth assignment </a:t>
                </a:r>
                <a14:m>
                  <m:oMath xmlns:m="http://schemas.openxmlformats.org/officeDocument/2006/math">
                    <m:r>
                      <a:rPr lang="en-US" i="1" dirty="0">
                        <a:latin typeface="Cambria Math" panose="02040503050406030204" pitchFamily="18" charset="0"/>
                      </a:rPr>
                      <m:t>𝑓</m:t>
                    </m:r>
                  </m:oMath>
                </a14:m>
                <a:r>
                  <a:rPr lang="en-US" dirty="0"/>
                  <a:t> under which </a:t>
                </a:r>
                <a14:m>
                  <m:oMath xmlns:m="http://schemas.openxmlformats.org/officeDocument/2006/math">
                    <m:r>
                      <a:rPr lang="el-GR" i="1" dirty="0">
                        <a:latin typeface="Cambria Math" panose="02040503050406030204" pitchFamily="18" charset="0"/>
                      </a:rPr>
                      <m:t>𝜑</m:t>
                    </m:r>
                  </m:oMath>
                </a14:m>
                <a:r>
                  <a:rPr lang="el-GR" dirty="0"/>
                  <a:t> </a:t>
                </a:r>
                <a:r>
                  <a:rPr lang="en-US" dirty="0"/>
                  <a:t>was false, every disjunct in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oMath>
                </a14:m>
                <a:r>
                  <a:rPr lang="en-US" dirty="0"/>
                  <a:t> evaluates to false, so the entire disjunction is false under such an </a:t>
                </a:r>
                <a14:m>
                  <m:oMath xmlns:m="http://schemas.openxmlformats.org/officeDocument/2006/math">
                    <m:r>
                      <a:rPr lang="en-US" i="1" dirty="0" smtClean="0">
                        <a:latin typeface="Cambria Math" panose="02040503050406030204" pitchFamily="18" charset="0"/>
                      </a:rPr>
                      <m:t>𝑓</m:t>
                    </m:r>
                  </m:oMath>
                </a14:m>
                <a:r>
                  <a:rPr lang="en-US" dirty="0"/>
                  <a:t>, too. </a:t>
                </a:r>
              </a:p>
              <a:p>
                <a:pPr fontAlgn="base"/>
                <a:r>
                  <a:rPr lang="en-US" dirty="0"/>
                  <a:t>Thus, </a:t>
                </a:r>
                <a14:m>
                  <m:oMath xmlns:m="http://schemas.openxmlformats.org/officeDocument/2006/math">
                    <m:r>
                      <a:rPr lang="el-GR" i="1" dirty="0" smtClean="0">
                        <a:latin typeface="Cambria Math" panose="02040503050406030204" pitchFamily="18" charset="0"/>
                      </a:rPr>
                      <m:t>𝜑</m:t>
                    </m:r>
                    <m:r>
                      <a:rPr lang="el-GR"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a:latin typeface="Cambria Math" panose="02040503050406030204" pitchFamily="18" charset="0"/>
                          </a:rPr>
                          <m:t>𝑑𝑛𝑓</m:t>
                        </m:r>
                      </m:sub>
                    </m:sSub>
                  </m:oMath>
                </a14:m>
                <a:endParaRPr lang="en-US" dirty="0"/>
              </a:p>
              <a:p>
                <a:pPr fontAlgn="base"/>
                <a:r>
                  <a:rPr lang="en-US" dirty="0"/>
                  <a:t>Are we done?</a:t>
                </a:r>
              </a:p>
              <a:p>
                <a:pPr fontAlgn="base"/>
                <a:endParaRPr lang="en-US" dirty="0"/>
              </a:p>
            </p:txBody>
          </p:sp>
        </mc:Choice>
        <mc:Fallback xmlns="">
          <p:sp>
            <p:nvSpPr>
              <p:cNvPr id="3" name="Notes Placeholder 2">
                <a:extLst>
                  <a:ext uri="{FF2B5EF4-FFF2-40B4-BE49-F238E27FC236}">
                    <a16:creationId xmlns:a16="http://schemas.microsoft.com/office/drawing/2014/main" id="{E469FC8B-8A8A-5D20-59C1-C776A08B5DD4}"/>
                  </a:ext>
                </a:extLst>
              </p:cNvPr>
              <p:cNvSpPr>
                <a:spLocks noGrp="1"/>
              </p:cNvSpPr>
              <p:nvPr>
                <p:ph type="body" idx="1"/>
              </p:nvPr>
            </p:nvSpPr>
            <p:spPr/>
            <p:txBody>
              <a:bodyPr/>
              <a:lstStyle/>
              <a:p>
                <a:pPr fontAlgn="base"/>
                <a:r>
                  <a:rPr lang="en-US" dirty="0"/>
                  <a:t>Then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  </a:t>
                </a:r>
                <a:r>
                  <a:rPr lang="en-US" dirty="0"/>
                  <a:t> is true under every truth assignment </a:t>
                </a:r>
                <a:r>
                  <a:rPr lang="en-US" b="0" i="0" dirty="0">
                    <a:latin typeface="Cambria Math" panose="02040503050406030204" pitchFamily="18" charset="0"/>
                  </a:rPr>
                  <a:t>𝑓_𝑖</a:t>
                </a:r>
                <a:r>
                  <a:rPr lang="en-US" dirty="0"/>
                  <a:t> under which </a:t>
                </a:r>
                <a:r>
                  <a:rPr lang="el-GR" i="0" dirty="0">
                    <a:latin typeface="Cambria Math" panose="02040503050406030204" pitchFamily="18" charset="0"/>
                  </a:rPr>
                  <a:t>𝜑</a:t>
                </a:r>
                <a:r>
                  <a:rPr lang="el-GR" dirty="0"/>
                  <a:t> </a:t>
                </a:r>
                <a:r>
                  <a:rPr lang="en-US" dirty="0"/>
                  <a:t>was true (because the clause </a:t>
                </a:r>
                <a:r>
                  <a:rPr lang="en-US" i="0" dirty="0">
                    <a:latin typeface="Cambria Math" panose="02040503050406030204" pitchFamily="18" charset="0"/>
                  </a:rPr>
                  <a:t>𝑐_(</a:t>
                </a:r>
                <a:r>
                  <a:rPr lang="en-US" b="0" i="0" dirty="0">
                    <a:latin typeface="Cambria Math" panose="02040503050406030204" pitchFamily="18" charset="0"/>
                  </a:rPr>
                  <a:t>𝑓_𝑖 )</a:t>
                </a:r>
                <a:r>
                  <a:rPr lang="en-US" dirty="0"/>
                  <a:t> is true under </a:t>
                </a:r>
                <a:r>
                  <a:rPr lang="en-US" i="0" dirty="0">
                    <a:latin typeface="Cambria Math" panose="02040503050406030204" pitchFamily="18" charset="0"/>
                  </a:rPr>
                  <a:t>𝑓</a:t>
                </a:r>
                <a:r>
                  <a:rPr lang="en-US" b="0" i="0" dirty="0">
                    <a:latin typeface="Cambria Math" panose="02040503050406030204" pitchFamily="18" charset="0"/>
                  </a:rPr>
                  <a:t>_𝑖</a:t>
                </a:r>
                <a:r>
                  <a:rPr lang="en-US" dirty="0"/>
                  <a:t>). </a:t>
                </a:r>
              </a:p>
              <a:p>
                <a:pPr fontAlgn="base"/>
                <a:r>
                  <a:rPr lang="en-US" dirty="0"/>
                  <a:t>And, for a truth assignment </a:t>
                </a:r>
                <a:r>
                  <a:rPr lang="en-US" i="0" dirty="0">
                    <a:latin typeface="Cambria Math" panose="02040503050406030204" pitchFamily="18" charset="0"/>
                  </a:rPr>
                  <a:t>𝑓</a:t>
                </a:r>
                <a:r>
                  <a:rPr lang="en-US" dirty="0"/>
                  <a:t> under which </a:t>
                </a:r>
                <a:r>
                  <a:rPr lang="el-GR" i="0" dirty="0">
                    <a:latin typeface="Cambria Math" panose="02040503050406030204" pitchFamily="18" charset="0"/>
                  </a:rPr>
                  <a:t>𝜑</a:t>
                </a:r>
                <a:r>
                  <a:rPr lang="el-GR" dirty="0"/>
                  <a:t> </a:t>
                </a:r>
                <a:r>
                  <a:rPr lang="en-US" dirty="0"/>
                  <a:t>was false, every disjunct in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dirty="0"/>
                  <a:t> evaluates to false, so the entire disjunction is false under such an </a:t>
                </a:r>
                <a:r>
                  <a:rPr lang="en-US" i="0" dirty="0">
                    <a:latin typeface="Cambria Math" panose="02040503050406030204" pitchFamily="18" charset="0"/>
                  </a:rPr>
                  <a:t>𝑓</a:t>
                </a:r>
                <a:r>
                  <a:rPr lang="en-US" dirty="0"/>
                  <a:t>, too. </a:t>
                </a:r>
              </a:p>
              <a:p>
                <a:pPr fontAlgn="base"/>
                <a:r>
                  <a:rPr lang="en-US" dirty="0"/>
                  <a:t>Thus, </a:t>
                </a:r>
                <a:r>
                  <a:rPr lang="el-GR" i="0" dirty="0">
                    <a:latin typeface="Cambria Math" panose="02040503050406030204" pitchFamily="18" charset="0"/>
                  </a:rPr>
                  <a:t>𝜑 ≡ 𝜓</a:t>
                </a:r>
                <a:r>
                  <a:rPr lang="en-US" b="0" i="0" dirty="0">
                    <a:latin typeface="Cambria Math" panose="02040503050406030204" pitchFamily="18" charset="0"/>
                  </a:rPr>
                  <a:t>_</a:t>
                </a:r>
                <a:r>
                  <a:rPr lang="en-US" i="0" dirty="0" err="1">
                    <a:latin typeface="Cambria Math" panose="02040503050406030204" pitchFamily="18" charset="0"/>
                  </a:rPr>
                  <a:t>𝑑𝑛𝑓</a:t>
                </a:r>
                <a:endParaRPr lang="en-US" dirty="0"/>
              </a:p>
              <a:p>
                <a:pPr fontAlgn="base"/>
                <a:r>
                  <a:rPr lang="en-US" dirty="0"/>
                  <a:t>Are we done?</a:t>
                </a:r>
              </a:p>
              <a:p>
                <a:pPr fontAlgn="base"/>
                <a:endParaRPr lang="en-US" dirty="0"/>
              </a:p>
            </p:txBody>
          </p:sp>
        </mc:Fallback>
      </mc:AlternateContent>
      <p:sp>
        <p:nvSpPr>
          <p:cNvPr id="4" name="Slide Number Placeholder 3">
            <a:extLst>
              <a:ext uri="{FF2B5EF4-FFF2-40B4-BE49-F238E27FC236}">
                <a16:creationId xmlns:a16="http://schemas.microsoft.com/office/drawing/2014/main" id="{48922677-A964-C9A8-4ECA-EA66804EEB99}"/>
              </a:ext>
            </a:extLst>
          </p:cNvPr>
          <p:cNvSpPr>
            <a:spLocks noGrp="1"/>
          </p:cNvSpPr>
          <p:nvPr>
            <p:ph type="sldNum" sz="quarter" idx="5"/>
          </p:nvPr>
        </p:nvSpPr>
        <p:spPr/>
        <p:txBody>
          <a:bodyPr/>
          <a:lstStyle/>
          <a:p>
            <a:fld id="{D1EC9309-185D-B241-857D-6AB647741F6D}" type="slidenum">
              <a:rPr lang="en-US" smtClean="0"/>
              <a:t>45</a:t>
            </a:fld>
            <a:endParaRPr lang="en-US"/>
          </a:p>
        </p:txBody>
      </p:sp>
    </p:spTree>
    <p:extLst>
      <p:ext uri="{BB962C8B-B14F-4D97-AF65-F5344CB8AC3E}">
        <p14:creationId xmlns:p14="http://schemas.microsoft.com/office/powerpoint/2010/main" val="1434871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38CB-BD5B-8595-6191-5F72FA8C2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34059-0722-C181-2D56-4DC36D292F5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4863AC7-5F8F-D170-7DB9-59E9B2F1E57E}"/>
                  </a:ext>
                </a:extLst>
              </p:cNvPr>
              <p:cNvSpPr>
                <a:spLocks noGrp="1"/>
              </p:cNvSpPr>
              <p:nvPr>
                <p:ph type="body" idx="1"/>
              </p:nvPr>
            </p:nvSpPr>
            <p:spPr/>
            <p:txBody>
              <a:bodyPr/>
              <a:lstStyle/>
              <a:p>
                <a:pPr fontAlgn="base"/>
                <a:r>
                  <a:rPr lang="en-US" dirty="0"/>
                  <a:t>There’s one thing we have to be careful about: what happens 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l-GR" i="1" dirty="0">
                            <a:latin typeface="Cambria Math" panose="02040503050406030204" pitchFamily="18" charset="0"/>
                          </a:rPr>
                          <m:t>𝜑</m:t>
                        </m:r>
                      </m:sub>
                    </m:sSub>
                  </m:oMath>
                </a14:m>
                <a:r>
                  <a:rPr lang="en-US" dirty="0"/>
                  <a:t> is an empty set, that is if </a:t>
                </a:r>
                <a14:m>
                  <m:oMath xmlns:m="http://schemas.openxmlformats.org/officeDocument/2006/math">
                    <m:r>
                      <a:rPr lang="el-GR" i="1" dirty="0" smtClean="0">
                        <a:latin typeface="Cambria Math" panose="02040503050406030204" pitchFamily="18" charset="0"/>
                      </a:rPr>
                      <m:t>𝜑</m:t>
                    </m:r>
                  </m:oMath>
                </a14:m>
                <a:r>
                  <a:rPr lang="el-GR" dirty="0"/>
                  <a:t> </a:t>
                </a:r>
                <a:r>
                  <a:rPr lang="en-US" dirty="0"/>
                  <a:t>is unsatisfiable? </a:t>
                </a:r>
              </a:p>
              <a:p>
                <a:pPr fontAlgn="base"/>
                <a:r>
                  <a:rPr lang="en-US" dirty="0"/>
                  <a:t>The construction in (∗) doesn’t work, but it’s easy to handle this case separately: we simply choose an unsatisfiable DNF proposition like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𝑝</m:t>
                    </m:r>
                  </m:oMath>
                </a14:m>
                <a:r>
                  <a:rPr lang="en-US" dirty="0"/>
                  <a:t> as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oMath>
                </a14:m>
                <a:r>
                  <a:rPr lang="en-US" dirty="0"/>
                  <a:t>.</a:t>
                </a:r>
              </a:p>
            </p:txBody>
          </p:sp>
        </mc:Choice>
        <mc:Fallback xmlns="">
          <p:sp>
            <p:nvSpPr>
              <p:cNvPr id="3" name="Notes Placeholder 2">
                <a:extLst>
                  <a:ext uri="{FF2B5EF4-FFF2-40B4-BE49-F238E27FC236}">
                    <a16:creationId xmlns:a16="http://schemas.microsoft.com/office/drawing/2014/main" id="{E4863AC7-5F8F-D170-7DB9-59E9B2F1E57E}"/>
                  </a:ext>
                </a:extLst>
              </p:cNvPr>
              <p:cNvSpPr>
                <a:spLocks noGrp="1"/>
              </p:cNvSpPr>
              <p:nvPr>
                <p:ph type="body" idx="1"/>
              </p:nvPr>
            </p:nvSpPr>
            <p:spPr/>
            <p:txBody>
              <a:bodyPr/>
              <a:lstStyle/>
              <a:p>
                <a:pPr fontAlgn="base"/>
                <a:r>
                  <a:rPr lang="en-US" dirty="0"/>
                  <a:t>There’s one thing we have to be careful about: what happens if </a:t>
                </a:r>
                <a:r>
                  <a:rPr lang="en-US" i="0" dirty="0">
                    <a:latin typeface="Cambria Math" panose="02040503050406030204" pitchFamily="18" charset="0"/>
                  </a:rPr>
                  <a:t>𝑆_</a:t>
                </a:r>
                <a:r>
                  <a:rPr lang="el-GR" i="0" dirty="0">
                    <a:latin typeface="Cambria Math" panose="02040503050406030204" pitchFamily="18" charset="0"/>
                  </a:rPr>
                  <a:t>𝜑</a:t>
                </a:r>
                <a:r>
                  <a:rPr lang="en-US" dirty="0"/>
                  <a:t> is an empty set, that is if </a:t>
                </a:r>
                <a:r>
                  <a:rPr lang="el-GR" i="0" dirty="0">
                    <a:latin typeface="Cambria Math" panose="02040503050406030204" pitchFamily="18" charset="0"/>
                  </a:rPr>
                  <a:t>𝜑</a:t>
                </a:r>
                <a:r>
                  <a:rPr lang="el-GR" dirty="0"/>
                  <a:t> </a:t>
                </a:r>
                <a:r>
                  <a:rPr lang="en-US" dirty="0"/>
                  <a:t>is unsatisfiable? </a:t>
                </a:r>
              </a:p>
              <a:p>
                <a:pPr fontAlgn="base"/>
                <a:r>
                  <a:rPr lang="en-US" dirty="0"/>
                  <a:t>The construction in (∗) doesn’t work, but it’s easy to handle this case separately: we simply choose an unsatisfiable DNF proposition like </a:t>
                </a:r>
                <a:r>
                  <a:rPr lang="en-US" i="0" dirty="0">
                    <a:latin typeface="Cambria Math" panose="02040503050406030204" pitchFamily="18" charset="0"/>
                  </a:rPr>
                  <a:t>𝑝∧¬𝑝</a:t>
                </a:r>
                <a:r>
                  <a:rPr lang="en-US" dirty="0"/>
                  <a:t> as </a:t>
                </a:r>
                <a:r>
                  <a:rPr lang="el-GR" i="0" dirty="0">
                    <a:latin typeface="Cambria Math" panose="02040503050406030204" pitchFamily="18" charset="0"/>
                  </a:rPr>
                  <a:t>𝜓</a:t>
                </a:r>
                <a:r>
                  <a:rPr lang="en-US" i="0" dirty="0">
                    <a:latin typeface="Cambria Math" panose="02040503050406030204" pitchFamily="18" charset="0"/>
                  </a:rPr>
                  <a:t>_</a:t>
                </a:r>
                <a:r>
                  <a:rPr lang="en-US" i="0" dirty="0" err="1">
                    <a:latin typeface="Cambria Math" panose="02040503050406030204" pitchFamily="18" charset="0"/>
                  </a:rPr>
                  <a:t>𝑑𝑛𝑓</a:t>
                </a:r>
                <a:r>
                  <a:rPr lang="en-US" dirty="0"/>
                  <a:t>.</a:t>
                </a:r>
              </a:p>
            </p:txBody>
          </p:sp>
        </mc:Fallback>
      </mc:AlternateContent>
      <p:sp>
        <p:nvSpPr>
          <p:cNvPr id="4" name="Slide Number Placeholder 3">
            <a:extLst>
              <a:ext uri="{FF2B5EF4-FFF2-40B4-BE49-F238E27FC236}">
                <a16:creationId xmlns:a16="http://schemas.microsoft.com/office/drawing/2014/main" id="{963B21E4-9723-D1BF-99ED-CF43F51E5C7A}"/>
              </a:ext>
            </a:extLst>
          </p:cNvPr>
          <p:cNvSpPr>
            <a:spLocks noGrp="1"/>
          </p:cNvSpPr>
          <p:nvPr>
            <p:ph type="sldNum" sz="quarter" idx="5"/>
          </p:nvPr>
        </p:nvSpPr>
        <p:spPr/>
        <p:txBody>
          <a:bodyPr/>
          <a:lstStyle/>
          <a:p>
            <a:fld id="{D1EC9309-185D-B241-857D-6AB647741F6D}" type="slidenum">
              <a:rPr lang="en-US" smtClean="0"/>
              <a:t>46</a:t>
            </a:fld>
            <a:endParaRPr lang="en-US"/>
          </a:p>
        </p:txBody>
      </p:sp>
    </p:spTree>
    <p:extLst>
      <p:ext uri="{BB962C8B-B14F-4D97-AF65-F5344CB8AC3E}">
        <p14:creationId xmlns:p14="http://schemas.microsoft.com/office/powerpoint/2010/main" val="4003504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8A2F-8CFF-B785-C7C5-77B1090CC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5FB1C-C76D-83BB-6B54-470F75108E0D}"/>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5C94FF1-2E35-EF3D-58AE-75D3B53895B0}"/>
                  </a:ext>
                </a:extLst>
              </p:cNvPr>
              <p:cNvSpPr>
                <a:spLocks noGrp="1"/>
              </p:cNvSpPr>
              <p:nvPr>
                <p:ph type="body" idx="1"/>
              </p:nvPr>
            </p:nvSpPr>
            <p:spPr/>
            <p:txBody>
              <a:bodyPr/>
              <a:lstStyle/>
              <a:p>
                <a:pPr fontAlgn="base"/>
                <a:r>
                  <a:rPr lang="en-US" dirty="0"/>
                  <a:t>The type of proof we saw for is known as </a:t>
                </a:r>
                <a:r>
                  <a:rPr lang="en-US" b="1" dirty="0"/>
                  <a:t>proof by cases</a:t>
                </a:r>
                <a:r>
                  <a:rPr lang="en-US" dirty="0"/>
                  <a:t>, with two cases corresponding to </a:t>
                </a:r>
                <a14:m>
                  <m:oMath xmlns:m="http://schemas.openxmlformats.org/officeDocument/2006/math">
                    <m:r>
                      <a:rPr lang="el-GR" i="1" dirty="0">
                        <a:latin typeface="Cambria Math" panose="02040503050406030204" pitchFamily="18" charset="0"/>
                      </a:rPr>
                      <m:t>𝜑</m:t>
                    </m:r>
                  </m:oMath>
                </a14:m>
                <a:r>
                  <a:rPr lang="el-GR" dirty="0"/>
                  <a:t> </a:t>
                </a:r>
                <a:r>
                  <a:rPr lang="en-US" dirty="0"/>
                  <a:t>being satisfiable and </a:t>
                </a:r>
                <a14:m>
                  <m:oMath xmlns:m="http://schemas.openxmlformats.org/officeDocument/2006/math">
                    <m:r>
                      <a:rPr lang="el-GR" i="1" dirty="0">
                        <a:latin typeface="Cambria Math" panose="02040503050406030204" pitchFamily="18" charset="0"/>
                      </a:rPr>
                      <m:t>𝜑</m:t>
                    </m:r>
                  </m:oMath>
                </a14:m>
                <a:r>
                  <a:rPr lang="el-GR" dirty="0"/>
                  <a:t> </a:t>
                </a:r>
                <a:r>
                  <a:rPr lang="en-US" dirty="0"/>
                  <a:t>being unsatisfiable being proven separately.</a:t>
                </a:r>
              </a:p>
              <a:p>
                <a:pPr fontAlgn="base"/>
                <a:r>
                  <a:rPr lang="en-US" dirty="0"/>
                  <a:t>There are many types of proofs used in computer science. Together, we will see loop invariant proofs and proofs by induction but if you continue with more advanced computer science courses, like CS54, CS140, and theory electives, you will encounter even more.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it’s worth emphasizing again that there’s genuine creativity required in proving these theorems. By learning more proof techniques and through practice, you can get better at having the kinds of creative ideas that lead to proofs—but that doesn’t mean that these </a:t>
                </a:r>
                <a:r>
                  <a:rPr lang="en-US" sz="1200" b="0" i="0" u="none" strike="noStrike" kern="1200">
                    <a:solidFill>
                      <a:schemeClr val="tx1"/>
                    </a:solidFill>
                    <a:effectLst/>
                    <a:latin typeface="+mn-lt"/>
                    <a:ea typeface="+mn-ea"/>
                    <a:cs typeface="+mn-cs"/>
                  </a:rPr>
                  <a:t>results should </a:t>
                </a:r>
                <a:r>
                  <a:rPr lang="en-US" sz="1200" b="0" i="0" u="none" strike="noStrike" kern="1200" dirty="0">
                    <a:solidFill>
                      <a:schemeClr val="tx1"/>
                    </a:solidFill>
                    <a:effectLst/>
                    <a:latin typeface="+mn-lt"/>
                    <a:ea typeface="+mn-ea"/>
                    <a:cs typeface="+mn-cs"/>
                  </a:rPr>
                  <a:t>have been “obvious” to you in advance. </a:t>
                </a:r>
                <a:endParaRPr lang="en-US" dirty="0"/>
              </a:p>
            </p:txBody>
          </p:sp>
        </mc:Choice>
        <mc:Fallback xmlns="">
          <p:sp>
            <p:nvSpPr>
              <p:cNvPr id="3" name="Notes Placeholder 2">
                <a:extLst>
                  <a:ext uri="{FF2B5EF4-FFF2-40B4-BE49-F238E27FC236}">
                    <a16:creationId xmlns:a16="http://schemas.microsoft.com/office/drawing/2014/main" id="{75C94FF1-2E35-EF3D-58AE-75D3B53895B0}"/>
                  </a:ext>
                </a:extLst>
              </p:cNvPr>
              <p:cNvSpPr>
                <a:spLocks noGrp="1"/>
              </p:cNvSpPr>
              <p:nvPr>
                <p:ph type="body" idx="1"/>
              </p:nvPr>
            </p:nvSpPr>
            <p:spPr/>
            <p:txBody>
              <a:bodyPr/>
              <a:lstStyle/>
              <a:p>
                <a:pPr fontAlgn="base"/>
                <a:r>
                  <a:rPr lang="en-US" dirty="0"/>
                  <a:t>The type of proof we saw for Theorem 1 and 2 are known as </a:t>
                </a:r>
                <a:r>
                  <a:rPr lang="en-US" b="1" dirty="0"/>
                  <a:t>proof by cases</a:t>
                </a:r>
                <a:r>
                  <a:rPr lang="en-US" dirty="0"/>
                  <a:t>, with two cases corresponding to </a:t>
                </a:r>
                <a:r>
                  <a:rPr lang="el-GR" i="0" dirty="0">
                    <a:latin typeface="Cambria Math" panose="02040503050406030204" pitchFamily="18" charset="0"/>
                  </a:rPr>
                  <a:t>𝜑</a:t>
                </a:r>
                <a:r>
                  <a:rPr lang="el-GR" dirty="0"/>
                  <a:t> </a:t>
                </a:r>
                <a:r>
                  <a:rPr lang="en-US" dirty="0"/>
                  <a:t>being satisfiable or a tautology and </a:t>
                </a:r>
                <a:r>
                  <a:rPr lang="el-GR" i="0" dirty="0">
                    <a:latin typeface="Cambria Math" panose="02040503050406030204" pitchFamily="18" charset="0"/>
                  </a:rPr>
                  <a:t>𝜑</a:t>
                </a:r>
                <a:r>
                  <a:rPr lang="el-GR" dirty="0"/>
                  <a:t> </a:t>
                </a:r>
                <a:r>
                  <a:rPr lang="en-US" dirty="0"/>
                  <a:t>being unsatisfiable or a non-tautology being proven separately.</a:t>
                </a:r>
              </a:p>
              <a:p>
                <a:pPr fontAlgn="base"/>
                <a:r>
                  <a:rPr lang="en-US" dirty="0"/>
                  <a:t>There are many types of proofs used in computer science. Together, we will see loop invariant proofs and proofs by induction but if you continue with more advanced computer science courses, like CS54, CS140, and </a:t>
                </a:r>
                <a:r>
                  <a:rPr lang="en-US"/>
                  <a:t>theory electives, you </a:t>
                </a:r>
                <a:r>
                  <a:rPr lang="en-US" dirty="0"/>
                  <a:t>will encounter even more.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it’s worth emphasizing again that there’s genuine creativity required in proving these theorems. By learning more proof techniques and through practice, you can get better at having the kinds of creative ideas that lead to proofs—but that doesn’t mean that these results should have been “obvious” to you in advance. </a:t>
                </a:r>
                <a:endParaRPr lang="en-US" dirty="0"/>
              </a:p>
            </p:txBody>
          </p:sp>
        </mc:Fallback>
      </mc:AlternateContent>
      <p:sp>
        <p:nvSpPr>
          <p:cNvPr id="4" name="Slide Number Placeholder 3">
            <a:extLst>
              <a:ext uri="{FF2B5EF4-FFF2-40B4-BE49-F238E27FC236}">
                <a16:creationId xmlns:a16="http://schemas.microsoft.com/office/drawing/2014/main" id="{9C96F8C7-C887-AFF7-9E0D-103038CC0808}"/>
              </a:ext>
            </a:extLst>
          </p:cNvPr>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6527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B595-C8D2-22E4-849F-8D5510A36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BF093-E716-D18B-C034-44D9F05F0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FB213-A154-E56F-2361-A58AE56D22A8}"/>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a:t>
            </a:r>
            <a:r>
              <a:rPr lang="en-US" sz="1200" b="0" i="1" u="none" strike="noStrike" kern="1200" dirty="0">
                <a:solidFill>
                  <a:schemeClr val="tx1"/>
                </a:solidFill>
                <a:effectLst/>
                <a:latin typeface="+mn-lt"/>
                <a:ea typeface="+mn-ea"/>
                <a:cs typeface="+mn-cs"/>
              </a:rPr>
              <a:t>proposition</a:t>
            </a:r>
            <a:r>
              <a:rPr lang="en-US" sz="1200" b="0" i="0" u="none" strike="noStrike" kern="1200" dirty="0">
                <a:solidFill>
                  <a:schemeClr val="tx1"/>
                </a:solidFill>
                <a:effectLst/>
                <a:latin typeface="+mn-lt"/>
                <a:ea typeface="+mn-ea"/>
                <a:cs typeface="+mn-cs"/>
              </a:rPr>
              <a:t> is a statement that is true or not.  For example, the statements “CS51 has an enrolment of 47 students” and “Pomona College is the founding college of the Claremont Colleges Consortium” are both propositions. For a particular proposition p, the truth value of p is its truth or falsity. The truth values for those statements are false and true, respectively. </a:t>
            </a:r>
            <a:r>
              <a:rPr lang="en-US" dirty="0"/>
              <a:t>Propositional logic is the study of propositions, including how to formulate statements as propositions, how to evaluate whether a proposition is true or false, and how to manipulate propositions. </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C24DC10-6D2F-8F98-0939-6EFE349C0377}"/>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82371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FEA0-7CE2-C096-D739-11EB2EAB9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C43DD-718B-8220-8EB0-8961764A2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96AC0-3CB2-2C51-F947-1408E7549C3A}"/>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An </a:t>
            </a:r>
            <a:r>
              <a:rPr lang="en-US" sz="1200" b="0" i="1" u="none" strike="noStrike" kern="1200" dirty="0">
                <a:solidFill>
                  <a:schemeClr val="tx1"/>
                </a:solidFill>
                <a:effectLst/>
                <a:latin typeface="+mn-lt"/>
                <a:ea typeface="+mn-ea"/>
                <a:cs typeface="+mn-cs"/>
              </a:rPr>
              <a:t>atomic proposition</a:t>
            </a:r>
            <a:r>
              <a:rPr lang="en-US" sz="1200" b="0" i="0" u="none" strike="noStrike" kern="1200" dirty="0">
                <a:solidFill>
                  <a:schemeClr val="tx1"/>
                </a:solidFill>
                <a:effectLst/>
                <a:latin typeface="+mn-lt"/>
                <a:ea typeface="+mn-ea"/>
                <a:cs typeface="+mn-cs"/>
              </a:rPr>
              <a:t> is a proposition that is conceptually indivisible. It is also known as a </a:t>
            </a:r>
            <a:r>
              <a:rPr lang="en-US" sz="1200" b="0" i="1" u="none" strike="noStrike" kern="1200" dirty="0">
                <a:solidFill>
                  <a:schemeClr val="tx1"/>
                </a:solidFill>
                <a:effectLst/>
                <a:latin typeface="+mn-lt"/>
                <a:ea typeface="+mn-ea"/>
                <a:cs typeface="+mn-cs"/>
              </a:rPr>
              <a:t>Boolean variable</a:t>
            </a:r>
            <a:r>
              <a:rPr lang="en-US" sz="1200" b="0" i="0" u="none" strike="noStrike" kern="1200" dirty="0">
                <a:solidFill>
                  <a:schemeClr val="tx1"/>
                </a:solidFill>
                <a:effectLst/>
                <a:latin typeface="+mn-lt"/>
                <a:ea typeface="+mn-ea"/>
                <a:cs typeface="+mn-cs"/>
              </a:rPr>
              <a:t>. We cannot break it further. For example, "Pomona College’s mascot is Cecil the Sagehen."</a:t>
            </a:r>
          </a:p>
          <a:p>
            <a:pPr rtl="0" fontAlgn="base"/>
            <a:r>
              <a:rPr lang="en-US" sz="1200" b="0" i="0" u="none" strike="noStrike" kern="1200" dirty="0">
                <a:solidFill>
                  <a:schemeClr val="tx1"/>
                </a:solidFill>
                <a:effectLst/>
                <a:latin typeface="+mn-lt"/>
                <a:ea typeface="+mn-ea"/>
                <a:cs typeface="+mn-cs"/>
              </a:rPr>
              <a:t>Can you come up with your own examples for atomic propositions?	</a:t>
            </a:r>
          </a:p>
        </p:txBody>
      </p:sp>
      <p:sp>
        <p:nvSpPr>
          <p:cNvPr id="4" name="Slide Number Placeholder 3">
            <a:extLst>
              <a:ext uri="{FF2B5EF4-FFF2-40B4-BE49-F238E27FC236}">
                <a16:creationId xmlns:a16="http://schemas.microsoft.com/office/drawing/2014/main" id="{1EDC160E-2BCB-2749-498F-C215DE1D2DAC}"/>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350848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4D37D-0247-CA41-2FF5-8A7954567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ADFF-7D08-D7CE-D504-0611685A8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9D4D9-3769-D316-A8A7-5DF094DCA2F3}"/>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a:t>
            </a:r>
            <a:r>
              <a:rPr lang="en-US" sz="1200" b="0" i="1" u="none" strike="noStrike" kern="1200" dirty="0">
                <a:solidFill>
                  <a:schemeClr val="tx1"/>
                </a:solidFill>
                <a:effectLst/>
                <a:latin typeface="+mn-lt"/>
                <a:ea typeface="+mn-ea"/>
                <a:cs typeface="+mn-cs"/>
              </a:rPr>
              <a:t>compound proposition</a:t>
            </a:r>
            <a:r>
              <a:rPr lang="en-US" sz="1200" b="0" i="0" u="none" strike="noStrike" kern="1200" dirty="0">
                <a:solidFill>
                  <a:schemeClr val="tx1"/>
                </a:solidFill>
                <a:effectLst/>
                <a:latin typeface="+mn-lt"/>
                <a:ea typeface="+mn-ea"/>
                <a:cs typeface="+mn-cs"/>
              </a:rPr>
              <a:t> is a proposition that is built up out of k atomic propositions p1, p2, …, pk </a:t>
            </a:r>
            <a:r>
              <a:rPr lang="en-US" sz="1200" dirty="0"/>
              <a:t>that are connected with</a:t>
            </a:r>
            <a:r>
              <a:rPr lang="en-US" sz="1200" b="1" dirty="0"/>
              <a:t> logical connectives</a:t>
            </a:r>
            <a:r>
              <a:rPr lang="en-US" sz="1200" b="0" i="0" u="none" strike="noStrike" kern="1200" dirty="0">
                <a:solidFill>
                  <a:schemeClr val="tx1"/>
                </a:solidFill>
                <a:effectLst/>
                <a:latin typeface="+mn-lt"/>
                <a:ea typeface="+mn-ea"/>
                <a:cs typeface="+mn-cs"/>
              </a:rPr>
              <a:t>. It is also called a </a:t>
            </a:r>
            <a:r>
              <a:rPr lang="en-US" sz="1200" b="0" i="1" u="none" strike="noStrike" kern="1200" dirty="0">
                <a:solidFill>
                  <a:schemeClr val="tx1"/>
                </a:solidFill>
                <a:effectLst/>
                <a:latin typeface="+mn-lt"/>
                <a:ea typeface="+mn-ea"/>
                <a:cs typeface="+mn-cs"/>
              </a:rPr>
              <a:t>Boolean expression</a:t>
            </a:r>
            <a:r>
              <a:rPr lang="en-US" sz="1200" b="0" i="0" u="none" strike="noStrike" kern="1200" dirty="0">
                <a:solidFill>
                  <a:schemeClr val="tx1"/>
                </a:solidFill>
                <a:effectLst/>
                <a:latin typeface="+mn-lt"/>
                <a:ea typeface="+mn-ea"/>
                <a:cs typeface="+mn-cs"/>
              </a:rPr>
              <a:t> or </a:t>
            </a:r>
            <a:r>
              <a:rPr lang="en-US" sz="1200" b="0" i="1" u="none" strike="noStrike" kern="1200" dirty="0">
                <a:solidFill>
                  <a:schemeClr val="tx1"/>
                </a:solidFill>
                <a:effectLst/>
                <a:latin typeface="+mn-lt"/>
                <a:ea typeface="+mn-ea"/>
                <a:cs typeface="+mn-cs"/>
              </a:rPr>
              <a:t>Boolean function/formula</a:t>
            </a:r>
            <a:r>
              <a:rPr lang="en-US" sz="1200" b="0" i="0" u="none" strike="noStrike" kern="1200" dirty="0">
                <a:solidFill>
                  <a:schemeClr val="tx1"/>
                </a:solidFill>
                <a:effectLst/>
                <a:latin typeface="+mn-lt"/>
                <a:ea typeface="+mn-ea"/>
                <a:cs typeface="+mn-cs"/>
              </a:rPr>
              <a:t> over p1, p2, …, pk. For example: "Claremont is a city in Southern California or Portland is a city in Southern California." The two atomic propositions are p1="Claremont is a city in Southern California", p</a:t>
            </a:r>
            <a:r>
              <a:rPr lang="el-GR" sz="1200" b="0"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Portland is a city in Southern California</a:t>
            </a:r>
            <a:r>
              <a:rPr lang="el-GR"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are connected with an the logical connective or. What logical connectives have we seen so far?</a:t>
            </a:r>
          </a:p>
        </p:txBody>
      </p:sp>
      <p:sp>
        <p:nvSpPr>
          <p:cNvPr id="4" name="Slide Number Placeholder 3">
            <a:extLst>
              <a:ext uri="{FF2B5EF4-FFF2-40B4-BE49-F238E27FC236}">
                <a16:creationId xmlns:a16="http://schemas.microsoft.com/office/drawing/2014/main" id="{C862BC49-B92D-E63D-45BA-5BCE87D0C6BB}"/>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163707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FB71-65D4-D6EB-54DE-C6E0C299B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C90FE-9607-2B02-18AA-46EF33E5C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73E5A-3AF3-2AE5-EB2D-E9C2F619F967}"/>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Logical connectives are the glue that creates the more complicated compound propositions from simpler propositions. We have already seen quite a few: </a:t>
            </a:r>
          </a:p>
          <a:p>
            <a:pPr rtl="0" fontAlgn="base"/>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Negation [not, ¬]. The proposition ¬p (“not p,” called the negation of the proposition p) is true when the proposition p is false, and is false when p is true.</a:t>
            </a:r>
          </a:p>
          <a:p>
            <a:pPr rtl="0" fontAlgn="base"/>
            <a:r>
              <a:rPr lang="en-US" sz="1200" b="0" i="0" u="none" strike="noStrike" kern="1200" dirty="0">
                <a:solidFill>
                  <a:schemeClr val="tx1"/>
                </a:solidFill>
                <a:effectLst/>
                <a:latin typeface="+mn-lt"/>
                <a:ea typeface="+mn-ea"/>
                <a:cs typeface="+mn-cs"/>
              </a:rPr>
              <a:t>ii) Conjunction [and, ∧]. The proposition p ∧ q (“p and q,” the conjunction of the propositions p and q) is true when both of the propositions p and q are true, and is false when one or both of p or q is false. Be careful to not confuse it with the bitwise </a:t>
            </a:r>
            <a:r>
              <a:rPr lang="en-US" sz="1200" b="0" i="0" u="none" strike="noStrike" kern="1200" dirty="0" err="1">
                <a:solidFill>
                  <a:schemeClr val="tx1"/>
                </a:solidFill>
                <a:effectLst/>
                <a:latin typeface="+mn-lt"/>
                <a:ea typeface="+mn-ea"/>
                <a:cs typeface="+mn-cs"/>
              </a:rPr>
              <a:t>xor</a:t>
            </a:r>
            <a:r>
              <a:rPr lang="en-US" sz="1200" b="0" i="0" u="none" strike="noStrike" kern="1200" dirty="0">
                <a:solidFill>
                  <a:schemeClr val="tx1"/>
                </a:solidFill>
                <a:effectLst/>
                <a:latin typeface="+mn-lt"/>
                <a:ea typeface="+mn-ea"/>
                <a:cs typeface="+mn-cs"/>
              </a:rPr>
              <a:t> operation in Python.</a:t>
            </a:r>
          </a:p>
          <a:p>
            <a:pPr rtl="0" fontAlgn="base"/>
            <a:r>
              <a:rPr lang="en-US" sz="1200" b="0" i="0" u="none" strike="noStrike" kern="1200" dirty="0">
                <a:solidFill>
                  <a:schemeClr val="tx1"/>
                </a:solidFill>
                <a:effectLst/>
                <a:latin typeface="+mn-lt"/>
                <a:ea typeface="+mn-ea"/>
                <a:cs typeface="+mn-cs"/>
              </a:rPr>
              <a:t>iii) Disjunction [or, ∨]. The proposition p ∨ q (“p or q,” the disjunction of the propositions p and q) is true when one or both of the propositions p or q is true, and is false when both p and q are false.</a:t>
            </a:r>
          </a:p>
          <a:p>
            <a:pPr rtl="0" fontAlgn="base"/>
            <a:r>
              <a:rPr lang="en-US" sz="1200" b="0" i="0" u="none" strike="noStrike" kern="1200" dirty="0">
                <a:solidFill>
                  <a:schemeClr val="tx1"/>
                </a:solidFill>
                <a:effectLst/>
                <a:latin typeface="+mn-lt"/>
                <a:ea typeface="+mn-ea"/>
                <a:cs typeface="+mn-cs"/>
              </a:rPr>
              <a:t>iv) Exclusive or [</a:t>
            </a:r>
            <a:r>
              <a:rPr lang="en-US" sz="1200" b="0" i="0" u="none" strike="noStrike" kern="1200" dirty="0" err="1">
                <a:solidFill>
                  <a:schemeClr val="tx1"/>
                </a:solidFill>
                <a:effectLst/>
                <a:latin typeface="+mn-lt"/>
                <a:ea typeface="+mn-ea"/>
                <a:cs typeface="+mn-cs"/>
              </a:rPr>
              <a:t>xor</a:t>
            </a:r>
            <a:r>
              <a:rPr lang="en-US" sz="1200" b="0" i="0" u="none" strike="noStrike" kern="1200" dirty="0">
                <a:solidFill>
                  <a:schemeClr val="tx1"/>
                </a:solidFill>
                <a:effectLst/>
                <a:latin typeface="+mn-lt"/>
                <a:ea typeface="+mn-ea"/>
                <a:cs typeface="+mn-cs"/>
              </a:rPr>
              <a:t>, ⊕]. The proposition p ⊕ q is true when one of p or q is true, but not both. Thus p ⊕ q is false when both p and q are true, and when both p and q are false.</a:t>
            </a:r>
          </a:p>
          <a:p>
            <a:pPr rtl="0" fontAlgn="base"/>
            <a:r>
              <a:rPr lang="en-US" sz="1200" b="0" i="0" u="none" strike="noStrike" kern="1200" dirty="0">
                <a:solidFill>
                  <a:schemeClr val="tx1"/>
                </a:solidFill>
                <a:effectLst/>
                <a:latin typeface="+mn-lt"/>
                <a:ea typeface="+mn-ea"/>
                <a:cs typeface="+mn-cs"/>
              </a:rPr>
              <a:t>Unfortunately, the word “or” in English can mean either inclusive or exclusive or, depending on the context in which it’s being used. When you see the word “or,” you’ll have to think carefully about which meaning is intended.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Can you come up with your own examples for compound propositions?	</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A0DE7C1-C65C-93AC-43E2-54318A30E8AD}"/>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266127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F9010-083F-66AA-EDFF-203E70E5F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FD783-4129-2930-14A7-F6933C55A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BA05A-78E5-0179-E9FD-626018337361}"/>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more logical connectives used in propositional logic that we have not seen so far. The first one is implication.</a:t>
            </a:r>
          </a:p>
          <a:p>
            <a:pPr rtl="0" fontAlgn="base"/>
            <a:r>
              <a:rPr lang="en-US" sz="1200" b="0" i="0" u="none" strike="noStrike" kern="1200" dirty="0">
                <a:solidFill>
                  <a:schemeClr val="tx1"/>
                </a:solidFill>
                <a:effectLst/>
                <a:latin typeface="+mn-lt"/>
                <a:ea typeface="+mn-ea"/>
                <a:cs typeface="+mn-cs"/>
              </a:rPr>
              <a:t>Implication [if/then, ⇒]: It expresses a familiar idea from everyday life, though one that’s not quite captured by a single English word. Consider the sentence “If you tell me how much money you make, then I’ll tell you how much I make.” It’s easiest to think of this sentence as a promise: I’ve promised that I’ll tell you my financial situation, as long as you tell me yours. I haven’t promised anything about what I’ll do if you don’t tell me your salary—I can abstain from revealing anything about myself, or I might spontaneously tell you my salary anyway, but the point is that I haven’t guaranteed anything. (But you’d justifiably call me a liar if you told me what you make, and I failed to disclose my salary in return.) This kind of promise is expressed as an implication in propositional logic.</a:t>
            </a:r>
          </a:p>
          <a:p>
            <a:pPr rtl="0" fontAlgn="base"/>
            <a:r>
              <a:rPr lang="en-US" sz="1200" b="0" i="0" u="none" strike="noStrike" kern="1200" dirty="0">
                <a:solidFill>
                  <a:schemeClr val="tx1"/>
                </a:solidFill>
                <a:effectLst/>
                <a:latin typeface="+mn-lt"/>
                <a:ea typeface="+mn-ea"/>
                <a:cs typeface="+mn-cs"/>
              </a:rPr>
              <a:t>The proposition p ⇒ q is true when the truth of p implies the truth of q. In other words, p ⇒ q is true unless p is true and q is false.</a:t>
            </a:r>
          </a:p>
          <a:p>
            <a:pPr fontAlgn="base"/>
            <a:r>
              <a:rPr lang="en-US" sz="1200" b="0" i="0" u="none" strike="noStrike" kern="1200" dirty="0">
                <a:solidFill>
                  <a:schemeClr val="tx1"/>
                </a:solidFill>
                <a:effectLst/>
                <a:latin typeface="+mn-lt"/>
                <a:ea typeface="+mn-ea"/>
                <a:cs typeface="+mn-cs"/>
              </a:rPr>
              <a:t>In the implication p ⇒ q, the proposition p is called the </a:t>
            </a:r>
            <a:r>
              <a:rPr lang="en-US" sz="1200" b="0" i="1" u="none" strike="noStrike" kern="1200" dirty="0">
                <a:solidFill>
                  <a:schemeClr val="tx1"/>
                </a:solidFill>
                <a:effectLst/>
                <a:latin typeface="+mn-lt"/>
                <a:ea typeface="+mn-ea"/>
                <a:cs typeface="+mn-cs"/>
              </a:rPr>
              <a:t>antecedent</a:t>
            </a:r>
            <a:r>
              <a:rPr lang="en-US" sz="1200" b="0" i="0" u="none" strike="noStrike" kern="1200" dirty="0">
                <a:solidFill>
                  <a:schemeClr val="tx1"/>
                </a:solidFill>
                <a:effectLst/>
                <a:latin typeface="+mn-lt"/>
                <a:ea typeface="+mn-ea"/>
                <a:cs typeface="+mn-cs"/>
              </a:rPr>
              <a:t> or the </a:t>
            </a:r>
            <a:r>
              <a:rPr lang="en-US" sz="1200" b="0" i="1" u="none" strike="noStrike" kern="1200" dirty="0">
                <a:solidFill>
                  <a:schemeClr val="tx1"/>
                </a:solidFill>
                <a:effectLst/>
                <a:latin typeface="+mn-lt"/>
                <a:ea typeface="+mn-ea"/>
                <a:cs typeface="+mn-cs"/>
              </a:rPr>
              <a:t>hypothesis</a:t>
            </a:r>
            <a:r>
              <a:rPr lang="en-US" sz="1200" b="0" i="0" u="none" strike="noStrike" kern="1200" dirty="0">
                <a:solidFill>
                  <a:schemeClr val="tx1"/>
                </a:solidFill>
                <a:effectLst/>
                <a:latin typeface="+mn-lt"/>
                <a:ea typeface="+mn-ea"/>
                <a:cs typeface="+mn-cs"/>
              </a:rPr>
              <a:t>, and the proposition q is called the </a:t>
            </a:r>
            <a:r>
              <a:rPr lang="en-US" sz="1200" b="0" i="1" u="none" strike="noStrike" kern="1200" dirty="0">
                <a:solidFill>
                  <a:schemeClr val="tx1"/>
                </a:solidFill>
                <a:effectLst/>
                <a:latin typeface="+mn-lt"/>
                <a:ea typeface="+mn-ea"/>
                <a:cs typeface="+mn-cs"/>
              </a:rPr>
              <a:t>consequent</a:t>
            </a:r>
            <a:r>
              <a:rPr lang="en-US" sz="1200" b="0" i="0" u="none" strike="noStrike" kern="1200" dirty="0">
                <a:solidFill>
                  <a:schemeClr val="tx1"/>
                </a:solidFill>
                <a:effectLst/>
                <a:latin typeface="+mn-lt"/>
                <a:ea typeface="+mn-ea"/>
                <a:cs typeface="+mn-cs"/>
              </a:rPr>
              <a:t> or the </a:t>
            </a:r>
            <a:r>
              <a:rPr lang="en-US" sz="1200" b="0" i="1" u="none" strike="noStrike" kern="1200" dirty="0">
                <a:solidFill>
                  <a:schemeClr val="tx1"/>
                </a:solidFill>
                <a:effectLst/>
                <a:latin typeface="+mn-lt"/>
                <a:ea typeface="+mn-ea"/>
                <a:cs typeface="+mn-cs"/>
              </a:rPr>
              <a:t>conclusion. </a:t>
            </a:r>
            <a:r>
              <a:rPr lang="en-US" sz="1200" b="0" i="0" u="none" strike="noStrike" kern="1200" dirty="0">
                <a:solidFill>
                  <a:schemeClr val="tx1"/>
                </a:solidFill>
                <a:effectLst/>
                <a:latin typeface="+mn-lt"/>
                <a:ea typeface="+mn-ea"/>
                <a:cs typeface="+mn-cs"/>
              </a:rPr>
              <a:t>A confusing aspect is that i</a:t>
            </a:r>
            <a:r>
              <a:rPr lang="en-US" dirty="0"/>
              <a:t>mplication doesn’t mean that p caused q. Only that p being true implies that q is true.  Or in other words, p being true lets us conclude that q is true</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E0479BB-B0A1-EA12-05F9-FE8C2B9109D0}"/>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217882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3/2/26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3/2/26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3/2/26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3/2/26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3/2/26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3/2/26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3/2/26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3/2/26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3/2/26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3/2/26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3/2/26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3/2/26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1.png"/><Relationship Id="rId5" Type="http://schemas.openxmlformats.org/officeDocument/2006/relationships/image" Target="../media/image250.png"/><Relationship Id="rId4" Type="http://schemas.openxmlformats.org/officeDocument/2006/relationships/image" Target="../media/image240.png"/></Relationships>
</file>

<file path=ppt/slides/_rels/slide4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0.png"/></Relationships>
</file>

<file path=ppt/slides/_rels/slide43.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60.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1"/>
            <a:ext cx="12192000" cy="6858000"/>
          </a:xfrm>
          <a:prstGeom prst="rect">
            <a:avLst/>
          </a:prstGeom>
          <a:solidFill>
            <a:srgbClr val="0089E5">
              <a:alpha val="8196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4800" dirty="0">
                <a:solidFill>
                  <a:schemeClr val="bg1"/>
                </a:solidFill>
              </a:rPr>
              <a:t>Propositional Logic</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pic>
        <p:nvPicPr>
          <p:cNvPr id="12" name="Picture 11" descr="Zeno: My client couldn't have killed anyone with this arrow, and I can prove it!&#10;Judge: I'd like to examine your proof, Zeno. You may approach the bench.&#10;Zeno: —But never reach it!&#10;">
            <a:extLst>
              <a:ext uri="{FF2B5EF4-FFF2-40B4-BE49-F238E27FC236}">
                <a16:creationId xmlns:a16="http://schemas.microsoft.com/office/drawing/2014/main" id="{7FB342C0-FBB2-392E-3C3A-F938E012BE25}"/>
              </a:ext>
            </a:extLst>
          </p:cNvPr>
          <p:cNvPicPr>
            <a:picLocks noChangeAspect="1"/>
          </p:cNvPicPr>
          <p:nvPr/>
        </p:nvPicPr>
        <p:blipFill>
          <a:blip r:embed="rId3"/>
          <a:stretch>
            <a:fillRect/>
          </a:stretch>
        </p:blipFill>
        <p:spPr>
          <a:xfrm>
            <a:off x="1398494" y="636270"/>
            <a:ext cx="5017057" cy="5507856"/>
          </a:xfrm>
          <a:prstGeom prst="rect">
            <a:avLst/>
          </a:prstGeom>
        </p:spPr>
      </p:pic>
      <p:sp>
        <p:nvSpPr>
          <p:cNvPr id="13" name="TextBox 12">
            <a:extLst>
              <a:ext uri="{FF2B5EF4-FFF2-40B4-BE49-F238E27FC236}">
                <a16:creationId xmlns:a16="http://schemas.microsoft.com/office/drawing/2014/main" id="{07DD5FD9-D993-DD57-0FFE-90CF6F5A3A0A}"/>
              </a:ext>
            </a:extLst>
          </p:cNvPr>
          <p:cNvSpPr txBox="1"/>
          <p:nvPr/>
        </p:nvSpPr>
        <p:spPr>
          <a:xfrm>
            <a:off x="842980" y="6221730"/>
            <a:ext cx="6128084" cy="523220"/>
          </a:xfrm>
          <a:prstGeom prst="rect">
            <a:avLst/>
          </a:prstGeom>
          <a:noFill/>
        </p:spPr>
        <p:txBody>
          <a:bodyPr wrap="square">
            <a:spAutoFit/>
          </a:bodyPr>
          <a:lstStyle/>
          <a:p>
            <a:pPr algn="ctr"/>
            <a:r>
              <a:rPr lang="en-US" sz="1400" dirty="0">
                <a:solidFill>
                  <a:schemeClr val="bg1"/>
                </a:solidFill>
              </a:rPr>
              <a:t>https://</a:t>
            </a:r>
            <a:r>
              <a:rPr lang="en-US" sz="1400" dirty="0" err="1">
                <a:solidFill>
                  <a:schemeClr val="bg1"/>
                </a:solidFill>
              </a:rPr>
              <a:t>xkcd.com</a:t>
            </a:r>
            <a:r>
              <a:rPr lang="en-US" sz="1400" dirty="0">
                <a:solidFill>
                  <a:schemeClr val="bg1"/>
                </a:solidFill>
              </a:rPr>
              <a:t>/1153/</a:t>
            </a:r>
            <a:br>
              <a:rPr lang="en-US" sz="1400" dirty="0">
                <a:solidFill>
                  <a:schemeClr val="bg1"/>
                </a:solidFill>
              </a:rPr>
            </a:br>
            <a:r>
              <a:rPr lang="en-US" sz="1400" dirty="0">
                <a:solidFill>
                  <a:schemeClr val="bg1"/>
                </a:solidFill>
              </a:rPr>
              <a:t>https://</a:t>
            </a:r>
            <a:r>
              <a:rPr lang="en-US" sz="1400" dirty="0" err="1">
                <a:solidFill>
                  <a:schemeClr val="bg1"/>
                </a:solidFill>
              </a:rPr>
              <a:t>www.explainxkcd.com</a:t>
            </a:r>
            <a:r>
              <a:rPr lang="en-US" sz="1400" dirty="0">
                <a:solidFill>
                  <a:schemeClr val="bg1"/>
                </a:solidFill>
              </a:rPr>
              <a:t>/wiki/</a:t>
            </a:r>
            <a:r>
              <a:rPr lang="en-US" sz="1400" dirty="0" err="1">
                <a:solidFill>
                  <a:schemeClr val="bg1"/>
                </a:solidFill>
              </a:rPr>
              <a:t>index.php</a:t>
            </a:r>
            <a:r>
              <a:rPr lang="en-US" sz="1400" dirty="0">
                <a:solidFill>
                  <a:schemeClr val="bg1"/>
                </a:solidFill>
              </a:rPr>
              <a:t>/1153:_Proof</a:t>
            </a:r>
          </a:p>
        </p:txBody>
      </p:sp>
      <p:sp>
        <p:nvSpPr>
          <p:cNvPr id="5" name="Rectangle 4">
            <a:extLst>
              <a:ext uri="{FF2B5EF4-FFF2-40B4-BE49-F238E27FC236}">
                <a16:creationId xmlns:a16="http://schemas.microsoft.com/office/drawing/2014/main" id="{019D7D98-7FD2-2A5A-89BC-4F1F807FF4D4}"/>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Mathematical Foundations</a:t>
            </a:r>
          </a:p>
        </p:txBody>
      </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00A61-6AE2-CFE2-D779-332923AB6EB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5867F70-FC33-2CF9-BD1E-6212D008B30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C6F40DE-D71E-4F08-9E5E-4D5E384AE781}"/>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2" name="TextBox 1">
            <a:extLst>
              <a:ext uri="{FF2B5EF4-FFF2-40B4-BE49-F238E27FC236}">
                <a16:creationId xmlns:a16="http://schemas.microsoft.com/office/drawing/2014/main" id="{74E8CE43-B371-0BF5-6C29-F7E541140FA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C51579F-5A45-ED56-3A76-F3807A5FB08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truth values of implications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E153579-33E8-BF27-53CA-BD5AFAD1C490}"/>
              </a:ext>
            </a:extLst>
          </p:cNvPr>
          <p:cNvSpPr>
            <a:spLocks noGrp="1"/>
          </p:cNvSpPr>
          <p:nvPr>
            <p:ph idx="1"/>
          </p:nvPr>
        </p:nvSpPr>
        <p:spPr>
          <a:xfrm>
            <a:off x="612647" y="1563132"/>
            <a:ext cx="11019515" cy="4593828"/>
          </a:xfrm>
        </p:spPr>
        <p:txBody>
          <a:bodyPr>
            <a:noAutofit/>
          </a:bodyPr>
          <a:lstStyle/>
          <a:p>
            <a:pPr lvl="1" fontAlgn="base"/>
            <a:r>
              <a:rPr lang="en-US" sz="2400" dirty="0"/>
              <a:t>What will the following propositions evaluate to?</a:t>
            </a:r>
          </a:p>
          <a:p>
            <a:pPr lvl="2" fontAlgn="base"/>
            <a:r>
              <a:rPr lang="en-US" sz="2400" dirty="0"/>
              <a:t>1 + 1 = 2 implies that 2 + 3 = 5. </a:t>
            </a:r>
          </a:p>
          <a:p>
            <a:pPr lvl="2" fontAlgn="base"/>
            <a:r>
              <a:rPr lang="en-US" sz="2400" dirty="0"/>
              <a:t>2 + 3 = 4 implies that 2 + 2 = 4.</a:t>
            </a:r>
          </a:p>
          <a:p>
            <a:pPr lvl="2" fontAlgn="base"/>
            <a:r>
              <a:rPr lang="en-US" sz="2400" dirty="0"/>
              <a:t>2 + 2 = 4 implies that 2 + 1 = 5.</a:t>
            </a:r>
          </a:p>
          <a:p>
            <a:pPr lvl="2" fontAlgn="base"/>
            <a:r>
              <a:rPr lang="en-US" sz="2400" dirty="0"/>
              <a:t>2 + 3 = 4 implies that 2 + 3 = 6.</a:t>
            </a:r>
            <a:endParaRPr lang="en-US" sz="2800" dirty="0"/>
          </a:p>
        </p:txBody>
      </p:sp>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E28B497F-4BA9-54A2-3009-B8FE37DA2CD0}"/>
                  </a:ext>
                </a:extLst>
              </p:cNvPr>
              <p:cNvGraphicFramePr>
                <a:graphicFrameLocks/>
              </p:cNvGraphicFramePr>
              <p:nvPr>
                <p:extLst>
                  <p:ext uri="{D42A27DB-BD31-4B8C-83A1-F6EECF244321}">
                    <p14:modId xmlns:p14="http://schemas.microsoft.com/office/powerpoint/2010/main" val="1009014308"/>
                  </p:ext>
                </p:extLst>
              </p:nvPr>
            </p:nvGraphicFramePr>
            <p:xfrm>
              <a:off x="9005956" y="4658862"/>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m:oMathPara>
                          </a14:m>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5" name="Content Placeholder 3">
                <a:extLst>
                  <a:ext uri="{FF2B5EF4-FFF2-40B4-BE49-F238E27FC236}">
                    <a16:creationId xmlns:a16="http://schemas.microsoft.com/office/drawing/2014/main" id="{E28B497F-4BA9-54A2-3009-B8FE37DA2CD0}"/>
                  </a:ext>
                </a:extLst>
              </p:cNvPr>
              <p:cNvGraphicFramePr>
                <a:graphicFrameLocks/>
              </p:cNvGraphicFramePr>
              <p:nvPr>
                <p:extLst>
                  <p:ext uri="{D42A27DB-BD31-4B8C-83A1-F6EECF244321}">
                    <p14:modId xmlns:p14="http://schemas.microsoft.com/office/powerpoint/2010/main" val="1009014308"/>
                  </p:ext>
                </p:extLst>
              </p:nvPr>
            </p:nvGraphicFramePr>
            <p:xfrm>
              <a:off x="9005956" y="4658862"/>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endParaRPr lang="en-US"/>
                        </a:p>
                      </a:txBody>
                      <a:tcPr>
                        <a:blipFill>
                          <a:blip r:embed="rId3"/>
                          <a:stretch>
                            <a:fillRect l="-1471" r="-201471" b="-444828"/>
                          </a:stretch>
                        </a:blipFill>
                      </a:tcPr>
                    </a:tc>
                    <a:tc>
                      <a:txBody>
                        <a:bodyPr/>
                        <a:lstStyle/>
                        <a:p>
                          <a:endParaRPr lang="en-US"/>
                        </a:p>
                      </a:txBody>
                      <a:tcPr>
                        <a:blipFill>
                          <a:blip r:embed="rId3"/>
                          <a:stretch>
                            <a:fillRect l="-102985" r="-104478" b="-444828"/>
                          </a:stretch>
                        </a:blipFill>
                      </a:tcPr>
                    </a:tc>
                    <a:tc>
                      <a:txBody>
                        <a:bodyPr/>
                        <a:lstStyle/>
                        <a:p>
                          <a:endParaRPr lang="en-US"/>
                        </a:p>
                      </a:txBody>
                      <a:tcPr>
                        <a:blipFill>
                          <a:blip r:embed="rId3"/>
                          <a:stretch>
                            <a:fillRect l="-200000" r="-2941"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3"/>
                          <a:stretch>
                            <a:fillRect l="-1471" t="-96667" r="-201471" b="-330000"/>
                          </a:stretch>
                        </a:blipFill>
                      </a:tcPr>
                    </a:tc>
                    <a:tc>
                      <a:txBody>
                        <a:bodyPr/>
                        <a:lstStyle/>
                        <a:p>
                          <a:endParaRPr lang="en-US"/>
                        </a:p>
                      </a:txBody>
                      <a:tcPr>
                        <a:blipFill>
                          <a:blip r:embed="rId3"/>
                          <a:stretch>
                            <a:fillRect l="-102985" t="-96667" r="-104478" b="-330000"/>
                          </a:stretch>
                        </a:blipFill>
                      </a:tcPr>
                    </a:tc>
                    <a:tc>
                      <a:txBody>
                        <a:bodyPr/>
                        <a:lstStyle/>
                        <a:p>
                          <a:endParaRPr lang="en-US"/>
                        </a:p>
                      </a:txBody>
                      <a:tcPr>
                        <a:blipFill>
                          <a:blip r:embed="rId3"/>
                          <a:stretch>
                            <a:fillRect l="-200000" t="-96667" r="-2941"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3"/>
                          <a:stretch>
                            <a:fillRect l="-1471" t="-203448" r="-201471" b="-241379"/>
                          </a:stretch>
                        </a:blipFill>
                      </a:tcPr>
                    </a:tc>
                    <a:tc>
                      <a:txBody>
                        <a:bodyPr/>
                        <a:lstStyle/>
                        <a:p>
                          <a:endParaRPr lang="en-US"/>
                        </a:p>
                      </a:txBody>
                      <a:tcPr>
                        <a:blipFill>
                          <a:blip r:embed="rId3"/>
                          <a:stretch>
                            <a:fillRect l="-102985" t="-203448" r="-104478" b="-241379"/>
                          </a:stretch>
                        </a:blipFill>
                      </a:tcPr>
                    </a:tc>
                    <a:tc>
                      <a:txBody>
                        <a:bodyPr/>
                        <a:lstStyle/>
                        <a:p>
                          <a:endParaRPr lang="en-US"/>
                        </a:p>
                      </a:txBody>
                      <a:tcPr>
                        <a:blipFill>
                          <a:blip r:embed="rId3"/>
                          <a:stretch>
                            <a:fillRect l="-200000" t="-203448" r="-2941"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3"/>
                          <a:stretch>
                            <a:fillRect l="-1471" t="-293333" r="-201471" b="-133333"/>
                          </a:stretch>
                        </a:blipFill>
                      </a:tcPr>
                    </a:tc>
                    <a:tc>
                      <a:txBody>
                        <a:bodyPr/>
                        <a:lstStyle/>
                        <a:p>
                          <a:endParaRPr lang="en-US"/>
                        </a:p>
                      </a:txBody>
                      <a:tcPr>
                        <a:blipFill>
                          <a:blip r:embed="rId3"/>
                          <a:stretch>
                            <a:fillRect l="-102985" t="-293333" r="-104478" b="-133333"/>
                          </a:stretch>
                        </a:blipFill>
                      </a:tcPr>
                    </a:tc>
                    <a:tc>
                      <a:txBody>
                        <a:bodyPr/>
                        <a:lstStyle/>
                        <a:p>
                          <a:endParaRPr lang="en-US"/>
                        </a:p>
                      </a:txBody>
                      <a:tcPr>
                        <a:blipFill>
                          <a:blip r:embed="rId3"/>
                          <a:stretch>
                            <a:fillRect l="-200000" t="-293333" r="-2941"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3"/>
                          <a:stretch>
                            <a:fillRect l="-1471" t="-302564" r="-201471" b="-2564"/>
                          </a:stretch>
                        </a:blipFill>
                      </a:tcPr>
                    </a:tc>
                    <a:tc>
                      <a:txBody>
                        <a:bodyPr/>
                        <a:lstStyle/>
                        <a:p>
                          <a:endParaRPr lang="en-US"/>
                        </a:p>
                      </a:txBody>
                      <a:tcPr>
                        <a:blipFill>
                          <a:blip r:embed="rId3"/>
                          <a:stretch>
                            <a:fillRect l="-102985" t="-302564" r="-104478" b="-2564"/>
                          </a:stretch>
                        </a:blipFill>
                      </a:tcPr>
                    </a:tc>
                    <a:tc>
                      <a:txBody>
                        <a:bodyPr/>
                        <a:lstStyle/>
                        <a:p>
                          <a:endParaRPr lang="en-US"/>
                        </a:p>
                      </a:txBody>
                      <a:tcPr>
                        <a:blipFill>
                          <a:blip r:embed="rId3"/>
                          <a:stretch>
                            <a:fillRect l="-200000" t="-302564" r="-2941"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26240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CA070-D069-4FD2-9612-6B5B335D40B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EC5F995-8466-7705-065D-1E5C927F43F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07A2A38-A663-AD96-0EDF-D47341291417}"/>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2" name="TextBox 1">
            <a:extLst>
              <a:ext uri="{FF2B5EF4-FFF2-40B4-BE49-F238E27FC236}">
                <a16:creationId xmlns:a16="http://schemas.microsoft.com/office/drawing/2014/main" id="{F951131D-B03A-8DB2-9EB7-6016DB4EA4F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A1B51EB-EFBD-5FAE-3805-316658479CA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truth values of implications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CB91A2F5-5609-F063-3E7B-D16B745E9044}"/>
              </a:ext>
            </a:extLst>
          </p:cNvPr>
          <p:cNvSpPr>
            <a:spLocks noGrp="1"/>
          </p:cNvSpPr>
          <p:nvPr>
            <p:ph idx="1"/>
          </p:nvPr>
        </p:nvSpPr>
        <p:spPr>
          <a:xfrm>
            <a:off x="612647" y="1563132"/>
            <a:ext cx="11019515" cy="4593828"/>
          </a:xfrm>
        </p:spPr>
        <p:txBody>
          <a:bodyPr>
            <a:noAutofit/>
          </a:bodyPr>
          <a:lstStyle/>
          <a:p>
            <a:pPr lvl="1" fontAlgn="base"/>
            <a:r>
              <a:rPr lang="en-US" sz="2400" dirty="0"/>
              <a:t>What will the following propositions evaluate to?</a:t>
            </a:r>
          </a:p>
          <a:p>
            <a:pPr lvl="2" fontAlgn="base"/>
            <a:r>
              <a:rPr lang="en-US" sz="2400" dirty="0"/>
              <a:t>1 + 1 = 2 implies that 2 + 3 = 5. (“True implies True” is true.)</a:t>
            </a:r>
          </a:p>
          <a:p>
            <a:pPr lvl="2" fontAlgn="base"/>
            <a:r>
              <a:rPr lang="en-US" sz="2400" dirty="0"/>
              <a:t>2 + 3 = 4 implies that 2 + 2 = 4. (“False implies True” is true.)</a:t>
            </a:r>
          </a:p>
          <a:p>
            <a:pPr lvl="2" fontAlgn="base"/>
            <a:r>
              <a:rPr lang="en-US" sz="2400" dirty="0"/>
              <a:t>2 + 2 = 4 implies that 2 + 1 = 5. (“True implies False” is false.)</a:t>
            </a:r>
          </a:p>
          <a:p>
            <a:pPr lvl="3" fontAlgn="base"/>
            <a:r>
              <a:rPr lang="en-US" sz="2400" dirty="0"/>
              <a:t>This is false because 2 + 2 = 4 is true, but 2 + 1 = 5 is false.</a:t>
            </a:r>
          </a:p>
          <a:p>
            <a:pPr lvl="2" fontAlgn="base"/>
            <a:r>
              <a:rPr lang="en-US" sz="2400" dirty="0"/>
              <a:t>2 + 3 = 4 implies that 2 + 3 = 6. (“False implies False” is true.)</a:t>
            </a:r>
          </a:p>
          <a:p>
            <a:pPr marL="228600" lvl="1" indent="0" fontAlgn="base">
              <a:buNone/>
            </a:pPr>
            <a:endParaRPr lang="en-US" sz="2000" dirty="0"/>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C773B68-D2C2-1C4F-461F-DA33F2A60033}"/>
                  </a:ext>
                </a:extLst>
              </p:cNvPr>
              <p:cNvGraphicFramePr>
                <a:graphicFrameLocks/>
              </p:cNvGraphicFramePr>
              <p:nvPr>
                <p:extLst>
                  <p:ext uri="{D42A27DB-BD31-4B8C-83A1-F6EECF244321}">
                    <p14:modId xmlns:p14="http://schemas.microsoft.com/office/powerpoint/2010/main" val="1476863968"/>
                  </p:ext>
                </p:extLst>
              </p:nvPr>
            </p:nvGraphicFramePr>
            <p:xfrm>
              <a:off x="9005956" y="4658862"/>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m:oMathPara>
                          </a14:m>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4" name="Content Placeholder 3">
                <a:extLst>
                  <a:ext uri="{FF2B5EF4-FFF2-40B4-BE49-F238E27FC236}">
                    <a16:creationId xmlns:a16="http://schemas.microsoft.com/office/drawing/2014/main" id="{5C773B68-D2C2-1C4F-461F-DA33F2A60033}"/>
                  </a:ext>
                </a:extLst>
              </p:cNvPr>
              <p:cNvGraphicFramePr>
                <a:graphicFrameLocks/>
              </p:cNvGraphicFramePr>
              <p:nvPr>
                <p:extLst>
                  <p:ext uri="{D42A27DB-BD31-4B8C-83A1-F6EECF244321}">
                    <p14:modId xmlns:p14="http://schemas.microsoft.com/office/powerpoint/2010/main" val="1476863968"/>
                  </p:ext>
                </p:extLst>
              </p:nvPr>
            </p:nvGraphicFramePr>
            <p:xfrm>
              <a:off x="9005956" y="4658862"/>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endParaRPr lang="en-US"/>
                        </a:p>
                      </a:txBody>
                      <a:tcPr>
                        <a:blipFill>
                          <a:blip r:embed="rId3"/>
                          <a:stretch>
                            <a:fillRect l="-1471" r="-201471" b="-444828"/>
                          </a:stretch>
                        </a:blipFill>
                      </a:tcPr>
                    </a:tc>
                    <a:tc>
                      <a:txBody>
                        <a:bodyPr/>
                        <a:lstStyle/>
                        <a:p>
                          <a:endParaRPr lang="en-US"/>
                        </a:p>
                      </a:txBody>
                      <a:tcPr>
                        <a:blipFill>
                          <a:blip r:embed="rId3"/>
                          <a:stretch>
                            <a:fillRect l="-102985" r="-104478" b="-444828"/>
                          </a:stretch>
                        </a:blipFill>
                      </a:tcPr>
                    </a:tc>
                    <a:tc>
                      <a:txBody>
                        <a:bodyPr/>
                        <a:lstStyle/>
                        <a:p>
                          <a:endParaRPr lang="en-US"/>
                        </a:p>
                      </a:txBody>
                      <a:tcPr>
                        <a:blipFill>
                          <a:blip r:embed="rId3"/>
                          <a:stretch>
                            <a:fillRect l="-200000" r="-2941"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3"/>
                          <a:stretch>
                            <a:fillRect l="-1471" t="-96667" r="-201471" b="-330000"/>
                          </a:stretch>
                        </a:blipFill>
                      </a:tcPr>
                    </a:tc>
                    <a:tc>
                      <a:txBody>
                        <a:bodyPr/>
                        <a:lstStyle/>
                        <a:p>
                          <a:endParaRPr lang="en-US"/>
                        </a:p>
                      </a:txBody>
                      <a:tcPr>
                        <a:blipFill>
                          <a:blip r:embed="rId3"/>
                          <a:stretch>
                            <a:fillRect l="-102985" t="-96667" r="-104478" b="-330000"/>
                          </a:stretch>
                        </a:blipFill>
                      </a:tcPr>
                    </a:tc>
                    <a:tc>
                      <a:txBody>
                        <a:bodyPr/>
                        <a:lstStyle/>
                        <a:p>
                          <a:endParaRPr lang="en-US"/>
                        </a:p>
                      </a:txBody>
                      <a:tcPr>
                        <a:blipFill>
                          <a:blip r:embed="rId3"/>
                          <a:stretch>
                            <a:fillRect l="-200000" t="-96667" r="-2941"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3"/>
                          <a:stretch>
                            <a:fillRect l="-1471" t="-203448" r="-201471" b="-241379"/>
                          </a:stretch>
                        </a:blipFill>
                      </a:tcPr>
                    </a:tc>
                    <a:tc>
                      <a:txBody>
                        <a:bodyPr/>
                        <a:lstStyle/>
                        <a:p>
                          <a:endParaRPr lang="en-US"/>
                        </a:p>
                      </a:txBody>
                      <a:tcPr>
                        <a:blipFill>
                          <a:blip r:embed="rId3"/>
                          <a:stretch>
                            <a:fillRect l="-102985" t="-203448" r="-104478" b="-241379"/>
                          </a:stretch>
                        </a:blipFill>
                      </a:tcPr>
                    </a:tc>
                    <a:tc>
                      <a:txBody>
                        <a:bodyPr/>
                        <a:lstStyle/>
                        <a:p>
                          <a:endParaRPr lang="en-US"/>
                        </a:p>
                      </a:txBody>
                      <a:tcPr>
                        <a:blipFill>
                          <a:blip r:embed="rId3"/>
                          <a:stretch>
                            <a:fillRect l="-200000" t="-203448" r="-2941"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3"/>
                          <a:stretch>
                            <a:fillRect l="-1471" t="-293333" r="-201471" b="-133333"/>
                          </a:stretch>
                        </a:blipFill>
                      </a:tcPr>
                    </a:tc>
                    <a:tc>
                      <a:txBody>
                        <a:bodyPr/>
                        <a:lstStyle/>
                        <a:p>
                          <a:endParaRPr lang="en-US"/>
                        </a:p>
                      </a:txBody>
                      <a:tcPr>
                        <a:blipFill>
                          <a:blip r:embed="rId3"/>
                          <a:stretch>
                            <a:fillRect l="-102985" t="-293333" r="-104478" b="-133333"/>
                          </a:stretch>
                        </a:blipFill>
                      </a:tcPr>
                    </a:tc>
                    <a:tc>
                      <a:txBody>
                        <a:bodyPr/>
                        <a:lstStyle/>
                        <a:p>
                          <a:endParaRPr lang="en-US"/>
                        </a:p>
                      </a:txBody>
                      <a:tcPr>
                        <a:blipFill>
                          <a:blip r:embed="rId3"/>
                          <a:stretch>
                            <a:fillRect l="-200000" t="-293333" r="-2941"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3"/>
                          <a:stretch>
                            <a:fillRect l="-1471" t="-302564" r="-201471" b="-2564"/>
                          </a:stretch>
                        </a:blipFill>
                      </a:tcPr>
                    </a:tc>
                    <a:tc>
                      <a:txBody>
                        <a:bodyPr/>
                        <a:lstStyle/>
                        <a:p>
                          <a:endParaRPr lang="en-US"/>
                        </a:p>
                      </a:txBody>
                      <a:tcPr>
                        <a:blipFill>
                          <a:blip r:embed="rId3"/>
                          <a:stretch>
                            <a:fillRect l="-102985" t="-302564" r="-104478" b="-2564"/>
                          </a:stretch>
                        </a:blipFill>
                      </a:tcPr>
                    </a:tc>
                    <a:tc>
                      <a:txBody>
                        <a:bodyPr/>
                        <a:lstStyle/>
                        <a:p>
                          <a:endParaRPr lang="en-US"/>
                        </a:p>
                      </a:txBody>
                      <a:tcPr>
                        <a:blipFill>
                          <a:blip r:embed="rId3"/>
                          <a:stretch>
                            <a:fillRect l="-200000" t="-302564" r="-2941"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23502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EBF9B-675F-7098-E1F8-36CC7953E87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78A7E93-8235-F121-4736-AA60993369B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955A8F4-D6D2-0A99-A963-676AFEE27EC3}"/>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2" name="TextBox 1">
            <a:extLst>
              <a:ext uri="{FF2B5EF4-FFF2-40B4-BE49-F238E27FC236}">
                <a16:creationId xmlns:a16="http://schemas.microsoft.com/office/drawing/2014/main" id="{2364F406-3109-29C6-4B26-28E3B5242C8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86B31B7-7E95-E4F9-40CD-2F38AD9BD3B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New l</a:t>
            </a:r>
            <a:r>
              <a:rPr lang="en-US" b="1" kern="1200" dirty="0">
                <a:solidFill>
                  <a:schemeClr val="tx1"/>
                </a:solidFill>
                <a:latin typeface="+mj-lt"/>
                <a:ea typeface="+mj-ea"/>
                <a:cs typeface="+mj-cs"/>
              </a:rPr>
              <a:t>ogical connective: </a:t>
            </a:r>
            <a:r>
              <a:rPr lang="en-US" dirty="0"/>
              <a:t>⇔</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762857A7-E16D-2640-E27E-0219A0706445}"/>
                  </a:ext>
                </a:extLst>
              </p:cNvPr>
              <p:cNvSpPr>
                <a:spLocks noGrp="1"/>
              </p:cNvSpPr>
              <p:nvPr>
                <p:ph idx="1"/>
              </p:nvPr>
            </p:nvSpPr>
            <p:spPr>
              <a:xfrm>
                <a:off x="612647" y="1563132"/>
                <a:ext cx="11019515" cy="4593828"/>
              </a:xfrm>
            </p:spPr>
            <p:txBody>
              <a:bodyPr>
                <a:noAutofit/>
              </a:bodyPr>
              <a:lstStyle/>
              <a:p>
                <a:pPr fontAlgn="base"/>
                <a:r>
                  <a:rPr lang="en-US" sz="2400" dirty="0"/>
                  <a:t>If and only if [⇔]: The proposition </a:t>
                </a: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oMath>
                </a14:m>
                <a:r>
                  <a:rPr lang="en-US" sz="2400" dirty="0"/>
                  <a:t> (“</a:t>
                </a:r>
                <a14:m>
                  <m:oMath xmlns:m="http://schemas.openxmlformats.org/officeDocument/2006/math">
                    <m:r>
                      <a:rPr lang="en-US" sz="2400" i="1" dirty="0">
                        <a:latin typeface="Cambria Math" panose="02040503050406030204" pitchFamily="18" charset="0"/>
                      </a:rPr>
                      <m:t>𝑝</m:t>
                    </m:r>
                  </m:oMath>
                </a14:m>
                <a:r>
                  <a:rPr lang="en-US" sz="2400" dirty="0"/>
                  <a:t> if and only if </a:t>
                </a:r>
                <a14:m>
                  <m:oMath xmlns:m="http://schemas.openxmlformats.org/officeDocument/2006/math">
                    <m:r>
                      <a:rPr lang="en-US" sz="2400" i="1" dirty="0" smtClean="0">
                        <a:latin typeface="Cambria Math" panose="02040503050406030204" pitchFamily="18" charset="0"/>
                      </a:rPr>
                      <m:t>𝑞</m:t>
                    </m:r>
                  </m:oMath>
                </a14:m>
                <a:r>
                  <a:rPr lang="en-US" sz="2400" dirty="0"/>
                  <a:t>”) is true when the propositions </a:t>
                </a:r>
                <a14:m>
                  <m:oMath xmlns:m="http://schemas.openxmlformats.org/officeDocument/2006/math">
                    <m:r>
                      <a:rPr lang="en-US" sz="2400" i="1" dirty="0">
                        <a:latin typeface="Cambria Math" panose="02040503050406030204" pitchFamily="18" charset="0"/>
                      </a:rPr>
                      <m:t>𝑝</m:t>
                    </m:r>
                  </m:oMath>
                </a14:m>
                <a:r>
                  <a:rPr lang="en-US" sz="2400" dirty="0"/>
                  <a:t> or </a:t>
                </a:r>
                <a14:m>
                  <m:oMath xmlns:m="http://schemas.openxmlformats.org/officeDocument/2006/math">
                    <m:r>
                      <a:rPr lang="en-US" sz="2400" i="1" dirty="0" smtClean="0">
                        <a:latin typeface="Cambria Math" panose="02040503050406030204" pitchFamily="18" charset="0"/>
                      </a:rPr>
                      <m:t>𝑞</m:t>
                    </m:r>
                  </m:oMath>
                </a14:m>
                <a:r>
                  <a:rPr lang="en-US" sz="2400" dirty="0"/>
                  <a:t> have the same truth value (both </a:t>
                </a:r>
                <a14:m>
                  <m:oMath xmlns:m="http://schemas.openxmlformats.org/officeDocument/2006/math">
                    <m:r>
                      <a:rPr lang="en-US" sz="2400" i="1" dirty="0" smtClean="0">
                        <a:latin typeface="Cambria Math" panose="02040503050406030204" pitchFamily="18" charset="0"/>
                      </a:rPr>
                      <m:t>𝑝</m:t>
                    </m:r>
                  </m:oMath>
                </a14:m>
                <a:r>
                  <a:rPr lang="en-US" sz="2400" dirty="0"/>
                  <a:t> and </a:t>
                </a:r>
                <a14:m>
                  <m:oMath xmlns:m="http://schemas.openxmlformats.org/officeDocument/2006/math">
                    <m:r>
                      <a:rPr lang="en-US" sz="2400" i="1" dirty="0" smtClean="0">
                        <a:latin typeface="Cambria Math" panose="02040503050406030204" pitchFamily="18" charset="0"/>
                      </a:rPr>
                      <m:t>𝑞</m:t>
                    </m:r>
                  </m:oMath>
                </a14:m>
                <a:r>
                  <a:rPr lang="en-US" sz="2400" dirty="0"/>
                  <a:t> are true, or both p and q are false), and false otherwise. </a:t>
                </a:r>
              </a:p>
              <a:p>
                <a:pPr fontAlgn="base"/>
                <a:r>
                  <a:rPr lang="en-US" sz="2400" dirty="0"/>
                  <a:t>The reason that ⇔ is read as “if and only if” is that </a:t>
                </a:r>
                <a14:m>
                  <m:oMath xmlns:m="http://schemas.openxmlformats.org/officeDocument/2006/math">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oMath>
                </a14:m>
                <a:r>
                  <a:rPr lang="en-US" sz="2400" dirty="0"/>
                  <a:t> means the same thing as the compound proposition </a:t>
                </a:r>
                <a14:m>
                  <m:oMath xmlns:m="http://schemas.openxmlformats.org/officeDocument/2006/math">
                    <m:r>
                      <a:rPr lang="en-US" sz="2400" b="0" i="0"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 ⇒ </m:t>
                    </m:r>
                    <m:r>
                      <a:rPr lang="en-US" sz="2400" i="1" dirty="0" smtClean="0">
                        <a:latin typeface="Cambria Math" panose="02040503050406030204" pitchFamily="18" charset="0"/>
                      </a:rPr>
                      <m:t>𝑞</m:t>
                    </m:r>
                    <m:r>
                      <a:rPr lang="en-US" sz="2400" i="1" dirty="0" smtClean="0">
                        <a:latin typeface="Cambria Math" panose="02040503050406030204" pitchFamily="18" charset="0"/>
                      </a:rPr>
                      <m:t>) ∧ (</m:t>
                    </m:r>
                    <m:r>
                      <a:rPr lang="en-US" sz="2400" i="1" dirty="0" smtClean="0">
                        <a:latin typeface="Cambria Math" panose="02040503050406030204" pitchFamily="18" charset="0"/>
                      </a:rPr>
                      <m:t>𝑞</m:t>
                    </m:r>
                    <m:r>
                      <a:rPr lang="en-US" sz="2400" i="1" dirty="0" smtClean="0">
                        <a:latin typeface="Cambria Math" panose="02040503050406030204" pitchFamily="18" charset="0"/>
                      </a:rPr>
                      <m:t> ⇒ </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oMath>
                </a14:m>
                <a:r>
                  <a:rPr lang="en-US" sz="2400" dirty="0"/>
                  <a:t>. </a:t>
                </a:r>
              </a:p>
            </p:txBody>
          </p:sp>
        </mc:Choice>
        <mc:Fallback xmlns="">
          <p:sp>
            <p:nvSpPr>
              <p:cNvPr id="14" name="Content Placeholder 3">
                <a:extLst>
                  <a:ext uri="{FF2B5EF4-FFF2-40B4-BE49-F238E27FC236}">
                    <a16:creationId xmlns:a16="http://schemas.microsoft.com/office/drawing/2014/main" id="{762857A7-E16D-2640-E27E-0219A0706445}"/>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r="-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0DC61D86-864B-EE31-79FF-FA0E0572C005}"/>
                  </a:ext>
                </a:extLst>
              </p:cNvPr>
              <p:cNvGraphicFramePr>
                <a:graphicFrameLocks/>
              </p:cNvGraphicFramePr>
              <p:nvPr>
                <p:extLst>
                  <p:ext uri="{D42A27DB-BD31-4B8C-83A1-F6EECF244321}">
                    <p14:modId xmlns:p14="http://schemas.microsoft.com/office/powerpoint/2010/main" val="2981664604"/>
                  </p:ext>
                </p:extLst>
              </p:nvPr>
            </p:nvGraphicFramePr>
            <p:xfrm>
              <a:off x="765047" y="4246540"/>
              <a:ext cx="8571260" cy="1976702"/>
            </p:xfrm>
            <a:graphic>
              <a:graphicData uri="http://schemas.openxmlformats.org/drawingml/2006/table">
                <a:tbl>
                  <a:tblPr firstRow="1" bandRow="1">
                    <a:tableStyleId>{5C22544A-7EE6-4342-B048-85BDC9FD1C3A}</a:tableStyleId>
                  </a:tblPr>
                  <a:tblGrid>
                    <a:gridCol w="764284">
                      <a:extLst>
                        <a:ext uri="{9D8B030D-6E8A-4147-A177-3AD203B41FA5}">
                          <a16:colId xmlns:a16="http://schemas.microsoft.com/office/drawing/2014/main" val="2133797251"/>
                        </a:ext>
                      </a:extLst>
                    </a:gridCol>
                    <a:gridCol w="1098009">
                      <a:extLst>
                        <a:ext uri="{9D8B030D-6E8A-4147-A177-3AD203B41FA5}">
                          <a16:colId xmlns:a16="http://schemas.microsoft.com/office/drawing/2014/main" val="2579400109"/>
                        </a:ext>
                      </a:extLst>
                    </a:gridCol>
                    <a:gridCol w="1317610">
                      <a:extLst>
                        <a:ext uri="{9D8B030D-6E8A-4147-A177-3AD203B41FA5}">
                          <a16:colId xmlns:a16="http://schemas.microsoft.com/office/drawing/2014/main" val="2002193523"/>
                        </a:ext>
                      </a:extLst>
                    </a:gridCol>
                    <a:gridCol w="1317610">
                      <a:extLst>
                        <a:ext uri="{9D8B030D-6E8A-4147-A177-3AD203B41FA5}">
                          <a16:colId xmlns:a16="http://schemas.microsoft.com/office/drawing/2014/main" val="498199062"/>
                        </a:ext>
                      </a:extLst>
                    </a:gridCol>
                    <a:gridCol w="1589498">
                      <a:extLst>
                        <a:ext uri="{9D8B030D-6E8A-4147-A177-3AD203B41FA5}">
                          <a16:colId xmlns:a16="http://schemas.microsoft.com/office/drawing/2014/main" val="4162375720"/>
                        </a:ext>
                      </a:extLst>
                    </a:gridCol>
                    <a:gridCol w="2484249">
                      <a:extLst>
                        <a:ext uri="{9D8B030D-6E8A-4147-A177-3AD203B41FA5}">
                          <a16:colId xmlns:a16="http://schemas.microsoft.com/office/drawing/2014/main" val="205289887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lgn="ct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m:t>
                                </m:r>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𝑞</m:t>
                                </m:r>
                                <m:r>
                                  <a:rPr lang="en-US" i="1" dirty="0" smtClean="0">
                                    <a:latin typeface="Cambria Math" panose="02040503050406030204" pitchFamily="18" charset="0"/>
                                  </a:rPr>
                                  <m:t> ⇒ </m:t>
                                </m:r>
                                <m:r>
                                  <a:rPr lang="en-US" i="1" dirty="0" smtClean="0">
                                    <a:latin typeface="Cambria Math" panose="02040503050406030204" pitchFamily="18" charset="0"/>
                                  </a:rPr>
                                  <m:t>𝑝</m:t>
                                </m:r>
                                <m:r>
                                  <a:rPr lang="en-US" i="1" dirty="0"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4" name="Content Placeholder 3">
                <a:extLst>
                  <a:ext uri="{FF2B5EF4-FFF2-40B4-BE49-F238E27FC236}">
                    <a16:creationId xmlns:a16="http://schemas.microsoft.com/office/drawing/2014/main" id="{0DC61D86-864B-EE31-79FF-FA0E0572C005}"/>
                  </a:ext>
                </a:extLst>
              </p:cNvPr>
              <p:cNvGraphicFramePr>
                <a:graphicFrameLocks/>
              </p:cNvGraphicFramePr>
              <p:nvPr>
                <p:extLst>
                  <p:ext uri="{D42A27DB-BD31-4B8C-83A1-F6EECF244321}">
                    <p14:modId xmlns:p14="http://schemas.microsoft.com/office/powerpoint/2010/main" val="2981664604"/>
                  </p:ext>
                </p:extLst>
              </p:nvPr>
            </p:nvGraphicFramePr>
            <p:xfrm>
              <a:off x="765047" y="4246540"/>
              <a:ext cx="8571260" cy="1976702"/>
            </p:xfrm>
            <a:graphic>
              <a:graphicData uri="http://schemas.openxmlformats.org/drawingml/2006/table">
                <a:tbl>
                  <a:tblPr firstRow="1" bandRow="1">
                    <a:tableStyleId>{5C22544A-7EE6-4342-B048-85BDC9FD1C3A}</a:tableStyleId>
                  </a:tblPr>
                  <a:tblGrid>
                    <a:gridCol w="764284">
                      <a:extLst>
                        <a:ext uri="{9D8B030D-6E8A-4147-A177-3AD203B41FA5}">
                          <a16:colId xmlns:a16="http://schemas.microsoft.com/office/drawing/2014/main" val="2133797251"/>
                        </a:ext>
                      </a:extLst>
                    </a:gridCol>
                    <a:gridCol w="1098009">
                      <a:extLst>
                        <a:ext uri="{9D8B030D-6E8A-4147-A177-3AD203B41FA5}">
                          <a16:colId xmlns:a16="http://schemas.microsoft.com/office/drawing/2014/main" val="2579400109"/>
                        </a:ext>
                      </a:extLst>
                    </a:gridCol>
                    <a:gridCol w="1317610">
                      <a:extLst>
                        <a:ext uri="{9D8B030D-6E8A-4147-A177-3AD203B41FA5}">
                          <a16:colId xmlns:a16="http://schemas.microsoft.com/office/drawing/2014/main" val="2002193523"/>
                        </a:ext>
                      </a:extLst>
                    </a:gridCol>
                    <a:gridCol w="1317610">
                      <a:extLst>
                        <a:ext uri="{9D8B030D-6E8A-4147-A177-3AD203B41FA5}">
                          <a16:colId xmlns:a16="http://schemas.microsoft.com/office/drawing/2014/main" val="498199062"/>
                        </a:ext>
                      </a:extLst>
                    </a:gridCol>
                    <a:gridCol w="1589498">
                      <a:extLst>
                        <a:ext uri="{9D8B030D-6E8A-4147-A177-3AD203B41FA5}">
                          <a16:colId xmlns:a16="http://schemas.microsoft.com/office/drawing/2014/main" val="4162375720"/>
                        </a:ext>
                      </a:extLst>
                    </a:gridCol>
                    <a:gridCol w="2484249">
                      <a:extLst>
                        <a:ext uri="{9D8B030D-6E8A-4147-A177-3AD203B41FA5}">
                          <a16:colId xmlns:a16="http://schemas.microsoft.com/office/drawing/2014/main" val="2052898878"/>
                        </a:ext>
                      </a:extLst>
                    </a:gridCol>
                  </a:tblGrid>
                  <a:tr h="370840">
                    <a:tc>
                      <a:txBody>
                        <a:bodyPr/>
                        <a:lstStyle/>
                        <a:p>
                          <a:endParaRPr lang="en-US"/>
                        </a:p>
                      </a:txBody>
                      <a:tcPr>
                        <a:blipFill>
                          <a:blip r:embed="rId4"/>
                          <a:stretch>
                            <a:fillRect l="-1667" t="-3448" r="-1030000" b="-444828"/>
                          </a:stretch>
                        </a:blipFill>
                      </a:tcPr>
                    </a:tc>
                    <a:tc>
                      <a:txBody>
                        <a:bodyPr/>
                        <a:lstStyle/>
                        <a:p>
                          <a:endParaRPr lang="en-US"/>
                        </a:p>
                      </a:txBody>
                      <a:tcPr>
                        <a:blipFill>
                          <a:blip r:embed="rId4"/>
                          <a:stretch>
                            <a:fillRect l="-70115" t="-3448" r="-610345" b="-444828"/>
                          </a:stretch>
                        </a:blipFill>
                      </a:tcPr>
                    </a:tc>
                    <a:tc>
                      <a:txBody>
                        <a:bodyPr/>
                        <a:lstStyle/>
                        <a:p>
                          <a:endParaRPr lang="en-US"/>
                        </a:p>
                      </a:txBody>
                      <a:tcPr>
                        <a:blipFill>
                          <a:blip r:embed="rId4"/>
                          <a:stretch>
                            <a:fillRect l="-142308" t="-3448" r="-410577" b="-444828"/>
                          </a:stretch>
                        </a:blipFill>
                      </a:tcPr>
                    </a:tc>
                    <a:tc>
                      <a:txBody>
                        <a:bodyPr/>
                        <a:lstStyle/>
                        <a:p>
                          <a:endParaRPr lang="en-US"/>
                        </a:p>
                      </a:txBody>
                      <a:tcPr>
                        <a:blipFill>
                          <a:blip r:embed="rId4"/>
                          <a:stretch>
                            <a:fillRect l="-242308" t="-3448" r="-310577" b="-444828"/>
                          </a:stretch>
                        </a:blipFill>
                      </a:tcPr>
                    </a:tc>
                    <a:tc>
                      <a:txBody>
                        <a:bodyPr/>
                        <a:lstStyle/>
                        <a:p>
                          <a:endParaRPr lang="en-US"/>
                        </a:p>
                      </a:txBody>
                      <a:tcPr>
                        <a:blipFill>
                          <a:blip r:embed="rId4"/>
                          <a:stretch>
                            <a:fillRect l="-284800" t="-3448" r="-158400" b="-444828"/>
                          </a:stretch>
                        </a:blipFill>
                      </a:tcPr>
                    </a:tc>
                    <a:tc>
                      <a:txBody>
                        <a:bodyPr/>
                        <a:lstStyle/>
                        <a:p>
                          <a:endParaRPr lang="en-US"/>
                        </a:p>
                      </a:txBody>
                      <a:tcPr>
                        <a:blipFill>
                          <a:blip r:embed="rId4"/>
                          <a:stretch>
                            <a:fillRect l="-245408" t="-3448" r="-1020"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4"/>
                          <a:stretch>
                            <a:fillRect l="-1667" t="-100000" r="-1030000" b="-330000"/>
                          </a:stretch>
                        </a:blipFill>
                      </a:tcPr>
                    </a:tc>
                    <a:tc>
                      <a:txBody>
                        <a:bodyPr/>
                        <a:lstStyle/>
                        <a:p>
                          <a:endParaRPr lang="en-US"/>
                        </a:p>
                      </a:txBody>
                      <a:tcPr>
                        <a:blipFill>
                          <a:blip r:embed="rId4"/>
                          <a:stretch>
                            <a:fillRect l="-70115" t="-100000" r="-610345" b="-330000"/>
                          </a:stretch>
                        </a:blipFill>
                      </a:tcPr>
                    </a:tc>
                    <a:tc>
                      <a:txBody>
                        <a:bodyPr/>
                        <a:lstStyle/>
                        <a:p>
                          <a:endParaRPr lang="en-US"/>
                        </a:p>
                      </a:txBody>
                      <a:tcPr>
                        <a:blipFill>
                          <a:blip r:embed="rId4"/>
                          <a:stretch>
                            <a:fillRect l="-142308" t="-100000" r="-410577" b="-330000"/>
                          </a:stretch>
                        </a:blipFill>
                      </a:tcPr>
                    </a:tc>
                    <a:tc>
                      <a:txBody>
                        <a:bodyPr/>
                        <a:lstStyle/>
                        <a:p>
                          <a:endParaRPr lang="en-US"/>
                        </a:p>
                      </a:txBody>
                      <a:tcPr>
                        <a:blipFill>
                          <a:blip r:embed="rId4"/>
                          <a:stretch>
                            <a:fillRect l="-242308" t="-100000" r="-310577" b="-330000"/>
                          </a:stretch>
                        </a:blipFill>
                      </a:tcPr>
                    </a:tc>
                    <a:tc>
                      <a:txBody>
                        <a:bodyPr/>
                        <a:lstStyle/>
                        <a:p>
                          <a:endParaRPr lang="en-US"/>
                        </a:p>
                      </a:txBody>
                      <a:tcPr>
                        <a:blipFill>
                          <a:blip r:embed="rId4"/>
                          <a:stretch>
                            <a:fillRect l="-284800" t="-100000" r="-158400" b="-330000"/>
                          </a:stretch>
                        </a:blipFill>
                      </a:tcPr>
                    </a:tc>
                    <a:tc>
                      <a:txBody>
                        <a:bodyPr/>
                        <a:lstStyle/>
                        <a:p>
                          <a:endParaRPr lang="en-US"/>
                        </a:p>
                      </a:txBody>
                      <a:tcPr>
                        <a:blipFill>
                          <a:blip r:embed="rId4"/>
                          <a:stretch>
                            <a:fillRect l="-245408" t="-100000" r="-1020"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4"/>
                          <a:stretch>
                            <a:fillRect l="-1667" t="-206897" r="-1030000" b="-241379"/>
                          </a:stretch>
                        </a:blipFill>
                      </a:tcPr>
                    </a:tc>
                    <a:tc>
                      <a:txBody>
                        <a:bodyPr/>
                        <a:lstStyle/>
                        <a:p>
                          <a:endParaRPr lang="en-US"/>
                        </a:p>
                      </a:txBody>
                      <a:tcPr>
                        <a:blipFill>
                          <a:blip r:embed="rId4"/>
                          <a:stretch>
                            <a:fillRect l="-70115" t="-206897" r="-610345" b="-241379"/>
                          </a:stretch>
                        </a:blipFill>
                      </a:tcPr>
                    </a:tc>
                    <a:tc>
                      <a:txBody>
                        <a:bodyPr/>
                        <a:lstStyle/>
                        <a:p>
                          <a:endParaRPr lang="en-US"/>
                        </a:p>
                      </a:txBody>
                      <a:tcPr>
                        <a:blipFill>
                          <a:blip r:embed="rId4"/>
                          <a:stretch>
                            <a:fillRect l="-142308" t="-206897" r="-410577" b="-241379"/>
                          </a:stretch>
                        </a:blipFill>
                      </a:tcPr>
                    </a:tc>
                    <a:tc>
                      <a:txBody>
                        <a:bodyPr/>
                        <a:lstStyle/>
                        <a:p>
                          <a:endParaRPr lang="en-US"/>
                        </a:p>
                      </a:txBody>
                      <a:tcPr>
                        <a:blipFill>
                          <a:blip r:embed="rId4"/>
                          <a:stretch>
                            <a:fillRect l="-242308" t="-206897" r="-310577" b="-241379"/>
                          </a:stretch>
                        </a:blipFill>
                      </a:tcPr>
                    </a:tc>
                    <a:tc>
                      <a:txBody>
                        <a:bodyPr/>
                        <a:lstStyle/>
                        <a:p>
                          <a:endParaRPr lang="en-US"/>
                        </a:p>
                      </a:txBody>
                      <a:tcPr>
                        <a:blipFill>
                          <a:blip r:embed="rId4"/>
                          <a:stretch>
                            <a:fillRect l="-284800" t="-206897" r="-158400" b="-241379"/>
                          </a:stretch>
                        </a:blipFill>
                      </a:tcPr>
                    </a:tc>
                    <a:tc>
                      <a:txBody>
                        <a:bodyPr/>
                        <a:lstStyle/>
                        <a:p>
                          <a:endParaRPr lang="en-US"/>
                        </a:p>
                      </a:txBody>
                      <a:tcPr>
                        <a:blipFill>
                          <a:blip r:embed="rId4"/>
                          <a:stretch>
                            <a:fillRect l="-245408" t="-206897" r="-1020"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4"/>
                          <a:stretch>
                            <a:fillRect l="-1667" t="-296667" r="-1030000" b="-133333"/>
                          </a:stretch>
                        </a:blipFill>
                      </a:tcPr>
                    </a:tc>
                    <a:tc>
                      <a:txBody>
                        <a:bodyPr/>
                        <a:lstStyle/>
                        <a:p>
                          <a:endParaRPr lang="en-US"/>
                        </a:p>
                      </a:txBody>
                      <a:tcPr>
                        <a:blipFill>
                          <a:blip r:embed="rId4"/>
                          <a:stretch>
                            <a:fillRect l="-70115" t="-296667" r="-610345" b="-133333"/>
                          </a:stretch>
                        </a:blipFill>
                      </a:tcPr>
                    </a:tc>
                    <a:tc>
                      <a:txBody>
                        <a:bodyPr/>
                        <a:lstStyle/>
                        <a:p>
                          <a:endParaRPr lang="en-US"/>
                        </a:p>
                      </a:txBody>
                      <a:tcPr>
                        <a:blipFill>
                          <a:blip r:embed="rId4"/>
                          <a:stretch>
                            <a:fillRect l="-142308" t="-296667" r="-410577" b="-133333"/>
                          </a:stretch>
                        </a:blipFill>
                      </a:tcPr>
                    </a:tc>
                    <a:tc>
                      <a:txBody>
                        <a:bodyPr/>
                        <a:lstStyle/>
                        <a:p>
                          <a:endParaRPr lang="en-US"/>
                        </a:p>
                      </a:txBody>
                      <a:tcPr>
                        <a:blipFill>
                          <a:blip r:embed="rId4"/>
                          <a:stretch>
                            <a:fillRect l="-242308" t="-296667" r="-310577" b="-133333"/>
                          </a:stretch>
                        </a:blipFill>
                      </a:tcPr>
                    </a:tc>
                    <a:tc>
                      <a:txBody>
                        <a:bodyPr/>
                        <a:lstStyle/>
                        <a:p>
                          <a:endParaRPr lang="en-US"/>
                        </a:p>
                      </a:txBody>
                      <a:tcPr>
                        <a:blipFill>
                          <a:blip r:embed="rId4"/>
                          <a:stretch>
                            <a:fillRect l="-284800" t="-296667" r="-158400" b="-133333"/>
                          </a:stretch>
                        </a:blipFill>
                      </a:tcPr>
                    </a:tc>
                    <a:tc>
                      <a:txBody>
                        <a:bodyPr/>
                        <a:lstStyle/>
                        <a:p>
                          <a:endParaRPr lang="en-US"/>
                        </a:p>
                      </a:txBody>
                      <a:tcPr>
                        <a:blipFill>
                          <a:blip r:embed="rId4"/>
                          <a:stretch>
                            <a:fillRect l="-245408" t="-296667" r="-1020"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4"/>
                          <a:stretch>
                            <a:fillRect l="-1667" t="-305128" r="-1030000" b="-2564"/>
                          </a:stretch>
                        </a:blipFill>
                      </a:tcPr>
                    </a:tc>
                    <a:tc>
                      <a:txBody>
                        <a:bodyPr/>
                        <a:lstStyle/>
                        <a:p>
                          <a:endParaRPr lang="en-US"/>
                        </a:p>
                      </a:txBody>
                      <a:tcPr>
                        <a:blipFill>
                          <a:blip r:embed="rId4"/>
                          <a:stretch>
                            <a:fillRect l="-70115" t="-305128" r="-610345" b="-2564"/>
                          </a:stretch>
                        </a:blipFill>
                      </a:tcPr>
                    </a:tc>
                    <a:tc>
                      <a:txBody>
                        <a:bodyPr/>
                        <a:lstStyle/>
                        <a:p>
                          <a:endParaRPr lang="en-US"/>
                        </a:p>
                      </a:txBody>
                      <a:tcPr>
                        <a:blipFill>
                          <a:blip r:embed="rId4"/>
                          <a:stretch>
                            <a:fillRect l="-142308" t="-305128" r="-410577" b="-2564"/>
                          </a:stretch>
                        </a:blipFill>
                      </a:tcPr>
                    </a:tc>
                    <a:tc>
                      <a:txBody>
                        <a:bodyPr/>
                        <a:lstStyle/>
                        <a:p>
                          <a:endParaRPr lang="en-US"/>
                        </a:p>
                      </a:txBody>
                      <a:tcPr>
                        <a:blipFill>
                          <a:blip r:embed="rId4"/>
                          <a:stretch>
                            <a:fillRect l="-242308" t="-305128" r="-310577" b="-2564"/>
                          </a:stretch>
                        </a:blipFill>
                      </a:tcPr>
                    </a:tc>
                    <a:tc>
                      <a:txBody>
                        <a:bodyPr/>
                        <a:lstStyle/>
                        <a:p>
                          <a:endParaRPr lang="en-US"/>
                        </a:p>
                      </a:txBody>
                      <a:tcPr>
                        <a:blipFill>
                          <a:blip r:embed="rId4"/>
                          <a:stretch>
                            <a:fillRect l="-284800" t="-305128" r="-158400" b="-2564"/>
                          </a:stretch>
                        </a:blipFill>
                      </a:tcPr>
                    </a:tc>
                    <a:tc>
                      <a:txBody>
                        <a:bodyPr/>
                        <a:lstStyle/>
                        <a:p>
                          <a:endParaRPr lang="en-US"/>
                        </a:p>
                      </a:txBody>
                      <a:tcPr>
                        <a:blipFill>
                          <a:blip r:embed="rId4"/>
                          <a:stretch>
                            <a:fillRect l="-245408" t="-305128" r="-1020"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11249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2739-C668-A3FD-D429-159A9AE61BC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ADC7261-F180-A11A-EAE8-0FC3E4B661F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69C04D5-3764-14B1-DB52-29205FC01F8A}"/>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2" name="TextBox 1">
            <a:extLst>
              <a:ext uri="{FF2B5EF4-FFF2-40B4-BE49-F238E27FC236}">
                <a16:creationId xmlns:a16="http://schemas.microsoft.com/office/drawing/2014/main" id="{8BCD1DB5-3CC2-930F-AF96-A58D1C9C045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21BCE69-AFEE-B298-1F24-FB4B56E139E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truth values of if and only if</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C4AEB3F0-3A64-B958-782A-12AF776C0E1C}"/>
              </a:ext>
            </a:extLst>
          </p:cNvPr>
          <p:cNvSpPr>
            <a:spLocks noGrp="1"/>
          </p:cNvSpPr>
          <p:nvPr>
            <p:ph idx="1"/>
          </p:nvPr>
        </p:nvSpPr>
        <p:spPr>
          <a:xfrm>
            <a:off x="612647" y="1563132"/>
            <a:ext cx="11019515" cy="4593828"/>
          </a:xfrm>
        </p:spPr>
        <p:txBody>
          <a:bodyPr>
            <a:noAutofit/>
          </a:bodyPr>
          <a:lstStyle/>
          <a:p>
            <a:pPr lvl="1" fontAlgn="base"/>
            <a:r>
              <a:rPr lang="en-US" sz="2400" dirty="0"/>
              <a:t>What will the following propositions evaluate to?</a:t>
            </a:r>
          </a:p>
          <a:p>
            <a:pPr lvl="2" fontAlgn="base"/>
            <a:r>
              <a:rPr lang="en-US" sz="2400" dirty="0"/>
              <a:t>1 + 1 = 2 if and only if 2 + 3 = 5. </a:t>
            </a:r>
          </a:p>
          <a:p>
            <a:pPr lvl="2" fontAlgn="base"/>
            <a:r>
              <a:rPr lang="en-US" sz="2400" dirty="0"/>
              <a:t>2 + 3 = 4  if and only if 2 + 2 = 4.</a:t>
            </a:r>
          </a:p>
          <a:p>
            <a:pPr lvl="2" fontAlgn="base"/>
            <a:r>
              <a:rPr lang="en-US" sz="2400" dirty="0"/>
              <a:t>2 + 2 = 4  if and only if 2 + 1 = 5.</a:t>
            </a:r>
          </a:p>
          <a:p>
            <a:pPr lvl="2" fontAlgn="base"/>
            <a:r>
              <a:rPr lang="en-US" sz="2400" dirty="0"/>
              <a:t>2 + 3 = 4  if and only if 2 + 3 = 6.</a:t>
            </a:r>
            <a:endParaRPr lang="en-US" sz="2800" dirty="0"/>
          </a:p>
        </p:txBody>
      </p:sp>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5A71A244-E62F-E0E7-F16C-61330C82CCAD}"/>
                  </a:ext>
                </a:extLst>
              </p:cNvPr>
              <p:cNvGraphicFramePr>
                <a:graphicFrameLocks/>
              </p:cNvGraphicFramePr>
              <p:nvPr>
                <p:extLst>
                  <p:ext uri="{D42A27DB-BD31-4B8C-83A1-F6EECF244321}">
                    <p14:modId xmlns:p14="http://schemas.microsoft.com/office/powerpoint/2010/main" val="1012887154"/>
                  </p:ext>
                </p:extLst>
              </p:nvPr>
            </p:nvGraphicFramePr>
            <p:xfrm>
              <a:off x="9158356" y="4581578"/>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lgn="ct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5" name="Content Placeholder 3">
                <a:extLst>
                  <a:ext uri="{FF2B5EF4-FFF2-40B4-BE49-F238E27FC236}">
                    <a16:creationId xmlns:a16="http://schemas.microsoft.com/office/drawing/2014/main" id="{5A71A244-E62F-E0E7-F16C-61330C82CCAD}"/>
                  </a:ext>
                </a:extLst>
              </p:cNvPr>
              <p:cNvGraphicFramePr>
                <a:graphicFrameLocks/>
              </p:cNvGraphicFramePr>
              <p:nvPr>
                <p:extLst>
                  <p:ext uri="{D42A27DB-BD31-4B8C-83A1-F6EECF244321}">
                    <p14:modId xmlns:p14="http://schemas.microsoft.com/office/powerpoint/2010/main" val="1012887154"/>
                  </p:ext>
                </p:extLst>
              </p:nvPr>
            </p:nvGraphicFramePr>
            <p:xfrm>
              <a:off x="9158356" y="4581578"/>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endParaRPr lang="en-US"/>
                        </a:p>
                      </a:txBody>
                      <a:tcPr>
                        <a:blipFill>
                          <a:blip r:embed="rId3"/>
                          <a:stretch>
                            <a:fillRect l="-1471" r="-201471" b="-444828"/>
                          </a:stretch>
                        </a:blipFill>
                      </a:tcPr>
                    </a:tc>
                    <a:tc>
                      <a:txBody>
                        <a:bodyPr/>
                        <a:lstStyle/>
                        <a:p>
                          <a:endParaRPr lang="en-US"/>
                        </a:p>
                      </a:txBody>
                      <a:tcPr>
                        <a:blipFill>
                          <a:blip r:embed="rId3"/>
                          <a:stretch>
                            <a:fillRect l="-102985" r="-104478" b="-444828"/>
                          </a:stretch>
                        </a:blipFill>
                      </a:tcPr>
                    </a:tc>
                    <a:tc>
                      <a:txBody>
                        <a:bodyPr/>
                        <a:lstStyle/>
                        <a:p>
                          <a:endParaRPr lang="en-US"/>
                        </a:p>
                      </a:txBody>
                      <a:tcPr>
                        <a:blipFill>
                          <a:blip r:embed="rId3"/>
                          <a:stretch>
                            <a:fillRect l="-200000" r="-2941"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3"/>
                          <a:stretch>
                            <a:fillRect l="-1471" t="-96667" r="-201471" b="-330000"/>
                          </a:stretch>
                        </a:blipFill>
                      </a:tcPr>
                    </a:tc>
                    <a:tc>
                      <a:txBody>
                        <a:bodyPr/>
                        <a:lstStyle/>
                        <a:p>
                          <a:endParaRPr lang="en-US"/>
                        </a:p>
                      </a:txBody>
                      <a:tcPr>
                        <a:blipFill>
                          <a:blip r:embed="rId3"/>
                          <a:stretch>
                            <a:fillRect l="-102985" t="-96667" r="-104478" b="-330000"/>
                          </a:stretch>
                        </a:blipFill>
                      </a:tcPr>
                    </a:tc>
                    <a:tc>
                      <a:txBody>
                        <a:bodyPr/>
                        <a:lstStyle/>
                        <a:p>
                          <a:endParaRPr lang="en-US"/>
                        </a:p>
                      </a:txBody>
                      <a:tcPr>
                        <a:blipFill>
                          <a:blip r:embed="rId3"/>
                          <a:stretch>
                            <a:fillRect l="-200000" t="-96667" r="-2941"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3"/>
                          <a:stretch>
                            <a:fillRect l="-1471" t="-203448" r="-201471" b="-241379"/>
                          </a:stretch>
                        </a:blipFill>
                      </a:tcPr>
                    </a:tc>
                    <a:tc>
                      <a:txBody>
                        <a:bodyPr/>
                        <a:lstStyle/>
                        <a:p>
                          <a:endParaRPr lang="en-US"/>
                        </a:p>
                      </a:txBody>
                      <a:tcPr>
                        <a:blipFill>
                          <a:blip r:embed="rId3"/>
                          <a:stretch>
                            <a:fillRect l="-102985" t="-203448" r="-104478" b="-241379"/>
                          </a:stretch>
                        </a:blipFill>
                      </a:tcPr>
                    </a:tc>
                    <a:tc>
                      <a:txBody>
                        <a:bodyPr/>
                        <a:lstStyle/>
                        <a:p>
                          <a:endParaRPr lang="en-US"/>
                        </a:p>
                      </a:txBody>
                      <a:tcPr>
                        <a:blipFill>
                          <a:blip r:embed="rId3"/>
                          <a:stretch>
                            <a:fillRect l="-200000" t="-203448" r="-2941"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3"/>
                          <a:stretch>
                            <a:fillRect l="-1471" t="-293333" r="-201471" b="-133333"/>
                          </a:stretch>
                        </a:blipFill>
                      </a:tcPr>
                    </a:tc>
                    <a:tc>
                      <a:txBody>
                        <a:bodyPr/>
                        <a:lstStyle/>
                        <a:p>
                          <a:endParaRPr lang="en-US"/>
                        </a:p>
                      </a:txBody>
                      <a:tcPr>
                        <a:blipFill>
                          <a:blip r:embed="rId3"/>
                          <a:stretch>
                            <a:fillRect l="-102985" t="-293333" r="-104478" b="-133333"/>
                          </a:stretch>
                        </a:blipFill>
                      </a:tcPr>
                    </a:tc>
                    <a:tc>
                      <a:txBody>
                        <a:bodyPr/>
                        <a:lstStyle/>
                        <a:p>
                          <a:endParaRPr lang="en-US"/>
                        </a:p>
                      </a:txBody>
                      <a:tcPr>
                        <a:blipFill>
                          <a:blip r:embed="rId3"/>
                          <a:stretch>
                            <a:fillRect l="-200000" t="-293333" r="-2941"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3"/>
                          <a:stretch>
                            <a:fillRect l="-1471" t="-302564" r="-201471" b="-2564"/>
                          </a:stretch>
                        </a:blipFill>
                      </a:tcPr>
                    </a:tc>
                    <a:tc>
                      <a:txBody>
                        <a:bodyPr/>
                        <a:lstStyle/>
                        <a:p>
                          <a:endParaRPr lang="en-US"/>
                        </a:p>
                      </a:txBody>
                      <a:tcPr>
                        <a:blipFill>
                          <a:blip r:embed="rId3"/>
                          <a:stretch>
                            <a:fillRect l="-102985" t="-302564" r="-104478" b="-2564"/>
                          </a:stretch>
                        </a:blipFill>
                      </a:tcPr>
                    </a:tc>
                    <a:tc>
                      <a:txBody>
                        <a:bodyPr/>
                        <a:lstStyle/>
                        <a:p>
                          <a:endParaRPr lang="en-US"/>
                        </a:p>
                      </a:txBody>
                      <a:tcPr>
                        <a:blipFill>
                          <a:blip r:embed="rId3"/>
                          <a:stretch>
                            <a:fillRect l="-200000" t="-302564" r="-2941"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33556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800A-3F03-0FDB-DEB0-E29BDEAB6C4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E024010-4358-B0D8-8FC5-AADD5C250F7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32053B7-1216-8F8F-AE77-8BC3C9838C4D}"/>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2" name="TextBox 1">
            <a:extLst>
              <a:ext uri="{FF2B5EF4-FFF2-40B4-BE49-F238E27FC236}">
                <a16:creationId xmlns:a16="http://schemas.microsoft.com/office/drawing/2014/main" id="{3E05B721-7504-9980-F2CF-BAEF6CFE785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D5B2873-D6E7-52F0-C219-047FE7D7900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truth values of if and only if</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C0252FF4-6A1A-DA72-DF4F-25E8445F8465}"/>
              </a:ext>
            </a:extLst>
          </p:cNvPr>
          <p:cNvSpPr>
            <a:spLocks noGrp="1"/>
          </p:cNvSpPr>
          <p:nvPr>
            <p:ph idx="1"/>
          </p:nvPr>
        </p:nvSpPr>
        <p:spPr>
          <a:xfrm>
            <a:off x="612647" y="1563132"/>
            <a:ext cx="11019515" cy="4593828"/>
          </a:xfrm>
        </p:spPr>
        <p:txBody>
          <a:bodyPr>
            <a:noAutofit/>
          </a:bodyPr>
          <a:lstStyle/>
          <a:p>
            <a:pPr lvl="1" fontAlgn="base"/>
            <a:r>
              <a:rPr lang="en-US" sz="2400" dirty="0"/>
              <a:t>What will the following propositions evaluate to?</a:t>
            </a:r>
          </a:p>
          <a:p>
            <a:pPr lvl="2" fontAlgn="base"/>
            <a:r>
              <a:rPr lang="en-US" sz="2400" dirty="0"/>
              <a:t>1 + 1 = 2 if and only if 2 + 3 = 5.  ("True if and only if True" is true)</a:t>
            </a:r>
          </a:p>
          <a:p>
            <a:pPr lvl="2" fontAlgn="base"/>
            <a:r>
              <a:rPr lang="en-US" sz="2400" dirty="0"/>
              <a:t>2 + 3 = 4  if and only if 2 + 2 = 4. ("False if and only if True" is false)</a:t>
            </a:r>
          </a:p>
          <a:p>
            <a:pPr lvl="2" fontAlgn="base"/>
            <a:r>
              <a:rPr lang="en-US" sz="2400" dirty="0"/>
              <a:t>2 + 2 = 4  if and only if 2 + 1 = 5. ("True if and only if False" is false)</a:t>
            </a:r>
          </a:p>
          <a:p>
            <a:pPr lvl="2" fontAlgn="base"/>
            <a:r>
              <a:rPr lang="en-US" sz="2400" dirty="0"/>
              <a:t>2 + 3 = 4  if and only if 2 + 3 = 6. ("False if and only if False" is true)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A9F1C9B-E1A5-5368-3263-E73A3C90AF08}"/>
                  </a:ext>
                </a:extLst>
              </p:cNvPr>
              <p:cNvGraphicFramePr>
                <a:graphicFrameLocks/>
              </p:cNvGraphicFramePr>
              <p:nvPr>
                <p:extLst>
                  <p:ext uri="{D42A27DB-BD31-4B8C-83A1-F6EECF244321}">
                    <p14:modId xmlns:p14="http://schemas.microsoft.com/office/powerpoint/2010/main" val="1390350921"/>
                  </p:ext>
                </p:extLst>
              </p:nvPr>
            </p:nvGraphicFramePr>
            <p:xfrm>
              <a:off x="9158356" y="4581578"/>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lgn="ct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4" name="Content Placeholder 3">
                <a:extLst>
                  <a:ext uri="{FF2B5EF4-FFF2-40B4-BE49-F238E27FC236}">
                    <a16:creationId xmlns:a16="http://schemas.microsoft.com/office/drawing/2014/main" id="{CA9F1C9B-E1A5-5368-3263-E73A3C90AF08}"/>
                  </a:ext>
                </a:extLst>
              </p:cNvPr>
              <p:cNvGraphicFramePr>
                <a:graphicFrameLocks/>
              </p:cNvGraphicFramePr>
              <p:nvPr>
                <p:extLst>
                  <p:ext uri="{D42A27DB-BD31-4B8C-83A1-F6EECF244321}">
                    <p14:modId xmlns:p14="http://schemas.microsoft.com/office/powerpoint/2010/main" val="1390350921"/>
                  </p:ext>
                </p:extLst>
              </p:nvPr>
            </p:nvGraphicFramePr>
            <p:xfrm>
              <a:off x="9158356" y="4581578"/>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endParaRPr lang="en-US"/>
                        </a:p>
                      </a:txBody>
                      <a:tcPr>
                        <a:blipFill>
                          <a:blip r:embed="rId3"/>
                          <a:stretch>
                            <a:fillRect l="-1471" r="-201471" b="-444828"/>
                          </a:stretch>
                        </a:blipFill>
                      </a:tcPr>
                    </a:tc>
                    <a:tc>
                      <a:txBody>
                        <a:bodyPr/>
                        <a:lstStyle/>
                        <a:p>
                          <a:endParaRPr lang="en-US"/>
                        </a:p>
                      </a:txBody>
                      <a:tcPr>
                        <a:blipFill>
                          <a:blip r:embed="rId3"/>
                          <a:stretch>
                            <a:fillRect l="-102985" r="-104478" b="-444828"/>
                          </a:stretch>
                        </a:blipFill>
                      </a:tcPr>
                    </a:tc>
                    <a:tc>
                      <a:txBody>
                        <a:bodyPr/>
                        <a:lstStyle/>
                        <a:p>
                          <a:endParaRPr lang="en-US"/>
                        </a:p>
                      </a:txBody>
                      <a:tcPr>
                        <a:blipFill>
                          <a:blip r:embed="rId3"/>
                          <a:stretch>
                            <a:fillRect l="-200000" r="-2941"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3"/>
                          <a:stretch>
                            <a:fillRect l="-1471" t="-96667" r="-201471" b="-330000"/>
                          </a:stretch>
                        </a:blipFill>
                      </a:tcPr>
                    </a:tc>
                    <a:tc>
                      <a:txBody>
                        <a:bodyPr/>
                        <a:lstStyle/>
                        <a:p>
                          <a:endParaRPr lang="en-US"/>
                        </a:p>
                      </a:txBody>
                      <a:tcPr>
                        <a:blipFill>
                          <a:blip r:embed="rId3"/>
                          <a:stretch>
                            <a:fillRect l="-102985" t="-96667" r="-104478" b="-330000"/>
                          </a:stretch>
                        </a:blipFill>
                      </a:tcPr>
                    </a:tc>
                    <a:tc>
                      <a:txBody>
                        <a:bodyPr/>
                        <a:lstStyle/>
                        <a:p>
                          <a:endParaRPr lang="en-US"/>
                        </a:p>
                      </a:txBody>
                      <a:tcPr>
                        <a:blipFill>
                          <a:blip r:embed="rId3"/>
                          <a:stretch>
                            <a:fillRect l="-200000" t="-96667" r="-2941"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3"/>
                          <a:stretch>
                            <a:fillRect l="-1471" t="-203448" r="-201471" b="-241379"/>
                          </a:stretch>
                        </a:blipFill>
                      </a:tcPr>
                    </a:tc>
                    <a:tc>
                      <a:txBody>
                        <a:bodyPr/>
                        <a:lstStyle/>
                        <a:p>
                          <a:endParaRPr lang="en-US"/>
                        </a:p>
                      </a:txBody>
                      <a:tcPr>
                        <a:blipFill>
                          <a:blip r:embed="rId3"/>
                          <a:stretch>
                            <a:fillRect l="-102985" t="-203448" r="-104478" b="-241379"/>
                          </a:stretch>
                        </a:blipFill>
                      </a:tcPr>
                    </a:tc>
                    <a:tc>
                      <a:txBody>
                        <a:bodyPr/>
                        <a:lstStyle/>
                        <a:p>
                          <a:endParaRPr lang="en-US"/>
                        </a:p>
                      </a:txBody>
                      <a:tcPr>
                        <a:blipFill>
                          <a:blip r:embed="rId3"/>
                          <a:stretch>
                            <a:fillRect l="-200000" t="-203448" r="-2941"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3"/>
                          <a:stretch>
                            <a:fillRect l="-1471" t="-293333" r="-201471" b="-133333"/>
                          </a:stretch>
                        </a:blipFill>
                      </a:tcPr>
                    </a:tc>
                    <a:tc>
                      <a:txBody>
                        <a:bodyPr/>
                        <a:lstStyle/>
                        <a:p>
                          <a:endParaRPr lang="en-US"/>
                        </a:p>
                      </a:txBody>
                      <a:tcPr>
                        <a:blipFill>
                          <a:blip r:embed="rId3"/>
                          <a:stretch>
                            <a:fillRect l="-102985" t="-293333" r="-104478" b="-133333"/>
                          </a:stretch>
                        </a:blipFill>
                      </a:tcPr>
                    </a:tc>
                    <a:tc>
                      <a:txBody>
                        <a:bodyPr/>
                        <a:lstStyle/>
                        <a:p>
                          <a:endParaRPr lang="en-US"/>
                        </a:p>
                      </a:txBody>
                      <a:tcPr>
                        <a:blipFill>
                          <a:blip r:embed="rId3"/>
                          <a:stretch>
                            <a:fillRect l="-200000" t="-293333" r="-2941"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3"/>
                          <a:stretch>
                            <a:fillRect l="-1471" t="-302564" r="-201471" b="-2564"/>
                          </a:stretch>
                        </a:blipFill>
                      </a:tcPr>
                    </a:tc>
                    <a:tc>
                      <a:txBody>
                        <a:bodyPr/>
                        <a:lstStyle/>
                        <a:p>
                          <a:endParaRPr lang="en-US"/>
                        </a:p>
                      </a:txBody>
                      <a:tcPr>
                        <a:blipFill>
                          <a:blip r:embed="rId3"/>
                          <a:stretch>
                            <a:fillRect l="-102985" t="-302564" r="-104478" b="-2564"/>
                          </a:stretch>
                        </a:blipFill>
                      </a:tcPr>
                    </a:tc>
                    <a:tc>
                      <a:txBody>
                        <a:bodyPr/>
                        <a:lstStyle/>
                        <a:p>
                          <a:endParaRPr lang="en-US"/>
                        </a:p>
                      </a:txBody>
                      <a:tcPr>
                        <a:blipFill>
                          <a:blip r:embed="rId3"/>
                          <a:stretch>
                            <a:fillRect l="-200000" t="-302564" r="-2941"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241626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2FFF5-835C-7340-B5CF-2FB057A2C60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9143CF5-41E7-A542-0A2F-B9F24D3319F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E0BE4C3-E5BD-BDD5-926E-B55D5AFA5D8E}"/>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2" name="TextBox 1">
            <a:extLst>
              <a:ext uri="{FF2B5EF4-FFF2-40B4-BE49-F238E27FC236}">
                <a16:creationId xmlns:a16="http://schemas.microsoft.com/office/drawing/2014/main" id="{06BBD116-43ED-A1DC-A602-F7BA816714F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3CBD53D-D55D-9E66-A76C-5C09E61D9EE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Precedence of logical connectives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E21F65C1-24CD-AD52-114A-DB72C2E5A423}"/>
              </a:ext>
            </a:extLst>
          </p:cNvPr>
          <p:cNvSpPr>
            <a:spLocks noGrp="1"/>
          </p:cNvSpPr>
          <p:nvPr>
            <p:ph idx="1"/>
          </p:nvPr>
        </p:nvSpPr>
        <p:spPr>
          <a:xfrm>
            <a:off x="612647" y="1563132"/>
            <a:ext cx="11019515" cy="4593828"/>
          </a:xfrm>
        </p:spPr>
        <p:txBody>
          <a:bodyPr>
            <a:noAutofit/>
          </a:bodyPr>
          <a:lstStyle/>
          <a:p>
            <a:pPr fontAlgn="base"/>
            <a:r>
              <a:rPr lang="en-US" sz="2400" dirty="0"/>
              <a:t>The </a:t>
            </a:r>
            <a:r>
              <a:rPr lang="en-US" sz="2400" b="1" dirty="0"/>
              <a:t>precedence</a:t>
            </a:r>
            <a:r>
              <a:rPr lang="en-US" sz="2400" dirty="0"/>
              <a:t> of our logical connectives is: </a:t>
            </a:r>
          </a:p>
          <a:p>
            <a:pPr lvl="1" fontAlgn="base"/>
            <a:r>
              <a:rPr lang="en-US" sz="2400" dirty="0"/>
              <a:t>negation (¬) has the highest precedence; </a:t>
            </a:r>
          </a:p>
          <a:p>
            <a:pPr lvl="1" fontAlgn="base"/>
            <a:r>
              <a:rPr lang="en-US" sz="2400" dirty="0"/>
              <a:t>then there is a three-way tie among ∧, ∨, and ⊕; </a:t>
            </a:r>
          </a:p>
          <a:p>
            <a:pPr lvl="1" fontAlgn="base"/>
            <a:r>
              <a:rPr lang="en-US" sz="2400" dirty="0"/>
              <a:t>then there’s ⇒; </a:t>
            </a:r>
          </a:p>
          <a:p>
            <a:pPr lvl="1" fontAlgn="base"/>
            <a:r>
              <a:rPr lang="en-US" sz="2400" dirty="0"/>
              <a:t>then finally ⇔ has the lowest precedence.</a:t>
            </a:r>
          </a:p>
        </p:txBody>
      </p:sp>
    </p:spTree>
    <p:extLst>
      <p:ext uri="{BB962C8B-B14F-4D97-AF65-F5344CB8AC3E}">
        <p14:creationId xmlns:p14="http://schemas.microsoft.com/office/powerpoint/2010/main" val="12483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972C-2611-7D62-6A92-FDBF5D4A00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D5E4B82-D8EC-6B49-0249-6E7E8B03BB5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34A1FD4-E329-955D-6592-0228070CC3A4}"/>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2" name="TextBox 1">
            <a:extLst>
              <a:ext uri="{FF2B5EF4-FFF2-40B4-BE49-F238E27FC236}">
                <a16:creationId xmlns:a16="http://schemas.microsoft.com/office/drawing/2014/main" id="{19510CF4-8AF2-08DC-AED0-60626761D7C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1159378-047B-3FEB-01C3-070A8726640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Truth tables for basic logical connectives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9A9A11-6D7D-A148-0D00-1F10B13E4FE0}"/>
                  </a:ext>
                </a:extLst>
              </p:cNvPr>
              <p:cNvGraphicFramePr>
                <a:graphicFrameLocks noGrp="1"/>
              </p:cNvGraphicFramePr>
              <p:nvPr>
                <p:ph idx="1"/>
                <p:extLst>
                  <p:ext uri="{D42A27DB-BD31-4B8C-83A1-F6EECF244321}">
                    <p14:modId xmlns:p14="http://schemas.microsoft.com/office/powerpoint/2010/main" val="3840068283"/>
                  </p:ext>
                </p:extLst>
              </p:nvPr>
            </p:nvGraphicFramePr>
            <p:xfrm>
              <a:off x="997785" y="1772338"/>
              <a:ext cx="1665204" cy="1112520"/>
            </p:xfrm>
            <a:graphic>
              <a:graphicData uri="http://schemas.openxmlformats.org/drawingml/2006/table">
                <a:tbl>
                  <a:tblPr firstRow="1" bandRow="1">
                    <a:tableStyleId>{5C22544A-7EE6-4342-B048-85BDC9FD1C3A}</a:tableStyleId>
                  </a:tblPr>
                  <a:tblGrid>
                    <a:gridCol w="832602">
                      <a:extLst>
                        <a:ext uri="{9D8B030D-6E8A-4147-A177-3AD203B41FA5}">
                          <a16:colId xmlns:a16="http://schemas.microsoft.com/office/drawing/2014/main" val="2133797251"/>
                        </a:ext>
                      </a:extLst>
                    </a:gridCol>
                    <a:gridCol w="832602">
                      <a:extLst>
                        <a:ext uri="{9D8B030D-6E8A-4147-A177-3AD203B41FA5}">
                          <a16:colId xmlns:a16="http://schemas.microsoft.com/office/drawing/2014/main" val="25794001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𝑝</m:t>
                                </m:r>
                              </m:oMath>
                            </m:oMathPara>
                          </a14:m>
                          <a:endParaRPr lang="en-US"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3675073177"/>
                      </a:ext>
                    </a:extLst>
                  </a:tr>
                </a:tbl>
              </a:graphicData>
            </a:graphic>
          </p:graphicFrame>
        </mc:Choice>
        <mc:Fallback xmlns="">
          <p:graphicFrame>
            <p:nvGraphicFramePr>
              <p:cNvPr id="4" name="Content Placeholder 3">
                <a:extLst>
                  <a:ext uri="{FF2B5EF4-FFF2-40B4-BE49-F238E27FC236}">
                    <a16:creationId xmlns:a16="http://schemas.microsoft.com/office/drawing/2014/main" id="{2C9A9A11-6D7D-A148-0D00-1F10B13E4FE0}"/>
                  </a:ext>
                </a:extLst>
              </p:cNvPr>
              <p:cNvGraphicFramePr>
                <a:graphicFrameLocks noGrp="1"/>
              </p:cNvGraphicFramePr>
              <p:nvPr>
                <p:ph idx="1"/>
                <p:extLst>
                  <p:ext uri="{D42A27DB-BD31-4B8C-83A1-F6EECF244321}">
                    <p14:modId xmlns:p14="http://schemas.microsoft.com/office/powerpoint/2010/main" val="3840068283"/>
                  </p:ext>
                </p:extLst>
              </p:nvPr>
            </p:nvGraphicFramePr>
            <p:xfrm>
              <a:off x="997785" y="1772338"/>
              <a:ext cx="1665204" cy="1112520"/>
            </p:xfrm>
            <a:graphic>
              <a:graphicData uri="http://schemas.openxmlformats.org/drawingml/2006/table">
                <a:tbl>
                  <a:tblPr firstRow="1" bandRow="1">
                    <a:tableStyleId>{5C22544A-7EE6-4342-B048-85BDC9FD1C3A}</a:tableStyleId>
                  </a:tblPr>
                  <a:tblGrid>
                    <a:gridCol w="832602">
                      <a:extLst>
                        <a:ext uri="{9D8B030D-6E8A-4147-A177-3AD203B41FA5}">
                          <a16:colId xmlns:a16="http://schemas.microsoft.com/office/drawing/2014/main" val="2133797251"/>
                        </a:ext>
                      </a:extLst>
                    </a:gridCol>
                    <a:gridCol w="832602">
                      <a:extLst>
                        <a:ext uri="{9D8B030D-6E8A-4147-A177-3AD203B41FA5}">
                          <a16:colId xmlns:a16="http://schemas.microsoft.com/office/drawing/2014/main" val="2579400109"/>
                        </a:ext>
                      </a:extLst>
                    </a:gridCol>
                  </a:tblGrid>
                  <a:tr h="370840">
                    <a:tc>
                      <a:txBody>
                        <a:bodyPr/>
                        <a:lstStyle/>
                        <a:p>
                          <a:endParaRPr lang="en-US"/>
                        </a:p>
                      </a:txBody>
                      <a:tcPr>
                        <a:blipFill>
                          <a:blip r:embed="rId3"/>
                          <a:stretch>
                            <a:fillRect l="-1515" t="-3333" r="-104545" b="-200000"/>
                          </a:stretch>
                        </a:blipFill>
                      </a:tcPr>
                    </a:tc>
                    <a:tc>
                      <a:txBody>
                        <a:bodyPr/>
                        <a:lstStyle/>
                        <a:p>
                          <a:endParaRPr lang="en-US"/>
                        </a:p>
                      </a:txBody>
                      <a:tcPr>
                        <a:blipFill>
                          <a:blip r:embed="rId3"/>
                          <a:stretch>
                            <a:fillRect l="-101515" t="-3333" r="-4545" b="-200000"/>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3"/>
                          <a:stretch>
                            <a:fillRect l="-1515" t="-106897" r="-104545" b="-106897"/>
                          </a:stretch>
                        </a:blipFill>
                      </a:tcPr>
                    </a:tc>
                    <a:tc>
                      <a:txBody>
                        <a:bodyPr/>
                        <a:lstStyle/>
                        <a:p>
                          <a:endParaRPr lang="en-US"/>
                        </a:p>
                      </a:txBody>
                      <a:tcPr>
                        <a:blipFill>
                          <a:blip r:embed="rId3"/>
                          <a:stretch>
                            <a:fillRect l="-101515" t="-106897" r="-4545" b="-106897"/>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3"/>
                          <a:stretch>
                            <a:fillRect l="-1515" t="-200000" r="-104545" b="-3333"/>
                          </a:stretch>
                        </a:blipFill>
                      </a:tcPr>
                    </a:tc>
                    <a:tc>
                      <a:txBody>
                        <a:bodyPr/>
                        <a:lstStyle/>
                        <a:p>
                          <a:endParaRPr lang="en-US"/>
                        </a:p>
                      </a:txBody>
                      <a:tcPr>
                        <a:blipFill>
                          <a:blip r:embed="rId3"/>
                          <a:stretch>
                            <a:fillRect l="-101515" t="-200000" r="-4545" b="-3333"/>
                          </a:stretch>
                        </a:blipFill>
                      </a:tcPr>
                    </a:tc>
                    <a:extLst>
                      <a:ext uri="{0D108BD9-81ED-4DB2-BD59-A6C34878D82A}">
                        <a16:rowId xmlns:a16="http://schemas.microsoft.com/office/drawing/2014/main" val="367507317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4597DF59-910E-392D-08A7-C3589B0EE80F}"/>
                  </a:ext>
                </a:extLst>
              </p:cNvPr>
              <p:cNvGraphicFramePr>
                <a:graphicFrameLocks/>
              </p:cNvGraphicFramePr>
              <p:nvPr>
                <p:extLst>
                  <p:ext uri="{D42A27DB-BD31-4B8C-83A1-F6EECF244321}">
                    <p14:modId xmlns:p14="http://schemas.microsoft.com/office/powerpoint/2010/main" val="48909600"/>
                  </p:ext>
                </p:extLst>
              </p:nvPr>
            </p:nvGraphicFramePr>
            <p:xfrm>
              <a:off x="3487110" y="1772338"/>
              <a:ext cx="6004593"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3122196772"/>
                        </a:ext>
                      </a:extLst>
                    </a:gridCol>
                    <a:gridCol w="857799">
                      <a:extLst>
                        <a:ext uri="{9D8B030D-6E8A-4147-A177-3AD203B41FA5}">
                          <a16:colId xmlns:a16="http://schemas.microsoft.com/office/drawing/2014/main" val="171876893"/>
                        </a:ext>
                      </a:extLst>
                    </a:gridCol>
                    <a:gridCol w="857799">
                      <a:extLst>
                        <a:ext uri="{9D8B030D-6E8A-4147-A177-3AD203B41FA5}">
                          <a16:colId xmlns:a16="http://schemas.microsoft.com/office/drawing/2014/main" val="2240966115"/>
                        </a:ext>
                      </a:extLst>
                    </a:gridCol>
                    <a:gridCol w="857799">
                      <a:extLst>
                        <a:ext uri="{9D8B030D-6E8A-4147-A177-3AD203B41FA5}">
                          <a16:colId xmlns:a16="http://schemas.microsoft.com/office/drawing/2014/main" val="498199062"/>
                        </a:ext>
                      </a:extLst>
                    </a:gridCol>
                    <a:gridCol w="857799">
                      <a:extLst>
                        <a:ext uri="{9D8B030D-6E8A-4147-A177-3AD203B41FA5}">
                          <a16:colId xmlns:a16="http://schemas.microsoft.com/office/drawing/2014/main" val="416237572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b="0" i="1" dirty="0"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m:rPr>
                                    <m:nor/>
                                  </m:rPr>
                                  <a:rPr lang="en-US" sz="1800" dirty="0" smtClean="0"/>
                                  <m:t>∨</m:t>
                                </m:r>
                                <m:r>
                                  <a:rPr lang="en-US" b="0" i="1" dirty="0"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m:rPr>
                                    <m:nor/>
                                  </m:rPr>
                                  <a:rPr lang="en-US" sz="1800" dirty="0" smtClean="0"/>
                                  <m:t>⊕</m:t>
                                </m:r>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m:oMathPara>
                          </a14:m>
                          <a:endParaRPr lang="en-US" b="0" dirty="0"/>
                        </a:p>
                      </a:txBody>
                      <a:tcPr/>
                    </a:tc>
                    <a:tc>
                      <a:txBody>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5" name="Content Placeholder 3">
                <a:extLst>
                  <a:ext uri="{FF2B5EF4-FFF2-40B4-BE49-F238E27FC236}">
                    <a16:creationId xmlns:a16="http://schemas.microsoft.com/office/drawing/2014/main" id="{4597DF59-910E-392D-08A7-C3589B0EE80F}"/>
                  </a:ext>
                </a:extLst>
              </p:cNvPr>
              <p:cNvGraphicFramePr>
                <a:graphicFrameLocks/>
              </p:cNvGraphicFramePr>
              <p:nvPr>
                <p:extLst>
                  <p:ext uri="{D42A27DB-BD31-4B8C-83A1-F6EECF244321}">
                    <p14:modId xmlns:p14="http://schemas.microsoft.com/office/powerpoint/2010/main" val="48909600"/>
                  </p:ext>
                </p:extLst>
              </p:nvPr>
            </p:nvGraphicFramePr>
            <p:xfrm>
              <a:off x="3487110" y="1772338"/>
              <a:ext cx="6004593"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3122196772"/>
                        </a:ext>
                      </a:extLst>
                    </a:gridCol>
                    <a:gridCol w="857799">
                      <a:extLst>
                        <a:ext uri="{9D8B030D-6E8A-4147-A177-3AD203B41FA5}">
                          <a16:colId xmlns:a16="http://schemas.microsoft.com/office/drawing/2014/main" val="171876893"/>
                        </a:ext>
                      </a:extLst>
                    </a:gridCol>
                    <a:gridCol w="857799">
                      <a:extLst>
                        <a:ext uri="{9D8B030D-6E8A-4147-A177-3AD203B41FA5}">
                          <a16:colId xmlns:a16="http://schemas.microsoft.com/office/drawing/2014/main" val="2240966115"/>
                        </a:ext>
                      </a:extLst>
                    </a:gridCol>
                    <a:gridCol w="857799">
                      <a:extLst>
                        <a:ext uri="{9D8B030D-6E8A-4147-A177-3AD203B41FA5}">
                          <a16:colId xmlns:a16="http://schemas.microsoft.com/office/drawing/2014/main" val="498199062"/>
                        </a:ext>
                      </a:extLst>
                    </a:gridCol>
                    <a:gridCol w="857799">
                      <a:extLst>
                        <a:ext uri="{9D8B030D-6E8A-4147-A177-3AD203B41FA5}">
                          <a16:colId xmlns:a16="http://schemas.microsoft.com/office/drawing/2014/main" val="4162375720"/>
                        </a:ext>
                      </a:extLst>
                    </a:gridCol>
                  </a:tblGrid>
                  <a:tr h="370840">
                    <a:tc>
                      <a:txBody>
                        <a:bodyPr/>
                        <a:lstStyle/>
                        <a:p>
                          <a:endParaRPr lang="en-US"/>
                        </a:p>
                      </a:txBody>
                      <a:tcPr>
                        <a:blipFill>
                          <a:blip r:embed="rId4"/>
                          <a:stretch>
                            <a:fillRect l="-1471" t="-3448" r="-600000" b="-444828"/>
                          </a:stretch>
                        </a:blipFill>
                      </a:tcPr>
                    </a:tc>
                    <a:tc>
                      <a:txBody>
                        <a:bodyPr/>
                        <a:lstStyle/>
                        <a:p>
                          <a:endParaRPr lang="en-US"/>
                        </a:p>
                      </a:txBody>
                      <a:tcPr>
                        <a:blipFill>
                          <a:blip r:embed="rId4"/>
                          <a:stretch>
                            <a:fillRect l="-102985" t="-3448" r="-508955" b="-444828"/>
                          </a:stretch>
                        </a:blipFill>
                      </a:tcPr>
                    </a:tc>
                    <a:tc>
                      <a:txBody>
                        <a:bodyPr/>
                        <a:lstStyle/>
                        <a:p>
                          <a:endParaRPr lang="en-US"/>
                        </a:p>
                      </a:txBody>
                      <a:tcPr>
                        <a:blipFill>
                          <a:blip r:embed="rId4"/>
                          <a:stretch>
                            <a:fillRect l="-200000" t="-3448" r="-401471" b="-444828"/>
                          </a:stretch>
                        </a:blipFill>
                      </a:tcPr>
                    </a:tc>
                    <a:tc>
                      <a:txBody>
                        <a:bodyPr/>
                        <a:lstStyle/>
                        <a:p>
                          <a:endParaRPr lang="en-US"/>
                        </a:p>
                      </a:txBody>
                      <a:tcPr>
                        <a:blipFill>
                          <a:blip r:embed="rId4"/>
                          <a:stretch>
                            <a:fillRect l="-300000" t="-3448" r="-301471" b="-444828"/>
                          </a:stretch>
                        </a:blipFill>
                      </a:tcPr>
                    </a:tc>
                    <a:tc>
                      <a:txBody>
                        <a:bodyPr/>
                        <a:lstStyle/>
                        <a:p>
                          <a:endParaRPr lang="en-US"/>
                        </a:p>
                      </a:txBody>
                      <a:tcPr>
                        <a:blipFill>
                          <a:blip r:embed="rId4"/>
                          <a:stretch>
                            <a:fillRect l="-400000" t="-3448" r="-201471" b="-444828"/>
                          </a:stretch>
                        </a:blipFill>
                      </a:tcPr>
                    </a:tc>
                    <a:tc>
                      <a:txBody>
                        <a:bodyPr/>
                        <a:lstStyle/>
                        <a:p>
                          <a:endParaRPr lang="en-US"/>
                        </a:p>
                      </a:txBody>
                      <a:tcPr>
                        <a:blipFill>
                          <a:blip r:embed="rId4"/>
                          <a:stretch>
                            <a:fillRect l="-507463" t="-3448" r="-104478" b="-444828"/>
                          </a:stretch>
                        </a:blipFill>
                      </a:tcPr>
                    </a:tc>
                    <a:tc>
                      <a:txBody>
                        <a:bodyPr/>
                        <a:lstStyle/>
                        <a:p>
                          <a:endParaRPr lang="en-US"/>
                        </a:p>
                      </a:txBody>
                      <a:tcPr>
                        <a:blipFill>
                          <a:blip r:embed="rId4"/>
                          <a:stretch>
                            <a:fillRect l="-598529" t="-3448" r="-2941"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4"/>
                          <a:stretch>
                            <a:fillRect l="-1471" t="-100000" r="-600000" b="-330000"/>
                          </a:stretch>
                        </a:blipFill>
                      </a:tcPr>
                    </a:tc>
                    <a:tc>
                      <a:txBody>
                        <a:bodyPr/>
                        <a:lstStyle/>
                        <a:p>
                          <a:endParaRPr lang="en-US"/>
                        </a:p>
                      </a:txBody>
                      <a:tcPr>
                        <a:blipFill>
                          <a:blip r:embed="rId4"/>
                          <a:stretch>
                            <a:fillRect l="-102985" t="-100000" r="-508955" b="-330000"/>
                          </a:stretch>
                        </a:blipFill>
                      </a:tcPr>
                    </a:tc>
                    <a:tc>
                      <a:txBody>
                        <a:bodyPr/>
                        <a:lstStyle/>
                        <a:p>
                          <a:endParaRPr lang="en-US"/>
                        </a:p>
                      </a:txBody>
                      <a:tcPr>
                        <a:blipFill>
                          <a:blip r:embed="rId4"/>
                          <a:stretch>
                            <a:fillRect l="-200000" t="-100000" r="-401471" b="-330000"/>
                          </a:stretch>
                        </a:blipFill>
                      </a:tcPr>
                    </a:tc>
                    <a:tc>
                      <a:txBody>
                        <a:bodyPr/>
                        <a:lstStyle/>
                        <a:p>
                          <a:endParaRPr lang="en-US"/>
                        </a:p>
                      </a:txBody>
                      <a:tcPr>
                        <a:blipFill>
                          <a:blip r:embed="rId4"/>
                          <a:stretch>
                            <a:fillRect l="-300000" t="-100000" r="-301471" b="-330000"/>
                          </a:stretch>
                        </a:blipFill>
                      </a:tcPr>
                    </a:tc>
                    <a:tc>
                      <a:txBody>
                        <a:bodyPr/>
                        <a:lstStyle/>
                        <a:p>
                          <a:endParaRPr lang="en-US"/>
                        </a:p>
                      </a:txBody>
                      <a:tcPr>
                        <a:blipFill>
                          <a:blip r:embed="rId4"/>
                          <a:stretch>
                            <a:fillRect l="-400000" t="-100000" r="-201471" b="-330000"/>
                          </a:stretch>
                        </a:blipFill>
                      </a:tcPr>
                    </a:tc>
                    <a:tc>
                      <a:txBody>
                        <a:bodyPr/>
                        <a:lstStyle/>
                        <a:p>
                          <a:endParaRPr lang="en-US"/>
                        </a:p>
                      </a:txBody>
                      <a:tcPr>
                        <a:blipFill>
                          <a:blip r:embed="rId4"/>
                          <a:stretch>
                            <a:fillRect l="-507463" t="-100000" r="-104478" b="-330000"/>
                          </a:stretch>
                        </a:blipFill>
                      </a:tcPr>
                    </a:tc>
                    <a:tc>
                      <a:txBody>
                        <a:bodyPr/>
                        <a:lstStyle/>
                        <a:p>
                          <a:endParaRPr lang="en-US"/>
                        </a:p>
                      </a:txBody>
                      <a:tcPr>
                        <a:blipFill>
                          <a:blip r:embed="rId4"/>
                          <a:stretch>
                            <a:fillRect l="-598529" t="-100000" r="-2941"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4"/>
                          <a:stretch>
                            <a:fillRect l="-1471" t="-206897" r="-600000" b="-241379"/>
                          </a:stretch>
                        </a:blipFill>
                      </a:tcPr>
                    </a:tc>
                    <a:tc>
                      <a:txBody>
                        <a:bodyPr/>
                        <a:lstStyle/>
                        <a:p>
                          <a:endParaRPr lang="en-US"/>
                        </a:p>
                      </a:txBody>
                      <a:tcPr>
                        <a:blipFill>
                          <a:blip r:embed="rId4"/>
                          <a:stretch>
                            <a:fillRect l="-102985" t="-206897" r="-508955" b="-241379"/>
                          </a:stretch>
                        </a:blipFill>
                      </a:tcPr>
                    </a:tc>
                    <a:tc>
                      <a:txBody>
                        <a:bodyPr/>
                        <a:lstStyle/>
                        <a:p>
                          <a:endParaRPr lang="en-US"/>
                        </a:p>
                      </a:txBody>
                      <a:tcPr>
                        <a:blipFill>
                          <a:blip r:embed="rId4"/>
                          <a:stretch>
                            <a:fillRect l="-200000" t="-206897" r="-401471" b="-241379"/>
                          </a:stretch>
                        </a:blipFill>
                      </a:tcPr>
                    </a:tc>
                    <a:tc>
                      <a:txBody>
                        <a:bodyPr/>
                        <a:lstStyle/>
                        <a:p>
                          <a:endParaRPr lang="en-US"/>
                        </a:p>
                      </a:txBody>
                      <a:tcPr>
                        <a:blipFill>
                          <a:blip r:embed="rId4"/>
                          <a:stretch>
                            <a:fillRect l="-300000" t="-206897" r="-301471" b="-241379"/>
                          </a:stretch>
                        </a:blipFill>
                      </a:tcPr>
                    </a:tc>
                    <a:tc>
                      <a:txBody>
                        <a:bodyPr/>
                        <a:lstStyle/>
                        <a:p>
                          <a:endParaRPr lang="en-US"/>
                        </a:p>
                      </a:txBody>
                      <a:tcPr>
                        <a:blipFill>
                          <a:blip r:embed="rId4"/>
                          <a:stretch>
                            <a:fillRect l="-400000" t="-206897" r="-201471" b="-241379"/>
                          </a:stretch>
                        </a:blipFill>
                      </a:tcPr>
                    </a:tc>
                    <a:tc>
                      <a:txBody>
                        <a:bodyPr/>
                        <a:lstStyle/>
                        <a:p>
                          <a:endParaRPr lang="en-US"/>
                        </a:p>
                      </a:txBody>
                      <a:tcPr>
                        <a:blipFill>
                          <a:blip r:embed="rId4"/>
                          <a:stretch>
                            <a:fillRect l="-507463" t="-206897" r="-104478" b="-241379"/>
                          </a:stretch>
                        </a:blipFill>
                      </a:tcPr>
                    </a:tc>
                    <a:tc>
                      <a:txBody>
                        <a:bodyPr/>
                        <a:lstStyle/>
                        <a:p>
                          <a:endParaRPr lang="en-US"/>
                        </a:p>
                      </a:txBody>
                      <a:tcPr>
                        <a:blipFill>
                          <a:blip r:embed="rId4"/>
                          <a:stretch>
                            <a:fillRect l="-598529" t="-206897" r="-2941"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4"/>
                          <a:stretch>
                            <a:fillRect l="-1471" t="-296667" r="-600000" b="-133333"/>
                          </a:stretch>
                        </a:blipFill>
                      </a:tcPr>
                    </a:tc>
                    <a:tc>
                      <a:txBody>
                        <a:bodyPr/>
                        <a:lstStyle/>
                        <a:p>
                          <a:endParaRPr lang="en-US"/>
                        </a:p>
                      </a:txBody>
                      <a:tcPr>
                        <a:blipFill>
                          <a:blip r:embed="rId4"/>
                          <a:stretch>
                            <a:fillRect l="-102985" t="-296667" r="-508955" b="-133333"/>
                          </a:stretch>
                        </a:blipFill>
                      </a:tcPr>
                    </a:tc>
                    <a:tc>
                      <a:txBody>
                        <a:bodyPr/>
                        <a:lstStyle/>
                        <a:p>
                          <a:endParaRPr lang="en-US"/>
                        </a:p>
                      </a:txBody>
                      <a:tcPr>
                        <a:blipFill>
                          <a:blip r:embed="rId4"/>
                          <a:stretch>
                            <a:fillRect l="-200000" t="-296667" r="-401471" b="-133333"/>
                          </a:stretch>
                        </a:blipFill>
                      </a:tcPr>
                    </a:tc>
                    <a:tc>
                      <a:txBody>
                        <a:bodyPr/>
                        <a:lstStyle/>
                        <a:p>
                          <a:endParaRPr lang="en-US"/>
                        </a:p>
                      </a:txBody>
                      <a:tcPr>
                        <a:blipFill>
                          <a:blip r:embed="rId4"/>
                          <a:stretch>
                            <a:fillRect l="-300000" t="-296667" r="-301471" b="-133333"/>
                          </a:stretch>
                        </a:blipFill>
                      </a:tcPr>
                    </a:tc>
                    <a:tc>
                      <a:txBody>
                        <a:bodyPr/>
                        <a:lstStyle/>
                        <a:p>
                          <a:endParaRPr lang="en-US"/>
                        </a:p>
                      </a:txBody>
                      <a:tcPr>
                        <a:blipFill>
                          <a:blip r:embed="rId4"/>
                          <a:stretch>
                            <a:fillRect l="-400000" t="-296667" r="-201471" b="-133333"/>
                          </a:stretch>
                        </a:blipFill>
                      </a:tcPr>
                    </a:tc>
                    <a:tc>
                      <a:txBody>
                        <a:bodyPr/>
                        <a:lstStyle/>
                        <a:p>
                          <a:endParaRPr lang="en-US"/>
                        </a:p>
                      </a:txBody>
                      <a:tcPr>
                        <a:blipFill>
                          <a:blip r:embed="rId4"/>
                          <a:stretch>
                            <a:fillRect l="-507463" t="-296667" r="-104478" b="-133333"/>
                          </a:stretch>
                        </a:blipFill>
                      </a:tcPr>
                    </a:tc>
                    <a:tc>
                      <a:txBody>
                        <a:bodyPr/>
                        <a:lstStyle/>
                        <a:p>
                          <a:endParaRPr lang="en-US"/>
                        </a:p>
                      </a:txBody>
                      <a:tcPr>
                        <a:blipFill>
                          <a:blip r:embed="rId4"/>
                          <a:stretch>
                            <a:fillRect l="-598529" t="-296667" r="-2941"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4"/>
                          <a:stretch>
                            <a:fillRect l="-1471" t="-305128" r="-600000" b="-2564"/>
                          </a:stretch>
                        </a:blipFill>
                      </a:tcPr>
                    </a:tc>
                    <a:tc>
                      <a:txBody>
                        <a:bodyPr/>
                        <a:lstStyle/>
                        <a:p>
                          <a:endParaRPr lang="en-US"/>
                        </a:p>
                      </a:txBody>
                      <a:tcPr>
                        <a:blipFill>
                          <a:blip r:embed="rId4"/>
                          <a:stretch>
                            <a:fillRect l="-102985" t="-305128" r="-508955" b="-2564"/>
                          </a:stretch>
                        </a:blipFill>
                      </a:tcPr>
                    </a:tc>
                    <a:tc>
                      <a:txBody>
                        <a:bodyPr/>
                        <a:lstStyle/>
                        <a:p>
                          <a:endParaRPr lang="en-US"/>
                        </a:p>
                      </a:txBody>
                      <a:tcPr>
                        <a:blipFill>
                          <a:blip r:embed="rId4"/>
                          <a:stretch>
                            <a:fillRect l="-200000" t="-305128" r="-401471" b="-2564"/>
                          </a:stretch>
                        </a:blipFill>
                      </a:tcPr>
                    </a:tc>
                    <a:tc>
                      <a:txBody>
                        <a:bodyPr/>
                        <a:lstStyle/>
                        <a:p>
                          <a:endParaRPr lang="en-US"/>
                        </a:p>
                      </a:txBody>
                      <a:tcPr>
                        <a:blipFill>
                          <a:blip r:embed="rId4"/>
                          <a:stretch>
                            <a:fillRect l="-300000" t="-305128" r="-301471" b="-2564"/>
                          </a:stretch>
                        </a:blipFill>
                      </a:tcPr>
                    </a:tc>
                    <a:tc>
                      <a:txBody>
                        <a:bodyPr/>
                        <a:lstStyle/>
                        <a:p>
                          <a:endParaRPr lang="en-US"/>
                        </a:p>
                      </a:txBody>
                      <a:tcPr>
                        <a:blipFill>
                          <a:blip r:embed="rId4"/>
                          <a:stretch>
                            <a:fillRect l="-400000" t="-305128" r="-201471" b="-2564"/>
                          </a:stretch>
                        </a:blipFill>
                      </a:tcPr>
                    </a:tc>
                    <a:tc>
                      <a:txBody>
                        <a:bodyPr/>
                        <a:lstStyle/>
                        <a:p>
                          <a:endParaRPr lang="en-US"/>
                        </a:p>
                      </a:txBody>
                      <a:tcPr>
                        <a:blipFill>
                          <a:blip r:embed="rId4"/>
                          <a:stretch>
                            <a:fillRect l="-507463" t="-305128" r="-104478" b="-2564"/>
                          </a:stretch>
                        </a:blipFill>
                      </a:tcPr>
                    </a:tc>
                    <a:tc>
                      <a:txBody>
                        <a:bodyPr/>
                        <a:lstStyle/>
                        <a:p>
                          <a:endParaRPr lang="en-US"/>
                        </a:p>
                      </a:txBody>
                      <a:tcPr>
                        <a:blipFill>
                          <a:blip r:embed="rId4"/>
                          <a:stretch>
                            <a:fillRect l="-598529" t="-305128" r="-2941"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195848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B6FCC-B7CB-FBA3-B30D-8BDE0988952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DC3F684-A219-10F0-DF86-8A45A8F3564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6E7EABE-72D8-ACFB-2890-5240848BC2EA}"/>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2" name="TextBox 1">
            <a:extLst>
              <a:ext uri="{FF2B5EF4-FFF2-40B4-BE49-F238E27FC236}">
                <a16:creationId xmlns:a16="http://schemas.microsoft.com/office/drawing/2014/main" id="{7B37600C-944F-1032-F362-460F8BEDCF6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967A0F6-DD27-884C-A9A7-369333BB75D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Compound propositions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E93C500-F0C4-2A41-3910-7A18AD740EFD}"/>
                  </a:ext>
                </a:extLst>
              </p:cNvPr>
              <p:cNvSpPr>
                <a:spLocks noGrp="1"/>
              </p:cNvSpPr>
              <p:nvPr>
                <p:ph idx="1"/>
              </p:nvPr>
            </p:nvSpPr>
            <p:spPr>
              <a:xfrm>
                <a:off x="773374" y="1676887"/>
                <a:ext cx="10653579" cy="4593828"/>
              </a:xfrm>
            </p:spPr>
            <p:txBody>
              <a:bodyPr>
                <a:normAutofit/>
              </a:bodyPr>
              <a:lstStyle/>
              <a:p>
                <a:r>
                  <a:rPr lang="en-US" sz="2400" dirty="0"/>
                  <a:t>We can now build truth tables for more complex propositions. For example, what is the truth table for </a:t>
                </a: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oMath>
                </a14:m>
                <a:r>
                  <a:rPr lang="en-US" sz="2400" dirty="0"/>
                  <a:t> ?</a:t>
                </a:r>
              </a:p>
            </p:txBody>
          </p:sp>
        </mc:Choice>
        <mc:Fallback xmlns="">
          <p:sp>
            <p:nvSpPr>
              <p:cNvPr id="7" name="Content Placeholder 6">
                <a:extLst>
                  <a:ext uri="{FF2B5EF4-FFF2-40B4-BE49-F238E27FC236}">
                    <a16:creationId xmlns:a16="http://schemas.microsoft.com/office/drawing/2014/main" id="{3E93C500-F0C4-2A41-3910-7A18AD740EFD}"/>
                  </a:ext>
                </a:extLst>
              </p:cNvPr>
              <p:cNvSpPr>
                <a:spLocks noGrp="1" noRot="1" noChangeAspect="1" noMove="1" noResize="1" noEditPoints="1" noAdjustHandles="1" noChangeArrowheads="1" noChangeShapeType="1" noTextEdit="1"/>
              </p:cNvSpPr>
              <p:nvPr>
                <p:ph idx="1"/>
              </p:nvPr>
            </p:nvSpPr>
            <p:spPr>
              <a:xfrm>
                <a:off x="773374" y="1676887"/>
                <a:ext cx="10653579" cy="4593828"/>
              </a:xfrm>
              <a:blipFill>
                <a:blip r:embed="rId3"/>
                <a:stretch>
                  <a:fillRect l="-713" t="-276"/>
                </a:stretch>
              </a:blipFill>
            </p:spPr>
            <p:txBody>
              <a:bodyPr/>
              <a:lstStyle/>
              <a:p>
                <a:r>
                  <a:rPr lang="en-US">
                    <a:noFill/>
                  </a:rPr>
                  <a:t> </a:t>
                </a:r>
              </a:p>
            </p:txBody>
          </p:sp>
        </mc:Fallback>
      </mc:AlternateContent>
    </p:spTree>
    <p:extLst>
      <p:ext uri="{BB962C8B-B14F-4D97-AF65-F5344CB8AC3E}">
        <p14:creationId xmlns:p14="http://schemas.microsoft.com/office/powerpoint/2010/main" val="277060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792A6-016B-66D9-22DE-75081DBE928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DD0604C-175E-52E3-8C6B-EF7441A3417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8283C09-6A80-07CF-2E0A-565CFA3B02E7}"/>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2" name="TextBox 1">
            <a:extLst>
              <a:ext uri="{FF2B5EF4-FFF2-40B4-BE49-F238E27FC236}">
                <a16:creationId xmlns:a16="http://schemas.microsoft.com/office/drawing/2014/main" id="{1F4EC3D4-4BE3-5C7C-37A7-1490A4305C3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1B5E717-A968-E818-F1C8-779A75830E7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Complex propositions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C83A83AD-4E20-318D-FEFC-B0D88791ECE6}"/>
                  </a:ext>
                </a:extLst>
              </p:cNvPr>
              <p:cNvGraphicFramePr>
                <a:graphicFrameLocks/>
              </p:cNvGraphicFramePr>
              <p:nvPr/>
            </p:nvGraphicFramePr>
            <p:xfrm>
              <a:off x="2722124" y="2809145"/>
              <a:ext cx="6426910" cy="1976702"/>
            </p:xfrm>
            <a:graphic>
              <a:graphicData uri="http://schemas.openxmlformats.org/drawingml/2006/table">
                <a:tbl>
                  <a:tblPr firstRow="1" bandRow="1">
                    <a:tableStyleId>{5C22544A-7EE6-4342-B048-85BDC9FD1C3A}</a:tableStyleId>
                  </a:tblPr>
                  <a:tblGrid>
                    <a:gridCol w="1285382">
                      <a:extLst>
                        <a:ext uri="{9D8B030D-6E8A-4147-A177-3AD203B41FA5}">
                          <a16:colId xmlns:a16="http://schemas.microsoft.com/office/drawing/2014/main" val="2133797251"/>
                        </a:ext>
                      </a:extLst>
                    </a:gridCol>
                    <a:gridCol w="1285382">
                      <a:extLst>
                        <a:ext uri="{9D8B030D-6E8A-4147-A177-3AD203B41FA5}">
                          <a16:colId xmlns:a16="http://schemas.microsoft.com/office/drawing/2014/main" val="2579400109"/>
                        </a:ext>
                      </a:extLst>
                    </a:gridCol>
                    <a:gridCol w="1285382">
                      <a:extLst>
                        <a:ext uri="{9D8B030D-6E8A-4147-A177-3AD203B41FA5}">
                          <a16:colId xmlns:a16="http://schemas.microsoft.com/office/drawing/2014/main" val="3122196772"/>
                        </a:ext>
                      </a:extLst>
                    </a:gridCol>
                    <a:gridCol w="1137983">
                      <a:extLst>
                        <a:ext uri="{9D8B030D-6E8A-4147-A177-3AD203B41FA5}">
                          <a16:colId xmlns:a16="http://schemas.microsoft.com/office/drawing/2014/main" val="171876893"/>
                        </a:ext>
                      </a:extLst>
                    </a:gridCol>
                    <a:gridCol w="1432781">
                      <a:extLst>
                        <a:ext uri="{9D8B030D-6E8A-4147-A177-3AD203B41FA5}">
                          <a16:colId xmlns:a16="http://schemas.microsoft.com/office/drawing/2014/main" val="49819906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b="0" i="1" dirty="0"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dirty="0" smtClean="0">
                                    <a:latin typeface="Cambria Math" panose="02040503050406030204" pitchFamily="18" charset="0"/>
                                  </a:rPr>
                                  <m:t>¬</m:t>
                                </m:r>
                                <m:r>
                                  <a:rPr lang="en-US" b="0" i="1" dirty="0"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r>
                                  <a:rPr lang="en-US" b="0" i="1" dirty="0" smtClean="0">
                                    <a:latin typeface="Cambria Math" panose="02040503050406030204" pitchFamily="18" charset="0"/>
                                  </a:rPr>
                                  <m:t>𝑞</m:t>
                                </m:r>
                              </m:oMath>
                            </m:oMathPara>
                          </a14:m>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531748824"/>
                      </a:ext>
                    </a:extLst>
                  </a:tr>
                </a:tbl>
              </a:graphicData>
            </a:graphic>
          </p:graphicFrame>
        </mc:Choice>
        <mc:Fallback xmlns="">
          <p:graphicFrame>
            <p:nvGraphicFramePr>
              <p:cNvPr id="5" name="Content Placeholder 3">
                <a:extLst>
                  <a:ext uri="{FF2B5EF4-FFF2-40B4-BE49-F238E27FC236}">
                    <a16:creationId xmlns:a16="http://schemas.microsoft.com/office/drawing/2014/main" id="{49AF915C-F752-6D05-52BA-18E5355A8EB2}"/>
                  </a:ext>
                </a:extLst>
              </p:cNvPr>
              <p:cNvGraphicFramePr>
                <a:graphicFrameLocks/>
              </p:cNvGraphicFramePr>
              <p:nvPr>
                <p:extLst>
                  <p:ext uri="{D42A27DB-BD31-4B8C-83A1-F6EECF244321}">
                    <p14:modId xmlns:p14="http://schemas.microsoft.com/office/powerpoint/2010/main" val="658229676"/>
                  </p:ext>
                </p:extLst>
              </p:nvPr>
            </p:nvGraphicFramePr>
            <p:xfrm>
              <a:off x="2722124" y="2809145"/>
              <a:ext cx="6426910" cy="1976702"/>
            </p:xfrm>
            <a:graphic>
              <a:graphicData uri="http://schemas.openxmlformats.org/drawingml/2006/table">
                <a:tbl>
                  <a:tblPr firstRow="1" bandRow="1">
                    <a:tableStyleId>{5C22544A-7EE6-4342-B048-85BDC9FD1C3A}</a:tableStyleId>
                  </a:tblPr>
                  <a:tblGrid>
                    <a:gridCol w="1285382">
                      <a:extLst>
                        <a:ext uri="{9D8B030D-6E8A-4147-A177-3AD203B41FA5}">
                          <a16:colId xmlns:a16="http://schemas.microsoft.com/office/drawing/2014/main" val="2133797251"/>
                        </a:ext>
                      </a:extLst>
                    </a:gridCol>
                    <a:gridCol w="1285382">
                      <a:extLst>
                        <a:ext uri="{9D8B030D-6E8A-4147-A177-3AD203B41FA5}">
                          <a16:colId xmlns:a16="http://schemas.microsoft.com/office/drawing/2014/main" val="2579400109"/>
                        </a:ext>
                      </a:extLst>
                    </a:gridCol>
                    <a:gridCol w="1285382">
                      <a:extLst>
                        <a:ext uri="{9D8B030D-6E8A-4147-A177-3AD203B41FA5}">
                          <a16:colId xmlns:a16="http://schemas.microsoft.com/office/drawing/2014/main" val="3122196772"/>
                        </a:ext>
                      </a:extLst>
                    </a:gridCol>
                    <a:gridCol w="1137983">
                      <a:extLst>
                        <a:ext uri="{9D8B030D-6E8A-4147-A177-3AD203B41FA5}">
                          <a16:colId xmlns:a16="http://schemas.microsoft.com/office/drawing/2014/main" val="171876893"/>
                        </a:ext>
                      </a:extLst>
                    </a:gridCol>
                    <a:gridCol w="1432781">
                      <a:extLst>
                        <a:ext uri="{9D8B030D-6E8A-4147-A177-3AD203B41FA5}">
                          <a16:colId xmlns:a16="http://schemas.microsoft.com/office/drawing/2014/main" val="498199062"/>
                        </a:ext>
                      </a:extLst>
                    </a:gridCol>
                  </a:tblGrid>
                  <a:tr h="370840">
                    <a:tc>
                      <a:txBody>
                        <a:bodyPr/>
                        <a:lstStyle/>
                        <a:p>
                          <a:endParaRPr lang="en-US"/>
                        </a:p>
                      </a:txBody>
                      <a:tcPr>
                        <a:blipFill>
                          <a:blip r:embed="rId3"/>
                          <a:stretch>
                            <a:fillRect l="-990" t="-3448" r="-403960" b="-444828"/>
                          </a:stretch>
                        </a:blipFill>
                      </a:tcPr>
                    </a:tc>
                    <a:tc>
                      <a:txBody>
                        <a:bodyPr/>
                        <a:lstStyle/>
                        <a:p>
                          <a:endParaRPr lang="en-US"/>
                        </a:p>
                      </a:txBody>
                      <a:tcPr>
                        <a:blipFill>
                          <a:blip r:embed="rId3"/>
                          <a:stretch>
                            <a:fillRect l="-100000" t="-3448" r="-300000" b="-444828"/>
                          </a:stretch>
                        </a:blipFill>
                      </a:tcPr>
                    </a:tc>
                    <a:tc>
                      <a:txBody>
                        <a:bodyPr/>
                        <a:lstStyle/>
                        <a:p>
                          <a:endParaRPr lang="en-US"/>
                        </a:p>
                      </a:txBody>
                      <a:tcPr>
                        <a:blipFill>
                          <a:blip r:embed="rId3"/>
                          <a:stretch>
                            <a:fillRect l="-201980" t="-3448" r="-202970" b="-444828"/>
                          </a:stretch>
                        </a:blipFill>
                      </a:tcPr>
                    </a:tc>
                    <a:tc>
                      <a:txBody>
                        <a:bodyPr/>
                        <a:lstStyle/>
                        <a:p>
                          <a:endParaRPr lang="en-US"/>
                        </a:p>
                      </a:txBody>
                      <a:tcPr>
                        <a:blipFill>
                          <a:blip r:embed="rId3"/>
                          <a:stretch>
                            <a:fillRect l="-338889" t="-3448" r="-127778" b="-444828"/>
                          </a:stretch>
                        </a:blipFill>
                      </a:tcPr>
                    </a:tc>
                    <a:tc>
                      <a:txBody>
                        <a:bodyPr/>
                        <a:lstStyle/>
                        <a:p>
                          <a:endParaRPr lang="en-US"/>
                        </a:p>
                      </a:txBody>
                      <a:tcPr>
                        <a:blipFill>
                          <a:blip r:embed="rId3"/>
                          <a:stretch>
                            <a:fillRect l="-349558" t="-3448" r="-1770"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3"/>
                          <a:stretch>
                            <a:fillRect l="-990" t="-100000" r="-403960" b="-330000"/>
                          </a:stretch>
                        </a:blipFill>
                      </a:tcPr>
                    </a:tc>
                    <a:tc>
                      <a:txBody>
                        <a:bodyPr/>
                        <a:lstStyle/>
                        <a:p>
                          <a:endParaRPr lang="en-US"/>
                        </a:p>
                      </a:txBody>
                      <a:tcPr>
                        <a:blipFill>
                          <a:blip r:embed="rId3"/>
                          <a:stretch>
                            <a:fillRect l="-100000" t="-100000" r="-300000" b="-330000"/>
                          </a:stretch>
                        </a:blipFill>
                      </a:tcPr>
                    </a:tc>
                    <a:tc>
                      <a:txBody>
                        <a:bodyPr/>
                        <a:lstStyle/>
                        <a:p>
                          <a:endParaRPr lang="en-US"/>
                        </a:p>
                      </a:txBody>
                      <a:tcPr>
                        <a:blipFill>
                          <a:blip r:embed="rId3"/>
                          <a:stretch>
                            <a:fillRect l="-201980" t="-100000" r="-202970" b="-330000"/>
                          </a:stretch>
                        </a:blipFill>
                      </a:tcPr>
                    </a:tc>
                    <a:tc>
                      <a:txBody>
                        <a:bodyPr/>
                        <a:lstStyle/>
                        <a:p>
                          <a:endParaRPr lang="en-US"/>
                        </a:p>
                      </a:txBody>
                      <a:tcPr>
                        <a:blipFill>
                          <a:blip r:embed="rId3"/>
                          <a:stretch>
                            <a:fillRect l="-338889" t="-100000" r="-127778" b="-330000"/>
                          </a:stretch>
                        </a:blipFill>
                      </a:tcPr>
                    </a:tc>
                    <a:tc>
                      <a:txBody>
                        <a:bodyPr/>
                        <a:lstStyle/>
                        <a:p>
                          <a:endParaRPr lang="en-US"/>
                        </a:p>
                      </a:txBody>
                      <a:tcPr>
                        <a:blipFill>
                          <a:blip r:embed="rId3"/>
                          <a:stretch>
                            <a:fillRect l="-349558" t="-100000" r="-1770"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3"/>
                          <a:stretch>
                            <a:fillRect l="-990" t="-206897" r="-403960" b="-241379"/>
                          </a:stretch>
                        </a:blipFill>
                      </a:tcPr>
                    </a:tc>
                    <a:tc>
                      <a:txBody>
                        <a:bodyPr/>
                        <a:lstStyle/>
                        <a:p>
                          <a:endParaRPr lang="en-US"/>
                        </a:p>
                      </a:txBody>
                      <a:tcPr>
                        <a:blipFill>
                          <a:blip r:embed="rId3"/>
                          <a:stretch>
                            <a:fillRect l="-100000" t="-206897" r="-300000" b="-241379"/>
                          </a:stretch>
                        </a:blipFill>
                      </a:tcPr>
                    </a:tc>
                    <a:tc>
                      <a:txBody>
                        <a:bodyPr/>
                        <a:lstStyle/>
                        <a:p>
                          <a:endParaRPr lang="en-US"/>
                        </a:p>
                      </a:txBody>
                      <a:tcPr>
                        <a:blipFill>
                          <a:blip r:embed="rId3"/>
                          <a:stretch>
                            <a:fillRect l="-201980" t="-206897" r="-202970" b="-241379"/>
                          </a:stretch>
                        </a:blipFill>
                      </a:tcPr>
                    </a:tc>
                    <a:tc>
                      <a:txBody>
                        <a:bodyPr/>
                        <a:lstStyle/>
                        <a:p>
                          <a:endParaRPr lang="en-US"/>
                        </a:p>
                      </a:txBody>
                      <a:tcPr>
                        <a:blipFill>
                          <a:blip r:embed="rId3"/>
                          <a:stretch>
                            <a:fillRect l="-338889" t="-206897" r="-127778" b="-241379"/>
                          </a:stretch>
                        </a:blipFill>
                      </a:tcPr>
                    </a:tc>
                    <a:tc>
                      <a:txBody>
                        <a:bodyPr/>
                        <a:lstStyle/>
                        <a:p>
                          <a:endParaRPr lang="en-US"/>
                        </a:p>
                      </a:txBody>
                      <a:tcPr>
                        <a:blipFill>
                          <a:blip r:embed="rId3"/>
                          <a:stretch>
                            <a:fillRect l="-349558" t="-206897" r="-1770"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3"/>
                          <a:stretch>
                            <a:fillRect l="-990" t="-306897" r="-403960" b="-141379"/>
                          </a:stretch>
                        </a:blipFill>
                      </a:tcPr>
                    </a:tc>
                    <a:tc>
                      <a:txBody>
                        <a:bodyPr/>
                        <a:lstStyle/>
                        <a:p>
                          <a:endParaRPr lang="en-US"/>
                        </a:p>
                      </a:txBody>
                      <a:tcPr>
                        <a:blipFill>
                          <a:blip r:embed="rId3"/>
                          <a:stretch>
                            <a:fillRect l="-100000" t="-306897" r="-300000" b="-141379"/>
                          </a:stretch>
                        </a:blipFill>
                      </a:tcPr>
                    </a:tc>
                    <a:tc>
                      <a:txBody>
                        <a:bodyPr/>
                        <a:lstStyle/>
                        <a:p>
                          <a:endParaRPr lang="en-US"/>
                        </a:p>
                      </a:txBody>
                      <a:tcPr>
                        <a:blipFill>
                          <a:blip r:embed="rId3"/>
                          <a:stretch>
                            <a:fillRect l="-201980" t="-306897" r="-202970" b="-141379"/>
                          </a:stretch>
                        </a:blipFill>
                      </a:tcPr>
                    </a:tc>
                    <a:tc>
                      <a:txBody>
                        <a:bodyPr/>
                        <a:lstStyle/>
                        <a:p>
                          <a:endParaRPr lang="en-US"/>
                        </a:p>
                      </a:txBody>
                      <a:tcPr>
                        <a:blipFill>
                          <a:blip r:embed="rId3"/>
                          <a:stretch>
                            <a:fillRect l="-338889" t="-306897" r="-127778" b="-141379"/>
                          </a:stretch>
                        </a:blipFill>
                      </a:tcPr>
                    </a:tc>
                    <a:tc>
                      <a:txBody>
                        <a:bodyPr/>
                        <a:lstStyle/>
                        <a:p>
                          <a:endParaRPr lang="en-US"/>
                        </a:p>
                      </a:txBody>
                      <a:tcPr>
                        <a:blipFill>
                          <a:blip r:embed="rId3"/>
                          <a:stretch>
                            <a:fillRect l="-349558" t="-306897" r="-1770" b="-141379"/>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3"/>
                          <a:stretch>
                            <a:fillRect l="-990" t="-302564" r="-403960" b="-5128"/>
                          </a:stretch>
                        </a:blipFill>
                      </a:tcPr>
                    </a:tc>
                    <a:tc>
                      <a:txBody>
                        <a:bodyPr/>
                        <a:lstStyle/>
                        <a:p>
                          <a:endParaRPr lang="en-US"/>
                        </a:p>
                      </a:txBody>
                      <a:tcPr>
                        <a:blipFill>
                          <a:blip r:embed="rId3"/>
                          <a:stretch>
                            <a:fillRect l="-100000" t="-302564" r="-300000" b="-5128"/>
                          </a:stretch>
                        </a:blipFill>
                      </a:tcPr>
                    </a:tc>
                    <a:tc>
                      <a:txBody>
                        <a:bodyPr/>
                        <a:lstStyle/>
                        <a:p>
                          <a:endParaRPr lang="en-US"/>
                        </a:p>
                      </a:txBody>
                      <a:tcPr>
                        <a:blipFill>
                          <a:blip r:embed="rId3"/>
                          <a:stretch>
                            <a:fillRect l="-201980" t="-302564" r="-202970" b="-5128"/>
                          </a:stretch>
                        </a:blipFill>
                      </a:tcPr>
                    </a:tc>
                    <a:tc>
                      <a:txBody>
                        <a:bodyPr/>
                        <a:lstStyle/>
                        <a:p>
                          <a:endParaRPr lang="en-US"/>
                        </a:p>
                      </a:txBody>
                      <a:tcPr>
                        <a:blipFill>
                          <a:blip r:embed="rId3"/>
                          <a:stretch>
                            <a:fillRect l="-338889" t="-302564" r="-127778" b="-5128"/>
                          </a:stretch>
                        </a:blipFill>
                      </a:tcPr>
                    </a:tc>
                    <a:tc>
                      <a:txBody>
                        <a:bodyPr/>
                        <a:lstStyle/>
                        <a:p>
                          <a:endParaRPr lang="en-US"/>
                        </a:p>
                      </a:txBody>
                      <a:tcPr>
                        <a:blipFill>
                          <a:blip r:embed="rId3"/>
                          <a:stretch>
                            <a:fillRect l="-349558" t="-302564" r="-1770" b="-5128"/>
                          </a:stretch>
                        </a:blipFill>
                      </a:tcPr>
                    </a:tc>
                    <a:extLst>
                      <a:ext uri="{0D108BD9-81ED-4DB2-BD59-A6C34878D82A}">
                        <a16:rowId xmlns:a16="http://schemas.microsoft.com/office/drawing/2014/main" val="531748824"/>
                      </a:ext>
                    </a:extLst>
                  </a:tr>
                </a:tbl>
              </a:graphicData>
            </a:graphic>
          </p:graphicFrame>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6F3411C-259F-1BE3-30F8-4C863F8908E1}"/>
                  </a:ext>
                </a:extLst>
              </p:cNvPr>
              <p:cNvSpPr>
                <a:spLocks noGrp="1"/>
              </p:cNvSpPr>
              <p:nvPr>
                <p:ph idx="1"/>
              </p:nvPr>
            </p:nvSpPr>
            <p:spPr>
              <a:xfrm>
                <a:off x="773374" y="1676887"/>
                <a:ext cx="10653579" cy="4593828"/>
              </a:xfrm>
            </p:spPr>
            <p:txBody>
              <a:bodyPr/>
              <a:lstStyle/>
              <a:p>
                <a:r>
                  <a:rPr lang="en-US" dirty="0"/>
                  <a:t>We can now build truth tables for more complex propositions. For example, what is the truth table for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p>
              <a:p>
                <a:endParaRPr lang="en-US" dirty="0"/>
              </a:p>
              <a:p>
                <a:endParaRPr lang="en-US" dirty="0"/>
              </a:p>
              <a:p>
                <a:endParaRPr lang="en-US" dirty="0"/>
              </a:p>
              <a:p>
                <a:endParaRPr lang="en-US" dirty="0"/>
              </a:p>
              <a:p>
                <a:endParaRPr lang="en-US" dirty="0"/>
              </a:p>
              <a:p>
                <a:r>
                  <a:rPr lang="en-US" dirty="0"/>
                  <a:t>The given proposition is true precisely when at least one of p and q is false.</a:t>
                </a:r>
              </a:p>
            </p:txBody>
          </p:sp>
        </mc:Choice>
        <mc:Fallback xmlns="">
          <p:sp>
            <p:nvSpPr>
              <p:cNvPr id="7" name="Content Placeholder 6">
                <a:extLst>
                  <a:ext uri="{FF2B5EF4-FFF2-40B4-BE49-F238E27FC236}">
                    <a16:creationId xmlns:a16="http://schemas.microsoft.com/office/drawing/2014/main" id="{36F3411C-259F-1BE3-30F8-4C863F8908E1}"/>
                  </a:ext>
                </a:extLst>
              </p:cNvPr>
              <p:cNvSpPr>
                <a:spLocks noGrp="1" noRot="1" noChangeAspect="1" noMove="1" noResize="1" noEditPoints="1" noAdjustHandles="1" noChangeArrowheads="1" noChangeShapeType="1" noTextEdit="1"/>
              </p:cNvSpPr>
              <p:nvPr>
                <p:ph idx="1"/>
              </p:nvPr>
            </p:nvSpPr>
            <p:spPr>
              <a:xfrm>
                <a:off x="773374" y="1676887"/>
                <a:ext cx="10653579" cy="4593828"/>
              </a:xfrm>
              <a:blipFill>
                <a:blip r:embed="rId4"/>
                <a:stretch>
                  <a:fillRect l="-476"/>
                </a:stretch>
              </a:blipFill>
            </p:spPr>
            <p:txBody>
              <a:bodyPr/>
              <a:lstStyle/>
              <a:p>
                <a:r>
                  <a:rPr lang="en-US">
                    <a:noFill/>
                  </a:rPr>
                  <a:t> </a:t>
                </a:r>
              </a:p>
            </p:txBody>
          </p:sp>
        </mc:Fallback>
      </mc:AlternateContent>
    </p:spTree>
    <p:extLst>
      <p:ext uri="{BB962C8B-B14F-4D97-AF65-F5344CB8AC3E}">
        <p14:creationId xmlns:p14="http://schemas.microsoft.com/office/powerpoint/2010/main" val="80591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526F-5641-22A8-28C8-38DDBEB5E92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203B0CD-125F-CA76-E34D-764630B027C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0845FA4-7FCD-54C2-D6F2-FECBBF122B3C}"/>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2" name="TextBox 1">
            <a:extLst>
              <a:ext uri="{FF2B5EF4-FFF2-40B4-BE49-F238E27FC236}">
                <a16:creationId xmlns:a16="http://schemas.microsoft.com/office/drawing/2014/main" id="{07F234EF-11B5-0834-B845-BCA5E2F3DEF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D6C0EC6-B0DE-68B3-1827-8D1440E5EE5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419576D2-415E-99DE-08DF-D56379C30D0E}"/>
              </a:ext>
            </a:extLst>
          </p:cNvPr>
          <p:cNvSpPr>
            <a:spLocks noGrp="1"/>
          </p:cNvSpPr>
          <p:nvPr>
            <p:ph idx="1"/>
          </p:nvPr>
        </p:nvSpPr>
        <p:spPr>
          <a:xfrm>
            <a:off x="612647" y="1563132"/>
            <a:ext cx="11019515" cy="4593828"/>
          </a:xfrm>
        </p:spPr>
        <p:txBody>
          <a:bodyPr>
            <a:noAutofit/>
          </a:bodyPr>
          <a:lstStyle/>
          <a:p>
            <a:pPr fontAlgn="base"/>
            <a:r>
              <a:rPr lang="en-US" sz="2400" dirty="0"/>
              <a:t>Cecil Sagehen, who is 47 years old, was asked at the doctor's office: "If you are over 55 years old, do you have an advance care directive?"</a:t>
            </a:r>
          </a:p>
          <a:p>
            <a:pPr fontAlgn="base"/>
            <a:r>
              <a:rPr lang="en-US" sz="2400" dirty="0"/>
              <a:t>What should Cecil answer?</a:t>
            </a:r>
          </a:p>
          <a:p>
            <a:pPr fontAlgn="base"/>
            <a:r>
              <a:rPr lang="en-US" sz="2400" i="1" dirty="0"/>
              <a:t>Hint</a:t>
            </a:r>
            <a:r>
              <a:rPr lang="en-US" sz="2400" dirty="0"/>
              <a:t>: translate this English statement to propositional logic</a:t>
            </a:r>
          </a:p>
        </p:txBody>
      </p:sp>
    </p:spTree>
    <p:extLst>
      <p:ext uri="{BB962C8B-B14F-4D97-AF65-F5344CB8AC3E}">
        <p14:creationId xmlns:p14="http://schemas.microsoft.com/office/powerpoint/2010/main" val="96116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8EA0-0C94-59A0-2618-F00E3B7D0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55050-3ED4-FAAD-E1DF-375864E9DDE4}"/>
              </a:ext>
            </a:extLst>
          </p:cNvPr>
          <p:cNvSpPr>
            <a:spLocks noGrp="1"/>
          </p:cNvSpPr>
          <p:nvPr>
            <p:ph type="title"/>
          </p:nvPr>
        </p:nvSpPr>
        <p:spPr/>
        <p:txBody>
          <a:bodyPr/>
          <a:lstStyle/>
          <a:p>
            <a:r>
              <a:rPr lang="en-US" dirty="0"/>
              <a:t>Abstraction</a:t>
            </a:r>
          </a:p>
        </p:txBody>
      </p:sp>
      <p:sp>
        <p:nvSpPr>
          <p:cNvPr id="3" name="Content Placeholder 2">
            <a:extLst>
              <a:ext uri="{FF2B5EF4-FFF2-40B4-BE49-F238E27FC236}">
                <a16:creationId xmlns:a16="http://schemas.microsoft.com/office/drawing/2014/main" id="{4481B292-C1F3-7D1E-E4B0-F0625A8E138A}"/>
              </a:ext>
            </a:extLst>
          </p:cNvPr>
          <p:cNvSpPr>
            <a:spLocks noGrp="1"/>
          </p:cNvSpPr>
          <p:nvPr>
            <p:ph idx="1"/>
          </p:nvPr>
        </p:nvSpPr>
        <p:spPr/>
        <p:txBody>
          <a:bodyPr>
            <a:normAutofit/>
          </a:bodyPr>
          <a:lstStyle/>
          <a:p>
            <a:r>
              <a:rPr lang="en-US" dirty="0"/>
              <a:t>Critical technique for managing complexity. We will simplify and generalize information by hiding details when they are not important. This allows us to cultivate a higher level of understanding without being overwhelmed with insignificant details. </a:t>
            </a:r>
          </a:p>
        </p:txBody>
      </p:sp>
      <p:sp>
        <p:nvSpPr>
          <p:cNvPr id="30" name="Slide Number Placeholder 29">
            <a:extLst>
              <a:ext uri="{FF2B5EF4-FFF2-40B4-BE49-F238E27FC236}">
                <a16:creationId xmlns:a16="http://schemas.microsoft.com/office/drawing/2014/main" id="{A8071135-03E2-6E19-2E4E-77204A2B3777}"/>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4" name="Rectangle 3">
            <a:extLst>
              <a:ext uri="{FF2B5EF4-FFF2-40B4-BE49-F238E27FC236}">
                <a16:creationId xmlns:a16="http://schemas.microsoft.com/office/drawing/2014/main" id="{CF340B90-0E1C-BB72-56F8-81C20033ED8E}"/>
              </a:ext>
            </a:extLst>
          </p:cNvPr>
          <p:cNvSpPr/>
          <p:nvPr/>
        </p:nvSpPr>
        <p:spPr>
          <a:xfrm>
            <a:off x="2986753" y="5855757"/>
            <a:ext cx="5186569" cy="4536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Physical components, e.g., transistors</a:t>
            </a:r>
          </a:p>
        </p:txBody>
      </p:sp>
      <p:sp>
        <p:nvSpPr>
          <p:cNvPr id="5" name="Rectangle 4">
            <a:extLst>
              <a:ext uri="{FF2B5EF4-FFF2-40B4-BE49-F238E27FC236}">
                <a16:creationId xmlns:a16="http://schemas.microsoft.com/office/drawing/2014/main" id="{8D35BA65-16A6-401B-6E6E-8BD9D49FE87F}"/>
              </a:ext>
            </a:extLst>
          </p:cNvPr>
          <p:cNvSpPr/>
          <p:nvPr/>
        </p:nvSpPr>
        <p:spPr>
          <a:xfrm>
            <a:off x="2986753" y="5409724"/>
            <a:ext cx="5186569" cy="453603"/>
          </a:xfrm>
          <a:prstGeom prst="rect">
            <a:avLst/>
          </a:prstGeom>
          <a:solidFill>
            <a:srgbClr val="043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Integrated circuits</a:t>
            </a:r>
          </a:p>
        </p:txBody>
      </p:sp>
      <p:sp>
        <p:nvSpPr>
          <p:cNvPr id="6" name="Rectangle 5">
            <a:extLst>
              <a:ext uri="{FF2B5EF4-FFF2-40B4-BE49-F238E27FC236}">
                <a16:creationId xmlns:a16="http://schemas.microsoft.com/office/drawing/2014/main" id="{0F9C32BA-5B60-CB2F-6EED-59B97714AD10}"/>
              </a:ext>
            </a:extLst>
          </p:cNvPr>
          <p:cNvSpPr/>
          <p:nvPr/>
        </p:nvSpPr>
        <p:spPr>
          <a:xfrm>
            <a:off x="2986752" y="3160336"/>
            <a:ext cx="5186569" cy="45360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Applications</a:t>
            </a:r>
          </a:p>
        </p:txBody>
      </p:sp>
      <p:sp>
        <p:nvSpPr>
          <p:cNvPr id="7" name="Rectangle 6">
            <a:extLst>
              <a:ext uri="{FF2B5EF4-FFF2-40B4-BE49-F238E27FC236}">
                <a16:creationId xmlns:a16="http://schemas.microsoft.com/office/drawing/2014/main" id="{429E03AF-D2AD-6430-C713-78FC137F6621}"/>
              </a:ext>
            </a:extLst>
          </p:cNvPr>
          <p:cNvSpPr/>
          <p:nvPr/>
        </p:nvSpPr>
        <p:spPr>
          <a:xfrm>
            <a:off x="2986752" y="3607641"/>
            <a:ext cx="5186569" cy="45360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Algorithms and data structures </a:t>
            </a:r>
          </a:p>
        </p:txBody>
      </p:sp>
      <p:sp>
        <p:nvSpPr>
          <p:cNvPr id="8" name="Rectangle 7">
            <a:extLst>
              <a:ext uri="{FF2B5EF4-FFF2-40B4-BE49-F238E27FC236}">
                <a16:creationId xmlns:a16="http://schemas.microsoft.com/office/drawing/2014/main" id="{4075621E-09BC-E17F-BAB9-80E89E844FFC}"/>
              </a:ext>
            </a:extLst>
          </p:cNvPr>
          <p:cNvSpPr/>
          <p:nvPr/>
        </p:nvSpPr>
        <p:spPr>
          <a:xfrm>
            <a:off x="2986752" y="4054946"/>
            <a:ext cx="5186569" cy="45360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 languages</a:t>
            </a:r>
          </a:p>
        </p:txBody>
      </p:sp>
      <p:sp>
        <p:nvSpPr>
          <p:cNvPr id="9" name="Rectangle 8">
            <a:extLst>
              <a:ext uri="{FF2B5EF4-FFF2-40B4-BE49-F238E27FC236}">
                <a16:creationId xmlns:a16="http://schemas.microsoft.com/office/drawing/2014/main" id="{4A651619-249C-01D0-A7C0-586924E972D3}"/>
              </a:ext>
            </a:extLst>
          </p:cNvPr>
          <p:cNvSpPr/>
          <p:nvPr/>
        </p:nvSpPr>
        <p:spPr>
          <a:xfrm>
            <a:off x="2986751" y="4522452"/>
            <a:ext cx="5186569" cy="453603"/>
          </a:xfrm>
          <a:prstGeom prst="rect">
            <a:avLst/>
          </a:prstGeom>
          <a:solidFill>
            <a:srgbClr val="8EFA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Operating system</a:t>
            </a:r>
          </a:p>
        </p:txBody>
      </p:sp>
      <p:sp>
        <p:nvSpPr>
          <p:cNvPr id="10" name="Rectangle 9">
            <a:extLst>
              <a:ext uri="{FF2B5EF4-FFF2-40B4-BE49-F238E27FC236}">
                <a16:creationId xmlns:a16="http://schemas.microsoft.com/office/drawing/2014/main" id="{B20BCB4B-ADFB-257B-82F6-DE2250DF2FA6}"/>
              </a:ext>
            </a:extLst>
          </p:cNvPr>
          <p:cNvSpPr/>
          <p:nvPr/>
        </p:nvSpPr>
        <p:spPr>
          <a:xfrm>
            <a:off x="2986750" y="4957915"/>
            <a:ext cx="5186569" cy="45360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Architecture</a:t>
            </a:r>
          </a:p>
        </p:txBody>
      </p:sp>
      <p:grpSp>
        <p:nvGrpSpPr>
          <p:cNvPr id="14" name="Group 13">
            <a:extLst>
              <a:ext uri="{FF2B5EF4-FFF2-40B4-BE49-F238E27FC236}">
                <a16:creationId xmlns:a16="http://schemas.microsoft.com/office/drawing/2014/main" id="{69333D94-5578-E5A4-88F9-DB8CE4EC22FB}"/>
              </a:ext>
            </a:extLst>
          </p:cNvPr>
          <p:cNvGrpSpPr/>
          <p:nvPr/>
        </p:nvGrpSpPr>
        <p:grpSpPr>
          <a:xfrm>
            <a:off x="217719" y="3178810"/>
            <a:ext cx="2769028" cy="3140886"/>
            <a:chOff x="210284" y="3020682"/>
            <a:chExt cx="2769028" cy="3140886"/>
          </a:xfrm>
        </p:grpSpPr>
        <p:cxnSp>
          <p:nvCxnSpPr>
            <p:cNvPr id="15" name="Straight Arrow Connector 14">
              <a:extLst>
                <a:ext uri="{FF2B5EF4-FFF2-40B4-BE49-F238E27FC236}">
                  <a16:creationId xmlns:a16="http://schemas.microsoft.com/office/drawing/2014/main" id="{DA9AA20D-BB4F-B203-B9D9-94604236747B}"/>
                </a:ext>
              </a:extLst>
            </p:cNvPr>
            <p:cNvCxnSpPr>
              <a:cxnSpLocks/>
            </p:cNvCxnSpPr>
            <p:nvPr/>
          </p:nvCxnSpPr>
          <p:spPr>
            <a:xfrm flipV="1">
              <a:off x="2193235" y="3429000"/>
              <a:ext cx="0" cy="2186904"/>
            </a:xfrm>
            <a:prstGeom prst="straightConnector1">
              <a:avLst/>
            </a:prstGeom>
            <a:ln w="285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8C2EC6DA-96A6-DD71-9754-E75E2429D23C}"/>
                </a:ext>
              </a:extLst>
            </p:cNvPr>
            <p:cNvSpPr txBox="1"/>
            <p:nvPr/>
          </p:nvSpPr>
          <p:spPr>
            <a:xfrm>
              <a:off x="210284" y="3020682"/>
              <a:ext cx="2769028" cy="369332"/>
            </a:xfrm>
            <a:prstGeom prst="rect">
              <a:avLst/>
            </a:prstGeom>
            <a:noFill/>
          </p:spPr>
          <p:txBody>
            <a:bodyPr wrap="none" rtlCol="0">
              <a:spAutoFit/>
            </a:bodyPr>
            <a:lstStyle/>
            <a:p>
              <a:r>
                <a:rPr lang="en-US" dirty="0"/>
                <a:t>High level of abstraction</a:t>
              </a:r>
            </a:p>
          </p:txBody>
        </p:sp>
        <p:sp>
          <p:nvSpPr>
            <p:cNvPr id="13" name="TextBox 12">
              <a:extLst>
                <a:ext uri="{FF2B5EF4-FFF2-40B4-BE49-F238E27FC236}">
                  <a16:creationId xmlns:a16="http://schemas.microsoft.com/office/drawing/2014/main" id="{BF0E7577-32BF-ECB0-12A6-629B02C8C02D}"/>
                </a:ext>
              </a:extLst>
            </p:cNvPr>
            <p:cNvSpPr txBox="1"/>
            <p:nvPr/>
          </p:nvSpPr>
          <p:spPr>
            <a:xfrm>
              <a:off x="217724" y="5792236"/>
              <a:ext cx="2725683" cy="369332"/>
            </a:xfrm>
            <a:prstGeom prst="rect">
              <a:avLst/>
            </a:prstGeom>
            <a:noFill/>
          </p:spPr>
          <p:txBody>
            <a:bodyPr wrap="none" rtlCol="0">
              <a:spAutoFit/>
            </a:bodyPr>
            <a:lstStyle/>
            <a:p>
              <a:r>
                <a:rPr lang="en-US" dirty="0"/>
                <a:t>Low level of abstraction</a:t>
              </a:r>
            </a:p>
          </p:txBody>
        </p:sp>
      </p:grpSp>
      <p:grpSp>
        <p:nvGrpSpPr>
          <p:cNvPr id="18" name="Group 17">
            <a:extLst>
              <a:ext uri="{FF2B5EF4-FFF2-40B4-BE49-F238E27FC236}">
                <a16:creationId xmlns:a16="http://schemas.microsoft.com/office/drawing/2014/main" id="{5EF07C3F-51F9-BA35-51DF-CD64E74C7051}"/>
              </a:ext>
            </a:extLst>
          </p:cNvPr>
          <p:cNvGrpSpPr/>
          <p:nvPr/>
        </p:nvGrpSpPr>
        <p:grpSpPr>
          <a:xfrm>
            <a:off x="8450637" y="3087467"/>
            <a:ext cx="1509219" cy="3323572"/>
            <a:chOff x="9332222" y="2985788"/>
            <a:chExt cx="1509219" cy="3323572"/>
          </a:xfrm>
        </p:grpSpPr>
        <p:cxnSp>
          <p:nvCxnSpPr>
            <p:cNvPr id="26" name="Straight Arrow Connector 25">
              <a:extLst>
                <a:ext uri="{FF2B5EF4-FFF2-40B4-BE49-F238E27FC236}">
                  <a16:creationId xmlns:a16="http://schemas.microsoft.com/office/drawing/2014/main" id="{94A110FD-473C-40A3-5B68-DD20522B9BD5}"/>
                </a:ext>
              </a:extLst>
            </p:cNvPr>
            <p:cNvCxnSpPr>
              <a:cxnSpLocks/>
            </p:cNvCxnSpPr>
            <p:nvPr/>
          </p:nvCxnSpPr>
          <p:spPr>
            <a:xfrm flipV="1">
              <a:off x="9332223" y="2985788"/>
              <a:ext cx="0" cy="1843387"/>
            </a:xfrm>
            <a:prstGeom prst="straightConnector1">
              <a:avLst/>
            </a:prstGeom>
            <a:ln w="285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4039B5E9-5C26-57CE-588D-8458482F22F7}"/>
                </a:ext>
              </a:extLst>
            </p:cNvPr>
            <p:cNvCxnSpPr>
              <a:cxnSpLocks/>
            </p:cNvCxnSpPr>
            <p:nvPr/>
          </p:nvCxnSpPr>
          <p:spPr>
            <a:xfrm flipV="1">
              <a:off x="9332223" y="4829175"/>
              <a:ext cx="0" cy="1480185"/>
            </a:xfrm>
            <a:prstGeom prst="straightConnector1">
              <a:avLst/>
            </a:prstGeom>
            <a:ln w="285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8AE5241E-DB1C-B920-FDCD-244E090BA974}"/>
                </a:ext>
              </a:extLst>
            </p:cNvPr>
            <p:cNvSpPr txBox="1"/>
            <p:nvPr/>
          </p:nvSpPr>
          <p:spPr>
            <a:xfrm>
              <a:off x="9332222" y="3907481"/>
              <a:ext cx="1160639" cy="369332"/>
            </a:xfrm>
            <a:prstGeom prst="rect">
              <a:avLst/>
            </a:prstGeom>
            <a:noFill/>
          </p:spPr>
          <p:txBody>
            <a:bodyPr wrap="none" rtlCol="0">
              <a:spAutoFit/>
            </a:bodyPr>
            <a:lstStyle/>
            <a:p>
              <a:r>
                <a:rPr lang="en-US" dirty="0"/>
                <a:t>Software</a:t>
              </a:r>
            </a:p>
          </p:txBody>
        </p:sp>
        <p:sp>
          <p:nvSpPr>
            <p:cNvPr id="17" name="TextBox 16">
              <a:extLst>
                <a:ext uri="{FF2B5EF4-FFF2-40B4-BE49-F238E27FC236}">
                  <a16:creationId xmlns:a16="http://schemas.microsoft.com/office/drawing/2014/main" id="{85EB2BD1-0E6E-4C64-4EEF-9C0F889583A8}"/>
                </a:ext>
              </a:extLst>
            </p:cNvPr>
            <p:cNvSpPr txBox="1"/>
            <p:nvPr/>
          </p:nvSpPr>
          <p:spPr>
            <a:xfrm>
              <a:off x="9611232" y="5422904"/>
              <a:ext cx="1230209" cy="369332"/>
            </a:xfrm>
            <a:prstGeom prst="rect">
              <a:avLst/>
            </a:prstGeom>
            <a:noFill/>
          </p:spPr>
          <p:txBody>
            <a:bodyPr wrap="none" rtlCol="0">
              <a:spAutoFit/>
            </a:bodyPr>
            <a:lstStyle/>
            <a:p>
              <a:r>
                <a:rPr lang="en-US" dirty="0"/>
                <a:t>Hardware</a:t>
              </a:r>
            </a:p>
          </p:txBody>
        </p:sp>
      </p:grpSp>
    </p:spTree>
    <p:extLst>
      <p:ext uri="{BB962C8B-B14F-4D97-AF65-F5344CB8AC3E}">
        <p14:creationId xmlns:p14="http://schemas.microsoft.com/office/powerpoint/2010/main" val="196836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7767-95AC-5623-8FB9-16C244D9745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815B99B-A536-D5DF-20E6-D68BED9B92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480E0E4-5C21-2888-685E-B980C4C02E13}"/>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2" name="TextBox 1">
            <a:extLst>
              <a:ext uri="{FF2B5EF4-FFF2-40B4-BE49-F238E27FC236}">
                <a16:creationId xmlns:a16="http://schemas.microsoft.com/office/drawing/2014/main" id="{83D30910-7DE8-8AE4-6280-2876241ADD3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F6E5E60-8700-95C7-559B-2F50B9BFC02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3DC6A8A-0EA1-E25B-EE3B-BBBF1B503309}"/>
              </a:ext>
            </a:extLst>
          </p:cNvPr>
          <p:cNvSpPr>
            <a:spLocks noGrp="1"/>
          </p:cNvSpPr>
          <p:nvPr>
            <p:ph idx="1"/>
          </p:nvPr>
        </p:nvSpPr>
        <p:spPr>
          <a:xfrm>
            <a:off x="612647" y="1563132"/>
            <a:ext cx="11019515" cy="4593828"/>
          </a:xfrm>
        </p:spPr>
        <p:txBody>
          <a:bodyPr>
            <a:noAutofit/>
          </a:bodyPr>
          <a:lstStyle/>
          <a:p>
            <a:r>
              <a:rPr lang="en-US" sz="2400" dirty="0"/>
              <a:t>p = "over 55 years old"</a:t>
            </a:r>
          </a:p>
          <a:p>
            <a:r>
              <a:rPr lang="en-US" sz="2400" dirty="0"/>
              <a:t>q = "have an advance care directive"</a:t>
            </a:r>
          </a:p>
          <a:p>
            <a:r>
              <a:rPr lang="en-US" sz="2400" dirty="0"/>
              <a:t>p ⇒ q is true whenever p is false, and p=“over 55 years old” is false. (That is, False ⇒ anything is true.)</a:t>
            </a:r>
          </a:p>
          <a:p>
            <a:r>
              <a:rPr lang="en-US" sz="2400" dirty="0"/>
              <a:t>Thus, Ceil should answer “yes”</a:t>
            </a:r>
          </a:p>
        </p:txBody>
      </p:sp>
    </p:spTree>
    <p:extLst>
      <p:ext uri="{BB962C8B-B14F-4D97-AF65-F5344CB8AC3E}">
        <p14:creationId xmlns:p14="http://schemas.microsoft.com/office/powerpoint/2010/main" val="22621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8FA37-C372-6FCE-BE8F-CCDE7CBC6A5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1C9ED03-3B6B-24C2-E125-F93E91FFC4B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E7E4BB8-7EB2-F76B-0FB4-9BADEFF036A5}"/>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2" name="TextBox 1">
            <a:extLst>
              <a:ext uri="{FF2B5EF4-FFF2-40B4-BE49-F238E27FC236}">
                <a16:creationId xmlns:a16="http://schemas.microsoft.com/office/drawing/2014/main" id="{8DF2A1A6-4990-0C94-C56B-CAE42CFC106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F95E92B-DE52-B230-B351-439FB09F38B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More compound propositions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E21E56C1-23FD-1592-7811-5A8C7569121D}"/>
                  </a:ext>
                </a:extLst>
              </p:cNvPr>
              <p:cNvSpPr>
                <a:spLocks noGrp="1"/>
              </p:cNvSpPr>
              <p:nvPr>
                <p:ph idx="1"/>
              </p:nvPr>
            </p:nvSpPr>
            <p:spPr>
              <a:xfrm>
                <a:off x="612647" y="1563132"/>
                <a:ext cx="11019515" cy="4593828"/>
              </a:xfrm>
            </p:spPr>
            <p:txBody>
              <a:bodyPr>
                <a:noAutofit/>
              </a:bodyPr>
              <a:lstStyle/>
              <a:p>
                <a:pPr fontAlgn="base"/>
                <a:r>
                  <a:rPr lang="en-US" sz="2400" dirty="0"/>
                  <a:t>What are the truth tables for the following compound propositions?</a:t>
                </a:r>
              </a:p>
              <a:p>
                <a:pPr lvl="1" fontAlgn="base"/>
                <a14:m>
                  <m:oMath xmlns:m="http://schemas.openxmlformats.org/officeDocument/2006/math">
                    <m:r>
                      <a:rPr lang="en-US" sz="2400" i="1"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r>
                      <a:rPr lang="en-US" sz="2400" i="1" dirty="0">
                        <a:latin typeface="Cambria Math" panose="02040503050406030204" pitchFamily="18" charset="0"/>
                      </a:rPr>
                      <m:t>𝑞</m:t>
                    </m:r>
                  </m:oMath>
                </a14:m>
                <a:endParaRPr lang="en-US" sz="2400" dirty="0"/>
              </a:p>
              <a:p>
                <a:pPr lvl="1" fontAlgn="base"/>
                <a14:m>
                  <m:oMath xmlns:m="http://schemas.openxmlformats.org/officeDocument/2006/math">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r>
                      <a:rPr lang="en-US" sz="2400" i="1" dirty="0">
                        <a:latin typeface="Cambria Math" panose="02040503050406030204" pitchFamily="18" charset="0"/>
                      </a:rPr>
                      <m:t>𝑝</m:t>
                    </m:r>
                  </m:oMath>
                </a14:m>
                <a:endParaRPr lang="en-US" sz="2400" dirty="0"/>
              </a:p>
            </p:txBody>
          </p:sp>
        </mc:Choice>
        <mc:Fallback xmlns="">
          <p:sp>
            <p:nvSpPr>
              <p:cNvPr id="14" name="Content Placeholder 3">
                <a:extLst>
                  <a:ext uri="{FF2B5EF4-FFF2-40B4-BE49-F238E27FC236}">
                    <a16:creationId xmlns:a16="http://schemas.microsoft.com/office/drawing/2014/main" id="{E21E56C1-23FD-1592-7811-5A8C7569121D}"/>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p:spTree>
    <p:extLst>
      <p:ext uri="{BB962C8B-B14F-4D97-AF65-F5344CB8AC3E}">
        <p14:creationId xmlns:p14="http://schemas.microsoft.com/office/powerpoint/2010/main" val="20644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5FEA4-84C2-EA31-08F2-2CA9656648D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9429347-96BD-C207-AC0D-D451F5BB725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84E7970-88A4-DF81-35EA-E8086D8EE5E7}"/>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2" name="TextBox 1">
            <a:extLst>
              <a:ext uri="{FF2B5EF4-FFF2-40B4-BE49-F238E27FC236}">
                <a16:creationId xmlns:a16="http://schemas.microsoft.com/office/drawing/2014/main" id="{3D0F1C79-8104-333A-A92C-9F817E30C9A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BA3CF68-7CF5-A4B3-FF06-670C65A1192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More compound propositions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81FD548-59B5-1D54-3497-F2B5A1CC3573}"/>
                  </a:ext>
                </a:extLst>
              </p:cNvPr>
              <p:cNvGraphicFramePr>
                <a:graphicFrameLocks noGrp="1"/>
              </p:cNvGraphicFramePr>
              <p:nvPr>
                <p:ph idx="1"/>
                <p:extLst>
                  <p:ext uri="{D42A27DB-BD31-4B8C-83A1-F6EECF244321}">
                    <p14:modId xmlns:p14="http://schemas.microsoft.com/office/powerpoint/2010/main" val="3317803168"/>
                  </p:ext>
                </p:extLst>
              </p:nvPr>
            </p:nvGraphicFramePr>
            <p:xfrm>
              <a:off x="612774" y="1716088"/>
              <a:ext cx="11147425" cy="1854200"/>
            </p:xfrm>
            <a:graphic>
              <a:graphicData uri="http://schemas.openxmlformats.org/drawingml/2006/table">
                <a:tbl>
                  <a:tblPr firstRow="1" bandRow="1">
                    <a:tableStyleId>{5C22544A-7EE6-4342-B048-85BDC9FD1C3A}</a:tableStyleId>
                  </a:tblPr>
                  <a:tblGrid>
                    <a:gridCol w="453658">
                      <a:extLst>
                        <a:ext uri="{9D8B030D-6E8A-4147-A177-3AD203B41FA5}">
                          <a16:colId xmlns:a16="http://schemas.microsoft.com/office/drawing/2014/main" val="2584681749"/>
                        </a:ext>
                      </a:extLst>
                    </a:gridCol>
                    <a:gridCol w="512198">
                      <a:extLst>
                        <a:ext uri="{9D8B030D-6E8A-4147-A177-3AD203B41FA5}">
                          <a16:colId xmlns:a16="http://schemas.microsoft.com/office/drawing/2014/main" val="2853615065"/>
                        </a:ext>
                      </a:extLst>
                    </a:gridCol>
                    <a:gridCol w="572450">
                      <a:extLst>
                        <a:ext uri="{9D8B030D-6E8A-4147-A177-3AD203B41FA5}">
                          <a16:colId xmlns:a16="http://schemas.microsoft.com/office/drawing/2014/main" val="2107136303"/>
                        </a:ext>
                      </a:extLst>
                    </a:gridCol>
                    <a:gridCol w="617520">
                      <a:extLst>
                        <a:ext uri="{9D8B030D-6E8A-4147-A177-3AD203B41FA5}">
                          <a16:colId xmlns:a16="http://schemas.microsoft.com/office/drawing/2014/main" val="2693952076"/>
                        </a:ext>
                      </a:extLst>
                    </a:gridCol>
                    <a:gridCol w="838200">
                      <a:extLst>
                        <a:ext uri="{9D8B030D-6E8A-4147-A177-3AD203B41FA5}">
                          <a16:colId xmlns:a16="http://schemas.microsoft.com/office/drawing/2014/main" val="3806263506"/>
                        </a:ext>
                      </a:extLst>
                    </a:gridCol>
                    <a:gridCol w="1663700">
                      <a:extLst>
                        <a:ext uri="{9D8B030D-6E8A-4147-A177-3AD203B41FA5}">
                          <a16:colId xmlns:a16="http://schemas.microsoft.com/office/drawing/2014/main" val="545608317"/>
                        </a:ext>
                      </a:extLst>
                    </a:gridCol>
                    <a:gridCol w="2215772">
                      <a:extLst>
                        <a:ext uri="{9D8B030D-6E8A-4147-A177-3AD203B41FA5}">
                          <a16:colId xmlns:a16="http://schemas.microsoft.com/office/drawing/2014/main" val="969654648"/>
                        </a:ext>
                      </a:extLst>
                    </a:gridCol>
                    <a:gridCol w="1651077">
                      <a:extLst>
                        <a:ext uri="{9D8B030D-6E8A-4147-A177-3AD203B41FA5}">
                          <a16:colId xmlns:a16="http://schemas.microsoft.com/office/drawing/2014/main" val="3511052642"/>
                        </a:ext>
                      </a:extLst>
                    </a:gridCol>
                    <a:gridCol w="2622850">
                      <a:extLst>
                        <a:ext uri="{9D8B030D-6E8A-4147-A177-3AD203B41FA5}">
                          <a16:colId xmlns:a16="http://schemas.microsoft.com/office/drawing/2014/main" val="268128158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bg1"/>
                                    </a:solidFill>
                                    <a:latin typeface="Cambria Math" panose="02040503050406030204" pitchFamily="18" charset="0"/>
                                  </a:rPr>
                                  <m:t>𝑝</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𝑞</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𝑝</m:t>
                                </m:r>
                              </m:oMath>
                            </m:oMathPara>
                          </a14:m>
                          <a:endParaRPr lang="en-US"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𝑞</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𝑝</m:t>
                                </m:r>
                                <m:r>
                                  <a:rPr lang="en-US" i="1" dirty="0" smtClean="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rPr>
                                  <m:t>𝑞</m:t>
                                </m:r>
                              </m:oMath>
                            </m:oMathPara>
                          </a14:m>
                          <a:endParaRPr lang="en-US" b="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𝑝</m:t>
                                </m:r>
                                <m:r>
                                  <a:rPr lang="en-US" i="1" dirty="0" smtClean="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rPr>
                                  <m:t>𝑝</m:t>
                                </m:r>
                                <m:r>
                                  <a:rPr lang="en-US" i="1" dirty="0" smtClean="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rPr>
                                  <m:t>𝑞</m:t>
                                </m:r>
                                <m:r>
                                  <a:rPr lang="en-US" i="1" dirty="0" smtClean="0">
                                    <a:solidFill>
                                      <a:schemeClr val="bg1"/>
                                    </a:solidFill>
                                    <a:latin typeface="Cambria Math" panose="02040503050406030204" pitchFamily="18" charset="0"/>
                                  </a:rPr>
                                  <m:t>)</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𝒑</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𝒑</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𝒒</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𝒒</m:t>
                                </m:r>
                              </m:oMath>
                            </m:oMathPara>
                          </a14:m>
                          <a:endParaRPr lang="en-US" b="1"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i="1" dirty="0" smtClean="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rPr>
                                  <m:t>𝑞</m:t>
                                </m:r>
                                <m:r>
                                  <a:rPr lang="en-US" i="1" dirty="0" smtClean="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rPr>
                                  <m:t>𝑝</m:t>
                                </m:r>
                                <m:r>
                                  <a:rPr lang="en-US" i="1" dirty="0" smtClean="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rPr>
                                  <m:t>𝑞</m:t>
                                </m:r>
                                <m:r>
                                  <a:rPr lang="en-US" i="1" dirty="0" smtClean="0">
                                    <a:solidFill>
                                      <a:schemeClr val="bg1"/>
                                    </a:solidFill>
                                    <a:latin typeface="Cambria Math" panose="02040503050406030204" pitchFamily="18" charset="0"/>
                                  </a:rPr>
                                  <m:t>)</m:t>
                                </m:r>
                              </m:oMath>
                            </m:oMathPara>
                          </a14:m>
                          <a:endParaRPr lang="en-US" b="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𝒒</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𝒑</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𝒒</m:t>
                                </m:r>
                                <m:r>
                                  <a:rPr lang="en-US" b="1" i="1" dirty="0" smtClean="0">
                                    <a:solidFill>
                                      <a:schemeClr val="bg1"/>
                                    </a:solidFill>
                                    <a:latin typeface="Cambria Math" panose="02040503050406030204" pitchFamily="18" charset="0"/>
                                  </a:rPr>
                                  <m:t>)]⇒¬</m:t>
                                </m:r>
                                <m:r>
                                  <a:rPr lang="en-US" b="1" i="1" dirty="0" smtClean="0">
                                    <a:solidFill>
                                      <a:schemeClr val="bg1"/>
                                    </a:solidFill>
                                    <a:latin typeface="Cambria Math" panose="02040503050406030204" pitchFamily="18" charset="0"/>
                                  </a:rPr>
                                  <m:t>𝒑</m:t>
                                </m:r>
                              </m:oMath>
                            </m:oMathPara>
                          </a14:m>
                          <a:endParaRPr lang="en-US" b="1" dirty="0">
                            <a:solidFill>
                              <a:schemeClr val="bg1"/>
                            </a:solidFill>
                          </a:endParaRPr>
                        </a:p>
                      </a:txBody>
                      <a:tcPr>
                        <a:solidFill>
                          <a:schemeClr val="accent1"/>
                        </a:solidFill>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E81FD548-59B5-1D54-3497-F2B5A1CC3573}"/>
                  </a:ext>
                </a:extLst>
              </p:cNvPr>
              <p:cNvGraphicFramePr>
                <a:graphicFrameLocks noGrp="1"/>
              </p:cNvGraphicFramePr>
              <p:nvPr>
                <p:ph idx="1"/>
                <p:extLst>
                  <p:ext uri="{D42A27DB-BD31-4B8C-83A1-F6EECF244321}">
                    <p14:modId xmlns:p14="http://schemas.microsoft.com/office/powerpoint/2010/main" val="3317803168"/>
                  </p:ext>
                </p:extLst>
              </p:nvPr>
            </p:nvGraphicFramePr>
            <p:xfrm>
              <a:off x="612774" y="1716088"/>
              <a:ext cx="11147425" cy="1854200"/>
            </p:xfrm>
            <a:graphic>
              <a:graphicData uri="http://schemas.openxmlformats.org/drawingml/2006/table">
                <a:tbl>
                  <a:tblPr firstRow="1" bandRow="1">
                    <a:tableStyleId>{5C22544A-7EE6-4342-B048-85BDC9FD1C3A}</a:tableStyleId>
                  </a:tblPr>
                  <a:tblGrid>
                    <a:gridCol w="453658">
                      <a:extLst>
                        <a:ext uri="{9D8B030D-6E8A-4147-A177-3AD203B41FA5}">
                          <a16:colId xmlns:a16="http://schemas.microsoft.com/office/drawing/2014/main" val="2584681749"/>
                        </a:ext>
                      </a:extLst>
                    </a:gridCol>
                    <a:gridCol w="512198">
                      <a:extLst>
                        <a:ext uri="{9D8B030D-6E8A-4147-A177-3AD203B41FA5}">
                          <a16:colId xmlns:a16="http://schemas.microsoft.com/office/drawing/2014/main" val="2853615065"/>
                        </a:ext>
                      </a:extLst>
                    </a:gridCol>
                    <a:gridCol w="572450">
                      <a:extLst>
                        <a:ext uri="{9D8B030D-6E8A-4147-A177-3AD203B41FA5}">
                          <a16:colId xmlns:a16="http://schemas.microsoft.com/office/drawing/2014/main" val="2107136303"/>
                        </a:ext>
                      </a:extLst>
                    </a:gridCol>
                    <a:gridCol w="617520">
                      <a:extLst>
                        <a:ext uri="{9D8B030D-6E8A-4147-A177-3AD203B41FA5}">
                          <a16:colId xmlns:a16="http://schemas.microsoft.com/office/drawing/2014/main" val="2693952076"/>
                        </a:ext>
                      </a:extLst>
                    </a:gridCol>
                    <a:gridCol w="838200">
                      <a:extLst>
                        <a:ext uri="{9D8B030D-6E8A-4147-A177-3AD203B41FA5}">
                          <a16:colId xmlns:a16="http://schemas.microsoft.com/office/drawing/2014/main" val="3806263506"/>
                        </a:ext>
                      </a:extLst>
                    </a:gridCol>
                    <a:gridCol w="1663700">
                      <a:extLst>
                        <a:ext uri="{9D8B030D-6E8A-4147-A177-3AD203B41FA5}">
                          <a16:colId xmlns:a16="http://schemas.microsoft.com/office/drawing/2014/main" val="545608317"/>
                        </a:ext>
                      </a:extLst>
                    </a:gridCol>
                    <a:gridCol w="2215772">
                      <a:extLst>
                        <a:ext uri="{9D8B030D-6E8A-4147-A177-3AD203B41FA5}">
                          <a16:colId xmlns:a16="http://schemas.microsoft.com/office/drawing/2014/main" val="969654648"/>
                        </a:ext>
                      </a:extLst>
                    </a:gridCol>
                    <a:gridCol w="1651077">
                      <a:extLst>
                        <a:ext uri="{9D8B030D-6E8A-4147-A177-3AD203B41FA5}">
                          <a16:colId xmlns:a16="http://schemas.microsoft.com/office/drawing/2014/main" val="3511052642"/>
                        </a:ext>
                      </a:extLst>
                    </a:gridCol>
                    <a:gridCol w="2622850">
                      <a:extLst>
                        <a:ext uri="{9D8B030D-6E8A-4147-A177-3AD203B41FA5}">
                          <a16:colId xmlns:a16="http://schemas.microsoft.com/office/drawing/2014/main" val="2681281580"/>
                        </a:ext>
                      </a:extLst>
                    </a:gridCol>
                  </a:tblGrid>
                  <a:tr h="370840">
                    <a:tc>
                      <a:txBody>
                        <a:bodyPr/>
                        <a:lstStyle/>
                        <a:p>
                          <a:endParaRPr lang="en-US"/>
                        </a:p>
                      </a:txBody>
                      <a:tcPr>
                        <a:blipFill>
                          <a:blip r:embed="rId3"/>
                          <a:stretch>
                            <a:fillRect l="-2778" t="-3448" r="-2347222" b="-410345"/>
                          </a:stretch>
                        </a:blipFill>
                      </a:tcPr>
                    </a:tc>
                    <a:tc>
                      <a:txBody>
                        <a:bodyPr/>
                        <a:lstStyle/>
                        <a:p>
                          <a:endParaRPr lang="en-US"/>
                        </a:p>
                      </a:txBody>
                      <a:tcPr>
                        <a:blipFill>
                          <a:blip r:embed="rId3"/>
                          <a:stretch>
                            <a:fillRect l="-92500" t="-3448" r="-2012500" b="-410345"/>
                          </a:stretch>
                        </a:blipFill>
                      </a:tcPr>
                    </a:tc>
                    <a:tc>
                      <a:txBody>
                        <a:bodyPr/>
                        <a:lstStyle/>
                        <a:p>
                          <a:endParaRPr lang="en-US"/>
                        </a:p>
                      </a:txBody>
                      <a:tcPr>
                        <a:blipFill>
                          <a:blip r:embed="rId3"/>
                          <a:stretch>
                            <a:fillRect l="-171111" t="-3448" r="-1688889" b="-410345"/>
                          </a:stretch>
                        </a:blipFill>
                      </a:tcPr>
                    </a:tc>
                    <a:tc>
                      <a:txBody>
                        <a:bodyPr/>
                        <a:lstStyle/>
                        <a:p>
                          <a:endParaRPr lang="en-US"/>
                        </a:p>
                      </a:txBody>
                      <a:tcPr>
                        <a:blipFill>
                          <a:blip r:embed="rId3"/>
                          <a:stretch>
                            <a:fillRect l="-248980" t="-3448" r="-1451020" b="-410345"/>
                          </a:stretch>
                        </a:blipFill>
                      </a:tcPr>
                    </a:tc>
                    <a:tc>
                      <a:txBody>
                        <a:bodyPr/>
                        <a:lstStyle/>
                        <a:p>
                          <a:endParaRPr lang="en-US"/>
                        </a:p>
                      </a:txBody>
                      <a:tcPr>
                        <a:blipFill>
                          <a:blip r:embed="rId3"/>
                          <a:stretch>
                            <a:fillRect l="-259091" t="-3448" r="-977273" b="-410345"/>
                          </a:stretch>
                        </a:blipFill>
                      </a:tcPr>
                    </a:tc>
                    <a:tc>
                      <a:txBody>
                        <a:bodyPr/>
                        <a:lstStyle/>
                        <a:p>
                          <a:endParaRPr lang="en-US"/>
                        </a:p>
                      </a:txBody>
                      <a:tcPr>
                        <a:blipFill>
                          <a:blip r:embed="rId3"/>
                          <a:stretch>
                            <a:fillRect l="-180916" t="-3448" r="-392366" b="-410345"/>
                          </a:stretch>
                        </a:blipFill>
                      </a:tcPr>
                    </a:tc>
                    <a:tc>
                      <a:txBody>
                        <a:bodyPr/>
                        <a:lstStyle/>
                        <a:p>
                          <a:endParaRPr lang="en-US"/>
                        </a:p>
                      </a:txBody>
                      <a:tcPr>
                        <a:blipFill>
                          <a:blip r:embed="rId3"/>
                          <a:stretch>
                            <a:fillRect l="-211494" t="-3448" r="-195402" b="-410345"/>
                          </a:stretch>
                        </a:blipFill>
                      </a:tcPr>
                    </a:tc>
                    <a:tc>
                      <a:txBody>
                        <a:bodyPr/>
                        <a:lstStyle/>
                        <a:p>
                          <a:endParaRPr lang="en-US"/>
                        </a:p>
                      </a:txBody>
                      <a:tcPr>
                        <a:blipFill>
                          <a:blip r:embed="rId3"/>
                          <a:stretch>
                            <a:fillRect l="-416923" t="-3448" r="-161538" b="-410345"/>
                          </a:stretch>
                        </a:blipFill>
                      </a:tcPr>
                    </a:tc>
                    <a:tc>
                      <a:txBody>
                        <a:bodyPr/>
                        <a:lstStyle/>
                        <a:p>
                          <a:endParaRPr lang="en-US"/>
                        </a:p>
                      </a:txBody>
                      <a:tcPr>
                        <a:blipFill>
                          <a:blip r:embed="rId3"/>
                          <a:stretch>
                            <a:fillRect l="-324638" t="-3448" r="-1449" b="-410345"/>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3"/>
                          <a:stretch>
                            <a:fillRect l="-2778" t="-100000" r="-2347222" b="-296667"/>
                          </a:stretch>
                        </a:blipFill>
                      </a:tcPr>
                    </a:tc>
                    <a:tc>
                      <a:txBody>
                        <a:bodyPr/>
                        <a:lstStyle/>
                        <a:p>
                          <a:endParaRPr lang="en-US"/>
                        </a:p>
                      </a:txBody>
                      <a:tcPr>
                        <a:blipFill>
                          <a:blip r:embed="rId3"/>
                          <a:stretch>
                            <a:fillRect l="-92500" t="-100000" r="-2012500" b="-296667"/>
                          </a:stretch>
                        </a:blipFill>
                      </a:tcPr>
                    </a:tc>
                    <a:tc>
                      <a:txBody>
                        <a:bodyPr/>
                        <a:lstStyle/>
                        <a:p>
                          <a:endParaRPr lang="en-US"/>
                        </a:p>
                      </a:txBody>
                      <a:tcPr>
                        <a:blipFill>
                          <a:blip r:embed="rId3"/>
                          <a:stretch>
                            <a:fillRect l="-171111" t="-100000" r="-1688889" b="-296667"/>
                          </a:stretch>
                        </a:blipFill>
                      </a:tcPr>
                    </a:tc>
                    <a:tc>
                      <a:txBody>
                        <a:bodyPr/>
                        <a:lstStyle/>
                        <a:p>
                          <a:endParaRPr lang="en-US"/>
                        </a:p>
                      </a:txBody>
                      <a:tcPr>
                        <a:blipFill>
                          <a:blip r:embed="rId3"/>
                          <a:stretch>
                            <a:fillRect l="-248980" t="-100000" r="-1451020" b="-296667"/>
                          </a:stretch>
                        </a:blipFill>
                      </a:tcPr>
                    </a:tc>
                    <a:tc>
                      <a:txBody>
                        <a:bodyPr/>
                        <a:lstStyle/>
                        <a:p>
                          <a:endParaRPr lang="en-US"/>
                        </a:p>
                      </a:txBody>
                      <a:tcPr>
                        <a:blipFill>
                          <a:blip r:embed="rId3"/>
                          <a:stretch>
                            <a:fillRect l="-259091" t="-100000" r="-977273" b="-296667"/>
                          </a:stretch>
                        </a:blipFill>
                      </a:tcPr>
                    </a:tc>
                    <a:tc>
                      <a:txBody>
                        <a:bodyPr/>
                        <a:lstStyle/>
                        <a:p>
                          <a:endParaRPr lang="en-US"/>
                        </a:p>
                      </a:txBody>
                      <a:tcPr>
                        <a:blipFill>
                          <a:blip r:embed="rId3"/>
                          <a:stretch>
                            <a:fillRect l="-180916" t="-100000" r="-392366" b="-296667"/>
                          </a:stretch>
                        </a:blipFill>
                      </a:tcPr>
                    </a:tc>
                    <a:tc>
                      <a:txBody>
                        <a:bodyPr/>
                        <a:lstStyle/>
                        <a:p>
                          <a:endParaRPr lang="en-US"/>
                        </a:p>
                      </a:txBody>
                      <a:tcPr>
                        <a:blipFill>
                          <a:blip r:embed="rId3"/>
                          <a:stretch>
                            <a:fillRect l="-211494" t="-100000" r="-195402" b="-296667"/>
                          </a:stretch>
                        </a:blipFill>
                      </a:tcPr>
                    </a:tc>
                    <a:tc>
                      <a:txBody>
                        <a:bodyPr/>
                        <a:lstStyle/>
                        <a:p>
                          <a:endParaRPr lang="en-US"/>
                        </a:p>
                      </a:txBody>
                      <a:tcPr>
                        <a:blipFill>
                          <a:blip r:embed="rId3"/>
                          <a:stretch>
                            <a:fillRect l="-416923" t="-100000" r="-161538" b="-296667"/>
                          </a:stretch>
                        </a:blipFill>
                      </a:tcPr>
                    </a:tc>
                    <a:tc>
                      <a:txBody>
                        <a:bodyPr/>
                        <a:lstStyle/>
                        <a:p>
                          <a:endParaRPr lang="en-US"/>
                        </a:p>
                      </a:txBody>
                      <a:tcPr>
                        <a:blipFill>
                          <a:blip r:embed="rId3"/>
                          <a:stretch>
                            <a:fillRect l="-324638" t="-100000" r="-1449" b="-296667"/>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3"/>
                          <a:stretch>
                            <a:fillRect l="-2778" t="-206897" r="-2347222" b="-206897"/>
                          </a:stretch>
                        </a:blipFill>
                      </a:tcPr>
                    </a:tc>
                    <a:tc>
                      <a:txBody>
                        <a:bodyPr/>
                        <a:lstStyle/>
                        <a:p>
                          <a:endParaRPr lang="en-US"/>
                        </a:p>
                      </a:txBody>
                      <a:tcPr>
                        <a:blipFill>
                          <a:blip r:embed="rId3"/>
                          <a:stretch>
                            <a:fillRect l="-92500" t="-206897" r="-2012500" b="-206897"/>
                          </a:stretch>
                        </a:blipFill>
                      </a:tcPr>
                    </a:tc>
                    <a:tc>
                      <a:txBody>
                        <a:bodyPr/>
                        <a:lstStyle/>
                        <a:p>
                          <a:endParaRPr lang="en-US"/>
                        </a:p>
                      </a:txBody>
                      <a:tcPr>
                        <a:blipFill>
                          <a:blip r:embed="rId3"/>
                          <a:stretch>
                            <a:fillRect l="-171111" t="-206897" r="-1688889" b="-206897"/>
                          </a:stretch>
                        </a:blipFill>
                      </a:tcPr>
                    </a:tc>
                    <a:tc>
                      <a:txBody>
                        <a:bodyPr/>
                        <a:lstStyle/>
                        <a:p>
                          <a:endParaRPr lang="en-US"/>
                        </a:p>
                      </a:txBody>
                      <a:tcPr>
                        <a:blipFill>
                          <a:blip r:embed="rId3"/>
                          <a:stretch>
                            <a:fillRect l="-248980" t="-206897" r="-1451020" b="-206897"/>
                          </a:stretch>
                        </a:blipFill>
                      </a:tcPr>
                    </a:tc>
                    <a:tc>
                      <a:txBody>
                        <a:bodyPr/>
                        <a:lstStyle/>
                        <a:p>
                          <a:endParaRPr lang="en-US"/>
                        </a:p>
                      </a:txBody>
                      <a:tcPr>
                        <a:blipFill>
                          <a:blip r:embed="rId3"/>
                          <a:stretch>
                            <a:fillRect l="-259091" t="-206897" r="-977273" b="-206897"/>
                          </a:stretch>
                        </a:blipFill>
                      </a:tcPr>
                    </a:tc>
                    <a:tc>
                      <a:txBody>
                        <a:bodyPr/>
                        <a:lstStyle/>
                        <a:p>
                          <a:endParaRPr lang="en-US"/>
                        </a:p>
                      </a:txBody>
                      <a:tcPr>
                        <a:blipFill>
                          <a:blip r:embed="rId3"/>
                          <a:stretch>
                            <a:fillRect l="-180916" t="-206897" r="-392366" b="-206897"/>
                          </a:stretch>
                        </a:blipFill>
                      </a:tcPr>
                    </a:tc>
                    <a:tc>
                      <a:txBody>
                        <a:bodyPr/>
                        <a:lstStyle/>
                        <a:p>
                          <a:endParaRPr lang="en-US"/>
                        </a:p>
                      </a:txBody>
                      <a:tcPr>
                        <a:blipFill>
                          <a:blip r:embed="rId3"/>
                          <a:stretch>
                            <a:fillRect l="-211494" t="-206897" r="-195402" b="-206897"/>
                          </a:stretch>
                        </a:blipFill>
                      </a:tcPr>
                    </a:tc>
                    <a:tc>
                      <a:txBody>
                        <a:bodyPr/>
                        <a:lstStyle/>
                        <a:p>
                          <a:endParaRPr lang="en-US"/>
                        </a:p>
                      </a:txBody>
                      <a:tcPr>
                        <a:blipFill>
                          <a:blip r:embed="rId3"/>
                          <a:stretch>
                            <a:fillRect l="-416923" t="-206897" r="-161538" b="-206897"/>
                          </a:stretch>
                        </a:blipFill>
                      </a:tcPr>
                    </a:tc>
                    <a:tc>
                      <a:txBody>
                        <a:bodyPr/>
                        <a:lstStyle/>
                        <a:p>
                          <a:endParaRPr lang="en-US"/>
                        </a:p>
                      </a:txBody>
                      <a:tcPr>
                        <a:blipFill>
                          <a:blip r:embed="rId3"/>
                          <a:stretch>
                            <a:fillRect l="-324638" t="-206897" r="-1449" b="-206897"/>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3"/>
                          <a:stretch>
                            <a:fillRect l="-2778" t="-296667" r="-2347222" b="-100000"/>
                          </a:stretch>
                        </a:blipFill>
                      </a:tcPr>
                    </a:tc>
                    <a:tc>
                      <a:txBody>
                        <a:bodyPr/>
                        <a:lstStyle/>
                        <a:p>
                          <a:endParaRPr lang="en-US"/>
                        </a:p>
                      </a:txBody>
                      <a:tcPr>
                        <a:blipFill>
                          <a:blip r:embed="rId3"/>
                          <a:stretch>
                            <a:fillRect l="-92500" t="-296667" r="-2012500" b="-100000"/>
                          </a:stretch>
                        </a:blipFill>
                      </a:tcPr>
                    </a:tc>
                    <a:tc>
                      <a:txBody>
                        <a:bodyPr/>
                        <a:lstStyle/>
                        <a:p>
                          <a:endParaRPr lang="en-US"/>
                        </a:p>
                      </a:txBody>
                      <a:tcPr>
                        <a:blipFill>
                          <a:blip r:embed="rId3"/>
                          <a:stretch>
                            <a:fillRect l="-171111" t="-296667" r="-1688889" b="-100000"/>
                          </a:stretch>
                        </a:blipFill>
                      </a:tcPr>
                    </a:tc>
                    <a:tc>
                      <a:txBody>
                        <a:bodyPr/>
                        <a:lstStyle/>
                        <a:p>
                          <a:endParaRPr lang="en-US"/>
                        </a:p>
                      </a:txBody>
                      <a:tcPr>
                        <a:blipFill>
                          <a:blip r:embed="rId3"/>
                          <a:stretch>
                            <a:fillRect l="-248980" t="-296667" r="-1451020" b="-100000"/>
                          </a:stretch>
                        </a:blipFill>
                      </a:tcPr>
                    </a:tc>
                    <a:tc>
                      <a:txBody>
                        <a:bodyPr/>
                        <a:lstStyle/>
                        <a:p>
                          <a:endParaRPr lang="en-US"/>
                        </a:p>
                      </a:txBody>
                      <a:tcPr>
                        <a:blipFill>
                          <a:blip r:embed="rId3"/>
                          <a:stretch>
                            <a:fillRect l="-259091" t="-296667" r="-977273" b="-100000"/>
                          </a:stretch>
                        </a:blipFill>
                      </a:tcPr>
                    </a:tc>
                    <a:tc>
                      <a:txBody>
                        <a:bodyPr/>
                        <a:lstStyle/>
                        <a:p>
                          <a:endParaRPr lang="en-US"/>
                        </a:p>
                      </a:txBody>
                      <a:tcPr>
                        <a:blipFill>
                          <a:blip r:embed="rId3"/>
                          <a:stretch>
                            <a:fillRect l="-180916" t="-296667" r="-392366" b="-100000"/>
                          </a:stretch>
                        </a:blipFill>
                      </a:tcPr>
                    </a:tc>
                    <a:tc>
                      <a:txBody>
                        <a:bodyPr/>
                        <a:lstStyle/>
                        <a:p>
                          <a:endParaRPr lang="en-US"/>
                        </a:p>
                      </a:txBody>
                      <a:tcPr>
                        <a:blipFill>
                          <a:blip r:embed="rId3"/>
                          <a:stretch>
                            <a:fillRect l="-211494" t="-296667" r="-195402" b="-100000"/>
                          </a:stretch>
                        </a:blipFill>
                      </a:tcPr>
                    </a:tc>
                    <a:tc>
                      <a:txBody>
                        <a:bodyPr/>
                        <a:lstStyle/>
                        <a:p>
                          <a:endParaRPr lang="en-US"/>
                        </a:p>
                      </a:txBody>
                      <a:tcPr>
                        <a:blipFill>
                          <a:blip r:embed="rId3"/>
                          <a:stretch>
                            <a:fillRect l="-416923" t="-296667" r="-161538" b="-100000"/>
                          </a:stretch>
                        </a:blipFill>
                      </a:tcPr>
                    </a:tc>
                    <a:tc>
                      <a:txBody>
                        <a:bodyPr/>
                        <a:lstStyle/>
                        <a:p>
                          <a:endParaRPr lang="en-US"/>
                        </a:p>
                      </a:txBody>
                      <a:tcPr>
                        <a:blipFill>
                          <a:blip r:embed="rId3"/>
                          <a:stretch>
                            <a:fillRect l="-324638" t="-296667" r="-1449" b="-100000"/>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3"/>
                          <a:stretch>
                            <a:fillRect l="-2778" t="-410345" r="-2347222" b="-3448"/>
                          </a:stretch>
                        </a:blipFill>
                      </a:tcPr>
                    </a:tc>
                    <a:tc>
                      <a:txBody>
                        <a:bodyPr/>
                        <a:lstStyle/>
                        <a:p>
                          <a:endParaRPr lang="en-US"/>
                        </a:p>
                      </a:txBody>
                      <a:tcPr>
                        <a:blipFill>
                          <a:blip r:embed="rId3"/>
                          <a:stretch>
                            <a:fillRect l="-92500" t="-410345" r="-2012500" b="-3448"/>
                          </a:stretch>
                        </a:blipFill>
                      </a:tcPr>
                    </a:tc>
                    <a:tc>
                      <a:txBody>
                        <a:bodyPr/>
                        <a:lstStyle/>
                        <a:p>
                          <a:endParaRPr lang="en-US"/>
                        </a:p>
                      </a:txBody>
                      <a:tcPr>
                        <a:blipFill>
                          <a:blip r:embed="rId3"/>
                          <a:stretch>
                            <a:fillRect l="-171111" t="-410345" r="-1688889" b="-3448"/>
                          </a:stretch>
                        </a:blipFill>
                      </a:tcPr>
                    </a:tc>
                    <a:tc>
                      <a:txBody>
                        <a:bodyPr/>
                        <a:lstStyle/>
                        <a:p>
                          <a:endParaRPr lang="en-US"/>
                        </a:p>
                      </a:txBody>
                      <a:tcPr>
                        <a:blipFill>
                          <a:blip r:embed="rId3"/>
                          <a:stretch>
                            <a:fillRect l="-248980" t="-410345" r="-1451020" b="-3448"/>
                          </a:stretch>
                        </a:blipFill>
                      </a:tcPr>
                    </a:tc>
                    <a:tc>
                      <a:txBody>
                        <a:bodyPr/>
                        <a:lstStyle/>
                        <a:p>
                          <a:endParaRPr lang="en-US"/>
                        </a:p>
                      </a:txBody>
                      <a:tcPr>
                        <a:blipFill>
                          <a:blip r:embed="rId3"/>
                          <a:stretch>
                            <a:fillRect l="-259091" t="-410345" r="-977273" b="-3448"/>
                          </a:stretch>
                        </a:blipFill>
                      </a:tcPr>
                    </a:tc>
                    <a:tc>
                      <a:txBody>
                        <a:bodyPr/>
                        <a:lstStyle/>
                        <a:p>
                          <a:endParaRPr lang="en-US"/>
                        </a:p>
                      </a:txBody>
                      <a:tcPr>
                        <a:blipFill>
                          <a:blip r:embed="rId3"/>
                          <a:stretch>
                            <a:fillRect l="-180916" t="-410345" r="-392366" b="-3448"/>
                          </a:stretch>
                        </a:blipFill>
                      </a:tcPr>
                    </a:tc>
                    <a:tc>
                      <a:txBody>
                        <a:bodyPr/>
                        <a:lstStyle/>
                        <a:p>
                          <a:endParaRPr lang="en-US"/>
                        </a:p>
                      </a:txBody>
                      <a:tcPr>
                        <a:blipFill>
                          <a:blip r:embed="rId3"/>
                          <a:stretch>
                            <a:fillRect l="-211494" t="-410345" r="-195402" b="-3448"/>
                          </a:stretch>
                        </a:blipFill>
                      </a:tcPr>
                    </a:tc>
                    <a:tc>
                      <a:txBody>
                        <a:bodyPr/>
                        <a:lstStyle/>
                        <a:p>
                          <a:endParaRPr lang="en-US"/>
                        </a:p>
                      </a:txBody>
                      <a:tcPr>
                        <a:blipFill>
                          <a:blip r:embed="rId3"/>
                          <a:stretch>
                            <a:fillRect l="-416923" t="-410345" r="-161538" b="-3448"/>
                          </a:stretch>
                        </a:blipFill>
                      </a:tcPr>
                    </a:tc>
                    <a:tc>
                      <a:txBody>
                        <a:bodyPr/>
                        <a:lstStyle/>
                        <a:p>
                          <a:endParaRPr lang="en-US"/>
                        </a:p>
                      </a:txBody>
                      <a:tcPr>
                        <a:blipFill>
                          <a:blip r:embed="rId3"/>
                          <a:stretch>
                            <a:fillRect l="-324638" t="-410345" r="-1449" b="-3448"/>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169378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A1CAC-D955-4F7B-10C4-44900D94556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E9C4B96-4238-56E0-AD7D-D58A298C0C0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512C7A2-C66B-8495-B1E7-5A2484730E49}"/>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2" name="TextBox 1">
            <a:extLst>
              <a:ext uri="{FF2B5EF4-FFF2-40B4-BE49-F238E27FC236}">
                <a16:creationId xmlns:a16="http://schemas.microsoft.com/office/drawing/2014/main" id="{9E113BA0-E603-B18E-0DBB-FE2D98AB4AC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936A8C4-6126-E155-91EE-B978EA59BC1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Tautologies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E72D8DD1-E059-9753-85B7-11823C146C1E}"/>
                  </a:ext>
                </a:extLst>
              </p:cNvPr>
              <p:cNvSpPr>
                <a:spLocks noGrp="1"/>
              </p:cNvSpPr>
              <p:nvPr>
                <p:ph idx="1"/>
              </p:nvPr>
            </p:nvSpPr>
            <p:spPr>
              <a:xfrm>
                <a:off x="612647" y="1563132"/>
                <a:ext cx="11019515" cy="4593828"/>
              </a:xfrm>
            </p:spPr>
            <p:txBody>
              <a:bodyPr>
                <a:noAutofit/>
              </a:bodyPr>
              <a:lstStyle/>
              <a:p>
                <a:pPr fontAlgn="base"/>
                <a:r>
                  <a:rPr lang="en-US" dirty="0"/>
                  <a:t>A proposition is a </a:t>
                </a:r>
                <a:r>
                  <a:rPr lang="en-US" b="1" dirty="0"/>
                  <a:t>tautology</a:t>
                </a:r>
                <a:r>
                  <a:rPr lang="en-US" dirty="0"/>
                  <a:t> if it is true under </a:t>
                </a:r>
                <a:r>
                  <a:rPr lang="en-US" i="1" dirty="0"/>
                  <a:t>every</a:t>
                </a:r>
                <a:r>
                  <a:rPr lang="en-US" dirty="0"/>
                  <a:t> truth assignment.</a:t>
                </a:r>
              </a:p>
              <a:p>
                <a:pPr fontAlgn="base"/>
                <a:r>
                  <a:rPr lang="en-US" dirty="0"/>
                  <a:t>For example, if we had a compound proposition over the propositions </a:t>
                </a:r>
                <a14:m>
                  <m:oMath xmlns:m="http://schemas.openxmlformats.org/officeDocument/2006/math">
                    <m:r>
                      <a:rPr lang="en-US" i="1" dirty="0">
                        <a:latin typeface="Cambria Math" panose="02040503050406030204" pitchFamily="18" charset="0"/>
                      </a:rPr>
                      <m:t>𝑝</m:t>
                    </m:r>
                  </m:oMath>
                </a14:m>
                <a:r>
                  <a:rPr lang="en-US" dirty="0"/>
                  <a:t> and </a:t>
                </a:r>
                <a14:m>
                  <m:oMath xmlns:m="http://schemas.openxmlformats.org/officeDocument/2006/math">
                    <m:r>
                      <a:rPr lang="en-US" i="1" dirty="0">
                        <a:latin typeface="Cambria Math" panose="02040503050406030204" pitchFamily="18" charset="0"/>
                      </a:rPr>
                      <m:t>𝑞</m:t>
                    </m:r>
                  </m:oMath>
                </a14:m>
                <a:r>
                  <a:rPr lang="en-US" dirty="0"/>
                  <a:t>, it would be a tautology because it is true under all possible assignments for </a:t>
                </a:r>
                <a14:m>
                  <m:oMath xmlns:m="http://schemas.openxmlformats.org/officeDocument/2006/math">
                    <m:r>
                      <a:rPr lang="en-US" i="1" dirty="0">
                        <a:latin typeface="Cambria Math" panose="02040503050406030204" pitchFamily="18" charset="0"/>
                      </a:rPr>
                      <m:t>𝑝</m:t>
                    </m:r>
                  </m:oMath>
                </a14:m>
                <a:r>
                  <a:rPr lang="en-US" dirty="0"/>
                  <a:t> and </a:t>
                </a:r>
                <a14:m>
                  <m:oMath xmlns:m="http://schemas.openxmlformats.org/officeDocument/2006/math">
                    <m:r>
                      <a:rPr lang="en-US" i="1" dirty="0">
                        <a:latin typeface="Cambria Math" panose="02040503050406030204" pitchFamily="18" charset="0"/>
                      </a:rPr>
                      <m:t>𝑞</m:t>
                    </m:r>
                  </m:oMath>
                </a14:m>
                <a:r>
                  <a:rPr lang="en-US" dirty="0"/>
                  <a:t>.</a:t>
                </a:r>
                <a:br>
                  <a:rPr lang="en-US" dirty="0"/>
                </a:br>
                <a:br>
                  <a:rPr lang="en-US" dirty="0"/>
                </a:br>
                <a:br>
                  <a:rPr lang="en-US" dirty="0"/>
                </a:br>
                <a:br>
                  <a:rPr lang="en-US" dirty="0"/>
                </a:br>
                <a:br>
                  <a:rPr lang="en-US" dirty="0"/>
                </a:br>
                <a:br>
                  <a:rPr lang="en-US" dirty="0"/>
                </a:br>
                <a:br>
                  <a:rPr lang="en-US" dirty="0"/>
                </a:br>
                <a:endParaRPr lang="en-US" dirty="0"/>
              </a:p>
              <a:p>
                <a:pPr fontAlgn="base"/>
                <a:r>
                  <a:rPr lang="en-US" dirty="0"/>
                  <a:t>One reason that tautologies are important is that we can use them to reason about logical statements, which can be particularly valuable when we’re trying to prove a claim. </a:t>
                </a:r>
              </a:p>
            </p:txBody>
          </p:sp>
        </mc:Choice>
        <mc:Fallback xmlns="">
          <p:sp>
            <p:nvSpPr>
              <p:cNvPr id="14" name="Content Placeholder 3">
                <a:extLst>
                  <a:ext uri="{FF2B5EF4-FFF2-40B4-BE49-F238E27FC236}">
                    <a16:creationId xmlns:a16="http://schemas.microsoft.com/office/drawing/2014/main" id="{E72D8DD1-E059-9753-85B7-11823C146C1E}"/>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r="-806" b="-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111FAEA-B5AB-49F3-BA44-F8C0C7154AC4}"/>
                  </a:ext>
                </a:extLst>
              </p:cNvPr>
              <p:cNvGraphicFramePr>
                <a:graphicFrameLocks/>
              </p:cNvGraphicFramePr>
              <p:nvPr>
                <p:extLst>
                  <p:ext uri="{D42A27DB-BD31-4B8C-83A1-F6EECF244321}">
                    <p14:modId xmlns:p14="http://schemas.microsoft.com/office/powerpoint/2010/main" val="2644393286"/>
                  </p:ext>
                </p:extLst>
              </p:nvPr>
            </p:nvGraphicFramePr>
            <p:xfrm>
              <a:off x="2993274" y="2986880"/>
              <a:ext cx="4209810" cy="2123440"/>
            </p:xfrm>
            <a:graphic>
              <a:graphicData uri="http://schemas.openxmlformats.org/drawingml/2006/table">
                <a:tbl>
                  <a:tblPr firstRow="1" bandRow="1">
                    <a:tableStyleId>{5C22544A-7EE6-4342-B048-85BDC9FD1C3A}</a:tableStyleId>
                  </a:tblPr>
                  <a:tblGrid>
                    <a:gridCol w="1403270">
                      <a:extLst>
                        <a:ext uri="{9D8B030D-6E8A-4147-A177-3AD203B41FA5}">
                          <a16:colId xmlns:a16="http://schemas.microsoft.com/office/drawing/2014/main" val="2133797251"/>
                        </a:ext>
                      </a:extLst>
                    </a:gridCol>
                    <a:gridCol w="1403270">
                      <a:extLst>
                        <a:ext uri="{9D8B030D-6E8A-4147-A177-3AD203B41FA5}">
                          <a16:colId xmlns:a16="http://schemas.microsoft.com/office/drawing/2014/main" val="2579400109"/>
                        </a:ext>
                      </a:extLst>
                    </a:gridCol>
                    <a:gridCol w="1403270">
                      <a:extLst>
                        <a:ext uri="{9D8B030D-6E8A-4147-A177-3AD203B41FA5}">
                          <a16:colId xmlns:a16="http://schemas.microsoft.com/office/drawing/2014/main" val="152313423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r>
                            <a:rPr lang="en-US" b="0" dirty="0"/>
                            <a:t>compound proposition</a:t>
                          </a:r>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367507317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3335230824"/>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868088737"/>
                      </a:ext>
                    </a:extLst>
                  </a:tr>
                </a:tbl>
              </a:graphicData>
            </a:graphic>
          </p:graphicFrame>
        </mc:Choice>
        <mc:Fallback xmlns="">
          <p:graphicFrame>
            <p:nvGraphicFramePr>
              <p:cNvPr id="4" name="Content Placeholder 3">
                <a:extLst>
                  <a:ext uri="{FF2B5EF4-FFF2-40B4-BE49-F238E27FC236}">
                    <a16:creationId xmlns:a16="http://schemas.microsoft.com/office/drawing/2014/main" id="{4111FAEA-B5AB-49F3-BA44-F8C0C7154AC4}"/>
                  </a:ext>
                </a:extLst>
              </p:cNvPr>
              <p:cNvGraphicFramePr>
                <a:graphicFrameLocks/>
              </p:cNvGraphicFramePr>
              <p:nvPr>
                <p:extLst>
                  <p:ext uri="{D42A27DB-BD31-4B8C-83A1-F6EECF244321}">
                    <p14:modId xmlns:p14="http://schemas.microsoft.com/office/powerpoint/2010/main" val="2644393286"/>
                  </p:ext>
                </p:extLst>
              </p:nvPr>
            </p:nvGraphicFramePr>
            <p:xfrm>
              <a:off x="2993274" y="2986880"/>
              <a:ext cx="4209810" cy="2123440"/>
            </p:xfrm>
            <a:graphic>
              <a:graphicData uri="http://schemas.openxmlformats.org/drawingml/2006/table">
                <a:tbl>
                  <a:tblPr firstRow="1" bandRow="1">
                    <a:tableStyleId>{5C22544A-7EE6-4342-B048-85BDC9FD1C3A}</a:tableStyleId>
                  </a:tblPr>
                  <a:tblGrid>
                    <a:gridCol w="1403270">
                      <a:extLst>
                        <a:ext uri="{9D8B030D-6E8A-4147-A177-3AD203B41FA5}">
                          <a16:colId xmlns:a16="http://schemas.microsoft.com/office/drawing/2014/main" val="2133797251"/>
                        </a:ext>
                      </a:extLst>
                    </a:gridCol>
                    <a:gridCol w="1403270">
                      <a:extLst>
                        <a:ext uri="{9D8B030D-6E8A-4147-A177-3AD203B41FA5}">
                          <a16:colId xmlns:a16="http://schemas.microsoft.com/office/drawing/2014/main" val="2579400109"/>
                        </a:ext>
                      </a:extLst>
                    </a:gridCol>
                    <a:gridCol w="1403270">
                      <a:extLst>
                        <a:ext uri="{9D8B030D-6E8A-4147-A177-3AD203B41FA5}">
                          <a16:colId xmlns:a16="http://schemas.microsoft.com/office/drawing/2014/main" val="1523134233"/>
                        </a:ext>
                      </a:extLst>
                    </a:gridCol>
                  </a:tblGrid>
                  <a:tr h="640080">
                    <a:tc>
                      <a:txBody>
                        <a:bodyPr/>
                        <a:lstStyle/>
                        <a:p>
                          <a:endParaRPr lang="en-US"/>
                        </a:p>
                      </a:txBody>
                      <a:tcPr>
                        <a:blipFill>
                          <a:blip r:embed="rId4"/>
                          <a:stretch>
                            <a:fillRect l="-901" t="-3922" r="-201802" b="-231373"/>
                          </a:stretch>
                        </a:blipFill>
                      </a:tcPr>
                    </a:tc>
                    <a:tc>
                      <a:txBody>
                        <a:bodyPr/>
                        <a:lstStyle/>
                        <a:p>
                          <a:endParaRPr lang="en-US"/>
                        </a:p>
                      </a:txBody>
                      <a:tcPr>
                        <a:blipFill>
                          <a:blip r:embed="rId4"/>
                          <a:stretch>
                            <a:fillRect l="-100901" t="-3922" r="-101802" b="-231373"/>
                          </a:stretch>
                        </a:blipFill>
                      </a:tcPr>
                    </a:tc>
                    <a:tc>
                      <a:txBody>
                        <a:bodyPr/>
                        <a:lstStyle/>
                        <a:p>
                          <a:r>
                            <a:rPr lang="en-US" b="0" dirty="0"/>
                            <a:t>compound proposition</a:t>
                          </a:r>
                        </a:p>
                      </a:txBody>
                      <a:tcPr/>
                    </a:tc>
                    <a:extLst>
                      <a:ext uri="{0D108BD9-81ED-4DB2-BD59-A6C34878D82A}">
                        <a16:rowId xmlns:a16="http://schemas.microsoft.com/office/drawing/2014/main" val="1953579797"/>
                      </a:ext>
                    </a:extLst>
                  </a:tr>
                  <a:tr h="370840">
                    <a:tc>
                      <a:txBody>
                        <a:bodyPr/>
                        <a:lstStyle/>
                        <a:p>
                          <a:endParaRPr lang="en-US"/>
                        </a:p>
                      </a:txBody>
                      <a:tcPr>
                        <a:blipFill>
                          <a:blip r:embed="rId4"/>
                          <a:stretch>
                            <a:fillRect l="-901" t="-182759" r="-201802" b="-306897"/>
                          </a:stretch>
                        </a:blipFill>
                      </a:tcPr>
                    </a:tc>
                    <a:tc>
                      <a:txBody>
                        <a:bodyPr/>
                        <a:lstStyle/>
                        <a:p>
                          <a:endParaRPr lang="en-US"/>
                        </a:p>
                      </a:txBody>
                      <a:tcPr>
                        <a:blipFill>
                          <a:blip r:embed="rId4"/>
                          <a:stretch>
                            <a:fillRect l="-100901" t="-182759" r="-101802" b="-306897"/>
                          </a:stretch>
                        </a:blipFill>
                      </a:tcPr>
                    </a:tc>
                    <a:tc>
                      <a:txBody>
                        <a:bodyPr/>
                        <a:lstStyle/>
                        <a:p>
                          <a:endParaRPr lang="en-US"/>
                        </a:p>
                      </a:txBody>
                      <a:tcPr>
                        <a:blipFill>
                          <a:blip r:embed="rId4"/>
                          <a:stretch>
                            <a:fillRect l="-200901" t="-182759" r="-1802" b="-306897"/>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4"/>
                          <a:stretch>
                            <a:fillRect l="-901" t="-282759" r="-201802" b="-206897"/>
                          </a:stretch>
                        </a:blipFill>
                      </a:tcPr>
                    </a:tc>
                    <a:tc>
                      <a:txBody>
                        <a:bodyPr/>
                        <a:lstStyle/>
                        <a:p>
                          <a:endParaRPr lang="en-US"/>
                        </a:p>
                      </a:txBody>
                      <a:tcPr>
                        <a:blipFill>
                          <a:blip r:embed="rId4"/>
                          <a:stretch>
                            <a:fillRect l="-100901" t="-282759" r="-101802" b="-206897"/>
                          </a:stretch>
                        </a:blipFill>
                      </a:tcPr>
                    </a:tc>
                    <a:tc>
                      <a:txBody>
                        <a:bodyPr/>
                        <a:lstStyle/>
                        <a:p>
                          <a:endParaRPr lang="en-US"/>
                        </a:p>
                      </a:txBody>
                      <a:tcPr>
                        <a:blipFill>
                          <a:blip r:embed="rId4"/>
                          <a:stretch>
                            <a:fillRect l="-200901" t="-282759" r="-1802" b="-206897"/>
                          </a:stretch>
                        </a:blipFill>
                      </a:tcPr>
                    </a:tc>
                    <a:extLst>
                      <a:ext uri="{0D108BD9-81ED-4DB2-BD59-A6C34878D82A}">
                        <a16:rowId xmlns:a16="http://schemas.microsoft.com/office/drawing/2014/main" val="3675073177"/>
                      </a:ext>
                    </a:extLst>
                  </a:tr>
                  <a:tr h="370840">
                    <a:tc>
                      <a:txBody>
                        <a:bodyPr/>
                        <a:lstStyle/>
                        <a:p>
                          <a:endParaRPr lang="en-US"/>
                        </a:p>
                      </a:txBody>
                      <a:tcPr>
                        <a:blipFill>
                          <a:blip r:embed="rId4"/>
                          <a:stretch>
                            <a:fillRect l="-901" t="-370000" r="-201802" b="-100000"/>
                          </a:stretch>
                        </a:blipFill>
                      </a:tcPr>
                    </a:tc>
                    <a:tc>
                      <a:txBody>
                        <a:bodyPr/>
                        <a:lstStyle/>
                        <a:p>
                          <a:endParaRPr lang="en-US"/>
                        </a:p>
                      </a:txBody>
                      <a:tcPr>
                        <a:blipFill>
                          <a:blip r:embed="rId4"/>
                          <a:stretch>
                            <a:fillRect l="-100901" t="-370000" r="-101802" b="-100000"/>
                          </a:stretch>
                        </a:blipFill>
                      </a:tcPr>
                    </a:tc>
                    <a:tc>
                      <a:txBody>
                        <a:bodyPr/>
                        <a:lstStyle/>
                        <a:p>
                          <a:endParaRPr lang="en-US"/>
                        </a:p>
                      </a:txBody>
                      <a:tcPr>
                        <a:blipFill>
                          <a:blip r:embed="rId4"/>
                          <a:stretch>
                            <a:fillRect l="-200901" t="-370000" r="-1802" b="-100000"/>
                          </a:stretch>
                        </a:blipFill>
                      </a:tcPr>
                    </a:tc>
                    <a:extLst>
                      <a:ext uri="{0D108BD9-81ED-4DB2-BD59-A6C34878D82A}">
                        <a16:rowId xmlns:a16="http://schemas.microsoft.com/office/drawing/2014/main" val="3335230824"/>
                      </a:ext>
                    </a:extLst>
                  </a:tr>
                  <a:tr h="370840">
                    <a:tc>
                      <a:txBody>
                        <a:bodyPr/>
                        <a:lstStyle/>
                        <a:p>
                          <a:endParaRPr lang="en-US"/>
                        </a:p>
                      </a:txBody>
                      <a:tcPr>
                        <a:blipFill>
                          <a:blip r:embed="rId4"/>
                          <a:stretch>
                            <a:fillRect l="-901" t="-486207" r="-201802" b="-3448"/>
                          </a:stretch>
                        </a:blipFill>
                      </a:tcPr>
                    </a:tc>
                    <a:tc>
                      <a:txBody>
                        <a:bodyPr/>
                        <a:lstStyle/>
                        <a:p>
                          <a:endParaRPr lang="en-US"/>
                        </a:p>
                      </a:txBody>
                      <a:tcPr>
                        <a:blipFill>
                          <a:blip r:embed="rId4"/>
                          <a:stretch>
                            <a:fillRect l="-100901" t="-486207" r="-101802" b="-3448"/>
                          </a:stretch>
                        </a:blipFill>
                      </a:tcPr>
                    </a:tc>
                    <a:tc>
                      <a:txBody>
                        <a:bodyPr/>
                        <a:lstStyle/>
                        <a:p>
                          <a:endParaRPr lang="en-US"/>
                        </a:p>
                      </a:txBody>
                      <a:tcPr>
                        <a:blipFill>
                          <a:blip r:embed="rId4"/>
                          <a:stretch>
                            <a:fillRect l="-200901" t="-486207" r="-1802" b="-3448"/>
                          </a:stretch>
                        </a:blipFill>
                      </a:tcPr>
                    </a:tc>
                    <a:extLst>
                      <a:ext uri="{0D108BD9-81ED-4DB2-BD59-A6C34878D82A}">
                        <a16:rowId xmlns:a16="http://schemas.microsoft.com/office/drawing/2014/main" val="868088737"/>
                      </a:ext>
                    </a:extLst>
                  </a:tr>
                </a:tbl>
              </a:graphicData>
            </a:graphic>
          </p:graphicFrame>
        </mc:Fallback>
      </mc:AlternateContent>
    </p:spTree>
    <p:extLst>
      <p:ext uri="{BB962C8B-B14F-4D97-AF65-F5344CB8AC3E}">
        <p14:creationId xmlns:p14="http://schemas.microsoft.com/office/powerpoint/2010/main" val="7379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CA5E-3521-00BA-C282-DB0C58CF8CC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93063FC-4A3B-3D1F-D266-BEEBE5B4E09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4B485F3-7691-9609-586D-527ADAE9F455}"/>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2" name="TextBox 1">
            <a:extLst>
              <a:ext uri="{FF2B5EF4-FFF2-40B4-BE49-F238E27FC236}">
                <a16:creationId xmlns:a16="http://schemas.microsoft.com/office/drawing/2014/main" id="{01503F35-DE0A-0DD5-4149-D8039474064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420B503-E246-D37C-0589-43BBFFC5892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Revisiting practice time – Rules of inference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A35D962F-A320-0544-B36D-BBD9F382EAAE}"/>
                  </a:ext>
                </a:extLst>
              </p:cNvPr>
              <p:cNvSpPr>
                <a:spLocks noGrp="1"/>
              </p:cNvSpPr>
              <p:nvPr>
                <p:ph idx="1"/>
              </p:nvPr>
            </p:nvSpPr>
            <p:spPr>
              <a:xfrm>
                <a:off x="612647" y="1563132"/>
                <a:ext cx="11019515" cy="4593828"/>
              </a:xfrm>
            </p:spPr>
            <p:txBody>
              <a:bodyPr>
                <a:noAutofit/>
              </a:bodyPr>
              <a:lstStyle/>
              <a:p>
                <a:pPr fontAlgn="base"/>
                <a:r>
                  <a:rPr lang="en-US" sz="1800" b="1" i="1" dirty="0"/>
                  <a:t>Modus ponens</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𝑞</m:t>
                    </m:r>
                  </m:oMath>
                </a14:m>
                <a:r>
                  <a:rPr lang="en-US" sz="1800" dirty="0"/>
                  <a:t>. If we know both that (a) </a:t>
                </a:r>
                <a14:m>
                  <m:oMath xmlns:m="http://schemas.openxmlformats.org/officeDocument/2006/math">
                    <m:r>
                      <a:rPr lang="en-US" sz="1800" i="1" dirty="0">
                        <a:latin typeface="Cambria Math" panose="02040503050406030204" pitchFamily="18" charset="0"/>
                      </a:rPr>
                      <m:t>𝑝</m:t>
                    </m:r>
                  </m:oMath>
                </a14:m>
                <a:r>
                  <a:rPr lang="en-US" sz="1800" dirty="0"/>
                  <a:t> is true and that (b) the truth of </a:t>
                </a:r>
                <a14:m>
                  <m:oMath xmlns:m="http://schemas.openxmlformats.org/officeDocument/2006/math">
                    <m:r>
                      <a:rPr lang="en-US" sz="1800" i="1" dirty="0">
                        <a:latin typeface="Cambria Math" panose="02040503050406030204" pitchFamily="18" charset="0"/>
                      </a:rPr>
                      <m:t>𝑝</m:t>
                    </m:r>
                  </m:oMath>
                </a14:m>
                <a:r>
                  <a:rPr lang="en-US" sz="1800" dirty="0"/>
                  <a:t> implies the truth of </a:t>
                </a:r>
                <a14:m>
                  <m:oMath xmlns:m="http://schemas.openxmlformats.org/officeDocument/2006/math">
                    <m:r>
                      <a:rPr lang="en-US" sz="1800" i="1" dirty="0">
                        <a:latin typeface="Cambria Math" panose="02040503050406030204" pitchFamily="18" charset="0"/>
                      </a:rPr>
                      <m:t>𝑞</m:t>
                    </m:r>
                  </m:oMath>
                </a14:m>
                <a:r>
                  <a:rPr lang="en-US" sz="1800" dirty="0"/>
                  <a:t>, then we can conclude that </a:t>
                </a:r>
                <a14:m>
                  <m:oMath xmlns:m="http://schemas.openxmlformats.org/officeDocument/2006/math">
                    <m:r>
                      <a:rPr lang="en-US" sz="1800" i="1" dirty="0">
                        <a:latin typeface="Cambria Math" panose="02040503050406030204" pitchFamily="18" charset="0"/>
                      </a:rPr>
                      <m:t>𝑞</m:t>
                    </m:r>
                  </m:oMath>
                </a14:m>
                <a:r>
                  <a:rPr lang="en-US" sz="1800" dirty="0"/>
                  <a:t> is true.</a:t>
                </a:r>
              </a:p>
              <a:p>
                <a:pPr lvl="1" fontAlgn="base"/>
                <a:r>
                  <a:rPr lang="en-US" dirty="0"/>
                  <a:t>Example: </a:t>
                </a:r>
              </a:p>
              <a:p>
                <a:pPr lvl="2" fontAlgn="base"/>
                <a:r>
                  <a:rPr lang="en-US" sz="1800" dirty="0"/>
                  <a:t>Cecil is a Sagehen.</a:t>
                </a:r>
              </a:p>
              <a:p>
                <a:pPr lvl="2" fontAlgn="base"/>
                <a:r>
                  <a:rPr lang="en-US" sz="1800" dirty="0"/>
                  <a:t>If Cecil is a Sagehen, then Cecil is a grouse.</a:t>
                </a:r>
              </a:p>
              <a:p>
                <a:pPr lvl="2" fontAlgn="base"/>
                <a:r>
                  <a:rPr lang="en-US" sz="1800" dirty="0"/>
                  <a:t>Therefore, Cecil is a grouse.</a:t>
                </a:r>
              </a:p>
              <a:p>
                <a:pPr fontAlgn="base"/>
                <a:r>
                  <a:rPr lang="en-US" sz="1800" b="1" i="1" dirty="0"/>
                  <a:t>Modus </a:t>
                </a:r>
                <a:r>
                  <a:rPr lang="en-US" sz="1800" b="1" i="1" dirty="0" err="1"/>
                  <a:t>tolens</a:t>
                </a:r>
                <a:r>
                  <a:rPr lang="en-US" sz="1800" dirty="0"/>
                  <a:t>: </a:t>
                </a:r>
                <a14:m>
                  <m:oMath xmlns:m="http://schemas.openxmlformats.org/officeDocument/2006/math">
                    <m:r>
                      <a:rPr lang="en-US" sz="1800" i="1" dirty="0" smtClean="0">
                        <a:latin typeface="Cambria Math" panose="02040503050406030204" pitchFamily="18" charset="0"/>
                      </a:rPr>
                      <m:t>[</m:t>
                    </m:r>
                    <m:r>
                      <a:rPr lang="en-US" sz="1800" i="1" dirty="0">
                        <a:latin typeface="Cambria Math" panose="02040503050406030204" pitchFamily="18" charset="0"/>
                      </a:rPr>
                      <m:t>¬</m:t>
                    </m:r>
                    <m:r>
                      <a:rPr lang="en-US" sz="1800" i="1" dirty="0">
                        <a:latin typeface="Cambria Math" panose="02040503050406030204" pitchFamily="18" charset="0"/>
                      </a:rPr>
                      <m:t>𝑞</m:t>
                    </m:r>
                    <m:r>
                      <a:rPr lang="en-US" sz="1800" i="1" dirty="0">
                        <a:latin typeface="Cambria Math" panose="02040503050406030204" pitchFamily="18" charset="0"/>
                      </a:rPr>
                      <m:t>∧(</m:t>
                    </m:r>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𝑝</m:t>
                    </m:r>
                  </m:oMath>
                </a14:m>
                <a:r>
                  <a:rPr lang="en-US" sz="1800" dirty="0"/>
                  <a:t>. If we know both that (a) </a:t>
                </a:r>
                <a14:m>
                  <m:oMath xmlns:m="http://schemas.openxmlformats.org/officeDocument/2006/math">
                    <m:r>
                      <a:rPr lang="en-US" sz="1800" i="1" dirty="0">
                        <a:latin typeface="Cambria Math" panose="02040503050406030204" pitchFamily="18" charset="0"/>
                      </a:rPr>
                      <m:t>𝑞</m:t>
                    </m:r>
                  </m:oMath>
                </a14:m>
                <a:r>
                  <a:rPr lang="en-US" sz="1800" dirty="0"/>
                  <a:t> is false and that (b) the truth of </a:t>
                </a:r>
                <a14:m>
                  <m:oMath xmlns:m="http://schemas.openxmlformats.org/officeDocument/2006/math">
                    <m:r>
                      <a:rPr lang="en-US" sz="1800" i="1" dirty="0" smtClean="0">
                        <a:latin typeface="Cambria Math" panose="02040503050406030204" pitchFamily="18" charset="0"/>
                      </a:rPr>
                      <m:t>𝑝</m:t>
                    </m:r>
                  </m:oMath>
                </a14:m>
                <a:r>
                  <a:rPr lang="en-US" sz="1800" dirty="0"/>
                  <a:t> implies the truth of </a:t>
                </a:r>
                <a14:m>
                  <m:oMath xmlns:m="http://schemas.openxmlformats.org/officeDocument/2006/math">
                    <m:r>
                      <a:rPr lang="en-US" sz="1800" i="1" dirty="0" smtClean="0">
                        <a:latin typeface="Cambria Math" panose="02040503050406030204" pitchFamily="18" charset="0"/>
                      </a:rPr>
                      <m:t>𝑞</m:t>
                    </m:r>
                  </m:oMath>
                </a14:m>
                <a:r>
                  <a:rPr lang="en-US" sz="1800" dirty="0"/>
                  <a:t>, then we can conclude that </a:t>
                </a:r>
                <a14:m>
                  <m:oMath xmlns:m="http://schemas.openxmlformats.org/officeDocument/2006/math">
                    <m:r>
                      <a:rPr lang="en-US" sz="1800" i="1" dirty="0" smtClean="0">
                        <a:latin typeface="Cambria Math" panose="02040503050406030204" pitchFamily="18" charset="0"/>
                      </a:rPr>
                      <m:t>𝑝</m:t>
                    </m:r>
                  </m:oMath>
                </a14:m>
                <a:r>
                  <a:rPr lang="en-US" sz="1800" dirty="0"/>
                  <a:t> is false.</a:t>
                </a:r>
              </a:p>
              <a:p>
                <a:pPr lvl="1" fontAlgn="base"/>
                <a:r>
                  <a:rPr lang="en-US" dirty="0"/>
                  <a:t>Example: </a:t>
                </a:r>
              </a:p>
              <a:p>
                <a:pPr lvl="2" fontAlgn="base"/>
                <a:r>
                  <a:rPr lang="en-US" sz="1800" dirty="0"/>
                  <a:t>Cecil is not cuddly.</a:t>
                </a:r>
              </a:p>
              <a:p>
                <a:pPr lvl="2" fontAlgn="base"/>
                <a:r>
                  <a:rPr lang="en-US" sz="1800" dirty="0"/>
                  <a:t>If Cecil is a cow, then Cecil is cuddly.</a:t>
                </a:r>
              </a:p>
              <a:p>
                <a:pPr lvl="2" fontAlgn="base"/>
                <a:r>
                  <a:rPr lang="en-US" sz="1800" dirty="0"/>
                  <a:t>Therefore, Cecil is not a cow.</a:t>
                </a:r>
              </a:p>
              <a:p>
                <a:pPr fontAlgn="base"/>
                <a:r>
                  <a:rPr lang="en-US" sz="1800" b="1" dirty="0"/>
                  <a:t>Practice Time: </a:t>
                </a:r>
                <a:r>
                  <a:rPr lang="en-US" sz="1800" dirty="0"/>
                  <a:t>Can you come up with examples for both?</a:t>
                </a:r>
              </a:p>
              <a:p>
                <a:pPr fontAlgn="base"/>
                <a:endParaRPr lang="en-US" sz="1800" dirty="0"/>
              </a:p>
              <a:p>
                <a:pPr fontAlgn="base"/>
                <a:endParaRPr lang="en-US" sz="1800" dirty="0"/>
              </a:p>
            </p:txBody>
          </p:sp>
        </mc:Choice>
        <mc:Fallback xmlns="">
          <p:sp>
            <p:nvSpPr>
              <p:cNvPr id="14" name="Content Placeholder 3">
                <a:extLst>
                  <a:ext uri="{FF2B5EF4-FFF2-40B4-BE49-F238E27FC236}">
                    <a16:creationId xmlns:a16="http://schemas.microsoft.com/office/drawing/2014/main" id="{A35D962F-A320-0544-B36D-BBD9F382EAAE}"/>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346" b="-13223"/>
                </a:stretch>
              </a:blipFill>
            </p:spPr>
            <p:txBody>
              <a:bodyPr/>
              <a:lstStyle/>
              <a:p>
                <a:r>
                  <a:rPr lang="en-US">
                    <a:noFill/>
                  </a:rPr>
                  <a:t> </a:t>
                </a:r>
              </a:p>
            </p:txBody>
          </p:sp>
        </mc:Fallback>
      </mc:AlternateContent>
    </p:spTree>
    <p:extLst>
      <p:ext uri="{BB962C8B-B14F-4D97-AF65-F5344CB8AC3E}">
        <p14:creationId xmlns:p14="http://schemas.microsoft.com/office/powerpoint/2010/main" val="37233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B521-3B42-2CB1-109B-A892FA04F8F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741A0A4-25FE-5437-F47B-4BF9BDEA45B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294AB17-385B-D87B-2500-1E6168B698F7}"/>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2" name="TextBox 1">
            <a:extLst>
              <a:ext uri="{FF2B5EF4-FFF2-40B4-BE49-F238E27FC236}">
                <a16:creationId xmlns:a16="http://schemas.microsoft.com/office/drawing/2014/main" id="{2827D809-2F75-61A7-B00A-2B2B7751322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B742DB3-C92E-1B52-B119-E08B68B68AA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4D1E8DFF-B6E6-74E3-25F6-3304647026B7}"/>
                  </a:ext>
                </a:extLst>
              </p:cNvPr>
              <p:cNvSpPr>
                <a:spLocks noGrp="1"/>
              </p:cNvSpPr>
              <p:nvPr>
                <p:ph idx="1"/>
              </p:nvPr>
            </p:nvSpPr>
            <p:spPr>
              <a:xfrm>
                <a:off x="612647" y="1563132"/>
                <a:ext cx="11019515" cy="4593828"/>
              </a:xfrm>
            </p:spPr>
            <p:txBody>
              <a:bodyPr>
                <a:noAutofit/>
              </a:bodyPr>
              <a:lstStyle/>
              <a:p>
                <a:pPr fontAlgn="base"/>
                <a:r>
                  <a:rPr lang="en-US" sz="2400" dirty="0"/>
                  <a:t>What is the truth tables for the following compound proposition?</a:t>
                </a:r>
              </a:p>
              <a:p>
                <a:pPr fontAlgn="base"/>
                <a14:m>
                  <m:oMath xmlns:m="http://schemas.openxmlformats.org/officeDocument/2006/math">
                    <m:r>
                      <a:rPr lang="en-US" sz="2400"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oMath>
                </a14:m>
                <a:endParaRPr lang="en-US" sz="2400" dirty="0"/>
              </a:p>
            </p:txBody>
          </p:sp>
        </mc:Choice>
        <mc:Fallback xmlns="">
          <p:sp>
            <p:nvSpPr>
              <p:cNvPr id="14" name="Content Placeholder 3">
                <a:extLst>
                  <a:ext uri="{FF2B5EF4-FFF2-40B4-BE49-F238E27FC236}">
                    <a16:creationId xmlns:a16="http://schemas.microsoft.com/office/drawing/2014/main" id="{4D1E8DFF-B6E6-74E3-25F6-3304647026B7}"/>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p:spTree>
    <p:extLst>
      <p:ext uri="{BB962C8B-B14F-4D97-AF65-F5344CB8AC3E}">
        <p14:creationId xmlns:p14="http://schemas.microsoft.com/office/powerpoint/2010/main" val="154861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8B661-F1DD-B64B-9CB6-7ACCC8A4C1C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E6AAD9F-0D57-0C10-7CD0-0547EF68CE7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CAA7121-796B-C9B2-6721-3BF10EB328D4}"/>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2" name="TextBox 1">
            <a:extLst>
              <a:ext uri="{FF2B5EF4-FFF2-40B4-BE49-F238E27FC236}">
                <a16:creationId xmlns:a16="http://schemas.microsoft.com/office/drawing/2014/main" id="{F5D8B8C9-73ED-7471-BD0C-7E335E024DD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03213D1-D701-B837-3EF7-7660B14AF2F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F6E2EF9F-0D5F-2D77-208E-D7D5F554BFC7}"/>
                  </a:ext>
                </a:extLst>
              </p:cNvPr>
              <p:cNvSpPr>
                <a:spLocks noGrp="1"/>
              </p:cNvSpPr>
              <p:nvPr>
                <p:ph idx="1"/>
              </p:nvPr>
            </p:nvSpPr>
            <p:spPr>
              <a:xfrm>
                <a:off x="612647" y="1563132"/>
                <a:ext cx="11019515" cy="4593828"/>
              </a:xfrm>
            </p:spPr>
            <p:txBody>
              <a:bodyPr>
                <a:noAutofit/>
              </a:bodyPr>
              <a:lstStyle/>
              <a:p>
                <a:pPr fontAlgn="base"/>
                <a:r>
                  <a:rPr lang="en-US" sz="2400" dirty="0"/>
                  <a:t>What is the truth tables for the following compound proposition?</a:t>
                </a:r>
              </a:p>
              <a:p>
                <a:pPr fontAlgn="base"/>
                <a14:m>
                  <m:oMath xmlns:m="http://schemas.openxmlformats.org/officeDocument/2006/math">
                    <m:r>
                      <a:rPr lang="en-US" sz="2400"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m:t>
                    </m:r>
                  </m:oMath>
                </a14:m>
                <a:endParaRPr lang="en-US" sz="2400" dirty="0"/>
              </a:p>
            </p:txBody>
          </p:sp>
        </mc:Choice>
        <mc:Fallback xmlns="">
          <p:sp>
            <p:nvSpPr>
              <p:cNvPr id="14" name="Content Placeholder 3">
                <a:extLst>
                  <a:ext uri="{FF2B5EF4-FFF2-40B4-BE49-F238E27FC236}">
                    <a16:creationId xmlns:a16="http://schemas.microsoft.com/office/drawing/2014/main" id="{F6E2EF9F-0D5F-2D77-208E-D7D5F554BFC7}"/>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E1DBFEB-996D-58E6-E7C8-38480BB31502}"/>
                  </a:ext>
                </a:extLst>
              </p:cNvPr>
              <p:cNvGraphicFramePr>
                <a:graphicFrameLocks/>
              </p:cNvGraphicFramePr>
              <p:nvPr/>
            </p:nvGraphicFramePr>
            <p:xfrm>
              <a:off x="956035" y="3664045"/>
              <a:ext cx="5380972" cy="1854200"/>
            </p:xfrm>
            <a:graphic>
              <a:graphicData uri="http://schemas.openxmlformats.org/drawingml/2006/table">
                <a:tbl>
                  <a:tblPr firstRow="1" bandRow="1">
                    <a:tableStyleId>{5C22544A-7EE6-4342-B048-85BDC9FD1C3A}</a:tableStyleId>
                  </a:tblPr>
                  <a:tblGrid>
                    <a:gridCol w="469174">
                      <a:extLst>
                        <a:ext uri="{9D8B030D-6E8A-4147-A177-3AD203B41FA5}">
                          <a16:colId xmlns:a16="http://schemas.microsoft.com/office/drawing/2014/main" val="2584681749"/>
                        </a:ext>
                      </a:extLst>
                    </a:gridCol>
                    <a:gridCol w="529717">
                      <a:extLst>
                        <a:ext uri="{9D8B030D-6E8A-4147-A177-3AD203B41FA5}">
                          <a16:colId xmlns:a16="http://schemas.microsoft.com/office/drawing/2014/main" val="2853615065"/>
                        </a:ext>
                      </a:extLst>
                    </a:gridCol>
                    <a:gridCol w="852818">
                      <a:extLst>
                        <a:ext uri="{9D8B030D-6E8A-4147-A177-3AD203B41FA5}">
                          <a16:colId xmlns:a16="http://schemas.microsoft.com/office/drawing/2014/main" val="3806263506"/>
                        </a:ext>
                      </a:extLst>
                    </a:gridCol>
                    <a:gridCol w="1448826">
                      <a:extLst>
                        <a:ext uri="{9D8B030D-6E8A-4147-A177-3AD203B41FA5}">
                          <a16:colId xmlns:a16="http://schemas.microsoft.com/office/drawing/2014/main" val="545608317"/>
                        </a:ext>
                      </a:extLst>
                    </a:gridCol>
                    <a:gridCol w="2080437">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m:rPr>
                                    <m:nor/>
                                  </m:rPr>
                                  <a:rPr lang="en-US" sz="1800" dirty="0" smtClean="0"/>
                                  <m:t>⊕</m:t>
                                </m:r>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oMath>
                            </m:oMathPara>
                          </a14:m>
                          <a:endParaRPr lang="en-US" b="1"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5E1DBFEB-996D-58E6-E7C8-38480BB31502}"/>
                  </a:ext>
                </a:extLst>
              </p:cNvPr>
              <p:cNvGraphicFramePr>
                <a:graphicFrameLocks/>
              </p:cNvGraphicFramePr>
              <p:nvPr/>
            </p:nvGraphicFramePr>
            <p:xfrm>
              <a:off x="956035" y="3664045"/>
              <a:ext cx="5380972" cy="1854200"/>
            </p:xfrm>
            <a:graphic>
              <a:graphicData uri="http://schemas.openxmlformats.org/drawingml/2006/table">
                <a:tbl>
                  <a:tblPr firstRow="1" bandRow="1">
                    <a:tableStyleId>{5C22544A-7EE6-4342-B048-85BDC9FD1C3A}</a:tableStyleId>
                  </a:tblPr>
                  <a:tblGrid>
                    <a:gridCol w="469174">
                      <a:extLst>
                        <a:ext uri="{9D8B030D-6E8A-4147-A177-3AD203B41FA5}">
                          <a16:colId xmlns:a16="http://schemas.microsoft.com/office/drawing/2014/main" val="2584681749"/>
                        </a:ext>
                      </a:extLst>
                    </a:gridCol>
                    <a:gridCol w="529717">
                      <a:extLst>
                        <a:ext uri="{9D8B030D-6E8A-4147-A177-3AD203B41FA5}">
                          <a16:colId xmlns:a16="http://schemas.microsoft.com/office/drawing/2014/main" val="2853615065"/>
                        </a:ext>
                      </a:extLst>
                    </a:gridCol>
                    <a:gridCol w="852818">
                      <a:extLst>
                        <a:ext uri="{9D8B030D-6E8A-4147-A177-3AD203B41FA5}">
                          <a16:colId xmlns:a16="http://schemas.microsoft.com/office/drawing/2014/main" val="3806263506"/>
                        </a:ext>
                      </a:extLst>
                    </a:gridCol>
                    <a:gridCol w="1448826">
                      <a:extLst>
                        <a:ext uri="{9D8B030D-6E8A-4147-A177-3AD203B41FA5}">
                          <a16:colId xmlns:a16="http://schemas.microsoft.com/office/drawing/2014/main" val="545608317"/>
                        </a:ext>
                      </a:extLst>
                    </a:gridCol>
                    <a:gridCol w="2080437">
                      <a:extLst>
                        <a:ext uri="{9D8B030D-6E8A-4147-A177-3AD203B41FA5}">
                          <a16:colId xmlns:a16="http://schemas.microsoft.com/office/drawing/2014/main" val="969654648"/>
                        </a:ext>
                      </a:extLst>
                    </a:gridCol>
                  </a:tblGrid>
                  <a:tr h="370840">
                    <a:tc>
                      <a:txBody>
                        <a:bodyPr/>
                        <a:lstStyle/>
                        <a:p>
                          <a:endParaRPr lang="en-US"/>
                        </a:p>
                      </a:txBody>
                      <a:tcPr>
                        <a:blipFill>
                          <a:blip r:embed="rId4"/>
                          <a:stretch>
                            <a:fillRect l="-2703" r="-1054054" b="-410345"/>
                          </a:stretch>
                        </a:blipFill>
                      </a:tcPr>
                    </a:tc>
                    <a:tc>
                      <a:txBody>
                        <a:bodyPr/>
                        <a:lstStyle/>
                        <a:p>
                          <a:endParaRPr lang="en-US"/>
                        </a:p>
                      </a:txBody>
                      <a:tcPr>
                        <a:blipFill>
                          <a:blip r:embed="rId4"/>
                          <a:stretch>
                            <a:fillRect l="-90476" r="-828571" b="-410345"/>
                          </a:stretch>
                        </a:blipFill>
                      </a:tcPr>
                    </a:tc>
                    <a:tc>
                      <a:txBody>
                        <a:bodyPr/>
                        <a:lstStyle/>
                        <a:p>
                          <a:endParaRPr lang="en-US"/>
                        </a:p>
                      </a:txBody>
                      <a:tcPr>
                        <a:blipFill>
                          <a:blip r:embed="rId4"/>
                          <a:stretch>
                            <a:fillRect l="-119403" r="-419403" b="-410345"/>
                          </a:stretch>
                        </a:blipFill>
                      </a:tcPr>
                    </a:tc>
                    <a:tc>
                      <a:txBody>
                        <a:bodyPr/>
                        <a:lstStyle/>
                        <a:p>
                          <a:endParaRPr lang="en-US"/>
                        </a:p>
                      </a:txBody>
                      <a:tcPr>
                        <a:blipFill>
                          <a:blip r:embed="rId4"/>
                          <a:stretch>
                            <a:fillRect l="-128947" r="-146491" b="-410345"/>
                          </a:stretch>
                        </a:blipFill>
                      </a:tcPr>
                    </a:tc>
                    <a:tc>
                      <a:txBody>
                        <a:bodyPr/>
                        <a:lstStyle/>
                        <a:p>
                          <a:endParaRPr lang="en-US"/>
                        </a:p>
                      </a:txBody>
                      <a:tcPr>
                        <a:blipFill>
                          <a:blip r:embed="rId4"/>
                          <a:stretch>
                            <a:fillRect l="-159146" r="-1829" b="-410345"/>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2703" t="-96667" r="-1054054" b="-296667"/>
                          </a:stretch>
                        </a:blipFill>
                      </a:tcPr>
                    </a:tc>
                    <a:tc>
                      <a:txBody>
                        <a:bodyPr/>
                        <a:lstStyle/>
                        <a:p>
                          <a:endParaRPr lang="en-US"/>
                        </a:p>
                      </a:txBody>
                      <a:tcPr>
                        <a:blipFill>
                          <a:blip r:embed="rId4"/>
                          <a:stretch>
                            <a:fillRect l="-90476" t="-96667" r="-828571" b="-296667"/>
                          </a:stretch>
                        </a:blipFill>
                      </a:tcPr>
                    </a:tc>
                    <a:tc>
                      <a:txBody>
                        <a:bodyPr/>
                        <a:lstStyle/>
                        <a:p>
                          <a:endParaRPr lang="en-US"/>
                        </a:p>
                      </a:txBody>
                      <a:tcPr>
                        <a:blipFill>
                          <a:blip r:embed="rId4"/>
                          <a:stretch>
                            <a:fillRect l="-119403" t="-96667" r="-419403" b="-296667"/>
                          </a:stretch>
                        </a:blipFill>
                      </a:tcPr>
                    </a:tc>
                    <a:tc>
                      <a:txBody>
                        <a:bodyPr/>
                        <a:lstStyle/>
                        <a:p>
                          <a:endParaRPr lang="en-US"/>
                        </a:p>
                      </a:txBody>
                      <a:tcPr>
                        <a:blipFill>
                          <a:blip r:embed="rId4"/>
                          <a:stretch>
                            <a:fillRect l="-128947" t="-96667" r="-146491" b="-296667"/>
                          </a:stretch>
                        </a:blipFill>
                      </a:tcPr>
                    </a:tc>
                    <a:tc>
                      <a:txBody>
                        <a:bodyPr/>
                        <a:lstStyle/>
                        <a:p>
                          <a:endParaRPr lang="en-US"/>
                        </a:p>
                      </a:txBody>
                      <a:tcPr>
                        <a:blipFill>
                          <a:blip r:embed="rId4"/>
                          <a:stretch>
                            <a:fillRect l="-159146" t="-96667" r="-1829" b="-296667"/>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2703" t="-203448" r="-1054054" b="-206897"/>
                          </a:stretch>
                        </a:blipFill>
                      </a:tcPr>
                    </a:tc>
                    <a:tc>
                      <a:txBody>
                        <a:bodyPr/>
                        <a:lstStyle/>
                        <a:p>
                          <a:endParaRPr lang="en-US"/>
                        </a:p>
                      </a:txBody>
                      <a:tcPr>
                        <a:blipFill>
                          <a:blip r:embed="rId4"/>
                          <a:stretch>
                            <a:fillRect l="-90476" t="-203448" r="-828571" b="-206897"/>
                          </a:stretch>
                        </a:blipFill>
                      </a:tcPr>
                    </a:tc>
                    <a:tc>
                      <a:txBody>
                        <a:bodyPr/>
                        <a:lstStyle/>
                        <a:p>
                          <a:endParaRPr lang="en-US"/>
                        </a:p>
                      </a:txBody>
                      <a:tcPr>
                        <a:blipFill>
                          <a:blip r:embed="rId4"/>
                          <a:stretch>
                            <a:fillRect l="-119403" t="-203448" r="-419403" b="-206897"/>
                          </a:stretch>
                        </a:blipFill>
                      </a:tcPr>
                    </a:tc>
                    <a:tc>
                      <a:txBody>
                        <a:bodyPr/>
                        <a:lstStyle/>
                        <a:p>
                          <a:endParaRPr lang="en-US"/>
                        </a:p>
                      </a:txBody>
                      <a:tcPr>
                        <a:blipFill>
                          <a:blip r:embed="rId4"/>
                          <a:stretch>
                            <a:fillRect l="-128947" t="-203448" r="-146491" b="-206897"/>
                          </a:stretch>
                        </a:blipFill>
                      </a:tcPr>
                    </a:tc>
                    <a:tc>
                      <a:txBody>
                        <a:bodyPr/>
                        <a:lstStyle/>
                        <a:p>
                          <a:endParaRPr lang="en-US"/>
                        </a:p>
                      </a:txBody>
                      <a:tcPr>
                        <a:blipFill>
                          <a:blip r:embed="rId4"/>
                          <a:stretch>
                            <a:fillRect l="-159146" t="-203448" r="-1829" b="-206897"/>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2703" t="-293333" r="-1054054" b="-100000"/>
                          </a:stretch>
                        </a:blipFill>
                      </a:tcPr>
                    </a:tc>
                    <a:tc>
                      <a:txBody>
                        <a:bodyPr/>
                        <a:lstStyle/>
                        <a:p>
                          <a:endParaRPr lang="en-US"/>
                        </a:p>
                      </a:txBody>
                      <a:tcPr>
                        <a:blipFill>
                          <a:blip r:embed="rId4"/>
                          <a:stretch>
                            <a:fillRect l="-90476" t="-293333" r="-828571" b="-100000"/>
                          </a:stretch>
                        </a:blipFill>
                      </a:tcPr>
                    </a:tc>
                    <a:tc>
                      <a:txBody>
                        <a:bodyPr/>
                        <a:lstStyle/>
                        <a:p>
                          <a:endParaRPr lang="en-US"/>
                        </a:p>
                      </a:txBody>
                      <a:tcPr>
                        <a:blipFill>
                          <a:blip r:embed="rId4"/>
                          <a:stretch>
                            <a:fillRect l="-119403" t="-293333" r="-419403" b="-100000"/>
                          </a:stretch>
                        </a:blipFill>
                      </a:tcPr>
                    </a:tc>
                    <a:tc>
                      <a:txBody>
                        <a:bodyPr/>
                        <a:lstStyle/>
                        <a:p>
                          <a:endParaRPr lang="en-US"/>
                        </a:p>
                      </a:txBody>
                      <a:tcPr>
                        <a:blipFill>
                          <a:blip r:embed="rId4"/>
                          <a:stretch>
                            <a:fillRect l="-128947" t="-293333" r="-146491" b="-100000"/>
                          </a:stretch>
                        </a:blipFill>
                      </a:tcPr>
                    </a:tc>
                    <a:tc>
                      <a:txBody>
                        <a:bodyPr/>
                        <a:lstStyle/>
                        <a:p>
                          <a:endParaRPr lang="en-US"/>
                        </a:p>
                      </a:txBody>
                      <a:tcPr>
                        <a:blipFill>
                          <a:blip r:embed="rId4"/>
                          <a:stretch>
                            <a:fillRect l="-159146" t="-293333" r="-1829" b="-100000"/>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2703" t="-406897" r="-1054054" b="-3448"/>
                          </a:stretch>
                        </a:blipFill>
                      </a:tcPr>
                    </a:tc>
                    <a:tc>
                      <a:txBody>
                        <a:bodyPr/>
                        <a:lstStyle/>
                        <a:p>
                          <a:endParaRPr lang="en-US"/>
                        </a:p>
                      </a:txBody>
                      <a:tcPr>
                        <a:blipFill>
                          <a:blip r:embed="rId4"/>
                          <a:stretch>
                            <a:fillRect l="-90476" t="-406897" r="-828571" b="-3448"/>
                          </a:stretch>
                        </a:blipFill>
                      </a:tcPr>
                    </a:tc>
                    <a:tc>
                      <a:txBody>
                        <a:bodyPr/>
                        <a:lstStyle/>
                        <a:p>
                          <a:endParaRPr lang="en-US"/>
                        </a:p>
                      </a:txBody>
                      <a:tcPr>
                        <a:blipFill>
                          <a:blip r:embed="rId4"/>
                          <a:stretch>
                            <a:fillRect l="-119403" t="-406897" r="-419403" b="-3448"/>
                          </a:stretch>
                        </a:blipFill>
                      </a:tcPr>
                    </a:tc>
                    <a:tc>
                      <a:txBody>
                        <a:bodyPr/>
                        <a:lstStyle/>
                        <a:p>
                          <a:endParaRPr lang="en-US"/>
                        </a:p>
                      </a:txBody>
                      <a:tcPr>
                        <a:blipFill>
                          <a:blip r:embed="rId4"/>
                          <a:stretch>
                            <a:fillRect l="-128947" t="-406897" r="-146491" b="-3448"/>
                          </a:stretch>
                        </a:blipFill>
                      </a:tcPr>
                    </a:tc>
                    <a:tc>
                      <a:txBody>
                        <a:bodyPr/>
                        <a:lstStyle/>
                        <a:p>
                          <a:endParaRPr lang="en-US"/>
                        </a:p>
                      </a:txBody>
                      <a:tcPr>
                        <a:blipFill>
                          <a:blip r:embed="rId4"/>
                          <a:stretch>
                            <a:fillRect l="-159146" t="-406897" r="-1829" b="-3448"/>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141107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9AA57-63A6-1B17-DAE5-BC8413D8F8A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8BA9038-70AF-4A90-9BC8-84D3E1852C1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4BDFAB-D305-F7F3-DED6-4A733AB66718}"/>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2" name="TextBox 1">
            <a:extLst>
              <a:ext uri="{FF2B5EF4-FFF2-40B4-BE49-F238E27FC236}">
                <a16:creationId xmlns:a16="http://schemas.microsoft.com/office/drawing/2014/main" id="{5A0714EF-41CB-0184-41F9-A7F4846BB67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8C7E6DC-A3F9-503D-A50D-C89E17BB634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Satisfiable propositions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661AE003-F961-0E2C-3E92-207268725604}"/>
                  </a:ext>
                </a:extLst>
              </p:cNvPr>
              <p:cNvSpPr>
                <a:spLocks noGrp="1"/>
              </p:cNvSpPr>
              <p:nvPr>
                <p:ph idx="1"/>
              </p:nvPr>
            </p:nvSpPr>
            <p:spPr>
              <a:xfrm>
                <a:off x="612647" y="1563132"/>
                <a:ext cx="11019515" cy="4593828"/>
              </a:xfrm>
            </p:spPr>
            <p:txBody>
              <a:bodyPr>
                <a:noAutofit/>
              </a:bodyPr>
              <a:lstStyle/>
              <a:p>
                <a:pPr fontAlgn="base"/>
                <a:r>
                  <a:rPr lang="en-US" sz="2400" dirty="0"/>
                  <a:t>A proposition is </a:t>
                </a:r>
                <a:r>
                  <a:rPr lang="en-US" sz="2400" b="1" dirty="0"/>
                  <a:t>satisfiable</a:t>
                </a:r>
                <a:r>
                  <a:rPr lang="en-US" sz="2400" dirty="0"/>
                  <a:t> if it is true under </a:t>
                </a:r>
                <a:r>
                  <a:rPr lang="en-US" sz="2400" i="1" dirty="0"/>
                  <a:t>at least one </a:t>
                </a:r>
                <a:r>
                  <a:rPr lang="en-US" sz="2400" dirty="0"/>
                  <a:t>truth assignment. </a:t>
                </a:r>
              </a:p>
              <a:p>
                <a:pPr fontAlgn="base"/>
                <a:r>
                  <a:rPr lang="en-US" sz="2400" dirty="0"/>
                  <a:t>A proposition is </a:t>
                </a:r>
                <a:r>
                  <a:rPr lang="en-US" sz="2400" b="1" dirty="0"/>
                  <a:t>unsatisfiable</a:t>
                </a:r>
                <a:r>
                  <a:rPr lang="en-US" sz="2400" dirty="0"/>
                  <a:t> if it is not satisfiable. </a:t>
                </a:r>
              </a:p>
              <a:p>
                <a:pPr fontAlgn="base"/>
                <a:r>
                  <a:rPr lang="en-US" sz="2400" dirty="0"/>
                  <a:t>That means, the proposition </a:t>
                </a:r>
                <a14:m>
                  <m:oMath xmlns:m="http://schemas.openxmlformats.org/officeDocument/2006/math">
                    <m:r>
                      <a:rPr lang="en-US" sz="2400" b="0" i="0"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 </m:t>
                    </m:r>
                  </m:oMath>
                </a14:m>
                <a:r>
                  <a:rPr lang="en-US" sz="2400" dirty="0"/>
                  <a:t>is unsatisfiable. </a:t>
                </a:r>
                <a:endParaRPr lang="en-US" sz="2400" i="1" dirty="0"/>
              </a:p>
            </p:txBody>
          </p:sp>
        </mc:Choice>
        <mc:Fallback xmlns="">
          <p:sp>
            <p:nvSpPr>
              <p:cNvPr id="14" name="Content Placeholder 3">
                <a:extLst>
                  <a:ext uri="{FF2B5EF4-FFF2-40B4-BE49-F238E27FC236}">
                    <a16:creationId xmlns:a16="http://schemas.microsoft.com/office/drawing/2014/main" id="{661AE003-F961-0E2C-3E92-207268725604}"/>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1F0FB9DA-AA76-0637-FB9E-3194964F843B}"/>
                  </a:ext>
                </a:extLst>
              </p:cNvPr>
              <p:cNvGraphicFramePr>
                <a:graphicFrameLocks/>
              </p:cNvGraphicFramePr>
              <p:nvPr/>
            </p:nvGraphicFramePr>
            <p:xfrm>
              <a:off x="956035" y="3664045"/>
              <a:ext cx="5380972" cy="1854200"/>
            </p:xfrm>
            <a:graphic>
              <a:graphicData uri="http://schemas.openxmlformats.org/drawingml/2006/table">
                <a:tbl>
                  <a:tblPr firstRow="1" bandRow="1">
                    <a:tableStyleId>{5C22544A-7EE6-4342-B048-85BDC9FD1C3A}</a:tableStyleId>
                  </a:tblPr>
                  <a:tblGrid>
                    <a:gridCol w="469174">
                      <a:extLst>
                        <a:ext uri="{9D8B030D-6E8A-4147-A177-3AD203B41FA5}">
                          <a16:colId xmlns:a16="http://schemas.microsoft.com/office/drawing/2014/main" val="2584681749"/>
                        </a:ext>
                      </a:extLst>
                    </a:gridCol>
                    <a:gridCol w="529717">
                      <a:extLst>
                        <a:ext uri="{9D8B030D-6E8A-4147-A177-3AD203B41FA5}">
                          <a16:colId xmlns:a16="http://schemas.microsoft.com/office/drawing/2014/main" val="2853615065"/>
                        </a:ext>
                      </a:extLst>
                    </a:gridCol>
                    <a:gridCol w="852818">
                      <a:extLst>
                        <a:ext uri="{9D8B030D-6E8A-4147-A177-3AD203B41FA5}">
                          <a16:colId xmlns:a16="http://schemas.microsoft.com/office/drawing/2014/main" val="3806263506"/>
                        </a:ext>
                      </a:extLst>
                    </a:gridCol>
                    <a:gridCol w="1448826">
                      <a:extLst>
                        <a:ext uri="{9D8B030D-6E8A-4147-A177-3AD203B41FA5}">
                          <a16:colId xmlns:a16="http://schemas.microsoft.com/office/drawing/2014/main" val="545608317"/>
                        </a:ext>
                      </a:extLst>
                    </a:gridCol>
                    <a:gridCol w="2080437">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a14:m>
                          <a:r>
                            <a:rPr lang="en-US" dirty="0"/>
                            <a:t> </a:t>
                          </a:r>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m:rPr>
                                    <m:nor/>
                                  </m:rPr>
                                  <a:rPr lang="en-US" sz="1800" dirty="0" smtClean="0"/>
                                  <m:t>⊕</m:t>
                                </m:r>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oMath>
                            </m:oMathPara>
                          </a14:m>
                          <a:endParaRPr lang="en-US" b="1"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05C96265-0A15-3216-0653-D49C119CBCDA}"/>
                  </a:ext>
                </a:extLst>
              </p:cNvPr>
              <p:cNvGraphicFramePr>
                <a:graphicFrameLocks/>
              </p:cNvGraphicFramePr>
              <p:nvPr>
                <p:extLst>
                  <p:ext uri="{D42A27DB-BD31-4B8C-83A1-F6EECF244321}">
                    <p14:modId xmlns:p14="http://schemas.microsoft.com/office/powerpoint/2010/main" val="3289656519"/>
                  </p:ext>
                </p:extLst>
              </p:nvPr>
            </p:nvGraphicFramePr>
            <p:xfrm>
              <a:off x="956035" y="3664045"/>
              <a:ext cx="5380972" cy="1854200"/>
            </p:xfrm>
            <a:graphic>
              <a:graphicData uri="http://schemas.openxmlformats.org/drawingml/2006/table">
                <a:tbl>
                  <a:tblPr firstRow="1" bandRow="1">
                    <a:tableStyleId>{5C22544A-7EE6-4342-B048-85BDC9FD1C3A}</a:tableStyleId>
                  </a:tblPr>
                  <a:tblGrid>
                    <a:gridCol w="469174">
                      <a:extLst>
                        <a:ext uri="{9D8B030D-6E8A-4147-A177-3AD203B41FA5}">
                          <a16:colId xmlns:a16="http://schemas.microsoft.com/office/drawing/2014/main" val="2584681749"/>
                        </a:ext>
                      </a:extLst>
                    </a:gridCol>
                    <a:gridCol w="529717">
                      <a:extLst>
                        <a:ext uri="{9D8B030D-6E8A-4147-A177-3AD203B41FA5}">
                          <a16:colId xmlns:a16="http://schemas.microsoft.com/office/drawing/2014/main" val="2853615065"/>
                        </a:ext>
                      </a:extLst>
                    </a:gridCol>
                    <a:gridCol w="852818">
                      <a:extLst>
                        <a:ext uri="{9D8B030D-6E8A-4147-A177-3AD203B41FA5}">
                          <a16:colId xmlns:a16="http://schemas.microsoft.com/office/drawing/2014/main" val="3806263506"/>
                        </a:ext>
                      </a:extLst>
                    </a:gridCol>
                    <a:gridCol w="1448826">
                      <a:extLst>
                        <a:ext uri="{9D8B030D-6E8A-4147-A177-3AD203B41FA5}">
                          <a16:colId xmlns:a16="http://schemas.microsoft.com/office/drawing/2014/main" val="545608317"/>
                        </a:ext>
                      </a:extLst>
                    </a:gridCol>
                    <a:gridCol w="2080437">
                      <a:extLst>
                        <a:ext uri="{9D8B030D-6E8A-4147-A177-3AD203B41FA5}">
                          <a16:colId xmlns:a16="http://schemas.microsoft.com/office/drawing/2014/main" val="969654648"/>
                        </a:ext>
                      </a:extLst>
                    </a:gridCol>
                  </a:tblGrid>
                  <a:tr h="370840">
                    <a:tc>
                      <a:txBody>
                        <a:bodyPr/>
                        <a:lstStyle/>
                        <a:p>
                          <a:endParaRPr lang="en-US"/>
                        </a:p>
                      </a:txBody>
                      <a:tcPr>
                        <a:blipFill>
                          <a:blip r:embed="rId4"/>
                          <a:stretch>
                            <a:fillRect l="-2703" r="-1054054" b="-410345"/>
                          </a:stretch>
                        </a:blipFill>
                      </a:tcPr>
                    </a:tc>
                    <a:tc>
                      <a:txBody>
                        <a:bodyPr/>
                        <a:lstStyle/>
                        <a:p>
                          <a:endParaRPr lang="en-US"/>
                        </a:p>
                      </a:txBody>
                      <a:tcPr>
                        <a:blipFill>
                          <a:blip r:embed="rId4"/>
                          <a:stretch>
                            <a:fillRect l="-90476" r="-828571" b="-410345"/>
                          </a:stretch>
                        </a:blipFill>
                      </a:tcPr>
                    </a:tc>
                    <a:tc>
                      <a:txBody>
                        <a:bodyPr/>
                        <a:lstStyle/>
                        <a:p>
                          <a:endParaRPr lang="en-US"/>
                        </a:p>
                      </a:txBody>
                      <a:tcPr>
                        <a:blipFill>
                          <a:blip r:embed="rId4"/>
                          <a:stretch>
                            <a:fillRect l="-119403" r="-419403" b="-410345"/>
                          </a:stretch>
                        </a:blipFill>
                      </a:tcPr>
                    </a:tc>
                    <a:tc>
                      <a:txBody>
                        <a:bodyPr/>
                        <a:lstStyle/>
                        <a:p>
                          <a:endParaRPr lang="en-US"/>
                        </a:p>
                      </a:txBody>
                      <a:tcPr>
                        <a:blipFill>
                          <a:blip r:embed="rId4"/>
                          <a:stretch>
                            <a:fillRect l="-128947" r="-146491" b="-410345"/>
                          </a:stretch>
                        </a:blipFill>
                      </a:tcPr>
                    </a:tc>
                    <a:tc>
                      <a:txBody>
                        <a:bodyPr/>
                        <a:lstStyle/>
                        <a:p>
                          <a:endParaRPr lang="en-US"/>
                        </a:p>
                      </a:txBody>
                      <a:tcPr>
                        <a:blipFill>
                          <a:blip r:embed="rId4"/>
                          <a:stretch>
                            <a:fillRect l="-159146" r="-1829" b="-410345"/>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2703" t="-96667" r="-1054054" b="-296667"/>
                          </a:stretch>
                        </a:blipFill>
                      </a:tcPr>
                    </a:tc>
                    <a:tc>
                      <a:txBody>
                        <a:bodyPr/>
                        <a:lstStyle/>
                        <a:p>
                          <a:endParaRPr lang="en-US"/>
                        </a:p>
                      </a:txBody>
                      <a:tcPr>
                        <a:blipFill>
                          <a:blip r:embed="rId4"/>
                          <a:stretch>
                            <a:fillRect l="-90476" t="-96667" r="-828571" b="-296667"/>
                          </a:stretch>
                        </a:blipFill>
                      </a:tcPr>
                    </a:tc>
                    <a:tc>
                      <a:txBody>
                        <a:bodyPr/>
                        <a:lstStyle/>
                        <a:p>
                          <a:endParaRPr lang="en-US"/>
                        </a:p>
                      </a:txBody>
                      <a:tcPr>
                        <a:blipFill>
                          <a:blip r:embed="rId4"/>
                          <a:stretch>
                            <a:fillRect l="-119403" t="-96667" r="-419403" b="-296667"/>
                          </a:stretch>
                        </a:blipFill>
                      </a:tcPr>
                    </a:tc>
                    <a:tc>
                      <a:txBody>
                        <a:bodyPr/>
                        <a:lstStyle/>
                        <a:p>
                          <a:endParaRPr lang="en-US"/>
                        </a:p>
                      </a:txBody>
                      <a:tcPr>
                        <a:blipFill>
                          <a:blip r:embed="rId4"/>
                          <a:stretch>
                            <a:fillRect l="-128947" t="-96667" r="-146491" b="-296667"/>
                          </a:stretch>
                        </a:blipFill>
                      </a:tcPr>
                    </a:tc>
                    <a:tc>
                      <a:txBody>
                        <a:bodyPr/>
                        <a:lstStyle/>
                        <a:p>
                          <a:endParaRPr lang="en-US"/>
                        </a:p>
                      </a:txBody>
                      <a:tcPr>
                        <a:blipFill>
                          <a:blip r:embed="rId4"/>
                          <a:stretch>
                            <a:fillRect l="-159146" t="-96667" r="-1829" b="-296667"/>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2703" t="-203448" r="-1054054" b="-206897"/>
                          </a:stretch>
                        </a:blipFill>
                      </a:tcPr>
                    </a:tc>
                    <a:tc>
                      <a:txBody>
                        <a:bodyPr/>
                        <a:lstStyle/>
                        <a:p>
                          <a:endParaRPr lang="en-US"/>
                        </a:p>
                      </a:txBody>
                      <a:tcPr>
                        <a:blipFill>
                          <a:blip r:embed="rId4"/>
                          <a:stretch>
                            <a:fillRect l="-90476" t="-203448" r="-828571" b="-206897"/>
                          </a:stretch>
                        </a:blipFill>
                      </a:tcPr>
                    </a:tc>
                    <a:tc>
                      <a:txBody>
                        <a:bodyPr/>
                        <a:lstStyle/>
                        <a:p>
                          <a:endParaRPr lang="en-US"/>
                        </a:p>
                      </a:txBody>
                      <a:tcPr>
                        <a:blipFill>
                          <a:blip r:embed="rId4"/>
                          <a:stretch>
                            <a:fillRect l="-119403" t="-203448" r="-419403" b="-206897"/>
                          </a:stretch>
                        </a:blipFill>
                      </a:tcPr>
                    </a:tc>
                    <a:tc>
                      <a:txBody>
                        <a:bodyPr/>
                        <a:lstStyle/>
                        <a:p>
                          <a:endParaRPr lang="en-US"/>
                        </a:p>
                      </a:txBody>
                      <a:tcPr>
                        <a:blipFill>
                          <a:blip r:embed="rId4"/>
                          <a:stretch>
                            <a:fillRect l="-128947" t="-203448" r="-146491" b="-206897"/>
                          </a:stretch>
                        </a:blipFill>
                      </a:tcPr>
                    </a:tc>
                    <a:tc>
                      <a:txBody>
                        <a:bodyPr/>
                        <a:lstStyle/>
                        <a:p>
                          <a:endParaRPr lang="en-US"/>
                        </a:p>
                      </a:txBody>
                      <a:tcPr>
                        <a:blipFill>
                          <a:blip r:embed="rId4"/>
                          <a:stretch>
                            <a:fillRect l="-159146" t="-203448" r="-1829" b="-206897"/>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2703" t="-293333" r="-1054054" b="-100000"/>
                          </a:stretch>
                        </a:blipFill>
                      </a:tcPr>
                    </a:tc>
                    <a:tc>
                      <a:txBody>
                        <a:bodyPr/>
                        <a:lstStyle/>
                        <a:p>
                          <a:endParaRPr lang="en-US"/>
                        </a:p>
                      </a:txBody>
                      <a:tcPr>
                        <a:blipFill>
                          <a:blip r:embed="rId4"/>
                          <a:stretch>
                            <a:fillRect l="-90476" t="-293333" r="-828571" b="-100000"/>
                          </a:stretch>
                        </a:blipFill>
                      </a:tcPr>
                    </a:tc>
                    <a:tc>
                      <a:txBody>
                        <a:bodyPr/>
                        <a:lstStyle/>
                        <a:p>
                          <a:endParaRPr lang="en-US"/>
                        </a:p>
                      </a:txBody>
                      <a:tcPr>
                        <a:blipFill>
                          <a:blip r:embed="rId4"/>
                          <a:stretch>
                            <a:fillRect l="-119403" t="-293333" r="-419403" b="-100000"/>
                          </a:stretch>
                        </a:blipFill>
                      </a:tcPr>
                    </a:tc>
                    <a:tc>
                      <a:txBody>
                        <a:bodyPr/>
                        <a:lstStyle/>
                        <a:p>
                          <a:endParaRPr lang="en-US"/>
                        </a:p>
                      </a:txBody>
                      <a:tcPr>
                        <a:blipFill>
                          <a:blip r:embed="rId4"/>
                          <a:stretch>
                            <a:fillRect l="-128947" t="-293333" r="-146491" b="-100000"/>
                          </a:stretch>
                        </a:blipFill>
                      </a:tcPr>
                    </a:tc>
                    <a:tc>
                      <a:txBody>
                        <a:bodyPr/>
                        <a:lstStyle/>
                        <a:p>
                          <a:endParaRPr lang="en-US"/>
                        </a:p>
                      </a:txBody>
                      <a:tcPr>
                        <a:blipFill>
                          <a:blip r:embed="rId4"/>
                          <a:stretch>
                            <a:fillRect l="-159146" t="-293333" r="-1829" b="-100000"/>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2703" t="-406897" r="-1054054" b="-3448"/>
                          </a:stretch>
                        </a:blipFill>
                      </a:tcPr>
                    </a:tc>
                    <a:tc>
                      <a:txBody>
                        <a:bodyPr/>
                        <a:lstStyle/>
                        <a:p>
                          <a:endParaRPr lang="en-US"/>
                        </a:p>
                      </a:txBody>
                      <a:tcPr>
                        <a:blipFill>
                          <a:blip r:embed="rId4"/>
                          <a:stretch>
                            <a:fillRect l="-90476" t="-406897" r="-828571" b="-3448"/>
                          </a:stretch>
                        </a:blipFill>
                      </a:tcPr>
                    </a:tc>
                    <a:tc>
                      <a:txBody>
                        <a:bodyPr/>
                        <a:lstStyle/>
                        <a:p>
                          <a:endParaRPr lang="en-US"/>
                        </a:p>
                      </a:txBody>
                      <a:tcPr>
                        <a:blipFill>
                          <a:blip r:embed="rId4"/>
                          <a:stretch>
                            <a:fillRect l="-119403" t="-406897" r="-419403" b="-3448"/>
                          </a:stretch>
                        </a:blipFill>
                      </a:tcPr>
                    </a:tc>
                    <a:tc>
                      <a:txBody>
                        <a:bodyPr/>
                        <a:lstStyle/>
                        <a:p>
                          <a:endParaRPr lang="en-US"/>
                        </a:p>
                      </a:txBody>
                      <a:tcPr>
                        <a:blipFill>
                          <a:blip r:embed="rId4"/>
                          <a:stretch>
                            <a:fillRect l="-128947" t="-406897" r="-146491" b="-3448"/>
                          </a:stretch>
                        </a:blipFill>
                      </a:tcPr>
                    </a:tc>
                    <a:tc>
                      <a:txBody>
                        <a:bodyPr/>
                        <a:lstStyle/>
                        <a:p>
                          <a:endParaRPr lang="en-US"/>
                        </a:p>
                      </a:txBody>
                      <a:tcPr>
                        <a:blipFill>
                          <a:blip r:embed="rId4"/>
                          <a:stretch>
                            <a:fillRect l="-159146" t="-406897" r="-1829" b="-3448"/>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13849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C71B8-AB6C-62D4-8CCD-1B88CEAFD3D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BFDAE82-5E24-BCBF-4500-248A4C4A9A4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EE94775-6F28-2885-82D2-40CE6C4B22C0}"/>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2" name="TextBox 1">
            <a:extLst>
              <a:ext uri="{FF2B5EF4-FFF2-40B4-BE49-F238E27FC236}">
                <a16:creationId xmlns:a16="http://schemas.microsoft.com/office/drawing/2014/main" id="{684E4B5D-5D24-815C-39BB-C0ACD0849E7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3F97AF0-70D1-B0F2-3863-CB5BA2BB5D7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Satisfiable or not?</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B2FF5A8C-BC54-83E1-5D97-C0A327328899}"/>
                  </a:ext>
                </a:extLst>
              </p:cNvPr>
              <p:cNvSpPr>
                <a:spLocks noGrp="1"/>
              </p:cNvSpPr>
              <p:nvPr>
                <p:ph idx="1"/>
              </p:nvPr>
            </p:nvSpPr>
            <p:spPr>
              <a:xfrm>
                <a:off x="612647" y="1563132"/>
                <a:ext cx="11019515" cy="4593828"/>
              </a:xfrm>
            </p:spPr>
            <p:txBody>
              <a:bodyPr>
                <a:noAutofit/>
              </a:bodyPr>
              <a:lstStyle/>
              <a:p>
                <a:pPr fontAlgn="base"/>
                <a:r>
                  <a:rPr lang="en-US" sz="2400" dirty="0"/>
                  <a:t>Is the proposition </a:t>
                </a: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oMath>
                </a14:m>
                <a:r>
                  <a:rPr lang="en-US" sz="2400" dirty="0"/>
                  <a:t> satisfiable?</a:t>
                </a:r>
              </a:p>
            </p:txBody>
          </p:sp>
        </mc:Choice>
        <mc:Fallback xmlns="">
          <p:sp>
            <p:nvSpPr>
              <p:cNvPr id="14" name="Content Placeholder 3">
                <a:extLst>
                  <a:ext uri="{FF2B5EF4-FFF2-40B4-BE49-F238E27FC236}">
                    <a16:creationId xmlns:a16="http://schemas.microsoft.com/office/drawing/2014/main" id="{B2FF5A8C-BC54-83E1-5D97-C0A327328899}"/>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p:spTree>
    <p:extLst>
      <p:ext uri="{BB962C8B-B14F-4D97-AF65-F5344CB8AC3E}">
        <p14:creationId xmlns:p14="http://schemas.microsoft.com/office/powerpoint/2010/main" val="272294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9459-F94B-1C3D-1209-98F4A243837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721428B-F357-29BD-1331-28035A36EE9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5F5BBBE-5EBE-0CFA-771D-357533CA9BA9}"/>
              </a:ext>
            </a:extLst>
          </p:cNvPr>
          <p:cNvSpPr>
            <a:spLocks noGrp="1"/>
          </p:cNvSpPr>
          <p:nvPr>
            <p:ph type="sldNum" sz="quarter" idx="12"/>
          </p:nvPr>
        </p:nvSpPr>
        <p:spPr/>
        <p:txBody>
          <a:bodyPr/>
          <a:lstStyle/>
          <a:p>
            <a:fld id="{CC057153-B650-4DEB-B370-79DDCFDCE934}" type="slidenum">
              <a:rPr lang="en-US" smtClean="0"/>
              <a:t>29</a:t>
            </a:fld>
            <a:endParaRPr lang="en-US"/>
          </a:p>
        </p:txBody>
      </p:sp>
      <p:sp>
        <p:nvSpPr>
          <p:cNvPr id="2" name="TextBox 1">
            <a:extLst>
              <a:ext uri="{FF2B5EF4-FFF2-40B4-BE49-F238E27FC236}">
                <a16:creationId xmlns:a16="http://schemas.microsoft.com/office/drawing/2014/main" id="{72216B35-023F-CB30-1EFB-F69FAE395F6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B8E1643-1FC2-BA1F-7508-AD062B57595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 Satisfiable or not?</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B3BBEFE7-F6F3-B7FD-A8D9-4A8B421AD5CD}"/>
                  </a:ext>
                </a:extLst>
              </p:cNvPr>
              <p:cNvSpPr>
                <a:spLocks noGrp="1"/>
              </p:cNvSpPr>
              <p:nvPr>
                <p:ph idx="1"/>
              </p:nvPr>
            </p:nvSpPr>
            <p:spPr>
              <a:xfrm>
                <a:off x="612647" y="1563132"/>
                <a:ext cx="11019515" cy="4593828"/>
              </a:xfrm>
            </p:spPr>
            <p:txBody>
              <a:bodyPr>
                <a:noAutofit/>
              </a:bodyPr>
              <a:lstStyle/>
              <a:p>
                <a:pPr fontAlgn="base"/>
                <a:r>
                  <a:rPr lang="en-US" sz="2400" dirty="0"/>
                  <a:t>Is the proposition </a:t>
                </a: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oMath>
                </a14:m>
                <a:r>
                  <a:rPr lang="en-US" sz="2400" dirty="0"/>
                  <a:t> satisfiable?</a:t>
                </a:r>
              </a:p>
              <a:p>
                <a:pPr lvl="1" fontAlgn="base"/>
                <a:r>
                  <a:rPr lang="en-US" sz="2400" i="1" dirty="0"/>
                  <a:t>Yes, it is.</a:t>
                </a:r>
              </a:p>
            </p:txBody>
          </p:sp>
        </mc:Choice>
        <mc:Fallback xmlns="">
          <p:sp>
            <p:nvSpPr>
              <p:cNvPr id="14" name="Content Placeholder 3">
                <a:extLst>
                  <a:ext uri="{FF2B5EF4-FFF2-40B4-BE49-F238E27FC236}">
                    <a16:creationId xmlns:a16="http://schemas.microsoft.com/office/drawing/2014/main" id="{B3BBEFE7-F6F3-B7FD-A8D9-4A8B421AD5CD}"/>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FF961C3-BE2D-8156-DFF0-D10BE593A443}"/>
                  </a:ext>
                </a:extLst>
              </p:cNvPr>
              <p:cNvGraphicFramePr>
                <a:graphicFrameLocks/>
              </p:cNvGraphicFramePr>
              <p:nvPr>
                <p:extLst>
                  <p:ext uri="{D42A27DB-BD31-4B8C-83A1-F6EECF244321}">
                    <p14:modId xmlns:p14="http://schemas.microsoft.com/office/powerpoint/2010/main" val="3164695127"/>
                  </p:ext>
                </p:extLst>
              </p:nvPr>
            </p:nvGraphicFramePr>
            <p:xfrm>
              <a:off x="612781" y="3664045"/>
              <a:ext cx="7729115" cy="2123440"/>
            </p:xfrm>
            <a:graphic>
              <a:graphicData uri="http://schemas.openxmlformats.org/drawingml/2006/table">
                <a:tbl>
                  <a:tblPr firstRow="1" bandRow="1">
                    <a:tableStyleId>{5C22544A-7EE6-4342-B048-85BDC9FD1C3A}</a:tableStyleId>
                  </a:tblPr>
                  <a:tblGrid>
                    <a:gridCol w="406982">
                      <a:extLst>
                        <a:ext uri="{9D8B030D-6E8A-4147-A177-3AD203B41FA5}">
                          <a16:colId xmlns:a16="http://schemas.microsoft.com/office/drawing/2014/main" val="2584681749"/>
                        </a:ext>
                      </a:extLst>
                    </a:gridCol>
                    <a:gridCol w="459499">
                      <a:extLst>
                        <a:ext uri="{9D8B030D-6E8A-4147-A177-3AD203B41FA5}">
                          <a16:colId xmlns:a16="http://schemas.microsoft.com/office/drawing/2014/main" val="2853615065"/>
                        </a:ext>
                      </a:extLst>
                    </a:gridCol>
                    <a:gridCol w="739770">
                      <a:extLst>
                        <a:ext uri="{9D8B030D-6E8A-4147-A177-3AD203B41FA5}">
                          <a16:colId xmlns:a16="http://schemas.microsoft.com/office/drawing/2014/main" val="3806263506"/>
                        </a:ext>
                      </a:extLst>
                    </a:gridCol>
                    <a:gridCol w="973347">
                      <a:extLst>
                        <a:ext uri="{9D8B030D-6E8A-4147-A177-3AD203B41FA5}">
                          <a16:colId xmlns:a16="http://schemas.microsoft.com/office/drawing/2014/main" val="3550312026"/>
                        </a:ext>
                      </a:extLst>
                    </a:gridCol>
                    <a:gridCol w="1122947">
                      <a:extLst>
                        <a:ext uri="{9D8B030D-6E8A-4147-A177-3AD203B41FA5}">
                          <a16:colId xmlns:a16="http://schemas.microsoft.com/office/drawing/2014/main" val="545608317"/>
                        </a:ext>
                      </a:extLst>
                    </a:gridCol>
                    <a:gridCol w="1812758">
                      <a:extLst>
                        <a:ext uri="{9D8B030D-6E8A-4147-A177-3AD203B41FA5}">
                          <a16:colId xmlns:a16="http://schemas.microsoft.com/office/drawing/2014/main" val="969654648"/>
                        </a:ext>
                      </a:extLst>
                    </a:gridCol>
                    <a:gridCol w="2213812">
                      <a:extLst>
                        <a:ext uri="{9D8B030D-6E8A-4147-A177-3AD203B41FA5}">
                          <a16:colId xmlns:a16="http://schemas.microsoft.com/office/drawing/2014/main" val="21869535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m:rPr>
                                    <m:nor/>
                                  </m:rPr>
                                  <a:rPr lang="en-US" sz="1800" dirty="0" smtClean="0"/>
                                  <m:t>∨</m:t>
                                </m:r>
                                <m:r>
                                  <a:rPr lang="en-US" b="0" i="1" dirty="0"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𝑝</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m:t>
                                </m:r>
                                <m:r>
                                  <a:rPr lang="en-US" sz="1800" i="1" dirty="0" smtClean="0">
                                    <a:latin typeface="Cambria Math" panose="02040503050406030204" pitchFamily="18" charset="0"/>
                                  </a:rPr>
                                  <m:t>𝑝</m:t>
                                </m:r>
                                <m:r>
                                  <a:rPr lang="en-US" i="1" dirty="0" smtClean="0">
                                    <a:latin typeface="Cambria Math" panose="02040503050406030204" pitchFamily="18" charset="0"/>
                                  </a:rPr>
                                  <m:t>∧</m:t>
                                </m:r>
                                <m:r>
                                  <a:rPr lang="en-US" sz="1800" i="1" dirty="0" smtClean="0">
                                    <a:latin typeface="Cambria Math" panose="02040503050406030204" pitchFamily="18" charset="0"/>
                                  </a:rPr>
                                  <m:t>¬</m:t>
                                </m:r>
                                <m:r>
                                  <a:rPr lang="en-US" sz="1800" b="0" i="1" dirty="0" smtClean="0">
                                    <a:latin typeface="Cambria Math" panose="02040503050406030204" pitchFamily="18" charset="0"/>
                                  </a:rPr>
                                  <m:t>𝑞</m:t>
                                </m:r>
                              </m:oMath>
                            </m:oMathPara>
                          </a14:m>
                          <a:endParaRPr lang="en-US" b="0" dirty="0"/>
                        </a:p>
                        <a:p>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m:oMathPara>
                          </a14:m>
                          <a:endParaRPr lang="en-US" b="1"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EFF961C3-BE2D-8156-DFF0-D10BE593A443}"/>
                  </a:ext>
                </a:extLst>
              </p:cNvPr>
              <p:cNvGraphicFramePr>
                <a:graphicFrameLocks/>
              </p:cNvGraphicFramePr>
              <p:nvPr>
                <p:extLst>
                  <p:ext uri="{D42A27DB-BD31-4B8C-83A1-F6EECF244321}">
                    <p14:modId xmlns:p14="http://schemas.microsoft.com/office/powerpoint/2010/main" val="3164695127"/>
                  </p:ext>
                </p:extLst>
              </p:nvPr>
            </p:nvGraphicFramePr>
            <p:xfrm>
              <a:off x="612781" y="3664045"/>
              <a:ext cx="7729115" cy="2123440"/>
            </p:xfrm>
            <a:graphic>
              <a:graphicData uri="http://schemas.openxmlformats.org/drawingml/2006/table">
                <a:tbl>
                  <a:tblPr firstRow="1" bandRow="1">
                    <a:tableStyleId>{5C22544A-7EE6-4342-B048-85BDC9FD1C3A}</a:tableStyleId>
                  </a:tblPr>
                  <a:tblGrid>
                    <a:gridCol w="406982">
                      <a:extLst>
                        <a:ext uri="{9D8B030D-6E8A-4147-A177-3AD203B41FA5}">
                          <a16:colId xmlns:a16="http://schemas.microsoft.com/office/drawing/2014/main" val="2584681749"/>
                        </a:ext>
                      </a:extLst>
                    </a:gridCol>
                    <a:gridCol w="459499">
                      <a:extLst>
                        <a:ext uri="{9D8B030D-6E8A-4147-A177-3AD203B41FA5}">
                          <a16:colId xmlns:a16="http://schemas.microsoft.com/office/drawing/2014/main" val="2853615065"/>
                        </a:ext>
                      </a:extLst>
                    </a:gridCol>
                    <a:gridCol w="739770">
                      <a:extLst>
                        <a:ext uri="{9D8B030D-6E8A-4147-A177-3AD203B41FA5}">
                          <a16:colId xmlns:a16="http://schemas.microsoft.com/office/drawing/2014/main" val="3806263506"/>
                        </a:ext>
                      </a:extLst>
                    </a:gridCol>
                    <a:gridCol w="973347">
                      <a:extLst>
                        <a:ext uri="{9D8B030D-6E8A-4147-A177-3AD203B41FA5}">
                          <a16:colId xmlns:a16="http://schemas.microsoft.com/office/drawing/2014/main" val="3550312026"/>
                        </a:ext>
                      </a:extLst>
                    </a:gridCol>
                    <a:gridCol w="1122947">
                      <a:extLst>
                        <a:ext uri="{9D8B030D-6E8A-4147-A177-3AD203B41FA5}">
                          <a16:colId xmlns:a16="http://schemas.microsoft.com/office/drawing/2014/main" val="545608317"/>
                        </a:ext>
                      </a:extLst>
                    </a:gridCol>
                    <a:gridCol w="1812758">
                      <a:extLst>
                        <a:ext uri="{9D8B030D-6E8A-4147-A177-3AD203B41FA5}">
                          <a16:colId xmlns:a16="http://schemas.microsoft.com/office/drawing/2014/main" val="969654648"/>
                        </a:ext>
                      </a:extLst>
                    </a:gridCol>
                    <a:gridCol w="2213812">
                      <a:extLst>
                        <a:ext uri="{9D8B030D-6E8A-4147-A177-3AD203B41FA5}">
                          <a16:colId xmlns:a16="http://schemas.microsoft.com/office/drawing/2014/main" val="218695358"/>
                        </a:ext>
                      </a:extLst>
                    </a:gridCol>
                  </a:tblGrid>
                  <a:tr h="640080">
                    <a:tc>
                      <a:txBody>
                        <a:bodyPr/>
                        <a:lstStyle/>
                        <a:p>
                          <a:endParaRPr lang="en-US"/>
                        </a:p>
                      </a:txBody>
                      <a:tcPr>
                        <a:blipFill>
                          <a:blip r:embed="rId4"/>
                          <a:stretch>
                            <a:fillRect l="-3125" r="-1812500" b="-231373"/>
                          </a:stretch>
                        </a:blipFill>
                      </a:tcPr>
                    </a:tc>
                    <a:tc>
                      <a:txBody>
                        <a:bodyPr/>
                        <a:lstStyle/>
                        <a:p>
                          <a:endParaRPr lang="en-US"/>
                        </a:p>
                      </a:txBody>
                      <a:tcPr>
                        <a:blipFill>
                          <a:blip r:embed="rId4"/>
                          <a:stretch>
                            <a:fillRect l="-91667" r="-1511111" b="-231373"/>
                          </a:stretch>
                        </a:blipFill>
                      </a:tcPr>
                    </a:tc>
                    <a:tc>
                      <a:txBody>
                        <a:bodyPr/>
                        <a:lstStyle/>
                        <a:p>
                          <a:endParaRPr lang="en-US"/>
                        </a:p>
                      </a:txBody>
                      <a:tcPr>
                        <a:blipFill>
                          <a:blip r:embed="rId4"/>
                          <a:stretch>
                            <a:fillRect l="-116949" r="-822034" b="-231373"/>
                          </a:stretch>
                        </a:blipFill>
                      </a:tcPr>
                    </a:tc>
                    <a:tc>
                      <a:txBody>
                        <a:bodyPr/>
                        <a:lstStyle/>
                        <a:p>
                          <a:endParaRPr lang="en-US"/>
                        </a:p>
                      </a:txBody>
                      <a:tcPr>
                        <a:blipFill>
                          <a:blip r:embed="rId4"/>
                          <a:stretch>
                            <a:fillRect l="-168421" r="-538158" b="-231373"/>
                          </a:stretch>
                        </a:blipFill>
                      </a:tcPr>
                    </a:tc>
                    <a:tc>
                      <a:txBody>
                        <a:bodyPr/>
                        <a:lstStyle/>
                        <a:p>
                          <a:endParaRPr lang="en-US"/>
                        </a:p>
                      </a:txBody>
                      <a:tcPr>
                        <a:blipFill>
                          <a:blip r:embed="rId4"/>
                          <a:stretch>
                            <a:fillRect l="-229213" r="-359551" b="-231373"/>
                          </a:stretch>
                        </a:blipFill>
                      </a:tcPr>
                    </a:tc>
                    <a:tc>
                      <a:txBody>
                        <a:bodyPr/>
                        <a:lstStyle/>
                        <a:p>
                          <a:endParaRPr lang="en-US"/>
                        </a:p>
                      </a:txBody>
                      <a:tcPr>
                        <a:blipFill>
                          <a:blip r:embed="rId4"/>
                          <a:stretch>
                            <a:fillRect l="-204895" r="-123776" b="-231373"/>
                          </a:stretch>
                        </a:blipFill>
                      </a:tcPr>
                    </a:tc>
                    <a:tc>
                      <a:txBody>
                        <a:bodyPr/>
                        <a:lstStyle/>
                        <a:p>
                          <a:endParaRPr lang="en-US"/>
                        </a:p>
                      </a:txBody>
                      <a:tcPr>
                        <a:blipFill>
                          <a:blip r:embed="rId4"/>
                          <a:stretch>
                            <a:fillRect l="-250575" r="-1724" b="-231373"/>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3125" t="-175862" r="-1812500" b="-306897"/>
                          </a:stretch>
                        </a:blipFill>
                      </a:tcPr>
                    </a:tc>
                    <a:tc>
                      <a:txBody>
                        <a:bodyPr/>
                        <a:lstStyle/>
                        <a:p>
                          <a:endParaRPr lang="en-US"/>
                        </a:p>
                      </a:txBody>
                      <a:tcPr>
                        <a:blipFill>
                          <a:blip r:embed="rId4"/>
                          <a:stretch>
                            <a:fillRect l="-91667" t="-175862" r="-1511111" b="-306897"/>
                          </a:stretch>
                        </a:blipFill>
                      </a:tcPr>
                    </a:tc>
                    <a:tc>
                      <a:txBody>
                        <a:bodyPr/>
                        <a:lstStyle/>
                        <a:p>
                          <a:endParaRPr lang="en-US"/>
                        </a:p>
                      </a:txBody>
                      <a:tcPr>
                        <a:blipFill>
                          <a:blip r:embed="rId4"/>
                          <a:stretch>
                            <a:fillRect l="-116949" t="-175862" r="-822034" b="-306897"/>
                          </a:stretch>
                        </a:blipFill>
                      </a:tcPr>
                    </a:tc>
                    <a:tc>
                      <a:txBody>
                        <a:bodyPr/>
                        <a:lstStyle/>
                        <a:p>
                          <a:endParaRPr lang="en-US"/>
                        </a:p>
                      </a:txBody>
                      <a:tcPr>
                        <a:blipFill>
                          <a:blip r:embed="rId4"/>
                          <a:stretch>
                            <a:fillRect l="-168421" t="-175862" r="-538158" b="-306897"/>
                          </a:stretch>
                        </a:blipFill>
                      </a:tcPr>
                    </a:tc>
                    <a:tc>
                      <a:txBody>
                        <a:bodyPr/>
                        <a:lstStyle/>
                        <a:p>
                          <a:endParaRPr lang="en-US"/>
                        </a:p>
                      </a:txBody>
                      <a:tcPr>
                        <a:blipFill>
                          <a:blip r:embed="rId4"/>
                          <a:stretch>
                            <a:fillRect l="-229213" t="-175862" r="-359551" b="-306897"/>
                          </a:stretch>
                        </a:blipFill>
                      </a:tcPr>
                    </a:tc>
                    <a:tc>
                      <a:txBody>
                        <a:bodyPr/>
                        <a:lstStyle/>
                        <a:p>
                          <a:endParaRPr lang="en-US"/>
                        </a:p>
                      </a:txBody>
                      <a:tcPr>
                        <a:blipFill>
                          <a:blip r:embed="rId4"/>
                          <a:stretch>
                            <a:fillRect l="-204895" t="-175862" r="-123776" b="-306897"/>
                          </a:stretch>
                        </a:blipFill>
                      </a:tcPr>
                    </a:tc>
                    <a:tc>
                      <a:txBody>
                        <a:bodyPr/>
                        <a:lstStyle/>
                        <a:p>
                          <a:endParaRPr lang="en-US"/>
                        </a:p>
                      </a:txBody>
                      <a:tcPr>
                        <a:blipFill>
                          <a:blip r:embed="rId4"/>
                          <a:stretch>
                            <a:fillRect l="-250575" t="-175862" r="-1724" b="-306897"/>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3125" t="-275862" r="-1812500" b="-206897"/>
                          </a:stretch>
                        </a:blipFill>
                      </a:tcPr>
                    </a:tc>
                    <a:tc>
                      <a:txBody>
                        <a:bodyPr/>
                        <a:lstStyle/>
                        <a:p>
                          <a:endParaRPr lang="en-US"/>
                        </a:p>
                      </a:txBody>
                      <a:tcPr>
                        <a:blipFill>
                          <a:blip r:embed="rId4"/>
                          <a:stretch>
                            <a:fillRect l="-91667" t="-275862" r="-1511111" b="-206897"/>
                          </a:stretch>
                        </a:blipFill>
                      </a:tcPr>
                    </a:tc>
                    <a:tc>
                      <a:txBody>
                        <a:bodyPr/>
                        <a:lstStyle/>
                        <a:p>
                          <a:endParaRPr lang="en-US"/>
                        </a:p>
                      </a:txBody>
                      <a:tcPr>
                        <a:blipFill>
                          <a:blip r:embed="rId4"/>
                          <a:stretch>
                            <a:fillRect l="-116949" t="-275862" r="-822034" b="-206897"/>
                          </a:stretch>
                        </a:blipFill>
                      </a:tcPr>
                    </a:tc>
                    <a:tc>
                      <a:txBody>
                        <a:bodyPr/>
                        <a:lstStyle/>
                        <a:p>
                          <a:endParaRPr lang="en-US"/>
                        </a:p>
                      </a:txBody>
                      <a:tcPr>
                        <a:blipFill>
                          <a:blip r:embed="rId4"/>
                          <a:stretch>
                            <a:fillRect l="-168421" t="-275862" r="-538158" b="-206897"/>
                          </a:stretch>
                        </a:blipFill>
                      </a:tcPr>
                    </a:tc>
                    <a:tc>
                      <a:txBody>
                        <a:bodyPr/>
                        <a:lstStyle/>
                        <a:p>
                          <a:endParaRPr lang="en-US"/>
                        </a:p>
                      </a:txBody>
                      <a:tcPr>
                        <a:blipFill>
                          <a:blip r:embed="rId4"/>
                          <a:stretch>
                            <a:fillRect l="-229213" t="-275862" r="-359551" b="-206897"/>
                          </a:stretch>
                        </a:blipFill>
                      </a:tcPr>
                    </a:tc>
                    <a:tc>
                      <a:txBody>
                        <a:bodyPr/>
                        <a:lstStyle/>
                        <a:p>
                          <a:endParaRPr lang="en-US"/>
                        </a:p>
                      </a:txBody>
                      <a:tcPr>
                        <a:blipFill>
                          <a:blip r:embed="rId4"/>
                          <a:stretch>
                            <a:fillRect l="-204895" t="-275862" r="-123776" b="-206897"/>
                          </a:stretch>
                        </a:blipFill>
                      </a:tcPr>
                    </a:tc>
                    <a:tc>
                      <a:txBody>
                        <a:bodyPr/>
                        <a:lstStyle/>
                        <a:p>
                          <a:endParaRPr lang="en-US"/>
                        </a:p>
                      </a:txBody>
                      <a:tcPr>
                        <a:blipFill>
                          <a:blip r:embed="rId4"/>
                          <a:stretch>
                            <a:fillRect l="-250575" t="-275862" r="-1724" b="-206897"/>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3125" t="-363333" r="-1812500" b="-100000"/>
                          </a:stretch>
                        </a:blipFill>
                      </a:tcPr>
                    </a:tc>
                    <a:tc>
                      <a:txBody>
                        <a:bodyPr/>
                        <a:lstStyle/>
                        <a:p>
                          <a:endParaRPr lang="en-US"/>
                        </a:p>
                      </a:txBody>
                      <a:tcPr>
                        <a:blipFill>
                          <a:blip r:embed="rId4"/>
                          <a:stretch>
                            <a:fillRect l="-91667" t="-363333" r="-1511111" b="-100000"/>
                          </a:stretch>
                        </a:blipFill>
                      </a:tcPr>
                    </a:tc>
                    <a:tc>
                      <a:txBody>
                        <a:bodyPr/>
                        <a:lstStyle/>
                        <a:p>
                          <a:endParaRPr lang="en-US"/>
                        </a:p>
                      </a:txBody>
                      <a:tcPr>
                        <a:blipFill>
                          <a:blip r:embed="rId4"/>
                          <a:stretch>
                            <a:fillRect l="-116949" t="-363333" r="-822034" b="-100000"/>
                          </a:stretch>
                        </a:blipFill>
                      </a:tcPr>
                    </a:tc>
                    <a:tc>
                      <a:txBody>
                        <a:bodyPr/>
                        <a:lstStyle/>
                        <a:p>
                          <a:endParaRPr lang="en-US"/>
                        </a:p>
                      </a:txBody>
                      <a:tcPr>
                        <a:blipFill>
                          <a:blip r:embed="rId4"/>
                          <a:stretch>
                            <a:fillRect l="-168421" t="-363333" r="-538158" b="-100000"/>
                          </a:stretch>
                        </a:blipFill>
                      </a:tcPr>
                    </a:tc>
                    <a:tc>
                      <a:txBody>
                        <a:bodyPr/>
                        <a:lstStyle/>
                        <a:p>
                          <a:endParaRPr lang="en-US"/>
                        </a:p>
                      </a:txBody>
                      <a:tcPr>
                        <a:blipFill>
                          <a:blip r:embed="rId4"/>
                          <a:stretch>
                            <a:fillRect l="-229213" t="-363333" r="-359551" b="-100000"/>
                          </a:stretch>
                        </a:blipFill>
                      </a:tcPr>
                    </a:tc>
                    <a:tc>
                      <a:txBody>
                        <a:bodyPr/>
                        <a:lstStyle/>
                        <a:p>
                          <a:endParaRPr lang="en-US"/>
                        </a:p>
                      </a:txBody>
                      <a:tcPr>
                        <a:blipFill>
                          <a:blip r:embed="rId4"/>
                          <a:stretch>
                            <a:fillRect l="-204895" t="-363333" r="-123776" b="-100000"/>
                          </a:stretch>
                        </a:blipFill>
                      </a:tcPr>
                    </a:tc>
                    <a:tc>
                      <a:txBody>
                        <a:bodyPr/>
                        <a:lstStyle/>
                        <a:p>
                          <a:endParaRPr lang="en-US"/>
                        </a:p>
                      </a:txBody>
                      <a:tcPr>
                        <a:blipFill>
                          <a:blip r:embed="rId4"/>
                          <a:stretch>
                            <a:fillRect l="-250575" t="-363333" r="-1724" b="-100000"/>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3125" t="-479310" r="-1812500" b="-3448"/>
                          </a:stretch>
                        </a:blipFill>
                      </a:tcPr>
                    </a:tc>
                    <a:tc>
                      <a:txBody>
                        <a:bodyPr/>
                        <a:lstStyle/>
                        <a:p>
                          <a:endParaRPr lang="en-US"/>
                        </a:p>
                      </a:txBody>
                      <a:tcPr>
                        <a:blipFill>
                          <a:blip r:embed="rId4"/>
                          <a:stretch>
                            <a:fillRect l="-91667" t="-479310" r="-1511111" b="-3448"/>
                          </a:stretch>
                        </a:blipFill>
                      </a:tcPr>
                    </a:tc>
                    <a:tc>
                      <a:txBody>
                        <a:bodyPr/>
                        <a:lstStyle/>
                        <a:p>
                          <a:endParaRPr lang="en-US"/>
                        </a:p>
                      </a:txBody>
                      <a:tcPr>
                        <a:blipFill>
                          <a:blip r:embed="rId4"/>
                          <a:stretch>
                            <a:fillRect l="-116949" t="-479310" r="-822034" b="-3448"/>
                          </a:stretch>
                        </a:blipFill>
                      </a:tcPr>
                    </a:tc>
                    <a:tc>
                      <a:txBody>
                        <a:bodyPr/>
                        <a:lstStyle/>
                        <a:p>
                          <a:endParaRPr lang="en-US"/>
                        </a:p>
                      </a:txBody>
                      <a:tcPr>
                        <a:blipFill>
                          <a:blip r:embed="rId4"/>
                          <a:stretch>
                            <a:fillRect l="-168421" t="-479310" r="-538158" b="-3448"/>
                          </a:stretch>
                        </a:blipFill>
                      </a:tcPr>
                    </a:tc>
                    <a:tc>
                      <a:txBody>
                        <a:bodyPr/>
                        <a:lstStyle/>
                        <a:p>
                          <a:endParaRPr lang="en-US"/>
                        </a:p>
                      </a:txBody>
                      <a:tcPr>
                        <a:blipFill>
                          <a:blip r:embed="rId4"/>
                          <a:stretch>
                            <a:fillRect l="-229213" t="-479310" r="-359551" b="-3448"/>
                          </a:stretch>
                        </a:blipFill>
                      </a:tcPr>
                    </a:tc>
                    <a:tc>
                      <a:txBody>
                        <a:bodyPr/>
                        <a:lstStyle/>
                        <a:p>
                          <a:endParaRPr lang="en-US"/>
                        </a:p>
                      </a:txBody>
                      <a:tcPr>
                        <a:blipFill>
                          <a:blip r:embed="rId4"/>
                          <a:stretch>
                            <a:fillRect l="-204895" t="-479310" r="-123776" b="-3448"/>
                          </a:stretch>
                        </a:blipFill>
                      </a:tcPr>
                    </a:tc>
                    <a:tc>
                      <a:txBody>
                        <a:bodyPr/>
                        <a:lstStyle/>
                        <a:p>
                          <a:endParaRPr lang="en-US"/>
                        </a:p>
                      </a:txBody>
                      <a:tcPr>
                        <a:blipFill>
                          <a:blip r:embed="rId4"/>
                          <a:stretch>
                            <a:fillRect l="-250575" t="-479310" r="-1724" b="-3448"/>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310301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EF4E-E5A4-2E03-DA61-31ECE04C71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1DDA8F4-B17D-839C-4F7A-E875795D67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C26C37C-99F7-2857-5B4B-CF8DCD202CE0}"/>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2" name="TextBox 1">
            <a:extLst>
              <a:ext uri="{FF2B5EF4-FFF2-40B4-BE49-F238E27FC236}">
                <a16:creationId xmlns:a16="http://schemas.microsoft.com/office/drawing/2014/main" id="{5F82C69C-DD62-9779-50B3-E4C515382E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68615F4-27BF-0115-E1EE-0EDD3FA38D0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Proofs</a:t>
            </a:r>
          </a:p>
        </p:txBody>
      </p:sp>
      <p:sp>
        <p:nvSpPr>
          <p:cNvPr id="14" name="Content Placeholder 3">
            <a:extLst>
              <a:ext uri="{FF2B5EF4-FFF2-40B4-BE49-F238E27FC236}">
                <a16:creationId xmlns:a16="http://schemas.microsoft.com/office/drawing/2014/main" id="{5C1A9F3B-31EA-FE2D-4BE5-A14072C1CDF3}"/>
              </a:ext>
            </a:extLst>
          </p:cNvPr>
          <p:cNvSpPr>
            <a:spLocks noGrp="1"/>
          </p:cNvSpPr>
          <p:nvPr>
            <p:ph idx="1"/>
          </p:nvPr>
        </p:nvSpPr>
        <p:spPr>
          <a:xfrm>
            <a:off x="612647" y="1563132"/>
            <a:ext cx="11019515" cy="4593828"/>
          </a:xfrm>
        </p:spPr>
        <p:txBody>
          <a:bodyPr>
            <a:noAutofit/>
          </a:bodyPr>
          <a:lstStyle/>
          <a:p>
            <a:r>
              <a:rPr lang="en-US" b="1" dirty="0"/>
              <a:t>Proofs</a:t>
            </a:r>
            <a:r>
              <a:rPr lang="en-US" dirty="0"/>
              <a:t> are mathematical techniques that will allow us to demonstrate the truth of a claim, starting with certain assumptions and using logical reasoning to reach the conclusion while leaving no doubt to us or the reader of our proof.</a:t>
            </a:r>
          </a:p>
          <a:p>
            <a:pPr lvl="1"/>
            <a:r>
              <a:rPr lang="en-US" sz="2000" dirty="0"/>
              <a:t>For example, the claim might have to do about the correctness or efficiency of an algorithm or circuit we designed to solve a problem.</a:t>
            </a:r>
          </a:p>
          <a:p>
            <a:r>
              <a:rPr lang="en-US" dirty="0"/>
              <a:t>Proofs have both practical implications as they reduce bugs and theoretical implications as they give us insights into structural aspects of problems we try to tackle. </a:t>
            </a:r>
          </a:p>
          <a:p>
            <a:r>
              <a:rPr lang="en-US" dirty="0"/>
              <a:t>Proofs demonstrate that a statement is true for </a:t>
            </a:r>
            <a:r>
              <a:rPr lang="en-US" i="1" dirty="0"/>
              <a:t>all possible cases. </a:t>
            </a:r>
            <a:r>
              <a:rPr lang="en-US" dirty="0"/>
              <a:t>This contrasts “good-enough” experimental approaches where we just try a few cases.</a:t>
            </a:r>
            <a:endParaRPr lang="en-US" sz="2000" dirty="0"/>
          </a:p>
        </p:txBody>
      </p:sp>
    </p:spTree>
    <p:extLst>
      <p:ext uri="{BB962C8B-B14F-4D97-AF65-F5344CB8AC3E}">
        <p14:creationId xmlns:p14="http://schemas.microsoft.com/office/powerpoint/2010/main" val="32352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A52F8-47E6-4B09-6385-0D2124D5F20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9B52C59-BDA9-E0AA-9A34-02697B48AED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CC990FA-9856-8B37-D854-B566427E670E}"/>
              </a:ext>
            </a:extLst>
          </p:cNvPr>
          <p:cNvSpPr>
            <a:spLocks noGrp="1"/>
          </p:cNvSpPr>
          <p:nvPr>
            <p:ph type="sldNum" sz="quarter" idx="12"/>
          </p:nvPr>
        </p:nvSpPr>
        <p:spPr/>
        <p:txBody>
          <a:bodyPr/>
          <a:lstStyle/>
          <a:p>
            <a:fld id="{CC057153-B650-4DEB-B370-79DDCFDCE934}" type="slidenum">
              <a:rPr lang="en-US" smtClean="0"/>
              <a:t>30</a:t>
            </a:fld>
            <a:endParaRPr lang="en-US"/>
          </a:p>
        </p:txBody>
      </p:sp>
      <p:sp>
        <p:nvSpPr>
          <p:cNvPr id="2" name="TextBox 1">
            <a:extLst>
              <a:ext uri="{FF2B5EF4-FFF2-40B4-BE49-F238E27FC236}">
                <a16:creationId xmlns:a16="http://schemas.microsoft.com/office/drawing/2014/main" id="{E4731C96-21B2-353D-467D-E7DA18F4EBC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172EE21-E6E5-0C36-4967-828D082B35C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Complexity theory</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E06AB63C-978F-DB93-1E96-99D2CE677EF2}"/>
                  </a:ext>
                </a:extLst>
              </p:cNvPr>
              <p:cNvSpPr>
                <a:spLocks noGrp="1"/>
              </p:cNvSpPr>
              <p:nvPr>
                <p:ph idx="1"/>
              </p:nvPr>
            </p:nvSpPr>
            <p:spPr>
              <a:xfrm>
                <a:off x="612647" y="1563132"/>
                <a:ext cx="11019515" cy="4593828"/>
              </a:xfrm>
            </p:spPr>
            <p:txBody>
              <a:bodyPr>
                <a:noAutofit/>
              </a:bodyPr>
              <a:lstStyle/>
              <a:p>
                <a:pPr fontAlgn="base"/>
                <a:r>
                  <a:rPr lang="en-US" dirty="0"/>
                  <a:t>Complexity theory is the subfield of computer science devoted to understanding the computational resources (e.g., time and memory) necessary to solve particular problems. </a:t>
                </a:r>
              </a:p>
              <a:p>
                <a:pPr fontAlgn="base"/>
                <a:r>
                  <a:rPr lang="en-US" dirty="0"/>
                  <a:t>One of the central problems is the SAT problem (Boolean Satisfiability problem): you are given a proposition </a:t>
                </a:r>
                <a:r>
                  <a:rPr lang="el-GR" dirty="0"/>
                  <a:t>φ </a:t>
                </a:r>
                <a:r>
                  <a:rPr lang="en-US" dirty="0"/>
                  <a:t>over n variables and asked to determine whether </a:t>
                </a:r>
                <a:r>
                  <a:rPr lang="el-GR" dirty="0"/>
                  <a:t>φ </a:t>
                </a:r>
                <a:r>
                  <a:rPr lang="en-US" dirty="0"/>
                  <a:t>is satisfiable. </a:t>
                </a:r>
              </a:p>
              <a:p>
                <a:pPr fontAlgn="base"/>
                <a:r>
                  <a:rPr lang="en-US" dirty="0"/>
                  <a:t>The problem is pretty simple to solve. For example, you construct the truth table for the proposition and then check whether there are any True rows in the </a:t>
                </a:r>
                <a:r>
                  <a:rPr lang="el-GR" dirty="0"/>
                  <a:t>φ'</a:t>
                </a:r>
                <a:r>
                  <a:rPr lang="en-US" dirty="0"/>
                  <a:t>s column. </a:t>
                </a:r>
              </a:p>
              <a:p>
                <a:pPr fontAlgn="base"/>
                <a:r>
                  <a:rPr lang="en-US" dirty="0"/>
                  <a:t>But this algorithm is not very fast because the truth table has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rows. Even a small n means that this algorithm will not terminate in our lifetime. E.g.,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l-GR" b="0" i="1" smtClean="0">
                            <a:latin typeface="Cambria Math" panose="02040503050406030204" pitchFamily="18" charset="0"/>
                          </a:rPr>
                          <m:t>300</m:t>
                        </m:r>
                      </m:sup>
                    </m:sSup>
                  </m:oMath>
                </a14:m>
                <a:r>
                  <a:rPr lang="en-US" dirty="0"/>
                  <a:t> we would exceed the number of particles in the known universe!</a:t>
                </a:r>
              </a:p>
              <a:p>
                <a:pPr fontAlgn="base"/>
                <a:r>
                  <a:rPr lang="en-US" dirty="0"/>
                  <a:t>So although there is an algorithm that solves the SAT problem, it is unclear whether there is a substantially more efficient algorithm to solve it.</a:t>
                </a:r>
              </a:p>
            </p:txBody>
          </p:sp>
        </mc:Choice>
        <mc:Fallback xmlns="">
          <p:sp>
            <p:nvSpPr>
              <p:cNvPr id="14" name="Content Placeholder 3">
                <a:extLst>
                  <a:ext uri="{FF2B5EF4-FFF2-40B4-BE49-F238E27FC236}">
                    <a16:creationId xmlns:a16="http://schemas.microsoft.com/office/drawing/2014/main" id="{E06AB63C-978F-DB93-1E96-99D2CE677EF2}"/>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b="-2479"/>
                </a:stretch>
              </a:blipFill>
            </p:spPr>
            <p:txBody>
              <a:bodyPr/>
              <a:lstStyle/>
              <a:p>
                <a:r>
                  <a:rPr lang="en-US">
                    <a:noFill/>
                  </a:rPr>
                  <a:t> </a:t>
                </a:r>
              </a:p>
            </p:txBody>
          </p:sp>
        </mc:Fallback>
      </mc:AlternateContent>
    </p:spTree>
    <p:extLst>
      <p:ext uri="{BB962C8B-B14F-4D97-AF65-F5344CB8AC3E}">
        <p14:creationId xmlns:p14="http://schemas.microsoft.com/office/powerpoint/2010/main" val="29503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8EFCB-B79F-278F-C5AE-FB4E4F39483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4613978-53E2-B829-F436-B96FB069143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65C12C8-D749-2288-352A-139EA23B74A9}"/>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2" name="TextBox 1">
            <a:extLst>
              <a:ext uri="{FF2B5EF4-FFF2-40B4-BE49-F238E27FC236}">
                <a16:creationId xmlns:a16="http://schemas.microsoft.com/office/drawing/2014/main" id="{8B2C2911-0930-C435-BC2D-4363E9637DF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C863C96-C7FA-6012-DEAB-C265ACEE912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Satisfiability and a million dollars prize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BF58F2C0-2CE8-3B21-34E2-462AB7509E0F}"/>
                  </a:ext>
                </a:extLst>
              </p:cNvPr>
              <p:cNvSpPr>
                <a:spLocks noGrp="1"/>
              </p:cNvSpPr>
              <p:nvPr>
                <p:ph idx="1"/>
              </p:nvPr>
            </p:nvSpPr>
            <p:spPr>
              <a:xfrm>
                <a:off x="612647" y="1563132"/>
                <a:ext cx="11019515" cy="4593828"/>
              </a:xfrm>
            </p:spPr>
            <p:txBody>
              <a:bodyPr>
                <a:noAutofit/>
              </a:bodyPr>
              <a:lstStyle/>
              <a:p>
                <a:pPr fontAlgn="base"/>
                <a:r>
                  <a:rPr lang="en-US" dirty="0"/>
                  <a:t>This problem is so big that the Clay Mathematics Institute included it in the seven Millennium Prize Problems and will give a $1 million prize to anyone who solves it. </a:t>
                </a:r>
              </a:p>
              <a:p>
                <a:pPr fontAlgn="base"/>
                <a:r>
                  <a:rPr lang="en-US" dirty="0"/>
                  <a:t>Why do we care so much about this problem?</a:t>
                </a:r>
              </a:p>
              <a:p>
                <a:pPr fontAlgn="base"/>
                <a:r>
                  <a:rPr lang="en-US" dirty="0"/>
                  <a:t>SAT is just as hard as many other computational problems that belong in the class of NP. For NP problems(non-deterministic polynomial time), it is easy to </a:t>
                </a:r>
                <a:r>
                  <a:rPr lang="en-US" b="1" dirty="0"/>
                  <a:t>verify</a:t>
                </a:r>
                <a:r>
                  <a:rPr lang="en-US" dirty="0"/>
                  <a:t> the correct answer (the correct answer can be verified in polynomial time).</a:t>
                </a:r>
              </a:p>
              <a:p>
                <a:pPr fontAlgn="base"/>
                <a:r>
                  <a:rPr lang="en-US" dirty="0"/>
                  <a:t>The question is whether these problems can also be </a:t>
                </a:r>
                <a:r>
                  <a:rPr lang="en-US" b="1" dirty="0"/>
                  <a:t>solved</a:t>
                </a:r>
                <a:r>
                  <a:rPr lang="en-US" dirty="0"/>
                  <a:t> in polynomial time. This class of problems is known as P.</a:t>
                </a:r>
              </a:p>
              <a:p>
                <a:pPr fontAlgn="base"/>
                <a:r>
                  <a:rPr lang="en-US" dirty="0"/>
                  <a:t>That is, we do not know whether P=NP.</a:t>
                </a:r>
              </a:p>
              <a:p>
                <a:pPr fontAlgn="base"/>
                <a:r>
                  <a:rPr lang="en-US" dirty="0"/>
                  <a:t>It is widely believed that P</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NP. Solving this problem would have profound implications on fields like cryptography.</a:t>
                </a:r>
              </a:p>
            </p:txBody>
          </p:sp>
        </mc:Choice>
        <mc:Fallback xmlns="">
          <p:sp>
            <p:nvSpPr>
              <p:cNvPr id="14" name="Content Placeholder 3">
                <a:extLst>
                  <a:ext uri="{FF2B5EF4-FFF2-40B4-BE49-F238E27FC236}">
                    <a16:creationId xmlns:a16="http://schemas.microsoft.com/office/drawing/2014/main" id="{BF58F2C0-2CE8-3B21-34E2-462AB7509E0F}"/>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b="-5510"/>
                </a:stretch>
              </a:blipFill>
            </p:spPr>
            <p:txBody>
              <a:bodyPr/>
              <a:lstStyle/>
              <a:p>
                <a:r>
                  <a:rPr lang="en-US">
                    <a:noFill/>
                  </a:rPr>
                  <a:t> </a:t>
                </a:r>
              </a:p>
            </p:txBody>
          </p:sp>
        </mc:Fallback>
      </mc:AlternateContent>
    </p:spTree>
    <p:extLst>
      <p:ext uri="{BB962C8B-B14F-4D97-AF65-F5344CB8AC3E}">
        <p14:creationId xmlns:p14="http://schemas.microsoft.com/office/powerpoint/2010/main" val="301366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14DB-308E-7B30-3B9D-51DFEA938EC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B3A10D4-FC98-4914-C6EA-33A8B6364BA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78E394F-C5F8-A47B-3732-D94344BED457}"/>
              </a:ext>
            </a:extLst>
          </p:cNvPr>
          <p:cNvSpPr>
            <a:spLocks noGrp="1"/>
          </p:cNvSpPr>
          <p:nvPr>
            <p:ph type="sldNum" sz="quarter" idx="12"/>
          </p:nvPr>
        </p:nvSpPr>
        <p:spPr/>
        <p:txBody>
          <a:bodyPr/>
          <a:lstStyle/>
          <a:p>
            <a:fld id="{CC057153-B650-4DEB-B370-79DDCFDCE934}" type="slidenum">
              <a:rPr lang="en-US" smtClean="0"/>
              <a:t>32</a:t>
            </a:fld>
            <a:endParaRPr lang="en-US"/>
          </a:p>
        </p:txBody>
      </p:sp>
      <p:sp>
        <p:nvSpPr>
          <p:cNvPr id="2" name="TextBox 1">
            <a:extLst>
              <a:ext uri="{FF2B5EF4-FFF2-40B4-BE49-F238E27FC236}">
                <a16:creationId xmlns:a16="http://schemas.microsoft.com/office/drawing/2014/main" id="{8266E207-67CC-C314-92C5-BD45BEB97D7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DC10151-D3AD-8458-B513-925260F17EE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Complexity theor</a:t>
            </a:r>
            <a:r>
              <a:rPr lang="en-US" dirty="0"/>
              <a:t>y pioneers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B313936-EC6C-BB35-ED01-679F50D10328}"/>
              </a:ext>
            </a:extLst>
          </p:cNvPr>
          <p:cNvSpPr>
            <a:spLocks noGrp="1"/>
          </p:cNvSpPr>
          <p:nvPr>
            <p:ph idx="1"/>
          </p:nvPr>
        </p:nvSpPr>
        <p:spPr>
          <a:xfrm>
            <a:off x="612647" y="1563132"/>
            <a:ext cx="11019515" cy="4593828"/>
          </a:xfrm>
        </p:spPr>
        <p:txBody>
          <a:bodyPr>
            <a:noAutofit/>
          </a:bodyPr>
          <a:lstStyle/>
          <a:p>
            <a:pPr fontAlgn="base"/>
            <a:r>
              <a:rPr lang="en-US" b="1" dirty="0"/>
              <a:t>Cook-Levin Theorem</a:t>
            </a:r>
            <a:r>
              <a:rPr lang="en-US" dirty="0"/>
              <a:t>: If you can solve SAT efficiently, then you can solve any problem in NP efficiently.</a:t>
            </a:r>
          </a:p>
          <a:p>
            <a:pPr fontAlgn="base"/>
            <a:r>
              <a:rPr lang="en-US" dirty="0"/>
              <a:t>Karp also contributed to theory of NP-completeness and along with Lipton showed a relationship between SAT and circuits that have a polynomial number of logic gates</a:t>
            </a:r>
          </a:p>
          <a:p>
            <a:pPr fontAlgn="base"/>
            <a:endParaRPr lang="en-US" dirty="0"/>
          </a:p>
          <a:p>
            <a:pPr fontAlgn="base"/>
            <a:endParaRPr lang="en-US" dirty="0"/>
          </a:p>
        </p:txBody>
      </p:sp>
      <p:pic>
        <p:nvPicPr>
          <p:cNvPr id="5" name="Picture 4" descr="Stephen Cook&#10;">
            <a:extLst>
              <a:ext uri="{FF2B5EF4-FFF2-40B4-BE49-F238E27FC236}">
                <a16:creationId xmlns:a16="http://schemas.microsoft.com/office/drawing/2014/main" id="{3B4A5588-F2A3-DCEA-4F26-04ADB43A6FE7}"/>
              </a:ext>
            </a:extLst>
          </p:cNvPr>
          <p:cNvPicPr>
            <a:picLocks noChangeAspect="1"/>
          </p:cNvPicPr>
          <p:nvPr/>
        </p:nvPicPr>
        <p:blipFill>
          <a:blip r:embed="rId3"/>
          <a:srcRect t="-9420" b="11414"/>
          <a:stretch>
            <a:fillRect/>
          </a:stretch>
        </p:blipFill>
        <p:spPr>
          <a:xfrm>
            <a:off x="765047" y="2961190"/>
            <a:ext cx="3175000" cy="3435350"/>
          </a:xfrm>
          <a:prstGeom prst="rect">
            <a:avLst/>
          </a:prstGeom>
        </p:spPr>
      </p:pic>
      <p:pic>
        <p:nvPicPr>
          <p:cNvPr id="7" name="Picture 6" descr="A person wearing glasses and a blue shirt&#10;&#10;AI-generated content may be incorrect.">
            <a:extLst>
              <a:ext uri="{FF2B5EF4-FFF2-40B4-BE49-F238E27FC236}">
                <a16:creationId xmlns:a16="http://schemas.microsoft.com/office/drawing/2014/main" id="{122FAC59-AD91-214E-91CD-C7CA9EAB6DB6}"/>
              </a:ext>
            </a:extLst>
          </p:cNvPr>
          <p:cNvPicPr>
            <a:picLocks noChangeAspect="1"/>
          </p:cNvPicPr>
          <p:nvPr/>
        </p:nvPicPr>
        <p:blipFill>
          <a:blip r:embed="rId4"/>
          <a:stretch>
            <a:fillRect/>
          </a:stretch>
        </p:blipFill>
        <p:spPr>
          <a:xfrm>
            <a:off x="8239564" y="3204210"/>
            <a:ext cx="3175000" cy="3175000"/>
          </a:xfrm>
          <a:prstGeom prst="rect">
            <a:avLst/>
          </a:prstGeom>
        </p:spPr>
      </p:pic>
      <p:pic>
        <p:nvPicPr>
          <p:cNvPr id="9" name="Picture 8" descr="A person with a mustache and beard&#10;&#10;AI-generated content may be incorrect.">
            <a:extLst>
              <a:ext uri="{FF2B5EF4-FFF2-40B4-BE49-F238E27FC236}">
                <a16:creationId xmlns:a16="http://schemas.microsoft.com/office/drawing/2014/main" id="{EB38FD84-8B47-8AF3-8C1C-D44098101FD4}"/>
              </a:ext>
            </a:extLst>
          </p:cNvPr>
          <p:cNvPicPr>
            <a:picLocks noChangeAspect="1"/>
          </p:cNvPicPr>
          <p:nvPr/>
        </p:nvPicPr>
        <p:blipFill>
          <a:blip r:embed="rId5"/>
          <a:stretch>
            <a:fillRect/>
          </a:stretch>
        </p:blipFill>
        <p:spPr>
          <a:xfrm>
            <a:off x="4482958" y="3274060"/>
            <a:ext cx="3175000" cy="3035300"/>
          </a:xfrm>
          <a:prstGeom prst="rect">
            <a:avLst/>
          </a:prstGeom>
        </p:spPr>
      </p:pic>
      <p:sp>
        <p:nvSpPr>
          <p:cNvPr id="12" name="TextBox 11">
            <a:extLst>
              <a:ext uri="{FF2B5EF4-FFF2-40B4-BE49-F238E27FC236}">
                <a16:creationId xmlns:a16="http://schemas.microsoft.com/office/drawing/2014/main" id="{ED06219F-B068-00F4-3B7A-E36E4DCFC078}"/>
              </a:ext>
            </a:extLst>
          </p:cNvPr>
          <p:cNvSpPr txBox="1"/>
          <p:nvPr/>
        </p:nvSpPr>
        <p:spPr>
          <a:xfrm>
            <a:off x="5403092" y="6519968"/>
            <a:ext cx="1867829" cy="369332"/>
          </a:xfrm>
          <a:prstGeom prst="rect">
            <a:avLst/>
          </a:prstGeom>
          <a:noFill/>
        </p:spPr>
        <p:txBody>
          <a:bodyPr wrap="square" rtlCol="0">
            <a:spAutoFit/>
          </a:bodyPr>
          <a:lstStyle/>
          <a:p>
            <a:r>
              <a:rPr lang="en-US" dirty="0"/>
              <a:t>Leonid Levin</a:t>
            </a:r>
          </a:p>
        </p:txBody>
      </p:sp>
      <p:sp>
        <p:nvSpPr>
          <p:cNvPr id="13" name="TextBox 12">
            <a:extLst>
              <a:ext uri="{FF2B5EF4-FFF2-40B4-BE49-F238E27FC236}">
                <a16:creationId xmlns:a16="http://schemas.microsoft.com/office/drawing/2014/main" id="{95D039C8-2860-790B-F39B-75D2F3C9B57F}"/>
              </a:ext>
            </a:extLst>
          </p:cNvPr>
          <p:cNvSpPr txBox="1"/>
          <p:nvPr/>
        </p:nvSpPr>
        <p:spPr>
          <a:xfrm>
            <a:off x="9096713" y="6536153"/>
            <a:ext cx="1867829" cy="369332"/>
          </a:xfrm>
          <a:prstGeom prst="rect">
            <a:avLst/>
          </a:prstGeom>
          <a:noFill/>
        </p:spPr>
        <p:txBody>
          <a:bodyPr wrap="square" rtlCol="0">
            <a:spAutoFit/>
          </a:bodyPr>
          <a:lstStyle/>
          <a:p>
            <a:r>
              <a:rPr lang="en-US" dirty="0"/>
              <a:t>Richard Karp</a:t>
            </a:r>
          </a:p>
        </p:txBody>
      </p:sp>
      <p:sp>
        <p:nvSpPr>
          <p:cNvPr id="15" name="TextBox 14">
            <a:extLst>
              <a:ext uri="{FF2B5EF4-FFF2-40B4-BE49-F238E27FC236}">
                <a16:creationId xmlns:a16="http://schemas.microsoft.com/office/drawing/2014/main" id="{928A9545-F939-E45D-85D9-212AFF242DF0}"/>
              </a:ext>
            </a:extLst>
          </p:cNvPr>
          <p:cNvSpPr txBox="1"/>
          <p:nvPr/>
        </p:nvSpPr>
        <p:spPr>
          <a:xfrm>
            <a:off x="1688453" y="6519968"/>
            <a:ext cx="1867829" cy="369332"/>
          </a:xfrm>
          <a:prstGeom prst="rect">
            <a:avLst/>
          </a:prstGeom>
          <a:noFill/>
        </p:spPr>
        <p:txBody>
          <a:bodyPr wrap="square" rtlCol="0">
            <a:spAutoFit/>
          </a:bodyPr>
          <a:lstStyle/>
          <a:p>
            <a:r>
              <a:rPr lang="en-US" dirty="0"/>
              <a:t>Stephen Cook</a:t>
            </a:r>
          </a:p>
        </p:txBody>
      </p:sp>
    </p:spTree>
    <p:extLst>
      <p:ext uri="{BB962C8B-B14F-4D97-AF65-F5344CB8AC3E}">
        <p14:creationId xmlns:p14="http://schemas.microsoft.com/office/powerpoint/2010/main" val="143272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37AF-8D0A-0F9D-25DA-825DBDFEDC9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7C03E29-59C1-7674-E21E-3421AA897A2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C4B7FBD-6D21-DC7C-C69E-CBDA4296F815}"/>
              </a:ext>
            </a:extLst>
          </p:cNvPr>
          <p:cNvSpPr>
            <a:spLocks noGrp="1"/>
          </p:cNvSpPr>
          <p:nvPr>
            <p:ph type="sldNum" sz="quarter" idx="12"/>
          </p:nvPr>
        </p:nvSpPr>
        <p:spPr/>
        <p:txBody>
          <a:bodyPr/>
          <a:lstStyle/>
          <a:p>
            <a:fld id="{CC057153-B650-4DEB-B370-79DDCFDCE934}" type="slidenum">
              <a:rPr lang="en-US" smtClean="0"/>
              <a:t>33</a:t>
            </a:fld>
            <a:endParaRPr lang="en-US"/>
          </a:p>
        </p:txBody>
      </p:sp>
      <p:sp>
        <p:nvSpPr>
          <p:cNvPr id="2" name="TextBox 1">
            <a:extLst>
              <a:ext uri="{FF2B5EF4-FFF2-40B4-BE49-F238E27FC236}">
                <a16:creationId xmlns:a16="http://schemas.microsoft.com/office/drawing/2014/main" id="{C4D9328B-1F79-7252-1192-320C6539974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6A11A24-7D41-5F6A-1A30-74C27B38E63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Tautology and satisfiability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AC6E917A-E345-99EF-4565-53C194F5A77C}"/>
                  </a:ext>
                </a:extLst>
              </p:cNvPr>
              <p:cNvSpPr>
                <a:spLocks noGrp="1"/>
              </p:cNvSpPr>
              <p:nvPr>
                <p:ph idx="1"/>
              </p:nvPr>
            </p:nvSpPr>
            <p:spPr>
              <a:xfrm>
                <a:off x="612647" y="1563132"/>
                <a:ext cx="11019515" cy="4593828"/>
              </a:xfrm>
            </p:spPr>
            <p:txBody>
              <a:bodyPr>
                <a:noAutofit/>
              </a:bodyPr>
              <a:lstStyle/>
              <a:p>
                <a:pPr fontAlgn="base"/>
                <a:r>
                  <a:rPr lang="en-US" sz="2400" dirty="0"/>
                  <a:t>Let </a:t>
                </a:r>
                <a14:m>
                  <m:oMath xmlns:m="http://schemas.openxmlformats.org/officeDocument/2006/math">
                    <m:r>
                      <a:rPr lang="el-GR" sz="2400" i="1" dirty="0" smtClean="0">
                        <a:latin typeface="Cambria Math" panose="02040503050406030204" pitchFamily="18" charset="0"/>
                      </a:rPr>
                      <m:t>𝜑</m:t>
                    </m:r>
                  </m:oMath>
                </a14:m>
                <a:r>
                  <a:rPr lang="el-GR" sz="2400" dirty="0"/>
                  <a:t> </a:t>
                </a:r>
                <a:r>
                  <a:rPr lang="en-US" sz="2400" dirty="0"/>
                  <a:t>be any proposition. Then </a:t>
                </a:r>
                <a14:m>
                  <m:oMath xmlns:m="http://schemas.openxmlformats.org/officeDocument/2006/math">
                    <m:r>
                      <a:rPr lang="el-GR" sz="2400" i="1" dirty="0">
                        <a:latin typeface="Cambria Math" panose="02040503050406030204" pitchFamily="18" charset="0"/>
                      </a:rPr>
                      <m:t>𝜑</m:t>
                    </m:r>
                  </m:oMath>
                </a14:m>
                <a:r>
                  <a:rPr lang="el-GR" sz="2400" dirty="0"/>
                  <a:t> </a:t>
                </a:r>
                <a:r>
                  <a:rPr lang="en-US" sz="2400" dirty="0"/>
                  <a:t>is a tautology exactly when </a:t>
                </a:r>
                <a14:m>
                  <m:oMath xmlns:m="http://schemas.openxmlformats.org/officeDocument/2006/math">
                    <m:r>
                      <a:rPr lang="en-US" sz="2400" i="1" dirty="0" smtClean="0">
                        <a:latin typeface="Cambria Math" panose="02040503050406030204" pitchFamily="18" charset="0"/>
                      </a:rPr>
                      <m:t>¬</m:t>
                    </m:r>
                    <m:r>
                      <a:rPr lang="el-GR" sz="2400" i="1" dirty="0">
                        <a:latin typeface="Cambria Math" panose="02040503050406030204" pitchFamily="18" charset="0"/>
                      </a:rPr>
                      <m:t>𝜑</m:t>
                    </m:r>
                    <m:r>
                      <a:rPr lang="el-GR" sz="2400" i="1" dirty="0">
                        <a:latin typeface="Cambria Math" panose="02040503050406030204" pitchFamily="18" charset="0"/>
                      </a:rPr>
                      <m:t> </m:t>
                    </m:r>
                  </m:oMath>
                </a14:m>
                <a:r>
                  <a:rPr lang="en-US" sz="2400" dirty="0"/>
                  <a:t>is unsatisfiable.</a:t>
                </a:r>
              </a:p>
              <a:p>
                <a:pPr fontAlgn="base"/>
                <a14:m>
                  <m:oMath xmlns:m="http://schemas.openxmlformats.org/officeDocument/2006/math">
                    <m:r>
                      <a:rPr lang="el-GR" sz="2400" i="1" dirty="0">
                        <a:latin typeface="Cambria Math" panose="02040503050406030204" pitchFamily="18" charset="0"/>
                      </a:rPr>
                      <m:t>𝜑</m:t>
                    </m:r>
                  </m:oMath>
                </a14:m>
                <a:r>
                  <a:rPr lang="el-GR" sz="2400" dirty="0"/>
                  <a:t> </a:t>
                </a:r>
                <a:r>
                  <a:rPr lang="en-US" sz="2400" dirty="0"/>
                  <a:t>is a tautology when the truth table for </a:t>
                </a:r>
                <a14:m>
                  <m:oMath xmlns:m="http://schemas.openxmlformats.org/officeDocument/2006/math">
                    <m:r>
                      <a:rPr lang="el-GR" sz="2400" i="1" dirty="0">
                        <a:latin typeface="Cambria Math" panose="02040503050406030204" pitchFamily="18" charset="0"/>
                      </a:rPr>
                      <m:t>𝜑</m:t>
                    </m:r>
                  </m:oMath>
                </a14:m>
                <a:r>
                  <a:rPr lang="el-GR" sz="2400" dirty="0"/>
                  <a:t> </a:t>
                </a:r>
                <a:r>
                  <a:rPr lang="en-US" sz="2400" dirty="0"/>
                  <a:t>is all trues, which happens exactly when the truth table for </a:t>
                </a:r>
                <a14:m>
                  <m:oMath xmlns:m="http://schemas.openxmlformats.org/officeDocument/2006/math">
                    <m:r>
                      <a:rPr lang="en-US" sz="2400" i="1" dirty="0" smtClean="0">
                        <a:latin typeface="Cambria Math" panose="02040503050406030204" pitchFamily="18" charset="0"/>
                      </a:rPr>
                      <m:t>¬</m:t>
                    </m:r>
                    <m:r>
                      <a:rPr lang="el-GR" sz="2400" i="1" dirty="0">
                        <a:latin typeface="Cambria Math" panose="02040503050406030204" pitchFamily="18" charset="0"/>
                      </a:rPr>
                      <m:t>𝜑</m:t>
                    </m:r>
                    <m:r>
                      <a:rPr lang="el-GR" sz="2400" i="1" dirty="0">
                        <a:latin typeface="Cambria Math" panose="02040503050406030204" pitchFamily="18" charset="0"/>
                      </a:rPr>
                      <m:t> </m:t>
                    </m:r>
                  </m:oMath>
                </a14:m>
                <a:r>
                  <a:rPr lang="en-US" sz="2400" dirty="0"/>
                  <a:t>is all </a:t>
                </a:r>
                <a:r>
                  <a:rPr lang="en-US" sz="2400" dirty="0" err="1"/>
                  <a:t>falses</a:t>
                </a:r>
                <a:r>
                  <a:rPr lang="en-US" sz="2400" dirty="0"/>
                  <a:t>. And that’s precisely the definition of </a:t>
                </a:r>
                <a14:m>
                  <m:oMath xmlns:m="http://schemas.openxmlformats.org/officeDocument/2006/math">
                    <m:r>
                      <a:rPr lang="en-US" sz="2400" i="1" dirty="0">
                        <a:latin typeface="Cambria Math" panose="02040503050406030204" pitchFamily="18" charset="0"/>
                      </a:rPr>
                      <m:t>¬</m:t>
                    </m:r>
                    <m:r>
                      <a:rPr lang="el-GR" sz="2400" i="1" dirty="0">
                        <a:latin typeface="Cambria Math" panose="02040503050406030204" pitchFamily="18" charset="0"/>
                      </a:rPr>
                      <m:t>𝜑</m:t>
                    </m:r>
                  </m:oMath>
                </a14:m>
                <a:r>
                  <a:rPr lang="el-GR" sz="2400" dirty="0"/>
                  <a:t> </a:t>
                </a:r>
                <a:r>
                  <a:rPr lang="en-US" sz="2400" dirty="0"/>
                  <a:t>being unsatisfiable!  </a:t>
                </a:r>
              </a:p>
            </p:txBody>
          </p:sp>
        </mc:Choice>
        <mc:Fallback xmlns="">
          <p:sp>
            <p:nvSpPr>
              <p:cNvPr id="14" name="Content Placeholder 3">
                <a:extLst>
                  <a:ext uri="{FF2B5EF4-FFF2-40B4-BE49-F238E27FC236}">
                    <a16:creationId xmlns:a16="http://schemas.microsoft.com/office/drawing/2014/main" id="{AC6E917A-E345-99EF-4565-53C194F5A77C}"/>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95305BCB-C728-FF2F-ECA9-EC928494A0B7}"/>
                  </a:ext>
                </a:extLst>
              </p:cNvPr>
              <p:cNvGraphicFramePr>
                <a:graphicFrameLocks/>
              </p:cNvGraphicFramePr>
              <p:nvPr>
                <p:extLst>
                  <p:ext uri="{D42A27DB-BD31-4B8C-83A1-F6EECF244321}">
                    <p14:modId xmlns:p14="http://schemas.microsoft.com/office/powerpoint/2010/main" val="1223057924"/>
                  </p:ext>
                </p:extLst>
              </p:nvPr>
            </p:nvGraphicFramePr>
            <p:xfrm>
              <a:off x="4295095" y="4302760"/>
              <a:ext cx="1487868" cy="2286000"/>
            </p:xfrm>
            <a:graphic>
              <a:graphicData uri="http://schemas.openxmlformats.org/drawingml/2006/table">
                <a:tbl>
                  <a:tblPr firstRow="1" bandRow="1">
                    <a:tableStyleId>{5C22544A-7EE6-4342-B048-85BDC9FD1C3A}</a:tableStyleId>
                  </a:tblPr>
                  <a:tblGrid>
                    <a:gridCol w="698845">
                      <a:extLst>
                        <a:ext uri="{9D8B030D-6E8A-4147-A177-3AD203B41FA5}">
                          <a16:colId xmlns:a16="http://schemas.microsoft.com/office/drawing/2014/main" val="2584681749"/>
                        </a:ext>
                      </a:extLst>
                    </a:gridCol>
                    <a:gridCol w="789023">
                      <a:extLst>
                        <a:ext uri="{9D8B030D-6E8A-4147-A177-3AD203B41FA5}">
                          <a16:colId xmlns:a16="http://schemas.microsoft.com/office/drawing/2014/main" val="2853615065"/>
                        </a:ext>
                      </a:extLst>
                    </a:gridCol>
                  </a:tblGrid>
                  <a:tr h="370840">
                    <a:tc>
                      <a:txBody>
                        <a:bodyPr/>
                        <a:lstStyle/>
                        <a:p>
                          <a:pPr/>
                          <a14:m>
                            <m:oMathPara xmlns:m="http://schemas.openxmlformats.org/officeDocument/2006/math">
                              <m:oMathParaPr>
                                <m:jc m:val="centerGroup"/>
                              </m:oMathParaPr>
                              <m:oMath xmlns:m="http://schemas.openxmlformats.org/officeDocument/2006/math">
                                <m:r>
                                  <a:rPr lang="el-GR" sz="2400" i="1" dirty="0" smtClean="0">
                                    <a:latin typeface="Cambria Math" panose="02040503050406030204" pitchFamily="18" charset="0"/>
                                  </a:rPr>
                                  <m:t>𝜑</m:t>
                                </m:r>
                              </m:oMath>
                            </m:oMathPara>
                          </a14:m>
                          <a:endParaRPr lang="en-US" sz="2400" b="0" dirty="0"/>
                        </a:p>
                      </a:txBody>
                      <a:tcPr/>
                    </a:tc>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r>
                                  <a:rPr lang="el-GR" sz="2400" i="1" dirty="0">
                                    <a:latin typeface="Cambria Math" panose="02040503050406030204" pitchFamily="18" charset="0"/>
                                  </a:rPr>
                                  <m:t>𝜑</m:t>
                                </m:r>
                              </m:oMath>
                            </m:oMathPara>
                          </a14:m>
                          <a:endParaRPr lang="en-US" sz="2400"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95305BCB-C728-FF2F-ECA9-EC928494A0B7}"/>
                  </a:ext>
                </a:extLst>
              </p:cNvPr>
              <p:cNvGraphicFramePr>
                <a:graphicFrameLocks/>
              </p:cNvGraphicFramePr>
              <p:nvPr>
                <p:extLst>
                  <p:ext uri="{D42A27DB-BD31-4B8C-83A1-F6EECF244321}">
                    <p14:modId xmlns:p14="http://schemas.microsoft.com/office/powerpoint/2010/main" val="1223057924"/>
                  </p:ext>
                </p:extLst>
              </p:nvPr>
            </p:nvGraphicFramePr>
            <p:xfrm>
              <a:off x="4295095" y="4302760"/>
              <a:ext cx="1487868" cy="2286000"/>
            </p:xfrm>
            <a:graphic>
              <a:graphicData uri="http://schemas.openxmlformats.org/drawingml/2006/table">
                <a:tbl>
                  <a:tblPr firstRow="1" bandRow="1">
                    <a:tableStyleId>{5C22544A-7EE6-4342-B048-85BDC9FD1C3A}</a:tableStyleId>
                  </a:tblPr>
                  <a:tblGrid>
                    <a:gridCol w="698845">
                      <a:extLst>
                        <a:ext uri="{9D8B030D-6E8A-4147-A177-3AD203B41FA5}">
                          <a16:colId xmlns:a16="http://schemas.microsoft.com/office/drawing/2014/main" val="2584681749"/>
                        </a:ext>
                      </a:extLst>
                    </a:gridCol>
                    <a:gridCol w="789023">
                      <a:extLst>
                        <a:ext uri="{9D8B030D-6E8A-4147-A177-3AD203B41FA5}">
                          <a16:colId xmlns:a16="http://schemas.microsoft.com/office/drawing/2014/main" val="2853615065"/>
                        </a:ext>
                      </a:extLst>
                    </a:gridCol>
                  </a:tblGrid>
                  <a:tr h="457200">
                    <a:tc>
                      <a:txBody>
                        <a:bodyPr/>
                        <a:lstStyle/>
                        <a:p>
                          <a:endParaRPr lang="en-US"/>
                        </a:p>
                      </a:txBody>
                      <a:tcPr>
                        <a:blipFill>
                          <a:blip r:embed="rId4"/>
                          <a:stretch>
                            <a:fillRect l="-1818" t="-2778" r="-118182" b="-405556"/>
                          </a:stretch>
                        </a:blipFill>
                      </a:tcPr>
                    </a:tc>
                    <a:tc>
                      <a:txBody>
                        <a:bodyPr/>
                        <a:lstStyle/>
                        <a:p>
                          <a:endParaRPr lang="en-US"/>
                        </a:p>
                      </a:txBody>
                      <a:tcPr>
                        <a:blipFill>
                          <a:blip r:embed="rId4"/>
                          <a:stretch>
                            <a:fillRect l="-88889" t="-2778" r="-3175" b="-405556"/>
                          </a:stretch>
                        </a:blipFill>
                      </a:tcPr>
                    </a:tc>
                    <a:extLst>
                      <a:ext uri="{0D108BD9-81ED-4DB2-BD59-A6C34878D82A}">
                        <a16:rowId xmlns:a16="http://schemas.microsoft.com/office/drawing/2014/main" val="1878985487"/>
                      </a:ext>
                    </a:extLst>
                  </a:tr>
                  <a:tr h="457200">
                    <a:tc>
                      <a:txBody>
                        <a:bodyPr/>
                        <a:lstStyle/>
                        <a:p>
                          <a:endParaRPr lang="en-US"/>
                        </a:p>
                      </a:txBody>
                      <a:tcPr>
                        <a:blipFill>
                          <a:blip r:embed="rId4"/>
                          <a:stretch>
                            <a:fillRect l="-1818" t="-102778" r="-118182" b="-305556"/>
                          </a:stretch>
                        </a:blipFill>
                      </a:tcPr>
                    </a:tc>
                    <a:tc>
                      <a:txBody>
                        <a:bodyPr/>
                        <a:lstStyle/>
                        <a:p>
                          <a:endParaRPr lang="en-US"/>
                        </a:p>
                      </a:txBody>
                      <a:tcPr>
                        <a:blipFill>
                          <a:blip r:embed="rId4"/>
                          <a:stretch>
                            <a:fillRect l="-88889" t="-102778" r="-3175" b="-305556"/>
                          </a:stretch>
                        </a:blipFill>
                      </a:tcPr>
                    </a:tc>
                    <a:extLst>
                      <a:ext uri="{0D108BD9-81ED-4DB2-BD59-A6C34878D82A}">
                        <a16:rowId xmlns:a16="http://schemas.microsoft.com/office/drawing/2014/main" val="2073093656"/>
                      </a:ext>
                    </a:extLst>
                  </a:tr>
                  <a:tr h="457200">
                    <a:tc>
                      <a:txBody>
                        <a:bodyPr/>
                        <a:lstStyle/>
                        <a:p>
                          <a:endParaRPr lang="en-US"/>
                        </a:p>
                      </a:txBody>
                      <a:tcPr>
                        <a:blipFill>
                          <a:blip r:embed="rId4"/>
                          <a:stretch>
                            <a:fillRect l="-1818" t="-197297" r="-118182" b="-197297"/>
                          </a:stretch>
                        </a:blipFill>
                      </a:tcPr>
                    </a:tc>
                    <a:tc>
                      <a:txBody>
                        <a:bodyPr/>
                        <a:lstStyle/>
                        <a:p>
                          <a:endParaRPr lang="en-US"/>
                        </a:p>
                      </a:txBody>
                      <a:tcPr>
                        <a:blipFill>
                          <a:blip r:embed="rId4"/>
                          <a:stretch>
                            <a:fillRect l="-88889" t="-197297" r="-3175" b="-197297"/>
                          </a:stretch>
                        </a:blipFill>
                      </a:tcPr>
                    </a:tc>
                    <a:extLst>
                      <a:ext uri="{0D108BD9-81ED-4DB2-BD59-A6C34878D82A}">
                        <a16:rowId xmlns:a16="http://schemas.microsoft.com/office/drawing/2014/main" val="1664154232"/>
                      </a:ext>
                    </a:extLst>
                  </a:tr>
                  <a:tr h="457200">
                    <a:tc>
                      <a:txBody>
                        <a:bodyPr/>
                        <a:lstStyle/>
                        <a:p>
                          <a:endParaRPr lang="en-US"/>
                        </a:p>
                      </a:txBody>
                      <a:tcPr>
                        <a:blipFill>
                          <a:blip r:embed="rId4"/>
                          <a:stretch>
                            <a:fillRect l="-1818" t="-305556" r="-118182" b="-102778"/>
                          </a:stretch>
                        </a:blipFill>
                      </a:tcPr>
                    </a:tc>
                    <a:tc>
                      <a:txBody>
                        <a:bodyPr/>
                        <a:lstStyle/>
                        <a:p>
                          <a:endParaRPr lang="en-US"/>
                        </a:p>
                      </a:txBody>
                      <a:tcPr>
                        <a:blipFill>
                          <a:blip r:embed="rId4"/>
                          <a:stretch>
                            <a:fillRect l="-88889" t="-305556" r="-3175" b="-102778"/>
                          </a:stretch>
                        </a:blipFill>
                      </a:tcPr>
                    </a:tc>
                    <a:extLst>
                      <a:ext uri="{0D108BD9-81ED-4DB2-BD59-A6C34878D82A}">
                        <a16:rowId xmlns:a16="http://schemas.microsoft.com/office/drawing/2014/main" val="3176681276"/>
                      </a:ext>
                    </a:extLst>
                  </a:tr>
                  <a:tr h="457200">
                    <a:tc>
                      <a:txBody>
                        <a:bodyPr/>
                        <a:lstStyle/>
                        <a:p>
                          <a:endParaRPr lang="en-US"/>
                        </a:p>
                      </a:txBody>
                      <a:tcPr>
                        <a:blipFill>
                          <a:blip r:embed="rId4"/>
                          <a:stretch>
                            <a:fillRect l="-1818" t="-405556" r="-118182" b="-2778"/>
                          </a:stretch>
                        </a:blipFill>
                      </a:tcPr>
                    </a:tc>
                    <a:tc>
                      <a:txBody>
                        <a:bodyPr/>
                        <a:lstStyle/>
                        <a:p>
                          <a:endParaRPr lang="en-US"/>
                        </a:p>
                      </a:txBody>
                      <a:tcPr>
                        <a:blipFill>
                          <a:blip r:embed="rId4"/>
                          <a:stretch>
                            <a:fillRect l="-88889" t="-405556" r="-3175" b="-2778"/>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11780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C8DA-634C-7AE0-3BC6-20D3C66681F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F3FC0D-C2E3-A376-BC61-DB4F99EBA13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B2E0EB4-25DD-BF82-0F10-805FABD86114}"/>
              </a:ext>
            </a:extLst>
          </p:cNvPr>
          <p:cNvSpPr>
            <a:spLocks noGrp="1"/>
          </p:cNvSpPr>
          <p:nvPr>
            <p:ph type="sldNum" sz="quarter" idx="12"/>
          </p:nvPr>
        </p:nvSpPr>
        <p:spPr/>
        <p:txBody>
          <a:bodyPr/>
          <a:lstStyle/>
          <a:p>
            <a:fld id="{CC057153-B650-4DEB-B370-79DDCFDCE934}" type="slidenum">
              <a:rPr lang="en-US" smtClean="0"/>
              <a:t>34</a:t>
            </a:fld>
            <a:endParaRPr lang="en-US"/>
          </a:p>
        </p:txBody>
      </p:sp>
      <p:sp>
        <p:nvSpPr>
          <p:cNvPr id="2" name="TextBox 1">
            <a:extLst>
              <a:ext uri="{FF2B5EF4-FFF2-40B4-BE49-F238E27FC236}">
                <a16:creationId xmlns:a16="http://schemas.microsoft.com/office/drawing/2014/main" id="{9220066F-1D39-DE0D-1688-C9DB4178E33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7093FBC-8850-05B4-8C15-93E662B11E0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241EE2C1-B99C-307F-C817-07C7E123F504}"/>
                  </a:ext>
                </a:extLst>
              </p:cNvPr>
              <p:cNvSpPr>
                <a:spLocks noGrp="1"/>
              </p:cNvSpPr>
              <p:nvPr>
                <p:ph idx="1"/>
              </p:nvPr>
            </p:nvSpPr>
            <p:spPr>
              <a:xfrm>
                <a:off x="612647" y="1563132"/>
                <a:ext cx="11019515" cy="4593828"/>
              </a:xfrm>
            </p:spPr>
            <p:txBody>
              <a:bodyPr>
                <a:noAutofit/>
              </a:bodyPr>
              <a:lstStyle/>
              <a:p>
                <a:pPr fontAlgn="base"/>
                <a:r>
                  <a:rPr lang="en-US" sz="2400" dirty="0"/>
                  <a:t>What are the truth tables for the following compound propositions?</a:t>
                </a:r>
              </a:p>
              <a:p>
                <a:pPr fontAlgn="base"/>
                <a14:m>
                  <m:oMath xmlns:m="http://schemas.openxmlformats.org/officeDocument/2006/math">
                    <m:r>
                      <a:rPr lang="en-US" sz="2400" i="1" dirty="0" smtClean="0">
                        <a:latin typeface="Cambria Math" panose="02040503050406030204" pitchFamily="18" charset="0"/>
                      </a:rPr>
                      <m:t>¬</m:t>
                    </m:r>
                    <m:d>
                      <m:dPr>
                        <m:ctrlPr>
                          <a:rPr lang="en-US" sz="2400" i="1" dirty="0" smtClean="0">
                            <a:latin typeface="Cambria Math" panose="02040503050406030204" pitchFamily="18" charset="0"/>
                          </a:rPr>
                        </m:ctrlPr>
                      </m:dPr>
                      <m:e>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e>
                    </m:d>
                  </m:oMath>
                </a14:m>
                <a:endParaRPr lang="en-US" sz="2400" i="1" dirty="0">
                  <a:latin typeface="Cambria Math" panose="02040503050406030204" pitchFamily="18" charset="0"/>
                </a:endParaRPr>
              </a:p>
              <a:p>
                <a:pPr fontAlgn="base"/>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oMath>
                </a14:m>
                <a:endParaRPr lang="en-US" sz="2400" dirty="0"/>
              </a:p>
            </p:txBody>
          </p:sp>
        </mc:Choice>
        <mc:Fallback xmlns="">
          <p:sp>
            <p:nvSpPr>
              <p:cNvPr id="14" name="Content Placeholder 3">
                <a:extLst>
                  <a:ext uri="{FF2B5EF4-FFF2-40B4-BE49-F238E27FC236}">
                    <a16:creationId xmlns:a16="http://schemas.microsoft.com/office/drawing/2014/main" id="{241EE2C1-B99C-307F-C817-07C7E123F504}"/>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p:spTree>
    <p:extLst>
      <p:ext uri="{BB962C8B-B14F-4D97-AF65-F5344CB8AC3E}">
        <p14:creationId xmlns:p14="http://schemas.microsoft.com/office/powerpoint/2010/main" val="92196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C2EC-908A-B94A-60E7-F00CFA8B4C0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0CA3941-7A35-5A17-45AC-98F52BA937F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57B9A76-E456-00D7-5C6D-FF2B712172DD}"/>
              </a:ext>
            </a:extLst>
          </p:cNvPr>
          <p:cNvSpPr>
            <a:spLocks noGrp="1"/>
          </p:cNvSpPr>
          <p:nvPr>
            <p:ph type="sldNum" sz="quarter" idx="12"/>
          </p:nvPr>
        </p:nvSpPr>
        <p:spPr/>
        <p:txBody>
          <a:bodyPr/>
          <a:lstStyle/>
          <a:p>
            <a:fld id="{CC057153-B650-4DEB-B370-79DDCFDCE934}" type="slidenum">
              <a:rPr lang="en-US" smtClean="0"/>
              <a:t>35</a:t>
            </a:fld>
            <a:endParaRPr lang="en-US"/>
          </a:p>
        </p:txBody>
      </p:sp>
      <p:sp>
        <p:nvSpPr>
          <p:cNvPr id="2" name="TextBox 1">
            <a:extLst>
              <a:ext uri="{FF2B5EF4-FFF2-40B4-BE49-F238E27FC236}">
                <a16:creationId xmlns:a16="http://schemas.microsoft.com/office/drawing/2014/main" id="{0A1072DC-C677-126E-95DC-C27FD541959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B509F40-CA92-8C2E-D2B5-E7CB23CBF1D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98D2155D-A906-C1F8-6077-9332CCA397DD}"/>
                  </a:ext>
                </a:extLst>
              </p:cNvPr>
              <p:cNvSpPr>
                <a:spLocks noGrp="1"/>
              </p:cNvSpPr>
              <p:nvPr>
                <p:ph idx="1"/>
              </p:nvPr>
            </p:nvSpPr>
            <p:spPr>
              <a:xfrm>
                <a:off x="612647" y="1563132"/>
                <a:ext cx="11019515" cy="4593828"/>
              </a:xfrm>
            </p:spPr>
            <p:txBody>
              <a:bodyPr>
                <a:noAutofit/>
              </a:bodyPr>
              <a:lstStyle/>
              <a:p>
                <a:pPr fontAlgn="base"/>
                <a:r>
                  <a:rPr lang="en-US" sz="2400" dirty="0"/>
                  <a:t>What are the truth tables for the following compound propositions?</a:t>
                </a:r>
              </a:p>
              <a:p>
                <a:pPr fontAlgn="base"/>
                <a14:m>
                  <m:oMath xmlns:m="http://schemas.openxmlformats.org/officeDocument/2006/math">
                    <m:r>
                      <a:rPr lang="en-US" sz="2400" i="1" dirty="0" smtClean="0">
                        <a:latin typeface="Cambria Math" panose="02040503050406030204" pitchFamily="18" charset="0"/>
                      </a:rPr>
                      <m:t>¬</m:t>
                    </m:r>
                    <m:d>
                      <m:dPr>
                        <m:ctrlPr>
                          <a:rPr lang="en-US" sz="2400" i="1" dirty="0" smtClean="0">
                            <a:latin typeface="Cambria Math" panose="02040503050406030204" pitchFamily="18" charset="0"/>
                          </a:rPr>
                        </m:ctrlPr>
                      </m:dPr>
                      <m:e>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e>
                    </m:d>
                  </m:oMath>
                </a14:m>
                <a:endParaRPr lang="en-US" sz="2400" i="1" dirty="0">
                  <a:latin typeface="Cambria Math" panose="02040503050406030204" pitchFamily="18" charset="0"/>
                </a:endParaRPr>
              </a:p>
              <a:p>
                <a:pPr fontAlgn="base"/>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oMath>
                </a14:m>
                <a:endParaRPr lang="en-US" sz="2400" dirty="0"/>
              </a:p>
            </p:txBody>
          </p:sp>
        </mc:Choice>
        <mc:Fallback xmlns="">
          <p:sp>
            <p:nvSpPr>
              <p:cNvPr id="14" name="Content Placeholder 3">
                <a:extLst>
                  <a:ext uri="{FF2B5EF4-FFF2-40B4-BE49-F238E27FC236}">
                    <a16:creationId xmlns:a16="http://schemas.microsoft.com/office/drawing/2014/main" id="{98D2155D-A906-C1F8-6077-9332CCA397DD}"/>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F91CA851-A3B0-DC04-5A87-B0DE40E08001}"/>
                  </a:ext>
                </a:extLst>
              </p:cNvPr>
              <p:cNvGraphicFramePr>
                <a:graphicFrameLocks/>
              </p:cNvGraphicFramePr>
              <p:nvPr>
                <p:extLst>
                  <p:ext uri="{D42A27DB-BD31-4B8C-83A1-F6EECF244321}">
                    <p14:modId xmlns:p14="http://schemas.microsoft.com/office/powerpoint/2010/main" val="786538750"/>
                  </p:ext>
                </p:extLst>
              </p:nvPr>
            </p:nvGraphicFramePr>
            <p:xfrm>
              <a:off x="914907" y="3429000"/>
              <a:ext cx="8434367" cy="2286000"/>
            </p:xfrm>
            <a:graphic>
              <a:graphicData uri="http://schemas.openxmlformats.org/drawingml/2006/table">
                <a:tbl>
                  <a:tblPr firstRow="1" bandRow="1">
                    <a:tableStyleId>{5C22544A-7EE6-4342-B048-85BDC9FD1C3A}</a:tableStyleId>
                  </a:tblPr>
                  <a:tblGrid>
                    <a:gridCol w="596906">
                      <a:extLst>
                        <a:ext uri="{9D8B030D-6E8A-4147-A177-3AD203B41FA5}">
                          <a16:colId xmlns:a16="http://schemas.microsoft.com/office/drawing/2014/main" val="2584681749"/>
                        </a:ext>
                      </a:extLst>
                    </a:gridCol>
                    <a:gridCol w="673931">
                      <a:extLst>
                        <a:ext uri="{9D8B030D-6E8A-4147-A177-3AD203B41FA5}">
                          <a16:colId xmlns:a16="http://schemas.microsoft.com/office/drawing/2014/main" val="2853615065"/>
                        </a:ext>
                      </a:extLst>
                    </a:gridCol>
                    <a:gridCol w="1084995">
                      <a:extLst>
                        <a:ext uri="{9D8B030D-6E8A-4147-A177-3AD203B41FA5}">
                          <a16:colId xmlns:a16="http://schemas.microsoft.com/office/drawing/2014/main" val="3806263506"/>
                        </a:ext>
                      </a:extLst>
                    </a:gridCol>
                    <a:gridCol w="1709914">
                      <a:extLst>
                        <a:ext uri="{9D8B030D-6E8A-4147-A177-3AD203B41FA5}">
                          <a16:colId xmlns:a16="http://schemas.microsoft.com/office/drawing/2014/main" val="1849603373"/>
                        </a:ext>
                      </a:extLst>
                    </a:gridCol>
                    <a:gridCol w="1709914">
                      <a:extLst>
                        <a:ext uri="{9D8B030D-6E8A-4147-A177-3AD203B41FA5}">
                          <a16:colId xmlns:a16="http://schemas.microsoft.com/office/drawing/2014/main" val="3550312026"/>
                        </a:ext>
                      </a:extLst>
                    </a:gridCol>
                    <a:gridCol w="2658707">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𝑝</m:t>
                                </m:r>
                              </m:oMath>
                            </m:oMathPara>
                          </a14:m>
                          <a:endParaRPr lang="en-US" sz="2400" b="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oMath>
                            </m:oMathPara>
                          </a14:m>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𝑝</m:t>
                                </m:r>
                                <m:r>
                                  <a:rPr lang="en-US" sz="2400" i="1" dirty="0" smtClean="0">
                                    <a:latin typeface="Cambria Math" panose="02040503050406030204" pitchFamily="18" charset="0"/>
                                  </a:rPr>
                                  <m:t>∧</m:t>
                                </m:r>
                                <m:r>
                                  <a:rPr lang="en-US" sz="2400" b="0" i="1" dirty="0" smtClean="0">
                                    <a:latin typeface="Cambria Math" panose="02040503050406030204" pitchFamily="18" charset="0"/>
                                  </a:rPr>
                                  <m:t>𝑞</m:t>
                                </m:r>
                              </m:oMath>
                            </m:oMathPara>
                          </a14:m>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r>
                                  <a:rPr lang="en-US" sz="2400" b="0" i="1" dirty="0" smtClean="0">
                                    <a:latin typeface="Cambria Math" panose="02040503050406030204" pitchFamily="18" charset="0"/>
                                  </a:rPr>
                                  <m:t>𝑞</m:t>
                                </m:r>
                              </m:oMath>
                            </m:oMathPara>
                          </a14:m>
                          <a:endParaRPr lang="en-US" sz="2400" b="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m:t>
                                </m:r>
                                <m:r>
                                  <a:rPr lang="en-US" sz="2400" b="1" i="1" dirty="0">
                                    <a:latin typeface="Cambria Math" panose="02040503050406030204" pitchFamily="18" charset="0"/>
                                  </a:rPr>
                                  <m:t>𝒑</m:t>
                                </m:r>
                                <m:r>
                                  <a:rPr lang="en-US" sz="2400" b="1" i="1" dirty="0">
                                    <a:latin typeface="Cambria Math" panose="02040503050406030204" pitchFamily="18" charset="0"/>
                                  </a:rPr>
                                  <m:t>∧</m:t>
                                </m:r>
                                <m:r>
                                  <a:rPr lang="en-US" sz="2400" b="1" i="1" dirty="0">
                                    <a:latin typeface="Cambria Math" panose="02040503050406030204" pitchFamily="18" charset="0"/>
                                  </a:rPr>
                                  <m:t>𝒒</m:t>
                                </m:r>
                                <m:r>
                                  <a:rPr lang="en-US" sz="2400" b="1" i="1" dirty="0">
                                    <a:latin typeface="Cambria Math" panose="02040503050406030204" pitchFamily="18" charset="0"/>
                                  </a:rPr>
                                  <m:t>)</m:t>
                                </m:r>
                              </m:oMath>
                            </m:oMathPara>
                          </a14:m>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𝑝</m:t>
                                </m:r>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oMath>
                            </m:oMathPara>
                          </a14:m>
                          <a:endParaRPr lang="en-US" sz="2400"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𝑭</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𝑭</m:t>
                                </m:r>
                              </m:oMath>
                            </m:oMathPara>
                          </a14:m>
                          <a:endParaRPr lang="en-US" sz="2400"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F91CA851-A3B0-DC04-5A87-B0DE40E08001}"/>
                  </a:ext>
                </a:extLst>
              </p:cNvPr>
              <p:cNvGraphicFramePr>
                <a:graphicFrameLocks/>
              </p:cNvGraphicFramePr>
              <p:nvPr>
                <p:extLst>
                  <p:ext uri="{D42A27DB-BD31-4B8C-83A1-F6EECF244321}">
                    <p14:modId xmlns:p14="http://schemas.microsoft.com/office/powerpoint/2010/main" val="786538750"/>
                  </p:ext>
                </p:extLst>
              </p:nvPr>
            </p:nvGraphicFramePr>
            <p:xfrm>
              <a:off x="914907" y="3429000"/>
              <a:ext cx="8434367" cy="2286000"/>
            </p:xfrm>
            <a:graphic>
              <a:graphicData uri="http://schemas.openxmlformats.org/drawingml/2006/table">
                <a:tbl>
                  <a:tblPr firstRow="1" bandRow="1">
                    <a:tableStyleId>{5C22544A-7EE6-4342-B048-85BDC9FD1C3A}</a:tableStyleId>
                  </a:tblPr>
                  <a:tblGrid>
                    <a:gridCol w="596906">
                      <a:extLst>
                        <a:ext uri="{9D8B030D-6E8A-4147-A177-3AD203B41FA5}">
                          <a16:colId xmlns:a16="http://schemas.microsoft.com/office/drawing/2014/main" val="2584681749"/>
                        </a:ext>
                      </a:extLst>
                    </a:gridCol>
                    <a:gridCol w="673931">
                      <a:extLst>
                        <a:ext uri="{9D8B030D-6E8A-4147-A177-3AD203B41FA5}">
                          <a16:colId xmlns:a16="http://schemas.microsoft.com/office/drawing/2014/main" val="2853615065"/>
                        </a:ext>
                      </a:extLst>
                    </a:gridCol>
                    <a:gridCol w="1084995">
                      <a:extLst>
                        <a:ext uri="{9D8B030D-6E8A-4147-A177-3AD203B41FA5}">
                          <a16:colId xmlns:a16="http://schemas.microsoft.com/office/drawing/2014/main" val="3806263506"/>
                        </a:ext>
                      </a:extLst>
                    </a:gridCol>
                    <a:gridCol w="1709914">
                      <a:extLst>
                        <a:ext uri="{9D8B030D-6E8A-4147-A177-3AD203B41FA5}">
                          <a16:colId xmlns:a16="http://schemas.microsoft.com/office/drawing/2014/main" val="1849603373"/>
                        </a:ext>
                      </a:extLst>
                    </a:gridCol>
                    <a:gridCol w="1709914">
                      <a:extLst>
                        <a:ext uri="{9D8B030D-6E8A-4147-A177-3AD203B41FA5}">
                          <a16:colId xmlns:a16="http://schemas.microsoft.com/office/drawing/2014/main" val="3550312026"/>
                        </a:ext>
                      </a:extLst>
                    </a:gridCol>
                    <a:gridCol w="2658707">
                      <a:extLst>
                        <a:ext uri="{9D8B030D-6E8A-4147-A177-3AD203B41FA5}">
                          <a16:colId xmlns:a16="http://schemas.microsoft.com/office/drawing/2014/main" val="969654648"/>
                        </a:ext>
                      </a:extLst>
                    </a:gridCol>
                  </a:tblGrid>
                  <a:tr h="457200">
                    <a:tc>
                      <a:txBody>
                        <a:bodyPr/>
                        <a:lstStyle/>
                        <a:p>
                          <a:endParaRPr lang="en-US"/>
                        </a:p>
                      </a:txBody>
                      <a:tcPr>
                        <a:blipFill>
                          <a:blip r:embed="rId4"/>
                          <a:stretch>
                            <a:fillRect l="-2128" t="-2778" r="-1319149" b="-405556"/>
                          </a:stretch>
                        </a:blipFill>
                      </a:tcPr>
                    </a:tc>
                    <a:tc>
                      <a:txBody>
                        <a:bodyPr/>
                        <a:lstStyle/>
                        <a:p>
                          <a:endParaRPr lang="en-US"/>
                        </a:p>
                      </a:txBody>
                      <a:tcPr>
                        <a:blipFill>
                          <a:blip r:embed="rId4"/>
                          <a:stretch>
                            <a:fillRect l="-90566" t="-2778" r="-1069811" b="-405556"/>
                          </a:stretch>
                        </a:blipFill>
                      </a:tcPr>
                    </a:tc>
                    <a:tc>
                      <a:txBody>
                        <a:bodyPr/>
                        <a:lstStyle/>
                        <a:p>
                          <a:endParaRPr lang="en-US"/>
                        </a:p>
                      </a:txBody>
                      <a:tcPr>
                        <a:blipFill>
                          <a:blip r:embed="rId4"/>
                          <a:stretch>
                            <a:fillRect l="-117442" t="-2778" r="-559302" b="-405556"/>
                          </a:stretch>
                        </a:blipFill>
                      </a:tcPr>
                    </a:tc>
                    <a:tc>
                      <a:txBody>
                        <a:bodyPr/>
                        <a:lstStyle/>
                        <a:p>
                          <a:endParaRPr lang="en-US"/>
                        </a:p>
                      </a:txBody>
                      <a:tcPr>
                        <a:blipFill>
                          <a:blip r:embed="rId4"/>
                          <a:stretch>
                            <a:fillRect l="-138519" t="-2778" r="-256296" b="-405556"/>
                          </a:stretch>
                        </a:blipFill>
                      </a:tcPr>
                    </a:tc>
                    <a:tc>
                      <a:txBody>
                        <a:bodyPr/>
                        <a:lstStyle/>
                        <a:p>
                          <a:endParaRPr lang="en-US"/>
                        </a:p>
                      </a:txBody>
                      <a:tcPr>
                        <a:blipFill>
                          <a:blip r:embed="rId4"/>
                          <a:stretch>
                            <a:fillRect l="-240299" t="-2778" r="-158209" b="-405556"/>
                          </a:stretch>
                        </a:blipFill>
                      </a:tcPr>
                    </a:tc>
                    <a:tc>
                      <a:txBody>
                        <a:bodyPr/>
                        <a:lstStyle/>
                        <a:p>
                          <a:endParaRPr lang="en-US"/>
                        </a:p>
                      </a:txBody>
                      <a:tcPr>
                        <a:blipFill>
                          <a:blip r:embed="rId4"/>
                          <a:stretch>
                            <a:fillRect l="-217143" t="-2778" r="-952" b="-405556"/>
                          </a:stretch>
                        </a:blipFill>
                      </a:tcPr>
                    </a:tc>
                    <a:extLst>
                      <a:ext uri="{0D108BD9-81ED-4DB2-BD59-A6C34878D82A}">
                        <a16:rowId xmlns:a16="http://schemas.microsoft.com/office/drawing/2014/main" val="1878985487"/>
                      </a:ext>
                    </a:extLst>
                  </a:tr>
                  <a:tr h="457200">
                    <a:tc>
                      <a:txBody>
                        <a:bodyPr/>
                        <a:lstStyle/>
                        <a:p>
                          <a:endParaRPr lang="en-US"/>
                        </a:p>
                      </a:txBody>
                      <a:tcPr>
                        <a:blipFill>
                          <a:blip r:embed="rId4"/>
                          <a:stretch>
                            <a:fillRect l="-2128" t="-102778" r="-1319149" b="-305556"/>
                          </a:stretch>
                        </a:blipFill>
                      </a:tcPr>
                    </a:tc>
                    <a:tc>
                      <a:txBody>
                        <a:bodyPr/>
                        <a:lstStyle/>
                        <a:p>
                          <a:endParaRPr lang="en-US"/>
                        </a:p>
                      </a:txBody>
                      <a:tcPr>
                        <a:blipFill>
                          <a:blip r:embed="rId4"/>
                          <a:stretch>
                            <a:fillRect l="-90566" t="-102778" r="-1069811" b="-305556"/>
                          </a:stretch>
                        </a:blipFill>
                      </a:tcPr>
                    </a:tc>
                    <a:tc>
                      <a:txBody>
                        <a:bodyPr/>
                        <a:lstStyle/>
                        <a:p>
                          <a:endParaRPr lang="en-US"/>
                        </a:p>
                      </a:txBody>
                      <a:tcPr>
                        <a:blipFill>
                          <a:blip r:embed="rId4"/>
                          <a:stretch>
                            <a:fillRect l="-117442" t="-102778" r="-559302" b="-305556"/>
                          </a:stretch>
                        </a:blipFill>
                      </a:tcPr>
                    </a:tc>
                    <a:tc>
                      <a:txBody>
                        <a:bodyPr/>
                        <a:lstStyle/>
                        <a:p>
                          <a:endParaRPr lang="en-US"/>
                        </a:p>
                      </a:txBody>
                      <a:tcPr>
                        <a:blipFill>
                          <a:blip r:embed="rId4"/>
                          <a:stretch>
                            <a:fillRect l="-138519" t="-102778" r="-256296" b="-305556"/>
                          </a:stretch>
                        </a:blipFill>
                      </a:tcPr>
                    </a:tc>
                    <a:tc>
                      <a:txBody>
                        <a:bodyPr/>
                        <a:lstStyle/>
                        <a:p>
                          <a:endParaRPr lang="en-US"/>
                        </a:p>
                      </a:txBody>
                      <a:tcPr>
                        <a:blipFill>
                          <a:blip r:embed="rId4"/>
                          <a:stretch>
                            <a:fillRect l="-240299" t="-102778" r="-158209" b="-305556"/>
                          </a:stretch>
                        </a:blipFill>
                      </a:tcPr>
                    </a:tc>
                    <a:tc>
                      <a:txBody>
                        <a:bodyPr/>
                        <a:lstStyle/>
                        <a:p>
                          <a:endParaRPr lang="en-US"/>
                        </a:p>
                      </a:txBody>
                      <a:tcPr>
                        <a:blipFill>
                          <a:blip r:embed="rId4"/>
                          <a:stretch>
                            <a:fillRect l="-217143" t="-102778" r="-952" b="-305556"/>
                          </a:stretch>
                        </a:blipFill>
                      </a:tcPr>
                    </a:tc>
                    <a:extLst>
                      <a:ext uri="{0D108BD9-81ED-4DB2-BD59-A6C34878D82A}">
                        <a16:rowId xmlns:a16="http://schemas.microsoft.com/office/drawing/2014/main" val="2073093656"/>
                      </a:ext>
                    </a:extLst>
                  </a:tr>
                  <a:tr h="457200">
                    <a:tc>
                      <a:txBody>
                        <a:bodyPr/>
                        <a:lstStyle/>
                        <a:p>
                          <a:endParaRPr lang="en-US"/>
                        </a:p>
                      </a:txBody>
                      <a:tcPr>
                        <a:blipFill>
                          <a:blip r:embed="rId4"/>
                          <a:stretch>
                            <a:fillRect l="-2128" t="-202778" r="-1319149" b="-205556"/>
                          </a:stretch>
                        </a:blipFill>
                      </a:tcPr>
                    </a:tc>
                    <a:tc>
                      <a:txBody>
                        <a:bodyPr/>
                        <a:lstStyle/>
                        <a:p>
                          <a:endParaRPr lang="en-US"/>
                        </a:p>
                      </a:txBody>
                      <a:tcPr>
                        <a:blipFill>
                          <a:blip r:embed="rId4"/>
                          <a:stretch>
                            <a:fillRect l="-90566" t="-202778" r="-1069811" b="-205556"/>
                          </a:stretch>
                        </a:blipFill>
                      </a:tcPr>
                    </a:tc>
                    <a:tc>
                      <a:txBody>
                        <a:bodyPr/>
                        <a:lstStyle/>
                        <a:p>
                          <a:endParaRPr lang="en-US"/>
                        </a:p>
                      </a:txBody>
                      <a:tcPr>
                        <a:blipFill>
                          <a:blip r:embed="rId4"/>
                          <a:stretch>
                            <a:fillRect l="-117442" t="-202778" r="-559302" b="-205556"/>
                          </a:stretch>
                        </a:blipFill>
                      </a:tcPr>
                    </a:tc>
                    <a:tc>
                      <a:txBody>
                        <a:bodyPr/>
                        <a:lstStyle/>
                        <a:p>
                          <a:endParaRPr lang="en-US"/>
                        </a:p>
                      </a:txBody>
                      <a:tcPr>
                        <a:blipFill>
                          <a:blip r:embed="rId4"/>
                          <a:stretch>
                            <a:fillRect l="-138519" t="-202778" r="-256296" b="-205556"/>
                          </a:stretch>
                        </a:blipFill>
                      </a:tcPr>
                    </a:tc>
                    <a:tc>
                      <a:txBody>
                        <a:bodyPr/>
                        <a:lstStyle/>
                        <a:p>
                          <a:endParaRPr lang="en-US"/>
                        </a:p>
                      </a:txBody>
                      <a:tcPr>
                        <a:blipFill>
                          <a:blip r:embed="rId4"/>
                          <a:stretch>
                            <a:fillRect l="-240299" t="-202778" r="-158209" b="-205556"/>
                          </a:stretch>
                        </a:blipFill>
                      </a:tcPr>
                    </a:tc>
                    <a:tc>
                      <a:txBody>
                        <a:bodyPr/>
                        <a:lstStyle/>
                        <a:p>
                          <a:endParaRPr lang="en-US"/>
                        </a:p>
                      </a:txBody>
                      <a:tcPr>
                        <a:blipFill>
                          <a:blip r:embed="rId4"/>
                          <a:stretch>
                            <a:fillRect l="-217143" t="-202778" r="-952" b="-205556"/>
                          </a:stretch>
                        </a:blipFill>
                      </a:tcPr>
                    </a:tc>
                    <a:extLst>
                      <a:ext uri="{0D108BD9-81ED-4DB2-BD59-A6C34878D82A}">
                        <a16:rowId xmlns:a16="http://schemas.microsoft.com/office/drawing/2014/main" val="1664154232"/>
                      </a:ext>
                    </a:extLst>
                  </a:tr>
                  <a:tr h="457200">
                    <a:tc>
                      <a:txBody>
                        <a:bodyPr/>
                        <a:lstStyle/>
                        <a:p>
                          <a:endParaRPr lang="en-US"/>
                        </a:p>
                      </a:txBody>
                      <a:tcPr>
                        <a:blipFill>
                          <a:blip r:embed="rId4"/>
                          <a:stretch>
                            <a:fillRect l="-2128" t="-302778" r="-1319149" b="-105556"/>
                          </a:stretch>
                        </a:blipFill>
                      </a:tcPr>
                    </a:tc>
                    <a:tc>
                      <a:txBody>
                        <a:bodyPr/>
                        <a:lstStyle/>
                        <a:p>
                          <a:endParaRPr lang="en-US"/>
                        </a:p>
                      </a:txBody>
                      <a:tcPr>
                        <a:blipFill>
                          <a:blip r:embed="rId4"/>
                          <a:stretch>
                            <a:fillRect l="-90566" t="-302778" r="-1069811" b="-105556"/>
                          </a:stretch>
                        </a:blipFill>
                      </a:tcPr>
                    </a:tc>
                    <a:tc>
                      <a:txBody>
                        <a:bodyPr/>
                        <a:lstStyle/>
                        <a:p>
                          <a:endParaRPr lang="en-US"/>
                        </a:p>
                      </a:txBody>
                      <a:tcPr>
                        <a:blipFill>
                          <a:blip r:embed="rId4"/>
                          <a:stretch>
                            <a:fillRect l="-117442" t="-302778" r="-559302" b="-105556"/>
                          </a:stretch>
                        </a:blipFill>
                      </a:tcPr>
                    </a:tc>
                    <a:tc>
                      <a:txBody>
                        <a:bodyPr/>
                        <a:lstStyle/>
                        <a:p>
                          <a:endParaRPr lang="en-US"/>
                        </a:p>
                      </a:txBody>
                      <a:tcPr>
                        <a:blipFill>
                          <a:blip r:embed="rId4"/>
                          <a:stretch>
                            <a:fillRect l="-138519" t="-302778" r="-256296" b="-105556"/>
                          </a:stretch>
                        </a:blipFill>
                      </a:tcPr>
                    </a:tc>
                    <a:tc>
                      <a:txBody>
                        <a:bodyPr/>
                        <a:lstStyle/>
                        <a:p>
                          <a:endParaRPr lang="en-US"/>
                        </a:p>
                      </a:txBody>
                      <a:tcPr>
                        <a:blipFill>
                          <a:blip r:embed="rId4"/>
                          <a:stretch>
                            <a:fillRect l="-240299" t="-302778" r="-158209" b="-105556"/>
                          </a:stretch>
                        </a:blipFill>
                      </a:tcPr>
                    </a:tc>
                    <a:tc>
                      <a:txBody>
                        <a:bodyPr/>
                        <a:lstStyle/>
                        <a:p>
                          <a:endParaRPr lang="en-US"/>
                        </a:p>
                      </a:txBody>
                      <a:tcPr>
                        <a:blipFill>
                          <a:blip r:embed="rId4"/>
                          <a:stretch>
                            <a:fillRect l="-217143" t="-302778" r="-952" b="-105556"/>
                          </a:stretch>
                        </a:blipFill>
                      </a:tcPr>
                    </a:tc>
                    <a:extLst>
                      <a:ext uri="{0D108BD9-81ED-4DB2-BD59-A6C34878D82A}">
                        <a16:rowId xmlns:a16="http://schemas.microsoft.com/office/drawing/2014/main" val="3176681276"/>
                      </a:ext>
                    </a:extLst>
                  </a:tr>
                  <a:tr h="457200">
                    <a:tc>
                      <a:txBody>
                        <a:bodyPr/>
                        <a:lstStyle/>
                        <a:p>
                          <a:endParaRPr lang="en-US"/>
                        </a:p>
                      </a:txBody>
                      <a:tcPr>
                        <a:blipFill>
                          <a:blip r:embed="rId4"/>
                          <a:stretch>
                            <a:fillRect l="-2128" t="-402778" r="-1319149" b="-5556"/>
                          </a:stretch>
                        </a:blipFill>
                      </a:tcPr>
                    </a:tc>
                    <a:tc>
                      <a:txBody>
                        <a:bodyPr/>
                        <a:lstStyle/>
                        <a:p>
                          <a:endParaRPr lang="en-US"/>
                        </a:p>
                      </a:txBody>
                      <a:tcPr>
                        <a:blipFill>
                          <a:blip r:embed="rId4"/>
                          <a:stretch>
                            <a:fillRect l="-90566" t="-402778" r="-1069811" b="-5556"/>
                          </a:stretch>
                        </a:blipFill>
                      </a:tcPr>
                    </a:tc>
                    <a:tc>
                      <a:txBody>
                        <a:bodyPr/>
                        <a:lstStyle/>
                        <a:p>
                          <a:endParaRPr lang="en-US"/>
                        </a:p>
                      </a:txBody>
                      <a:tcPr>
                        <a:blipFill>
                          <a:blip r:embed="rId4"/>
                          <a:stretch>
                            <a:fillRect l="-117442" t="-402778" r="-559302" b="-5556"/>
                          </a:stretch>
                        </a:blipFill>
                      </a:tcPr>
                    </a:tc>
                    <a:tc>
                      <a:txBody>
                        <a:bodyPr/>
                        <a:lstStyle/>
                        <a:p>
                          <a:endParaRPr lang="en-US"/>
                        </a:p>
                      </a:txBody>
                      <a:tcPr>
                        <a:blipFill>
                          <a:blip r:embed="rId4"/>
                          <a:stretch>
                            <a:fillRect l="-138519" t="-402778" r="-256296" b="-5556"/>
                          </a:stretch>
                        </a:blipFill>
                      </a:tcPr>
                    </a:tc>
                    <a:tc>
                      <a:txBody>
                        <a:bodyPr/>
                        <a:lstStyle/>
                        <a:p>
                          <a:endParaRPr lang="en-US"/>
                        </a:p>
                      </a:txBody>
                      <a:tcPr>
                        <a:blipFill>
                          <a:blip r:embed="rId4"/>
                          <a:stretch>
                            <a:fillRect l="-240299" t="-402778" r="-158209" b="-5556"/>
                          </a:stretch>
                        </a:blipFill>
                      </a:tcPr>
                    </a:tc>
                    <a:tc>
                      <a:txBody>
                        <a:bodyPr/>
                        <a:lstStyle/>
                        <a:p>
                          <a:endParaRPr lang="en-US"/>
                        </a:p>
                      </a:txBody>
                      <a:tcPr>
                        <a:blipFill>
                          <a:blip r:embed="rId4"/>
                          <a:stretch>
                            <a:fillRect l="-217143" t="-402778" r="-952" b="-5556"/>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341097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AF128-75DE-21AC-AE1C-E7148CAFD8E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0182A03-7F5E-001F-AF88-EBD8DBE63CD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7DCFA48-9DA8-1225-DDB5-499243B4B3CA}"/>
              </a:ext>
            </a:extLst>
          </p:cNvPr>
          <p:cNvSpPr>
            <a:spLocks noGrp="1"/>
          </p:cNvSpPr>
          <p:nvPr>
            <p:ph type="sldNum" sz="quarter" idx="12"/>
          </p:nvPr>
        </p:nvSpPr>
        <p:spPr/>
        <p:txBody>
          <a:bodyPr/>
          <a:lstStyle/>
          <a:p>
            <a:fld id="{CC057153-B650-4DEB-B370-79DDCFDCE934}" type="slidenum">
              <a:rPr lang="en-US" smtClean="0"/>
              <a:t>36</a:t>
            </a:fld>
            <a:endParaRPr lang="en-US"/>
          </a:p>
        </p:txBody>
      </p:sp>
      <p:sp>
        <p:nvSpPr>
          <p:cNvPr id="2" name="TextBox 1">
            <a:extLst>
              <a:ext uri="{FF2B5EF4-FFF2-40B4-BE49-F238E27FC236}">
                <a16:creationId xmlns:a16="http://schemas.microsoft.com/office/drawing/2014/main" id="{3FA09C16-1C28-B745-5414-D9B23B0A562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B5CE40B-006F-7523-0CD0-358D6DEE224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Logical equivalence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0F892A6F-41C1-5422-1EC4-923B08A93146}"/>
                  </a:ext>
                </a:extLst>
              </p:cNvPr>
              <p:cNvSpPr>
                <a:spLocks noGrp="1"/>
              </p:cNvSpPr>
              <p:nvPr>
                <p:ph idx="1"/>
              </p:nvPr>
            </p:nvSpPr>
            <p:spPr>
              <a:xfrm>
                <a:off x="612647" y="1563132"/>
                <a:ext cx="11019515" cy="4593828"/>
              </a:xfrm>
            </p:spPr>
            <p:txBody>
              <a:bodyPr>
                <a:noAutofit/>
              </a:bodyPr>
              <a:lstStyle/>
              <a:p>
                <a:pPr fontAlgn="base"/>
                <a:r>
                  <a:rPr lang="en-US" sz="2400" dirty="0"/>
                  <a:t>Two propositions </a:t>
                </a:r>
                <a14:m>
                  <m:oMath xmlns:m="http://schemas.openxmlformats.org/officeDocument/2006/math">
                    <m:r>
                      <a:rPr lang="el-GR" sz="2400" i="1" dirty="0" smtClean="0">
                        <a:latin typeface="Cambria Math" panose="02040503050406030204" pitchFamily="18" charset="0"/>
                      </a:rPr>
                      <m:t>𝜑</m:t>
                    </m:r>
                  </m:oMath>
                </a14:m>
                <a:r>
                  <a:rPr lang="el-GR" sz="2400" dirty="0"/>
                  <a:t> </a:t>
                </a:r>
                <a:r>
                  <a:rPr lang="en-US" sz="2400" dirty="0"/>
                  <a:t>and </a:t>
                </a:r>
                <a14:m>
                  <m:oMath xmlns:m="http://schemas.openxmlformats.org/officeDocument/2006/math">
                    <m:r>
                      <a:rPr lang="el-GR" sz="2400" i="1" dirty="0" smtClean="0">
                        <a:latin typeface="Cambria Math" panose="02040503050406030204" pitchFamily="18" charset="0"/>
                      </a:rPr>
                      <m:t>𝜓</m:t>
                    </m:r>
                  </m:oMath>
                </a14:m>
                <a:r>
                  <a:rPr lang="el-GR" sz="2400" dirty="0"/>
                  <a:t> </a:t>
                </a:r>
                <a:r>
                  <a:rPr lang="en-US" sz="2400" dirty="0"/>
                  <a:t>are logically equivalent, written </a:t>
                </a:r>
                <a14:m>
                  <m:oMath xmlns:m="http://schemas.openxmlformats.org/officeDocument/2006/math">
                    <m:r>
                      <a:rPr lang="el-GR" sz="2400" i="1" dirty="0" smtClean="0">
                        <a:latin typeface="Cambria Math" panose="02040503050406030204" pitchFamily="18" charset="0"/>
                      </a:rPr>
                      <m:t>𝜑</m:t>
                    </m:r>
                    <m:r>
                      <a:rPr lang="el-GR" sz="2400" i="1" dirty="0" smtClean="0">
                        <a:latin typeface="Cambria Math" panose="02040503050406030204" pitchFamily="18" charset="0"/>
                      </a:rPr>
                      <m:t> ≡ </m:t>
                    </m:r>
                    <m:r>
                      <a:rPr lang="el-GR" sz="2400" i="1" dirty="0" smtClean="0">
                        <a:latin typeface="Cambria Math" panose="02040503050406030204" pitchFamily="18" charset="0"/>
                      </a:rPr>
                      <m:t>𝜓</m:t>
                    </m:r>
                  </m:oMath>
                </a14:m>
                <a:r>
                  <a:rPr lang="el-GR" sz="2400" dirty="0"/>
                  <a:t>, </a:t>
                </a:r>
                <a:r>
                  <a:rPr lang="en-US" sz="2400" dirty="0"/>
                  <a:t>if they have exactly identical truth tables (in other words, their truth values are the same under every truth assignment). </a:t>
                </a:r>
              </a:p>
            </p:txBody>
          </p:sp>
        </mc:Choice>
        <mc:Fallback xmlns="">
          <p:sp>
            <p:nvSpPr>
              <p:cNvPr id="14" name="Content Placeholder 3">
                <a:extLst>
                  <a:ext uri="{FF2B5EF4-FFF2-40B4-BE49-F238E27FC236}">
                    <a16:creationId xmlns:a16="http://schemas.microsoft.com/office/drawing/2014/main" id="{0F892A6F-41C1-5422-1EC4-923B08A93146}"/>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r="-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DE30B65-7D1E-EEFB-6536-1FF7916DD4DE}"/>
                  </a:ext>
                </a:extLst>
              </p:cNvPr>
              <p:cNvGraphicFramePr>
                <a:graphicFrameLocks/>
              </p:cNvGraphicFramePr>
              <p:nvPr>
                <p:extLst>
                  <p:ext uri="{D42A27DB-BD31-4B8C-83A1-F6EECF244321}">
                    <p14:modId xmlns:p14="http://schemas.microsoft.com/office/powerpoint/2010/main" val="2308269366"/>
                  </p:ext>
                </p:extLst>
              </p:nvPr>
            </p:nvGraphicFramePr>
            <p:xfrm>
              <a:off x="914907" y="3429000"/>
              <a:ext cx="8434367" cy="2286000"/>
            </p:xfrm>
            <a:graphic>
              <a:graphicData uri="http://schemas.openxmlformats.org/drawingml/2006/table">
                <a:tbl>
                  <a:tblPr firstRow="1" bandRow="1">
                    <a:tableStyleId>{5C22544A-7EE6-4342-B048-85BDC9FD1C3A}</a:tableStyleId>
                  </a:tblPr>
                  <a:tblGrid>
                    <a:gridCol w="596906">
                      <a:extLst>
                        <a:ext uri="{9D8B030D-6E8A-4147-A177-3AD203B41FA5}">
                          <a16:colId xmlns:a16="http://schemas.microsoft.com/office/drawing/2014/main" val="2584681749"/>
                        </a:ext>
                      </a:extLst>
                    </a:gridCol>
                    <a:gridCol w="673931">
                      <a:extLst>
                        <a:ext uri="{9D8B030D-6E8A-4147-A177-3AD203B41FA5}">
                          <a16:colId xmlns:a16="http://schemas.microsoft.com/office/drawing/2014/main" val="2853615065"/>
                        </a:ext>
                      </a:extLst>
                    </a:gridCol>
                    <a:gridCol w="1084995">
                      <a:extLst>
                        <a:ext uri="{9D8B030D-6E8A-4147-A177-3AD203B41FA5}">
                          <a16:colId xmlns:a16="http://schemas.microsoft.com/office/drawing/2014/main" val="3806263506"/>
                        </a:ext>
                      </a:extLst>
                    </a:gridCol>
                    <a:gridCol w="1709914">
                      <a:extLst>
                        <a:ext uri="{9D8B030D-6E8A-4147-A177-3AD203B41FA5}">
                          <a16:colId xmlns:a16="http://schemas.microsoft.com/office/drawing/2014/main" val="1849603373"/>
                        </a:ext>
                      </a:extLst>
                    </a:gridCol>
                    <a:gridCol w="1709914">
                      <a:extLst>
                        <a:ext uri="{9D8B030D-6E8A-4147-A177-3AD203B41FA5}">
                          <a16:colId xmlns:a16="http://schemas.microsoft.com/office/drawing/2014/main" val="3550312026"/>
                        </a:ext>
                      </a:extLst>
                    </a:gridCol>
                    <a:gridCol w="2658707">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𝑝</m:t>
                                </m:r>
                              </m:oMath>
                            </m:oMathPara>
                          </a14:m>
                          <a:endParaRPr lang="en-US" sz="2400" b="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oMath>
                            </m:oMathPara>
                          </a14:m>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𝑝</m:t>
                                </m:r>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oMath>
                            </m:oMathPara>
                          </a14:m>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oMath>
                            </m:oMathPara>
                          </a14:m>
                          <a:endParaRPr lang="en-US" sz="2400" b="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b="0" i="1" dirty="0">
                                    <a:latin typeface="Cambria Math" panose="02040503050406030204" pitchFamily="18" charset="0"/>
                                  </a:rPr>
                                  <m:t>𝑝</m:t>
                                </m:r>
                                <m:r>
                                  <a:rPr lang="en-US" sz="2400" b="0" i="1" dirty="0">
                                    <a:latin typeface="Cambria Math" panose="02040503050406030204" pitchFamily="18" charset="0"/>
                                  </a:rPr>
                                  <m:t>∧</m:t>
                                </m:r>
                                <m:r>
                                  <a:rPr lang="en-US" sz="2400" b="0" i="1" dirty="0">
                                    <a:latin typeface="Cambria Math" panose="02040503050406030204" pitchFamily="18" charset="0"/>
                                  </a:rPr>
                                  <m:t>𝑞</m:t>
                                </m:r>
                                <m:r>
                                  <a:rPr lang="en-US" sz="2400" b="0" i="1" dirty="0">
                                    <a:latin typeface="Cambria Math" panose="02040503050406030204" pitchFamily="18" charset="0"/>
                                  </a:rPr>
                                  <m:t>)</m:t>
                                </m:r>
                              </m:oMath>
                            </m:oMathPara>
                          </a14:m>
                          <a:endParaRPr lang="en-US"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b="0" i="1" dirty="0" smtClean="0">
                                    <a:latin typeface="Cambria Math" panose="02040503050406030204" pitchFamily="18" charset="0"/>
                                  </a:rPr>
                                  <m:t>𝑝</m:t>
                                </m:r>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oMath>
                            </m:oMathPara>
                          </a14:m>
                          <a:endParaRPr lang="en-US" sz="2400"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𝑭</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𝑭</m:t>
                                </m:r>
                              </m:oMath>
                            </m:oMathPara>
                          </a14:m>
                          <a:endParaRPr lang="en-US" sz="2400"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𝑻</m:t>
                                </m:r>
                              </m:oMath>
                            </m:oMathPara>
                          </a14:m>
                          <a:endParaRPr lang="en-US" sz="2400"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5DE30B65-7D1E-EEFB-6536-1FF7916DD4DE}"/>
                  </a:ext>
                </a:extLst>
              </p:cNvPr>
              <p:cNvGraphicFramePr>
                <a:graphicFrameLocks/>
              </p:cNvGraphicFramePr>
              <p:nvPr>
                <p:extLst>
                  <p:ext uri="{D42A27DB-BD31-4B8C-83A1-F6EECF244321}">
                    <p14:modId xmlns:p14="http://schemas.microsoft.com/office/powerpoint/2010/main" val="2308269366"/>
                  </p:ext>
                </p:extLst>
              </p:nvPr>
            </p:nvGraphicFramePr>
            <p:xfrm>
              <a:off x="914907" y="3429000"/>
              <a:ext cx="8434367" cy="2286000"/>
            </p:xfrm>
            <a:graphic>
              <a:graphicData uri="http://schemas.openxmlformats.org/drawingml/2006/table">
                <a:tbl>
                  <a:tblPr firstRow="1" bandRow="1">
                    <a:tableStyleId>{5C22544A-7EE6-4342-B048-85BDC9FD1C3A}</a:tableStyleId>
                  </a:tblPr>
                  <a:tblGrid>
                    <a:gridCol w="596906">
                      <a:extLst>
                        <a:ext uri="{9D8B030D-6E8A-4147-A177-3AD203B41FA5}">
                          <a16:colId xmlns:a16="http://schemas.microsoft.com/office/drawing/2014/main" val="2584681749"/>
                        </a:ext>
                      </a:extLst>
                    </a:gridCol>
                    <a:gridCol w="673931">
                      <a:extLst>
                        <a:ext uri="{9D8B030D-6E8A-4147-A177-3AD203B41FA5}">
                          <a16:colId xmlns:a16="http://schemas.microsoft.com/office/drawing/2014/main" val="2853615065"/>
                        </a:ext>
                      </a:extLst>
                    </a:gridCol>
                    <a:gridCol w="1084995">
                      <a:extLst>
                        <a:ext uri="{9D8B030D-6E8A-4147-A177-3AD203B41FA5}">
                          <a16:colId xmlns:a16="http://schemas.microsoft.com/office/drawing/2014/main" val="3806263506"/>
                        </a:ext>
                      </a:extLst>
                    </a:gridCol>
                    <a:gridCol w="1709914">
                      <a:extLst>
                        <a:ext uri="{9D8B030D-6E8A-4147-A177-3AD203B41FA5}">
                          <a16:colId xmlns:a16="http://schemas.microsoft.com/office/drawing/2014/main" val="1849603373"/>
                        </a:ext>
                      </a:extLst>
                    </a:gridCol>
                    <a:gridCol w="1709914">
                      <a:extLst>
                        <a:ext uri="{9D8B030D-6E8A-4147-A177-3AD203B41FA5}">
                          <a16:colId xmlns:a16="http://schemas.microsoft.com/office/drawing/2014/main" val="3550312026"/>
                        </a:ext>
                      </a:extLst>
                    </a:gridCol>
                    <a:gridCol w="2658707">
                      <a:extLst>
                        <a:ext uri="{9D8B030D-6E8A-4147-A177-3AD203B41FA5}">
                          <a16:colId xmlns:a16="http://schemas.microsoft.com/office/drawing/2014/main" val="969654648"/>
                        </a:ext>
                      </a:extLst>
                    </a:gridCol>
                  </a:tblGrid>
                  <a:tr h="457200">
                    <a:tc>
                      <a:txBody>
                        <a:bodyPr/>
                        <a:lstStyle/>
                        <a:p>
                          <a:endParaRPr lang="en-US"/>
                        </a:p>
                      </a:txBody>
                      <a:tcPr>
                        <a:blipFill>
                          <a:blip r:embed="rId4"/>
                          <a:stretch>
                            <a:fillRect l="-2128" t="-2778" r="-1319149" b="-405556"/>
                          </a:stretch>
                        </a:blipFill>
                      </a:tcPr>
                    </a:tc>
                    <a:tc>
                      <a:txBody>
                        <a:bodyPr/>
                        <a:lstStyle/>
                        <a:p>
                          <a:endParaRPr lang="en-US"/>
                        </a:p>
                      </a:txBody>
                      <a:tcPr>
                        <a:blipFill>
                          <a:blip r:embed="rId4"/>
                          <a:stretch>
                            <a:fillRect l="-90566" t="-2778" r="-1069811" b="-405556"/>
                          </a:stretch>
                        </a:blipFill>
                      </a:tcPr>
                    </a:tc>
                    <a:tc>
                      <a:txBody>
                        <a:bodyPr/>
                        <a:lstStyle/>
                        <a:p>
                          <a:endParaRPr lang="en-US"/>
                        </a:p>
                      </a:txBody>
                      <a:tcPr>
                        <a:blipFill>
                          <a:blip r:embed="rId4"/>
                          <a:stretch>
                            <a:fillRect l="-117442" t="-2778" r="-559302" b="-405556"/>
                          </a:stretch>
                        </a:blipFill>
                      </a:tcPr>
                    </a:tc>
                    <a:tc>
                      <a:txBody>
                        <a:bodyPr/>
                        <a:lstStyle/>
                        <a:p>
                          <a:endParaRPr lang="en-US"/>
                        </a:p>
                      </a:txBody>
                      <a:tcPr>
                        <a:blipFill>
                          <a:blip r:embed="rId4"/>
                          <a:stretch>
                            <a:fillRect l="-138519" t="-2778" r="-256296" b="-405556"/>
                          </a:stretch>
                        </a:blipFill>
                      </a:tcPr>
                    </a:tc>
                    <a:tc>
                      <a:txBody>
                        <a:bodyPr/>
                        <a:lstStyle/>
                        <a:p>
                          <a:endParaRPr lang="en-US"/>
                        </a:p>
                      </a:txBody>
                      <a:tcPr>
                        <a:blipFill>
                          <a:blip r:embed="rId4"/>
                          <a:stretch>
                            <a:fillRect l="-240299" t="-2778" r="-158209" b="-405556"/>
                          </a:stretch>
                        </a:blipFill>
                      </a:tcPr>
                    </a:tc>
                    <a:tc>
                      <a:txBody>
                        <a:bodyPr/>
                        <a:lstStyle/>
                        <a:p>
                          <a:endParaRPr lang="en-US"/>
                        </a:p>
                      </a:txBody>
                      <a:tcPr>
                        <a:blipFill>
                          <a:blip r:embed="rId4"/>
                          <a:stretch>
                            <a:fillRect l="-217143" t="-2778" r="-952" b="-405556"/>
                          </a:stretch>
                        </a:blipFill>
                      </a:tcPr>
                    </a:tc>
                    <a:extLst>
                      <a:ext uri="{0D108BD9-81ED-4DB2-BD59-A6C34878D82A}">
                        <a16:rowId xmlns:a16="http://schemas.microsoft.com/office/drawing/2014/main" val="1878985487"/>
                      </a:ext>
                    </a:extLst>
                  </a:tr>
                  <a:tr h="457200">
                    <a:tc>
                      <a:txBody>
                        <a:bodyPr/>
                        <a:lstStyle/>
                        <a:p>
                          <a:endParaRPr lang="en-US"/>
                        </a:p>
                      </a:txBody>
                      <a:tcPr>
                        <a:blipFill>
                          <a:blip r:embed="rId4"/>
                          <a:stretch>
                            <a:fillRect l="-2128" t="-102778" r="-1319149" b="-305556"/>
                          </a:stretch>
                        </a:blipFill>
                      </a:tcPr>
                    </a:tc>
                    <a:tc>
                      <a:txBody>
                        <a:bodyPr/>
                        <a:lstStyle/>
                        <a:p>
                          <a:endParaRPr lang="en-US"/>
                        </a:p>
                      </a:txBody>
                      <a:tcPr>
                        <a:blipFill>
                          <a:blip r:embed="rId4"/>
                          <a:stretch>
                            <a:fillRect l="-90566" t="-102778" r="-1069811" b="-305556"/>
                          </a:stretch>
                        </a:blipFill>
                      </a:tcPr>
                    </a:tc>
                    <a:tc>
                      <a:txBody>
                        <a:bodyPr/>
                        <a:lstStyle/>
                        <a:p>
                          <a:endParaRPr lang="en-US"/>
                        </a:p>
                      </a:txBody>
                      <a:tcPr>
                        <a:blipFill>
                          <a:blip r:embed="rId4"/>
                          <a:stretch>
                            <a:fillRect l="-117442" t="-102778" r="-559302" b="-305556"/>
                          </a:stretch>
                        </a:blipFill>
                      </a:tcPr>
                    </a:tc>
                    <a:tc>
                      <a:txBody>
                        <a:bodyPr/>
                        <a:lstStyle/>
                        <a:p>
                          <a:endParaRPr lang="en-US"/>
                        </a:p>
                      </a:txBody>
                      <a:tcPr>
                        <a:blipFill>
                          <a:blip r:embed="rId4"/>
                          <a:stretch>
                            <a:fillRect l="-138519" t="-102778" r="-256296" b="-305556"/>
                          </a:stretch>
                        </a:blipFill>
                      </a:tcPr>
                    </a:tc>
                    <a:tc>
                      <a:txBody>
                        <a:bodyPr/>
                        <a:lstStyle/>
                        <a:p>
                          <a:endParaRPr lang="en-US"/>
                        </a:p>
                      </a:txBody>
                      <a:tcPr>
                        <a:blipFill>
                          <a:blip r:embed="rId4"/>
                          <a:stretch>
                            <a:fillRect l="-240299" t="-102778" r="-158209" b="-305556"/>
                          </a:stretch>
                        </a:blipFill>
                      </a:tcPr>
                    </a:tc>
                    <a:tc>
                      <a:txBody>
                        <a:bodyPr/>
                        <a:lstStyle/>
                        <a:p>
                          <a:endParaRPr lang="en-US"/>
                        </a:p>
                      </a:txBody>
                      <a:tcPr>
                        <a:blipFill>
                          <a:blip r:embed="rId4"/>
                          <a:stretch>
                            <a:fillRect l="-217143" t="-102778" r="-952" b="-305556"/>
                          </a:stretch>
                        </a:blipFill>
                      </a:tcPr>
                    </a:tc>
                    <a:extLst>
                      <a:ext uri="{0D108BD9-81ED-4DB2-BD59-A6C34878D82A}">
                        <a16:rowId xmlns:a16="http://schemas.microsoft.com/office/drawing/2014/main" val="2073093656"/>
                      </a:ext>
                    </a:extLst>
                  </a:tr>
                  <a:tr h="457200">
                    <a:tc>
                      <a:txBody>
                        <a:bodyPr/>
                        <a:lstStyle/>
                        <a:p>
                          <a:endParaRPr lang="en-US"/>
                        </a:p>
                      </a:txBody>
                      <a:tcPr>
                        <a:blipFill>
                          <a:blip r:embed="rId4"/>
                          <a:stretch>
                            <a:fillRect l="-2128" t="-202778" r="-1319149" b="-205556"/>
                          </a:stretch>
                        </a:blipFill>
                      </a:tcPr>
                    </a:tc>
                    <a:tc>
                      <a:txBody>
                        <a:bodyPr/>
                        <a:lstStyle/>
                        <a:p>
                          <a:endParaRPr lang="en-US"/>
                        </a:p>
                      </a:txBody>
                      <a:tcPr>
                        <a:blipFill>
                          <a:blip r:embed="rId4"/>
                          <a:stretch>
                            <a:fillRect l="-90566" t="-202778" r="-1069811" b="-205556"/>
                          </a:stretch>
                        </a:blipFill>
                      </a:tcPr>
                    </a:tc>
                    <a:tc>
                      <a:txBody>
                        <a:bodyPr/>
                        <a:lstStyle/>
                        <a:p>
                          <a:endParaRPr lang="en-US"/>
                        </a:p>
                      </a:txBody>
                      <a:tcPr>
                        <a:blipFill>
                          <a:blip r:embed="rId4"/>
                          <a:stretch>
                            <a:fillRect l="-117442" t="-202778" r="-559302" b="-205556"/>
                          </a:stretch>
                        </a:blipFill>
                      </a:tcPr>
                    </a:tc>
                    <a:tc>
                      <a:txBody>
                        <a:bodyPr/>
                        <a:lstStyle/>
                        <a:p>
                          <a:endParaRPr lang="en-US"/>
                        </a:p>
                      </a:txBody>
                      <a:tcPr>
                        <a:blipFill>
                          <a:blip r:embed="rId4"/>
                          <a:stretch>
                            <a:fillRect l="-138519" t="-202778" r="-256296" b="-205556"/>
                          </a:stretch>
                        </a:blipFill>
                      </a:tcPr>
                    </a:tc>
                    <a:tc>
                      <a:txBody>
                        <a:bodyPr/>
                        <a:lstStyle/>
                        <a:p>
                          <a:endParaRPr lang="en-US"/>
                        </a:p>
                      </a:txBody>
                      <a:tcPr>
                        <a:blipFill>
                          <a:blip r:embed="rId4"/>
                          <a:stretch>
                            <a:fillRect l="-240299" t="-202778" r="-158209" b="-205556"/>
                          </a:stretch>
                        </a:blipFill>
                      </a:tcPr>
                    </a:tc>
                    <a:tc>
                      <a:txBody>
                        <a:bodyPr/>
                        <a:lstStyle/>
                        <a:p>
                          <a:endParaRPr lang="en-US"/>
                        </a:p>
                      </a:txBody>
                      <a:tcPr>
                        <a:blipFill>
                          <a:blip r:embed="rId4"/>
                          <a:stretch>
                            <a:fillRect l="-217143" t="-202778" r="-952" b="-205556"/>
                          </a:stretch>
                        </a:blipFill>
                      </a:tcPr>
                    </a:tc>
                    <a:extLst>
                      <a:ext uri="{0D108BD9-81ED-4DB2-BD59-A6C34878D82A}">
                        <a16:rowId xmlns:a16="http://schemas.microsoft.com/office/drawing/2014/main" val="1664154232"/>
                      </a:ext>
                    </a:extLst>
                  </a:tr>
                  <a:tr h="457200">
                    <a:tc>
                      <a:txBody>
                        <a:bodyPr/>
                        <a:lstStyle/>
                        <a:p>
                          <a:endParaRPr lang="en-US"/>
                        </a:p>
                      </a:txBody>
                      <a:tcPr>
                        <a:blipFill>
                          <a:blip r:embed="rId4"/>
                          <a:stretch>
                            <a:fillRect l="-2128" t="-302778" r="-1319149" b="-105556"/>
                          </a:stretch>
                        </a:blipFill>
                      </a:tcPr>
                    </a:tc>
                    <a:tc>
                      <a:txBody>
                        <a:bodyPr/>
                        <a:lstStyle/>
                        <a:p>
                          <a:endParaRPr lang="en-US"/>
                        </a:p>
                      </a:txBody>
                      <a:tcPr>
                        <a:blipFill>
                          <a:blip r:embed="rId4"/>
                          <a:stretch>
                            <a:fillRect l="-90566" t="-302778" r="-1069811" b="-105556"/>
                          </a:stretch>
                        </a:blipFill>
                      </a:tcPr>
                    </a:tc>
                    <a:tc>
                      <a:txBody>
                        <a:bodyPr/>
                        <a:lstStyle/>
                        <a:p>
                          <a:endParaRPr lang="en-US"/>
                        </a:p>
                      </a:txBody>
                      <a:tcPr>
                        <a:blipFill>
                          <a:blip r:embed="rId4"/>
                          <a:stretch>
                            <a:fillRect l="-117442" t="-302778" r="-559302" b="-105556"/>
                          </a:stretch>
                        </a:blipFill>
                      </a:tcPr>
                    </a:tc>
                    <a:tc>
                      <a:txBody>
                        <a:bodyPr/>
                        <a:lstStyle/>
                        <a:p>
                          <a:endParaRPr lang="en-US"/>
                        </a:p>
                      </a:txBody>
                      <a:tcPr>
                        <a:blipFill>
                          <a:blip r:embed="rId4"/>
                          <a:stretch>
                            <a:fillRect l="-138519" t="-302778" r="-256296" b="-105556"/>
                          </a:stretch>
                        </a:blipFill>
                      </a:tcPr>
                    </a:tc>
                    <a:tc>
                      <a:txBody>
                        <a:bodyPr/>
                        <a:lstStyle/>
                        <a:p>
                          <a:endParaRPr lang="en-US"/>
                        </a:p>
                      </a:txBody>
                      <a:tcPr>
                        <a:blipFill>
                          <a:blip r:embed="rId4"/>
                          <a:stretch>
                            <a:fillRect l="-240299" t="-302778" r="-158209" b="-105556"/>
                          </a:stretch>
                        </a:blipFill>
                      </a:tcPr>
                    </a:tc>
                    <a:tc>
                      <a:txBody>
                        <a:bodyPr/>
                        <a:lstStyle/>
                        <a:p>
                          <a:endParaRPr lang="en-US"/>
                        </a:p>
                      </a:txBody>
                      <a:tcPr>
                        <a:blipFill>
                          <a:blip r:embed="rId4"/>
                          <a:stretch>
                            <a:fillRect l="-217143" t="-302778" r="-952" b="-105556"/>
                          </a:stretch>
                        </a:blipFill>
                      </a:tcPr>
                    </a:tc>
                    <a:extLst>
                      <a:ext uri="{0D108BD9-81ED-4DB2-BD59-A6C34878D82A}">
                        <a16:rowId xmlns:a16="http://schemas.microsoft.com/office/drawing/2014/main" val="3176681276"/>
                      </a:ext>
                    </a:extLst>
                  </a:tr>
                  <a:tr h="457200">
                    <a:tc>
                      <a:txBody>
                        <a:bodyPr/>
                        <a:lstStyle/>
                        <a:p>
                          <a:endParaRPr lang="en-US"/>
                        </a:p>
                      </a:txBody>
                      <a:tcPr>
                        <a:blipFill>
                          <a:blip r:embed="rId4"/>
                          <a:stretch>
                            <a:fillRect l="-2128" t="-402778" r="-1319149" b="-5556"/>
                          </a:stretch>
                        </a:blipFill>
                      </a:tcPr>
                    </a:tc>
                    <a:tc>
                      <a:txBody>
                        <a:bodyPr/>
                        <a:lstStyle/>
                        <a:p>
                          <a:endParaRPr lang="en-US"/>
                        </a:p>
                      </a:txBody>
                      <a:tcPr>
                        <a:blipFill>
                          <a:blip r:embed="rId4"/>
                          <a:stretch>
                            <a:fillRect l="-90566" t="-402778" r="-1069811" b="-5556"/>
                          </a:stretch>
                        </a:blipFill>
                      </a:tcPr>
                    </a:tc>
                    <a:tc>
                      <a:txBody>
                        <a:bodyPr/>
                        <a:lstStyle/>
                        <a:p>
                          <a:endParaRPr lang="en-US"/>
                        </a:p>
                      </a:txBody>
                      <a:tcPr>
                        <a:blipFill>
                          <a:blip r:embed="rId4"/>
                          <a:stretch>
                            <a:fillRect l="-117442" t="-402778" r="-559302" b="-5556"/>
                          </a:stretch>
                        </a:blipFill>
                      </a:tcPr>
                    </a:tc>
                    <a:tc>
                      <a:txBody>
                        <a:bodyPr/>
                        <a:lstStyle/>
                        <a:p>
                          <a:endParaRPr lang="en-US"/>
                        </a:p>
                      </a:txBody>
                      <a:tcPr>
                        <a:blipFill>
                          <a:blip r:embed="rId4"/>
                          <a:stretch>
                            <a:fillRect l="-138519" t="-402778" r="-256296" b="-5556"/>
                          </a:stretch>
                        </a:blipFill>
                      </a:tcPr>
                    </a:tc>
                    <a:tc>
                      <a:txBody>
                        <a:bodyPr/>
                        <a:lstStyle/>
                        <a:p>
                          <a:endParaRPr lang="en-US"/>
                        </a:p>
                      </a:txBody>
                      <a:tcPr>
                        <a:blipFill>
                          <a:blip r:embed="rId4"/>
                          <a:stretch>
                            <a:fillRect l="-240299" t="-402778" r="-158209" b="-5556"/>
                          </a:stretch>
                        </a:blipFill>
                      </a:tcPr>
                    </a:tc>
                    <a:tc>
                      <a:txBody>
                        <a:bodyPr/>
                        <a:lstStyle/>
                        <a:p>
                          <a:endParaRPr lang="en-US"/>
                        </a:p>
                      </a:txBody>
                      <a:tcPr>
                        <a:blipFill>
                          <a:blip r:embed="rId4"/>
                          <a:stretch>
                            <a:fillRect l="-217143" t="-402778" r="-952" b="-5556"/>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403982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1CE5D-0BC5-95D5-35EA-66C2786468E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4B12793-5CF4-D517-0E96-D38278764DF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362D070-EFB5-68CB-E7DE-21A7408C46F7}"/>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2" name="TextBox 1">
            <a:extLst>
              <a:ext uri="{FF2B5EF4-FFF2-40B4-BE49-F238E27FC236}">
                <a16:creationId xmlns:a16="http://schemas.microsoft.com/office/drawing/2014/main" id="{0D04B598-4F44-4D1F-82F8-57C91C6228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83B2103-5EE0-7712-F507-42B08B14924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Logical equivalence and tautologies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D336E753-D06C-4ED2-7F62-EF6946C60A04}"/>
                  </a:ext>
                </a:extLst>
              </p:cNvPr>
              <p:cNvSpPr>
                <a:spLocks noGrp="1"/>
              </p:cNvSpPr>
              <p:nvPr>
                <p:ph idx="1"/>
              </p:nvPr>
            </p:nvSpPr>
            <p:spPr>
              <a:xfrm>
                <a:off x="612647" y="1563132"/>
                <a:ext cx="11019515" cy="4593828"/>
              </a:xfrm>
            </p:spPr>
            <p:txBody>
              <a:bodyPr>
                <a:noAutofit/>
              </a:bodyPr>
              <a:lstStyle/>
              <a:p>
                <a:pPr fontAlgn="base"/>
                <a:r>
                  <a:rPr lang="en-US" sz="2400" dirty="0"/>
                  <a:t>To state it differently: </a:t>
                </a:r>
                <a14:m>
                  <m:oMath xmlns:m="http://schemas.openxmlformats.org/officeDocument/2006/math">
                    <m:r>
                      <a:rPr lang="el-GR" sz="2400" i="1" dirty="0">
                        <a:latin typeface="Cambria Math" panose="02040503050406030204" pitchFamily="18" charset="0"/>
                      </a:rPr>
                      <m:t>𝜑</m:t>
                    </m:r>
                  </m:oMath>
                </a14:m>
                <a:r>
                  <a:rPr lang="el-GR" sz="2400" dirty="0"/>
                  <a:t> </a:t>
                </a:r>
                <a:r>
                  <a:rPr lang="en-US" sz="2400" dirty="0"/>
                  <a:t>and </a:t>
                </a:r>
                <a14:m>
                  <m:oMath xmlns:m="http://schemas.openxmlformats.org/officeDocument/2006/math">
                    <m:r>
                      <a:rPr lang="el-GR" sz="2400" i="1" dirty="0">
                        <a:latin typeface="Cambria Math" panose="02040503050406030204" pitchFamily="18" charset="0"/>
                      </a:rPr>
                      <m:t>𝜓</m:t>
                    </m:r>
                  </m:oMath>
                </a14:m>
                <a:r>
                  <a:rPr lang="el-GR" sz="2400" dirty="0"/>
                  <a:t> </a:t>
                </a:r>
                <a:r>
                  <a:rPr lang="en-US" sz="2400" dirty="0"/>
                  <a:t>are logically equivalent whenever </a:t>
                </a:r>
                <a14:m>
                  <m:oMath xmlns:m="http://schemas.openxmlformats.org/officeDocument/2006/math">
                    <m:r>
                      <a:rPr lang="el-GR" sz="2400" i="1" dirty="0" smtClean="0">
                        <a:latin typeface="Cambria Math" panose="02040503050406030204" pitchFamily="18" charset="0"/>
                      </a:rPr>
                      <m:t>𝜑</m:t>
                    </m:r>
                    <m:r>
                      <a:rPr lang="el-GR" sz="2400" i="1" dirty="0" smtClean="0">
                        <a:latin typeface="Cambria Math" panose="02040503050406030204" pitchFamily="18" charset="0"/>
                      </a:rPr>
                      <m:t> ⇔ </m:t>
                    </m:r>
                    <m:r>
                      <a:rPr lang="el-GR" sz="2400" i="1" dirty="0" smtClean="0">
                        <a:latin typeface="Cambria Math" panose="02040503050406030204" pitchFamily="18" charset="0"/>
                      </a:rPr>
                      <m:t>𝜓</m:t>
                    </m:r>
                    <m:r>
                      <a:rPr lang="el-GR" sz="2400" i="1" dirty="0" smtClean="0">
                        <a:latin typeface="Cambria Math" panose="02040503050406030204" pitchFamily="18" charset="0"/>
                      </a:rPr>
                      <m:t> </m:t>
                    </m:r>
                  </m:oMath>
                </a14:m>
                <a:r>
                  <a:rPr lang="en-US" sz="2400" dirty="0"/>
                  <a:t>is a tautology.</a:t>
                </a:r>
              </a:p>
              <a:p>
                <a:pPr fontAlgn="base"/>
                <a:r>
                  <a:rPr lang="en-US" sz="2400" dirty="0"/>
                  <a:t>For example, </a:t>
                </a:r>
                <a14:m>
                  <m:oMath xmlns:m="http://schemas.openxmlformats.org/officeDocument/2006/math">
                    <m:r>
                      <a:rPr lang="en-US" sz="2400" i="1" dirty="0" smtClean="0">
                        <a:latin typeface="Cambria Math" panose="02040503050406030204" pitchFamily="18" charset="0"/>
                      </a:rPr>
                      <m:t>¬(</m:t>
                    </m:r>
                    <m:r>
                      <a:rPr lang="en-US" sz="2400" i="1" dirty="0">
                        <a:latin typeface="Cambria Math" panose="02040503050406030204" pitchFamily="18" charset="0"/>
                      </a:rPr>
                      <m:t>𝑝</m:t>
                    </m:r>
                    <m:r>
                      <a:rPr lang="en-US" sz="2400" i="1" dirty="0">
                        <a:latin typeface="Cambria Math" panose="02040503050406030204" pitchFamily="18" charset="0"/>
                      </a:rPr>
                      <m:t>∧</m:t>
                    </m:r>
                    <m:r>
                      <a:rPr lang="en-US" sz="2400" i="1" dirty="0">
                        <a:latin typeface="Cambria Math" panose="02040503050406030204" pitchFamily="18" charset="0"/>
                      </a:rPr>
                      <m:t>𝑞</m:t>
                    </m:r>
                    <m:r>
                      <a:rPr lang="en-US" sz="2400" i="1" dirty="0">
                        <a:latin typeface="Cambria Math" panose="02040503050406030204" pitchFamily="18" charset="0"/>
                      </a:rPr>
                      <m:t>) </m:t>
                    </m:r>
                  </m:oMath>
                </a14:m>
                <a:r>
                  <a:rPr lang="en-US" sz="2400" dirty="0"/>
                  <a:t>and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𝑝</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m:t>
                    </m:r>
                    <m:r>
                      <a:rPr lang="en-US" sz="2400" i="1" dirty="0" smtClean="0">
                        <a:latin typeface="Cambria Math" panose="02040503050406030204" pitchFamily="18" charset="0"/>
                      </a:rPr>
                      <m:t>𝑞</m:t>
                    </m:r>
                    <m:r>
                      <a:rPr lang="en-US" sz="2400" i="1" dirty="0" smtClean="0">
                        <a:latin typeface="Cambria Math" panose="02040503050406030204" pitchFamily="18" charset="0"/>
                      </a:rPr>
                      <m:t> </m:t>
                    </m:r>
                  </m:oMath>
                </a14:m>
                <a:r>
                  <a:rPr lang="en-US" sz="2400" dirty="0"/>
                  <a:t>are logically equivalent:</a:t>
                </a:r>
              </a:p>
            </p:txBody>
          </p:sp>
        </mc:Choice>
        <mc:Fallback xmlns="">
          <p:sp>
            <p:nvSpPr>
              <p:cNvPr id="14" name="Content Placeholder 3">
                <a:extLst>
                  <a:ext uri="{FF2B5EF4-FFF2-40B4-BE49-F238E27FC236}">
                    <a16:creationId xmlns:a16="http://schemas.microsoft.com/office/drawing/2014/main" id="{D336E753-D06C-4ED2-7F62-EF6946C60A04}"/>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806" r="-13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227ADFAF-86A3-E565-6FBE-2B52E480CA16}"/>
                  </a:ext>
                </a:extLst>
              </p:cNvPr>
              <p:cNvGraphicFramePr>
                <a:graphicFrameLocks/>
              </p:cNvGraphicFramePr>
              <p:nvPr/>
            </p:nvGraphicFramePr>
            <p:xfrm>
              <a:off x="818891" y="4055242"/>
              <a:ext cx="11296324" cy="1849120"/>
            </p:xfrm>
            <a:graphic>
              <a:graphicData uri="http://schemas.openxmlformats.org/drawingml/2006/table">
                <a:tbl>
                  <a:tblPr firstRow="1" bandRow="1">
                    <a:tableStyleId>{5C22544A-7EE6-4342-B048-85BDC9FD1C3A}</a:tableStyleId>
                  </a:tblPr>
                  <a:tblGrid>
                    <a:gridCol w="607844">
                      <a:extLst>
                        <a:ext uri="{9D8B030D-6E8A-4147-A177-3AD203B41FA5}">
                          <a16:colId xmlns:a16="http://schemas.microsoft.com/office/drawing/2014/main" val="2584681749"/>
                        </a:ext>
                      </a:extLst>
                    </a:gridCol>
                    <a:gridCol w="686279">
                      <a:extLst>
                        <a:ext uri="{9D8B030D-6E8A-4147-A177-3AD203B41FA5}">
                          <a16:colId xmlns:a16="http://schemas.microsoft.com/office/drawing/2014/main" val="2853615065"/>
                        </a:ext>
                      </a:extLst>
                    </a:gridCol>
                    <a:gridCol w="1104873">
                      <a:extLst>
                        <a:ext uri="{9D8B030D-6E8A-4147-A177-3AD203B41FA5}">
                          <a16:colId xmlns:a16="http://schemas.microsoft.com/office/drawing/2014/main" val="3806263506"/>
                        </a:ext>
                      </a:extLst>
                    </a:gridCol>
                    <a:gridCol w="1039658">
                      <a:extLst>
                        <a:ext uri="{9D8B030D-6E8A-4147-A177-3AD203B41FA5}">
                          <a16:colId xmlns:a16="http://schemas.microsoft.com/office/drawing/2014/main" val="1849603373"/>
                        </a:ext>
                      </a:extLst>
                    </a:gridCol>
                    <a:gridCol w="1663700">
                      <a:extLst>
                        <a:ext uri="{9D8B030D-6E8A-4147-A177-3AD203B41FA5}">
                          <a16:colId xmlns:a16="http://schemas.microsoft.com/office/drawing/2014/main" val="3550312026"/>
                        </a:ext>
                      </a:extLst>
                    </a:gridCol>
                    <a:gridCol w="2171700">
                      <a:extLst>
                        <a:ext uri="{9D8B030D-6E8A-4147-A177-3AD203B41FA5}">
                          <a16:colId xmlns:a16="http://schemas.microsoft.com/office/drawing/2014/main" val="969654648"/>
                        </a:ext>
                      </a:extLst>
                    </a:gridCol>
                    <a:gridCol w="4022270">
                      <a:extLst>
                        <a:ext uri="{9D8B030D-6E8A-4147-A177-3AD203B41FA5}">
                          <a16:colId xmlns:a16="http://schemas.microsoft.com/office/drawing/2014/main" val="1537677861"/>
                        </a:ext>
                      </a:extLst>
                    </a:gridCol>
                  </a:tblGrid>
                  <a:tr h="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i="1" dirty="0" smtClean="0">
                                    <a:latin typeface="Cambria Math" panose="02040503050406030204" pitchFamily="18" charset="0"/>
                                  </a:rPr>
                                  <m:t>∧</m:t>
                                </m:r>
                                <m:r>
                                  <a:rPr lang="en-US" b="0" i="1" dirty="0"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m:t>
                                </m:r>
                                <m:r>
                                  <a:rPr lang="en-US" sz="1800" b="0" i="1" dirty="0"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m:t>
                                </m:r>
                                <m:r>
                                  <a:rPr lang="en-US" b="1" i="1" dirty="0">
                                    <a:latin typeface="Cambria Math" panose="02040503050406030204" pitchFamily="18" charset="0"/>
                                  </a:rPr>
                                  <m:t>𝒑</m:t>
                                </m:r>
                                <m:r>
                                  <a:rPr lang="en-US" b="1" i="1" dirty="0">
                                    <a:latin typeface="Cambria Math" panose="02040503050406030204" pitchFamily="18" charset="0"/>
                                  </a:rPr>
                                  <m:t>∧</m:t>
                                </m:r>
                                <m:r>
                                  <a:rPr lang="en-US" b="1" i="1" dirty="0">
                                    <a:latin typeface="Cambria Math" panose="02040503050406030204" pitchFamily="18" charset="0"/>
                                  </a:rPr>
                                  <m:t>𝒒</m:t>
                                </m:r>
                                <m:r>
                                  <a:rPr lang="en-US" b="1" i="1" dirty="0">
                                    <a:latin typeface="Cambria Math" panose="02040503050406030204" pitchFamily="18" charset="0"/>
                                  </a:rPr>
                                  <m:t>)</m:t>
                                </m:r>
                              </m:oMath>
                            </m:oMathPara>
                          </a14:m>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r>
                                  <a:rPr lang="en-US" b="0" i="1" dirty="0" smtClean="0">
                                    <a:latin typeface="Cambria Math" panose="02040503050406030204" pitchFamily="18" charset="0"/>
                                  </a:rPr>
                                  <m:t>𝑞</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1" i="1" dirty="0" smtClean="0">
                                  <a:latin typeface="Cambria Math" panose="02040503050406030204" pitchFamily="18" charset="0"/>
                                </a:rPr>
                                <m:t>(¬(</m:t>
                              </m:r>
                              <m:r>
                                <a:rPr lang="en-US" b="1" i="1" dirty="0">
                                  <a:latin typeface="Cambria Math" panose="02040503050406030204" pitchFamily="18" charset="0"/>
                                </a:rPr>
                                <m:t>𝒑</m:t>
                              </m:r>
                              <m:r>
                                <a:rPr lang="en-US" b="1" i="1" dirty="0">
                                  <a:latin typeface="Cambria Math" panose="02040503050406030204" pitchFamily="18" charset="0"/>
                                </a:rPr>
                                <m:t>∧</m:t>
                              </m:r>
                              <m:r>
                                <a:rPr lang="en-US" b="1" i="1" dirty="0">
                                  <a:latin typeface="Cambria Math" panose="02040503050406030204" pitchFamily="18" charset="0"/>
                                </a:rPr>
                                <m:t>𝒒</m:t>
                              </m:r>
                              <m:r>
                                <a:rPr lang="en-US" b="1" i="1" dirty="0" smtClean="0">
                                  <a:latin typeface="Cambria Math" panose="02040503050406030204" pitchFamily="18" charset="0"/>
                                </a:rPr>
                                <m:t>)</m:t>
                              </m:r>
                              <m:r>
                                <a:rPr lang="en-US" b="1" i="1" dirty="0">
                                  <a:latin typeface="Cambria Math" panose="02040503050406030204" pitchFamily="18" charset="0"/>
                                </a:rPr>
                                <m:t>)</m:t>
                              </m:r>
                              <m:r>
                                <a:rPr lang="el-GR" i="1" dirty="0" smtClean="0">
                                  <a:latin typeface="Cambria Math" panose="02040503050406030204" pitchFamily="18" charset="0"/>
                                </a:rPr>
                                <m:t>⇔</m:t>
                              </m:r>
                            </m:oMath>
                          </a14:m>
                          <a:r>
                            <a:rPr lang="en-US" b="1" dirty="0"/>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𝑝</m:t>
                              </m:r>
                              <m:r>
                                <a:rPr lang="en-US" b="0" i="1" dirty="0" smtClean="0">
                                  <a:latin typeface="Cambria Math" panose="02040503050406030204" pitchFamily="18" charset="0"/>
                                </a:rPr>
                                <m:t>∧</m:t>
                              </m:r>
                              <m:r>
                                <a:rPr lang="en-US" b="0" i="1" dirty="0" smtClean="0">
                                  <a:latin typeface="Cambria Math" panose="02040503050406030204" pitchFamily="18" charset="0"/>
                                </a:rPr>
                                <m:t>𝑞</m:t>
                              </m:r>
                              <m:r>
                                <a:rPr lang="en-US" b="0" i="1" dirty="0" smtClean="0">
                                  <a:latin typeface="Cambria Math" panose="02040503050406030204" pitchFamily="18" charset="0"/>
                                </a:rPr>
                                <m:t>)⇒¬</m:t>
                              </m:r>
                              <m:r>
                                <a:rPr lang="en-US" b="0" i="1" dirty="0" smtClean="0">
                                  <a:latin typeface="Cambria Math" panose="02040503050406030204" pitchFamily="18" charset="0"/>
                                </a:rPr>
                                <m:t>𝑞</m:t>
                              </m:r>
                            </m:oMath>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5" name="Content Placeholder 3">
                <a:extLst>
                  <a:ext uri="{FF2B5EF4-FFF2-40B4-BE49-F238E27FC236}">
                    <a16:creationId xmlns:a16="http://schemas.microsoft.com/office/drawing/2014/main" id="{227ADFAF-86A3-E565-6FBE-2B52E480CA16}"/>
                  </a:ext>
                </a:extLst>
              </p:cNvPr>
              <p:cNvGraphicFramePr>
                <a:graphicFrameLocks/>
              </p:cNvGraphicFramePr>
              <p:nvPr/>
            </p:nvGraphicFramePr>
            <p:xfrm>
              <a:off x="818891" y="4055242"/>
              <a:ext cx="11296324" cy="1849120"/>
            </p:xfrm>
            <a:graphic>
              <a:graphicData uri="http://schemas.openxmlformats.org/drawingml/2006/table">
                <a:tbl>
                  <a:tblPr firstRow="1" bandRow="1">
                    <a:tableStyleId>{5C22544A-7EE6-4342-B048-85BDC9FD1C3A}</a:tableStyleId>
                  </a:tblPr>
                  <a:tblGrid>
                    <a:gridCol w="607844">
                      <a:extLst>
                        <a:ext uri="{9D8B030D-6E8A-4147-A177-3AD203B41FA5}">
                          <a16:colId xmlns:a16="http://schemas.microsoft.com/office/drawing/2014/main" val="2584681749"/>
                        </a:ext>
                      </a:extLst>
                    </a:gridCol>
                    <a:gridCol w="686279">
                      <a:extLst>
                        <a:ext uri="{9D8B030D-6E8A-4147-A177-3AD203B41FA5}">
                          <a16:colId xmlns:a16="http://schemas.microsoft.com/office/drawing/2014/main" val="2853615065"/>
                        </a:ext>
                      </a:extLst>
                    </a:gridCol>
                    <a:gridCol w="1104873">
                      <a:extLst>
                        <a:ext uri="{9D8B030D-6E8A-4147-A177-3AD203B41FA5}">
                          <a16:colId xmlns:a16="http://schemas.microsoft.com/office/drawing/2014/main" val="3806263506"/>
                        </a:ext>
                      </a:extLst>
                    </a:gridCol>
                    <a:gridCol w="1039658">
                      <a:extLst>
                        <a:ext uri="{9D8B030D-6E8A-4147-A177-3AD203B41FA5}">
                          <a16:colId xmlns:a16="http://schemas.microsoft.com/office/drawing/2014/main" val="1849603373"/>
                        </a:ext>
                      </a:extLst>
                    </a:gridCol>
                    <a:gridCol w="1663700">
                      <a:extLst>
                        <a:ext uri="{9D8B030D-6E8A-4147-A177-3AD203B41FA5}">
                          <a16:colId xmlns:a16="http://schemas.microsoft.com/office/drawing/2014/main" val="3550312026"/>
                        </a:ext>
                      </a:extLst>
                    </a:gridCol>
                    <a:gridCol w="2171700">
                      <a:extLst>
                        <a:ext uri="{9D8B030D-6E8A-4147-A177-3AD203B41FA5}">
                          <a16:colId xmlns:a16="http://schemas.microsoft.com/office/drawing/2014/main" val="969654648"/>
                        </a:ext>
                      </a:extLst>
                    </a:gridCol>
                    <a:gridCol w="4022270">
                      <a:extLst>
                        <a:ext uri="{9D8B030D-6E8A-4147-A177-3AD203B41FA5}">
                          <a16:colId xmlns:a16="http://schemas.microsoft.com/office/drawing/2014/main" val="1537677861"/>
                        </a:ext>
                      </a:extLst>
                    </a:gridCol>
                  </a:tblGrid>
                  <a:tr h="365760">
                    <a:tc>
                      <a:txBody>
                        <a:bodyPr/>
                        <a:lstStyle/>
                        <a:p>
                          <a:endParaRPr lang="en-US"/>
                        </a:p>
                      </a:txBody>
                      <a:tcPr>
                        <a:blipFill>
                          <a:blip r:embed="rId4"/>
                          <a:stretch>
                            <a:fillRect l="-2083" t="-3448" r="-1760417" b="-410345"/>
                          </a:stretch>
                        </a:blipFill>
                      </a:tcPr>
                    </a:tc>
                    <a:tc>
                      <a:txBody>
                        <a:bodyPr/>
                        <a:lstStyle/>
                        <a:p>
                          <a:endParaRPr lang="en-US"/>
                        </a:p>
                      </a:txBody>
                      <a:tcPr>
                        <a:blipFill>
                          <a:blip r:embed="rId4"/>
                          <a:stretch>
                            <a:fillRect l="-90741" t="-3448" r="-1464815" b="-410345"/>
                          </a:stretch>
                        </a:blipFill>
                      </a:tcPr>
                    </a:tc>
                    <a:tc>
                      <a:txBody>
                        <a:bodyPr/>
                        <a:lstStyle/>
                        <a:p>
                          <a:endParaRPr lang="en-US"/>
                        </a:p>
                      </a:txBody>
                      <a:tcPr>
                        <a:blipFill>
                          <a:blip r:embed="rId4"/>
                          <a:stretch>
                            <a:fillRect l="-118391" t="-3448" r="-809195" b="-410345"/>
                          </a:stretch>
                        </a:blipFill>
                      </a:tcPr>
                    </a:tc>
                    <a:tc>
                      <a:txBody>
                        <a:bodyPr/>
                        <a:lstStyle/>
                        <a:p>
                          <a:endParaRPr lang="en-US"/>
                        </a:p>
                      </a:txBody>
                      <a:tcPr>
                        <a:blipFill>
                          <a:blip r:embed="rId4"/>
                          <a:stretch>
                            <a:fillRect l="-231707" t="-3448" r="-758537" b="-410345"/>
                          </a:stretch>
                        </a:blipFill>
                      </a:tcPr>
                    </a:tc>
                    <a:tc>
                      <a:txBody>
                        <a:bodyPr/>
                        <a:lstStyle/>
                        <a:p>
                          <a:endParaRPr lang="en-US"/>
                        </a:p>
                      </a:txBody>
                      <a:tcPr>
                        <a:blipFill>
                          <a:blip r:embed="rId4"/>
                          <a:stretch>
                            <a:fillRect l="-207634" t="-3448" r="-374809" b="-410345"/>
                          </a:stretch>
                        </a:blipFill>
                      </a:tcPr>
                    </a:tc>
                    <a:tc>
                      <a:txBody>
                        <a:bodyPr/>
                        <a:lstStyle/>
                        <a:p>
                          <a:endParaRPr lang="en-US"/>
                        </a:p>
                      </a:txBody>
                      <a:tcPr>
                        <a:blipFill>
                          <a:blip r:embed="rId4"/>
                          <a:stretch>
                            <a:fillRect l="-235673" t="-3448" r="-187135" b="-410345"/>
                          </a:stretch>
                        </a:blipFill>
                      </a:tcPr>
                    </a:tc>
                    <a:tc>
                      <a:txBody>
                        <a:bodyPr/>
                        <a:lstStyle/>
                        <a:p>
                          <a:endParaRPr lang="en-US"/>
                        </a:p>
                      </a:txBody>
                      <a:tcPr>
                        <a:blipFill>
                          <a:blip r:embed="rId4"/>
                          <a:stretch>
                            <a:fillRect l="-181073" t="-3448" r="-946" b="-410345"/>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2083" t="-103448" r="-1760417" b="-310345"/>
                          </a:stretch>
                        </a:blipFill>
                      </a:tcPr>
                    </a:tc>
                    <a:tc>
                      <a:txBody>
                        <a:bodyPr/>
                        <a:lstStyle/>
                        <a:p>
                          <a:endParaRPr lang="en-US"/>
                        </a:p>
                      </a:txBody>
                      <a:tcPr>
                        <a:blipFill>
                          <a:blip r:embed="rId4"/>
                          <a:stretch>
                            <a:fillRect l="-90741" t="-103448" r="-1464815" b="-310345"/>
                          </a:stretch>
                        </a:blipFill>
                      </a:tcPr>
                    </a:tc>
                    <a:tc>
                      <a:txBody>
                        <a:bodyPr/>
                        <a:lstStyle/>
                        <a:p>
                          <a:endParaRPr lang="en-US"/>
                        </a:p>
                      </a:txBody>
                      <a:tcPr>
                        <a:blipFill>
                          <a:blip r:embed="rId4"/>
                          <a:stretch>
                            <a:fillRect l="-118391" t="-103448" r="-809195" b="-310345"/>
                          </a:stretch>
                        </a:blipFill>
                      </a:tcPr>
                    </a:tc>
                    <a:tc>
                      <a:txBody>
                        <a:bodyPr/>
                        <a:lstStyle/>
                        <a:p>
                          <a:endParaRPr lang="en-US"/>
                        </a:p>
                      </a:txBody>
                      <a:tcPr>
                        <a:blipFill>
                          <a:blip r:embed="rId4"/>
                          <a:stretch>
                            <a:fillRect l="-231707" t="-103448" r="-758537" b="-310345"/>
                          </a:stretch>
                        </a:blipFill>
                      </a:tcPr>
                    </a:tc>
                    <a:tc>
                      <a:txBody>
                        <a:bodyPr/>
                        <a:lstStyle/>
                        <a:p>
                          <a:endParaRPr lang="en-US"/>
                        </a:p>
                      </a:txBody>
                      <a:tcPr>
                        <a:blipFill>
                          <a:blip r:embed="rId4"/>
                          <a:stretch>
                            <a:fillRect l="-207634" t="-103448" r="-374809" b="-310345"/>
                          </a:stretch>
                        </a:blipFill>
                      </a:tcPr>
                    </a:tc>
                    <a:tc>
                      <a:txBody>
                        <a:bodyPr/>
                        <a:lstStyle/>
                        <a:p>
                          <a:endParaRPr lang="en-US"/>
                        </a:p>
                      </a:txBody>
                      <a:tcPr>
                        <a:blipFill>
                          <a:blip r:embed="rId4"/>
                          <a:stretch>
                            <a:fillRect l="-235673" t="-103448" r="-187135" b="-310345"/>
                          </a:stretch>
                        </a:blipFill>
                      </a:tcPr>
                    </a:tc>
                    <a:tc>
                      <a:txBody>
                        <a:bodyPr/>
                        <a:lstStyle/>
                        <a:p>
                          <a:endParaRPr lang="en-US"/>
                        </a:p>
                      </a:txBody>
                      <a:tcPr>
                        <a:blipFill>
                          <a:blip r:embed="rId4"/>
                          <a:stretch>
                            <a:fillRect l="-181073" t="-103448" r="-946" b="-310345"/>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2083" t="-203448" r="-1760417" b="-210345"/>
                          </a:stretch>
                        </a:blipFill>
                      </a:tcPr>
                    </a:tc>
                    <a:tc>
                      <a:txBody>
                        <a:bodyPr/>
                        <a:lstStyle/>
                        <a:p>
                          <a:endParaRPr lang="en-US"/>
                        </a:p>
                      </a:txBody>
                      <a:tcPr>
                        <a:blipFill>
                          <a:blip r:embed="rId4"/>
                          <a:stretch>
                            <a:fillRect l="-90741" t="-203448" r="-1464815" b="-210345"/>
                          </a:stretch>
                        </a:blipFill>
                      </a:tcPr>
                    </a:tc>
                    <a:tc>
                      <a:txBody>
                        <a:bodyPr/>
                        <a:lstStyle/>
                        <a:p>
                          <a:endParaRPr lang="en-US"/>
                        </a:p>
                      </a:txBody>
                      <a:tcPr>
                        <a:blipFill>
                          <a:blip r:embed="rId4"/>
                          <a:stretch>
                            <a:fillRect l="-118391" t="-203448" r="-809195" b="-210345"/>
                          </a:stretch>
                        </a:blipFill>
                      </a:tcPr>
                    </a:tc>
                    <a:tc>
                      <a:txBody>
                        <a:bodyPr/>
                        <a:lstStyle/>
                        <a:p>
                          <a:endParaRPr lang="en-US"/>
                        </a:p>
                      </a:txBody>
                      <a:tcPr>
                        <a:blipFill>
                          <a:blip r:embed="rId4"/>
                          <a:stretch>
                            <a:fillRect l="-231707" t="-203448" r="-758537" b="-210345"/>
                          </a:stretch>
                        </a:blipFill>
                      </a:tcPr>
                    </a:tc>
                    <a:tc>
                      <a:txBody>
                        <a:bodyPr/>
                        <a:lstStyle/>
                        <a:p>
                          <a:endParaRPr lang="en-US"/>
                        </a:p>
                      </a:txBody>
                      <a:tcPr>
                        <a:blipFill>
                          <a:blip r:embed="rId4"/>
                          <a:stretch>
                            <a:fillRect l="-207634" t="-203448" r="-374809" b="-210345"/>
                          </a:stretch>
                        </a:blipFill>
                      </a:tcPr>
                    </a:tc>
                    <a:tc>
                      <a:txBody>
                        <a:bodyPr/>
                        <a:lstStyle/>
                        <a:p>
                          <a:endParaRPr lang="en-US"/>
                        </a:p>
                      </a:txBody>
                      <a:tcPr>
                        <a:blipFill>
                          <a:blip r:embed="rId4"/>
                          <a:stretch>
                            <a:fillRect l="-235673" t="-203448" r="-187135" b="-210345"/>
                          </a:stretch>
                        </a:blipFill>
                      </a:tcPr>
                    </a:tc>
                    <a:tc>
                      <a:txBody>
                        <a:bodyPr/>
                        <a:lstStyle/>
                        <a:p>
                          <a:endParaRPr lang="en-US"/>
                        </a:p>
                      </a:txBody>
                      <a:tcPr>
                        <a:blipFill>
                          <a:blip r:embed="rId4"/>
                          <a:stretch>
                            <a:fillRect l="-181073" t="-203448" r="-946" b="-210345"/>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2083" t="-293333" r="-1760417" b="-103333"/>
                          </a:stretch>
                        </a:blipFill>
                      </a:tcPr>
                    </a:tc>
                    <a:tc>
                      <a:txBody>
                        <a:bodyPr/>
                        <a:lstStyle/>
                        <a:p>
                          <a:endParaRPr lang="en-US"/>
                        </a:p>
                      </a:txBody>
                      <a:tcPr>
                        <a:blipFill>
                          <a:blip r:embed="rId4"/>
                          <a:stretch>
                            <a:fillRect l="-90741" t="-293333" r="-1464815" b="-103333"/>
                          </a:stretch>
                        </a:blipFill>
                      </a:tcPr>
                    </a:tc>
                    <a:tc>
                      <a:txBody>
                        <a:bodyPr/>
                        <a:lstStyle/>
                        <a:p>
                          <a:endParaRPr lang="en-US"/>
                        </a:p>
                      </a:txBody>
                      <a:tcPr>
                        <a:blipFill>
                          <a:blip r:embed="rId4"/>
                          <a:stretch>
                            <a:fillRect l="-118391" t="-293333" r="-809195" b="-103333"/>
                          </a:stretch>
                        </a:blipFill>
                      </a:tcPr>
                    </a:tc>
                    <a:tc>
                      <a:txBody>
                        <a:bodyPr/>
                        <a:lstStyle/>
                        <a:p>
                          <a:endParaRPr lang="en-US"/>
                        </a:p>
                      </a:txBody>
                      <a:tcPr>
                        <a:blipFill>
                          <a:blip r:embed="rId4"/>
                          <a:stretch>
                            <a:fillRect l="-231707" t="-293333" r="-758537" b="-103333"/>
                          </a:stretch>
                        </a:blipFill>
                      </a:tcPr>
                    </a:tc>
                    <a:tc>
                      <a:txBody>
                        <a:bodyPr/>
                        <a:lstStyle/>
                        <a:p>
                          <a:endParaRPr lang="en-US"/>
                        </a:p>
                      </a:txBody>
                      <a:tcPr>
                        <a:blipFill>
                          <a:blip r:embed="rId4"/>
                          <a:stretch>
                            <a:fillRect l="-207634" t="-293333" r="-374809" b="-103333"/>
                          </a:stretch>
                        </a:blipFill>
                      </a:tcPr>
                    </a:tc>
                    <a:tc>
                      <a:txBody>
                        <a:bodyPr/>
                        <a:lstStyle/>
                        <a:p>
                          <a:endParaRPr lang="en-US"/>
                        </a:p>
                      </a:txBody>
                      <a:tcPr>
                        <a:blipFill>
                          <a:blip r:embed="rId4"/>
                          <a:stretch>
                            <a:fillRect l="-235673" t="-293333" r="-187135" b="-103333"/>
                          </a:stretch>
                        </a:blipFill>
                      </a:tcPr>
                    </a:tc>
                    <a:tc>
                      <a:txBody>
                        <a:bodyPr/>
                        <a:lstStyle/>
                        <a:p>
                          <a:endParaRPr lang="en-US"/>
                        </a:p>
                      </a:txBody>
                      <a:tcPr>
                        <a:blipFill>
                          <a:blip r:embed="rId4"/>
                          <a:stretch>
                            <a:fillRect l="-181073" t="-293333" r="-946" b="-103333"/>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2083" t="-406897" r="-1760417" b="-6897"/>
                          </a:stretch>
                        </a:blipFill>
                      </a:tcPr>
                    </a:tc>
                    <a:tc>
                      <a:txBody>
                        <a:bodyPr/>
                        <a:lstStyle/>
                        <a:p>
                          <a:endParaRPr lang="en-US"/>
                        </a:p>
                      </a:txBody>
                      <a:tcPr>
                        <a:blipFill>
                          <a:blip r:embed="rId4"/>
                          <a:stretch>
                            <a:fillRect l="-90741" t="-406897" r="-1464815" b="-6897"/>
                          </a:stretch>
                        </a:blipFill>
                      </a:tcPr>
                    </a:tc>
                    <a:tc>
                      <a:txBody>
                        <a:bodyPr/>
                        <a:lstStyle/>
                        <a:p>
                          <a:endParaRPr lang="en-US"/>
                        </a:p>
                      </a:txBody>
                      <a:tcPr>
                        <a:blipFill>
                          <a:blip r:embed="rId4"/>
                          <a:stretch>
                            <a:fillRect l="-118391" t="-406897" r="-809195" b="-6897"/>
                          </a:stretch>
                        </a:blipFill>
                      </a:tcPr>
                    </a:tc>
                    <a:tc>
                      <a:txBody>
                        <a:bodyPr/>
                        <a:lstStyle/>
                        <a:p>
                          <a:endParaRPr lang="en-US"/>
                        </a:p>
                      </a:txBody>
                      <a:tcPr>
                        <a:blipFill>
                          <a:blip r:embed="rId4"/>
                          <a:stretch>
                            <a:fillRect l="-231707" t="-406897" r="-758537" b="-6897"/>
                          </a:stretch>
                        </a:blipFill>
                      </a:tcPr>
                    </a:tc>
                    <a:tc>
                      <a:txBody>
                        <a:bodyPr/>
                        <a:lstStyle/>
                        <a:p>
                          <a:endParaRPr lang="en-US"/>
                        </a:p>
                      </a:txBody>
                      <a:tcPr>
                        <a:blipFill>
                          <a:blip r:embed="rId4"/>
                          <a:stretch>
                            <a:fillRect l="-207634" t="-406897" r="-374809" b="-6897"/>
                          </a:stretch>
                        </a:blipFill>
                      </a:tcPr>
                    </a:tc>
                    <a:tc>
                      <a:txBody>
                        <a:bodyPr/>
                        <a:lstStyle/>
                        <a:p>
                          <a:endParaRPr lang="en-US"/>
                        </a:p>
                      </a:txBody>
                      <a:tcPr>
                        <a:blipFill>
                          <a:blip r:embed="rId4"/>
                          <a:stretch>
                            <a:fillRect l="-235673" t="-406897" r="-187135" b="-6897"/>
                          </a:stretch>
                        </a:blipFill>
                      </a:tcPr>
                    </a:tc>
                    <a:tc>
                      <a:txBody>
                        <a:bodyPr/>
                        <a:lstStyle/>
                        <a:p>
                          <a:endParaRPr lang="en-US"/>
                        </a:p>
                      </a:txBody>
                      <a:tcPr>
                        <a:blipFill>
                          <a:blip r:embed="rId4"/>
                          <a:stretch>
                            <a:fillRect l="-181073" t="-406897" r="-946" b="-6897"/>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40856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3C17F-9A04-D545-788E-9D9F02C344F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4440DC7-E819-02F1-FEEF-81180A1E6D2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105C00B-06F1-E9B7-08A6-46AAB2A48A94}"/>
              </a:ext>
            </a:extLst>
          </p:cNvPr>
          <p:cNvSpPr>
            <a:spLocks noGrp="1"/>
          </p:cNvSpPr>
          <p:nvPr>
            <p:ph type="sldNum" sz="quarter" idx="12"/>
          </p:nvPr>
        </p:nvSpPr>
        <p:spPr/>
        <p:txBody>
          <a:bodyPr/>
          <a:lstStyle/>
          <a:p>
            <a:fld id="{CC057153-B650-4DEB-B370-79DDCFDCE934}" type="slidenum">
              <a:rPr lang="en-US" smtClean="0"/>
              <a:t>38</a:t>
            </a:fld>
            <a:endParaRPr lang="en-US"/>
          </a:p>
        </p:txBody>
      </p:sp>
      <p:sp>
        <p:nvSpPr>
          <p:cNvPr id="2" name="TextBox 1">
            <a:extLst>
              <a:ext uri="{FF2B5EF4-FFF2-40B4-BE49-F238E27FC236}">
                <a16:creationId xmlns:a16="http://schemas.microsoft.com/office/drawing/2014/main" id="{A8946750-F4BA-A685-8AFF-F06C334B9FA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0511E2E-8D93-F29D-BEAB-9D20A187C7A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Important laws of logic</a:t>
            </a: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B52AF475-3317-0260-ECC6-7159423E958E}"/>
                  </a:ext>
                </a:extLst>
              </p:cNvPr>
              <p:cNvSpPr>
                <a:spLocks noGrp="1"/>
              </p:cNvSpPr>
              <p:nvPr>
                <p:ph idx="1"/>
              </p:nvPr>
            </p:nvSpPr>
            <p:spPr>
              <a:xfrm>
                <a:off x="612647" y="1563132"/>
                <a:ext cx="11019515" cy="4593828"/>
              </a:xfrm>
            </p:spPr>
            <p:txBody>
              <a:bodyPr>
                <a:noAutofit/>
              </a:bodyPr>
              <a:lstStyle/>
              <a:p>
                <a:pPr fontAlgn="base"/>
                <a:r>
                  <a:rPr lang="en-US" sz="1800" b="1" dirty="0"/>
                  <a:t>Law of identity</a:t>
                </a:r>
                <a:r>
                  <a:rPr lang="en-US" sz="1800" dirty="0"/>
                  <a:t>. </a:t>
                </a:r>
                <a14:m>
                  <m:oMath xmlns:m="http://schemas.openxmlformats.org/officeDocument/2006/math">
                    <m:r>
                      <a:rPr lang="en-US" sz="1800" i="1" dirty="0">
                        <a:latin typeface="Cambria Math" panose="02040503050406030204" pitchFamily="18" charset="0"/>
                      </a:rPr>
                      <m:t>𝑝</m:t>
                    </m:r>
                    <m:r>
                      <a:rPr lang="en-US" sz="1800" i="1" dirty="0">
                        <a:latin typeface="Cambria Math" panose="02040503050406030204" pitchFamily="18" charset="0"/>
                      </a:rPr>
                      <m:t>∧</m:t>
                    </m:r>
                    <m:r>
                      <a:rPr lang="en-US" sz="1800" b="0" i="1" dirty="0" smtClean="0">
                        <a:latin typeface="Cambria Math" panose="02040503050406030204" pitchFamily="18" charset="0"/>
                      </a:rPr>
                      <m:t>𝑇</m:t>
                    </m:r>
                    <m:r>
                      <a:rPr lang="el-GR" sz="1800" i="1" dirty="0">
                        <a:latin typeface="Cambria Math" panose="02040503050406030204" pitchFamily="18" charset="0"/>
                      </a:rPr>
                      <m:t>≡</m:t>
                    </m:r>
                    <m:r>
                      <a:rPr lang="en-US" sz="1800" b="0" i="1" dirty="0" smtClean="0">
                        <a:latin typeface="Cambria Math" panose="02040503050406030204" pitchFamily="18" charset="0"/>
                      </a:rPr>
                      <m:t>𝑝</m:t>
                    </m:r>
                    <m:r>
                      <a:rPr lang="en-US" sz="1800" b="0" i="1" dirty="0" smtClean="0">
                        <a:latin typeface="Cambria Math" panose="02040503050406030204" pitchFamily="18" charset="0"/>
                      </a:rPr>
                      <m:t> </m:t>
                    </m:r>
                  </m:oMath>
                </a14:m>
                <a:r>
                  <a:rPr lang="en-US" sz="1800" dirty="0"/>
                  <a:t>and </a:t>
                </a:r>
                <a14:m>
                  <m:oMath xmlns:m="http://schemas.openxmlformats.org/officeDocument/2006/math">
                    <m:r>
                      <a:rPr lang="en-US" sz="1800" i="1" dirty="0">
                        <a:latin typeface="Cambria Math" panose="02040503050406030204" pitchFamily="18" charset="0"/>
                      </a:rPr>
                      <m:t>𝑝</m:t>
                    </m:r>
                    <m:r>
                      <a:rPr lang="en-US" sz="1800" i="1" dirty="0">
                        <a:latin typeface="Cambria Math" panose="02040503050406030204" pitchFamily="18" charset="0"/>
                      </a:rPr>
                      <m:t>∨</m:t>
                    </m:r>
                    <m:r>
                      <a:rPr lang="en-US" sz="1800" b="0" i="1" dirty="0" smtClean="0">
                        <a:latin typeface="Cambria Math" panose="02040503050406030204" pitchFamily="18" charset="0"/>
                      </a:rPr>
                      <m:t>𝐹</m:t>
                    </m:r>
                    <m:r>
                      <a:rPr lang="el-GR" sz="1800" i="1" dirty="0">
                        <a:latin typeface="Cambria Math" panose="02040503050406030204" pitchFamily="18" charset="0"/>
                      </a:rPr>
                      <m:t>≡</m:t>
                    </m:r>
                    <m:r>
                      <a:rPr lang="en-US" sz="1800" i="1" dirty="0">
                        <a:latin typeface="Cambria Math" panose="02040503050406030204" pitchFamily="18" charset="0"/>
                      </a:rPr>
                      <m:t>𝑝</m:t>
                    </m:r>
                    <m:r>
                      <a:rPr lang="en-US" sz="1800" i="1" dirty="0">
                        <a:latin typeface="Cambria Math" panose="02040503050406030204" pitchFamily="18" charset="0"/>
                      </a:rPr>
                      <m:t> </m:t>
                    </m:r>
                  </m:oMath>
                </a14:m>
                <a:r>
                  <a:rPr lang="en-US" sz="1800" dirty="0"/>
                  <a:t>: for any proposition </a:t>
                </a:r>
                <a14:m>
                  <m:oMath xmlns:m="http://schemas.openxmlformats.org/officeDocument/2006/math">
                    <m:r>
                      <a:rPr lang="en-US" sz="1800" i="1" dirty="0">
                        <a:latin typeface="Cambria Math" panose="02040503050406030204" pitchFamily="18" charset="0"/>
                      </a:rPr>
                      <m:t>𝑝</m:t>
                    </m:r>
                  </m:oMath>
                </a14:m>
                <a:r>
                  <a:rPr lang="en-US" sz="1800" dirty="0"/>
                  <a:t>, </a:t>
                </a:r>
                <a14:m>
                  <m:oMath xmlns:m="http://schemas.openxmlformats.org/officeDocument/2006/math">
                    <m:r>
                      <a:rPr lang="en-US" sz="1800" i="1" dirty="0">
                        <a:latin typeface="Cambria Math" panose="02040503050406030204" pitchFamily="18" charset="0"/>
                      </a:rPr>
                      <m:t>𝑝</m:t>
                    </m:r>
                  </m:oMath>
                </a14:m>
                <a:r>
                  <a:rPr lang="en-US" sz="1800" dirty="0"/>
                  <a:t> is identical to itself. </a:t>
                </a:r>
                <a:endParaRPr lang="en-US" sz="1800" b="1" dirty="0"/>
              </a:p>
              <a:p>
                <a:pPr fontAlgn="base"/>
                <a:r>
                  <a:rPr lang="en-US" sz="1800" b="1" dirty="0"/>
                  <a:t>Law of the excluded middle</a:t>
                </a:r>
                <a:r>
                  <a:rPr lang="en-US" sz="1800" dirty="0"/>
                  <a:t>. </a:t>
                </a:r>
                <a14:m>
                  <m:oMath xmlns:m="http://schemas.openxmlformats.org/officeDocument/2006/math">
                    <m:r>
                      <a:rPr lang="en-US" sz="1800" i="1" dirty="0">
                        <a:latin typeface="Cambria Math" panose="02040503050406030204" pitchFamily="18" charset="0"/>
                      </a:rPr>
                      <m:t>𝑝</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b="0" i="1" dirty="0" smtClean="0">
                        <a:latin typeface="Cambria Math" panose="02040503050406030204" pitchFamily="18" charset="0"/>
                      </a:rPr>
                      <m:t>:</m:t>
                    </m:r>
                    <m:r>
                      <a:rPr lang="en-US" sz="1800" i="1" dirty="0">
                        <a:latin typeface="Cambria Math" panose="02040503050406030204" pitchFamily="18" charset="0"/>
                      </a:rPr>
                      <m:t> </m:t>
                    </m:r>
                  </m:oMath>
                </a14:m>
                <a:r>
                  <a:rPr lang="en-US" sz="1800" dirty="0"/>
                  <a:t>for any proposition </a:t>
                </a:r>
                <a14:m>
                  <m:oMath xmlns:m="http://schemas.openxmlformats.org/officeDocument/2006/math">
                    <m:r>
                      <a:rPr lang="en-US" sz="1800" i="1" dirty="0">
                        <a:latin typeface="Cambria Math" panose="02040503050406030204" pitchFamily="18" charset="0"/>
                      </a:rPr>
                      <m:t>𝑝</m:t>
                    </m:r>
                  </m:oMath>
                </a14:m>
                <a:r>
                  <a:rPr lang="en-US" sz="1800" dirty="0"/>
                  <a:t>, either </a:t>
                </a:r>
                <a14:m>
                  <m:oMath xmlns:m="http://schemas.openxmlformats.org/officeDocument/2006/math">
                    <m:r>
                      <a:rPr lang="en-US" sz="1800" i="1" dirty="0">
                        <a:latin typeface="Cambria Math" panose="02040503050406030204" pitchFamily="18" charset="0"/>
                      </a:rPr>
                      <m:t>𝑝</m:t>
                    </m:r>
                  </m:oMath>
                </a14:m>
                <a:r>
                  <a:rPr lang="en-US" sz="1800" dirty="0"/>
                  <a:t> is true or </a:t>
                </a:r>
                <a14:m>
                  <m:oMath xmlns:m="http://schemas.openxmlformats.org/officeDocument/2006/math">
                    <m:r>
                      <a:rPr lang="en-US" sz="1800" i="1" dirty="0">
                        <a:latin typeface="Cambria Math" panose="02040503050406030204" pitchFamily="18" charset="0"/>
                      </a:rPr>
                      <m:t>𝑝</m:t>
                    </m:r>
                  </m:oMath>
                </a14:m>
                <a:r>
                  <a:rPr lang="en-US" sz="1800" dirty="0"/>
                  <a:t> is false; there is nothing “in-between” true and false. This is a tautology.</a:t>
                </a:r>
              </a:p>
              <a:p>
                <a:pPr fontAlgn="base"/>
                <a:r>
                  <a:rPr lang="en-US" sz="1800" b="1" dirty="0"/>
                  <a:t>Law of non-contradiction</a:t>
                </a:r>
                <a:r>
                  <a:rPr lang="en-US" sz="1800" dirty="0"/>
                  <a:t>.</a:t>
                </a:r>
                <a14:m>
                  <m:oMath xmlns:m="http://schemas.openxmlformats.org/officeDocument/2006/math">
                    <m:r>
                      <a:rPr lang="en-US" sz="1800" i="1" dirty="0">
                        <a:latin typeface="Cambria Math" panose="02040503050406030204" pitchFamily="18" charset="0"/>
                      </a:rPr>
                      <m:t>¬</m:t>
                    </m:r>
                    <m:r>
                      <a:rPr lang="en-US" sz="1800" b="0" i="1" dirty="0" smtClean="0">
                        <a:latin typeface="Cambria Math" panose="02040503050406030204" pitchFamily="18" charset="0"/>
                      </a:rPr>
                      <m:t>(</m:t>
                    </m:r>
                    <m:r>
                      <a:rPr lang="en-US" sz="1800" i="1" dirty="0">
                        <a:latin typeface="Cambria Math" panose="02040503050406030204" pitchFamily="18" charset="0"/>
                      </a:rPr>
                      <m:t>𝑝</m:t>
                    </m:r>
                    <m:r>
                      <a:rPr lang="en-US" sz="1800" i="1" dirty="0"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b="0" i="1" dirty="0" smtClean="0">
                        <a:latin typeface="Cambria Math" panose="02040503050406030204" pitchFamily="18" charset="0"/>
                      </a:rPr>
                      <m:t>)</m:t>
                    </m:r>
                    <m:r>
                      <a:rPr lang="en-US" sz="1800" i="1" dirty="0">
                        <a:latin typeface="Cambria Math" panose="02040503050406030204" pitchFamily="18" charset="0"/>
                      </a:rPr>
                      <m:t>: </m:t>
                    </m:r>
                  </m:oMath>
                </a14:m>
                <a:r>
                  <a:rPr lang="en-US" sz="1800" dirty="0"/>
                  <a:t>for any proposition </a:t>
                </a:r>
                <a14:m>
                  <m:oMath xmlns:m="http://schemas.openxmlformats.org/officeDocument/2006/math">
                    <m:r>
                      <a:rPr lang="en-US" sz="1800" i="1" dirty="0">
                        <a:latin typeface="Cambria Math" panose="02040503050406030204" pitchFamily="18" charset="0"/>
                      </a:rPr>
                      <m:t>𝑝</m:t>
                    </m:r>
                  </m:oMath>
                </a14:m>
                <a:r>
                  <a:rPr lang="en-US" sz="1800" dirty="0"/>
                  <a:t>, </a:t>
                </a:r>
                <a14:m>
                  <m:oMath xmlns:m="http://schemas.openxmlformats.org/officeDocument/2006/math">
                    <m:r>
                      <a:rPr lang="en-US" sz="1800" i="1" dirty="0">
                        <a:latin typeface="Cambria Math" panose="02040503050406030204" pitchFamily="18" charset="0"/>
                      </a:rPr>
                      <m:t>𝑝</m:t>
                    </m:r>
                  </m:oMath>
                </a14:m>
                <a:r>
                  <a:rPr lang="en-US" sz="1800" dirty="0"/>
                  <a:t> and its contradiction/negation, </a:t>
                </a:r>
                <a14:m>
                  <m:oMath xmlns:m="http://schemas.openxmlformats.org/officeDocument/2006/math">
                    <m:r>
                      <a:rPr lang="en-US" sz="1800" i="1" dirty="0">
                        <a:latin typeface="Cambria Math" panose="02040503050406030204" pitchFamily="18" charset="0"/>
                      </a:rPr>
                      <m:t>¬ </m:t>
                    </m:r>
                    <m:r>
                      <a:rPr lang="en-US" sz="1800" i="1" dirty="0">
                        <a:latin typeface="Cambria Math" panose="02040503050406030204" pitchFamily="18" charset="0"/>
                      </a:rPr>
                      <m:t>𝑝</m:t>
                    </m:r>
                    <m:r>
                      <a:rPr lang="en-US" sz="1800" b="0" i="1" dirty="0" smtClean="0">
                        <a:latin typeface="Cambria Math" panose="02040503050406030204" pitchFamily="18" charset="0"/>
                      </a:rPr>
                      <m:t>,</m:t>
                    </m:r>
                  </m:oMath>
                </a14:m>
                <a:r>
                  <a:rPr lang="en-US" sz="1800" dirty="0"/>
                  <a:t> cannot both be simultaneously true. This is a tautology.</a:t>
                </a:r>
              </a:p>
              <a:p>
                <a:pPr marL="0" indent="0" fontAlgn="base">
                  <a:buNone/>
                </a:pPr>
                <a:endParaRPr lang="en-US" sz="1800" dirty="0"/>
              </a:p>
            </p:txBody>
          </p:sp>
        </mc:Choice>
        <mc:Fallback xmlns="">
          <p:sp>
            <p:nvSpPr>
              <p:cNvPr id="14" name="Content Placeholder 3">
                <a:extLst>
                  <a:ext uri="{FF2B5EF4-FFF2-40B4-BE49-F238E27FC236}">
                    <a16:creationId xmlns:a16="http://schemas.microsoft.com/office/drawing/2014/main" id="{B52AF475-3317-0260-ECC6-7159423E958E}"/>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F6D18E08-5192-1A4A-0AE5-4FDE2B095CBE}"/>
                  </a:ext>
                </a:extLst>
              </p:cNvPr>
              <p:cNvGraphicFramePr>
                <a:graphicFrameLocks/>
              </p:cNvGraphicFramePr>
              <p:nvPr>
                <p:extLst>
                  <p:ext uri="{D42A27DB-BD31-4B8C-83A1-F6EECF244321}">
                    <p14:modId xmlns:p14="http://schemas.microsoft.com/office/powerpoint/2010/main" val="1684727265"/>
                  </p:ext>
                </p:extLst>
              </p:nvPr>
            </p:nvGraphicFramePr>
            <p:xfrm>
              <a:off x="1586812" y="3860046"/>
              <a:ext cx="8814488" cy="1854200"/>
            </p:xfrm>
            <a:graphic>
              <a:graphicData uri="http://schemas.openxmlformats.org/drawingml/2006/table">
                <a:tbl>
                  <a:tblPr firstRow="1" bandRow="1">
                    <a:tableStyleId>{5C22544A-7EE6-4342-B048-85BDC9FD1C3A}</a:tableStyleId>
                  </a:tblPr>
                  <a:tblGrid>
                    <a:gridCol w="518533">
                      <a:extLst>
                        <a:ext uri="{9D8B030D-6E8A-4147-A177-3AD203B41FA5}">
                          <a16:colId xmlns:a16="http://schemas.microsoft.com/office/drawing/2014/main" val="2584681749"/>
                        </a:ext>
                      </a:extLst>
                    </a:gridCol>
                    <a:gridCol w="585443">
                      <a:extLst>
                        <a:ext uri="{9D8B030D-6E8A-4147-A177-3AD203B41FA5}">
                          <a16:colId xmlns:a16="http://schemas.microsoft.com/office/drawing/2014/main" val="2853615065"/>
                        </a:ext>
                      </a:extLst>
                    </a:gridCol>
                    <a:gridCol w="654311">
                      <a:extLst>
                        <a:ext uri="{9D8B030D-6E8A-4147-A177-3AD203B41FA5}">
                          <a16:colId xmlns:a16="http://schemas.microsoft.com/office/drawing/2014/main" val="2107136303"/>
                        </a:ext>
                      </a:extLst>
                    </a:gridCol>
                    <a:gridCol w="705828">
                      <a:extLst>
                        <a:ext uri="{9D8B030D-6E8A-4147-A177-3AD203B41FA5}">
                          <a16:colId xmlns:a16="http://schemas.microsoft.com/office/drawing/2014/main" val="2693952076"/>
                        </a:ext>
                      </a:extLst>
                    </a:gridCol>
                    <a:gridCol w="1143373">
                      <a:extLst>
                        <a:ext uri="{9D8B030D-6E8A-4147-A177-3AD203B41FA5}">
                          <a16:colId xmlns:a16="http://schemas.microsoft.com/office/drawing/2014/main" val="3806263506"/>
                        </a:ext>
                      </a:extLst>
                    </a:gridCol>
                    <a:gridCol w="1244600">
                      <a:extLst>
                        <a:ext uri="{9D8B030D-6E8A-4147-A177-3AD203B41FA5}">
                          <a16:colId xmlns:a16="http://schemas.microsoft.com/office/drawing/2014/main" val="4185337823"/>
                        </a:ext>
                      </a:extLst>
                    </a:gridCol>
                    <a:gridCol w="1429768">
                      <a:extLst>
                        <a:ext uri="{9D8B030D-6E8A-4147-A177-3AD203B41FA5}">
                          <a16:colId xmlns:a16="http://schemas.microsoft.com/office/drawing/2014/main" val="545608317"/>
                        </a:ext>
                      </a:extLst>
                    </a:gridCol>
                    <a:gridCol w="2532632">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bg1"/>
                                    </a:solidFill>
                                    <a:latin typeface="Cambria Math" panose="02040503050406030204" pitchFamily="18" charset="0"/>
                                  </a:rPr>
                                  <m:t>𝑝</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𝑞</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𝑝</m:t>
                                </m:r>
                              </m:oMath>
                            </m:oMathPara>
                          </a14:m>
                          <a:endParaRPr lang="en-US" b="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𝑞</m:t>
                                </m:r>
                              </m:oMath>
                            </m:oMathPara>
                          </a14:m>
                          <a:endParaRPr lang="en-US" b="0" dirty="0">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b="0" i="1" dirty="0" smtClean="0">
                                    <a:solidFill>
                                      <a:schemeClr val="bg1"/>
                                    </a:solidFill>
                                    <a:latin typeface="Cambria Math" panose="02040503050406030204" pitchFamily="18" charset="0"/>
                                  </a:rPr>
                                  <m:t>𝑝</m:t>
                                </m:r>
                                <m:r>
                                  <a:rPr lang="en-US" b="0"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𝑇</m:t>
                                </m:r>
                                <m:r>
                                  <a:rPr lang="en-US" b="0"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𝑝</m:t>
                                </m:r>
                              </m:oMath>
                            </m:oMathPara>
                          </a14:m>
                          <a:endParaRPr lang="en-US" b="0" dirty="0">
                            <a:solidFill>
                              <a:schemeClr val="bg1"/>
                            </a:solidFill>
                          </a:endParaRPr>
                        </a:p>
                      </a:txBody>
                      <a:tcPr>
                        <a:solidFill>
                          <a:schemeClr val="accent1"/>
                        </a:solidFill>
                      </a:tcPr>
                    </a:tc>
                    <a:tc>
                      <a:txBody>
                        <a:bodyPr/>
                        <a:lstStyle/>
                        <a:p>
                          <a:r>
                            <a:rPr lang="en-US" b="0" dirty="0">
                              <a:solidFill>
                                <a:schemeClr val="bg1"/>
                              </a:solidFill>
                            </a:rPr>
                            <a:t>𝑝 ∨ 𝐹 ≡ 𝑝 </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solidFill>
                                      <a:schemeClr val="bg1"/>
                                    </a:solidFill>
                                    <a:latin typeface="Cambria Math" panose="02040503050406030204" pitchFamily="18" charset="0"/>
                                  </a:rPr>
                                  <m:t>𝑝</m:t>
                                </m:r>
                                <m:r>
                                  <m:rPr>
                                    <m:nor/>
                                  </m:rPr>
                                  <a:rPr lang="en-US" b="0" i="0" dirty="0" smtClean="0">
                                    <a:solidFill>
                                      <a:schemeClr val="bg1"/>
                                    </a:solidFill>
                                    <a:latin typeface="Cambria Math" panose="02040503050406030204" pitchFamily="18" charset="0"/>
                                  </a:rPr>
                                  <m:t> </m:t>
                                </m:r>
                                <m:r>
                                  <m:rPr>
                                    <m:nor/>
                                  </m:rPr>
                                  <a:rPr lang="en-US" sz="1800" b="0" dirty="0" smtClean="0">
                                    <a:solidFill>
                                      <a:schemeClr val="bg1"/>
                                    </a:solidFill>
                                  </a:rPr>
                                  <m:t>∨</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ea typeface="Cambria Math" panose="02040503050406030204" pitchFamily="18" charset="0"/>
                                  </a:rPr>
                                  <m:t>¬</m:t>
                                </m:r>
                                <m:r>
                                  <a:rPr lang="en-US" sz="1800" b="0" i="1" dirty="0" smtClean="0">
                                    <a:solidFill>
                                      <a:schemeClr val="bg1"/>
                                    </a:solidFill>
                                    <a:latin typeface="Cambria Math" panose="02040503050406030204" pitchFamily="18" charset="0"/>
                                    <a:ea typeface="Cambria Math" panose="02040503050406030204" pitchFamily="18" charset="0"/>
                                  </a:rPr>
                                  <m:t>𝑝</m:t>
                                </m:r>
                              </m:oMath>
                            </m:oMathPara>
                          </a14:m>
                          <a:endParaRPr lang="en-US" b="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rPr>
                                  <m:t>𝑝</m:t>
                                </m:r>
                                <m:r>
                                  <a:rPr lang="en-US"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ea typeface="Cambria Math" panose="02040503050406030204" pitchFamily="18" charset="0"/>
                                  </a:rPr>
                                  <m:t>𝑝</m:t>
                                </m:r>
                                <m:r>
                                  <a:rPr lang="en-US" sz="1800" b="0" i="1" dirty="0" smtClean="0">
                                    <a:solidFill>
                                      <a:schemeClr val="bg1"/>
                                    </a:solidFill>
                                    <a:latin typeface="Cambria Math" panose="02040503050406030204" pitchFamily="18" charset="0"/>
                                    <a:ea typeface="Cambria Math" panose="02040503050406030204" pitchFamily="18" charset="0"/>
                                  </a:rPr>
                                  <m:t>)</m:t>
                                </m:r>
                              </m:oMath>
                            </m:oMathPara>
                          </a14:m>
                          <a:endParaRPr lang="en-US" b="0" dirty="0">
                            <a:solidFill>
                              <a:schemeClr val="bg1"/>
                            </a:solidFill>
                          </a:endParaRPr>
                        </a:p>
                      </a:txBody>
                      <a:tcPr>
                        <a:solidFill>
                          <a:schemeClr val="accent1"/>
                        </a:solidFill>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5" name="Content Placeholder 3">
                <a:extLst>
                  <a:ext uri="{FF2B5EF4-FFF2-40B4-BE49-F238E27FC236}">
                    <a16:creationId xmlns:a16="http://schemas.microsoft.com/office/drawing/2014/main" id="{F6D18E08-5192-1A4A-0AE5-4FDE2B095CBE}"/>
                  </a:ext>
                </a:extLst>
              </p:cNvPr>
              <p:cNvGraphicFramePr>
                <a:graphicFrameLocks/>
              </p:cNvGraphicFramePr>
              <p:nvPr>
                <p:extLst>
                  <p:ext uri="{D42A27DB-BD31-4B8C-83A1-F6EECF244321}">
                    <p14:modId xmlns:p14="http://schemas.microsoft.com/office/powerpoint/2010/main" val="1684727265"/>
                  </p:ext>
                </p:extLst>
              </p:nvPr>
            </p:nvGraphicFramePr>
            <p:xfrm>
              <a:off x="1586812" y="3860046"/>
              <a:ext cx="8814488" cy="1854200"/>
            </p:xfrm>
            <a:graphic>
              <a:graphicData uri="http://schemas.openxmlformats.org/drawingml/2006/table">
                <a:tbl>
                  <a:tblPr firstRow="1" bandRow="1">
                    <a:tableStyleId>{5C22544A-7EE6-4342-B048-85BDC9FD1C3A}</a:tableStyleId>
                  </a:tblPr>
                  <a:tblGrid>
                    <a:gridCol w="518533">
                      <a:extLst>
                        <a:ext uri="{9D8B030D-6E8A-4147-A177-3AD203B41FA5}">
                          <a16:colId xmlns:a16="http://schemas.microsoft.com/office/drawing/2014/main" val="2584681749"/>
                        </a:ext>
                      </a:extLst>
                    </a:gridCol>
                    <a:gridCol w="585443">
                      <a:extLst>
                        <a:ext uri="{9D8B030D-6E8A-4147-A177-3AD203B41FA5}">
                          <a16:colId xmlns:a16="http://schemas.microsoft.com/office/drawing/2014/main" val="2853615065"/>
                        </a:ext>
                      </a:extLst>
                    </a:gridCol>
                    <a:gridCol w="654311">
                      <a:extLst>
                        <a:ext uri="{9D8B030D-6E8A-4147-A177-3AD203B41FA5}">
                          <a16:colId xmlns:a16="http://schemas.microsoft.com/office/drawing/2014/main" val="2107136303"/>
                        </a:ext>
                      </a:extLst>
                    </a:gridCol>
                    <a:gridCol w="705828">
                      <a:extLst>
                        <a:ext uri="{9D8B030D-6E8A-4147-A177-3AD203B41FA5}">
                          <a16:colId xmlns:a16="http://schemas.microsoft.com/office/drawing/2014/main" val="2693952076"/>
                        </a:ext>
                      </a:extLst>
                    </a:gridCol>
                    <a:gridCol w="1143373">
                      <a:extLst>
                        <a:ext uri="{9D8B030D-6E8A-4147-A177-3AD203B41FA5}">
                          <a16:colId xmlns:a16="http://schemas.microsoft.com/office/drawing/2014/main" val="3806263506"/>
                        </a:ext>
                      </a:extLst>
                    </a:gridCol>
                    <a:gridCol w="1244600">
                      <a:extLst>
                        <a:ext uri="{9D8B030D-6E8A-4147-A177-3AD203B41FA5}">
                          <a16:colId xmlns:a16="http://schemas.microsoft.com/office/drawing/2014/main" val="4185337823"/>
                        </a:ext>
                      </a:extLst>
                    </a:gridCol>
                    <a:gridCol w="1429768">
                      <a:extLst>
                        <a:ext uri="{9D8B030D-6E8A-4147-A177-3AD203B41FA5}">
                          <a16:colId xmlns:a16="http://schemas.microsoft.com/office/drawing/2014/main" val="545608317"/>
                        </a:ext>
                      </a:extLst>
                    </a:gridCol>
                    <a:gridCol w="2532632">
                      <a:extLst>
                        <a:ext uri="{9D8B030D-6E8A-4147-A177-3AD203B41FA5}">
                          <a16:colId xmlns:a16="http://schemas.microsoft.com/office/drawing/2014/main" val="969654648"/>
                        </a:ext>
                      </a:extLst>
                    </a:gridCol>
                  </a:tblGrid>
                  <a:tr h="370840">
                    <a:tc>
                      <a:txBody>
                        <a:bodyPr/>
                        <a:lstStyle/>
                        <a:p>
                          <a:endParaRPr lang="en-US"/>
                        </a:p>
                      </a:txBody>
                      <a:tcPr>
                        <a:blipFill>
                          <a:blip r:embed="rId4"/>
                          <a:stretch>
                            <a:fillRect t="-6897" r="-1602439" b="-413793"/>
                          </a:stretch>
                        </a:blipFill>
                      </a:tcPr>
                    </a:tc>
                    <a:tc>
                      <a:txBody>
                        <a:bodyPr/>
                        <a:lstStyle/>
                        <a:p>
                          <a:endParaRPr lang="en-US"/>
                        </a:p>
                      </a:txBody>
                      <a:tcPr>
                        <a:blipFill>
                          <a:blip r:embed="rId4"/>
                          <a:stretch>
                            <a:fillRect l="-89130" t="-6897" r="-1328261" b="-413793"/>
                          </a:stretch>
                        </a:blipFill>
                      </a:tcPr>
                    </a:tc>
                    <a:tc>
                      <a:txBody>
                        <a:bodyPr/>
                        <a:lstStyle/>
                        <a:p>
                          <a:endParaRPr lang="en-US"/>
                        </a:p>
                      </a:txBody>
                      <a:tcPr>
                        <a:blipFill>
                          <a:blip r:embed="rId4"/>
                          <a:stretch>
                            <a:fillRect l="-167308" t="-6897" r="-1075000" b="-413793"/>
                          </a:stretch>
                        </a:blipFill>
                      </a:tcPr>
                    </a:tc>
                    <a:tc>
                      <a:txBody>
                        <a:bodyPr/>
                        <a:lstStyle/>
                        <a:p>
                          <a:endParaRPr lang="en-US"/>
                        </a:p>
                      </a:txBody>
                      <a:tcPr>
                        <a:blipFill>
                          <a:blip r:embed="rId4"/>
                          <a:stretch>
                            <a:fillRect l="-252727" t="-6897" r="-916364" b="-413793"/>
                          </a:stretch>
                        </a:blipFill>
                      </a:tcPr>
                    </a:tc>
                    <a:tc>
                      <a:txBody>
                        <a:bodyPr/>
                        <a:lstStyle/>
                        <a:p>
                          <a:endParaRPr lang="en-US"/>
                        </a:p>
                      </a:txBody>
                      <a:tcPr>
                        <a:blipFill>
                          <a:blip r:embed="rId4"/>
                          <a:stretch>
                            <a:fillRect l="-215556" t="-6897" r="-460000" b="-413793"/>
                          </a:stretch>
                        </a:blipFill>
                      </a:tcPr>
                    </a:tc>
                    <a:tc>
                      <a:txBody>
                        <a:bodyPr/>
                        <a:lstStyle/>
                        <a:p>
                          <a:r>
                            <a:rPr lang="en-US" b="0" dirty="0">
                              <a:solidFill>
                                <a:schemeClr val="bg1"/>
                              </a:solidFill>
                            </a:rPr>
                            <a:t>𝑝 ∨ 𝐹 ≡ 𝑝 </a:t>
                          </a:r>
                        </a:p>
                      </a:txBody>
                      <a:tcPr>
                        <a:solidFill>
                          <a:schemeClr val="accent1"/>
                        </a:solidFill>
                      </a:tcPr>
                    </a:tc>
                    <a:tc>
                      <a:txBody>
                        <a:bodyPr/>
                        <a:lstStyle/>
                        <a:p>
                          <a:endParaRPr lang="en-US"/>
                        </a:p>
                      </a:txBody>
                      <a:tcPr>
                        <a:blipFill>
                          <a:blip r:embed="rId4"/>
                          <a:stretch>
                            <a:fillRect l="-341964" t="-6897" r="-181250" b="-413793"/>
                          </a:stretch>
                        </a:blipFill>
                      </a:tcPr>
                    </a:tc>
                    <a:tc>
                      <a:txBody>
                        <a:bodyPr/>
                        <a:lstStyle/>
                        <a:p>
                          <a:endParaRPr lang="en-US"/>
                        </a:p>
                      </a:txBody>
                      <a:tcPr>
                        <a:blipFill>
                          <a:blip r:embed="rId4"/>
                          <a:stretch>
                            <a:fillRect l="-247500" t="-6897" r="-1500" b="-413793"/>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t="-103333" r="-1602439" b="-300000"/>
                          </a:stretch>
                        </a:blipFill>
                      </a:tcPr>
                    </a:tc>
                    <a:tc>
                      <a:txBody>
                        <a:bodyPr/>
                        <a:lstStyle/>
                        <a:p>
                          <a:endParaRPr lang="en-US"/>
                        </a:p>
                      </a:txBody>
                      <a:tcPr>
                        <a:blipFill>
                          <a:blip r:embed="rId4"/>
                          <a:stretch>
                            <a:fillRect l="-89130" t="-103333" r="-1328261" b="-300000"/>
                          </a:stretch>
                        </a:blipFill>
                      </a:tcPr>
                    </a:tc>
                    <a:tc>
                      <a:txBody>
                        <a:bodyPr/>
                        <a:lstStyle/>
                        <a:p>
                          <a:endParaRPr lang="en-US"/>
                        </a:p>
                      </a:txBody>
                      <a:tcPr>
                        <a:blipFill>
                          <a:blip r:embed="rId4"/>
                          <a:stretch>
                            <a:fillRect l="-167308" t="-103333" r="-1075000" b="-300000"/>
                          </a:stretch>
                        </a:blipFill>
                      </a:tcPr>
                    </a:tc>
                    <a:tc>
                      <a:txBody>
                        <a:bodyPr/>
                        <a:lstStyle/>
                        <a:p>
                          <a:endParaRPr lang="en-US"/>
                        </a:p>
                      </a:txBody>
                      <a:tcPr>
                        <a:blipFill>
                          <a:blip r:embed="rId4"/>
                          <a:stretch>
                            <a:fillRect l="-252727" t="-103333" r="-916364" b="-300000"/>
                          </a:stretch>
                        </a:blipFill>
                      </a:tcPr>
                    </a:tc>
                    <a:tc>
                      <a:txBody>
                        <a:bodyPr/>
                        <a:lstStyle/>
                        <a:p>
                          <a:endParaRPr lang="en-US"/>
                        </a:p>
                      </a:txBody>
                      <a:tcPr>
                        <a:blipFill>
                          <a:blip r:embed="rId4"/>
                          <a:stretch>
                            <a:fillRect l="-215556" t="-103333" r="-460000" b="-300000"/>
                          </a:stretch>
                        </a:blipFill>
                      </a:tcPr>
                    </a:tc>
                    <a:tc>
                      <a:txBody>
                        <a:bodyPr/>
                        <a:lstStyle/>
                        <a:p>
                          <a:endParaRPr lang="en-US"/>
                        </a:p>
                      </a:txBody>
                      <a:tcPr>
                        <a:blipFill>
                          <a:blip r:embed="rId4"/>
                          <a:stretch>
                            <a:fillRect l="-286869" t="-103333" r="-318182" b="-300000"/>
                          </a:stretch>
                        </a:blipFill>
                      </a:tcPr>
                    </a:tc>
                    <a:tc>
                      <a:txBody>
                        <a:bodyPr/>
                        <a:lstStyle/>
                        <a:p>
                          <a:endParaRPr lang="en-US"/>
                        </a:p>
                      </a:txBody>
                      <a:tcPr>
                        <a:blipFill>
                          <a:blip r:embed="rId4"/>
                          <a:stretch>
                            <a:fillRect l="-341964" t="-103333" r="-181250" b="-300000"/>
                          </a:stretch>
                        </a:blipFill>
                      </a:tcPr>
                    </a:tc>
                    <a:tc>
                      <a:txBody>
                        <a:bodyPr/>
                        <a:lstStyle/>
                        <a:p>
                          <a:endParaRPr lang="en-US"/>
                        </a:p>
                      </a:txBody>
                      <a:tcPr>
                        <a:blipFill>
                          <a:blip r:embed="rId4"/>
                          <a:stretch>
                            <a:fillRect l="-247500" t="-103333" r="-1500" b="-300000"/>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t="-210345" r="-1602439" b="-210345"/>
                          </a:stretch>
                        </a:blipFill>
                      </a:tcPr>
                    </a:tc>
                    <a:tc>
                      <a:txBody>
                        <a:bodyPr/>
                        <a:lstStyle/>
                        <a:p>
                          <a:endParaRPr lang="en-US"/>
                        </a:p>
                      </a:txBody>
                      <a:tcPr>
                        <a:blipFill>
                          <a:blip r:embed="rId4"/>
                          <a:stretch>
                            <a:fillRect l="-89130" t="-210345" r="-1328261" b="-210345"/>
                          </a:stretch>
                        </a:blipFill>
                      </a:tcPr>
                    </a:tc>
                    <a:tc>
                      <a:txBody>
                        <a:bodyPr/>
                        <a:lstStyle/>
                        <a:p>
                          <a:endParaRPr lang="en-US"/>
                        </a:p>
                      </a:txBody>
                      <a:tcPr>
                        <a:blipFill>
                          <a:blip r:embed="rId4"/>
                          <a:stretch>
                            <a:fillRect l="-167308" t="-210345" r="-1075000" b="-210345"/>
                          </a:stretch>
                        </a:blipFill>
                      </a:tcPr>
                    </a:tc>
                    <a:tc>
                      <a:txBody>
                        <a:bodyPr/>
                        <a:lstStyle/>
                        <a:p>
                          <a:endParaRPr lang="en-US"/>
                        </a:p>
                      </a:txBody>
                      <a:tcPr>
                        <a:blipFill>
                          <a:blip r:embed="rId4"/>
                          <a:stretch>
                            <a:fillRect l="-252727" t="-210345" r="-916364" b="-210345"/>
                          </a:stretch>
                        </a:blipFill>
                      </a:tcPr>
                    </a:tc>
                    <a:tc>
                      <a:txBody>
                        <a:bodyPr/>
                        <a:lstStyle/>
                        <a:p>
                          <a:endParaRPr lang="en-US"/>
                        </a:p>
                      </a:txBody>
                      <a:tcPr>
                        <a:blipFill>
                          <a:blip r:embed="rId4"/>
                          <a:stretch>
                            <a:fillRect l="-215556" t="-210345" r="-460000" b="-210345"/>
                          </a:stretch>
                        </a:blipFill>
                      </a:tcPr>
                    </a:tc>
                    <a:tc>
                      <a:txBody>
                        <a:bodyPr/>
                        <a:lstStyle/>
                        <a:p>
                          <a:endParaRPr lang="en-US"/>
                        </a:p>
                      </a:txBody>
                      <a:tcPr>
                        <a:blipFill>
                          <a:blip r:embed="rId4"/>
                          <a:stretch>
                            <a:fillRect l="-286869" t="-210345" r="-318182" b="-210345"/>
                          </a:stretch>
                        </a:blipFill>
                      </a:tcPr>
                    </a:tc>
                    <a:tc>
                      <a:txBody>
                        <a:bodyPr/>
                        <a:lstStyle/>
                        <a:p>
                          <a:endParaRPr lang="en-US"/>
                        </a:p>
                      </a:txBody>
                      <a:tcPr>
                        <a:blipFill>
                          <a:blip r:embed="rId4"/>
                          <a:stretch>
                            <a:fillRect l="-341964" t="-210345" r="-181250" b="-210345"/>
                          </a:stretch>
                        </a:blipFill>
                      </a:tcPr>
                    </a:tc>
                    <a:tc>
                      <a:txBody>
                        <a:bodyPr/>
                        <a:lstStyle/>
                        <a:p>
                          <a:endParaRPr lang="en-US"/>
                        </a:p>
                      </a:txBody>
                      <a:tcPr>
                        <a:blipFill>
                          <a:blip r:embed="rId4"/>
                          <a:stretch>
                            <a:fillRect l="-247500" t="-210345" r="-1500" b="-210345"/>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t="-300000" r="-1602439" b="-103333"/>
                          </a:stretch>
                        </a:blipFill>
                      </a:tcPr>
                    </a:tc>
                    <a:tc>
                      <a:txBody>
                        <a:bodyPr/>
                        <a:lstStyle/>
                        <a:p>
                          <a:endParaRPr lang="en-US"/>
                        </a:p>
                      </a:txBody>
                      <a:tcPr>
                        <a:blipFill>
                          <a:blip r:embed="rId4"/>
                          <a:stretch>
                            <a:fillRect l="-89130" t="-300000" r="-1328261" b="-103333"/>
                          </a:stretch>
                        </a:blipFill>
                      </a:tcPr>
                    </a:tc>
                    <a:tc>
                      <a:txBody>
                        <a:bodyPr/>
                        <a:lstStyle/>
                        <a:p>
                          <a:endParaRPr lang="en-US"/>
                        </a:p>
                      </a:txBody>
                      <a:tcPr>
                        <a:blipFill>
                          <a:blip r:embed="rId4"/>
                          <a:stretch>
                            <a:fillRect l="-167308" t="-300000" r="-1075000" b="-103333"/>
                          </a:stretch>
                        </a:blipFill>
                      </a:tcPr>
                    </a:tc>
                    <a:tc>
                      <a:txBody>
                        <a:bodyPr/>
                        <a:lstStyle/>
                        <a:p>
                          <a:endParaRPr lang="en-US"/>
                        </a:p>
                      </a:txBody>
                      <a:tcPr>
                        <a:blipFill>
                          <a:blip r:embed="rId4"/>
                          <a:stretch>
                            <a:fillRect l="-252727" t="-300000" r="-916364" b="-103333"/>
                          </a:stretch>
                        </a:blipFill>
                      </a:tcPr>
                    </a:tc>
                    <a:tc>
                      <a:txBody>
                        <a:bodyPr/>
                        <a:lstStyle/>
                        <a:p>
                          <a:endParaRPr lang="en-US"/>
                        </a:p>
                      </a:txBody>
                      <a:tcPr>
                        <a:blipFill>
                          <a:blip r:embed="rId4"/>
                          <a:stretch>
                            <a:fillRect l="-215556" t="-300000" r="-460000" b="-103333"/>
                          </a:stretch>
                        </a:blipFill>
                      </a:tcPr>
                    </a:tc>
                    <a:tc>
                      <a:txBody>
                        <a:bodyPr/>
                        <a:lstStyle/>
                        <a:p>
                          <a:endParaRPr lang="en-US"/>
                        </a:p>
                      </a:txBody>
                      <a:tcPr>
                        <a:blipFill>
                          <a:blip r:embed="rId4"/>
                          <a:stretch>
                            <a:fillRect l="-286869" t="-300000" r="-318182" b="-103333"/>
                          </a:stretch>
                        </a:blipFill>
                      </a:tcPr>
                    </a:tc>
                    <a:tc>
                      <a:txBody>
                        <a:bodyPr/>
                        <a:lstStyle/>
                        <a:p>
                          <a:endParaRPr lang="en-US"/>
                        </a:p>
                      </a:txBody>
                      <a:tcPr>
                        <a:blipFill>
                          <a:blip r:embed="rId4"/>
                          <a:stretch>
                            <a:fillRect l="-341964" t="-300000" r="-181250" b="-103333"/>
                          </a:stretch>
                        </a:blipFill>
                      </a:tcPr>
                    </a:tc>
                    <a:tc>
                      <a:txBody>
                        <a:bodyPr/>
                        <a:lstStyle/>
                        <a:p>
                          <a:endParaRPr lang="en-US"/>
                        </a:p>
                      </a:txBody>
                      <a:tcPr>
                        <a:blipFill>
                          <a:blip r:embed="rId4"/>
                          <a:stretch>
                            <a:fillRect l="-247500" t="-300000" r="-1500" b="-103333"/>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t="-413793" r="-1602439" b="-6897"/>
                          </a:stretch>
                        </a:blipFill>
                      </a:tcPr>
                    </a:tc>
                    <a:tc>
                      <a:txBody>
                        <a:bodyPr/>
                        <a:lstStyle/>
                        <a:p>
                          <a:endParaRPr lang="en-US"/>
                        </a:p>
                      </a:txBody>
                      <a:tcPr>
                        <a:blipFill>
                          <a:blip r:embed="rId4"/>
                          <a:stretch>
                            <a:fillRect l="-89130" t="-413793" r="-1328261" b="-6897"/>
                          </a:stretch>
                        </a:blipFill>
                      </a:tcPr>
                    </a:tc>
                    <a:tc>
                      <a:txBody>
                        <a:bodyPr/>
                        <a:lstStyle/>
                        <a:p>
                          <a:endParaRPr lang="en-US"/>
                        </a:p>
                      </a:txBody>
                      <a:tcPr>
                        <a:blipFill>
                          <a:blip r:embed="rId4"/>
                          <a:stretch>
                            <a:fillRect l="-167308" t="-413793" r="-1075000" b="-6897"/>
                          </a:stretch>
                        </a:blipFill>
                      </a:tcPr>
                    </a:tc>
                    <a:tc>
                      <a:txBody>
                        <a:bodyPr/>
                        <a:lstStyle/>
                        <a:p>
                          <a:endParaRPr lang="en-US"/>
                        </a:p>
                      </a:txBody>
                      <a:tcPr>
                        <a:blipFill>
                          <a:blip r:embed="rId4"/>
                          <a:stretch>
                            <a:fillRect l="-252727" t="-413793" r="-916364" b="-6897"/>
                          </a:stretch>
                        </a:blipFill>
                      </a:tcPr>
                    </a:tc>
                    <a:tc>
                      <a:txBody>
                        <a:bodyPr/>
                        <a:lstStyle/>
                        <a:p>
                          <a:endParaRPr lang="en-US"/>
                        </a:p>
                      </a:txBody>
                      <a:tcPr>
                        <a:blipFill>
                          <a:blip r:embed="rId4"/>
                          <a:stretch>
                            <a:fillRect l="-215556" t="-413793" r="-460000" b="-6897"/>
                          </a:stretch>
                        </a:blipFill>
                      </a:tcPr>
                    </a:tc>
                    <a:tc>
                      <a:txBody>
                        <a:bodyPr/>
                        <a:lstStyle/>
                        <a:p>
                          <a:endParaRPr lang="en-US"/>
                        </a:p>
                      </a:txBody>
                      <a:tcPr>
                        <a:blipFill>
                          <a:blip r:embed="rId4"/>
                          <a:stretch>
                            <a:fillRect l="-286869" t="-413793" r="-318182" b="-6897"/>
                          </a:stretch>
                        </a:blipFill>
                      </a:tcPr>
                    </a:tc>
                    <a:tc>
                      <a:txBody>
                        <a:bodyPr/>
                        <a:lstStyle/>
                        <a:p>
                          <a:endParaRPr lang="en-US"/>
                        </a:p>
                      </a:txBody>
                      <a:tcPr>
                        <a:blipFill>
                          <a:blip r:embed="rId4"/>
                          <a:stretch>
                            <a:fillRect l="-341964" t="-413793" r="-181250" b="-6897"/>
                          </a:stretch>
                        </a:blipFill>
                      </a:tcPr>
                    </a:tc>
                    <a:tc>
                      <a:txBody>
                        <a:bodyPr/>
                        <a:lstStyle/>
                        <a:p>
                          <a:endParaRPr lang="en-US"/>
                        </a:p>
                      </a:txBody>
                      <a:tcPr>
                        <a:blipFill>
                          <a:blip r:embed="rId4"/>
                          <a:stretch>
                            <a:fillRect l="-247500" t="-413793" r="-1500" b="-6897"/>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332045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AAFB0-10B7-631E-7B4B-7C3A5FA9426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EE3F3B7-ABD4-F3F0-4E51-F5CA5688C13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D64BEEE-0473-CB42-5498-0BCE3679EB1E}"/>
              </a:ext>
            </a:extLst>
          </p:cNvPr>
          <p:cNvSpPr>
            <a:spLocks noGrp="1"/>
          </p:cNvSpPr>
          <p:nvPr>
            <p:ph type="sldNum" sz="quarter" idx="12"/>
          </p:nvPr>
        </p:nvSpPr>
        <p:spPr/>
        <p:txBody>
          <a:bodyPr/>
          <a:lstStyle/>
          <a:p>
            <a:fld id="{CC057153-B650-4DEB-B370-79DDCFDCE934}" type="slidenum">
              <a:rPr lang="en-US" smtClean="0"/>
              <a:t>39</a:t>
            </a:fld>
            <a:endParaRPr lang="en-US"/>
          </a:p>
        </p:txBody>
      </p:sp>
      <p:sp>
        <p:nvSpPr>
          <p:cNvPr id="2" name="TextBox 1">
            <a:extLst>
              <a:ext uri="{FF2B5EF4-FFF2-40B4-BE49-F238E27FC236}">
                <a16:creationId xmlns:a16="http://schemas.microsoft.com/office/drawing/2014/main" id="{178ACFDB-5678-D933-6379-DFA0DE3EA43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E08697A-80BA-B5E4-FB4F-AD67614C9E2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Literals, CNFs, and DNFs</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AA56E8D1-99DA-22F2-16D7-FA4DF2BEDC4C}"/>
                  </a:ext>
                </a:extLst>
              </p:cNvPr>
              <p:cNvSpPr>
                <a:spLocks noGrp="1"/>
              </p:cNvSpPr>
              <p:nvPr>
                <p:ph idx="1"/>
              </p:nvPr>
            </p:nvSpPr>
            <p:spPr>
              <a:xfrm>
                <a:off x="612647" y="1563132"/>
                <a:ext cx="11019515" cy="4593828"/>
              </a:xfrm>
            </p:spPr>
            <p:txBody>
              <a:bodyPr>
                <a:noAutofit/>
              </a:bodyPr>
              <a:lstStyle/>
              <a:p>
                <a:pPr fontAlgn="base"/>
                <a:r>
                  <a:rPr lang="en-US" dirty="0"/>
                  <a:t>A</a:t>
                </a:r>
                <a:r>
                  <a:rPr lang="en-US" b="1" dirty="0"/>
                  <a:t> literal</a:t>
                </a:r>
                <a:r>
                  <a:rPr lang="en-US" dirty="0"/>
                  <a:t> is a Boolean variable (a.k.a. an atomic proposition) or the negation of a Boolean variable. </a:t>
                </a:r>
              </a:p>
              <a:p>
                <a:pPr lvl="1" fontAlgn="base"/>
                <a:r>
                  <a:rPr lang="en-US" sz="2000" dirty="0"/>
                  <a:t>This means that both </a:t>
                </a:r>
                <a14:m>
                  <m:oMath xmlns:m="http://schemas.openxmlformats.org/officeDocument/2006/math">
                    <m:r>
                      <a:rPr lang="en-US" sz="2000" i="1" dirty="0" smtClean="0">
                        <a:latin typeface="Cambria Math" panose="02040503050406030204" pitchFamily="18" charset="0"/>
                      </a:rPr>
                      <m:t>𝑝</m:t>
                    </m:r>
                  </m:oMath>
                </a14:m>
                <a:r>
                  <a:rPr lang="en-US" sz="2000" dirty="0"/>
                  <a:t> and</a:t>
                </a:r>
                <a14:m>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𝑝</m:t>
                    </m:r>
                  </m:oMath>
                </a14:m>
                <a:r>
                  <a:rPr lang="en-US" sz="2000" dirty="0"/>
                  <a:t> are literals.</a:t>
                </a:r>
              </a:p>
              <a:p>
                <a:pPr fontAlgn="base"/>
                <a:r>
                  <a:rPr lang="en-US" dirty="0"/>
                  <a:t>A proposition is in conjunctive normal form (CNF) if it is the conjunction of one or more clauses, where each clause is the disjunction of one or more literals.</a:t>
                </a:r>
              </a:p>
              <a:p>
                <a:pPr fontAlgn="base"/>
                <a:r>
                  <a:rPr lang="en-US" dirty="0"/>
                  <a:t>A proposition is in disjunctive normal form (DNF) if it is the disjunction of one or more clauses, where each clause is the conjunction of one or more literals.</a:t>
                </a:r>
              </a:p>
              <a:p>
                <a:pPr fontAlgn="base"/>
                <a:r>
                  <a:rPr lang="en-US" dirty="0"/>
                  <a:t>Less formally, a proposition in conjunctive normal form is “the and of a bunch of </a:t>
                </a:r>
                <a:r>
                  <a:rPr lang="en-US" dirty="0" err="1"/>
                  <a:t>ors</a:t>
                </a:r>
                <a:r>
                  <a:rPr lang="en-US" dirty="0"/>
                  <a:t>,” and a proposition in disjunctive normal form is “the or of a bunch of ands.”</a:t>
                </a:r>
              </a:p>
            </p:txBody>
          </p:sp>
        </mc:Choice>
        <mc:Fallback xmlns="">
          <p:sp>
            <p:nvSpPr>
              <p:cNvPr id="14" name="Content Placeholder 3">
                <a:extLst>
                  <a:ext uri="{FF2B5EF4-FFF2-40B4-BE49-F238E27FC236}">
                    <a16:creationId xmlns:a16="http://schemas.microsoft.com/office/drawing/2014/main" id="{AA56E8D1-99DA-22F2-16D7-FA4DF2BEDC4C}"/>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p:spTree>
    <p:extLst>
      <p:ext uri="{BB962C8B-B14F-4D97-AF65-F5344CB8AC3E}">
        <p14:creationId xmlns:p14="http://schemas.microsoft.com/office/powerpoint/2010/main" val="291063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5B3C3-5F2A-8966-D4D3-3A6200C2CFE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0E4DEB7-E327-E3A7-5AB8-115BFC80758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61327E7-ACE2-FCA0-26A3-7680FAD739B6}"/>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2" name="TextBox 1">
            <a:extLst>
              <a:ext uri="{FF2B5EF4-FFF2-40B4-BE49-F238E27FC236}">
                <a16:creationId xmlns:a16="http://schemas.microsoft.com/office/drawing/2014/main" id="{FA853370-4D1D-93C4-A217-69836591A38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EAA6900-CDC4-F459-7220-F548079DEA3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Logic</a:t>
            </a:r>
          </a:p>
        </p:txBody>
      </p:sp>
      <p:sp>
        <p:nvSpPr>
          <p:cNvPr id="14" name="Content Placeholder 3">
            <a:extLst>
              <a:ext uri="{FF2B5EF4-FFF2-40B4-BE49-F238E27FC236}">
                <a16:creationId xmlns:a16="http://schemas.microsoft.com/office/drawing/2014/main" id="{72837A52-4633-FA0C-DFFC-200ADCC66DB7}"/>
              </a:ext>
            </a:extLst>
          </p:cNvPr>
          <p:cNvSpPr>
            <a:spLocks noGrp="1"/>
          </p:cNvSpPr>
          <p:nvPr>
            <p:ph idx="1"/>
          </p:nvPr>
        </p:nvSpPr>
        <p:spPr>
          <a:xfrm>
            <a:off x="612647" y="1563132"/>
            <a:ext cx="11019515" cy="4593828"/>
          </a:xfrm>
        </p:spPr>
        <p:txBody>
          <a:bodyPr>
            <a:noAutofit/>
          </a:bodyPr>
          <a:lstStyle/>
          <a:p>
            <a:r>
              <a:rPr lang="en-US" dirty="0"/>
              <a:t>We are familiar with the concept of truth and falsity, both through Boolean algebra and working with circuits. </a:t>
            </a:r>
          </a:p>
          <a:p>
            <a:r>
              <a:rPr lang="en-US" sz="2000" dirty="0"/>
              <a:t>A lot of what we have been learning falls under </a:t>
            </a:r>
            <a:r>
              <a:rPr lang="en-US" sz="2000" b="1" dirty="0"/>
              <a:t>Logic</a:t>
            </a:r>
            <a:r>
              <a:rPr lang="en-US" sz="2000" dirty="0"/>
              <a:t>, the study of truth and falsity, of theorems, and proofs.</a:t>
            </a:r>
          </a:p>
          <a:p>
            <a:r>
              <a:rPr lang="en-US" dirty="0"/>
              <a:t>Logic is the foundation of all computer science. It’s behind the programs we write and behind the gates we connect to build circuits.</a:t>
            </a:r>
          </a:p>
          <a:p>
            <a:r>
              <a:rPr lang="en-US" dirty="0"/>
              <a:t>Many types of logic. We will focus on </a:t>
            </a:r>
            <a:r>
              <a:rPr lang="en-US" b="1" dirty="0"/>
              <a:t>propositional logic</a:t>
            </a:r>
            <a:r>
              <a:rPr lang="en-US" dirty="0"/>
              <a:t>.</a:t>
            </a:r>
          </a:p>
          <a:p>
            <a:endParaRPr lang="en-US" sz="2000" dirty="0"/>
          </a:p>
        </p:txBody>
      </p:sp>
    </p:spTree>
    <p:extLst>
      <p:ext uri="{BB962C8B-B14F-4D97-AF65-F5344CB8AC3E}">
        <p14:creationId xmlns:p14="http://schemas.microsoft.com/office/powerpoint/2010/main" val="13011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C4AFD-73F1-E091-DE64-362FE06D2A7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6C1DB01-8F16-84E6-C18A-9550101E506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7DA21A9-561B-ACE7-13F0-FE5C38BAAA7E}"/>
              </a:ext>
            </a:extLst>
          </p:cNvPr>
          <p:cNvSpPr>
            <a:spLocks noGrp="1"/>
          </p:cNvSpPr>
          <p:nvPr>
            <p:ph type="sldNum" sz="quarter" idx="12"/>
          </p:nvPr>
        </p:nvSpPr>
        <p:spPr/>
        <p:txBody>
          <a:bodyPr/>
          <a:lstStyle/>
          <a:p>
            <a:fld id="{CC057153-B650-4DEB-B370-79DDCFDCE934}" type="slidenum">
              <a:rPr lang="en-US" smtClean="0"/>
              <a:t>40</a:t>
            </a:fld>
            <a:endParaRPr lang="en-US"/>
          </a:p>
        </p:txBody>
      </p:sp>
      <p:sp>
        <p:nvSpPr>
          <p:cNvPr id="2" name="TextBox 1">
            <a:extLst>
              <a:ext uri="{FF2B5EF4-FFF2-40B4-BE49-F238E27FC236}">
                <a16:creationId xmlns:a16="http://schemas.microsoft.com/office/drawing/2014/main" id="{645232DA-32E1-716F-17B4-E610854F47E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EB1B85F-5C77-201C-C5CE-8131D7A2AED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 somewhat familiar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60026147-68FA-435F-FDB7-4905AE5990CF}"/>
                  </a:ext>
                </a:extLst>
              </p:cNvPr>
              <p:cNvSpPr>
                <a:spLocks noGrp="1"/>
              </p:cNvSpPr>
              <p:nvPr>
                <p:ph idx="1"/>
              </p:nvPr>
            </p:nvSpPr>
            <p:spPr>
              <a:xfrm>
                <a:off x="612647" y="1563132"/>
                <a:ext cx="11019515" cy="4593828"/>
              </a:xfrm>
            </p:spPr>
            <p:txBody>
              <a:bodyPr>
                <a:noAutofit/>
              </a:bodyPr>
              <a:lstStyle/>
              <a:p>
                <a:pPr fontAlgn="base"/>
                <a:r>
                  <a:rPr lang="en-US" i="1" dirty="0"/>
                  <a:t>Theorem</a:t>
                </a:r>
                <a:r>
                  <a:rPr lang="en-US" dirty="0"/>
                  <a:t>: For any proposition </a:t>
                </a:r>
                <a14:m>
                  <m:oMath xmlns:m="http://schemas.openxmlformats.org/officeDocument/2006/math">
                    <m:r>
                      <a:rPr lang="el-GR" i="1" dirty="0" smtClean="0">
                        <a:latin typeface="Cambria Math" panose="02040503050406030204" pitchFamily="18" charset="0"/>
                      </a:rPr>
                      <m:t>𝜑</m:t>
                    </m:r>
                  </m:oMath>
                </a14:m>
                <a:r>
                  <a:rPr lang="el-GR" dirty="0"/>
                  <a:t>, </a:t>
                </a:r>
                <a:r>
                  <a:rPr lang="en-US" dirty="0"/>
                  <a:t>there is a proposition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b="0" i="1" dirty="0" smtClean="0">
                            <a:latin typeface="Cambria Math" panose="02040503050406030204" pitchFamily="18" charset="0"/>
                          </a:rPr>
                          <m:t>𝑑𝑛𝑓</m:t>
                        </m:r>
                      </m:sub>
                    </m:sSub>
                    <m:r>
                      <a:rPr lang="en-US" i="1" dirty="0">
                        <a:latin typeface="Cambria Math" panose="02040503050406030204" pitchFamily="18" charset="0"/>
                      </a:rPr>
                      <m:t> </m:t>
                    </m:r>
                  </m:oMath>
                </a14:m>
                <a:r>
                  <a:rPr lang="en-US" dirty="0"/>
                  <a:t>over the same Boolean variables and in disjunctive normal form such that </a:t>
                </a:r>
                <a14:m>
                  <m:oMath xmlns:m="http://schemas.openxmlformats.org/officeDocument/2006/math">
                    <m:r>
                      <a:rPr lang="el-GR" i="1" dirty="0" smtClean="0">
                        <a:latin typeface="Cambria Math" panose="02040503050406030204" pitchFamily="18" charset="0"/>
                      </a:rPr>
                      <m:t>𝜑</m:t>
                    </m:r>
                    <m:r>
                      <a:rPr lang="el-GR"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a:latin typeface="Cambria Math" panose="02040503050406030204" pitchFamily="18" charset="0"/>
                          </a:rPr>
                          <m:t>𝑑𝑛𝑓</m:t>
                        </m:r>
                      </m:sub>
                    </m:sSub>
                  </m:oMath>
                </a14:m>
                <a:r>
                  <a:rPr lang="en-US" dirty="0"/>
                  <a:t>.</a:t>
                </a:r>
              </a:p>
            </p:txBody>
          </p:sp>
        </mc:Choice>
        <mc:Fallback xmlns="">
          <p:sp>
            <p:nvSpPr>
              <p:cNvPr id="14" name="Content Placeholder 3">
                <a:extLst>
                  <a:ext uri="{FF2B5EF4-FFF2-40B4-BE49-F238E27FC236}">
                    <a16:creationId xmlns:a16="http://schemas.microsoft.com/office/drawing/2014/main" id="{60026147-68FA-435F-FDB7-4905AE5990CF}"/>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p:spTree>
    <p:extLst>
      <p:ext uri="{BB962C8B-B14F-4D97-AF65-F5344CB8AC3E}">
        <p14:creationId xmlns:p14="http://schemas.microsoft.com/office/powerpoint/2010/main" val="7604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58ED-65CA-A0E7-B895-0B3B2D5352C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9E3A4BC-F34C-73CD-4A9C-2E7E254680B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64FFBC2-08F0-58E9-A199-3FF46698AFDC}"/>
              </a:ext>
            </a:extLst>
          </p:cNvPr>
          <p:cNvSpPr>
            <a:spLocks noGrp="1"/>
          </p:cNvSpPr>
          <p:nvPr>
            <p:ph type="sldNum" sz="quarter" idx="12"/>
          </p:nvPr>
        </p:nvSpPr>
        <p:spPr/>
        <p:txBody>
          <a:bodyPr/>
          <a:lstStyle/>
          <a:p>
            <a:fld id="{CC057153-B650-4DEB-B370-79DDCFDCE934}" type="slidenum">
              <a:rPr lang="en-US" smtClean="0"/>
              <a:t>41</a:t>
            </a:fld>
            <a:endParaRPr lang="en-US"/>
          </a:p>
        </p:txBody>
      </p:sp>
      <p:sp>
        <p:nvSpPr>
          <p:cNvPr id="2" name="TextBox 1">
            <a:extLst>
              <a:ext uri="{FF2B5EF4-FFF2-40B4-BE49-F238E27FC236}">
                <a16:creationId xmlns:a16="http://schemas.microsoft.com/office/drawing/2014/main" id="{9F0C069B-118F-91C7-2FC7-97EF86B7625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F372DD0-080E-83A9-4FA7-E6BF5337CFD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 of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57CA1C36-9AFA-5B76-ACA3-2556EA8D56A1}"/>
                  </a:ext>
                </a:extLst>
              </p:cNvPr>
              <p:cNvSpPr>
                <a:spLocks noGrp="1"/>
              </p:cNvSpPr>
              <p:nvPr>
                <p:ph idx="1"/>
              </p:nvPr>
            </p:nvSpPr>
            <p:spPr>
              <a:xfrm>
                <a:off x="612647" y="1563132"/>
                <a:ext cx="11019515" cy="4593828"/>
              </a:xfrm>
            </p:spPr>
            <p:txBody>
              <a:bodyPr>
                <a:noAutofit/>
              </a:bodyPr>
              <a:lstStyle/>
              <a:p>
                <a:pPr fontAlgn="base"/>
                <a:r>
                  <a:rPr lang="en-US" dirty="0"/>
                  <a:t>Let </a:t>
                </a:r>
                <a14:m>
                  <m:oMath xmlns:m="http://schemas.openxmlformats.org/officeDocument/2006/math">
                    <m:r>
                      <a:rPr lang="el-GR" i="1" dirty="0">
                        <a:latin typeface="Cambria Math" panose="02040503050406030204" pitchFamily="18" charset="0"/>
                      </a:rPr>
                      <m:t>𝜑</m:t>
                    </m:r>
                  </m:oMath>
                </a14:m>
                <a:r>
                  <a:rPr lang="el-GR" dirty="0"/>
                  <a:t> </a:t>
                </a:r>
                <a:r>
                  <a:rPr lang="en-US" dirty="0"/>
                  <a:t>be an arbitrary proposition, say over the Boolean variables</a:t>
                </a:r>
                <a14:m>
                  <m:oMath xmlns:m="http://schemas.openxmlformats.org/officeDocument/2006/math">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𝑝</m:t>
                        </m:r>
                      </m:e>
                      <m:sub>
                        <m:r>
                          <a:rPr lang="en-US" i="1" dirty="0" err="1" smtClean="0">
                            <a:latin typeface="Cambria Math" panose="02040503050406030204" pitchFamily="18" charset="0"/>
                          </a:rPr>
                          <m:t>𝑘</m:t>
                        </m:r>
                      </m:sub>
                    </m:sSub>
                  </m:oMath>
                </a14:m>
                <a:r>
                  <a:rPr lang="en-US" dirty="0"/>
                  <a:t>.</a:t>
                </a:r>
              </a:p>
              <a:p>
                <a:pPr fontAlgn="base"/>
                <a:r>
                  <a:rPr lang="en-US" dirty="0"/>
                  <a:t>Build the truth table for </a:t>
                </a:r>
                <a14:m>
                  <m:oMath xmlns:m="http://schemas.openxmlformats.org/officeDocument/2006/math">
                    <m:r>
                      <a:rPr lang="el-GR" i="1" dirty="0">
                        <a:latin typeface="Cambria Math" panose="02040503050406030204" pitchFamily="18" charset="0"/>
                      </a:rPr>
                      <m:t>𝜑</m:t>
                    </m:r>
                  </m:oMath>
                </a14:m>
                <a:r>
                  <a:rPr lang="el-GR" dirty="0"/>
                  <a:t>, </a:t>
                </a:r>
                <a:r>
                  <a:rPr lang="en-US" dirty="0"/>
                  <a:t>and let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l-GR" i="1" dirty="0">
                            <a:latin typeface="Cambria Math" panose="02040503050406030204" pitchFamily="18" charset="0"/>
                          </a:rPr>
                          <m:t>𝜑</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2</m:t>
                            </m:r>
                          </m:sub>
                        </m:sSub>
                        <m:r>
                          <a:rPr lang="en-US" i="1" dirty="0">
                            <a:latin typeface="Cambria Math" panose="02040503050406030204" pitchFamily="18" charset="0"/>
                          </a:rPr>
                          <m:t>, . . . , </m:t>
                        </m:r>
                        <m:sSub>
                          <m:sSubPr>
                            <m:ctrlPr>
                              <a:rPr lang="en-US" i="1" dirty="0">
                                <a:latin typeface="Cambria Math" panose="02040503050406030204" pitchFamily="18" charset="0"/>
                              </a:rPr>
                            </m:ctrlPr>
                          </m:sSubPr>
                          <m:e>
                            <m:r>
                              <a:rPr lang="en-US" i="1" dirty="0" err="1">
                                <a:latin typeface="Cambria Math" panose="02040503050406030204" pitchFamily="18" charset="0"/>
                              </a:rPr>
                              <m:t>𝑓</m:t>
                            </m:r>
                          </m:e>
                          <m:sub>
                            <m:r>
                              <a:rPr lang="en-US" i="1" dirty="0" err="1">
                                <a:latin typeface="Cambria Math" panose="02040503050406030204" pitchFamily="18" charset="0"/>
                              </a:rPr>
                              <m:t>𝑚</m:t>
                            </m:r>
                          </m:sub>
                        </m:sSub>
                      </m:e>
                    </m:d>
                    <m:r>
                      <a:rPr lang="en-US" b="0" i="1" dirty="0" smtClean="0">
                        <a:latin typeface="Cambria Math" panose="02040503050406030204" pitchFamily="18" charset="0"/>
                      </a:rPr>
                      <m:t> </m:t>
                    </m:r>
                  </m:oMath>
                </a14:m>
                <a:r>
                  <a:rPr lang="en-US" dirty="0"/>
                  <a:t>denote the set of </a:t>
                </a:r>
                <a14:m>
                  <m:oMath xmlns:m="http://schemas.openxmlformats.org/officeDocument/2006/math">
                    <m:r>
                      <a:rPr lang="en-US" i="1" dirty="0" smtClean="0">
                        <a:latin typeface="Cambria Math" panose="02040503050406030204" pitchFamily="18" charset="0"/>
                      </a:rPr>
                      <m:t>𝑚</m:t>
                    </m:r>
                  </m:oMath>
                </a14:m>
                <a:r>
                  <a:rPr lang="en-US" dirty="0"/>
                  <a:t> truth assignments for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err="1">
                            <a:latin typeface="Cambria Math" panose="02040503050406030204" pitchFamily="18" charset="0"/>
                          </a:rPr>
                        </m:ctrlPr>
                      </m:sSubPr>
                      <m:e>
                        <m:r>
                          <a:rPr lang="en-US" i="1" dirty="0" err="1">
                            <a:latin typeface="Cambria Math" panose="02040503050406030204" pitchFamily="18" charset="0"/>
                          </a:rPr>
                          <m:t>𝑝</m:t>
                        </m:r>
                      </m:e>
                      <m:sub>
                        <m:r>
                          <a:rPr lang="en-US" i="1" dirty="0" err="1">
                            <a:latin typeface="Cambria Math" panose="02040503050406030204" pitchFamily="18" charset="0"/>
                          </a:rPr>
                          <m:t>𝑘</m:t>
                        </m:r>
                      </m:sub>
                    </m:sSub>
                    <m:r>
                      <a:rPr lang="en-US" i="1" dirty="0" err="1">
                        <a:latin typeface="Cambria Math" panose="02040503050406030204" pitchFamily="18" charset="0"/>
                      </a:rPr>
                      <m:t> </m:t>
                    </m:r>
                  </m:oMath>
                </a14:m>
                <a:r>
                  <a:rPr lang="en-US" dirty="0"/>
                  <a:t>under which </a:t>
                </a:r>
                <a14:m>
                  <m:oMath xmlns:m="http://schemas.openxmlformats.org/officeDocument/2006/math">
                    <m:r>
                      <a:rPr lang="el-GR" i="1" dirty="0">
                        <a:latin typeface="Cambria Math" panose="02040503050406030204" pitchFamily="18" charset="0"/>
                      </a:rPr>
                      <m:t>𝜑</m:t>
                    </m:r>
                  </m:oMath>
                </a14:m>
                <a:r>
                  <a:rPr lang="el-GR" dirty="0"/>
                  <a:t> </a:t>
                </a:r>
                <a:r>
                  <a:rPr lang="en-US" dirty="0"/>
                  <a:t>is true.</a:t>
                </a:r>
              </a:p>
              <a:p>
                <a:pPr fontAlgn="base"/>
                <a:endParaRPr lang="en-US" dirty="0"/>
              </a:p>
            </p:txBody>
          </p:sp>
        </mc:Choice>
        <mc:Fallback xmlns="">
          <p:sp>
            <p:nvSpPr>
              <p:cNvPr id="14" name="Content Placeholder 3">
                <a:extLst>
                  <a:ext uri="{FF2B5EF4-FFF2-40B4-BE49-F238E27FC236}">
                    <a16:creationId xmlns:a16="http://schemas.microsoft.com/office/drawing/2014/main" id="{57CA1C36-9AFA-5B76-ACA3-2556EA8D56A1}"/>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r="-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A67C5EDE-0462-E5DB-A0C3-97A2B08B60EF}"/>
                  </a:ext>
                </a:extLst>
              </p:cNvPr>
              <p:cNvGraphicFramePr>
                <a:graphicFrameLocks/>
              </p:cNvGraphicFramePr>
              <p:nvPr/>
            </p:nvGraphicFramePr>
            <p:xfrm>
              <a:off x="965707" y="4329562"/>
              <a:ext cx="4349450" cy="1854200"/>
            </p:xfrm>
            <a:graphic>
              <a:graphicData uri="http://schemas.openxmlformats.org/drawingml/2006/table">
                <a:tbl>
                  <a:tblPr firstRow="1" bandRow="1">
                    <a:tableStyleId>{5C22544A-7EE6-4342-B048-85BDC9FD1C3A}</a:tableStyleId>
                  </a:tblPr>
                  <a:tblGrid>
                    <a:gridCol w="406982">
                      <a:extLst>
                        <a:ext uri="{9D8B030D-6E8A-4147-A177-3AD203B41FA5}">
                          <a16:colId xmlns:a16="http://schemas.microsoft.com/office/drawing/2014/main" val="2584681749"/>
                        </a:ext>
                      </a:extLst>
                    </a:gridCol>
                    <a:gridCol w="459499">
                      <a:extLst>
                        <a:ext uri="{9D8B030D-6E8A-4147-A177-3AD203B41FA5}">
                          <a16:colId xmlns:a16="http://schemas.microsoft.com/office/drawing/2014/main" val="2853615065"/>
                        </a:ext>
                      </a:extLst>
                    </a:gridCol>
                    <a:gridCol w="739770">
                      <a:extLst>
                        <a:ext uri="{9D8B030D-6E8A-4147-A177-3AD203B41FA5}">
                          <a16:colId xmlns:a16="http://schemas.microsoft.com/office/drawing/2014/main" val="3806263506"/>
                        </a:ext>
                      </a:extLst>
                    </a:gridCol>
                    <a:gridCol w="930441">
                      <a:extLst>
                        <a:ext uri="{9D8B030D-6E8A-4147-A177-3AD203B41FA5}">
                          <a16:colId xmlns:a16="http://schemas.microsoft.com/office/drawing/2014/main" val="545608317"/>
                        </a:ext>
                      </a:extLst>
                    </a:gridCol>
                    <a:gridCol w="1812758">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𝜑</m:t>
                                </m:r>
                              </m:oMath>
                            </m:oMathPara>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A67C5EDE-0462-E5DB-A0C3-97A2B08B60EF}"/>
                  </a:ext>
                </a:extLst>
              </p:cNvPr>
              <p:cNvGraphicFramePr>
                <a:graphicFrameLocks/>
              </p:cNvGraphicFramePr>
              <p:nvPr>
                <p:extLst>
                  <p:ext uri="{D42A27DB-BD31-4B8C-83A1-F6EECF244321}">
                    <p14:modId xmlns:p14="http://schemas.microsoft.com/office/powerpoint/2010/main" val="3827388018"/>
                  </p:ext>
                </p:extLst>
              </p:nvPr>
            </p:nvGraphicFramePr>
            <p:xfrm>
              <a:off x="965707" y="4329562"/>
              <a:ext cx="4349450" cy="1854200"/>
            </p:xfrm>
            <a:graphic>
              <a:graphicData uri="http://schemas.openxmlformats.org/drawingml/2006/table">
                <a:tbl>
                  <a:tblPr firstRow="1" bandRow="1">
                    <a:tableStyleId>{5C22544A-7EE6-4342-B048-85BDC9FD1C3A}</a:tableStyleId>
                  </a:tblPr>
                  <a:tblGrid>
                    <a:gridCol w="406982">
                      <a:extLst>
                        <a:ext uri="{9D8B030D-6E8A-4147-A177-3AD203B41FA5}">
                          <a16:colId xmlns:a16="http://schemas.microsoft.com/office/drawing/2014/main" val="2584681749"/>
                        </a:ext>
                      </a:extLst>
                    </a:gridCol>
                    <a:gridCol w="459499">
                      <a:extLst>
                        <a:ext uri="{9D8B030D-6E8A-4147-A177-3AD203B41FA5}">
                          <a16:colId xmlns:a16="http://schemas.microsoft.com/office/drawing/2014/main" val="2853615065"/>
                        </a:ext>
                      </a:extLst>
                    </a:gridCol>
                    <a:gridCol w="739770">
                      <a:extLst>
                        <a:ext uri="{9D8B030D-6E8A-4147-A177-3AD203B41FA5}">
                          <a16:colId xmlns:a16="http://schemas.microsoft.com/office/drawing/2014/main" val="3806263506"/>
                        </a:ext>
                      </a:extLst>
                    </a:gridCol>
                    <a:gridCol w="930441">
                      <a:extLst>
                        <a:ext uri="{9D8B030D-6E8A-4147-A177-3AD203B41FA5}">
                          <a16:colId xmlns:a16="http://schemas.microsoft.com/office/drawing/2014/main" val="545608317"/>
                        </a:ext>
                      </a:extLst>
                    </a:gridCol>
                    <a:gridCol w="1812758">
                      <a:extLst>
                        <a:ext uri="{9D8B030D-6E8A-4147-A177-3AD203B41FA5}">
                          <a16:colId xmlns:a16="http://schemas.microsoft.com/office/drawing/2014/main" val="969654648"/>
                        </a:ext>
                      </a:extLst>
                    </a:gridCol>
                  </a:tblGrid>
                  <a:tr h="370840">
                    <a:tc>
                      <a:txBody>
                        <a:bodyPr/>
                        <a:lstStyle/>
                        <a:p>
                          <a:endParaRPr lang="en-US"/>
                        </a:p>
                      </a:txBody>
                      <a:tcPr>
                        <a:blipFill>
                          <a:blip r:embed="rId4"/>
                          <a:stretch>
                            <a:fillRect l="-3125" r="-978125" b="-413793"/>
                          </a:stretch>
                        </a:blipFill>
                      </a:tcPr>
                    </a:tc>
                    <a:tc>
                      <a:txBody>
                        <a:bodyPr/>
                        <a:lstStyle/>
                        <a:p>
                          <a:endParaRPr lang="en-US"/>
                        </a:p>
                      </a:txBody>
                      <a:tcPr>
                        <a:blipFill>
                          <a:blip r:embed="rId4"/>
                          <a:stretch>
                            <a:fillRect l="-91667" r="-769444" b="-413793"/>
                          </a:stretch>
                        </a:blipFill>
                      </a:tcPr>
                    </a:tc>
                    <a:tc>
                      <a:txBody>
                        <a:bodyPr/>
                        <a:lstStyle/>
                        <a:p>
                          <a:endParaRPr lang="en-US"/>
                        </a:p>
                      </a:txBody>
                      <a:tcPr>
                        <a:blipFill>
                          <a:blip r:embed="rId4"/>
                          <a:stretch>
                            <a:fillRect l="-116949" r="-369492" b="-413793"/>
                          </a:stretch>
                        </a:blipFill>
                      </a:tcPr>
                    </a:tc>
                    <a:tc>
                      <a:txBody>
                        <a:bodyPr/>
                        <a:lstStyle/>
                        <a:p>
                          <a:endParaRPr lang="en-US"/>
                        </a:p>
                      </a:txBody>
                      <a:tcPr>
                        <a:blipFill>
                          <a:blip r:embed="rId4"/>
                          <a:stretch>
                            <a:fillRect l="-175342" r="-198630" b="-413793"/>
                          </a:stretch>
                        </a:blipFill>
                      </a:tcPr>
                    </a:tc>
                    <a:tc>
                      <a:txBody>
                        <a:bodyPr/>
                        <a:lstStyle/>
                        <a:p>
                          <a:endParaRPr lang="en-US"/>
                        </a:p>
                      </a:txBody>
                      <a:tcPr>
                        <a:blipFill>
                          <a:blip r:embed="rId4"/>
                          <a:stretch>
                            <a:fillRect l="-140559" r="-1399" b="-413793"/>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3125" t="-96667" r="-978125" b="-300000"/>
                          </a:stretch>
                        </a:blipFill>
                      </a:tcPr>
                    </a:tc>
                    <a:tc>
                      <a:txBody>
                        <a:bodyPr/>
                        <a:lstStyle/>
                        <a:p>
                          <a:endParaRPr lang="en-US"/>
                        </a:p>
                      </a:txBody>
                      <a:tcPr>
                        <a:blipFill>
                          <a:blip r:embed="rId4"/>
                          <a:stretch>
                            <a:fillRect l="-91667" t="-96667" r="-769444" b="-300000"/>
                          </a:stretch>
                        </a:blipFill>
                      </a:tcPr>
                    </a:tc>
                    <a:tc>
                      <a:txBody>
                        <a:bodyPr/>
                        <a:lstStyle/>
                        <a:p>
                          <a:endParaRPr lang="en-US"/>
                        </a:p>
                      </a:txBody>
                      <a:tcPr>
                        <a:blipFill>
                          <a:blip r:embed="rId4"/>
                          <a:stretch>
                            <a:fillRect l="-116949" t="-96667" r="-369492" b="-300000"/>
                          </a:stretch>
                        </a:blipFill>
                      </a:tcPr>
                    </a:tc>
                    <a:tc>
                      <a:txBody>
                        <a:bodyPr/>
                        <a:lstStyle/>
                        <a:p>
                          <a:endParaRPr lang="en-US"/>
                        </a:p>
                      </a:txBody>
                      <a:tcPr>
                        <a:blipFill>
                          <a:blip r:embed="rId4"/>
                          <a:stretch>
                            <a:fillRect l="-175342" t="-96667" r="-198630" b="-300000"/>
                          </a:stretch>
                        </a:blipFill>
                      </a:tcPr>
                    </a:tc>
                    <a:tc>
                      <a:txBody>
                        <a:bodyPr/>
                        <a:lstStyle/>
                        <a:p>
                          <a:endParaRPr lang="en-US"/>
                        </a:p>
                      </a:txBody>
                      <a:tcPr>
                        <a:blipFill>
                          <a:blip r:embed="rId4"/>
                          <a:stretch>
                            <a:fillRect l="-140559" t="-96667" r="-1399" b="-300000"/>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3125" t="-203448" r="-978125" b="-210345"/>
                          </a:stretch>
                        </a:blipFill>
                      </a:tcPr>
                    </a:tc>
                    <a:tc>
                      <a:txBody>
                        <a:bodyPr/>
                        <a:lstStyle/>
                        <a:p>
                          <a:endParaRPr lang="en-US"/>
                        </a:p>
                      </a:txBody>
                      <a:tcPr>
                        <a:blipFill>
                          <a:blip r:embed="rId4"/>
                          <a:stretch>
                            <a:fillRect l="-91667" t="-203448" r="-769444" b="-210345"/>
                          </a:stretch>
                        </a:blipFill>
                      </a:tcPr>
                    </a:tc>
                    <a:tc>
                      <a:txBody>
                        <a:bodyPr/>
                        <a:lstStyle/>
                        <a:p>
                          <a:endParaRPr lang="en-US"/>
                        </a:p>
                      </a:txBody>
                      <a:tcPr>
                        <a:blipFill>
                          <a:blip r:embed="rId4"/>
                          <a:stretch>
                            <a:fillRect l="-116949" t="-203448" r="-369492" b="-210345"/>
                          </a:stretch>
                        </a:blipFill>
                      </a:tcPr>
                    </a:tc>
                    <a:tc>
                      <a:txBody>
                        <a:bodyPr/>
                        <a:lstStyle/>
                        <a:p>
                          <a:endParaRPr lang="en-US"/>
                        </a:p>
                      </a:txBody>
                      <a:tcPr>
                        <a:blipFill>
                          <a:blip r:embed="rId4"/>
                          <a:stretch>
                            <a:fillRect l="-175342" t="-203448" r="-198630" b="-210345"/>
                          </a:stretch>
                        </a:blipFill>
                      </a:tcPr>
                    </a:tc>
                    <a:tc>
                      <a:txBody>
                        <a:bodyPr/>
                        <a:lstStyle/>
                        <a:p>
                          <a:endParaRPr lang="en-US"/>
                        </a:p>
                      </a:txBody>
                      <a:tcPr>
                        <a:blipFill>
                          <a:blip r:embed="rId4"/>
                          <a:stretch>
                            <a:fillRect l="-140559" t="-203448" r="-1399" b="-210345"/>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3125" t="-293333" r="-978125" b="-103333"/>
                          </a:stretch>
                        </a:blipFill>
                      </a:tcPr>
                    </a:tc>
                    <a:tc>
                      <a:txBody>
                        <a:bodyPr/>
                        <a:lstStyle/>
                        <a:p>
                          <a:pPr/>
                          <a:r>
                            <a:rPr lang="en-US" dirty="0"/>
                            <a:t>…</a:t>
                          </a:r>
                        </a:p>
                      </a:txBody>
                      <a:tcPr/>
                    </a:tc>
                    <a:tc>
                      <a:txBody>
                        <a:bodyPr/>
                        <a:lstStyle/>
                        <a:p>
                          <a:endParaRPr lang="en-US"/>
                        </a:p>
                      </a:txBody>
                      <a:tcPr>
                        <a:blipFill>
                          <a:blip r:embed="rId4"/>
                          <a:stretch>
                            <a:fillRect l="-116949" t="-293333" r="-369492" b="-103333"/>
                          </a:stretch>
                        </a:blipFill>
                      </a:tcPr>
                    </a:tc>
                    <a:tc>
                      <a:txBody>
                        <a:bodyPr/>
                        <a:lstStyle/>
                        <a:p>
                          <a:endParaRPr lang="en-US"/>
                        </a:p>
                      </a:txBody>
                      <a:tcPr>
                        <a:blipFill>
                          <a:blip r:embed="rId4"/>
                          <a:stretch>
                            <a:fillRect l="-175342" t="-293333" r="-198630" b="-103333"/>
                          </a:stretch>
                        </a:blipFill>
                      </a:tcPr>
                    </a:tc>
                    <a:tc>
                      <a:txBody>
                        <a:bodyPr/>
                        <a:lstStyle/>
                        <a:p>
                          <a:endParaRPr lang="en-US"/>
                        </a:p>
                      </a:txBody>
                      <a:tcPr>
                        <a:blipFill>
                          <a:blip r:embed="rId4"/>
                          <a:stretch>
                            <a:fillRect l="-140559" t="-293333" r="-1399" b="-103333"/>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3125" t="-406897" r="-978125" b="-6897"/>
                          </a:stretch>
                        </a:blipFill>
                      </a:tcPr>
                    </a:tc>
                    <a:tc>
                      <a:txBody>
                        <a:bodyPr/>
                        <a:lstStyle/>
                        <a:p>
                          <a:endParaRPr lang="en-US"/>
                        </a:p>
                      </a:txBody>
                      <a:tcPr>
                        <a:blipFill>
                          <a:blip r:embed="rId4"/>
                          <a:stretch>
                            <a:fillRect l="-91667" t="-406897" r="-769444" b="-6897"/>
                          </a:stretch>
                        </a:blipFill>
                      </a:tcPr>
                    </a:tc>
                    <a:tc>
                      <a:txBody>
                        <a:bodyPr/>
                        <a:lstStyle/>
                        <a:p>
                          <a:endParaRPr lang="en-US"/>
                        </a:p>
                      </a:txBody>
                      <a:tcPr>
                        <a:blipFill>
                          <a:blip r:embed="rId4"/>
                          <a:stretch>
                            <a:fillRect l="-116949" t="-406897" r="-369492" b="-6897"/>
                          </a:stretch>
                        </a:blipFill>
                      </a:tcPr>
                    </a:tc>
                    <a:tc>
                      <a:txBody>
                        <a:bodyPr/>
                        <a:lstStyle/>
                        <a:p>
                          <a:endParaRPr lang="en-US"/>
                        </a:p>
                      </a:txBody>
                      <a:tcPr>
                        <a:blipFill>
                          <a:blip r:embed="rId4"/>
                          <a:stretch>
                            <a:fillRect l="-175342" t="-406897" r="-198630" b="-6897"/>
                          </a:stretch>
                        </a:blipFill>
                      </a:tcPr>
                    </a:tc>
                    <a:tc>
                      <a:txBody>
                        <a:bodyPr/>
                        <a:lstStyle/>
                        <a:p>
                          <a:endParaRPr lang="en-US"/>
                        </a:p>
                      </a:txBody>
                      <a:tcPr>
                        <a:blipFill>
                          <a:blip r:embed="rId4"/>
                          <a:stretch>
                            <a:fillRect l="-140559" t="-406897" r="-1399" b="-6897"/>
                          </a:stretch>
                        </a:blipFill>
                      </a:tcPr>
                    </a:tc>
                    <a:extLst>
                      <a:ext uri="{0D108BD9-81ED-4DB2-BD59-A6C34878D82A}">
                        <a16:rowId xmlns:a16="http://schemas.microsoft.com/office/drawing/2014/main" val="3430696394"/>
                      </a:ext>
                    </a:extLst>
                  </a:tr>
                </a:tbl>
              </a:graphicData>
            </a:graphic>
          </p:graphicFrame>
        </mc:Fallback>
      </mc:AlternateContent>
      <p:cxnSp>
        <p:nvCxnSpPr>
          <p:cNvPr id="6" name="Straight Arrow Connector 5">
            <a:extLst>
              <a:ext uri="{FF2B5EF4-FFF2-40B4-BE49-F238E27FC236}">
                <a16:creationId xmlns:a16="http://schemas.microsoft.com/office/drawing/2014/main" id="{C0454C1D-96D8-74B2-08B1-0F9030C1002E}"/>
              </a:ext>
            </a:extLst>
          </p:cNvPr>
          <p:cNvCxnSpPr>
            <a:cxnSpLocks/>
          </p:cNvCxnSpPr>
          <p:nvPr/>
        </p:nvCxnSpPr>
        <p:spPr>
          <a:xfrm flipH="1" flipV="1">
            <a:off x="5356285" y="4893275"/>
            <a:ext cx="1532238" cy="7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9059BF-C3B5-7B08-81A4-46C572625BD2}"/>
              </a:ext>
            </a:extLst>
          </p:cNvPr>
          <p:cNvCxnSpPr>
            <a:cxnSpLocks/>
          </p:cNvCxnSpPr>
          <p:nvPr/>
        </p:nvCxnSpPr>
        <p:spPr>
          <a:xfrm flipH="1">
            <a:off x="5356285" y="5045226"/>
            <a:ext cx="1520560" cy="97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2E68928-F310-93E5-1884-D1055DAB9B0F}"/>
              </a:ext>
            </a:extLst>
          </p:cNvPr>
          <p:cNvSpPr txBox="1"/>
          <p:nvPr/>
        </p:nvSpPr>
        <p:spPr>
          <a:xfrm>
            <a:off x="5668217" y="5117789"/>
            <a:ext cx="558237"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6D427D-C27F-F167-A2ED-2D3C3613F078}"/>
                  </a:ext>
                </a:extLst>
              </p:cNvPr>
              <p:cNvSpPr txBox="1"/>
              <p:nvPr/>
            </p:nvSpPr>
            <p:spPr>
              <a:xfrm>
                <a:off x="5842737" y="4531803"/>
                <a:ext cx="4942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166D427D-C27F-F167-A2ED-2D3C3613F078}"/>
                  </a:ext>
                </a:extLst>
              </p:cNvPr>
              <p:cNvSpPr txBox="1">
                <a:spLocks noRot="1" noChangeAspect="1" noMove="1" noResize="1" noEditPoints="1" noAdjustHandles="1" noChangeArrowheads="1" noChangeShapeType="1" noTextEdit="1"/>
              </p:cNvSpPr>
              <p:nvPr/>
            </p:nvSpPr>
            <p:spPr>
              <a:xfrm>
                <a:off x="5842737" y="4531803"/>
                <a:ext cx="494270"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8367586-C127-BB6C-C8B1-44D73BA26D36}"/>
                  </a:ext>
                </a:extLst>
              </p:cNvPr>
              <p:cNvSpPr txBox="1"/>
              <p:nvPr/>
            </p:nvSpPr>
            <p:spPr>
              <a:xfrm>
                <a:off x="5421082" y="5429432"/>
                <a:ext cx="4942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𝑚</m:t>
                          </m:r>
                        </m:sub>
                      </m:sSub>
                    </m:oMath>
                  </m:oMathPara>
                </a14:m>
                <a:endParaRPr lang="en-US" dirty="0"/>
              </a:p>
            </p:txBody>
          </p:sp>
        </mc:Choice>
        <mc:Fallback xmlns="">
          <p:sp>
            <p:nvSpPr>
              <p:cNvPr id="18" name="TextBox 17">
                <a:extLst>
                  <a:ext uri="{FF2B5EF4-FFF2-40B4-BE49-F238E27FC236}">
                    <a16:creationId xmlns:a16="http://schemas.microsoft.com/office/drawing/2014/main" id="{C8367586-C127-BB6C-C8B1-44D73BA26D36}"/>
                  </a:ext>
                </a:extLst>
              </p:cNvPr>
              <p:cNvSpPr txBox="1">
                <a:spLocks noRot="1" noChangeAspect="1" noMove="1" noResize="1" noEditPoints="1" noAdjustHandles="1" noChangeArrowheads="1" noChangeShapeType="1" noTextEdit="1"/>
              </p:cNvSpPr>
              <p:nvPr/>
            </p:nvSpPr>
            <p:spPr>
              <a:xfrm>
                <a:off x="5421082" y="5429432"/>
                <a:ext cx="494270"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E99CFB-49E1-89B5-F73D-4B7C4E133AA2}"/>
                  </a:ext>
                </a:extLst>
              </p:cNvPr>
              <p:cNvSpPr txBox="1"/>
              <p:nvPr/>
            </p:nvSpPr>
            <p:spPr>
              <a:xfrm>
                <a:off x="4979773" y="4739371"/>
                <a:ext cx="6104238" cy="3940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𝑆</m:t>
                          </m:r>
                        </m:e>
                        <m:sub>
                          <m:r>
                            <a:rPr lang="el-GR" i="1" dirty="0">
                              <a:latin typeface="Cambria Math" panose="02040503050406030204" pitchFamily="18" charset="0"/>
                            </a:rPr>
                            <m:t>𝜑</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r>
                            <a:rPr lang="en-US" i="1" dirty="0">
                              <a:latin typeface="Cambria Math" panose="02040503050406030204" pitchFamily="18" charset="0"/>
                            </a:rPr>
                            <m:t>, . . . , </m:t>
                          </m:r>
                          <m:sSub>
                            <m:sSubPr>
                              <m:ctrlPr>
                                <a:rPr lang="en-US" i="1" dirty="0">
                                  <a:latin typeface="Cambria Math" panose="02040503050406030204" pitchFamily="18" charset="0"/>
                                </a:rPr>
                              </m:ctrlPr>
                            </m:sSubPr>
                            <m:e>
                              <m:r>
                                <a:rPr lang="en-US" i="1" dirty="0" err="1">
                                  <a:latin typeface="Cambria Math" panose="02040503050406030204" pitchFamily="18" charset="0"/>
                                </a:rPr>
                                <m:t>𝑓</m:t>
                              </m:r>
                            </m:e>
                            <m:sub>
                              <m:r>
                                <a:rPr lang="en-US" i="1" dirty="0" err="1">
                                  <a:latin typeface="Cambria Math" panose="02040503050406030204" pitchFamily="18" charset="0"/>
                                </a:rPr>
                                <m:t>𝑚</m:t>
                              </m:r>
                            </m:sub>
                          </m:sSub>
                        </m:e>
                      </m:d>
                    </m:oMath>
                  </m:oMathPara>
                </a14:m>
                <a:endParaRPr lang="en-US" dirty="0"/>
              </a:p>
            </p:txBody>
          </p:sp>
        </mc:Choice>
        <mc:Fallback xmlns="">
          <p:sp>
            <p:nvSpPr>
              <p:cNvPr id="20" name="TextBox 19">
                <a:extLst>
                  <a:ext uri="{FF2B5EF4-FFF2-40B4-BE49-F238E27FC236}">
                    <a16:creationId xmlns:a16="http://schemas.microsoft.com/office/drawing/2014/main" id="{8EE99CFB-49E1-89B5-F73D-4B7C4E133AA2}"/>
                  </a:ext>
                </a:extLst>
              </p:cNvPr>
              <p:cNvSpPr txBox="1">
                <a:spLocks noRot="1" noChangeAspect="1" noMove="1" noResize="1" noEditPoints="1" noAdjustHandles="1" noChangeArrowheads="1" noChangeShapeType="1" noTextEdit="1"/>
              </p:cNvSpPr>
              <p:nvPr/>
            </p:nvSpPr>
            <p:spPr>
              <a:xfrm>
                <a:off x="4979773" y="4739371"/>
                <a:ext cx="6104238" cy="394019"/>
              </a:xfrm>
              <a:prstGeom prst="rect">
                <a:avLst/>
              </a:prstGeom>
              <a:blipFill>
                <a:blip r:embed="rId7"/>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383049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34CF-4715-ED59-6AB6-23D8241BBE5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7D10DF1-6C73-D927-1F1C-A293DB960D4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F00E044-D7DF-8391-FDEE-8951B052C880}"/>
              </a:ext>
            </a:extLst>
          </p:cNvPr>
          <p:cNvSpPr>
            <a:spLocks noGrp="1"/>
          </p:cNvSpPr>
          <p:nvPr>
            <p:ph type="sldNum" sz="quarter" idx="12"/>
          </p:nvPr>
        </p:nvSpPr>
        <p:spPr/>
        <p:txBody>
          <a:bodyPr/>
          <a:lstStyle/>
          <a:p>
            <a:fld id="{CC057153-B650-4DEB-B370-79DDCFDCE934}" type="slidenum">
              <a:rPr lang="en-US" smtClean="0"/>
              <a:t>42</a:t>
            </a:fld>
            <a:endParaRPr lang="en-US"/>
          </a:p>
        </p:txBody>
      </p:sp>
      <p:sp>
        <p:nvSpPr>
          <p:cNvPr id="2" name="TextBox 1">
            <a:extLst>
              <a:ext uri="{FF2B5EF4-FFF2-40B4-BE49-F238E27FC236}">
                <a16:creationId xmlns:a16="http://schemas.microsoft.com/office/drawing/2014/main" id="{6F6466A8-8A1E-D7C9-D569-610DBB66B0D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FFD325B-5D5A-BBD1-8246-EC86DC63039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 of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A8D0CEA4-E22B-4B63-4F65-BBFCE9071763}"/>
                  </a:ext>
                </a:extLst>
              </p:cNvPr>
              <p:cNvSpPr>
                <a:spLocks noGrp="1"/>
              </p:cNvSpPr>
              <p:nvPr>
                <p:ph idx="1"/>
              </p:nvPr>
            </p:nvSpPr>
            <p:spPr>
              <a:xfrm>
                <a:off x="612647" y="1563132"/>
                <a:ext cx="11019515" cy="4593828"/>
              </a:xfrm>
            </p:spPr>
            <p:txBody>
              <a:bodyPr>
                <a:noAutofit/>
              </a:bodyPr>
              <a:lstStyle/>
              <a:p>
                <a:pPr fontAlgn="base"/>
                <a:r>
                  <a:rPr lang="en-US" dirty="0"/>
                  <a:t>Looking at the truth table of </a:t>
                </a:r>
                <a14:m>
                  <m:oMath xmlns:m="http://schemas.openxmlformats.org/officeDocument/2006/math">
                    <m:r>
                      <a:rPr lang="el-GR" i="1" dirty="0">
                        <a:latin typeface="Cambria Math" panose="02040503050406030204" pitchFamily="18" charset="0"/>
                      </a:rPr>
                      <m:t>𝜑</m:t>
                    </m:r>
                  </m:oMath>
                </a14:m>
                <a:r>
                  <a:rPr lang="en-US" dirty="0"/>
                  <a:t>, for any particular assignment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for the variables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err="1">
                            <a:latin typeface="Cambria Math" panose="02040503050406030204" pitchFamily="18" charset="0"/>
                          </a:rPr>
                        </m:ctrlPr>
                      </m:sSubPr>
                      <m:e>
                        <m:r>
                          <a:rPr lang="en-US" i="1" dirty="0" err="1">
                            <a:latin typeface="Cambria Math" panose="02040503050406030204" pitchFamily="18" charset="0"/>
                          </a:rPr>
                          <m:t>𝑝</m:t>
                        </m:r>
                      </m:e>
                      <m:sub>
                        <m:r>
                          <a:rPr lang="en-US" i="1" dirty="0" err="1">
                            <a:latin typeface="Cambria Math" panose="02040503050406030204" pitchFamily="18" charset="0"/>
                          </a:rPr>
                          <m:t>𝑘</m:t>
                        </m:r>
                      </m:sub>
                    </m:sSub>
                    <m:r>
                      <a:rPr lang="en-US" b="0" i="0" dirty="0" smtClean="0">
                        <a:latin typeface="Cambria Math" panose="02040503050406030204" pitchFamily="18" charset="0"/>
                      </a:rPr>
                      <m:t> </m:t>
                    </m:r>
                  </m:oMath>
                </a14:m>
                <a:r>
                  <a:rPr lang="en-US" dirty="0"/>
                  <a:t>that makes </a:t>
                </a:r>
                <a14:m>
                  <m:oMath xmlns:m="http://schemas.openxmlformats.org/officeDocument/2006/math">
                    <m:r>
                      <a:rPr lang="el-GR" i="1" dirty="0">
                        <a:latin typeface="Cambria Math" panose="02040503050406030204" pitchFamily="18" charset="0"/>
                      </a:rPr>
                      <m:t>𝜑</m:t>
                    </m:r>
                  </m:oMath>
                </a14:m>
                <a:r>
                  <a:rPr lang="en-US" dirty="0"/>
                  <a:t> true, we’ll construct a conjunction </a:t>
                </a:r>
                <a14:m>
                  <m:oMath xmlns:m="http://schemas.openxmlformats.org/officeDocument/2006/math">
                    <m:sSub>
                      <m:sSubPr>
                        <m:ctrlPr>
                          <a:rPr lang="en-US" b="0" i="1" dirty="0" smtClean="0">
                            <a:latin typeface="Cambria Math" panose="02040503050406030204" pitchFamily="18" charset="0"/>
                          </a:rPr>
                        </m:ctrlPr>
                      </m:sSubPr>
                      <m:e>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i="1" dirty="0" smtClean="0">
                                <a:latin typeface="Cambria Math" panose="02040503050406030204" pitchFamily="18" charset="0"/>
                              </a:rPr>
                              <m:t>𝑓</m:t>
                            </m:r>
                          </m:sub>
                        </m:sSub>
                      </m:e>
                      <m:sub>
                        <m:r>
                          <a:rPr lang="en-US" b="0" i="1" dirty="0" smtClean="0">
                            <a:latin typeface="Cambria Math" panose="02040503050406030204" pitchFamily="18" charset="0"/>
                          </a:rPr>
                          <m:t>𝑖</m:t>
                        </m:r>
                      </m:sub>
                    </m:sSub>
                  </m:oMath>
                </a14:m>
                <a:r>
                  <a:rPr lang="en-US" dirty="0"/>
                  <a:t> that’s true under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and false under all other assignments that makes </a:t>
                </a:r>
                <a14:m>
                  <m:oMath xmlns:m="http://schemas.openxmlformats.org/officeDocument/2006/math">
                    <m:r>
                      <a:rPr lang="el-GR" i="1" dirty="0">
                        <a:latin typeface="Cambria Math" panose="02040503050406030204" pitchFamily="18" charset="0"/>
                      </a:rPr>
                      <m:t>𝜑</m:t>
                    </m:r>
                  </m:oMath>
                </a14:m>
                <a:r>
                  <a:rPr lang="en-US" dirty="0"/>
                  <a:t> true.</a:t>
                </a:r>
              </a:p>
              <a:p>
                <a:pPr lvl="1" fontAlgn="base"/>
                <a:r>
                  <a:rPr lang="en-US" sz="2000" dirty="0"/>
                  <a:t>Let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𝑥</m:t>
                        </m:r>
                      </m:e>
                      <m:sub>
                        <m:r>
                          <a:rPr lang="en-US" sz="2000" i="1" dirty="0" smtClean="0">
                            <a:latin typeface="Cambria Math" panose="02040503050406030204" pitchFamily="18" charset="0"/>
                          </a:rPr>
                          <m:t>1</m:t>
                        </m:r>
                      </m:sub>
                    </m:sSub>
                    <m:r>
                      <a:rPr lang="en-US" sz="200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2</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a:rPr lang="en-US" sz="2000" i="1" dirty="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b="0" i="1" dirty="0" smtClean="0">
                            <a:latin typeface="Cambria Math" panose="02040503050406030204" pitchFamily="18" charset="0"/>
                          </a:rPr>
                          <m:t>𝑙</m:t>
                        </m:r>
                      </m:sub>
                    </m:sSub>
                    <m:r>
                      <a:rPr lang="en-US" sz="2000" i="1" dirty="0">
                        <a:latin typeface="Cambria Math" panose="02040503050406030204" pitchFamily="18" charset="0"/>
                      </a:rPr>
                      <m:t> </m:t>
                    </m:r>
                  </m:oMath>
                </a14:m>
                <a:r>
                  <a:rPr lang="en-US" sz="2000" dirty="0"/>
                  <a:t>be the variables assigned true by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𝑖</m:t>
                        </m:r>
                      </m:sub>
                    </m:sSub>
                  </m:oMath>
                </a14:m>
                <a:r>
                  <a:rPr lang="en-US" sz="2000" dirty="0"/>
                  <a:t>, and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𝑦</m:t>
                        </m:r>
                      </m:e>
                      <m:sub>
                        <m:r>
                          <a:rPr lang="en-US" sz="2000" i="1" dirty="0" smtClean="0">
                            <a:latin typeface="Cambria Math" panose="02040503050406030204" pitchFamily="18" charset="0"/>
                          </a:rPr>
                          <m:t>1</m:t>
                        </m:r>
                      </m:sub>
                    </m:sSub>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𝑦</m:t>
                        </m:r>
                      </m:e>
                      <m:sub>
                        <m:r>
                          <a:rPr lang="en-US" sz="2000" i="1" dirty="0" smtClean="0">
                            <a:latin typeface="Cambria Math" panose="02040503050406030204" pitchFamily="18" charset="0"/>
                          </a:rPr>
                          <m:t>2</m:t>
                        </m:r>
                      </m:sub>
                    </m:sSub>
                    <m:r>
                      <a:rPr lang="en-US" sz="2000" i="1" dirty="0">
                        <a:latin typeface="Cambria Math" panose="02040503050406030204" pitchFamily="18" charset="0"/>
                      </a:rPr>
                      <m:t>, . . . ,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𝑦</m:t>
                        </m:r>
                      </m:e>
                      <m:sub>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sub>
                    </m:sSub>
                    <m:r>
                      <a:rPr lang="en-US" sz="2000" i="1" dirty="0" smtClean="0">
                        <a:latin typeface="Cambria Math" panose="02040503050406030204" pitchFamily="18" charset="0"/>
                      </a:rPr>
                      <m:t> </m:t>
                    </m:r>
                  </m:oMath>
                </a14:m>
                <a:r>
                  <a:rPr lang="en-US" sz="2000" dirty="0"/>
                  <a:t>be the variables assigned false by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𝑖</m:t>
                        </m:r>
                      </m:sub>
                    </m:sSub>
                  </m:oMath>
                </a14:m>
                <a:r>
                  <a:rPr lang="en-US" sz="2000" dirty="0"/>
                  <a:t>. Then the clause:</a:t>
                </a:r>
              </a:p>
              <a:p>
                <a:pPr lvl="1" fontAlgn="base"/>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b="0" i="1" dirty="0" smtClean="0">
                                <a:latin typeface="Cambria Math" panose="02040503050406030204" pitchFamily="18" charset="0"/>
                              </a:rPr>
                              <m:t>𝑖</m:t>
                            </m:r>
                          </m:sub>
                        </m:sSub>
                      </m:sub>
                    </m:sSub>
                    <m:r>
                      <a:rPr lang="en-US" sz="2000" i="1" dirty="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1</m:t>
                        </m:r>
                      </m:sub>
                    </m:sSub>
                    <m:r>
                      <a:rPr lang="en-US" sz="2000" i="1" dirty="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2</m:t>
                        </m:r>
                      </m:sub>
                    </m:sSub>
                    <m:r>
                      <a:rPr lang="en-US" sz="2000" i="1" dirty="0">
                        <a:latin typeface="Cambria Math" panose="02040503050406030204" pitchFamily="18" charset="0"/>
                      </a:rPr>
                      <m:t>∧ </m:t>
                    </m:r>
                    <m:r>
                      <a:rPr lang="en-US" sz="2000" b="0" i="1" dirty="0" smtClean="0">
                        <a:latin typeface="Cambria Math" panose="02040503050406030204" pitchFamily="18" charset="0"/>
                      </a:rPr>
                      <m:t>…</m:t>
                    </m:r>
                    <m:r>
                      <a:rPr lang="en-US" sz="2000" i="1" dirty="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𝑥</m:t>
                        </m:r>
                      </m:e>
                      <m:sub>
                        <m:r>
                          <a:rPr lang="en-US" sz="2000" i="1" dirty="0">
                            <a:latin typeface="Cambria Math" panose="02040503050406030204" pitchFamily="18" charset="0"/>
                          </a:rPr>
                          <m:t>ℓ</m:t>
                        </m:r>
                      </m:sub>
                    </m:sSub>
                    <m:r>
                      <a:rPr lang="en-US" sz="2000" i="1" dirty="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𝑦</m:t>
                        </m:r>
                      </m:e>
                      <m:sub>
                        <m:r>
                          <a:rPr lang="en-US" sz="2000" i="1" dirty="0">
                            <a:latin typeface="Cambria Math" panose="02040503050406030204" pitchFamily="18" charset="0"/>
                          </a:rPr>
                          <m:t>1</m:t>
                        </m:r>
                      </m:sub>
                    </m:sSub>
                    <m:r>
                      <a:rPr lang="en-US" sz="2000" i="1" dirty="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𝑦</m:t>
                        </m:r>
                      </m:e>
                      <m:sub>
                        <m:r>
                          <a:rPr lang="en-US" sz="2000" i="1" dirty="0">
                            <a:latin typeface="Cambria Math" panose="02040503050406030204" pitchFamily="18" charset="0"/>
                          </a:rPr>
                          <m:t>2</m:t>
                        </m:r>
                      </m:sub>
                    </m:sSub>
                    <m:r>
                      <a:rPr lang="en-US" sz="2000" i="1" dirty="0">
                        <a:latin typeface="Cambria Math" panose="02040503050406030204" pitchFamily="18" charset="0"/>
                      </a:rPr>
                      <m:t> ∧ </m:t>
                    </m:r>
                    <m:r>
                      <a:rPr lang="en-US" sz="2000" b="0" i="1" dirty="0" smtClean="0">
                        <a:latin typeface="Cambria Math" panose="02040503050406030204" pitchFamily="18" charset="0"/>
                      </a:rPr>
                      <m:t>…</m:t>
                    </m:r>
                    <m:r>
                      <a:rPr lang="en-US" sz="2000" i="1" dirty="0">
                        <a:latin typeface="Cambria Math" panose="02040503050406030204" pitchFamily="18" charset="0"/>
                      </a:rPr>
                      <m:t> ∧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𝑦</m:t>
                        </m:r>
                      </m:e>
                      <m:sub>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r>
                          <a:rPr lang="en-US" sz="2000" b="0" i="1" dirty="0" smtClean="0">
                            <a:latin typeface="Cambria Math" panose="02040503050406030204" pitchFamily="18" charset="0"/>
                          </a:rPr>
                          <m:t>𝑙</m:t>
                        </m:r>
                      </m:sub>
                    </m:sSub>
                    <m:r>
                      <a:rPr lang="en-US" sz="2000" b="0" i="0" dirty="0" smtClean="0">
                        <a:latin typeface="Cambria Math" panose="02040503050406030204" pitchFamily="18" charset="0"/>
                      </a:rPr>
                      <m:t> </m:t>
                    </m:r>
                  </m:oMath>
                </a14:m>
                <a:r>
                  <a:rPr lang="en-US" sz="2000" dirty="0"/>
                  <a:t>is true under </a:t>
                </a:r>
                <a14:m>
                  <m:oMath xmlns:m="http://schemas.openxmlformats.org/officeDocument/2006/math">
                    <m:sSub>
                      <m:sSubPr>
                        <m:ctrlPr>
                          <a:rPr lang="en-US" sz="2000" b="0" i="1" dirty="0" smtClean="0">
                            <a:latin typeface="Cambria Math" panose="02040503050406030204" pitchFamily="18" charset="0"/>
                          </a:rPr>
                        </m:ctrlPr>
                      </m:sSubPr>
                      <m:e>
                        <m:r>
                          <a:rPr lang="en-US" sz="2000" i="1" dirty="0">
                            <a:latin typeface="Cambria Math" panose="02040503050406030204" pitchFamily="18" charset="0"/>
                          </a:rPr>
                          <m:t>𝑓</m:t>
                        </m:r>
                      </m:e>
                      <m:sub>
                        <m:r>
                          <a:rPr lang="en-US" sz="2000" b="0" i="1" dirty="0" smtClean="0">
                            <a:latin typeface="Cambria Math" panose="02040503050406030204" pitchFamily="18" charset="0"/>
                          </a:rPr>
                          <m:t>𝑖</m:t>
                        </m:r>
                      </m:sub>
                    </m:sSub>
                  </m:oMath>
                </a14:m>
                <a:r>
                  <a:rPr lang="en-US" sz="2000" dirty="0"/>
                  <a:t>, and </a:t>
                </a:r>
                <a14:m>
                  <m:oMath xmlns:m="http://schemas.openxmlformats.org/officeDocument/2006/math">
                    <m:sSub>
                      <m:sSubPr>
                        <m:ctrlPr>
                          <a:rPr lang="en-US" sz="2000" b="0" i="1" dirty="0" smtClean="0">
                            <a:latin typeface="Cambria Math" panose="02040503050406030204" pitchFamily="18" charset="0"/>
                          </a:rPr>
                        </m:ctrlPr>
                      </m:sSubPr>
                      <m:e>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i="1" dirty="0" smtClean="0">
                                <a:latin typeface="Cambria Math" panose="02040503050406030204" pitchFamily="18" charset="0"/>
                              </a:rPr>
                              <m:t>𝑓</m:t>
                            </m:r>
                          </m:sub>
                        </m:sSub>
                      </m:e>
                      <m:sub>
                        <m:r>
                          <a:rPr lang="en-US" sz="2000" b="0" i="1" dirty="0" smtClean="0">
                            <a:latin typeface="Cambria Math" panose="02040503050406030204" pitchFamily="18" charset="0"/>
                          </a:rPr>
                          <m:t>𝑖</m:t>
                        </m:r>
                      </m:sub>
                    </m:sSub>
                  </m:oMath>
                </a14:m>
                <a:r>
                  <a:rPr lang="en-US" sz="2000" dirty="0"/>
                  <a:t> is false under every other truth assignment.</a:t>
                </a:r>
              </a:p>
              <a:p>
                <a:pPr fontAlgn="base"/>
                <a:endParaRPr lang="en-US" dirty="0"/>
              </a:p>
            </p:txBody>
          </p:sp>
        </mc:Choice>
        <mc:Fallback xmlns="">
          <p:sp>
            <p:nvSpPr>
              <p:cNvPr id="14" name="Content Placeholder 3">
                <a:extLst>
                  <a:ext uri="{FF2B5EF4-FFF2-40B4-BE49-F238E27FC236}">
                    <a16:creationId xmlns:a16="http://schemas.microsoft.com/office/drawing/2014/main" id="{A8D0CEA4-E22B-4B63-4F65-BBFCE9071763}"/>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4F222969-564A-C227-69A8-9A2F6B97F99A}"/>
                  </a:ext>
                </a:extLst>
              </p:cNvPr>
              <p:cNvGraphicFramePr>
                <a:graphicFrameLocks/>
              </p:cNvGraphicFramePr>
              <p:nvPr/>
            </p:nvGraphicFramePr>
            <p:xfrm>
              <a:off x="1076918" y="4781364"/>
              <a:ext cx="4349450" cy="1854200"/>
            </p:xfrm>
            <a:graphic>
              <a:graphicData uri="http://schemas.openxmlformats.org/drawingml/2006/table">
                <a:tbl>
                  <a:tblPr firstRow="1" bandRow="1">
                    <a:tableStyleId>{5C22544A-7EE6-4342-B048-85BDC9FD1C3A}</a:tableStyleId>
                  </a:tblPr>
                  <a:tblGrid>
                    <a:gridCol w="406982">
                      <a:extLst>
                        <a:ext uri="{9D8B030D-6E8A-4147-A177-3AD203B41FA5}">
                          <a16:colId xmlns:a16="http://schemas.microsoft.com/office/drawing/2014/main" val="2584681749"/>
                        </a:ext>
                      </a:extLst>
                    </a:gridCol>
                    <a:gridCol w="459499">
                      <a:extLst>
                        <a:ext uri="{9D8B030D-6E8A-4147-A177-3AD203B41FA5}">
                          <a16:colId xmlns:a16="http://schemas.microsoft.com/office/drawing/2014/main" val="2853615065"/>
                        </a:ext>
                      </a:extLst>
                    </a:gridCol>
                    <a:gridCol w="739770">
                      <a:extLst>
                        <a:ext uri="{9D8B030D-6E8A-4147-A177-3AD203B41FA5}">
                          <a16:colId xmlns:a16="http://schemas.microsoft.com/office/drawing/2014/main" val="3806263506"/>
                        </a:ext>
                      </a:extLst>
                    </a:gridCol>
                    <a:gridCol w="930441">
                      <a:extLst>
                        <a:ext uri="{9D8B030D-6E8A-4147-A177-3AD203B41FA5}">
                          <a16:colId xmlns:a16="http://schemas.microsoft.com/office/drawing/2014/main" val="545608317"/>
                        </a:ext>
                      </a:extLst>
                    </a:gridCol>
                    <a:gridCol w="1812758">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𝜑</m:t>
                                </m:r>
                              </m:oMath>
                            </m:oMathPara>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3430696394"/>
                      </a:ext>
                    </a:extLst>
                  </a:tr>
                </a:tbl>
              </a:graphicData>
            </a:graphic>
          </p:graphicFrame>
        </mc:Choice>
        <mc:Fallback xmlns="">
          <p:graphicFrame>
            <p:nvGraphicFramePr>
              <p:cNvPr id="6" name="Content Placeholder 3">
                <a:extLst>
                  <a:ext uri="{FF2B5EF4-FFF2-40B4-BE49-F238E27FC236}">
                    <a16:creationId xmlns:a16="http://schemas.microsoft.com/office/drawing/2014/main" id="{4F222969-564A-C227-69A8-9A2F6B97F99A}"/>
                  </a:ext>
                </a:extLst>
              </p:cNvPr>
              <p:cNvGraphicFramePr>
                <a:graphicFrameLocks/>
              </p:cNvGraphicFramePr>
              <p:nvPr>
                <p:extLst>
                  <p:ext uri="{D42A27DB-BD31-4B8C-83A1-F6EECF244321}">
                    <p14:modId xmlns:p14="http://schemas.microsoft.com/office/powerpoint/2010/main" val="1975375360"/>
                  </p:ext>
                </p:extLst>
              </p:nvPr>
            </p:nvGraphicFramePr>
            <p:xfrm>
              <a:off x="1076918" y="4781364"/>
              <a:ext cx="4349450" cy="1854200"/>
            </p:xfrm>
            <a:graphic>
              <a:graphicData uri="http://schemas.openxmlformats.org/drawingml/2006/table">
                <a:tbl>
                  <a:tblPr firstRow="1" bandRow="1">
                    <a:tableStyleId>{5C22544A-7EE6-4342-B048-85BDC9FD1C3A}</a:tableStyleId>
                  </a:tblPr>
                  <a:tblGrid>
                    <a:gridCol w="406982">
                      <a:extLst>
                        <a:ext uri="{9D8B030D-6E8A-4147-A177-3AD203B41FA5}">
                          <a16:colId xmlns:a16="http://schemas.microsoft.com/office/drawing/2014/main" val="2584681749"/>
                        </a:ext>
                      </a:extLst>
                    </a:gridCol>
                    <a:gridCol w="459499">
                      <a:extLst>
                        <a:ext uri="{9D8B030D-6E8A-4147-A177-3AD203B41FA5}">
                          <a16:colId xmlns:a16="http://schemas.microsoft.com/office/drawing/2014/main" val="2853615065"/>
                        </a:ext>
                      </a:extLst>
                    </a:gridCol>
                    <a:gridCol w="739770">
                      <a:extLst>
                        <a:ext uri="{9D8B030D-6E8A-4147-A177-3AD203B41FA5}">
                          <a16:colId xmlns:a16="http://schemas.microsoft.com/office/drawing/2014/main" val="3806263506"/>
                        </a:ext>
                      </a:extLst>
                    </a:gridCol>
                    <a:gridCol w="930441">
                      <a:extLst>
                        <a:ext uri="{9D8B030D-6E8A-4147-A177-3AD203B41FA5}">
                          <a16:colId xmlns:a16="http://schemas.microsoft.com/office/drawing/2014/main" val="545608317"/>
                        </a:ext>
                      </a:extLst>
                    </a:gridCol>
                    <a:gridCol w="1812758">
                      <a:extLst>
                        <a:ext uri="{9D8B030D-6E8A-4147-A177-3AD203B41FA5}">
                          <a16:colId xmlns:a16="http://schemas.microsoft.com/office/drawing/2014/main" val="969654648"/>
                        </a:ext>
                      </a:extLst>
                    </a:gridCol>
                  </a:tblGrid>
                  <a:tr h="370840">
                    <a:tc>
                      <a:txBody>
                        <a:bodyPr/>
                        <a:lstStyle/>
                        <a:p>
                          <a:endParaRPr lang="en-US"/>
                        </a:p>
                      </a:txBody>
                      <a:tcPr>
                        <a:blipFill>
                          <a:blip r:embed="rId4"/>
                          <a:stretch>
                            <a:fillRect t="-3448" r="-981250" b="-410345"/>
                          </a:stretch>
                        </a:blipFill>
                      </a:tcPr>
                    </a:tc>
                    <a:tc>
                      <a:txBody>
                        <a:bodyPr/>
                        <a:lstStyle/>
                        <a:p>
                          <a:endParaRPr lang="en-US"/>
                        </a:p>
                      </a:txBody>
                      <a:tcPr>
                        <a:blipFill>
                          <a:blip r:embed="rId4"/>
                          <a:stretch>
                            <a:fillRect l="-86486" t="-3448" r="-748649" b="-410345"/>
                          </a:stretch>
                        </a:blipFill>
                      </a:tcPr>
                    </a:tc>
                    <a:tc>
                      <a:txBody>
                        <a:bodyPr/>
                        <a:lstStyle/>
                        <a:p>
                          <a:endParaRPr lang="en-US"/>
                        </a:p>
                      </a:txBody>
                      <a:tcPr>
                        <a:blipFill>
                          <a:blip r:embed="rId4"/>
                          <a:stretch>
                            <a:fillRect l="-118966" t="-3448" r="-377586" b="-410345"/>
                          </a:stretch>
                        </a:blipFill>
                      </a:tcPr>
                    </a:tc>
                    <a:tc>
                      <a:txBody>
                        <a:bodyPr/>
                        <a:lstStyle/>
                        <a:p>
                          <a:endParaRPr lang="en-US"/>
                        </a:p>
                      </a:txBody>
                      <a:tcPr>
                        <a:blipFill>
                          <a:blip r:embed="rId4"/>
                          <a:stretch>
                            <a:fillRect l="-171622" t="-3448" r="-195946" b="-410345"/>
                          </a:stretch>
                        </a:blipFill>
                      </a:tcPr>
                    </a:tc>
                    <a:tc>
                      <a:txBody>
                        <a:bodyPr/>
                        <a:lstStyle/>
                        <a:p>
                          <a:endParaRPr lang="en-US"/>
                        </a:p>
                      </a:txBody>
                      <a:tcPr>
                        <a:blipFill>
                          <a:blip r:embed="rId4"/>
                          <a:stretch>
                            <a:fillRect l="-140559" t="-3448" r="-1399" b="-410345"/>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t="-100000" r="-981250" b="-296667"/>
                          </a:stretch>
                        </a:blipFill>
                      </a:tcPr>
                    </a:tc>
                    <a:tc>
                      <a:txBody>
                        <a:bodyPr/>
                        <a:lstStyle/>
                        <a:p>
                          <a:endParaRPr lang="en-US"/>
                        </a:p>
                      </a:txBody>
                      <a:tcPr>
                        <a:blipFill>
                          <a:blip r:embed="rId4"/>
                          <a:stretch>
                            <a:fillRect l="-86486" t="-100000" r="-748649" b="-296667"/>
                          </a:stretch>
                        </a:blipFill>
                      </a:tcPr>
                    </a:tc>
                    <a:tc>
                      <a:txBody>
                        <a:bodyPr/>
                        <a:lstStyle/>
                        <a:p>
                          <a:endParaRPr lang="en-US"/>
                        </a:p>
                      </a:txBody>
                      <a:tcPr>
                        <a:blipFill>
                          <a:blip r:embed="rId4"/>
                          <a:stretch>
                            <a:fillRect l="-118966" t="-100000" r="-377586" b="-296667"/>
                          </a:stretch>
                        </a:blipFill>
                      </a:tcPr>
                    </a:tc>
                    <a:tc>
                      <a:txBody>
                        <a:bodyPr/>
                        <a:lstStyle/>
                        <a:p>
                          <a:endParaRPr lang="en-US"/>
                        </a:p>
                      </a:txBody>
                      <a:tcPr>
                        <a:blipFill>
                          <a:blip r:embed="rId4"/>
                          <a:stretch>
                            <a:fillRect l="-171622" t="-100000" r="-195946" b="-296667"/>
                          </a:stretch>
                        </a:blipFill>
                      </a:tcPr>
                    </a:tc>
                    <a:tc>
                      <a:txBody>
                        <a:bodyPr/>
                        <a:lstStyle/>
                        <a:p>
                          <a:endParaRPr lang="en-US"/>
                        </a:p>
                      </a:txBody>
                      <a:tcPr>
                        <a:blipFill>
                          <a:blip r:embed="rId4"/>
                          <a:stretch>
                            <a:fillRect l="-140559" t="-100000" r="-1399" b="-296667"/>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t="-206897" r="-981250" b="-206897"/>
                          </a:stretch>
                        </a:blipFill>
                      </a:tcPr>
                    </a:tc>
                    <a:tc>
                      <a:txBody>
                        <a:bodyPr/>
                        <a:lstStyle/>
                        <a:p>
                          <a:endParaRPr lang="en-US"/>
                        </a:p>
                      </a:txBody>
                      <a:tcPr>
                        <a:blipFill>
                          <a:blip r:embed="rId4"/>
                          <a:stretch>
                            <a:fillRect l="-86486" t="-206897" r="-748649" b="-206897"/>
                          </a:stretch>
                        </a:blipFill>
                      </a:tcPr>
                    </a:tc>
                    <a:tc>
                      <a:txBody>
                        <a:bodyPr/>
                        <a:lstStyle/>
                        <a:p>
                          <a:endParaRPr lang="en-US"/>
                        </a:p>
                      </a:txBody>
                      <a:tcPr>
                        <a:blipFill>
                          <a:blip r:embed="rId4"/>
                          <a:stretch>
                            <a:fillRect l="-118966" t="-206897" r="-377586" b="-206897"/>
                          </a:stretch>
                        </a:blipFill>
                      </a:tcPr>
                    </a:tc>
                    <a:tc>
                      <a:txBody>
                        <a:bodyPr/>
                        <a:lstStyle/>
                        <a:p>
                          <a:endParaRPr lang="en-US"/>
                        </a:p>
                      </a:txBody>
                      <a:tcPr>
                        <a:blipFill>
                          <a:blip r:embed="rId4"/>
                          <a:stretch>
                            <a:fillRect l="-171622" t="-206897" r="-195946" b="-206897"/>
                          </a:stretch>
                        </a:blipFill>
                      </a:tcPr>
                    </a:tc>
                    <a:tc>
                      <a:txBody>
                        <a:bodyPr/>
                        <a:lstStyle/>
                        <a:p>
                          <a:endParaRPr lang="en-US"/>
                        </a:p>
                      </a:txBody>
                      <a:tcPr>
                        <a:blipFill>
                          <a:blip r:embed="rId4"/>
                          <a:stretch>
                            <a:fillRect l="-140559" t="-206897" r="-1399" b="-206897"/>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t="-296667" r="-981250" b="-100000"/>
                          </a:stretch>
                        </a:blipFill>
                      </a:tcPr>
                    </a:tc>
                    <a:tc>
                      <a:txBody>
                        <a:bodyPr/>
                        <a:lstStyle/>
                        <a:p>
                          <a:pPr/>
                          <a:r>
                            <a:rPr lang="en-US" dirty="0"/>
                            <a:t>…</a:t>
                          </a:r>
                        </a:p>
                      </a:txBody>
                      <a:tcPr/>
                    </a:tc>
                    <a:tc>
                      <a:txBody>
                        <a:bodyPr/>
                        <a:lstStyle/>
                        <a:p>
                          <a:endParaRPr lang="en-US"/>
                        </a:p>
                      </a:txBody>
                      <a:tcPr>
                        <a:blipFill>
                          <a:blip r:embed="rId4"/>
                          <a:stretch>
                            <a:fillRect l="-118966" t="-296667" r="-377586" b="-100000"/>
                          </a:stretch>
                        </a:blipFill>
                      </a:tcPr>
                    </a:tc>
                    <a:tc>
                      <a:txBody>
                        <a:bodyPr/>
                        <a:lstStyle/>
                        <a:p>
                          <a:endParaRPr lang="en-US"/>
                        </a:p>
                      </a:txBody>
                      <a:tcPr>
                        <a:blipFill>
                          <a:blip r:embed="rId4"/>
                          <a:stretch>
                            <a:fillRect l="-171622" t="-296667" r="-195946" b="-100000"/>
                          </a:stretch>
                        </a:blipFill>
                      </a:tcPr>
                    </a:tc>
                    <a:tc>
                      <a:txBody>
                        <a:bodyPr/>
                        <a:lstStyle/>
                        <a:p>
                          <a:endParaRPr lang="en-US"/>
                        </a:p>
                      </a:txBody>
                      <a:tcPr>
                        <a:blipFill>
                          <a:blip r:embed="rId4"/>
                          <a:stretch>
                            <a:fillRect l="-140559" t="-296667" r="-1399" b="-100000"/>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t="-410345" r="-981250" b="-3448"/>
                          </a:stretch>
                        </a:blipFill>
                      </a:tcPr>
                    </a:tc>
                    <a:tc>
                      <a:txBody>
                        <a:bodyPr/>
                        <a:lstStyle/>
                        <a:p>
                          <a:endParaRPr lang="en-US"/>
                        </a:p>
                      </a:txBody>
                      <a:tcPr>
                        <a:blipFill>
                          <a:blip r:embed="rId4"/>
                          <a:stretch>
                            <a:fillRect l="-86486" t="-410345" r="-748649" b="-3448"/>
                          </a:stretch>
                        </a:blipFill>
                      </a:tcPr>
                    </a:tc>
                    <a:tc>
                      <a:txBody>
                        <a:bodyPr/>
                        <a:lstStyle/>
                        <a:p>
                          <a:endParaRPr lang="en-US"/>
                        </a:p>
                      </a:txBody>
                      <a:tcPr>
                        <a:blipFill>
                          <a:blip r:embed="rId4"/>
                          <a:stretch>
                            <a:fillRect l="-118966" t="-410345" r="-377586" b="-3448"/>
                          </a:stretch>
                        </a:blipFill>
                      </a:tcPr>
                    </a:tc>
                    <a:tc>
                      <a:txBody>
                        <a:bodyPr/>
                        <a:lstStyle/>
                        <a:p>
                          <a:endParaRPr lang="en-US"/>
                        </a:p>
                      </a:txBody>
                      <a:tcPr>
                        <a:blipFill>
                          <a:blip r:embed="rId4"/>
                          <a:stretch>
                            <a:fillRect l="-171622" t="-410345" r="-195946" b="-3448"/>
                          </a:stretch>
                        </a:blipFill>
                      </a:tcPr>
                    </a:tc>
                    <a:tc>
                      <a:txBody>
                        <a:bodyPr/>
                        <a:lstStyle/>
                        <a:p>
                          <a:endParaRPr lang="en-US"/>
                        </a:p>
                      </a:txBody>
                      <a:tcPr>
                        <a:blipFill>
                          <a:blip r:embed="rId4"/>
                          <a:stretch>
                            <a:fillRect l="-140559" t="-410345" r="-1399" b="-3448"/>
                          </a:stretch>
                        </a:blipFill>
                      </a:tcPr>
                    </a:tc>
                    <a:extLst>
                      <a:ext uri="{0D108BD9-81ED-4DB2-BD59-A6C34878D82A}">
                        <a16:rowId xmlns:a16="http://schemas.microsoft.com/office/drawing/2014/main" val="343069639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A960B2-9CB9-0295-F248-AA68B1E0E556}"/>
                  </a:ext>
                </a:extLst>
              </p:cNvPr>
              <p:cNvSpPr txBox="1"/>
              <p:nvPr/>
            </p:nvSpPr>
            <p:spPr>
              <a:xfrm>
                <a:off x="6096000" y="5024703"/>
                <a:ext cx="6104238" cy="400110"/>
              </a:xfrm>
              <a:prstGeom prst="rect">
                <a:avLst/>
              </a:prstGeom>
              <a:noFill/>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1</m:t>
                            </m:r>
                          </m:sub>
                        </m:sSub>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𝑘</m:t>
                        </m:r>
                      </m:sub>
                    </m:sSub>
                  </m:oMath>
                </a14:m>
                <a:endParaRPr lang="en-US" dirty="0"/>
              </a:p>
            </p:txBody>
          </p:sp>
        </mc:Choice>
        <mc:Fallback xmlns="">
          <p:sp>
            <p:nvSpPr>
              <p:cNvPr id="7" name="TextBox 6">
                <a:extLst>
                  <a:ext uri="{FF2B5EF4-FFF2-40B4-BE49-F238E27FC236}">
                    <a16:creationId xmlns:a16="http://schemas.microsoft.com/office/drawing/2014/main" id="{68A960B2-9CB9-0295-F248-AA68B1E0E556}"/>
                  </a:ext>
                </a:extLst>
              </p:cNvPr>
              <p:cNvSpPr txBox="1">
                <a:spLocks noRot="1" noChangeAspect="1" noMove="1" noResize="1" noEditPoints="1" noAdjustHandles="1" noChangeArrowheads="1" noChangeShapeType="1" noTextEdit="1"/>
              </p:cNvSpPr>
              <p:nvPr/>
            </p:nvSpPr>
            <p:spPr>
              <a:xfrm>
                <a:off x="6096000" y="5024703"/>
                <a:ext cx="6104238" cy="400110"/>
              </a:xfrm>
              <a:prstGeom prst="rect">
                <a:avLst/>
              </a:prstGeom>
              <a:blipFill>
                <a:blip r:embed="rId5"/>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1825956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6865-0392-3687-2DE9-1E37B9483DC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48559D1-E7FA-C246-9CF4-578AC122396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DBC6977-BC57-D676-2A43-20E17D2308D6}"/>
              </a:ext>
            </a:extLst>
          </p:cNvPr>
          <p:cNvSpPr>
            <a:spLocks noGrp="1"/>
          </p:cNvSpPr>
          <p:nvPr>
            <p:ph type="sldNum" sz="quarter" idx="12"/>
          </p:nvPr>
        </p:nvSpPr>
        <p:spPr/>
        <p:txBody>
          <a:bodyPr/>
          <a:lstStyle/>
          <a:p>
            <a:fld id="{CC057153-B650-4DEB-B370-79DDCFDCE934}" type="slidenum">
              <a:rPr lang="en-US" smtClean="0"/>
              <a:t>43</a:t>
            </a:fld>
            <a:endParaRPr lang="en-US"/>
          </a:p>
        </p:txBody>
      </p:sp>
      <p:sp>
        <p:nvSpPr>
          <p:cNvPr id="2" name="TextBox 1">
            <a:extLst>
              <a:ext uri="{FF2B5EF4-FFF2-40B4-BE49-F238E27FC236}">
                <a16:creationId xmlns:a16="http://schemas.microsoft.com/office/drawing/2014/main" id="{0FDFE422-EE72-902A-17FB-4E0CF5CA17F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7F59CDC-1203-E5F9-2855-A6466E03078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 of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7CD9714D-5C07-0036-6A72-1B4E316948C5}"/>
                  </a:ext>
                </a:extLst>
              </p:cNvPr>
              <p:cNvSpPr>
                <a:spLocks noGrp="1"/>
              </p:cNvSpPr>
              <p:nvPr>
                <p:ph idx="1"/>
              </p:nvPr>
            </p:nvSpPr>
            <p:spPr>
              <a:xfrm>
                <a:off x="612647" y="1563132"/>
                <a:ext cx="11019515" cy="4593828"/>
              </a:xfrm>
            </p:spPr>
            <p:txBody>
              <a:bodyPr>
                <a:noAutofit/>
              </a:bodyPr>
              <a:lstStyle/>
              <a:p>
                <a:pPr fontAlgn="base"/>
                <a:r>
                  <a:rPr lang="en-US" dirty="0"/>
                  <a:t>We will repeat this process for all truth assignments that make </a:t>
                </a:r>
                <a14:m>
                  <m:oMath xmlns:m="http://schemas.openxmlformats.org/officeDocument/2006/math">
                    <m:r>
                      <a:rPr lang="el-GR" i="1" dirty="0">
                        <a:latin typeface="Cambria Math" panose="02040503050406030204" pitchFamily="18" charset="0"/>
                      </a:rPr>
                      <m:t>𝜑</m:t>
                    </m:r>
                  </m:oMath>
                </a14:m>
                <a:r>
                  <a:rPr lang="el-GR" dirty="0"/>
                  <a:t> </a:t>
                </a:r>
                <a:r>
                  <a:rPr lang="en-US" dirty="0"/>
                  <a:t>true, e.g., </a:t>
                </a:r>
              </a:p>
              <a:p>
                <a:pPr fontAlgn="base"/>
                <a:endParaRPr lang="en-US" dirty="0"/>
              </a:p>
            </p:txBody>
          </p:sp>
        </mc:Choice>
        <mc:Fallback xmlns="">
          <p:sp>
            <p:nvSpPr>
              <p:cNvPr id="14" name="Content Placeholder 3">
                <a:extLst>
                  <a:ext uri="{FF2B5EF4-FFF2-40B4-BE49-F238E27FC236}">
                    <a16:creationId xmlns:a16="http://schemas.microsoft.com/office/drawing/2014/main" id="{7CD9714D-5C07-0036-6A72-1B4E316948C5}"/>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846F973D-7C22-CAD9-C6D5-6CB0D82E036A}"/>
                  </a:ext>
                </a:extLst>
              </p:cNvPr>
              <p:cNvGraphicFramePr>
                <a:graphicFrameLocks/>
              </p:cNvGraphicFramePr>
              <p:nvPr>
                <p:extLst>
                  <p:ext uri="{D42A27DB-BD31-4B8C-83A1-F6EECF244321}">
                    <p14:modId xmlns:p14="http://schemas.microsoft.com/office/powerpoint/2010/main" val="2723463795"/>
                  </p:ext>
                </p:extLst>
              </p:nvPr>
            </p:nvGraphicFramePr>
            <p:xfrm>
              <a:off x="1275620" y="4781364"/>
              <a:ext cx="4820380" cy="1854200"/>
            </p:xfrm>
            <a:graphic>
              <a:graphicData uri="http://schemas.openxmlformats.org/drawingml/2006/table">
                <a:tbl>
                  <a:tblPr firstRow="1" bandRow="1">
                    <a:tableStyleId>{5C22544A-7EE6-4342-B048-85BDC9FD1C3A}</a:tableStyleId>
                  </a:tblPr>
                  <a:tblGrid>
                    <a:gridCol w="553180">
                      <a:extLst>
                        <a:ext uri="{9D8B030D-6E8A-4147-A177-3AD203B41FA5}">
                          <a16:colId xmlns:a16="http://schemas.microsoft.com/office/drawing/2014/main" val="2584681749"/>
                        </a:ext>
                      </a:extLst>
                    </a:gridCol>
                    <a:gridCol w="522514">
                      <a:extLst>
                        <a:ext uri="{9D8B030D-6E8A-4147-A177-3AD203B41FA5}">
                          <a16:colId xmlns:a16="http://schemas.microsoft.com/office/drawing/2014/main" val="2853615065"/>
                        </a:ext>
                      </a:extLst>
                    </a:gridCol>
                    <a:gridCol w="558932">
                      <a:extLst>
                        <a:ext uri="{9D8B030D-6E8A-4147-A177-3AD203B41FA5}">
                          <a16:colId xmlns:a16="http://schemas.microsoft.com/office/drawing/2014/main" val="3806263506"/>
                        </a:ext>
                      </a:extLst>
                    </a:gridCol>
                    <a:gridCol w="1080547">
                      <a:extLst>
                        <a:ext uri="{9D8B030D-6E8A-4147-A177-3AD203B41FA5}">
                          <a16:colId xmlns:a16="http://schemas.microsoft.com/office/drawing/2014/main" val="545608317"/>
                        </a:ext>
                      </a:extLst>
                    </a:gridCol>
                    <a:gridCol w="2105207">
                      <a:extLst>
                        <a:ext uri="{9D8B030D-6E8A-4147-A177-3AD203B41FA5}">
                          <a16:colId xmlns:a16="http://schemas.microsoft.com/office/drawing/2014/main" val="96965464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𝜑</m:t>
                                </m:r>
                              </m:oMath>
                            </m:oMathPara>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6" name="Content Placeholder 3">
                <a:extLst>
                  <a:ext uri="{FF2B5EF4-FFF2-40B4-BE49-F238E27FC236}">
                    <a16:creationId xmlns:a16="http://schemas.microsoft.com/office/drawing/2014/main" id="{846F973D-7C22-CAD9-C6D5-6CB0D82E036A}"/>
                  </a:ext>
                </a:extLst>
              </p:cNvPr>
              <p:cNvGraphicFramePr>
                <a:graphicFrameLocks/>
              </p:cNvGraphicFramePr>
              <p:nvPr>
                <p:extLst>
                  <p:ext uri="{D42A27DB-BD31-4B8C-83A1-F6EECF244321}">
                    <p14:modId xmlns:p14="http://schemas.microsoft.com/office/powerpoint/2010/main" val="2723463795"/>
                  </p:ext>
                </p:extLst>
              </p:nvPr>
            </p:nvGraphicFramePr>
            <p:xfrm>
              <a:off x="1275620" y="4781364"/>
              <a:ext cx="4820380" cy="1854200"/>
            </p:xfrm>
            <a:graphic>
              <a:graphicData uri="http://schemas.openxmlformats.org/drawingml/2006/table">
                <a:tbl>
                  <a:tblPr firstRow="1" bandRow="1">
                    <a:tableStyleId>{5C22544A-7EE6-4342-B048-85BDC9FD1C3A}</a:tableStyleId>
                  </a:tblPr>
                  <a:tblGrid>
                    <a:gridCol w="553180">
                      <a:extLst>
                        <a:ext uri="{9D8B030D-6E8A-4147-A177-3AD203B41FA5}">
                          <a16:colId xmlns:a16="http://schemas.microsoft.com/office/drawing/2014/main" val="2584681749"/>
                        </a:ext>
                      </a:extLst>
                    </a:gridCol>
                    <a:gridCol w="522514">
                      <a:extLst>
                        <a:ext uri="{9D8B030D-6E8A-4147-A177-3AD203B41FA5}">
                          <a16:colId xmlns:a16="http://schemas.microsoft.com/office/drawing/2014/main" val="2853615065"/>
                        </a:ext>
                      </a:extLst>
                    </a:gridCol>
                    <a:gridCol w="558932">
                      <a:extLst>
                        <a:ext uri="{9D8B030D-6E8A-4147-A177-3AD203B41FA5}">
                          <a16:colId xmlns:a16="http://schemas.microsoft.com/office/drawing/2014/main" val="3806263506"/>
                        </a:ext>
                      </a:extLst>
                    </a:gridCol>
                    <a:gridCol w="1080547">
                      <a:extLst>
                        <a:ext uri="{9D8B030D-6E8A-4147-A177-3AD203B41FA5}">
                          <a16:colId xmlns:a16="http://schemas.microsoft.com/office/drawing/2014/main" val="545608317"/>
                        </a:ext>
                      </a:extLst>
                    </a:gridCol>
                    <a:gridCol w="2105207">
                      <a:extLst>
                        <a:ext uri="{9D8B030D-6E8A-4147-A177-3AD203B41FA5}">
                          <a16:colId xmlns:a16="http://schemas.microsoft.com/office/drawing/2014/main" val="969654648"/>
                        </a:ext>
                      </a:extLst>
                    </a:gridCol>
                  </a:tblGrid>
                  <a:tr h="370840">
                    <a:tc>
                      <a:txBody>
                        <a:bodyPr/>
                        <a:lstStyle/>
                        <a:p>
                          <a:endParaRPr lang="en-US"/>
                        </a:p>
                      </a:txBody>
                      <a:tcPr>
                        <a:blipFill>
                          <a:blip r:embed="rId4"/>
                          <a:stretch>
                            <a:fillRect l="-2273" t="-3448" r="-770455" b="-410345"/>
                          </a:stretch>
                        </a:blipFill>
                      </a:tcPr>
                    </a:tc>
                    <a:tc>
                      <a:txBody>
                        <a:bodyPr/>
                        <a:lstStyle/>
                        <a:p>
                          <a:endParaRPr lang="en-US"/>
                        </a:p>
                      </a:txBody>
                      <a:tcPr>
                        <a:blipFill>
                          <a:blip r:embed="rId4"/>
                          <a:stretch>
                            <a:fillRect l="-109756" t="-3448" r="-726829" b="-410345"/>
                          </a:stretch>
                        </a:blipFill>
                      </a:tcPr>
                    </a:tc>
                    <a:tc>
                      <a:txBody>
                        <a:bodyPr/>
                        <a:lstStyle/>
                        <a:p>
                          <a:endParaRPr lang="en-US"/>
                        </a:p>
                      </a:txBody>
                      <a:tcPr>
                        <a:blipFill>
                          <a:blip r:embed="rId4"/>
                          <a:stretch>
                            <a:fillRect l="-195455" t="-3448" r="-577273" b="-410345"/>
                          </a:stretch>
                        </a:blipFill>
                      </a:tcPr>
                    </a:tc>
                    <a:tc>
                      <a:txBody>
                        <a:bodyPr/>
                        <a:lstStyle/>
                        <a:p>
                          <a:endParaRPr lang="en-US"/>
                        </a:p>
                      </a:txBody>
                      <a:tcPr>
                        <a:blipFill>
                          <a:blip r:embed="rId4"/>
                          <a:stretch>
                            <a:fillRect l="-152941" t="-3448" r="-198824" b="-410345"/>
                          </a:stretch>
                        </a:blipFill>
                      </a:tcPr>
                    </a:tc>
                    <a:tc>
                      <a:txBody>
                        <a:bodyPr/>
                        <a:lstStyle/>
                        <a:p>
                          <a:endParaRPr lang="en-US"/>
                        </a:p>
                      </a:txBody>
                      <a:tcPr>
                        <a:blipFill>
                          <a:blip r:embed="rId4"/>
                          <a:stretch>
                            <a:fillRect l="-129518" t="-3448" r="-1807" b="-410345"/>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2273" t="-100000" r="-770455" b="-296667"/>
                          </a:stretch>
                        </a:blipFill>
                      </a:tcPr>
                    </a:tc>
                    <a:tc>
                      <a:txBody>
                        <a:bodyPr/>
                        <a:lstStyle/>
                        <a:p>
                          <a:endParaRPr lang="en-US"/>
                        </a:p>
                      </a:txBody>
                      <a:tcPr>
                        <a:blipFill>
                          <a:blip r:embed="rId4"/>
                          <a:stretch>
                            <a:fillRect l="-109756" t="-100000" r="-726829" b="-296667"/>
                          </a:stretch>
                        </a:blipFill>
                      </a:tcPr>
                    </a:tc>
                    <a:tc>
                      <a:txBody>
                        <a:bodyPr/>
                        <a:lstStyle/>
                        <a:p>
                          <a:endParaRPr lang="en-US"/>
                        </a:p>
                      </a:txBody>
                      <a:tcPr>
                        <a:blipFill>
                          <a:blip r:embed="rId4"/>
                          <a:stretch>
                            <a:fillRect l="-195455" t="-100000" r="-577273" b="-296667"/>
                          </a:stretch>
                        </a:blipFill>
                      </a:tcPr>
                    </a:tc>
                    <a:tc>
                      <a:txBody>
                        <a:bodyPr/>
                        <a:lstStyle/>
                        <a:p>
                          <a:endParaRPr lang="en-US"/>
                        </a:p>
                      </a:txBody>
                      <a:tcPr>
                        <a:blipFill>
                          <a:blip r:embed="rId4"/>
                          <a:stretch>
                            <a:fillRect l="-152941" t="-100000" r="-198824" b="-296667"/>
                          </a:stretch>
                        </a:blipFill>
                      </a:tcPr>
                    </a:tc>
                    <a:tc>
                      <a:txBody>
                        <a:bodyPr/>
                        <a:lstStyle/>
                        <a:p>
                          <a:endParaRPr lang="en-US"/>
                        </a:p>
                      </a:txBody>
                      <a:tcPr>
                        <a:blipFill>
                          <a:blip r:embed="rId4"/>
                          <a:stretch>
                            <a:fillRect l="-129518" t="-100000" r="-1807" b="-296667"/>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2273" t="-206897" r="-770455" b="-206897"/>
                          </a:stretch>
                        </a:blipFill>
                      </a:tcPr>
                    </a:tc>
                    <a:tc>
                      <a:txBody>
                        <a:bodyPr/>
                        <a:lstStyle/>
                        <a:p>
                          <a:endParaRPr lang="en-US"/>
                        </a:p>
                      </a:txBody>
                      <a:tcPr>
                        <a:blipFill>
                          <a:blip r:embed="rId4"/>
                          <a:stretch>
                            <a:fillRect l="-109756" t="-206897" r="-726829" b="-206897"/>
                          </a:stretch>
                        </a:blipFill>
                      </a:tcPr>
                    </a:tc>
                    <a:tc>
                      <a:txBody>
                        <a:bodyPr/>
                        <a:lstStyle/>
                        <a:p>
                          <a:endParaRPr lang="en-US"/>
                        </a:p>
                      </a:txBody>
                      <a:tcPr>
                        <a:blipFill>
                          <a:blip r:embed="rId4"/>
                          <a:stretch>
                            <a:fillRect l="-195455" t="-206897" r="-577273" b="-206897"/>
                          </a:stretch>
                        </a:blipFill>
                      </a:tcPr>
                    </a:tc>
                    <a:tc>
                      <a:txBody>
                        <a:bodyPr/>
                        <a:lstStyle/>
                        <a:p>
                          <a:endParaRPr lang="en-US"/>
                        </a:p>
                      </a:txBody>
                      <a:tcPr>
                        <a:blipFill>
                          <a:blip r:embed="rId4"/>
                          <a:stretch>
                            <a:fillRect l="-152941" t="-206897" r="-198824" b="-206897"/>
                          </a:stretch>
                        </a:blipFill>
                      </a:tcPr>
                    </a:tc>
                    <a:tc>
                      <a:txBody>
                        <a:bodyPr/>
                        <a:lstStyle/>
                        <a:p>
                          <a:endParaRPr lang="en-US"/>
                        </a:p>
                      </a:txBody>
                      <a:tcPr>
                        <a:blipFill>
                          <a:blip r:embed="rId4"/>
                          <a:stretch>
                            <a:fillRect l="-129518" t="-206897" r="-1807" b="-206897"/>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2273" t="-296667" r="-770455" b="-100000"/>
                          </a:stretch>
                        </a:blipFill>
                      </a:tcPr>
                    </a:tc>
                    <a:tc>
                      <a:txBody>
                        <a:bodyPr/>
                        <a:lstStyle/>
                        <a:p>
                          <a:r>
                            <a:rPr lang="en-US" dirty="0"/>
                            <a:t>…</a:t>
                          </a:r>
                        </a:p>
                      </a:txBody>
                      <a:tcPr/>
                    </a:tc>
                    <a:tc>
                      <a:txBody>
                        <a:bodyPr/>
                        <a:lstStyle/>
                        <a:p>
                          <a:endParaRPr lang="en-US"/>
                        </a:p>
                      </a:txBody>
                      <a:tcPr>
                        <a:blipFill>
                          <a:blip r:embed="rId4"/>
                          <a:stretch>
                            <a:fillRect l="-195455" t="-296667" r="-577273" b="-100000"/>
                          </a:stretch>
                        </a:blipFill>
                      </a:tcPr>
                    </a:tc>
                    <a:tc>
                      <a:txBody>
                        <a:bodyPr/>
                        <a:lstStyle/>
                        <a:p>
                          <a:endParaRPr lang="en-US"/>
                        </a:p>
                      </a:txBody>
                      <a:tcPr>
                        <a:blipFill>
                          <a:blip r:embed="rId4"/>
                          <a:stretch>
                            <a:fillRect l="-152941" t="-296667" r="-198824" b="-100000"/>
                          </a:stretch>
                        </a:blipFill>
                      </a:tcPr>
                    </a:tc>
                    <a:tc>
                      <a:txBody>
                        <a:bodyPr/>
                        <a:lstStyle/>
                        <a:p>
                          <a:endParaRPr lang="en-US"/>
                        </a:p>
                      </a:txBody>
                      <a:tcPr>
                        <a:blipFill>
                          <a:blip r:embed="rId4"/>
                          <a:stretch>
                            <a:fillRect l="-129518" t="-296667" r="-1807" b="-100000"/>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2273" t="-410345" r="-770455" b="-3448"/>
                          </a:stretch>
                        </a:blipFill>
                      </a:tcPr>
                    </a:tc>
                    <a:tc>
                      <a:txBody>
                        <a:bodyPr/>
                        <a:lstStyle/>
                        <a:p>
                          <a:endParaRPr lang="en-US"/>
                        </a:p>
                      </a:txBody>
                      <a:tcPr>
                        <a:blipFill>
                          <a:blip r:embed="rId4"/>
                          <a:stretch>
                            <a:fillRect l="-109756" t="-410345" r="-726829" b="-3448"/>
                          </a:stretch>
                        </a:blipFill>
                      </a:tcPr>
                    </a:tc>
                    <a:tc>
                      <a:txBody>
                        <a:bodyPr/>
                        <a:lstStyle/>
                        <a:p>
                          <a:endParaRPr lang="en-US"/>
                        </a:p>
                      </a:txBody>
                      <a:tcPr>
                        <a:blipFill>
                          <a:blip r:embed="rId4"/>
                          <a:stretch>
                            <a:fillRect l="-195455" t="-410345" r="-577273" b="-3448"/>
                          </a:stretch>
                        </a:blipFill>
                      </a:tcPr>
                    </a:tc>
                    <a:tc>
                      <a:txBody>
                        <a:bodyPr/>
                        <a:lstStyle/>
                        <a:p>
                          <a:endParaRPr lang="en-US"/>
                        </a:p>
                      </a:txBody>
                      <a:tcPr>
                        <a:blipFill>
                          <a:blip r:embed="rId4"/>
                          <a:stretch>
                            <a:fillRect l="-152941" t="-410345" r="-198824" b="-3448"/>
                          </a:stretch>
                        </a:blipFill>
                      </a:tcPr>
                    </a:tc>
                    <a:tc>
                      <a:txBody>
                        <a:bodyPr/>
                        <a:lstStyle/>
                        <a:p>
                          <a:endParaRPr lang="en-US"/>
                        </a:p>
                      </a:txBody>
                      <a:tcPr>
                        <a:blipFill>
                          <a:blip r:embed="rId4"/>
                          <a:stretch>
                            <a:fillRect l="-129518" t="-410345" r="-1807" b="-3448"/>
                          </a:stretch>
                        </a:blipFill>
                      </a:tcPr>
                    </a:tc>
                    <a:extLst>
                      <a:ext uri="{0D108BD9-81ED-4DB2-BD59-A6C34878D82A}">
                        <a16:rowId xmlns:a16="http://schemas.microsoft.com/office/drawing/2014/main" val="343069639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1E92D3-3860-71B3-3555-4604B56AEFA3}"/>
                  </a:ext>
                </a:extLst>
              </p:cNvPr>
              <p:cNvSpPr txBox="1"/>
              <p:nvPr/>
            </p:nvSpPr>
            <p:spPr>
              <a:xfrm>
                <a:off x="7197013" y="5092761"/>
                <a:ext cx="6104238" cy="404213"/>
              </a:xfrm>
              <a:prstGeom prst="rect">
                <a:avLst/>
              </a:prstGeom>
              <a:noFill/>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𝑚</m:t>
                            </m:r>
                          </m:sub>
                        </m:sSub>
                      </m:sub>
                    </m:sSub>
                    <m:r>
                      <a:rPr lang="en-US" b="0" i="1" dirty="0" smtClean="0">
                        <a:latin typeface="Cambria Math" panose="02040503050406030204" pitchFamily="18" charset="0"/>
                      </a:rPr>
                      <m:t>=</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2</m:t>
                        </m:r>
                      </m:sub>
                    </m:sSub>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𝑘</m:t>
                        </m:r>
                      </m:sub>
                    </m:sSub>
                  </m:oMath>
                </a14:m>
                <a:endParaRPr lang="en-US" dirty="0"/>
              </a:p>
            </p:txBody>
          </p:sp>
        </mc:Choice>
        <mc:Fallback xmlns="">
          <p:sp>
            <p:nvSpPr>
              <p:cNvPr id="7" name="TextBox 6">
                <a:extLst>
                  <a:ext uri="{FF2B5EF4-FFF2-40B4-BE49-F238E27FC236}">
                    <a16:creationId xmlns:a16="http://schemas.microsoft.com/office/drawing/2014/main" id="{091E92D3-3860-71B3-3555-4604B56AEFA3}"/>
                  </a:ext>
                </a:extLst>
              </p:cNvPr>
              <p:cNvSpPr txBox="1">
                <a:spLocks noRot="1" noChangeAspect="1" noMove="1" noResize="1" noEditPoints="1" noAdjustHandles="1" noChangeArrowheads="1" noChangeShapeType="1" noTextEdit="1"/>
              </p:cNvSpPr>
              <p:nvPr/>
            </p:nvSpPr>
            <p:spPr>
              <a:xfrm>
                <a:off x="7197013" y="5092761"/>
                <a:ext cx="6104238" cy="404213"/>
              </a:xfrm>
              <a:prstGeom prst="rect">
                <a:avLst/>
              </a:prstGeom>
              <a:blipFill>
                <a:blip r:embed="rId5"/>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72284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AB12-E41F-C79F-3A78-1F17B7B1A2D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589828C-B8D4-EA1E-2ACE-250552BFF4A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06B6F55-F8A8-3A46-BAF1-805FD8B94985}"/>
              </a:ext>
            </a:extLst>
          </p:cNvPr>
          <p:cNvSpPr>
            <a:spLocks noGrp="1"/>
          </p:cNvSpPr>
          <p:nvPr>
            <p:ph type="sldNum" sz="quarter" idx="12"/>
          </p:nvPr>
        </p:nvSpPr>
        <p:spPr/>
        <p:txBody>
          <a:bodyPr/>
          <a:lstStyle/>
          <a:p>
            <a:fld id="{CC057153-B650-4DEB-B370-79DDCFDCE934}" type="slidenum">
              <a:rPr lang="en-US" smtClean="0"/>
              <a:t>44</a:t>
            </a:fld>
            <a:endParaRPr lang="en-US"/>
          </a:p>
        </p:txBody>
      </p:sp>
      <p:sp>
        <p:nvSpPr>
          <p:cNvPr id="2" name="TextBox 1">
            <a:extLst>
              <a:ext uri="{FF2B5EF4-FFF2-40B4-BE49-F238E27FC236}">
                <a16:creationId xmlns:a16="http://schemas.microsoft.com/office/drawing/2014/main" id="{B391256F-89CF-0BFA-2826-BC512FA13A4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9F5D512-4120-029B-9361-07D30FB9AEA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 of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7474F2B6-809A-DDF9-74A3-EA89A8B9AFA3}"/>
                  </a:ext>
                </a:extLst>
              </p:cNvPr>
              <p:cNvSpPr>
                <a:spLocks noGrp="1"/>
              </p:cNvSpPr>
              <p:nvPr>
                <p:ph idx="1"/>
              </p:nvPr>
            </p:nvSpPr>
            <p:spPr>
              <a:xfrm>
                <a:off x="612647" y="1563132"/>
                <a:ext cx="11019515" cy="4593828"/>
              </a:xfrm>
            </p:spPr>
            <p:txBody>
              <a:bodyPr>
                <a:noAutofit/>
              </a:bodyPr>
              <a:lstStyle/>
              <a:p>
                <a:pPr fontAlgn="base"/>
                <a:r>
                  <a:rPr lang="en-US" dirty="0"/>
                  <a:t>We can now construct a DNF proposition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𝜓</m:t>
                        </m:r>
                      </m:e>
                      <m:sub>
                        <m:r>
                          <a:rPr lang="en-US" i="1" dirty="0" err="1">
                            <a:latin typeface="Cambria Math" panose="02040503050406030204" pitchFamily="18" charset="0"/>
                          </a:rPr>
                          <m:t>𝑑𝑛𝑓</m:t>
                        </m:r>
                      </m:sub>
                    </m:sSub>
                  </m:oMath>
                </a14:m>
                <a:r>
                  <a:rPr lang="en-US" dirty="0"/>
                  <a:t> that is logically equivalent to </a:t>
                </a:r>
                <a14:m>
                  <m:oMath xmlns:m="http://schemas.openxmlformats.org/officeDocument/2006/math">
                    <m:r>
                      <a:rPr lang="el-GR" i="1" dirty="0">
                        <a:latin typeface="Cambria Math" panose="02040503050406030204" pitchFamily="18" charset="0"/>
                      </a:rPr>
                      <m:t>𝜑</m:t>
                    </m:r>
                  </m:oMath>
                </a14:m>
                <a:r>
                  <a:rPr lang="el-GR" dirty="0"/>
                  <a:t> </a:t>
                </a:r>
                <a:r>
                  <a:rPr lang="en-US" dirty="0"/>
                  <a:t>by “</a:t>
                </a:r>
                <a:r>
                  <a:rPr lang="en-US" dirty="0" err="1"/>
                  <a:t>or”ing</a:t>
                </a:r>
                <a:r>
                  <a:rPr lang="en-US" dirty="0"/>
                  <a:t> together the clause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𝑖</m:t>
                            </m:r>
                          </m:sub>
                        </m:sSub>
                      </m:sub>
                    </m:sSub>
                  </m:oMath>
                </a14:m>
                <a:r>
                  <a:rPr lang="en-US" dirty="0"/>
                  <a:t> for each truth assignment </a:t>
                </a:r>
                <a14:m>
                  <m:oMath xmlns:m="http://schemas.openxmlformats.org/officeDocument/2006/math">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𝑖</m:t>
                        </m:r>
                      </m:sub>
                    </m:sSub>
                    <m:r>
                      <a:rPr lang="en-US" b="0" i="0" dirty="0" smtClean="0">
                        <a:latin typeface="Cambria Math" panose="02040503050406030204" pitchFamily="18" charset="0"/>
                      </a:rPr>
                      <m:t>, </m:t>
                    </m:r>
                    <m:r>
                      <m:rPr>
                        <m:sty m:val="p"/>
                      </m:rPr>
                      <a:rPr lang="en-US" b="0" i="0" dirty="0" smtClean="0">
                        <a:latin typeface="Cambria Math" panose="02040503050406030204" pitchFamily="18" charset="0"/>
                      </a:rPr>
                      <m:t>i</m:t>
                    </m:r>
                    <m:r>
                      <a:rPr lang="en-US" b="0" i="0" dirty="0" smtClean="0">
                        <a:latin typeface="Cambria Math" panose="02040503050406030204" pitchFamily="18" charset="0"/>
                      </a:rPr>
                      <m:t>=1,…,</m:t>
                    </m:r>
                    <m:r>
                      <m:rPr>
                        <m:sty m:val="p"/>
                      </m:rPr>
                      <a:rPr lang="en-US" b="0" i="0" dirty="0" smtClean="0">
                        <a:latin typeface="Cambria Math" panose="02040503050406030204" pitchFamily="18" charset="0"/>
                      </a:rPr>
                      <m:t>m</m:t>
                    </m:r>
                  </m:oMath>
                </a14:m>
                <a:r>
                  <a:rPr lang="en-US" dirty="0"/>
                  <a:t>,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≥1</m:t>
                    </m:r>
                  </m:oMath>
                </a14:m>
                <a:r>
                  <a:rPr lang="en-US" dirty="0"/>
                  <a:t> that makes </a:t>
                </a:r>
                <a14:m>
                  <m:oMath xmlns:m="http://schemas.openxmlformats.org/officeDocument/2006/math">
                    <m:r>
                      <a:rPr lang="el-GR" i="1" dirty="0">
                        <a:latin typeface="Cambria Math" panose="02040503050406030204" pitchFamily="18" charset="0"/>
                      </a:rPr>
                      <m:t>𝜑</m:t>
                    </m:r>
                  </m:oMath>
                </a14:m>
                <a:r>
                  <a:rPr lang="el-GR" dirty="0"/>
                  <a:t> </a:t>
                </a:r>
                <a:r>
                  <a:rPr lang="en-US" dirty="0"/>
                  <a:t>true.</a:t>
                </a:r>
              </a:p>
              <a:p>
                <a:pPr fontAlgn="base"/>
                <a:r>
                  <a:rPr lang="en-US" dirty="0"/>
                  <a:t>Define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r>
                      <a:rPr lang="en-US" i="1" dirty="0" smtClean="0">
                        <a:latin typeface="Cambria Math" panose="02040503050406030204" pitchFamily="18" charset="0"/>
                      </a:rPr>
                      <m:t> </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2</m:t>
                            </m:r>
                          </m:sub>
                        </m:sSub>
                      </m:sub>
                    </m:sSub>
                    <m:r>
                      <a:rPr lang="en-US" i="1" dirty="0">
                        <a:latin typeface="Cambria Math" panose="02040503050406030204" pitchFamily="18" charset="0"/>
                      </a:rPr>
                      <m:t>∨ </m:t>
                    </m:r>
                    <m:r>
                      <a:rPr lang="en-US" b="0" i="1" dirty="0" smtClean="0">
                        <a:latin typeface="Cambria Math" panose="02040503050406030204" pitchFamily="18" charset="0"/>
                      </a:rPr>
                      <m:t>…</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𝑚</m:t>
                            </m:r>
                          </m:sub>
                        </m:sSub>
                      </m:sub>
                    </m:sSub>
                    <m:r>
                      <a:rPr lang="en-US" i="1" dirty="0">
                        <a:latin typeface="Cambria Math" panose="02040503050406030204" pitchFamily="18" charset="0"/>
                      </a:rPr>
                      <m:t> </m:t>
                    </m:r>
                  </m:oMath>
                </a14:m>
                <a:r>
                  <a:rPr lang="en-US" dirty="0"/>
                  <a:t>(*)</a:t>
                </a:r>
              </a:p>
            </p:txBody>
          </p:sp>
        </mc:Choice>
        <mc:Fallback xmlns="">
          <p:sp>
            <p:nvSpPr>
              <p:cNvPr id="14" name="Content Placeholder 3">
                <a:extLst>
                  <a:ext uri="{FF2B5EF4-FFF2-40B4-BE49-F238E27FC236}">
                    <a16:creationId xmlns:a16="http://schemas.microsoft.com/office/drawing/2014/main" id="{7474F2B6-809A-DDF9-74A3-EA89A8B9AFA3}"/>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6B3BA733-8060-48B4-7EBB-498A8AEC8627}"/>
                  </a:ext>
                </a:extLst>
              </p:cNvPr>
              <p:cNvGraphicFramePr>
                <a:graphicFrameLocks/>
              </p:cNvGraphicFramePr>
              <p:nvPr>
                <p:extLst>
                  <p:ext uri="{D42A27DB-BD31-4B8C-83A1-F6EECF244321}">
                    <p14:modId xmlns:p14="http://schemas.microsoft.com/office/powerpoint/2010/main" val="2325760751"/>
                  </p:ext>
                </p:extLst>
              </p:nvPr>
            </p:nvGraphicFramePr>
            <p:xfrm>
              <a:off x="971199" y="4581847"/>
              <a:ext cx="4349451" cy="1871155"/>
            </p:xfrm>
            <a:graphic>
              <a:graphicData uri="http://schemas.openxmlformats.org/drawingml/2006/table">
                <a:tbl>
                  <a:tblPr firstRow="1" bandRow="1">
                    <a:tableStyleId>{5C22544A-7EE6-4342-B048-85BDC9FD1C3A}</a:tableStyleId>
                  </a:tblPr>
                  <a:tblGrid>
                    <a:gridCol w="353748">
                      <a:extLst>
                        <a:ext uri="{9D8B030D-6E8A-4147-A177-3AD203B41FA5}">
                          <a16:colId xmlns:a16="http://schemas.microsoft.com/office/drawing/2014/main" val="2584681749"/>
                        </a:ext>
                      </a:extLst>
                    </a:gridCol>
                    <a:gridCol w="503853">
                      <a:extLst>
                        <a:ext uri="{9D8B030D-6E8A-4147-A177-3AD203B41FA5}">
                          <a16:colId xmlns:a16="http://schemas.microsoft.com/office/drawing/2014/main" val="2853615065"/>
                        </a:ext>
                      </a:extLst>
                    </a:gridCol>
                    <a:gridCol w="391886">
                      <a:extLst>
                        <a:ext uri="{9D8B030D-6E8A-4147-A177-3AD203B41FA5}">
                          <a16:colId xmlns:a16="http://schemas.microsoft.com/office/drawing/2014/main" val="3806263506"/>
                        </a:ext>
                      </a:extLst>
                    </a:gridCol>
                    <a:gridCol w="540978">
                      <a:extLst>
                        <a:ext uri="{9D8B030D-6E8A-4147-A177-3AD203B41FA5}">
                          <a16:colId xmlns:a16="http://schemas.microsoft.com/office/drawing/2014/main" val="545608317"/>
                        </a:ext>
                      </a:extLst>
                    </a:gridCol>
                    <a:gridCol w="1279493">
                      <a:extLst>
                        <a:ext uri="{9D8B030D-6E8A-4147-A177-3AD203B41FA5}">
                          <a16:colId xmlns:a16="http://schemas.microsoft.com/office/drawing/2014/main" val="969654648"/>
                        </a:ext>
                      </a:extLst>
                    </a:gridCol>
                    <a:gridCol w="1279493">
                      <a:extLst>
                        <a:ext uri="{9D8B030D-6E8A-4147-A177-3AD203B41FA5}">
                          <a16:colId xmlns:a16="http://schemas.microsoft.com/office/drawing/2014/main" val="1385961619"/>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𝜑</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a:latin typeface="Cambria Math" panose="02040503050406030204" pitchFamily="18" charset="0"/>
                                      </a:rPr>
                                      <m:t>𝑑𝑛𝑓</m:t>
                                    </m:r>
                                  </m:sub>
                                </m:sSub>
                              </m:oMath>
                            </m:oMathPara>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r>
                            <a:rPr lang="en-US" b="0" dirty="0"/>
                            <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6B3BA733-8060-48B4-7EBB-498A8AEC8627}"/>
                  </a:ext>
                </a:extLst>
              </p:cNvPr>
              <p:cNvGraphicFramePr>
                <a:graphicFrameLocks/>
              </p:cNvGraphicFramePr>
              <p:nvPr>
                <p:extLst>
                  <p:ext uri="{D42A27DB-BD31-4B8C-83A1-F6EECF244321}">
                    <p14:modId xmlns:p14="http://schemas.microsoft.com/office/powerpoint/2010/main" val="2325760751"/>
                  </p:ext>
                </p:extLst>
              </p:nvPr>
            </p:nvGraphicFramePr>
            <p:xfrm>
              <a:off x="971199" y="4581847"/>
              <a:ext cx="4349451" cy="1871155"/>
            </p:xfrm>
            <a:graphic>
              <a:graphicData uri="http://schemas.openxmlformats.org/drawingml/2006/table">
                <a:tbl>
                  <a:tblPr firstRow="1" bandRow="1">
                    <a:tableStyleId>{5C22544A-7EE6-4342-B048-85BDC9FD1C3A}</a:tableStyleId>
                  </a:tblPr>
                  <a:tblGrid>
                    <a:gridCol w="353748">
                      <a:extLst>
                        <a:ext uri="{9D8B030D-6E8A-4147-A177-3AD203B41FA5}">
                          <a16:colId xmlns:a16="http://schemas.microsoft.com/office/drawing/2014/main" val="2584681749"/>
                        </a:ext>
                      </a:extLst>
                    </a:gridCol>
                    <a:gridCol w="503853">
                      <a:extLst>
                        <a:ext uri="{9D8B030D-6E8A-4147-A177-3AD203B41FA5}">
                          <a16:colId xmlns:a16="http://schemas.microsoft.com/office/drawing/2014/main" val="2853615065"/>
                        </a:ext>
                      </a:extLst>
                    </a:gridCol>
                    <a:gridCol w="391886">
                      <a:extLst>
                        <a:ext uri="{9D8B030D-6E8A-4147-A177-3AD203B41FA5}">
                          <a16:colId xmlns:a16="http://schemas.microsoft.com/office/drawing/2014/main" val="3806263506"/>
                        </a:ext>
                      </a:extLst>
                    </a:gridCol>
                    <a:gridCol w="540978">
                      <a:extLst>
                        <a:ext uri="{9D8B030D-6E8A-4147-A177-3AD203B41FA5}">
                          <a16:colId xmlns:a16="http://schemas.microsoft.com/office/drawing/2014/main" val="545608317"/>
                        </a:ext>
                      </a:extLst>
                    </a:gridCol>
                    <a:gridCol w="1279493">
                      <a:extLst>
                        <a:ext uri="{9D8B030D-6E8A-4147-A177-3AD203B41FA5}">
                          <a16:colId xmlns:a16="http://schemas.microsoft.com/office/drawing/2014/main" val="969654648"/>
                        </a:ext>
                      </a:extLst>
                    </a:gridCol>
                    <a:gridCol w="1279493">
                      <a:extLst>
                        <a:ext uri="{9D8B030D-6E8A-4147-A177-3AD203B41FA5}">
                          <a16:colId xmlns:a16="http://schemas.microsoft.com/office/drawing/2014/main" val="1385961619"/>
                        </a:ext>
                      </a:extLst>
                    </a:gridCol>
                  </a:tblGrid>
                  <a:tr h="387795">
                    <a:tc>
                      <a:txBody>
                        <a:bodyPr/>
                        <a:lstStyle/>
                        <a:p>
                          <a:endParaRPr lang="en-US"/>
                        </a:p>
                      </a:txBody>
                      <a:tcPr>
                        <a:blipFill>
                          <a:blip r:embed="rId4"/>
                          <a:stretch>
                            <a:fillRect l="-3571" r="-1132143" b="-383871"/>
                          </a:stretch>
                        </a:blipFill>
                      </a:tcPr>
                    </a:tc>
                    <a:tc>
                      <a:txBody>
                        <a:bodyPr/>
                        <a:lstStyle/>
                        <a:p>
                          <a:endParaRPr lang="en-US"/>
                        </a:p>
                      </a:txBody>
                      <a:tcPr>
                        <a:blipFill>
                          <a:blip r:embed="rId4"/>
                          <a:stretch>
                            <a:fillRect l="-72500" r="-692500" b="-383871"/>
                          </a:stretch>
                        </a:blipFill>
                      </a:tcPr>
                    </a:tc>
                    <a:tc>
                      <a:txBody>
                        <a:bodyPr/>
                        <a:lstStyle/>
                        <a:p>
                          <a:endParaRPr lang="en-US"/>
                        </a:p>
                      </a:txBody>
                      <a:tcPr>
                        <a:blipFill>
                          <a:blip r:embed="rId4"/>
                          <a:stretch>
                            <a:fillRect l="-222581" r="-793548" b="-383871"/>
                          </a:stretch>
                        </a:blipFill>
                      </a:tcPr>
                    </a:tc>
                    <a:tc>
                      <a:txBody>
                        <a:bodyPr/>
                        <a:lstStyle/>
                        <a:p>
                          <a:endParaRPr lang="en-US"/>
                        </a:p>
                      </a:txBody>
                      <a:tcPr>
                        <a:blipFill>
                          <a:blip r:embed="rId4"/>
                          <a:stretch>
                            <a:fillRect l="-238095" r="-485714" b="-383871"/>
                          </a:stretch>
                        </a:blipFill>
                      </a:tcPr>
                    </a:tc>
                    <a:tc>
                      <a:txBody>
                        <a:bodyPr/>
                        <a:lstStyle/>
                        <a:p>
                          <a:endParaRPr lang="en-US"/>
                        </a:p>
                      </a:txBody>
                      <a:tcPr>
                        <a:blipFill>
                          <a:blip r:embed="rId4"/>
                          <a:stretch>
                            <a:fillRect l="-140594" r="-101980" b="-383871"/>
                          </a:stretch>
                        </a:blipFill>
                      </a:tcPr>
                    </a:tc>
                    <a:tc>
                      <a:txBody>
                        <a:bodyPr/>
                        <a:lstStyle/>
                        <a:p>
                          <a:endParaRPr lang="en-US"/>
                        </a:p>
                      </a:txBody>
                      <a:tcPr>
                        <a:blipFill>
                          <a:blip r:embed="rId4"/>
                          <a:stretch>
                            <a:fillRect l="-240594" r="-1980" b="-383871"/>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3571" t="-106897" r="-1132143" b="-310345"/>
                          </a:stretch>
                        </a:blipFill>
                      </a:tcPr>
                    </a:tc>
                    <a:tc>
                      <a:txBody>
                        <a:bodyPr/>
                        <a:lstStyle/>
                        <a:p>
                          <a:endParaRPr lang="en-US"/>
                        </a:p>
                      </a:txBody>
                      <a:tcPr>
                        <a:blipFill>
                          <a:blip r:embed="rId4"/>
                          <a:stretch>
                            <a:fillRect l="-72500" t="-106897" r="-692500" b="-310345"/>
                          </a:stretch>
                        </a:blipFill>
                      </a:tcPr>
                    </a:tc>
                    <a:tc>
                      <a:txBody>
                        <a:bodyPr/>
                        <a:lstStyle/>
                        <a:p>
                          <a:endParaRPr lang="en-US"/>
                        </a:p>
                      </a:txBody>
                      <a:tcPr>
                        <a:blipFill>
                          <a:blip r:embed="rId4"/>
                          <a:stretch>
                            <a:fillRect l="-222581" t="-106897" r="-793548" b="-310345"/>
                          </a:stretch>
                        </a:blipFill>
                      </a:tcPr>
                    </a:tc>
                    <a:tc>
                      <a:txBody>
                        <a:bodyPr/>
                        <a:lstStyle/>
                        <a:p>
                          <a:endParaRPr lang="en-US"/>
                        </a:p>
                      </a:txBody>
                      <a:tcPr>
                        <a:blipFill>
                          <a:blip r:embed="rId4"/>
                          <a:stretch>
                            <a:fillRect l="-238095" t="-106897" r="-485714" b="-310345"/>
                          </a:stretch>
                        </a:blipFill>
                      </a:tcPr>
                    </a:tc>
                    <a:tc>
                      <a:txBody>
                        <a:bodyPr/>
                        <a:lstStyle/>
                        <a:p>
                          <a:endParaRPr lang="en-US"/>
                        </a:p>
                      </a:txBody>
                      <a:tcPr>
                        <a:blipFill>
                          <a:blip r:embed="rId4"/>
                          <a:stretch>
                            <a:fillRect l="-140594" t="-106897" r="-101980" b="-310345"/>
                          </a:stretch>
                        </a:blipFill>
                      </a:tcPr>
                    </a:tc>
                    <a:tc>
                      <a:txBody>
                        <a:bodyPr/>
                        <a:lstStyle/>
                        <a:p>
                          <a:endParaRPr lang="en-US"/>
                        </a:p>
                      </a:txBody>
                      <a:tcPr>
                        <a:blipFill>
                          <a:blip r:embed="rId4"/>
                          <a:stretch>
                            <a:fillRect l="-240594" t="-106897" r="-1980" b="-310345"/>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3571" t="-200000" r="-1132143" b="-200000"/>
                          </a:stretch>
                        </a:blipFill>
                      </a:tcPr>
                    </a:tc>
                    <a:tc>
                      <a:txBody>
                        <a:bodyPr/>
                        <a:lstStyle/>
                        <a:p>
                          <a:endParaRPr lang="en-US"/>
                        </a:p>
                      </a:txBody>
                      <a:tcPr>
                        <a:blipFill>
                          <a:blip r:embed="rId4"/>
                          <a:stretch>
                            <a:fillRect l="-72500" t="-200000" r="-692500" b="-200000"/>
                          </a:stretch>
                        </a:blipFill>
                      </a:tcPr>
                    </a:tc>
                    <a:tc>
                      <a:txBody>
                        <a:bodyPr/>
                        <a:lstStyle/>
                        <a:p>
                          <a:endParaRPr lang="en-US"/>
                        </a:p>
                      </a:txBody>
                      <a:tcPr>
                        <a:blipFill>
                          <a:blip r:embed="rId4"/>
                          <a:stretch>
                            <a:fillRect l="-222581" t="-200000" r="-793548" b="-200000"/>
                          </a:stretch>
                        </a:blipFill>
                      </a:tcPr>
                    </a:tc>
                    <a:tc>
                      <a:txBody>
                        <a:bodyPr/>
                        <a:lstStyle/>
                        <a:p>
                          <a:endParaRPr lang="en-US"/>
                        </a:p>
                      </a:txBody>
                      <a:tcPr>
                        <a:blipFill>
                          <a:blip r:embed="rId4"/>
                          <a:stretch>
                            <a:fillRect l="-238095" t="-200000" r="-485714" b="-200000"/>
                          </a:stretch>
                        </a:blipFill>
                      </a:tcPr>
                    </a:tc>
                    <a:tc>
                      <a:txBody>
                        <a:bodyPr/>
                        <a:lstStyle/>
                        <a:p>
                          <a:endParaRPr lang="en-US"/>
                        </a:p>
                      </a:txBody>
                      <a:tcPr>
                        <a:blipFill>
                          <a:blip r:embed="rId4"/>
                          <a:stretch>
                            <a:fillRect l="-140594" t="-200000" r="-101980" b="-200000"/>
                          </a:stretch>
                        </a:blipFill>
                      </a:tcPr>
                    </a:tc>
                    <a:tc>
                      <a:txBody>
                        <a:bodyPr/>
                        <a:lstStyle/>
                        <a:p>
                          <a:endParaRPr lang="en-US"/>
                        </a:p>
                      </a:txBody>
                      <a:tcPr>
                        <a:blipFill>
                          <a:blip r:embed="rId4"/>
                          <a:stretch>
                            <a:fillRect l="-240594" t="-200000" r="-1980" b="-200000"/>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3571" t="-310345" r="-1132143" b="-106897"/>
                          </a:stretch>
                        </a:blipFill>
                      </a:tcPr>
                    </a:tc>
                    <a:tc>
                      <a:txBody>
                        <a:bodyPr/>
                        <a:lstStyle/>
                        <a:p>
                          <a:r>
                            <a:rPr lang="en-US" b="0" dirty="0"/>
                            <a:t>…</a:t>
                          </a:r>
                        </a:p>
                      </a:txBody>
                      <a:tcPr/>
                    </a:tc>
                    <a:tc>
                      <a:txBody>
                        <a:bodyPr/>
                        <a:lstStyle/>
                        <a:p>
                          <a:endParaRPr lang="en-US"/>
                        </a:p>
                      </a:txBody>
                      <a:tcPr>
                        <a:blipFill>
                          <a:blip r:embed="rId4"/>
                          <a:stretch>
                            <a:fillRect l="-222581" t="-310345" r="-793548" b="-106897"/>
                          </a:stretch>
                        </a:blipFill>
                      </a:tcPr>
                    </a:tc>
                    <a:tc>
                      <a:txBody>
                        <a:bodyPr/>
                        <a:lstStyle/>
                        <a:p>
                          <a:endParaRPr lang="en-US"/>
                        </a:p>
                      </a:txBody>
                      <a:tcPr>
                        <a:blipFill>
                          <a:blip r:embed="rId4"/>
                          <a:stretch>
                            <a:fillRect l="-238095" t="-310345" r="-485714" b="-106897"/>
                          </a:stretch>
                        </a:blipFill>
                      </a:tcPr>
                    </a:tc>
                    <a:tc>
                      <a:txBody>
                        <a:bodyPr/>
                        <a:lstStyle/>
                        <a:p>
                          <a:endParaRPr lang="en-US"/>
                        </a:p>
                      </a:txBody>
                      <a:tcPr>
                        <a:blipFill>
                          <a:blip r:embed="rId4"/>
                          <a:stretch>
                            <a:fillRect l="-140594" t="-310345" r="-101980" b="-106897"/>
                          </a:stretch>
                        </a:blipFill>
                      </a:tcPr>
                    </a:tc>
                    <a:tc>
                      <a:txBody>
                        <a:bodyPr/>
                        <a:lstStyle/>
                        <a:p>
                          <a:endParaRPr lang="en-US"/>
                        </a:p>
                      </a:txBody>
                      <a:tcPr>
                        <a:blipFill>
                          <a:blip r:embed="rId4"/>
                          <a:stretch>
                            <a:fillRect l="-240594" t="-310345" r="-1980" b="-106897"/>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3571" t="-396667" r="-1132143" b="-3333"/>
                          </a:stretch>
                        </a:blipFill>
                      </a:tcPr>
                    </a:tc>
                    <a:tc>
                      <a:txBody>
                        <a:bodyPr/>
                        <a:lstStyle/>
                        <a:p>
                          <a:endParaRPr lang="en-US"/>
                        </a:p>
                      </a:txBody>
                      <a:tcPr>
                        <a:blipFill>
                          <a:blip r:embed="rId4"/>
                          <a:stretch>
                            <a:fillRect l="-72500" t="-396667" r="-692500" b="-3333"/>
                          </a:stretch>
                        </a:blipFill>
                      </a:tcPr>
                    </a:tc>
                    <a:tc>
                      <a:txBody>
                        <a:bodyPr/>
                        <a:lstStyle/>
                        <a:p>
                          <a:endParaRPr lang="en-US"/>
                        </a:p>
                      </a:txBody>
                      <a:tcPr>
                        <a:blipFill>
                          <a:blip r:embed="rId4"/>
                          <a:stretch>
                            <a:fillRect l="-222581" t="-396667" r="-793548" b="-3333"/>
                          </a:stretch>
                        </a:blipFill>
                      </a:tcPr>
                    </a:tc>
                    <a:tc>
                      <a:txBody>
                        <a:bodyPr/>
                        <a:lstStyle/>
                        <a:p>
                          <a:endParaRPr lang="en-US"/>
                        </a:p>
                      </a:txBody>
                      <a:tcPr>
                        <a:blipFill>
                          <a:blip r:embed="rId4"/>
                          <a:stretch>
                            <a:fillRect l="-238095" t="-396667" r="-485714" b="-3333"/>
                          </a:stretch>
                        </a:blipFill>
                      </a:tcPr>
                    </a:tc>
                    <a:tc>
                      <a:txBody>
                        <a:bodyPr/>
                        <a:lstStyle/>
                        <a:p>
                          <a:endParaRPr lang="en-US"/>
                        </a:p>
                      </a:txBody>
                      <a:tcPr>
                        <a:blipFill>
                          <a:blip r:embed="rId4"/>
                          <a:stretch>
                            <a:fillRect l="-140594" t="-396667" r="-101980" b="-3333"/>
                          </a:stretch>
                        </a:blipFill>
                      </a:tcPr>
                    </a:tc>
                    <a:tc>
                      <a:txBody>
                        <a:bodyPr/>
                        <a:lstStyle/>
                        <a:p>
                          <a:endParaRPr lang="en-US"/>
                        </a:p>
                      </a:txBody>
                      <a:tcPr>
                        <a:blipFill>
                          <a:blip r:embed="rId4"/>
                          <a:stretch>
                            <a:fillRect l="-240594" t="-396667" r="-1980" b="-3333"/>
                          </a:stretch>
                        </a:blipFill>
                      </a:tcPr>
                    </a:tc>
                    <a:extLst>
                      <a:ext uri="{0D108BD9-81ED-4DB2-BD59-A6C34878D82A}">
                        <a16:rowId xmlns:a16="http://schemas.microsoft.com/office/drawing/2014/main" val="343069639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B7CC52-EAF2-4C06-2224-FA2CFE4A5413}"/>
                  </a:ext>
                </a:extLst>
              </p:cNvPr>
              <p:cNvSpPr txBox="1"/>
              <p:nvPr/>
            </p:nvSpPr>
            <p:spPr>
              <a:xfrm>
                <a:off x="3949407" y="5312386"/>
                <a:ext cx="6104238" cy="3931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𝜓</m:t>
                          </m:r>
                        </m:e>
                        <m:sub>
                          <m:r>
                            <a:rPr lang="en-US" i="1" dirty="0" err="1">
                              <a:latin typeface="Cambria Math" panose="02040503050406030204" pitchFamily="18" charset="0"/>
                            </a:rPr>
                            <m:t>𝑑𝑛𝑓</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𝑚</m:t>
                              </m:r>
                            </m:sub>
                          </m:sSub>
                        </m:sub>
                      </m:sSub>
                    </m:oMath>
                  </m:oMathPara>
                </a14:m>
                <a:endParaRPr lang="en-US" dirty="0"/>
              </a:p>
            </p:txBody>
          </p:sp>
        </mc:Choice>
        <mc:Fallback xmlns="">
          <p:sp>
            <p:nvSpPr>
              <p:cNvPr id="6" name="TextBox 5">
                <a:extLst>
                  <a:ext uri="{FF2B5EF4-FFF2-40B4-BE49-F238E27FC236}">
                    <a16:creationId xmlns:a16="http://schemas.microsoft.com/office/drawing/2014/main" id="{37B7CC52-EAF2-4C06-2224-FA2CFE4A5413}"/>
                  </a:ext>
                </a:extLst>
              </p:cNvPr>
              <p:cNvSpPr txBox="1">
                <a:spLocks noRot="1" noChangeAspect="1" noMove="1" noResize="1" noEditPoints="1" noAdjustHandles="1" noChangeArrowheads="1" noChangeShapeType="1" noTextEdit="1"/>
              </p:cNvSpPr>
              <p:nvPr/>
            </p:nvSpPr>
            <p:spPr>
              <a:xfrm>
                <a:off x="3949407" y="5312386"/>
                <a:ext cx="6104238" cy="393121"/>
              </a:xfrm>
              <a:prstGeom prst="rect">
                <a:avLst/>
              </a:prstGeom>
              <a:blipFill>
                <a:blip r:embed="rId5"/>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2648668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A167-FC46-8104-EAAB-DC2CA7DC945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B03E0CE-888C-ED0D-1767-90FA9F40D56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01FD519-8EF3-4525-8D00-3B70EC52B58A}"/>
              </a:ext>
            </a:extLst>
          </p:cNvPr>
          <p:cNvSpPr>
            <a:spLocks noGrp="1"/>
          </p:cNvSpPr>
          <p:nvPr>
            <p:ph type="sldNum" sz="quarter" idx="12"/>
          </p:nvPr>
        </p:nvSpPr>
        <p:spPr/>
        <p:txBody>
          <a:bodyPr/>
          <a:lstStyle/>
          <a:p>
            <a:fld id="{CC057153-B650-4DEB-B370-79DDCFDCE934}" type="slidenum">
              <a:rPr lang="en-US" smtClean="0"/>
              <a:t>45</a:t>
            </a:fld>
            <a:endParaRPr lang="en-US"/>
          </a:p>
        </p:txBody>
      </p:sp>
      <p:sp>
        <p:nvSpPr>
          <p:cNvPr id="2" name="TextBox 1">
            <a:extLst>
              <a:ext uri="{FF2B5EF4-FFF2-40B4-BE49-F238E27FC236}">
                <a16:creationId xmlns:a16="http://schemas.microsoft.com/office/drawing/2014/main" id="{EB495B35-3F35-0AAF-6F4E-A4482E39CE8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ACB9552-B799-B4E7-573A-C0644252D26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 of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60B1EA8B-2E60-93D3-FCEC-F58BCB728E39}"/>
                  </a:ext>
                </a:extLst>
              </p:cNvPr>
              <p:cNvSpPr>
                <a:spLocks noGrp="1"/>
              </p:cNvSpPr>
              <p:nvPr>
                <p:ph idx="1"/>
              </p:nvPr>
            </p:nvSpPr>
            <p:spPr>
              <a:xfrm>
                <a:off x="612647" y="1563132"/>
                <a:ext cx="11019515" cy="4593828"/>
              </a:xfrm>
            </p:spPr>
            <p:txBody>
              <a:bodyPr>
                <a:noAutofit/>
              </a:bodyPr>
              <a:lstStyle/>
              <a:p>
                <a:pPr fontAlgn="base"/>
                <a:r>
                  <a:rPr lang="en-US" dirty="0"/>
                  <a:t>Then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𝜓</m:t>
                        </m:r>
                      </m:e>
                      <m:sub>
                        <m:r>
                          <a:rPr lang="en-US" i="1" dirty="0" err="1">
                            <a:latin typeface="Cambria Math" panose="02040503050406030204" pitchFamily="18" charset="0"/>
                          </a:rPr>
                          <m:t>𝑑𝑛𝑓</m:t>
                        </m:r>
                      </m:sub>
                    </m:sSub>
                    <m:r>
                      <a:rPr lang="en-US" i="1" dirty="0" err="1">
                        <a:latin typeface="Cambria Math" panose="02040503050406030204" pitchFamily="18" charset="0"/>
                      </a:rPr>
                      <m:t> </m:t>
                    </m:r>
                  </m:oMath>
                </a14:m>
                <a:r>
                  <a:rPr lang="en-US" dirty="0"/>
                  <a:t> is true under every truth assignment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under which </a:t>
                </a:r>
                <a14:m>
                  <m:oMath xmlns:m="http://schemas.openxmlformats.org/officeDocument/2006/math">
                    <m:r>
                      <a:rPr lang="el-GR" i="1" dirty="0" smtClean="0">
                        <a:latin typeface="Cambria Math" panose="02040503050406030204" pitchFamily="18" charset="0"/>
                      </a:rPr>
                      <m:t>𝜑</m:t>
                    </m:r>
                  </m:oMath>
                </a14:m>
                <a:r>
                  <a:rPr lang="el-GR" dirty="0"/>
                  <a:t> </a:t>
                </a:r>
                <a:r>
                  <a:rPr lang="en-US" dirty="0"/>
                  <a:t>was true (because the clause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sub>
                        </m:sSub>
                      </m:sub>
                    </m:sSub>
                  </m:oMath>
                </a14:m>
                <a:r>
                  <a:rPr lang="en-US" dirty="0"/>
                  <a:t> is true under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r>
                  <a:rPr lang="en-US" dirty="0"/>
                  <a:t>). </a:t>
                </a:r>
              </a:p>
              <a:p>
                <a:pPr fontAlgn="base"/>
                <a:r>
                  <a:rPr lang="en-US" dirty="0"/>
                  <a:t>And, for a truth assignment </a:t>
                </a:r>
                <a14:m>
                  <m:oMath xmlns:m="http://schemas.openxmlformats.org/officeDocument/2006/math">
                    <m:r>
                      <a:rPr lang="en-US" i="1" dirty="0">
                        <a:latin typeface="Cambria Math" panose="02040503050406030204" pitchFamily="18" charset="0"/>
                      </a:rPr>
                      <m:t>𝑓</m:t>
                    </m:r>
                  </m:oMath>
                </a14:m>
                <a:r>
                  <a:rPr lang="en-US" dirty="0"/>
                  <a:t> under which </a:t>
                </a:r>
                <a14:m>
                  <m:oMath xmlns:m="http://schemas.openxmlformats.org/officeDocument/2006/math">
                    <m:r>
                      <a:rPr lang="el-GR" i="1" dirty="0">
                        <a:latin typeface="Cambria Math" panose="02040503050406030204" pitchFamily="18" charset="0"/>
                      </a:rPr>
                      <m:t>𝜑</m:t>
                    </m:r>
                  </m:oMath>
                </a14:m>
                <a:r>
                  <a:rPr lang="el-GR" dirty="0"/>
                  <a:t> </a:t>
                </a:r>
                <a:r>
                  <a:rPr lang="en-US" dirty="0"/>
                  <a:t>was false, every disjunct in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oMath>
                </a14:m>
                <a:r>
                  <a:rPr lang="en-US" dirty="0"/>
                  <a:t> evaluates to false, so the entire disjunction is false under such an </a:t>
                </a:r>
                <a14:m>
                  <m:oMath xmlns:m="http://schemas.openxmlformats.org/officeDocument/2006/math">
                    <m:r>
                      <a:rPr lang="en-US" i="1" dirty="0" smtClean="0">
                        <a:latin typeface="Cambria Math" panose="02040503050406030204" pitchFamily="18" charset="0"/>
                      </a:rPr>
                      <m:t>𝑓</m:t>
                    </m:r>
                  </m:oMath>
                </a14:m>
                <a:r>
                  <a:rPr lang="en-US" dirty="0"/>
                  <a:t>, too. </a:t>
                </a:r>
              </a:p>
              <a:p>
                <a:pPr fontAlgn="base"/>
                <a:r>
                  <a:rPr lang="en-US" dirty="0"/>
                  <a:t>Thus, </a:t>
                </a:r>
                <a14:m>
                  <m:oMath xmlns:m="http://schemas.openxmlformats.org/officeDocument/2006/math">
                    <m:r>
                      <a:rPr lang="el-GR" i="1" dirty="0" smtClean="0">
                        <a:latin typeface="Cambria Math" panose="02040503050406030204" pitchFamily="18" charset="0"/>
                      </a:rPr>
                      <m:t>𝜑</m:t>
                    </m:r>
                    <m:r>
                      <a:rPr lang="el-GR"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a:latin typeface="Cambria Math" panose="02040503050406030204" pitchFamily="18" charset="0"/>
                          </a:rPr>
                          <m:t>𝑑𝑛𝑓</m:t>
                        </m:r>
                      </m:sub>
                    </m:sSub>
                  </m:oMath>
                </a14:m>
                <a:endParaRPr lang="en-US" dirty="0"/>
              </a:p>
              <a:p>
                <a:pPr fontAlgn="base"/>
                <a:r>
                  <a:rPr lang="en-US" dirty="0"/>
                  <a:t>Are we done?</a:t>
                </a:r>
              </a:p>
            </p:txBody>
          </p:sp>
        </mc:Choice>
        <mc:Fallback xmlns="">
          <p:sp>
            <p:nvSpPr>
              <p:cNvPr id="14" name="Content Placeholder 3">
                <a:extLst>
                  <a:ext uri="{FF2B5EF4-FFF2-40B4-BE49-F238E27FC236}">
                    <a16:creationId xmlns:a16="http://schemas.microsoft.com/office/drawing/2014/main" id="{60B1EA8B-2E60-93D3-FCEC-F58BCB728E39}"/>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EA6907F-A0BF-B077-9325-880332853E7A}"/>
                  </a:ext>
                </a:extLst>
              </p:cNvPr>
              <p:cNvGraphicFramePr>
                <a:graphicFrameLocks/>
              </p:cNvGraphicFramePr>
              <p:nvPr>
                <p:extLst>
                  <p:ext uri="{D42A27DB-BD31-4B8C-83A1-F6EECF244321}">
                    <p14:modId xmlns:p14="http://schemas.microsoft.com/office/powerpoint/2010/main" val="3158601599"/>
                  </p:ext>
                </p:extLst>
              </p:nvPr>
            </p:nvGraphicFramePr>
            <p:xfrm>
              <a:off x="3079103" y="4781364"/>
              <a:ext cx="4781547" cy="1871155"/>
            </p:xfrm>
            <a:graphic>
              <a:graphicData uri="http://schemas.openxmlformats.org/drawingml/2006/table">
                <a:tbl>
                  <a:tblPr firstRow="1" bandRow="1">
                    <a:tableStyleId>{5C22544A-7EE6-4342-B048-85BDC9FD1C3A}</a:tableStyleId>
                  </a:tblPr>
                  <a:tblGrid>
                    <a:gridCol w="429207">
                      <a:extLst>
                        <a:ext uri="{9D8B030D-6E8A-4147-A177-3AD203B41FA5}">
                          <a16:colId xmlns:a16="http://schemas.microsoft.com/office/drawing/2014/main" val="2584681749"/>
                        </a:ext>
                      </a:extLst>
                    </a:gridCol>
                    <a:gridCol w="410547">
                      <a:extLst>
                        <a:ext uri="{9D8B030D-6E8A-4147-A177-3AD203B41FA5}">
                          <a16:colId xmlns:a16="http://schemas.microsoft.com/office/drawing/2014/main" val="2853615065"/>
                        </a:ext>
                      </a:extLst>
                    </a:gridCol>
                    <a:gridCol w="406612">
                      <a:extLst>
                        <a:ext uri="{9D8B030D-6E8A-4147-A177-3AD203B41FA5}">
                          <a16:colId xmlns:a16="http://schemas.microsoft.com/office/drawing/2014/main" val="3806263506"/>
                        </a:ext>
                      </a:extLst>
                    </a:gridCol>
                    <a:gridCol w="721973">
                      <a:extLst>
                        <a:ext uri="{9D8B030D-6E8A-4147-A177-3AD203B41FA5}">
                          <a16:colId xmlns:a16="http://schemas.microsoft.com/office/drawing/2014/main" val="545608317"/>
                        </a:ext>
                      </a:extLst>
                    </a:gridCol>
                    <a:gridCol w="1406604">
                      <a:extLst>
                        <a:ext uri="{9D8B030D-6E8A-4147-A177-3AD203B41FA5}">
                          <a16:colId xmlns:a16="http://schemas.microsoft.com/office/drawing/2014/main" val="969654648"/>
                        </a:ext>
                      </a:extLst>
                    </a:gridCol>
                    <a:gridCol w="1406604">
                      <a:extLst>
                        <a:ext uri="{9D8B030D-6E8A-4147-A177-3AD203B41FA5}">
                          <a16:colId xmlns:a16="http://schemas.microsoft.com/office/drawing/2014/main" val="1385961619"/>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𝜑</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a:latin typeface="Cambria Math" panose="02040503050406030204" pitchFamily="18" charset="0"/>
                                      </a:rPr>
                                      <m:t>𝑑𝑛𝑓</m:t>
                                    </m:r>
                                  </m:sub>
                                </m:sSub>
                              </m:oMath>
                            </m:oMathPara>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r>
                            <a:rPr lang="en-US" b="0" dirty="0"/>
                            <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3EA6907F-A0BF-B077-9325-880332853E7A}"/>
                  </a:ext>
                </a:extLst>
              </p:cNvPr>
              <p:cNvGraphicFramePr>
                <a:graphicFrameLocks/>
              </p:cNvGraphicFramePr>
              <p:nvPr>
                <p:extLst>
                  <p:ext uri="{D42A27DB-BD31-4B8C-83A1-F6EECF244321}">
                    <p14:modId xmlns:p14="http://schemas.microsoft.com/office/powerpoint/2010/main" val="3158601599"/>
                  </p:ext>
                </p:extLst>
              </p:nvPr>
            </p:nvGraphicFramePr>
            <p:xfrm>
              <a:off x="3079103" y="4781364"/>
              <a:ext cx="4781547" cy="1871155"/>
            </p:xfrm>
            <a:graphic>
              <a:graphicData uri="http://schemas.openxmlformats.org/drawingml/2006/table">
                <a:tbl>
                  <a:tblPr firstRow="1" bandRow="1">
                    <a:tableStyleId>{5C22544A-7EE6-4342-B048-85BDC9FD1C3A}</a:tableStyleId>
                  </a:tblPr>
                  <a:tblGrid>
                    <a:gridCol w="429207">
                      <a:extLst>
                        <a:ext uri="{9D8B030D-6E8A-4147-A177-3AD203B41FA5}">
                          <a16:colId xmlns:a16="http://schemas.microsoft.com/office/drawing/2014/main" val="2584681749"/>
                        </a:ext>
                      </a:extLst>
                    </a:gridCol>
                    <a:gridCol w="410547">
                      <a:extLst>
                        <a:ext uri="{9D8B030D-6E8A-4147-A177-3AD203B41FA5}">
                          <a16:colId xmlns:a16="http://schemas.microsoft.com/office/drawing/2014/main" val="2853615065"/>
                        </a:ext>
                      </a:extLst>
                    </a:gridCol>
                    <a:gridCol w="406612">
                      <a:extLst>
                        <a:ext uri="{9D8B030D-6E8A-4147-A177-3AD203B41FA5}">
                          <a16:colId xmlns:a16="http://schemas.microsoft.com/office/drawing/2014/main" val="3806263506"/>
                        </a:ext>
                      </a:extLst>
                    </a:gridCol>
                    <a:gridCol w="721973">
                      <a:extLst>
                        <a:ext uri="{9D8B030D-6E8A-4147-A177-3AD203B41FA5}">
                          <a16:colId xmlns:a16="http://schemas.microsoft.com/office/drawing/2014/main" val="545608317"/>
                        </a:ext>
                      </a:extLst>
                    </a:gridCol>
                    <a:gridCol w="1406604">
                      <a:extLst>
                        <a:ext uri="{9D8B030D-6E8A-4147-A177-3AD203B41FA5}">
                          <a16:colId xmlns:a16="http://schemas.microsoft.com/office/drawing/2014/main" val="969654648"/>
                        </a:ext>
                      </a:extLst>
                    </a:gridCol>
                    <a:gridCol w="1406604">
                      <a:extLst>
                        <a:ext uri="{9D8B030D-6E8A-4147-A177-3AD203B41FA5}">
                          <a16:colId xmlns:a16="http://schemas.microsoft.com/office/drawing/2014/main" val="1385961619"/>
                        </a:ext>
                      </a:extLst>
                    </a:gridCol>
                  </a:tblGrid>
                  <a:tr h="387795">
                    <a:tc>
                      <a:txBody>
                        <a:bodyPr/>
                        <a:lstStyle/>
                        <a:p>
                          <a:endParaRPr lang="en-US"/>
                        </a:p>
                      </a:txBody>
                      <a:tcPr>
                        <a:blipFill>
                          <a:blip r:embed="rId4"/>
                          <a:stretch>
                            <a:fillRect l="-2941" t="-3226" r="-1017647" b="-383871"/>
                          </a:stretch>
                        </a:blipFill>
                      </a:tcPr>
                    </a:tc>
                    <a:tc>
                      <a:txBody>
                        <a:bodyPr/>
                        <a:lstStyle/>
                        <a:p>
                          <a:endParaRPr lang="en-US"/>
                        </a:p>
                      </a:txBody>
                      <a:tcPr>
                        <a:blipFill>
                          <a:blip r:embed="rId4"/>
                          <a:stretch>
                            <a:fillRect l="-109375" t="-3226" r="-981250" b="-383871"/>
                          </a:stretch>
                        </a:blipFill>
                      </a:tcPr>
                    </a:tc>
                    <a:tc>
                      <a:txBody>
                        <a:bodyPr/>
                        <a:lstStyle/>
                        <a:p>
                          <a:endParaRPr lang="en-US"/>
                        </a:p>
                      </a:txBody>
                      <a:tcPr>
                        <a:blipFill>
                          <a:blip r:embed="rId4"/>
                          <a:stretch>
                            <a:fillRect l="-209375" t="-3226" r="-881250" b="-383871"/>
                          </a:stretch>
                        </a:blipFill>
                      </a:tcPr>
                    </a:tc>
                    <a:tc>
                      <a:txBody>
                        <a:bodyPr/>
                        <a:lstStyle/>
                        <a:p>
                          <a:endParaRPr lang="en-US"/>
                        </a:p>
                      </a:txBody>
                      <a:tcPr>
                        <a:blipFill>
                          <a:blip r:embed="rId4"/>
                          <a:stretch>
                            <a:fillRect l="-173684" t="-3226" r="-394737" b="-383871"/>
                          </a:stretch>
                        </a:blipFill>
                      </a:tcPr>
                    </a:tc>
                    <a:tc>
                      <a:txBody>
                        <a:bodyPr/>
                        <a:lstStyle/>
                        <a:p>
                          <a:endParaRPr lang="en-US"/>
                        </a:p>
                      </a:txBody>
                      <a:tcPr>
                        <a:blipFill>
                          <a:blip r:embed="rId4"/>
                          <a:stretch>
                            <a:fillRect l="-140541" t="-3226" r="-102703" b="-383871"/>
                          </a:stretch>
                        </a:blipFill>
                      </a:tcPr>
                    </a:tc>
                    <a:tc>
                      <a:txBody>
                        <a:bodyPr/>
                        <a:lstStyle/>
                        <a:p>
                          <a:endParaRPr lang="en-US"/>
                        </a:p>
                      </a:txBody>
                      <a:tcPr>
                        <a:blipFill>
                          <a:blip r:embed="rId4"/>
                          <a:stretch>
                            <a:fillRect l="-240541" t="-3226" r="-2703" b="-383871"/>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4"/>
                          <a:stretch>
                            <a:fillRect l="-2941" t="-110345" r="-1017647" b="-310345"/>
                          </a:stretch>
                        </a:blipFill>
                      </a:tcPr>
                    </a:tc>
                    <a:tc>
                      <a:txBody>
                        <a:bodyPr/>
                        <a:lstStyle/>
                        <a:p>
                          <a:endParaRPr lang="en-US"/>
                        </a:p>
                      </a:txBody>
                      <a:tcPr>
                        <a:blipFill>
                          <a:blip r:embed="rId4"/>
                          <a:stretch>
                            <a:fillRect l="-109375" t="-110345" r="-981250" b="-310345"/>
                          </a:stretch>
                        </a:blipFill>
                      </a:tcPr>
                    </a:tc>
                    <a:tc>
                      <a:txBody>
                        <a:bodyPr/>
                        <a:lstStyle/>
                        <a:p>
                          <a:endParaRPr lang="en-US"/>
                        </a:p>
                      </a:txBody>
                      <a:tcPr>
                        <a:blipFill>
                          <a:blip r:embed="rId4"/>
                          <a:stretch>
                            <a:fillRect l="-209375" t="-110345" r="-881250" b="-310345"/>
                          </a:stretch>
                        </a:blipFill>
                      </a:tcPr>
                    </a:tc>
                    <a:tc>
                      <a:txBody>
                        <a:bodyPr/>
                        <a:lstStyle/>
                        <a:p>
                          <a:endParaRPr lang="en-US"/>
                        </a:p>
                      </a:txBody>
                      <a:tcPr>
                        <a:blipFill>
                          <a:blip r:embed="rId4"/>
                          <a:stretch>
                            <a:fillRect l="-173684" t="-110345" r="-394737" b="-310345"/>
                          </a:stretch>
                        </a:blipFill>
                      </a:tcPr>
                    </a:tc>
                    <a:tc>
                      <a:txBody>
                        <a:bodyPr/>
                        <a:lstStyle/>
                        <a:p>
                          <a:endParaRPr lang="en-US"/>
                        </a:p>
                      </a:txBody>
                      <a:tcPr>
                        <a:blipFill>
                          <a:blip r:embed="rId4"/>
                          <a:stretch>
                            <a:fillRect l="-140541" t="-110345" r="-102703" b="-310345"/>
                          </a:stretch>
                        </a:blipFill>
                      </a:tcPr>
                    </a:tc>
                    <a:tc>
                      <a:txBody>
                        <a:bodyPr/>
                        <a:lstStyle/>
                        <a:p>
                          <a:endParaRPr lang="en-US"/>
                        </a:p>
                      </a:txBody>
                      <a:tcPr>
                        <a:blipFill>
                          <a:blip r:embed="rId4"/>
                          <a:stretch>
                            <a:fillRect l="-240541" t="-110345" r="-2703" b="-310345"/>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4"/>
                          <a:stretch>
                            <a:fillRect l="-2941" t="-210345" r="-1017647" b="-210345"/>
                          </a:stretch>
                        </a:blipFill>
                      </a:tcPr>
                    </a:tc>
                    <a:tc>
                      <a:txBody>
                        <a:bodyPr/>
                        <a:lstStyle/>
                        <a:p>
                          <a:endParaRPr lang="en-US"/>
                        </a:p>
                      </a:txBody>
                      <a:tcPr>
                        <a:blipFill>
                          <a:blip r:embed="rId4"/>
                          <a:stretch>
                            <a:fillRect l="-109375" t="-210345" r="-981250" b="-210345"/>
                          </a:stretch>
                        </a:blipFill>
                      </a:tcPr>
                    </a:tc>
                    <a:tc>
                      <a:txBody>
                        <a:bodyPr/>
                        <a:lstStyle/>
                        <a:p>
                          <a:endParaRPr lang="en-US"/>
                        </a:p>
                      </a:txBody>
                      <a:tcPr>
                        <a:blipFill>
                          <a:blip r:embed="rId4"/>
                          <a:stretch>
                            <a:fillRect l="-209375" t="-210345" r="-881250" b="-210345"/>
                          </a:stretch>
                        </a:blipFill>
                      </a:tcPr>
                    </a:tc>
                    <a:tc>
                      <a:txBody>
                        <a:bodyPr/>
                        <a:lstStyle/>
                        <a:p>
                          <a:endParaRPr lang="en-US"/>
                        </a:p>
                      </a:txBody>
                      <a:tcPr>
                        <a:blipFill>
                          <a:blip r:embed="rId4"/>
                          <a:stretch>
                            <a:fillRect l="-173684" t="-210345" r="-394737" b="-210345"/>
                          </a:stretch>
                        </a:blipFill>
                      </a:tcPr>
                    </a:tc>
                    <a:tc>
                      <a:txBody>
                        <a:bodyPr/>
                        <a:lstStyle/>
                        <a:p>
                          <a:endParaRPr lang="en-US"/>
                        </a:p>
                      </a:txBody>
                      <a:tcPr>
                        <a:blipFill>
                          <a:blip r:embed="rId4"/>
                          <a:stretch>
                            <a:fillRect l="-140541" t="-210345" r="-102703" b="-210345"/>
                          </a:stretch>
                        </a:blipFill>
                      </a:tcPr>
                    </a:tc>
                    <a:tc>
                      <a:txBody>
                        <a:bodyPr/>
                        <a:lstStyle/>
                        <a:p>
                          <a:endParaRPr lang="en-US"/>
                        </a:p>
                      </a:txBody>
                      <a:tcPr>
                        <a:blipFill>
                          <a:blip r:embed="rId4"/>
                          <a:stretch>
                            <a:fillRect l="-240541" t="-210345" r="-2703" b="-210345"/>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4"/>
                          <a:stretch>
                            <a:fillRect l="-2941" t="-300000" r="-1017647" b="-103333"/>
                          </a:stretch>
                        </a:blipFill>
                      </a:tcPr>
                    </a:tc>
                    <a:tc>
                      <a:txBody>
                        <a:bodyPr/>
                        <a:lstStyle/>
                        <a:p>
                          <a:r>
                            <a:rPr lang="en-US" b="0" dirty="0"/>
                            <a:t>…</a:t>
                          </a:r>
                        </a:p>
                      </a:txBody>
                      <a:tcPr/>
                    </a:tc>
                    <a:tc>
                      <a:txBody>
                        <a:bodyPr/>
                        <a:lstStyle/>
                        <a:p>
                          <a:endParaRPr lang="en-US"/>
                        </a:p>
                      </a:txBody>
                      <a:tcPr>
                        <a:blipFill>
                          <a:blip r:embed="rId4"/>
                          <a:stretch>
                            <a:fillRect l="-209375" t="-300000" r="-881250" b="-103333"/>
                          </a:stretch>
                        </a:blipFill>
                      </a:tcPr>
                    </a:tc>
                    <a:tc>
                      <a:txBody>
                        <a:bodyPr/>
                        <a:lstStyle/>
                        <a:p>
                          <a:endParaRPr lang="en-US"/>
                        </a:p>
                      </a:txBody>
                      <a:tcPr>
                        <a:blipFill>
                          <a:blip r:embed="rId4"/>
                          <a:stretch>
                            <a:fillRect l="-173684" t="-300000" r="-394737" b="-103333"/>
                          </a:stretch>
                        </a:blipFill>
                      </a:tcPr>
                    </a:tc>
                    <a:tc>
                      <a:txBody>
                        <a:bodyPr/>
                        <a:lstStyle/>
                        <a:p>
                          <a:endParaRPr lang="en-US"/>
                        </a:p>
                      </a:txBody>
                      <a:tcPr>
                        <a:blipFill>
                          <a:blip r:embed="rId4"/>
                          <a:stretch>
                            <a:fillRect l="-140541" t="-300000" r="-102703" b="-103333"/>
                          </a:stretch>
                        </a:blipFill>
                      </a:tcPr>
                    </a:tc>
                    <a:tc>
                      <a:txBody>
                        <a:bodyPr/>
                        <a:lstStyle/>
                        <a:p>
                          <a:endParaRPr lang="en-US"/>
                        </a:p>
                      </a:txBody>
                      <a:tcPr>
                        <a:blipFill>
                          <a:blip r:embed="rId4"/>
                          <a:stretch>
                            <a:fillRect l="-240541" t="-300000" r="-2703" b="-103333"/>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4"/>
                          <a:stretch>
                            <a:fillRect l="-2941" t="-413793" r="-1017647" b="-6897"/>
                          </a:stretch>
                        </a:blipFill>
                      </a:tcPr>
                    </a:tc>
                    <a:tc>
                      <a:txBody>
                        <a:bodyPr/>
                        <a:lstStyle/>
                        <a:p>
                          <a:endParaRPr lang="en-US"/>
                        </a:p>
                      </a:txBody>
                      <a:tcPr>
                        <a:blipFill>
                          <a:blip r:embed="rId4"/>
                          <a:stretch>
                            <a:fillRect l="-109375" t="-413793" r="-981250" b="-6897"/>
                          </a:stretch>
                        </a:blipFill>
                      </a:tcPr>
                    </a:tc>
                    <a:tc>
                      <a:txBody>
                        <a:bodyPr/>
                        <a:lstStyle/>
                        <a:p>
                          <a:endParaRPr lang="en-US"/>
                        </a:p>
                      </a:txBody>
                      <a:tcPr>
                        <a:blipFill>
                          <a:blip r:embed="rId4"/>
                          <a:stretch>
                            <a:fillRect l="-209375" t="-413793" r="-881250" b="-6897"/>
                          </a:stretch>
                        </a:blipFill>
                      </a:tcPr>
                    </a:tc>
                    <a:tc>
                      <a:txBody>
                        <a:bodyPr/>
                        <a:lstStyle/>
                        <a:p>
                          <a:endParaRPr lang="en-US"/>
                        </a:p>
                      </a:txBody>
                      <a:tcPr>
                        <a:blipFill>
                          <a:blip r:embed="rId4"/>
                          <a:stretch>
                            <a:fillRect l="-173684" t="-413793" r="-394737" b="-6897"/>
                          </a:stretch>
                        </a:blipFill>
                      </a:tcPr>
                    </a:tc>
                    <a:tc>
                      <a:txBody>
                        <a:bodyPr/>
                        <a:lstStyle/>
                        <a:p>
                          <a:endParaRPr lang="en-US"/>
                        </a:p>
                      </a:txBody>
                      <a:tcPr>
                        <a:blipFill>
                          <a:blip r:embed="rId4"/>
                          <a:stretch>
                            <a:fillRect l="-140541" t="-413793" r="-102703" b="-6897"/>
                          </a:stretch>
                        </a:blipFill>
                      </a:tcPr>
                    </a:tc>
                    <a:tc>
                      <a:txBody>
                        <a:bodyPr/>
                        <a:lstStyle/>
                        <a:p>
                          <a:endParaRPr lang="en-US"/>
                        </a:p>
                      </a:txBody>
                      <a:tcPr>
                        <a:blipFill>
                          <a:blip r:embed="rId4"/>
                          <a:stretch>
                            <a:fillRect l="-240541" t="-413793" r="-2703" b="-6897"/>
                          </a:stretch>
                        </a:blipFill>
                      </a:tcPr>
                    </a:tc>
                    <a:extLst>
                      <a:ext uri="{0D108BD9-81ED-4DB2-BD59-A6C34878D82A}">
                        <a16:rowId xmlns:a16="http://schemas.microsoft.com/office/drawing/2014/main" val="343069639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7CE705-188C-C4B7-C3E6-E0A27E2621C0}"/>
                  </a:ext>
                </a:extLst>
              </p:cNvPr>
              <p:cNvSpPr txBox="1"/>
              <p:nvPr/>
            </p:nvSpPr>
            <p:spPr>
              <a:xfrm>
                <a:off x="6489407" y="5511903"/>
                <a:ext cx="6104238" cy="3931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𝜓</m:t>
                          </m:r>
                        </m:e>
                        <m:sub>
                          <m:r>
                            <a:rPr lang="en-US" i="1" dirty="0" err="1">
                              <a:latin typeface="Cambria Math" panose="02040503050406030204" pitchFamily="18" charset="0"/>
                            </a:rPr>
                            <m:t>𝑑𝑛𝑓</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𝑐</m:t>
                          </m:r>
                        </m:e>
                        <m:sub>
                          <m:sSub>
                            <m:sSubPr>
                              <m:ctrlPr>
                                <a:rPr lang="en-US"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𝑚</m:t>
                              </m:r>
                            </m:sub>
                          </m:sSub>
                        </m:sub>
                      </m:sSub>
                    </m:oMath>
                  </m:oMathPara>
                </a14:m>
                <a:endParaRPr lang="en-US" dirty="0"/>
              </a:p>
            </p:txBody>
          </p:sp>
        </mc:Choice>
        <mc:Fallback xmlns="">
          <p:sp>
            <p:nvSpPr>
              <p:cNvPr id="6" name="TextBox 5">
                <a:extLst>
                  <a:ext uri="{FF2B5EF4-FFF2-40B4-BE49-F238E27FC236}">
                    <a16:creationId xmlns:a16="http://schemas.microsoft.com/office/drawing/2014/main" id="{3D7CE705-188C-C4B7-C3E6-E0A27E2621C0}"/>
                  </a:ext>
                </a:extLst>
              </p:cNvPr>
              <p:cNvSpPr txBox="1">
                <a:spLocks noRot="1" noChangeAspect="1" noMove="1" noResize="1" noEditPoints="1" noAdjustHandles="1" noChangeArrowheads="1" noChangeShapeType="1" noTextEdit="1"/>
              </p:cNvSpPr>
              <p:nvPr/>
            </p:nvSpPr>
            <p:spPr>
              <a:xfrm>
                <a:off x="6489407" y="5511903"/>
                <a:ext cx="6104238" cy="393121"/>
              </a:xfrm>
              <a:prstGeom prst="rect">
                <a:avLst/>
              </a:prstGeom>
              <a:blipFill>
                <a:blip r:embed="rId5"/>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17761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E7FC-81A0-8EF7-C756-27DD31A46D8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FEA783-C777-E8EB-BCF1-ABC85E98F04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C093105-F6FD-CE00-ACD8-F4F0FC56556D}"/>
              </a:ext>
            </a:extLst>
          </p:cNvPr>
          <p:cNvSpPr>
            <a:spLocks noGrp="1"/>
          </p:cNvSpPr>
          <p:nvPr>
            <p:ph type="sldNum" sz="quarter" idx="12"/>
          </p:nvPr>
        </p:nvSpPr>
        <p:spPr/>
        <p:txBody>
          <a:bodyPr/>
          <a:lstStyle/>
          <a:p>
            <a:fld id="{CC057153-B650-4DEB-B370-79DDCFDCE934}" type="slidenum">
              <a:rPr lang="en-US" smtClean="0"/>
              <a:t>46</a:t>
            </a:fld>
            <a:endParaRPr lang="en-US"/>
          </a:p>
        </p:txBody>
      </p:sp>
      <p:sp>
        <p:nvSpPr>
          <p:cNvPr id="2" name="TextBox 1">
            <a:extLst>
              <a:ext uri="{FF2B5EF4-FFF2-40B4-BE49-F238E27FC236}">
                <a16:creationId xmlns:a16="http://schemas.microsoft.com/office/drawing/2014/main" id="{EA26C6AC-CE90-1C0B-9ADA-5B5FBB00F8B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A6B7EC6-3EE0-2DAA-0393-BE642502DE9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 of Theorem</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A2BF4DC9-B37F-51EA-04AF-5AEBCC6E5D2B}"/>
                  </a:ext>
                </a:extLst>
              </p:cNvPr>
              <p:cNvSpPr>
                <a:spLocks noGrp="1"/>
              </p:cNvSpPr>
              <p:nvPr>
                <p:ph idx="1"/>
              </p:nvPr>
            </p:nvSpPr>
            <p:spPr>
              <a:xfrm>
                <a:off x="612647" y="1563132"/>
                <a:ext cx="11019515" cy="4593828"/>
              </a:xfrm>
            </p:spPr>
            <p:txBody>
              <a:bodyPr>
                <a:noAutofit/>
              </a:bodyPr>
              <a:lstStyle/>
              <a:p>
                <a:pPr fontAlgn="base"/>
                <a:r>
                  <a:rPr lang="en-US" dirty="0"/>
                  <a:t>There’s one thing we have to be careful about: what happens if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l-GR" i="1" dirty="0">
                            <a:latin typeface="Cambria Math" panose="02040503050406030204" pitchFamily="18" charset="0"/>
                          </a:rPr>
                          <m:t>𝜑</m:t>
                        </m:r>
                      </m:sub>
                    </m:sSub>
                  </m:oMath>
                </a14:m>
                <a:r>
                  <a:rPr lang="en-US" dirty="0"/>
                  <a:t> is an empty set, that is if </a:t>
                </a:r>
                <a14:m>
                  <m:oMath xmlns:m="http://schemas.openxmlformats.org/officeDocument/2006/math">
                    <m:r>
                      <a:rPr lang="el-GR" i="1" dirty="0" smtClean="0">
                        <a:latin typeface="Cambria Math" panose="02040503050406030204" pitchFamily="18" charset="0"/>
                      </a:rPr>
                      <m:t>𝜑</m:t>
                    </m:r>
                  </m:oMath>
                </a14:m>
                <a:r>
                  <a:rPr lang="el-GR" dirty="0"/>
                  <a:t> </a:t>
                </a:r>
                <a:r>
                  <a:rPr lang="en-US" dirty="0"/>
                  <a:t>is unsatisfiable? </a:t>
                </a:r>
              </a:p>
              <a:p>
                <a:pPr fontAlgn="base"/>
                <a:r>
                  <a:rPr lang="en-US" dirty="0"/>
                  <a:t>The construction in (∗) doesn’t work, but it’s easy to handle this case separately: we simply choose an unsatisfiable DNF proposition like the opposite of the law of non-contradiction, i.e.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𝑝</m:t>
                    </m:r>
                  </m:oMath>
                </a14:m>
                <a:r>
                  <a:rPr lang="en-US" dirty="0"/>
                  <a:t> as </a:t>
                </a:r>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oMath>
                </a14:m>
                <a:r>
                  <a:rPr lang="en-US" dirty="0"/>
                  <a:t>.</a:t>
                </a:r>
              </a:p>
            </p:txBody>
          </p:sp>
        </mc:Choice>
        <mc:Fallback xmlns="">
          <p:sp>
            <p:nvSpPr>
              <p:cNvPr id="14" name="Content Placeholder 3">
                <a:extLst>
                  <a:ext uri="{FF2B5EF4-FFF2-40B4-BE49-F238E27FC236}">
                    <a16:creationId xmlns:a16="http://schemas.microsoft.com/office/drawing/2014/main" id="{A2BF4DC9-B37F-51EA-04AF-5AEBCC6E5D2B}"/>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r="-12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8FB242-D01A-DB58-4E73-8E9550D3C5A5}"/>
                  </a:ext>
                </a:extLst>
              </p:cNvPr>
              <p:cNvSpPr txBox="1"/>
              <p:nvPr/>
            </p:nvSpPr>
            <p:spPr>
              <a:xfrm>
                <a:off x="7932821" y="230308"/>
                <a:ext cx="6112042" cy="394532"/>
              </a:xfrm>
              <a:prstGeom prst="rect">
                <a:avLst/>
              </a:prstGeom>
              <a:noFill/>
            </p:spPr>
            <p:txBody>
              <a:bodyPr wrap="square">
                <a:spAutoFit/>
              </a:bodyPr>
              <a:lstStyle/>
              <a:p>
                <a14:m>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r>
                      <a:rPr lang="en-US" i="1" dirty="0" smtClean="0">
                        <a:latin typeface="Cambria Math" panose="02040503050406030204" pitchFamily="18" charset="0"/>
                      </a:rPr>
                      <m:t> </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1</m:t>
                            </m:r>
                          </m:sub>
                        </m:sSub>
                      </m:sub>
                    </m:sSub>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2</m:t>
                            </m:r>
                          </m:sub>
                        </m:sSub>
                      </m:sub>
                    </m:sSub>
                    <m:r>
                      <a:rPr lang="en-US" i="1" dirty="0">
                        <a:latin typeface="Cambria Math" panose="02040503050406030204" pitchFamily="18" charset="0"/>
                      </a:rPr>
                      <m:t>∨ </m:t>
                    </m:r>
                    <m:r>
                      <a:rPr lang="en-US" b="0" i="1" dirty="0" smtClean="0">
                        <a:latin typeface="Cambria Math" panose="02040503050406030204" pitchFamily="18" charset="0"/>
                      </a:rPr>
                      <m:t>…</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𝑐</m:t>
                        </m:r>
                      </m:e>
                      <m:sub>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𝑚</m:t>
                            </m:r>
                          </m:sub>
                        </m:sSub>
                      </m:sub>
                    </m:sSub>
                    <m:r>
                      <a:rPr lang="en-US" i="1" dirty="0">
                        <a:latin typeface="Cambria Math" panose="02040503050406030204" pitchFamily="18" charset="0"/>
                      </a:rPr>
                      <m:t> </m:t>
                    </m:r>
                  </m:oMath>
                </a14:m>
                <a:r>
                  <a:rPr lang="en-US" dirty="0"/>
                  <a:t>(*)</a:t>
                </a:r>
              </a:p>
            </p:txBody>
          </p:sp>
        </mc:Choice>
        <mc:Fallback xmlns="">
          <p:sp>
            <p:nvSpPr>
              <p:cNvPr id="5" name="TextBox 4">
                <a:extLst>
                  <a:ext uri="{FF2B5EF4-FFF2-40B4-BE49-F238E27FC236}">
                    <a16:creationId xmlns:a16="http://schemas.microsoft.com/office/drawing/2014/main" id="{8F8FB242-D01A-DB58-4E73-8E9550D3C5A5}"/>
                  </a:ext>
                </a:extLst>
              </p:cNvPr>
              <p:cNvSpPr txBox="1">
                <a:spLocks noRot="1" noChangeAspect="1" noMove="1" noResize="1" noEditPoints="1" noAdjustHandles="1" noChangeArrowheads="1" noChangeShapeType="1" noTextEdit="1"/>
              </p:cNvSpPr>
              <p:nvPr/>
            </p:nvSpPr>
            <p:spPr>
              <a:xfrm>
                <a:off x="7932821" y="230308"/>
                <a:ext cx="6112042" cy="394532"/>
              </a:xfrm>
              <a:prstGeom prst="rect">
                <a:avLst/>
              </a:prstGeom>
              <a:blipFill>
                <a:blip r:embed="rId4"/>
                <a:stretch>
                  <a:fillRect l="-207" t="-937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89C3A06-7F94-30F7-5E81-E120096B5BC0}"/>
                  </a:ext>
                </a:extLst>
              </p:cNvPr>
              <p:cNvGraphicFramePr>
                <a:graphicFrameLocks/>
              </p:cNvGraphicFramePr>
              <p:nvPr>
                <p:extLst>
                  <p:ext uri="{D42A27DB-BD31-4B8C-83A1-F6EECF244321}">
                    <p14:modId xmlns:p14="http://schemas.microsoft.com/office/powerpoint/2010/main" val="3159004529"/>
                  </p:ext>
                </p:extLst>
              </p:nvPr>
            </p:nvGraphicFramePr>
            <p:xfrm>
              <a:off x="1101632" y="3860046"/>
              <a:ext cx="4349451" cy="1871155"/>
            </p:xfrm>
            <a:graphic>
              <a:graphicData uri="http://schemas.openxmlformats.org/drawingml/2006/table">
                <a:tbl>
                  <a:tblPr firstRow="1" bandRow="1">
                    <a:tableStyleId>{5C22544A-7EE6-4342-B048-85BDC9FD1C3A}</a:tableStyleId>
                  </a:tblPr>
                  <a:tblGrid>
                    <a:gridCol w="403306">
                      <a:extLst>
                        <a:ext uri="{9D8B030D-6E8A-4147-A177-3AD203B41FA5}">
                          <a16:colId xmlns:a16="http://schemas.microsoft.com/office/drawing/2014/main" val="2584681749"/>
                        </a:ext>
                      </a:extLst>
                    </a:gridCol>
                    <a:gridCol w="491813">
                      <a:extLst>
                        <a:ext uri="{9D8B030D-6E8A-4147-A177-3AD203B41FA5}">
                          <a16:colId xmlns:a16="http://schemas.microsoft.com/office/drawing/2014/main" val="2853615065"/>
                        </a:ext>
                      </a:extLst>
                    </a:gridCol>
                    <a:gridCol w="354563">
                      <a:extLst>
                        <a:ext uri="{9D8B030D-6E8A-4147-A177-3AD203B41FA5}">
                          <a16:colId xmlns:a16="http://schemas.microsoft.com/office/drawing/2014/main" val="3806263506"/>
                        </a:ext>
                      </a:extLst>
                    </a:gridCol>
                    <a:gridCol w="540783">
                      <a:extLst>
                        <a:ext uri="{9D8B030D-6E8A-4147-A177-3AD203B41FA5}">
                          <a16:colId xmlns:a16="http://schemas.microsoft.com/office/drawing/2014/main" val="545608317"/>
                        </a:ext>
                      </a:extLst>
                    </a:gridCol>
                    <a:gridCol w="1279493">
                      <a:extLst>
                        <a:ext uri="{9D8B030D-6E8A-4147-A177-3AD203B41FA5}">
                          <a16:colId xmlns:a16="http://schemas.microsoft.com/office/drawing/2014/main" val="969654648"/>
                        </a:ext>
                      </a:extLst>
                    </a:gridCol>
                    <a:gridCol w="1279493">
                      <a:extLst>
                        <a:ext uri="{9D8B030D-6E8A-4147-A177-3AD203B41FA5}">
                          <a16:colId xmlns:a16="http://schemas.microsoft.com/office/drawing/2014/main" val="1978829637"/>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𝜑</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l-GR" i="1" dirty="0" smtClean="0">
                                        <a:latin typeface="Cambria Math" panose="02040503050406030204" pitchFamily="18" charset="0"/>
                                      </a:rPr>
                                      <m:t>𝜓</m:t>
                                    </m:r>
                                  </m:e>
                                  <m:sub>
                                    <m:r>
                                      <a:rPr lang="en-US" i="1" dirty="0" err="1" smtClean="0">
                                        <a:latin typeface="Cambria Math" panose="02040503050406030204" pitchFamily="18" charset="0"/>
                                      </a:rPr>
                                      <m:t>𝑑𝑛𝑓</m:t>
                                    </m:r>
                                  </m:sub>
                                </m:sSub>
                              </m:oMath>
                            </m:oMathPara>
                          </a14:m>
                          <a:endParaRPr lang="en-US" b="0" dirty="0"/>
                        </a:p>
                      </a:txBody>
                      <a:tcPr/>
                    </a:tc>
                    <a:extLst>
                      <a:ext uri="{0D108BD9-81ED-4DB2-BD59-A6C34878D82A}">
                        <a16:rowId xmlns:a16="http://schemas.microsoft.com/office/drawing/2014/main" val="187898548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207309365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166415423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r>
                            <a:rPr lang="en-US" dirty="0"/>
                            <a: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17668127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b="0" dirty="0"/>
                        </a:p>
                      </a:txBody>
                      <a:tcPr/>
                    </a:tc>
                    <a:extLst>
                      <a:ext uri="{0D108BD9-81ED-4DB2-BD59-A6C34878D82A}">
                        <a16:rowId xmlns:a16="http://schemas.microsoft.com/office/drawing/2014/main" val="3430696394"/>
                      </a:ext>
                    </a:extLst>
                  </a:tr>
                </a:tbl>
              </a:graphicData>
            </a:graphic>
          </p:graphicFrame>
        </mc:Choice>
        <mc:Fallback xmlns="">
          <p:graphicFrame>
            <p:nvGraphicFramePr>
              <p:cNvPr id="4" name="Content Placeholder 3">
                <a:extLst>
                  <a:ext uri="{FF2B5EF4-FFF2-40B4-BE49-F238E27FC236}">
                    <a16:creationId xmlns:a16="http://schemas.microsoft.com/office/drawing/2014/main" id="{E89C3A06-7F94-30F7-5E81-E120096B5BC0}"/>
                  </a:ext>
                </a:extLst>
              </p:cNvPr>
              <p:cNvGraphicFramePr>
                <a:graphicFrameLocks/>
              </p:cNvGraphicFramePr>
              <p:nvPr>
                <p:extLst>
                  <p:ext uri="{D42A27DB-BD31-4B8C-83A1-F6EECF244321}">
                    <p14:modId xmlns:p14="http://schemas.microsoft.com/office/powerpoint/2010/main" val="3159004529"/>
                  </p:ext>
                </p:extLst>
              </p:nvPr>
            </p:nvGraphicFramePr>
            <p:xfrm>
              <a:off x="1101632" y="3860046"/>
              <a:ext cx="4349451" cy="1871155"/>
            </p:xfrm>
            <a:graphic>
              <a:graphicData uri="http://schemas.openxmlformats.org/drawingml/2006/table">
                <a:tbl>
                  <a:tblPr firstRow="1" bandRow="1">
                    <a:tableStyleId>{5C22544A-7EE6-4342-B048-85BDC9FD1C3A}</a:tableStyleId>
                  </a:tblPr>
                  <a:tblGrid>
                    <a:gridCol w="403306">
                      <a:extLst>
                        <a:ext uri="{9D8B030D-6E8A-4147-A177-3AD203B41FA5}">
                          <a16:colId xmlns:a16="http://schemas.microsoft.com/office/drawing/2014/main" val="2584681749"/>
                        </a:ext>
                      </a:extLst>
                    </a:gridCol>
                    <a:gridCol w="491813">
                      <a:extLst>
                        <a:ext uri="{9D8B030D-6E8A-4147-A177-3AD203B41FA5}">
                          <a16:colId xmlns:a16="http://schemas.microsoft.com/office/drawing/2014/main" val="2853615065"/>
                        </a:ext>
                      </a:extLst>
                    </a:gridCol>
                    <a:gridCol w="354563">
                      <a:extLst>
                        <a:ext uri="{9D8B030D-6E8A-4147-A177-3AD203B41FA5}">
                          <a16:colId xmlns:a16="http://schemas.microsoft.com/office/drawing/2014/main" val="3806263506"/>
                        </a:ext>
                      </a:extLst>
                    </a:gridCol>
                    <a:gridCol w="540783">
                      <a:extLst>
                        <a:ext uri="{9D8B030D-6E8A-4147-A177-3AD203B41FA5}">
                          <a16:colId xmlns:a16="http://schemas.microsoft.com/office/drawing/2014/main" val="545608317"/>
                        </a:ext>
                      </a:extLst>
                    </a:gridCol>
                    <a:gridCol w="1279493">
                      <a:extLst>
                        <a:ext uri="{9D8B030D-6E8A-4147-A177-3AD203B41FA5}">
                          <a16:colId xmlns:a16="http://schemas.microsoft.com/office/drawing/2014/main" val="969654648"/>
                        </a:ext>
                      </a:extLst>
                    </a:gridCol>
                    <a:gridCol w="1279493">
                      <a:extLst>
                        <a:ext uri="{9D8B030D-6E8A-4147-A177-3AD203B41FA5}">
                          <a16:colId xmlns:a16="http://schemas.microsoft.com/office/drawing/2014/main" val="1978829637"/>
                        </a:ext>
                      </a:extLst>
                    </a:gridCol>
                  </a:tblGrid>
                  <a:tr h="387795">
                    <a:tc>
                      <a:txBody>
                        <a:bodyPr/>
                        <a:lstStyle/>
                        <a:p>
                          <a:endParaRPr lang="en-US"/>
                        </a:p>
                      </a:txBody>
                      <a:tcPr>
                        <a:blipFill>
                          <a:blip r:embed="rId5"/>
                          <a:stretch>
                            <a:fillRect l="-3125" r="-981250" b="-383871"/>
                          </a:stretch>
                        </a:blipFill>
                      </a:tcPr>
                    </a:tc>
                    <a:tc>
                      <a:txBody>
                        <a:bodyPr/>
                        <a:lstStyle/>
                        <a:p>
                          <a:endParaRPr lang="en-US"/>
                        </a:p>
                      </a:txBody>
                      <a:tcPr>
                        <a:blipFill>
                          <a:blip r:embed="rId5"/>
                          <a:stretch>
                            <a:fillRect l="-84615" r="-705128" b="-383871"/>
                          </a:stretch>
                        </a:blipFill>
                      </a:tcPr>
                    </a:tc>
                    <a:tc>
                      <a:txBody>
                        <a:bodyPr/>
                        <a:lstStyle/>
                        <a:p>
                          <a:endParaRPr lang="en-US"/>
                        </a:p>
                      </a:txBody>
                      <a:tcPr>
                        <a:blipFill>
                          <a:blip r:embed="rId5"/>
                          <a:stretch>
                            <a:fillRect l="-257143" r="-882143" b="-383871"/>
                          </a:stretch>
                        </a:blipFill>
                      </a:tcPr>
                    </a:tc>
                    <a:tc>
                      <a:txBody>
                        <a:bodyPr/>
                        <a:lstStyle/>
                        <a:p>
                          <a:endParaRPr lang="en-US"/>
                        </a:p>
                      </a:txBody>
                      <a:tcPr>
                        <a:blipFill>
                          <a:blip r:embed="rId5"/>
                          <a:stretch>
                            <a:fillRect l="-232558" r="-474419" b="-383871"/>
                          </a:stretch>
                        </a:blipFill>
                      </a:tcPr>
                    </a:tc>
                    <a:tc>
                      <a:txBody>
                        <a:bodyPr/>
                        <a:lstStyle/>
                        <a:p>
                          <a:endParaRPr lang="en-US"/>
                        </a:p>
                      </a:txBody>
                      <a:tcPr>
                        <a:blipFill>
                          <a:blip r:embed="rId5"/>
                          <a:stretch>
                            <a:fillRect l="-141584" r="-101980" b="-383871"/>
                          </a:stretch>
                        </a:blipFill>
                      </a:tcPr>
                    </a:tc>
                    <a:tc>
                      <a:txBody>
                        <a:bodyPr/>
                        <a:lstStyle/>
                        <a:p>
                          <a:endParaRPr lang="en-US"/>
                        </a:p>
                      </a:txBody>
                      <a:tcPr>
                        <a:blipFill>
                          <a:blip r:embed="rId5"/>
                          <a:stretch>
                            <a:fillRect l="-241584" r="-1980" b="-383871"/>
                          </a:stretch>
                        </a:blipFill>
                      </a:tcPr>
                    </a:tc>
                    <a:extLst>
                      <a:ext uri="{0D108BD9-81ED-4DB2-BD59-A6C34878D82A}">
                        <a16:rowId xmlns:a16="http://schemas.microsoft.com/office/drawing/2014/main" val="1878985487"/>
                      </a:ext>
                    </a:extLst>
                  </a:tr>
                  <a:tr h="370840">
                    <a:tc>
                      <a:txBody>
                        <a:bodyPr/>
                        <a:lstStyle/>
                        <a:p>
                          <a:endParaRPr lang="en-US"/>
                        </a:p>
                      </a:txBody>
                      <a:tcPr>
                        <a:blipFill>
                          <a:blip r:embed="rId5"/>
                          <a:stretch>
                            <a:fillRect l="-3125" t="-106897" r="-981250" b="-310345"/>
                          </a:stretch>
                        </a:blipFill>
                      </a:tcPr>
                    </a:tc>
                    <a:tc>
                      <a:txBody>
                        <a:bodyPr/>
                        <a:lstStyle/>
                        <a:p>
                          <a:endParaRPr lang="en-US"/>
                        </a:p>
                      </a:txBody>
                      <a:tcPr>
                        <a:blipFill>
                          <a:blip r:embed="rId5"/>
                          <a:stretch>
                            <a:fillRect l="-84615" t="-106897" r="-705128" b="-310345"/>
                          </a:stretch>
                        </a:blipFill>
                      </a:tcPr>
                    </a:tc>
                    <a:tc>
                      <a:txBody>
                        <a:bodyPr/>
                        <a:lstStyle/>
                        <a:p>
                          <a:endParaRPr lang="en-US"/>
                        </a:p>
                      </a:txBody>
                      <a:tcPr>
                        <a:blipFill>
                          <a:blip r:embed="rId5"/>
                          <a:stretch>
                            <a:fillRect l="-257143" t="-106897" r="-882143" b="-310345"/>
                          </a:stretch>
                        </a:blipFill>
                      </a:tcPr>
                    </a:tc>
                    <a:tc>
                      <a:txBody>
                        <a:bodyPr/>
                        <a:lstStyle/>
                        <a:p>
                          <a:endParaRPr lang="en-US"/>
                        </a:p>
                      </a:txBody>
                      <a:tcPr>
                        <a:blipFill>
                          <a:blip r:embed="rId5"/>
                          <a:stretch>
                            <a:fillRect l="-232558" t="-106897" r="-474419" b="-310345"/>
                          </a:stretch>
                        </a:blipFill>
                      </a:tcPr>
                    </a:tc>
                    <a:tc>
                      <a:txBody>
                        <a:bodyPr/>
                        <a:lstStyle/>
                        <a:p>
                          <a:endParaRPr lang="en-US"/>
                        </a:p>
                      </a:txBody>
                      <a:tcPr>
                        <a:blipFill>
                          <a:blip r:embed="rId5"/>
                          <a:stretch>
                            <a:fillRect l="-141584" t="-106897" r="-101980" b="-310345"/>
                          </a:stretch>
                        </a:blipFill>
                      </a:tcPr>
                    </a:tc>
                    <a:tc>
                      <a:txBody>
                        <a:bodyPr/>
                        <a:lstStyle/>
                        <a:p>
                          <a:endParaRPr lang="en-US"/>
                        </a:p>
                      </a:txBody>
                      <a:tcPr>
                        <a:blipFill>
                          <a:blip r:embed="rId5"/>
                          <a:stretch>
                            <a:fillRect l="-241584" t="-106897" r="-1980" b="-310345"/>
                          </a:stretch>
                        </a:blipFill>
                      </a:tcPr>
                    </a:tc>
                    <a:extLst>
                      <a:ext uri="{0D108BD9-81ED-4DB2-BD59-A6C34878D82A}">
                        <a16:rowId xmlns:a16="http://schemas.microsoft.com/office/drawing/2014/main" val="2073093656"/>
                      </a:ext>
                    </a:extLst>
                  </a:tr>
                  <a:tr h="370840">
                    <a:tc>
                      <a:txBody>
                        <a:bodyPr/>
                        <a:lstStyle/>
                        <a:p>
                          <a:endParaRPr lang="en-US"/>
                        </a:p>
                      </a:txBody>
                      <a:tcPr>
                        <a:blipFill>
                          <a:blip r:embed="rId5"/>
                          <a:stretch>
                            <a:fillRect l="-3125" t="-200000" r="-981250" b="-200000"/>
                          </a:stretch>
                        </a:blipFill>
                      </a:tcPr>
                    </a:tc>
                    <a:tc>
                      <a:txBody>
                        <a:bodyPr/>
                        <a:lstStyle/>
                        <a:p>
                          <a:endParaRPr lang="en-US"/>
                        </a:p>
                      </a:txBody>
                      <a:tcPr>
                        <a:blipFill>
                          <a:blip r:embed="rId5"/>
                          <a:stretch>
                            <a:fillRect l="-84615" t="-200000" r="-705128" b="-200000"/>
                          </a:stretch>
                        </a:blipFill>
                      </a:tcPr>
                    </a:tc>
                    <a:tc>
                      <a:txBody>
                        <a:bodyPr/>
                        <a:lstStyle/>
                        <a:p>
                          <a:endParaRPr lang="en-US"/>
                        </a:p>
                      </a:txBody>
                      <a:tcPr>
                        <a:blipFill>
                          <a:blip r:embed="rId5"/>
                          <a:stretch>
                            <a:fillRect l="-257143" t="-200000" r="-882143" b="-200000"/>
                          </a:stretch>
                        </a:blipFill>
                      </a:tcPr>
                    </a:tc>
                    <a:tc>
                      <a:txBody>
                        <a:bodyPr/>
                        <a:lstStyle/>
                        <a:p>
                          <a:endParaRPr lang="en-US"/>
                        </a:p>
                      </a:txBody>
                      <a:tcPr>
                        <a:blipFill>
                          <a:blip r:embed="rId5"/>
                          <a:stretch>
                            <a:fillRect l="-232558" t="-200000" r="-474419" b="-200000"/>
                          </a:stretch>
                        </a:blipFill>
                      </a:tcPr>
                    </a:tc>
                    <a:tc>
                      <a:txBody>
                        <a:bodyPr/>
                        <a:lstStyle/>
                        <a:p>
                          <a:endParaRPr lang="en-US"/>
                        </a:p>
                      </a:txBody>
                      <a:tcPr>
                        <a:blipFill>
                          <a:blip r:embed="rId5"/>
                          <a:stretch>
                            <a:fillRect l="-141584" t="-200000" r="-101980" b="-200000"/>
                          </a:stretch>
                        </a:blipFill>
                      </a:tcPr>
                    </a:tc>
                    <a:tc>
                      <a:txBody>
                        <a:bodyPr/>
                        <a:lstStyle/>
                        <a:p>
                          <a:endParaRPr lang="en-US"/>
                        </a:p>
                      </a:txBody>
                      <a:tcPr>
                        <a:blipFill>
                          <a:blip r:embed="rId5"/>
                          <a:stretch>
                            <a:fillRect l="-241584" t="-200000" r="-1980" b="-200000"/>
                          </a:stretch>
                        </a:blipFill>
                      </a:tcPr>
                    </a:tc>
                    <a:extLst>
                      <a:ext uri="{0D108BD9-81ED-4DB2-BD59-A6C34878D82A}">
                        <a16:rowId xmlns:a16="http://schemas.microsoft.com/office/drawing/2014/main" val="1664154232"/>
                      </a:ext>
                    </a:extLst>
                  </a:tr>
                  <a:tr h="370840">
                    <a:tc>
                      <a:txBody>
                        <a:bodyPr/>
                        <a:lstStyle/>
                        <a:p>
                          <a:endParaRPr lang="en-US"/>
                        </a:p>
                      </a:txBody>
                      <a:tcPr>
                        <a:blipFill>
                          <a:blip r:embed="rId5"/>
                          <a:stretch>
                            <a:fillRect l="-3125" t="-310345" r="-981250" b="-106897"/>
                          </a:stretch>
                        </a:blipFill>
                      </a:tcPr>
                    </a:tc>
                    <a:tc>
                      <a:txBody>
                        <a:bodyPr/>
                        <a:lstStyle/>
                        <a:p>
                          <a:r>
                            <a:rPr lang="en-US" dirty="0"/>
                            <a:t>…</a:t>
                          </a:r>
                        </a:p>
                      </a:txBody>
                      <a:tcPr/>
                    </a:tc>
                    <a:tc>
                      <a:txBody>
                        <a:bodyPr/>
                        <a:lstStyle/>
                        <a:p>
                          <a:endParaRPr lang="en-US"/>
                        </a:p>
                      </a:txBody>
                      <a:tcPr>
                        <a:blipFill>
                          <a:blip r:embed="rId5"/>
                          <a:stretch>
                            <a:fillRect l="-257143" t="-310345" r="-882143" b="-106897"/>
                          </a:stretch>
                        </a:blipFill>
                      </a:tcPr>
                    </a:tc>
                    <a:tc>
                      <a:txBody>
                        <a:bodyPr/>
                        <a:lstStyle/>
                        <a:p>
                          <a:endParaRPr lang="en-US"/>
                        </a:p>
                      </a:txBody>
                      <a:tcPr>
                        <a:blipFill>
                          <a:blip r:embed="rId5"/>
                          <a:stretch>
                            <a:fillRect l="-232558" t="-310345" r="-474419" b="-106897"/>
                          </a:stretch>
                        </a:blipFill>
                      </a:tcPr>
                    </a:tc>
                    <a:tc>
                      <a:txBody>
                        <a:bodyPr/>
                        <a:lstStyle/>
                        <a:p>
                          <a:endParaRPr lang="en-US"/>
                        </a:p>
                      </a:txBody>
                      <a:tcPr>
                        <a:blipFill>
                          <a:blip r:embed="rId5"/>
                          <a:stretch>
                            <a:fillRect l="-141584" t="-310345" r="-101980" b="-106897"/>
                          </a:stretch>
                        </a:blipFill>
                      </a:tcPr>
                    </a:tc>
                    <a:tc>
                      <a:txBody>
                        <a:bodyPr/>
                        <a:lstStyle/>
                        <a:p>
                          <a:endParaRPr lang="en-US"/>
                        </a:p>
                      </a:txBody>
                      <a:tcPr>
                        <a:blipFill>
                          <a:blip r:embed="rId5"/>
                          <a:stretch>
                            <a:fillRect l="-241584" t="-310345" r="-1980" b="-106897"/>
                          </a:stretch>
                        </a:blipFill>
                      </a:tcPr>
                    </a:tc>
                    <a:extLst>
                      <a:ext uri="{0D108BD9-81ED-4DB2-BD59-A6C34878D82A}">
                        <a16:rowId xmlns:a16="http://schemas.microsoft.com/office/drawing/2014/main" val="3176681276"/>
                      </a:ext>
                    </a:extLst>
                  </a:tr>
                  <a:tr h="370840">
                    <a:tc>
                      <a:txBody>
                        <a:bodyPr/>
                        <a:lstStyle/>
                        <a:p>
                          <a:endParaRPr lang="en-US"/>
                        </a:p>
                      </a:txBody>
                      <a:tcPr>
                        <a:blipFill>
                          <a:blip r:embed="rId5"/>
                          <a:stretch>
                            <a:fillRect l="-3125" t="-396667" r="-981250" b="-3333"/>
                          </a:stretch>
                        </a:blipFill>
                      </a:tcPr>
                    </a:tc>
                    <a:tc>
                      <a:txBody>
                        <a:bodyPr/>
                        <a:lstStyle/>
                        <a:p>
                          <a:endParaRPr lang="en-US"/>
                        </a:p>
                      </a:txBody>
                      <a:tcPr>
                        <a:blipFill>
                          <a:blip r:embed="rId5"/>
                          <a:stretch>
                            <a:fillRect l="-84615" t="-396667" r="-705128" b="-3333"/>
                          </a:stretch>
                        </a:blipFill>
                      </a:tcPr>
                    </a:tc>
                    <a:tc>
                      <a:txBody>
                        <a:bodyPr/>
                        <a:lstStyle/>
                        <a:p>
                          <a:endParaRPr lang="en-US"/>
                        </a:p>
                      </a:txBody>
                      <a:tcPr>
                        <a:blipFill>
                          <a:blip r:embed="rId5"/>
                          <a:stretch>
                            <a:fillRect l="-257143" t="-396667" r="-882143" b="-3333"/>
                          </a:stretch>
                        </a:blipFill>
                      </a:tcPr>
                    </a:tc>
                    <a:tc>
                      <a:txBody>
                        <a:bodyPr/>
                        <a:lstStyle/>
                        <a:p>
                          <a:endParaRPr lang="en-US"/>
                        </a:p>
                      </a:txBody>
                      <a:tcPr>
                        <a:blipFill>
                          <a:blip r:embed="rId5"/>
                          <a:stretch>
                            <a:fillRect l="-232558" t="-396667" r="-474419" b="-3333"/>
                          </a:stretch>
                        </a:blipFill>
                      </a:tcPr>
                    </a:tc>
                    <a:tc>
                      <a:txBody>
                        <a:bodyPr/>
                        <a:lstStyle/>
                        <a:p>
                          <a:endParaRPr lang="en-US"/>
                        </a:p>
                      </a:txBody>
                      <a:tcPr>
                        <a:blipFill>
                          <a:blip r:embed="rId5"/>
                          <a:stretch>
                            <a:fillRect l="-141584" t="-396667" r="-101980" b="-3333"/>
                          </a:stretch>
                        </a:blipFill>
                      </a:tcPr>
                    </a:tc>
                    <a:tc>
                      <a:txBody>
                        <a:bodyPr/>
                        <a:lstStyle/>
                        <a:p>
                          <a:endParaRPr lang="en-US"/>
                        </a:p>
                      </a:txBody>
                      <a:tcPr>
                        <a:blipFill>
                          <a:blip r:embed="rId5"/>
                          <a:stretch>
                            <a:fillRect l="-241584" t="-396667" r="-1980" b="-3333"/>
                          </a:stretch>
                        </a:blipFill>
                      </a:tcPr>
                    </a:tc>
                    <a:extLst>
                      <a:ext uri="{0D108BD9-81ED-4DB2-BD59-A6C34878D82A}">
                        <a16:rowId xmlns:a16="http://schemas.microsoft.com/office/drawing/2014/main" val="3430696394"/>
                      </a:ext>
                    </a:extLst>
                  </a:tr>
                </a:tbl>
              </a:graphicData>
            </a:graphic>
          </p:graphicFrame>
        </mc:Fallback>
      </mc:AlternateContent>
    </p:spTree>
    <p:extLst>
      <p:ext uri="{BB962C8B-B14F-4D97-AF65-F5344CB8AC3E}">
        <p14:creationId xmlns:p14="http://schemas.microsoft.com/office/powerpoint/2010/main" val="1264304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35CA9-C015-5D98-50FC-0F865FF47AF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F114FD4-74B4-7DB1-F366-4F78400F7A7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E2731BE-1952-7CDB-E65E-08D0C7D0728F}"/>
              </a:ext>
            </a:extLst>
          </p:cNvPr>
          <p:cNvSpPr>
            <a:spLocks noGrp="1"/>
          </p:cNvSpPr>
          <p:nvPr>
            <p:ph type="sldNum" sz="quarter" idx="12"/>
          </p:nvPr>
        </p:nvSpPr>
        <p:spPr/>
        <p:txBody>
          <a:bodyPr/>
          <a:lstStyle/>
          <a:p>
            <a:fld id="{CC057153-B650-4DEB-B370-79DDCFDCE934}" type="slidenum">
              <a:rPr lang="en-US" smtClean="0"/>
              <a:t>47</a:t>
            </a:fld>
            <a:endParaRPr lang="en-US"/>
          </a:p>
        </p:txBody>
      </p:sp>
      <p:sp>
        <p:nvSpPr>
          <p:cNvPr id="2" name="TextBox 1">
            <a:extLst>
              <a:ext uri="{FF2B5EF4-FFF2-40B4-BE49-F238E27FC236}">
                <a16:creationId xmlns:a16="http://schemas.microsoft.com/office/drawing/2014/main" id="{9AB465E4-E1FD-A133-AAAF-6056E838936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116916C-B792-7666-5B50-FFDF5684167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Proofs in computer science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0CF35766-E72D-BD3D-1BA7-EA40B30D6847}"/>
                  </a:ext>
                </a:extLst>
              </p:cNvPr>
              <p:cNvSpPr>
                <a:spLocks noGrp="1"/>
              </p:cNvSpPr>
              <p:nvPr>
                <p:ph idx="1"/>
              </p:nvPr>
            </p:nvSpPr>
            <p:spPr>
              <a:xfrm>
                <a:off x="612647" y="1563132"/>
                <a:ext cx="11019515" cy="4593828"/>
              </a:xfrm>
            </p:spPr>
            <p:txBody>
              <a:bodyPr>
                <a:noAutofit/>
              </a:bodyPr>
              <a:lstStyle/>
              <a:p>
                <a:pPr fontAlgn="base"/>
                <a:r>
                  <a:rPr lang="en-US" dirty="0"/>
                  <a:t>The type of proof we saw is known as </a:t>
                </a:r>
                <a:r>
                  <a:rPr lang="en-US" b="1" dirty="0"/>
                  <a:t>proof by cases</a:t>
                </a:r>
                <a:r>
                  <a:rPr lang="en-US" dirty="0"/>
                  <a:t>, with two cases corresponding to </a:t>
                </a:r>
                <a14:m>
                  <m:oMath xmlns:m="http://schemas.openxmlformats.org/officeDocument/2006/math">
                    <m:r>
                      <a:rPr lang="el-GR" i="1" dirty="0">
                        <a:latin typeface="Cambria Math" panose="02040503050406030204" pitchFamily="18" charset="0"/>
                      </a:rPr>
                      <m:t>𝜑</m:t>
                    </m:r>
                  </m:oMath>
                </a14:m>
                <a:r>
                  <a:rPr lang="el-GR" dirty="0"/>
                  <a:t> </a:t>
                </a:r>
                <a:r>
                  <a:rPr lang="en-US" dirty="0"/>
                  <a:t>being satisfiable and </a:t>
                </a:r>
                <a14:m>
                  <m:oMath xmlns:m="http://schemas.openxmlformats.org/officeDocument/2006/math">
                    <m:r>
                      <a:rPr lang="el-GR" i="1" dirty="0">
                        <a:latin typeface="Cambria Math" panose="02040503050406030204" pitchFamily="18" charset="0"/>
                      </a:rPr>
                      <m:t>𝜑</m:t>
                    </m:r>
                  </m:oMath>
                </a14:m>
                <a:r>
                  <a:rPr lang="el-GR" dirty="0"/>
                  <a:t> </a:t>
                </a:r>
                <a:r>
                  <a:rPr lang="en-US" dirty="0"/>
                  <a:t>being unsatisfiable being proven separately.</a:t>
                </a:r>
              </a:p>
              <a:p>
                <a:pPr fontAlgn="base"/>
                <a:r>
                  <a:rPr lang="en-US" dirty="0"/>
                  <a:t>There are many types of proofs used in computer science. </a:t>
                </a:r>
              </a:p>
              <a:p>
                <a:pPr lvl="1" fontAlgn="base"/>
                <a:r>
                  <a:rPr lang="en-US" dirty="0"/>
                  <a:t>Together, we will see loop invariant proofs and proofs by induction but if you continue with more advanced computer science courses you will encounter even more.</a:t>
                </a:r>
              </a:p>
              <a:p>
                <a:pPr fontAlgn="base"/>
                <a:r>
                  <a:rPr lang="en-US" dirty="0"/>
                  <a:t>There’s genuine creativity in producing proofs along with key strategies that one can learn.</a:t>
                </a:r>
              </a:p>
            </p:txBody>
          </p:sp>
        </mc:Choice>
        <mc:Fallback xmlns="">
          <p:sp>
            <p:nvSpPr>
              <p:cNvPr id="14" name="Content Placeholder 3">
                <a:extLst>
                  <a:ext uri="{FF2B5EF4-FFF2-40B4-BE49-F238E27FC236}">
                    <a16:creationId xmlns:a16="http://schemas.microsoft.com/office/drawing/2014/main" id="{0CF35766-E72D-BD3D-1BA7-EA40B30D6847}"/>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r="-461"/>
                </a:stretch>
              </a:blipFill>
            </p:spPr>
            <p:txBody>
              <a:bodyPr/>
              <a:lstStyle/>
              <a:p>
                <a:r>
                  <a:rPr lang="en-US">
                    <a:noFill/>
                  </a:rPr>
                  <a:t> </a:t>
                </a:r>
              </a:p>
            </p:txBody>
          </p:sp>
        </mc:Fallback>
      </mc:AlternateContent>
    </p:spTree>
    <p:extLst>
      <p:ext uri="{BB962C8B-B14F-4D97-AF65-F5344CB8AC3E}">
        <p14:creationId xmlns:p14="http://schemas.microsoft.com/office/powerpoint/2010/main" val="401388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7C465-0D19-33E7-1C8E-EAB74CDF8AE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7F55B19-8A60-76D1-92C0-F3A5C06FA9D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F96831C-4850-DE75-78F9-A953BB7AF6C0}"/>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2" name="TextBox 1">
            <a:extLst>
              <a:ext uri="{FF2B5EF4-FFF2-40B4-BE49-F238E27FC236}">
                <a16:creationId xmlns:a16="http://schemas.microsoft.com/office/drawing/2014/main" id="{4CEEECE5-293D-7CD8-6CF8-ABC6D4918D8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3860ED3-E3BE-E8AD-54D4-EC523D47E2F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Propositions</a:t>
            </a:r>
          </a:p>
        </p:txBody>
      </p:sp>
      <p:sp>
        <p:nvSpPr>
          <p:cNvPr id="14" name="Content Placeholder 3">
            <a:extLst>
              <a:ext uri="{FF2B5EF4-FFF2-40B4-BE49-F238E27FC236}">
                <a16:creationId xmlns:a16="http://schemas.microsoft.com/office/drawing/2014/main" id="{163071DD-E60F-52C0-A984-1B927672A46D}"/>
              </a:ext>
            </a:extLst>
          </p:cNvPr>
          <p:cNvSpPr>
            <a:spLocks noGrp="1"/>
          </p:cNvSpPr>
          <p:nvPr>
            <p:ph idx="1"/>
          </p:nvPr>
        </p:nvSpPr>
        <p:spPr>
          <a:xfrm>
            <a:off x="612647" y="1563132"/>
            <a:ext cx="11019515" cy="4593828"/>
          </a:xfrm>
        </p:spPr>
        <p:txBody>
          <a:bodyPr>
            <a:noAutofit/>
          </a:bodyPr>
          <a:lstStyle/>
          <a:p>
            <a:pPr fontAlgn="base"/>
            <a:r>
              <a:rPr lang="en-US" dirty="0"/>
              <a:t>A </a:t>
            </a:r>
            <a:r>
              <a:rPr lang="en-US" b="1" dirty="0"/>
              <a:t>proposition</a:t>
            </a:r>
            <a:r>
              <a:rPr lang="en-US" dirty="0"/>
              <a:t> is a statement that is true or not. For example,</a:t>
            </a:r>
          </a:p>
          <a:p>
            <a:pPr lvl="1" fontAlgn="base"/>
            <a:r>
              <a:rPr lang="en-US" sz="2000" dirty="0"/>
              <a:t>“CS51 has an enrolment of 47 students.” </a:t>
            </a:r>
          </a:p>
          <a:p>
            <a:pPr lvl="1" fontAlgn="base"/>
            <a:r>
              <a:rPr lang="en-US" sz="2000" dirty="0"/>
              <a:t>“Pomona College is the founding college of the Claremont Colleges Consortium.”</a:t>
            </a:r>
          </a:p>
          <a:p>
            <a:pPr fontAlgn="base"/>
            <a:r>
              <a:rPr lang="en-US" dirty="0"/>
              <a:t>For a particular proposition </a:t>
            </a:r>
            <a:r>
              <a:rPr lang="en-US" i="1" dirty="0">
                <a:latin typeface="Cambria Math" panose="02040503050406030204" pitchFamily="18" charset="0"/>
                <a:ea typeface="Cambria Math" panose="02040503050406030204" pitchFamily="18" charset="0"/>
              </a:rPr>
              <a:t>p</a:t>
            </a:r>
            <a:r>
              <a:rPr lang="en-US" dirty="0"/>
              <a:t>, the </a:t>
            </a:r>
            <a:r>
              <a:rPr lang="en-US" b="1" dirty="0"/>
              <a:t>truth value </a:t>
            </a:r>
            <a:r>
              <a:rPr lang="en-US" dirty="0"/>
              <a:t>of </a:t>
            </a:r>
            <a:r>
              <a:rPr lang="en-US" i="1" dirty="0">
                <a:latin typeface="Cambria Math" panose="02040503050406030204" pitchFamily="18" charset="0"/>
                <a:ea typeface="Cambria Math" panose="02040503050406030204" pitchFamily="18" charset="0"/>
              </a:rPr>
              <a:t>p</a:t>
            </a:r>
            <a:r>
              <a:rPr lang="en-US" dirty="0"/>
              <a:t> is its truth or falsity. The truth values for those statements are false and true, respectively.</a:t>
            </a:r>
          </a:p>
          <a:p>
            <a:pPr fontAlgn="base"/>
            <a:r>
              <a:rPr lang="en-US" dirty="0"/>
              <a:t>Propositional logic is the study of propositions, including how to formulate statements as propositions, how to evaluate whether a proposition is true or false, and how to manipulate propositions. </a:t>
            </a:r>
          </a:p>
        </p:txBody>
      </p:sp>
    </p:spTree>
    <p:extLst>
      <p:ext uri="{BB962C8B-B14F-4D97-AF65-F5344CB8AC3E}">
        <p14:creationId xmlns:p14="http://schemas.microsoft.com/office/powerpoint/2010/main" val="21461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6ECD3-983F-9E49-6D12-29A815CB7D9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02CD4B7-30DB-BEA9-83CF-5CE3A79A85E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B9053C5-B18B-916C-B546-F2EA0EBFF7C8}"/>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2" name="TextBox 1">
            <a:extLst>
              <a:ext uri="{FF2B5EF4-FFF2-40B4-BE49-F238E27FC236}">
                <a16:creationId xmlns:a16="http://schemas.microsoft.com/office/drawing/2014/main" id="{A6950762-CAE8-2E21-CE29-D86D0246876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1EA0B00-1143-978F-E2ED-8752750523F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Atomic propositions</a:t>
            </a:r>
          </a:p>
        </p:txBody>
      </p:sp>
      <p:sp>
        <p:nvSpPr>
          <p:cNvPr id="14" name="Content Placeholder 3">
            <a:extLst>
              <a:ext uri="{FF2B5EF4-FFF2-40B4-BE49-F238E27FC236}">
                <a16:creationId xmlns:a16="http://schemas.microsoft.com/office/drawing/2014/main" id="{D74F158C-0500-174C-D3F3-AB4196997A03}"/>
              </a:ext>
            </a:extLst>
          </p:cNvPr>
          <p:cNvSpPr>
            <a:spLocks noGrp="1"/>
          </p:cNvSpPr>
          <p:nvPr>
            <p:ph idx="1"/>
          </p:nvPr>
        </p:nvSpPr>
        <p:spPr>
          <a:xfrm>
            <a:off x="612647" y="1563132"/>
            <a:ext cx="11019515" cy="4593828"/>
          </a:xfrm>
        </p:spPr>
        <p:txBody>
          <a:bodyPr>
            <a:noAutofit/>
          </a:bodyPr>
          <a:lstStyle/>
          <a:p>
            <a:pPr fontAlgn="base"/>
            <a:r>
              <a:rPr lang="en-US" dirty="0"/>
              <a:t>An </a:t>
            </a:r>
            <a:r>
              <a:rPr lang="en-US" b="1" dirty="0"/>
              <a:t>atomic proposition </a:t>
            </a:r>
            <a:r>
              <a:rPr lang="en-US" dirty="0"/>
              <a:t>is a proposition that is conceptually indivisible. It is also known as a </a:t>
            </a:r>
            <a:r>
              <a:rPr lang="en-US" b="1" dirty="0"/>
              <a:t>Boolean variable</a:t>
            </a:r>
            <a:r>
              <a:rPr lang="en-US" dirty="0"/>
              <a:t>. For example:</a:t>
            </a:r>
          </a:p>
          <a:p>
            <a:pPr lvl="1" fontAlgn="base"/>
            <a:r>
              <a:rPr lang="en-US" sz="2000" dirty="0"/>
              <a:t>“Pomona College’s mascot is Cecil the Sagehen.”</a:t>
            </a:r>
          </a:p>
          <a:p>
            <a:pPr fontAlgn="base"/>
            <a:r>
              <a:rPr lang="en-US" b="1" dirty="0"/>
              <a:t>P</a:t>
            </a:r>
            <a:r>
              <a:rPr lang="en-US" sz="2200" b="1" dirty="0"/>
              <a:t>ractice Time</a:t>
            </a:r>
            <a:r>
              <a:rPr lang="en-US" sz="2200" dirty="0"/>
              <a:t>: Can you come up with an example of an atomic proposition?</a:t>
            </a:r>
          </a:p>
          <a:p>
            <a:pPr fontAlgn="base"/>
            <a:endParaRPr lang="en-US" dirty="0"/>
          </a:p>
        </p:txBody>
      </p:sp>
    </p:spTree>
    <p:extLst>
      <p:ext uri="{BB962C8B-B14F-4D97-AF65-F5344CB8AC3E}">
        <p14:creationId xmlns:p14="http://schemas.microsoft.com/office/powerpoint/2010/main" val="10015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C15FD-295B-3E97-C21D-6962E5E30DF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86D3055-4932-2306-AB98-B2935455BCF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13F0649-1492-A901-E474-E15A2884978D}"/>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2" name="TextBox 1">
            <a:extLst>
              <a:ext uri="{FF2B5EF4-FFF2-40B4-BE49-F238E27FC236}">
                <a16:creationId xmlns:a16="http://schemas.microsoft.com/office/drawing/2014/main" id="{92A4F913-273F-9B2B-2BA1-F947CF25266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022D86B-24A3-1734-7E1A-72EB27E8A06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Compound propositions</a:t>
            </a: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B7969A55-1C54-7097-EEC6-7323F63DAF8F}"/>
                  </a:ext>
                </a:extLst>
              </p:cNvPr>
              <p:cNvSpPr>
                <a:spLocks noGrp="1"/>
              </p:cNvSpPr>
              <p:nvPr>
                <p:ph idx="1"/>
              </p:nvPr>
            </p:nvSpPr>
            <p:spPr>
              <a:xfrm>
                <a:off x="612647" y="1563132"/>
                <a:ext cx="11019515" cy="4593828"/>
              </a:xfrm>
            </p:spPr>
            <p:txBody>
              <a:bodyPr>
                <a:noAutofit/>
              </a:bodyPr>
              <a:lstStyle/>
              <a:p>
                <a:pPr fontAlgn="base"/>
                <a:r>
                  <a:rPr lang="en-US" sz="2200" dirty="0"/>
                  <a:t> A </a:t>
                </a:r>
                <a:r>
                  <a:rPr lang="en-US" sz="2200" b="1" dirty="0"/>
                  <a:t>compound proposition </a:t>
                </a:r>
                <a:r>
                  <a:rPr lang="en-US" sz="2200" dirty="0"/>
                  <a:t>is a proposition that is built up out of atomic propositions </a:t>
                </a:r>
                <a14:m>
                  <m:oMath xmlns:m="http://schemas.openxmlformats.org/officeDocument/2006/math">
                    <m:sSub>
                      <m:sSubPr>
                        <m:ctrlPr>
                          <a:rPr lang="en-US" sz="2200" b="0" i="1" dirty="0" smtClean="0">
                            <a:latin typeface="Cambria Math" panose="02040503050406030204" pitchFamily="18" charset="0"/>
                          </a:rPr>
                        </m:ctrlPr>
                      </m:sSubPr>
                      <m:e>
                        <m:r>
                          <a:rPr lang="en-US" sz="2200" i="1" dirty="0" smtClean="0">
                            <a:latin typeface="Cambria Math" panose="02040503050406030204" pitchFamily="18" charset="0"/>
                          </a:rPr>
                          <m:t>𝑝</m:t>
                        </m:r>
                      </m:e>
                      <m:sub>
                        <m:r>
                          <a:rPr lang="en-US" sz="2200" i="1" dirty="0" smtClean="0">
                            <a:latin typeface="Cambria Math" panose="02040503050406030204" pitchFamily="18" charset="0"/>
                          </a:rPr>
                          <m:t>1</m:t>
                        </m:r>
                      </m:sub>
                    </m:sSub>
                    <m:r>
                      <a:rPr lang="en-US" sz="2200" i="1" dirty="0">
                        <a:latin typeface="Cambria Math" panose="02040503050406030204" pitchFamily="18" charset="0"/>
                      </a:rPr>
                      <m:t>, </m:t>
                    </m:r>
                    <m:sSub>
                      <m:sSubPr>
                        <m:ctrlPr>
                          <a:rPr lang="en-US" sz="2200" b="0" i="1" dirty="0" smtClean="0">
                            <a:latin typeface="Cambria Math" panose="02040503050406030204" pitchFamily="18" charset="0"/>
                          </a:rPr>
                        </m:ctrlPr>
                      </m:sSubPr>
                      <m:e>
                        <m:r>
                          <a:rPr lang="en-US" sz="2200" i="1" dirty="0">
                            <a:latin typeface="Cambria Math" panose="02040503050406030204" pitchFamily="18" charset="0"/>
                          </a:rPr>
                          <m:t>𝑝</m:t>
                        </m:r>
                      </m:e>
                      <m:sub>
                        <m:r>
                          <a:rPr lang="en-US" sz="2200" i="1" dirty="0">
                            <a:latin typeface="Cambria Math" panose="02040503050406030204" pitchFamily="18" charset="0"/>
                          </a:rPr>
                          <m:t>2</m:t>
                        </m:r>
                      </m:sub>
                    </m:sSub>
                    <m:r>
                      <a:rPr lang="en-US" sz="2200" i="1" dirty="0">
                        <a:latin typeface="Cambria Math" panose="02040503050406030204" pitchFamily="18" charset="0"/>
                      </a:rPr>
                      <m:t>, …, </m:t>
                    </m:r>
                    <m:sSub>
                      <m:sSubPr>
                        <m:ctrlPr>
                          <a:rPr lang="en-US" sz="2200" b="0" i="1" dirty="0" smtClean="0">
                            <a:latin typeface="Cambria Math" panose="02040503050406030204" pitchFamily="18" charset="0"/>
                          </a:rPr>
                        </m:ctrlPr>
                      </m:sSubPr>
                      <m:e>
                        <m:r>
                          <a:rPr lang="en-US" sz="2200" i="1" dirty="0">
                            <a:latin typeface="Cambria Math" panose="02040503050406030204" pitchFamily="18" charset="0"/>
                          </a:rPr>
                          <m:t>𝑝</m:t>
                        </m:r>
                      </m:e>
                      <m:sub>
                        <m:r>
                          <a:rPr lang="en-US" sz="2200" b="0" i="1" dirty="0" smtClean="0">
                            <a:latin typeface="Cambria Math" panose="02040503050406030204" pitchFamily="18" charset="0"/>
                          </a:rPr>
                          <m:t>𝑘</m:t>
                        </m:r>
                      </m:sub>
                    </m:sSub>
                  </m:oMath>
                </a14:m>
                <a:r>
                  <a:rPr lang="en-US" sz="2200" dirty="0"/>
                  <a:t> that are connected with</a:t>
                </a:r>
                <a:r>
                  <a:rPr lang="en-US" sz="2200" b="1" dirty="0"/>
                  <a:t> logical connectives</a:t>
                </a:r>
                <a:r>
                  <a:rPr lang="en-US" sz="2200" dirty="0"/>
                  <a:t>. </a:t>
                </a:r>
              </a:p>
              <a:p>
                <a:pPr fontAlgn="base"/>
                <a:r>
                  <a:rPr lang="en-US" sz="2200" dirty="0"/>
                  <a:t>It is also called a </a:t>
                </a:r>
                <a:r>
                  <a:rPr lang="en-US" sz="2200" b="1" dirty="0"/>
                  <a:t>Boolean expression </a:t>
                </a:r>
                <a:r>
                  <a:rPr lang="en-US" sz="2200" dirty="0"/>
                  <a:t>or </a:t>
                </a:r>
                <a:r>
                  <a:rPr lang="en-US" sz="2200" b="1" dirty="0"/>
                  <a:t>Boolean function/formula </a:t>
                </a:r>
                <a:r>
                  <a:rPr lang="en-US" sz="2200" dirty="0"/>
                  <a:t>over </a:t>
                </a:r>
                <a14:m>
                  <m:oMath xmlns:m="http://schemas.openxmlformats.org/officeDocument/2006/math">
                    <m:sSub>
                      <m:sSubPr>
                        <m:ctrlPr>
                          <a:rPr lang="en-US" sz="2200" i="1" dirty="0">
                            <a:latin typeface="Cambria Math" panose="02040503050406030204" pitchFamily="18" charset="0"/>
                          </a:rPr>
                        </m:ctrlPr>
                      </m:sSubPr>
                      <m:e>
                        <m:r>
                          <a:rPr lang="en-US" sz="2200" i="1" dirty="0">
                            <a:latin typeface="Cambria Math" panose="02040503050406030204" pitchFamily="18" charset="0"/>
                          </a:rPr>
                          <m:t>𝑝</m:t>
                        </m:r>
                      </m:e>
                      <m:sub>
                        <m:r>
                          <a:rPr lang="en-US" sz="2200" i="1" dirty="0">
                            <a:latin typeface="Cambria Math" panose="02040503050406030204" pitchFamily="18" charset="0"/>
                          </a:rPr>
                          <m:t>1</m:t>
                        </m:r>
                      </m:sub>
                    </m:sSub>
                    <m:r>
                      <a:rPr lang="en-US" sz="2200" i="1" dirty="0">
                        <a:latin typeface="Cambria Math" panose="02040503050406030204" pitchFamily="18" charset="0"/>
                      </a:rPr>
                      <m:t>,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𝑝</m:t>
                        </m:r>
                      </m:e>
                      <m:sub>
                        <m:r>
                          <a:rPr lang="en-US" sz="2200" i="1" dirty="0">
                            <a:latin typeface="Cambria Math" panose="02040503050406030204" pitchFamily="18" charset="0"/>
                          </a:rPr>
                          <m:t>2</m:t>
                        </m:r>
                      </m:sub>
                    </m:sSub>
                    <m:r>
                      <a:rPr lang="en-US" sz="2200" i="1" dirty="0">
                        <a:latin typeface="Cambria Math" panose="02040503050406030204" pitchFamily="18" charset="0"/>
                      </a:rPr>
                      <m:t>, …,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𝑝</m:t>
                        </m:r>
                      </m:e>
                      <m:sub>
                        <m:r>
                          <a:rPr lang="en-US" sz="2200" i="1" dirty="0">
                            <a:latin typeface="Cambria Math" panose="02040503050406030204" pitchFamily="18" charset="0"/>
                          </a:rPr>
                          <m:t>𝑘</m:t>
                        </m:r>
                      </m:sub>
                    </m:sSub>
                  </m:oMath>
                </a14:m>
                <a:r>
                  <a:rPr lang="en-US" sz="2200" dirty="0"/>
                  <a:t>. For example:</a:t>
                </a:r>
              </a:p>
              <a:p>
                <a:pPr lvl="1" fontAlgn="base"/>
                <a:r>
                  <a:rPr lang="en-US" sz="2200" dirty="0"/>
                  <a:t>Claremont is a city in Southern California </a:t>
                </a:r>
                <a:r>
                  <a:rPr lang="en-US" sz="2200" i="1" dirty="0"/>
                  <a:t>or</a:t>
                </a:r>
                <a:r>
                  <a:rPr lang="en-US" sz="2200" dirty="0"/>
                  <a:t> Portland is a city in Southern California.</a:t>
                </a:r>
              </a:p>
              <a:p>
                <a:pPr fontAlgn="base"/>
                <a:r>
                  <a:rPr lang="en-US" sz="2200" b="1" dirty="0"/>
                  <a:t>Practice Time</a:t>
                </a:r>
                <a:r>
                  <a:rPr lang="en-US" sz="2200" dirty="0"/>
                  <a:t>: What logical connectives have we seen so far?</a:t>
                </a:r>
              </a:p>
              <a:p>
                <a:pPr fontAlgn="base"/>
                <a:endParaRPr lang="en-US" sz="2200" dirty="0"/>
              </a:p>
            </p:txBody>
          </p:sp>
        </mc:Choice>
        <mc:Fallback xmlns="">
          <p:sp>
            <p:nvSpPr>
              <p:cNvPr id="14" name="Content Placeholder 3">
                <a:extLst>
                  <a:ext uri="{FF2B5EF4-FFF2-40B4-BE49-F238E27FC236}">
                    <a16:creationId xmlns:a16="http://schemas.microsoft.com/office/drawing/2014/main" id="{B7969A55-1C54-7097-EEC6-7323F63DAF8F}"/>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691"/>
                </a:stretch>
              </a:blipFill>
            </p:spPr>
            <p:txBody>
              <a:bodyPr/>
              <a:lstStyle/>
              <a:p>
                <a:r>
                  <a:rPr lang="en-US">
                    <a:noFill/>
                  </a:rPr>
                  <a:t> </a:t>
                </a:r>
              </a:p>
            </p:txBody>
          </p:sp>
        </mc:Fallback>
      </mc:AlternateContent>
    </p:spTree>
    <p:extLst>
      <p:ext uri="{BB962C8B-B14F-4D97-AF65-F5344CB8AC3E}">
        <p14:creationId xmlns:p14="http://schemas.microsoft.com/office/powerpoint/2010/main" val="11027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D44DC-2ACC-BF78-3EDE-3D14A64466B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C451E62-73A4-928E-3FE3-EF668EA5709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0B492F7-41E5-B087-235F-6DE7BDC2BE8C}"/>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2" name="TextBox 1">
            <a:extLst>
              <a:ext uri="{FF2B5EF4-FFF2-40B4-BE49-F238E27FC236}">
                <a16:creationId xmlns:a16="http://schemas.microsoft.com/office/drawing/2014/main" id="{E9279CA8-FA46-9776-7965-8B33784153FE}"/>
              </a:ext>
            </a:extLst>
          </p:cNvPr>
          <p:cNvSpPr txBox="1"/>
          <p:nvPr/>
        </p:nvSpPr>
        <p:spPr>
          <a:xfrm>
            <a:off x="1402080" y="792480"/>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06D1C587-3D1C-5412-AAA3-FA360B73E0E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Logical connectives we have seen: </a:t>
                </a:r>
                <a14:m>
                  <m:oMath xmlns:m="http://schemas.openxmlformats.org/officeDocument/2006/math">
                    <m:r>
                      <a:rPr lang="en-US" b="0" i="1" dirty="0">
                        <a:latin typeface="Cambria Math" panose="02040503050406030204" pitchFamily="18" charset="0"/>
                      </a:rPr>
                      <m:t>¬</m:t>
                    </m:r>
                    <m:r>
                      <a:rPr lang="en-US" b="0" i="0" dirty="0" smtClean="0">
                        <a:latin typeface="Cambria Math" panose="02040503050406030204" pitchFamily="18" charset="0"/>
                      </a:rPr>
                      <m:t>,</m:t>
                    </m:r>
                    <m:r>
                      <a:rPr lang="en-US" b="0"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m:rPr>
                        <m:nor/>
                      </m:rPr>
                      <a:rPr lang="en-US" b="0" dirty="0"/>
                      <m:t>∨</m:t>
                    </m:r>
                    <m:r>
                      <m:rPr>
                        <m:nor/>
                      </m:rPr>
                      <a:rPr lang="en-US" b="0" i="0" dirty="0" smtClean="0"/>
                      <m:t>,</m:t>
                    </m:r>
                    <m:r>
                      <m:rPr>
                        <m:nor/>
                      </m:rPr>
                      <a:rPr lang="en-US" b="0" dirty="0"/>
                      <m:t>⊕</m:t>
                    </m:r>
                  </m:oMath>
                </a14:m>
                <a:endParaRPr lang="en-US" b="0" kern="1200" dirty="0">
                  <a:solidFill>
                    <a:schemeClr val="tx1"/>
                  </a:solidFill>
                </a:endParaRPr>
              </a:p>
            </p:txBody>
          </p:sp>
        </mc:Choice>
        <mc:Fallback xmlns="">
          <p:sp>
            <p:nvSpPr>
              <p:cNvPr id="3" name="Title 1">
                <a:extLst>
                  <a:ext uri="{FF2B5EF4-FFF2-40B4-BE49-F238E27FC236}">
                    <a16:creationId xmlns:a16="http://schemas.microsoft.com/office/drawing/2014/main" id="{06D1C587-3D1C-5412-AAA3-FA360B73E0EA}"/>
                  </a:ext>
                </a:extLst>
              </p:cNvPr>
              <p:cNvSpPr txBox="1">
                <a:spLocks noRot="1" noChangeAspect="1" noMove="1" noResize="1" noEditPoints="1" noAdjustHandles="1" noChangeArrowheads="1" noChangeShapeType="1" noTextEdit="1"/>
              </p:cNvSpPr>
              <p:nvPr/>
            </p:nvSpPr>
            <p:spPr>
              <a:xfrm>
                <a:off x="765047" y="701040"/>
                <a:ext cx="11448721" cy="1132258"/>
              </a:xfrm>
              <a:prstGeom prst="rect">
                <a:avLst/>
              </a:prstGeom>
              <a:blipFill>
                <a:blip r:embed="rId3"/>
                <a:stretch>
                  <a:fillRect l="-1663" t="-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A62C87D2-BE71-738F-056D-DEB371E5C1DB}"/>
                  </a:ext>
                </a:extLst>
              </p:cNvPr>
              <p:cNvSpPr>
                <a:spLocks noGrp="1"/>
              </p:cNvSpPr>
              <p:nvPr>
                <p:ph idx="1"/>
              </p:nvPr>
            </p:nvSpPr>
            <p:spPr>
              <a:xfrm>
                <a:off x="612647" y="1563132"/>
                <a:ext cx="11019515" cy="4593828"/>
              </a:xfrm>
            </p:spPr>
            <p:txBody>
              <a:bodyPr>
                <a:noAutofit/>
              </a:bodyPr>
              <a:lstStyle/>
              <a:p>
                <a:pPr fontAlgn="base"/>
                <a:r>
                  <a:rPr lang="en-US" b="1" dirty="0"/>
                  <a:t>Logical connectives </a:t>
                </a:r>
                <a:r>
                  <a:rPr lang="en-US" dirty="0"/>
                  <a:t>are the glue that creates the more complicated compound propositions from simpler propositions. We have already seen four:</a:t>
                </a:r>
              </a:p>
              <a:p>
                <a:pPr lvl="1" fontAlgn="base"/>
                <a:r>
                  <a:rPr lang="en-US" sz="2000" dirty="0"/>
                  <a:t>Negation [not, </a:t>
                </a:r>
                <a14:m>
                  <m:oMath xmlns:m="http://schemas.openxmlformats.org/officeDocument/2006/math">
                    <m:r>
                      <a:rPr lang="en-US" sz="2000" i="1" dirty="0" smtClean="0">
                        <a:latin typeface="Cambria Math" panose="02040503050406030204" pitchFamily="18" charset="0"/>
                      </a:rPr>
                      <m:t>¬</m:t>
                    </m:r>
                  </m:oMath>
                </a14:m>
                <a:r>
                  <a:rPr lang="en-US" sz="2000" dirty="0"/>
                  <a:t>]. The proposition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𝑝</m:t>
                    </m:r>
                  </m:oMath>
                </a14:m>
                <a:r>
                  <a:rPr lang="en-US" sz="2000" i="1" dirty="0">
                    <a:latin typeface="Cambria Math" panose="02040503050406030204" pitchFamily="18" charset="0"/>
                    <a:ea typeface="Cambria Math" panose="02040503050406030204" pitchFamily="18" charset="0"/>
                  </a:rPr>
                  <a:t> </a:t>
                </a:r>
                <a:r>
                  <a:rPr lang="en-US" sz="2000" dirty="0"/>
                  <a:t>(“not p,” called the negation of the proposition p) is true when the proposition </a:t>
                </a:r>
                <a14:m>
                  <m:oMath xmlns:m="http://schemas.openxmlformats.org/officeDocument/2006/math">
                    <m:r>
                      <a:rPr lang="en-US" sz="2000" i="1" dirty="0">
                        <a:latin typeface="Cambria Math" panose="02040503050406030204" pitchFamily="18" charset="0"/>
                      </a:rPr>
                      <m:t>𝑝</m:t>
                    </m:r>
                  </m:oMath>
                </a14:m>
                <a:r>
                  <a:rPr lang="en-US" sz="2000" dirty="0"/>
                  <a:t> is false, and is false when </a:t>
                </a:r>
                <a14:m>
                  <m:oMath xmlns:m="http://schemas.openxmlformats.org/officeDocument/2006/math">
                    <m:r>
                      <a:rPr lang="en-US" sz="2000" i="1" dirty="0">
                        <a:latin typeface="Cambria Math" panose="02040503050406030204" pitchFamily="18" charset="0"/>
                      </a:rPr>
                      <m:t>𝑝</m:t>
                    </m:r>
                  </m:oMath>
                </a14:m>
                <a:r>
                  <a:rPr lang="en-US" sz="2000" dirty="0"/>
                  <a:t> is true.</a:t>
                </a:r>
              </a:p>
              <a:p>
                <a:pPr lvl="1" fontAlgn="base"/>
                <a:r>
                  <a:rPr lang="en-US" sz="2000" dirty="0"/>
                  <a:t>Conjunction [and,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The proposition </a:t>
                </a:r>
                <a14:m>
                  <m:oMath xmlns:m="http://schemas.openxmlformats.org/officeDocument/2006/math">
                    <m:r>
                      <a:rPr lang="en-US" sz="2000" i="1" dirty="0" smtClean="0">
                        <a:latin typeface="Cambria Math" panose="02040503050406030204" pitchFamily="18" charset="0"/>
                      </a:rPr>
                      <m:t>𝑝</m:t>
                    </m:r>
                    <m:r>
                      <a:rPr lang="en-US" sz="2000" i="1" dirty="0" smtClean="0">
                        <a:latin typeface="Cambria Math" panose="02040503050406030204" pitchFamily="18" charset="0"/>
                      </a:rPr>
                      <m:t>∧</m:t>
                    </m:r>
                    <m:r>
                      <a:rPr lang="en-US" sz="2000" i="1" dirty="0" smtClean="0">
                        <a:latin typeface="Cambria Math" panose="02040503050406030204" pitchFamily="18" charset="0"/>
                      </a:rPr>
                      <m:t>𝑞</m:t>
                    </m:r>
                    <m:r>
                      <a:rPr lang="en-US" sz="2000" i="1" dirty="0" smtClean="0">
                        <a:latin typeface="Cambria Math" panose="02040503050406030204" pitchFamily="18" charset="0"/>
                      </a:rPr>
                      <m:t> </m:t>
                    </m:r>
                  </m:oMath>
                </a14:m>
                <a:r>
                  <a:rPr lang="en-US" sz="2000" dirty="0"/>
                  <a:t>(“p and q,” the conjunction of the propositions p and q) is true when both propositions </a:t>
                </a:r>
                <a14:m>
                  <m:oMath xmlns:m="http://schemas.openxmlformats.org/officeDocument/2006/math">
                    <m:r>
                      <a:rPr lang="en-US" sz="2000" i="1" dirty="0" smtClean="0">
                        <a:latin typeface="Cambria Math" panose="02040503050406030204" pitchFamily="18" charset="0"/>
                      </a:rPr>
                      <m:t>𝑝</m:t>
                    </m:r>
                  </m:oMath>
                </a14:m>
                <a:r>
                  <a:rPr lang="en-US" sz="2000" dirty="0"/>
                  <a:t> and </a:t>
                </a:r>
                <a14:m>
                  <m:oMath xmlns:m="http://schemas.openxmlformats.org/officeDocument/2006/math">
                    <m:r>
                      <a:rPr lang="en-US" sz="2000" i="1" dirty="0">
                        <a:latin typeface="Cambria Math" panose="02040503050406030204" pitchFamily="18" charset="0"/>
                      </a:rPr>
                      <m:t>𝑞</m:t>
                    </m:r>
                  </m:oMath>
                </a14:m>
                <a:r>
                  <a:rPr lang="en-US" sz="2000" dirty="0"/>
                  <a:t> are true and is false when one or both of </a:t>
                </a:r>
                <a14:m>
                  <m:oMath xmlns:m="http://schemas.openxmlformats.org/officeDocument/2006/math">
                    <m:r>
                      <a:rPr lang="en-US" sz="2000" i="1" dirty="0">
                        <a:latin typeface="Cambria Math" panose="02040503050406030204" pitchFamily="18" charset="0"/>
                      </a:rPr>
                      <m:t>𝑝</m:t>
                    </m:r>
                  </m:oMath>
                </a14:m>
                <a:r>
                  <a:rPr lang="en-US" sz="2000" dirty="0"/>
                  <a:t> or </a:t>
                </a:r>
                <a14:m>
                  <m:oMath xmlns:m="http://schemas.openxmlformats.org/officeDocument/2006/math">
                    <m:r>
                      <a:rPr lang="en-US" sz="2000" i="1" dirty="0">
                        <a:latin typeface="Cambria Math" panose="02040503050406030204" pitchFamily="18" charset="0"/>
                      </a:rPr>
                      <m:t>𝑞</m:t>
                    </m:r>
                  </m:oMath>
                </a14:m>
                <a:r>
                  <a:rPr lang="en-US" sz="2000" dirty="0"/>
                  <a:t> is false.</a:t>
                </a:r>
              </a:p>
              <a:p>
                <a:pPr lvl="1" fontAlgn="base"/>
                <a:r>
                  <a:rPr lang="en-US" sz="2000" dirty="0"/>
                  <a:t>Disjunction [or, ∨]. The proposition </a:t>
                </a:r>
                <a14:m>
                  <m:oMath xmlns:m="http://schemas.openxmlformats.org/officeDocument/2006/math">
                    <m:r>
                      <a:rPr lang="en-US" sz="2000" i="1" dirty="0" smtClean="0">
                        <a:latin typeface="Cambria Math" panose="02040503050406030204" pitchFamily="18" charset="0"/>
                      </a:rPr>
                      <m:t>𝑝</m:t>
                    </m:r>
                    <m:r>
                      <a:rPr lang="en-US" sz="2000" i="1" dirty="0" smtClean="0">
                        <a:latin typeface="Cambria Math" panose="02040503050406030204" pitchFamily="18" charset="0"/>
                      </a:rPr>
                      <m:t>∨</m:t>
                    </m:r>
                    <m:r>
                      <a:rPr lang="en-US" sz="2000" i="1" dirty="0" smtClean="0">
                        <a:latin typeface="Cambria Math" panose="02040503050406030204" pitchFamily="18" charset="0"/>
                      </a:rPr>
                      <m:t>𝑞</m:t>
                    </m:r>
                    <m:r>
                      <a:rPr lang="en-US" sz="2000" i="1" dirty="0" smtClean="0">
                        <a:latin typeface="Cambria Math" panose="02040503050406030204" pitchFamily="18" charset="0"/>
                      </a:rPr>
                      <m:t> </m:t>
                    </m:r>
                  </m:oMath>
                </a14:m>
                <a:r>
                  <a:rPr lang="en-US" sz="2000" dirty="0"/>
                  <a:t>(“p or q,” the disjunction of the propositions p and q) is true when one or both propositions </a:t>
                </a:r>
                <a14:m>
                  <m:oMath xmlns:m="http://schemas.openxmlformats.org/officeDocument/2006/math">
                    <m:r>
                      <a:rPr lang="en-US" sz="2000" i="1" dirty="0">
                        <a:latin typeface="Cambria Math" panose="02040503050406030204" pitchFamily="18" charset="0"/>
                      </a:rPr>
                      <m:t>𝑝</m:t>
                    </m:r>
                  </m:oMath>
                </a14:m>
                <a:r>
                  <a:rPr lang="en-US" sz="2000" dirty="0"/>
                  <a:t> or </a:t>
                </a:r>
                <a14:m>
                  <m:oMath xmlns:m="http://schemas.openxmlformats.org/officeDocument/2006/math">
                    <m:r>
                      <a:rPr lang="en-US" sz="2000" i="1" dirty="0">
                        <a:latin typeface="Cambria Math" panose="02040503050406030204" pitchFamily="18" charset="0"/>
                      </a:rPr>
                      <m:t>𝑞</m:t>
                    </m:r>
                  </m:oMath>
                </a14:m>
                <a:r>
                  <a:rPr lang="en-US" sz="2000" dirty="0"/>
                  <a:t> is true and is false when both </a:t>
                </a:r>
                <a14:m>
                  <m:oMath xmlns:m="http://schemas.openxmlformats.org/officeDocument/2006/math">
                    <m:r>
                      <a:rPr lang="en-US" sz="2000" i="1" dirty="0">
                        <a:latin typeface="Cambria Math" panose="02040503050406030204" pitchFamily="18" charset="0"/>
                      </a:rPr>
                      <m:t>𝑝</m:t>
                    </m:r>
                  </m:oMath>
                </a14:m>
                <a:r>
                  <a:rPr lang="en-US" sz="2000" dirty="0"/>
                  <a:t> and q are false.</a:t>
                </a:r>
              </a:p>
              <a:p>
                <a:pPr lvl="1" fontAlgn="base"/>
                <a:r>
                  <a:rPr lang="en-US" sz="2000" dirty="0"/>
                  <a:t>Exclusive or [</a:t>
                </a:r>
                <a:r>
                  <a:rPr lang="en-US" sz="2000" dirty="0" err="1"/>
                  <a:t>xor</a:t>
                </a:r>
                <a:r>
                  <a:rPr lang="en-US" sz="2000" dirty="0"/>
                  <a:t>, ⊕]. The proposition </a:t>
                </a:r>
                <a14:m>
                  <m:oMath xmlns:m="http://schemas.openxmlformats.org/officeDocument/2006/math">
                    <m:r>
                      <a:rPr lang="en-US" sz="2000" i="1" dirty="0" smtClean="0">
                        <a:latin typeface="Cambria Math" panose="02040503050406030204" pitchFamily="18" charset="0"/>
                      </a:rPr>
                      <m:t>𝑝</m:t>
                    </m:r>
                    <m:r>
                      <a:rPr lang="en-US" sz="2000" i="1" dirty="0" smtClean="0">
                        <a:latin typeface="Cambria Math" panose="02040503050406030204" pitchFamily="18" charset="0"/>
                      </a:rPr>
                      <m:t>⊕</m:t>
                    </m:r>
                    <m:r>
                      <a:rPr lang="en-US" sz="2000" i="1" dirty="0" smtClean="0">
                        <a:latin typeface="Cambria Math" panose="02040503050406030204" pitchFamily="18" charset="0"/>
                      </a:rPr>
                      <m:t>𝑞</m:t>
                    </m:r>
                  </m:oMath>
                </a14:m>
                <a:r>
                  <a:rPr lang="en-US" sz="2000" dirty="0"/>
                  <a:t> is true when one of </a:t>
                </a:r>
                <a14:m>
                  <m:oMath xmlns:m="http://schemas.openxmlformats.org/officeDocument/2006/math">
                    <m:r>
                      <a:rPr lang="en-US" sz="2000" i="1" dirty="0">
                        <a:latin typeface="Cambria Math" panose="02040503050406030204" pitchFamily="18" charset="0"/>
                      </a:rPr>
                      <m:t>𝑝</m:t>
                    </m:r>
                  </m:oMath>
                </a14:m>
                <a:r>
                  <a:rPr lang="en-US" sz="2000" dirty="0"/>
                  <a:t> or </a:t>
                </a:r>
                <a14:m>
                  <m:oMath xmlns:m="http://schemas.openxmlformats.org/officeDocument/2006/math">
                    <m:r>
                      <a:rPr lang="en-US" sz="2000" i="1" dirty="0">
                        <a:latin typeface="Cambria Math" panose="02040503050406030204" pitchFamily="18" charset="0"/>
                      </a:rPr>
                      <m:t>𝑞</m:t>
                    </m:r>
                  </m:oMath>
                </a14:m>
                <a:r>
                  <a:rPr lang="en-US" sz="2000" dirty="0"/>
                  <a:t> is true, but not both. Thus </a:t>
                </a:r>
                <a14:m>
                  <m:oMath xmlns:m="http://schemas.openxmlformats.org/officeDocument/2006/math">
                    <m:r>
                      <a:rPr lang="en-US" sz="2000" i="1" dirty="0" smtClean="0">
                        <a:latin typeface="Cambria Math" panose="02040503050406030204" pitchFamily="18" charset="0"/>
                      </a:rPr>
                      <m:t>𝑝</m:t>
                    </m:r>
                    <m:r>
                      <a:rPr lang="en-US" sz="2000" i="1" dirty="0" smtClean="0">
                        <a:latin typeface="Cambria Math" panose="02040503050406030204" pitchFamily="18" charset="0"/>
                      </a:rPr>
                      <m:t>⊕</m:t>
                    </m:r>
                    <m:r>
                      <a:rPr lang="en-US" sz="2000" i="1" dirty="0" smtClean="0">
                        <a:latin typeface="Cambria Math" panose="02040503050406030204" pitchFamily="18" charset="0"/>
                      </a:rPr>
                      <m:t>𝑞</m:t>
                    </m:r>
                  </m:oMath>
                </a14:m>
                <a:r>
                  <a:rPr lang="en-US" sz="2000" dirty="0"/>
                  <a:t> is false when both </a:t>
                </a:r>
                <a14:m>
                  <m:oMath xmlns:m="http://schemas.openxmlformats.org/officeDocument/2006/math">
                    <m:r>
                      <a:rPr lang="en-US" sz="2000" i="1" dirty="0">
                        <a:latin typeface="Cambria Math" panose="02040503050406030204" pitchFamily="18" charset="0"/>
                      </a:rPr>
                      <m:t>𝑝</m:t>
                    </m:r>
                  </m:oMath>
                </a14:m>
                <a:r>
                  <a:rPr lang="en-US" sz="2000" dirty="0"/>
                  <a:t> and </a:t>
                </a:r>
                <a14:m>
                  <m:oMath xmlns:m="http://schemas.openxmlformats.org/officeDocument/2006/math">
                    <m:r>
                      <a:rPr lang="en-US" sz="2000" i="1" dirty="0">
                        <a:latin typeface="Cambria Math" panose="02040503050406030204" pitchFamily="18" charset="0"/>
                      </a:rPr>
                      <m:t>𝑞</m:t>
                    </m:r>
                  </m:oMath>
                </a14:m>
                <a:r>
                  <a:rPr lang="en-US" sz="2000" dirty="0"/>
                  <a:t> are true, and when both </a:t>
                </a:r>
                <a14:m>
                  <m:oMath xmlns:m="http://schemas.openxmlformats.org/officeDocument/2006/math">
                    <m:r>
                      <a:rPr lang="en-US" sz="2000" i="1" dirty="0">
                        <a:latin typeface="Cambria Math" panose="02040503050406030204" pitchFamily="18" charset="0"/>
                      </a:rPr>
                      <m:t>𝑝</m:t>
                    </m:r>
                  </m:oMath>
                </a14:m>
                <a:r>
                  <a:rPr lang="en-US" sz="2000" dirty="0"/>
                  <a:t> and </a:t>
                </a:r>
                <a14:m>
                  <m:oMath xmlns:m="http://schemas.openxmlformats.org/officeDocument/2006/math">
                    <m:r>
                      <a:rPr lang="en-US" sz="2000" i="1" dirty="0">
                        <a:latin typeface="Cambria Math" panose="02040503050406030204" pitchFamily="18" charset="0"/>
                      </a:rPr>
                      <m:t>𝑞</m:t>
                    </m:r>
                  </m:oMath>
                </a14:m>
                <a:r>
                  <a:rPr lang="en-US" sz="2000" dirty="0"/>
                  <a:t> are false.</a:t>
                </a:r>
              </a:p>
              <a:p>
                <a:pPr fontAlgn="base"/>
                <a:r>
                  <a:rPr lang="en-US" b="1" dirty="0"/>
                  <a:t>Practice Time</a:t>
                </a:r>
                <a:r>
                  <a:rPr lang="en-US" dirty="0"/>
                  <a:t>: Can you come up with an example of compound proposition?</a:t>
                </a:r>
              </a:p>
            </p:txBody>
          </p:sp>
        </mc:Choice>
        <mc:Fallback xmlns="">
          <p:sp>
            <p:nvSpPr>
              <p:cNvPr id="14" name="Content Placeholder 3">
                <a:extLst>
                  <a:ext uri="{FF2B5EF4-FFF2-40B4-BE49-F238E27FC236}">
                    <a16:creationId xmlns:a16="http://schemas.microsoft.com/office/drawing/2014/main" id="{A62C87D2-BE71-738F-056D-DEB371E5C1DB}"/>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4"/>
                <a:stretch>
                  <a:fillRect l="-461" r="-1152" b="-15427"/>
                </a:stretch>
              </a:blipFill>
            </p:spPr>
            <p:txBody>
              <a:bodyPr/>
              <a:lstStyle/>
              <a:p>
                <a:r>
                  <a:rPr lang="en-US">
                    <a:noFill/>
                  </a:rPr>
                  <a:t> </a:t>
                </a:r>
              </a:p>
            </p:txBody>
          </p:sp>
        </mc:Fallback>
      </mc:AlternateContent>
    </p:spTree>
    <p:extLst>
      <p:ext uri="{BB962C8B-B14F-4D97-AF65-F5344CB8AC3E}">
        <p14:creationId xmlns:p14="http://schemas.microsoft.com/office/powerpoint/2010/main" val="4742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ED409-DA55-35B0-85E4-9B20576924F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21A4FFE-C351-30BF-6698-3D7F075312A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E71C507-7F4D-39EE-CFF3-B1843FC0CE39}"/>
              </a:ext>
            </a:extLst>
          </p:cNvPr>
          <p:cNvSpPr>
            <a:spLocks noGrp="1"/>
          </p:cNvSpPr>
          <p:nvPr>
            <p:ph type="sldNum" sz="quarter" idx="12"/>
          </p:nvPr>
        </p:nvSpPr>
        <p:spPr/>
        <p:txBody>
          <a:bodyPr/>
          <a:lstStyle/>
          <a:p>
            <a:fld id="{CC057153-B650-4DEB-B370-79DDCFDCE934}" type="slidenum">
              <a:rPr lang="en-US" smtClean="0"/>
              <a:t>9</a:t>
            </a:fld>
            <a:endParaRPr lang="en-US"/>
          </a:p>
        </p:txBody>
      </p:sp>
      <p:sp>
        <p:nvSpPr>
          <p:cNvPr id="2" name="TextBox 1">
            <a:extLst>
              <a:ext uri="{FF2B5EF4-FFF2-40B4-BE49-F238E27FC236}">
                <a16:creationId xmlns:a16="http://schemas.microsoft.com/office/drawing/2014/main" id="{7507E831-8F0C-D7A4-0829-A56AB80352E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1C6E416-1338-FCFD-C54E-D5B877DAD7B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New l</a:t>
            </a:r>
            <a:r>
              <a:rPr lang="en-US" b="1" kern="1200" dirty="0">
                <a:solidFill>
                  <a:schemeClr val="tx1"/>
                </a:solidFill>
                <a:latin typeface="+mj-lt"/>
                <a:ea typeface="+mj-ea"/>
                <a:cs typeface="+mj-cs"/>
              </a:rPr>
              <a:t>ogical connective: </a:t>
            </a:r>
            <a:r>
              <a:rPr lang="en-US" dirty="0"/>
              <a:t>⇒</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96DE64E1-7985-1648-531F-A8D2ADBDCFA0}"/>
                  </a:ext>
                </a:extLst>
              </p:cNvPr>
              <p:cNvSpPr>
                <a:spLocks noGrp="1"/>
              </p:cNvSpPr>
              <p:nvPr>
                <p:ph idx="1"/>
              </p:nvPr>
            </p:nvSpPr>
            <p:spPr>
              <a:xfrm>
                <a:off x="612648" y="1563132"/>
                <a:ext cx="8722923" cy="4593828"/>
              </a:xfrm>
            </p:spPr>
            <p:txBody>
              <a:bodyPr>
                <a:noAutofit/>
              </a:bodyPr>
              <a:lstStyle/>
              <a:p>
                <a:pPr fontAlgn="base"/>
                <a:r>
                  <a:rPr lang="en-US" dirty="0"/>
                  <a:t>Implication [if/then, ⇒]. It expresses a familiar idea from everyday life, though one that’s not quite captured by a single English word. </a:t>
                </a:r>
              </a:p>
              <a:p>
                <a:pPr fontAlgn="base"/>
                <a:r>
                  <a:rPr lang="en-US" dirty="0"/>
                  <a:t>Consider the sentence “If you tell me how much money you make, then I’ll tell you how much I make.” </a:t>
                </a:r>
              </a:p>
              <a:p>
                <a:pPr fontAlgn="base"/>
                <a:r>
                  <a:rPr lang="en-US" dirty="0"/>
                  <a:t>The proposition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𝑞</m:t>
                    </m:r>
                  </m:oMath>
                </a14:m>
                <a:r>
                  <a:rPr lang="en-US" dirty="0"/>
                  <a:t> is true when the truth of </a:t>
                </a:r>
                <a14:m>
                  <m:oMath xmlns:m="http://schemas.openxmlformats.org/officeDocument/2006/math">
                    <m:r>
                      <a:rPr lang="en-US" i="1" dirty="0">
                        <a:latin typeface="Cambria Math" panose="02040503050406030204" pitchFamily="18" charset="0"/>
                      </a:rPr>
                      <m:t>𝑝</m:t>
                    </m:r>
                  </m:oMath>
                </a14:m>
                <a:r>
                  <a:rPr lang="en-US" dirty="0"/>
                  <a:t> implies the truth of </a:t>
                </a:r>
                <a14:m>
                  <m:oMath xmlns:m="http://schemas.openxmlformats.org/officeDocument/2006/math">
                    <m:r>
                      <a:rPr lang="en-US" i="1" dirty="0">
                        <a:latin typeface="Cambria Math" panose="02040503050406030204" pitchFamily="18" charset="0"/>
                      </a:rPr>
                      <m:t>𝑞</m:t>
                    </m:r>
                  </m:oMath>
                </a14:m>
                <a:r>
                  <a:rPr lang="en-US" dirty="0"/>
                  <a:t>. In other words,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𝑞</m:t>
                    </m:r>
                  </m:oMath>
                </a14:m>
                <a:r>
                  <a:rPr lang="en-US" dirty="0"/>
                  <a:t> is true unless </a:t>
                </a:r>
                <a14:m>
                  <m:oMath xmlns:m="http://schemas.openxmlformats.org/officeDocument/2006/math">
                    <m:r>
                      <a:rPr lang="en-US" i="1" dirty="0">
                        <a:latin typeface="Cambria Math" panose="02040503050406030204" pitchFamily="18" charset="0"/>
                      </a:rPr>
                      <m:t>𝑝</m:t>
                    </m:r>
                  </m:oMath>
                </a14:m>
                <a:r>
                  <a:rPr lang="en-US" dirty="0"/>
                  <a:t> is true and </a:t>
                </a:r>
                <a14:m>
                  <m:oMath xmlns:m="http://schemas.openxmlformats.org/officeDocument/2006/math">
                    <m:r>
                      <a:rPr lang="en-US" i="1" dirty="0">
                        <a:latin typeface="Cambria Math" panose="02040503050406030204" pitchFamily="18" charset="0"/>
                      </a:rPr>
                      <m:t>𝑞</m:t>
                    </m:r>
                  </m:oMath>
                </a14:m>
                <a:r>
                  <a:rPr lang="en-US" dirty="0"/>
                  <a:t> is false.</a:t>
                </a:r>
              </a:p>
              <a:p>
                <a:pPr fontAlgn="base"/>
                <a:r>
                  <a:rPr lang="en-US" dirty="0"/>
                  <a:t>In the implication </a:t>
                </a:r>
                <a14:m>
                  <m:oMath xmlns:m="http://schemas.openxmlformats.org/officeDocument/2006/math">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𝑞</m:t>
                    </m:r>
                  </m:oMath>
                </a14:m>
                <a:r>
                  <a:rPr lang="en-US" dirty="0"/>
                  <a:t>, the proposition </a:t>
                </a:r>
                <a14:m>
                  <m:oMath xmlns:m="http://schemas.openxmlformats.org/officeDocument/2006/math">
                    <m:r>
                      <a:rPr lang="en-US" i="1" dirty="0">
                        <a:latin typeface="Cambria Math" panose="02040503050406030204" pitchFamily="18" charset="0"/>
                      </a:rPr>
                      <m:t>𝑝</m:t>
                    </m:r>
                  </m:oMath>
                </a14:m>
                <a:r>
                  <a:rPr lang="en-US" dirty="0"/>
                  <a:t> is called the </a:t>
                </a:r>
                <a:r>
                  <a:rPr lang="en-US" i="1" dirty="0"/>
                  <a:t>antecedent</a:t>
                </a:r>
                <a:r>
                  <a:rPr lang="en-US" dirty="0"/>
                  <a:t> or the </a:t>
                </a:r>
                <a:r>
                  <a:rPr lang="en-US" i="1" dirty="0"/>
                  <a:t>hypothesis</a:t>
                </a:r>
                <a:r>
                  <a:rPr lang="en-US" dirty="0"/>
                  <a:t>, and the proposition </a:t>
                </a:r>
                <a14:m>
                  <m:oMath xmlns:m="http://schemas.openxmlformats.org/officeDocument/2006/math">
                    <m:r>
                      <a:rPr lang="en-US" i="1" dirty="0">
                        <a:latin typeface="Cambria Math" panose="02040503050406030204" pitchFamily="18" charset="0"/>
                      </a:rPr>
                      <m:t>𝑞</m:t>
                    </m:r>
                  </m:oMath>
                </a14:m>
                <a:r>
                  <a:rPr lang="en-US" dirty="0"/>
                  <a:t> is called the </a:t>
                </a:r>
                <a:r>
                  <a:rPr lang="en-US" i="1" dirty="0"/>
                  <a:t>consequent</a:t>
                </a:r>
                <a:r>
                  <a:rPr lang="en-US" dirty="0"/>
                  <a:t> or the </a:t>
                </a:r>
                <a:r>
                  <a:rPr lang="en-US" i="1" dirty="0"/>
                  <a:t>conclusion.</a:t>
                </a:r>
              </a:p>
              <a:p>
                <a:pPr fontAlgn="base"/>
                <a:r>
                  <a:rPr lang="en-US" dirty="0"/>
                  <a:t>Implication doesn’t mean that </a:t>
                </a:r>
                <a14:m>
                  <m:oMath xmlns:m="http://schemas.openxmlformats.org/officeDocument/2006/math">
                    <m:r>
                      <a:rPr lang="en-US" i="1" dirty="0">
                        <a:latin typeface="Cambria Math" panose="02040503050406030204" pitchFamily="18" charset="0"/>
                      </a:rPr>
                      <m:t>𝑝</m:t>
                    </m:r>
                  </m:oMath>
                </a14:m>
                <a:r>
                  <a:rPr lang="en-US" dirty="0"/>
                  <a:t> caused </a:t>
                </a:r>
                <a14:m>
                  <m:oMath xmlns:m="http://schemas.openxmlformats.org/officeDocument/2006/math">
                    <m:r>
                      <a:rPr lang="en-US" i="1" dirty="0">
                        <a:latin typeface="Cambria Math" panose="02040503050406030204" pitchFamily="18" charset="0"/>
                      </a:rPr>
                      <m:t>𝑞</m:t>
                    </m:r>
                  </m:oMath>
                </a14:m>
                <a:r>
                  <a:rPr lang="en-US" dirty="0"/>
                  <a:t>. Only that </a:t>
                </a:r>
                <a14:m>
                  <m:oMath xmlns:m="http://schemas.openxmlformats.org/officeDocument/2006/math">
                    <m:r>
                      <a:rPr lang="en-US" i="1" dirty="0">
                        <a:latin typeface="Cambria Math" panose="02040503050406030204" pitchFamily="18" charset="0"/>
                      </a:rPr>
                      <m:t>𝑝</m:t>
                    </m:r>
                  </m:oMath>
                </a14:m>
                <a:r>
                  <a:rPr lang="en-US" dirty="0"/>
                  <a:t> being true implies that </a:t>
                </a:r>
                <a14:m>
                  <m:oMath xmlns:m="http://schemas.openxmlformats.org/officeDocument/2006/math">
                    <m:r>
                      <a:rPr lang="en-US" i="1" dirty="0">
                        <a:latin typeface="Cambria Math" panose="02040503050406030204" pitchFamily="18" charset="0"/>
                      </a:rPr>
                      <m:t>𝑞</m:t>
                    </m:r>
                  </m:oMath>
                </a14:m>
                <a:r>
                  <a:rPr lang="en-US" dirty="0"/>
                  <a:t> is true. </a:t>
                </a:r>
              </a:p>
              <a:p>
                <a:pPr lvl="1" fontAlgn="base"/>
                <a:r>
                  <a:rPr lang="en-US" sz="2000" dirty="0"/>
                  <a:t>Or in other words, </a:t>
                </a:r>
                <a14:m>
                  <m:oMath xmlns:m="http://schemas.openxmlformats.org/officeDocument/2006/math">
                    <m:r>
                      <a:rPr lang="en-US" sz="2000" i="1" dirty="0">
                        <a:latin typeface="Cambria Math" panose="02040503050406030204" pitchFamily="18" charset="0"/>
                      </a:rPr>
                      <m:t>𝑝</m:t>
                    </m:r>
                  </m:oMath>
                </a14:m>
                <a:r>
                  <a:rPr lang="en-US" sz="2000" dirty="0"/>
                  <a:t> being true lets us conclude that </a:t>
                </a:r>
                <a14:m>
                  <m:oMath xmlns:m="http://schemas.openxmlformats.org/officeDocument/2006/math">
                    <m:r>
                      <a:rPr lang="en-US" sz="2000" i="1" dirty="0">
                        <a:latin typeface="Cambria Math" panose="02040503050406030204" pitchFamily="18" charset="0"/>
                      </a:rPr>
                      <m:t>𝑞</m:t>
                    </m:r>
                  </m:oMath>
                </a14:m>
                <a:r>
                  <a:rPr lang="en-US" sz="2000" dirty="0"/>
                  <a:t> is true.</a:t>
                </a:r>
              </a:p>
            </p:txBody>
          </p:sp>
        </mc:Choice>
        <mc:Fallback xmlns="">
          <p:sp>
            <p:nvSpPr>
              <p:cNvPr id="14" name="Content Placeholder 3">
                <a:extLst>
                  <a:ext uri="{FF2B5EF4-FFF2-40B4-BE49-F238E27FC236}">
                    <a16:creationId xmlns:a16="http://schemas.microsoft.com/office/drawing/2014/main" id="{96DE64E1-7985-1648-531F-A8D2ADBDCFA0}"/>
                  </a:ext>
                </a:extLst>
              </p:cNvPr>
              <p:cNvSpPr>
                <a:spLocks noGrp="1" noRot="1" noChangeAspect="1" noMove="1" noResize="1" noEditPoints="1" noAdjustHandles="1" noChangeArrowheads="1" noChangeShapeType="1" noTextEdit="1"/>
              </p:cNvSpPr>
              <p:nvPr>
                <p:ph idx="1"/>
              </p:nvPr>
            </p:nvSpPr>
            <p:spPr>
              <a:xfrm>
                <a:off x="612648" y="1563132"/>
                <a:ext cx="8722923" cy="4593828"/>
              </a:xfrm>
              <a:blipFill>
                <a:blip r:embed="rId3"/>
                <a:stretch>
                  <a:fillRect l="-582" r="-1456" b="-11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1D3D1968-077D-0CCD-ECFE-190E454D919A}"/>
                  </a:ext>
                </a:extLst>
              </p:cNvPr>
              <p:cNvGraphicFramePr>
                <a:graphicFrameLocks/>
              </p:cNvGraphicFramePr>
              <p:nvPr>
                <p:extLst>
                  <p:ext uri="{D42A27DB-BD31-4B8C-83A1-F6EECF244321}">
                    <p14:modId xmlns:p14="http://schemas.microsoft.com/office/powerpoint/2010/main" val="1216539056"/>
                  </p:ext>
                </p:extLst>
              </p:nvPr>
            </p:nvGraphicFramePr>
            <p:xfrm>
              <a:off x="9411771" y="2930578"/>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b="0"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𝑞</m:t>
                                </m:r>
                              </m:oMath>
                            </m:oMathPara>
                          </a14:m>
                          <a:endParaRPr lang="en-US" b="0" dirty="0"/>
                        </a:p>
                      </a:txBody>
                      <a:tcPr/>
                    </a:tc>
                    <a:extLst>
                      <a:ext uri="{0D108BD9-81ED-4DB2-BD59-A6C34878D82A}">
                        <a16:rowId xmlns:a16="http://schemas.microsoft.com/office/drawing/2014/main" val="195357979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075357189"/>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𝑻</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𝑭</m:t>
                                </m:r>
                              </m:oMath>
                            </m:oMathPara>
                          </a14:m>
                          <a:endParaRPr lang="en-US" b="1" dirty="0"/>
                        </a:p>
                      </a:txBody>
                      <a:tcPr/>
                    </a:tc>
                    <a:extLst>
                      <a:ext uri="{0D108BD9-81ED-4DB2-BD59-A6C34878D82A}">
                        <a16:rowId xmlns:a16="http://schemas.microsoft.com/office/drawing/2014/main" val="51078443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1760097459"/>
                      </a:ext>
                    </a:extLst>
                  </a:tr>
                  <a:tr h="493342">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a:txBody>
                      <a:tcPr/>
                    </a:tc>
                    <a:extLst>
                      <a:ext uri="{0D108BD9-81ED-4DB2-BD59-A6C34878D82A}">
                        <a16:rowId xmlns:a16="http://schemas.microsoft.com/office/drawing/2014/main" val="531748824"/>
                      </a:ext>
                    </a:extLst>
                  </a:tr>
                </a:tbl>
              </a:graphicData>
            </a:graphic>
          </p:graphicFrame>
        </mc:Choice>
        <mc:Fallback xmlns="">
          <p:graphicFrame>
            <p:nvGraphicFramePr>
              <p:cNvPr id="4" name="Content Placeholder 3">
                <a:extLst>
                  <a:ext uri="{FF2B5EF4-FFF2-40B4-BE49-F238E27FC236}">
                    <a16:creationId xmlns:a16="http://schemas.microsoft.com/office/drawing/2014/main" id="{1D3D1968-077D-0CCD-ECFE-190E454D919A}"/>
                  </a:ext>
                </a:extLst>
              </p:cNvPr>
              <p:cNvGraphicFramePr>
                <a:graphicFrameLocks/>
              </p:cNvGraphicFramePr>
              <p:nvPr>
                <p:extLst>
                  <p:ext uri="{D42A27DB-BD31-4B8C-83A1-F6EECF244321}">
                    <p14:modId xmlns:p14="http://schemas.microsoft.com/office/powerpoint/2010/main" val="1216539056"/>
                  </p:ext>
                </p:extLst>
              </p:nvPr>
            </p:nvGraphicFramePr>
            <p:xfrm>
              <a:off x="9411771" y="2930578"/>
              <a:ext cx="2573397" cy="1976702"/>
            </p:xfrm>
            <a:graphic>
              <a:graphicData uri="http://schemas.openxmlformats.org/drawingml/2006/table">
                <a:tbl>
                  <a:tblPr firstRow="1" bandRow="1">
                    <a:tableStyleId>{5C22544A-7EE6-4342-B048-85BDC9FD1C3A}</a:tableStyleId>
                  </a:tblPr>
                  <a:tblGrid>
                    <a:gridCol w="857799">
                      <a:extLst>
                        <a:ext uri="{9D8B030D-6E8A-4147-A177-3AD203B41FA5}">
                          <a16:colId xmlns:a16="http://schemas.microsoft.com/office/drawing/2014/main" val="2133797251"/>
                        </a:ext>
                      </a:extLst>
                    </a:gridCol>
                    <a:gridCol w="857799">
                      <a:extLst>
                        <a:ext uri="{9D8B030D-6E8A-4147-A177-3AD203B41FA5}">
                          <a16:colId xmlns:a16="http://schemas.microsoft.com/office/drawing/2014/main" val="2579400109"/>
                        </a:ext>
                      </a:extLst>
                    </a:gridCol>
                    <a:gridCol w="857799">
                      <a:extLst>
                        <a:ext uri="{9D8B030D-6E8A-4147-A177-3AD203B41FA5}">
                          <a16:colId xmlns:a16="http://schemas.microsoft.com/office/drawing/2014/main" val="498199062"/>
                        </a:ext>
                      </a:extLst>
                    </a:gridCol>
                  </a:tblGrid>
                  <a:tr h="370840">
                    <a:tc>
                      <a:txBody>
                        <a:bodyPr/>
                        <a:lstStyle/>
                        <a:p>
                          <a:endParaRPr lang="en-US"/>
                        </a:p>
                      </a:txBody>
                      <a:tcPr>
                        <a:blipFill>
                          <a:blip r:embed="rId4"/>
                          <a:stretch>
                            <a:fillRect l="-1471" t="-3448" r="-202941" b="-444828"/>
                          </a:stretch>
                        </a:blipFill>
                      </a:tcPr>
                    </a:tc>
                    <a:tc>
                      <a:txBody>
                        <a:bodyPr/>
                        <a:lstStyle/>
                        <a:p>
                          <a:endParaRPr lang="en-US"/>
                        </a:p>
                      </a:txBody>
                      <a:tcPr>
                        <a:blipFill>
                          <a:blip r:embed="rId4"/>
                          <a:stretch>
                            <a:fillRect l="-102985" t="-3448" r="-105970" b="-444828"/>
                          </a:stretch>
                        </a:blipFill>
                      </a:tcPr>
                    </a:tc>
                    <a:tc>
                      <a:txBody>
                        <a:bodyPr/>
                        <a:lstStyle/>
                        <a:p>
                          <a:endParaRPr lang="en-US"/>
                        </a:p>
                      </a:txBody>
                      <a:tcPr>
                        <a:blipFill>
                          <a:blip r:embed="rId4"/>
                          <a:stretch>
                            <a:fillRect l="-200000" t="-3448" r="-4412" b="-444828"/>
                          </a:stretch>
                        </a:blipFill>
                      </a:tcPr>
                    </a:tc>
                    <a:extLst>
                      <a:ext uri="{0D108BD9-81ED-4DB2-BD59-A6C34878D82A}">
                        <a16:rowId xmlns:a16="http://schemas.microsoft.com/office/drawing/2014/main" val="1953579797"/>
                      </a:ext>
                    </a:extLst>
                  </a:tr>
                  <a:tr h="370840">
                    <a:tc>
                      <a:txBody>
                        <a:bodyPr/>
                        <a:lstStyle/>
                        <a:p>
                          <a:endParaRPr lang="en-US"/>
                        </a:p>
                      </a:txBody>
                      <a:tcPr>
                        <a:blipFill>
                          <a:blip r:embed="rId4"/>
                          <a:stretch>
                            <a:fillRect l="-1471" t="-100000" r="-202941" b="-330000"/>
                          </a:stretch>
                        </a:blipFill>
                      </a:tcPr>
                    </a:tc>
                    <a:tc>
                      <a:txBody>
                        <a:bodyPr/>
                        <a:lstStyle/>
                        <a:p>
                          <a:endParaRPr lang="en-US"/>
                        </a:p>
                      </a:txBody>
                      <a:tcPr>
                        <a:blipFill>
                          <a:blip r:embed="rId4"/>
                          <a:stretch>
                            <a:fillRect l="-102985" t="-100000" r="-105970" b="-330000"/>
                          </a:stretch>
                        </a:blipFill>
                      </a:tcPr>
                    </a:tc>
                    <a:tc>
                      <a:txBody>
                        <a:bodyPr/>
                        <a:lstStyle/>
                        <a:p>
                          <a:endParaRPr lang="en-US"/>
                        </a:p>
                      </a:txBody>
                      <a:tcPr>
                        <a:blipFill>
                          <a:blip r:embed="rId4"/>
                          <a:stretch>
                            <a:fillRect l="-200000" t="-100000" r="-4412" b="-330000"/>
                          </a:stretch>
                        </a:blipFill>
                      </a:tcPr>
                    </a:tc>
                    <a:extLst>
                      <a:ext uri="{0D108BD9-81ED-4DB2-BD59-A6C34878D82A}">
                        <a16:rowId xmlns:a16="http://schemas.microsoft.com/office/drawing/2014/main" val="1075357189"/>
                      </a:ext>
                    </a:extLst>
                  </a:tr>
                  <a:tr h="370840">
                    <a:tc>
                      <a:txBody>
                        <a:bodyPr/>
                        <a:lstStyle/>
                        <a:p>
                          <a:endParaRPr lang="en-US"/>
                        </a:p>
                      </a:txBody>
                      <a:tcPr>
                        <a:blipFill>
                          <a:blip r:embed="rId4"/>
                          <a:stretch>
                            <a:fillRect l="-1471" t="-206897" r="-202941" b="-241379"/>
                          </a:stretch>
                        </a:blipFill>
                      </a:tcPr>
                    </a:tc>
                    <a:tc>
                      <a:txBody>
                        <a:bodyPr/>
                        <a:lstStyle/>
                        <a:p>
                          <a:endParaRPr lang="en-US"/>
                        </a:p>
                      </a:txBody>
                      <a:tcPr>
                        <a:blipFill>
                          <a:blip r:embed="rId4"/>
                          <a:stretch>
                            <a:fillRect l="-102985" t="-206897" r="-105970" b="-241379"/>
                          </a:stretch>
                        </a:blipFill>
                      </a:tcPr>
                    </a:tc>
                    <a:tc>
                      <a:txBody>
                        <a:bodyPr/>
                        <a:lstStyle/>
                        <a:p>
                          <a:endParaRPr lang="en-US"/>
                        </a:p>
                      </a:txBody>
                      <a:tcPr>
                        <a:blipFill>
                          <a:blip r:embed="rId4"/>
                          <a:stretch>
                            <a:fillRect l="-200000" t="-206897" r="-4412" b="-241379"/>
                          </a:stretch>
                        </a:blipFill>
                      </a:tcPr>
                    </a:tc>
                    <a:extLst>
                      <a:ext uri="{0D108BD9-81ED-4DB2-BD59-A6C34878D82A}">
                        <a16:rowId xmlns:a16="http://schemas.microsoft.com/office/drawing/2014/main" val="510784438"/>
                      </a:ext>
                    </a:extLst>
                  </a:tr>
                  <a:tr h="370840">
                    <a:tc>
                      <a:txBody>
                        <a:bodyPr/>
                        <a:lstStyle/>
                        <a:p>
                          <a:endParaRPr lang="en-US"/>
                        </a:p>
                      </a:txBody>
                      <a:tcPr>
                        <a:blipFill>
                          <a:blip r:embed="rId4"/>
                          <a:stretch>
                            <a:fillRect l="-1471" t="-296667" r="-202941" b="-133333"/>
                          </a:stretch>
                        </a:blipFill>
                      </a:tcPr>
                    </a:tc>
                    <a:tc>
                      <a:txBody>
                        <a:bodyPr/>
                        <a:lstStyle/>
                        <a:p>
                          <a:endParaRPr lang="en-US"/>
                        </a:p>
                      </a:txBody>
                      <a:tcPr>
                        <a:blipFill>
                          <a:blip r:embed="rId4"/>
                          <a:stretch>
                            <a:fillRect l="-102985" t="-296667" r="-105970" b="-133333"/>
                          </a:stretch>
                        </a:blipFill>
                      </a:tcPr>
                    </a:tc>
                    <a:tc>
                      <a:txBody>
                        <a:bodyPr/>
                        <a:lstStyle/>
                        <a:p>
                          <a:endParaRPr lang="en-US"/>
                        </a:p>
                      </a:txBody>
                      <a:tcPr>
                        <a:blipFill>
                          <a:blip r:embed="rId4"/>
                          <a:stretch>
                            <a:fillRect l="-200000" t="-296667" r="-4412" b="-133333"/>
                          </a:stretch>
                        </a:blipFill>
                      </a:tcPr>
                    </a:tc>
                    <a:extLst>
                      <a:ext uri="{0D108BD9-81ED-4DB2-BD59-A6C34878D82A}">
                        <a16:rowId xmlns:a16="http://schemas.microsoft.com/office/drawing/2014/main" val="1760097459"/>
                      </a:ext>
                    </a:extLst>
                  </a:tr>
                  <a:tr h="493342">
                    <a:tc>
                      <a:txBody>
                        <a:bodyPr/>
                        <a:lstStyle/>
                        <a:p>
                          <a:endParaRPr lang="en-US"/>
                        </a:p>
                      </a:txBody>
                      <a:tcPr>
                        <a:blipFill>
                          <a:blip r:embed="rId4"/>
                          <a:stretch>
                            <a:fillRect l="-1471" t="-305128" r="-202941" b="-2564"/>
                          </a:stretch>
                        </a:blipFill>
                      </a:tcPr>
                    </a:tc>
                    <a:tc>
                      <a:txBody>
                        <a:bodyPr/>
                        <a:lstStyle/>
                        <a:p>
                          <a:endParaRPr lang="en-US"/>
                        </a:p>
                      </a:txBody>
                      <a:tcPr>
                        <a:blipFill>
                          <a:blip r:embed="rId4"/>
                          <a:stretch>
                            <a:fillRect l="-102985" t="-305128" r="-105970" b="-2564"/>
                          </a:stretch>
                        </a:blipFill>
                      </a:tcPr>
                    </a:tc>
                    <a:tc>
                      <a:txBody>
                        <a:bodyPr/>
                        <a:lstStyle/>
                        <a:p>
                          <a:endParaRPr lang="en-US"/>
                        </a:p>
                      </a:txBody>
                      <a:tcPr>
                        <a:blipFill>
                          <a:blip r:embed="rId4"/>
                          <a:stretch>
                            <a:fillRect l="-200000" t="-305128" r="-4412" b="-2564"/>
                          </a:stretch>
                        </a:blipFill>
                      </a:tcPr>
                    </a:tc>
                    <a:extLst>
                      <a:ext uri="{0D108BD9-81ED-4DB2-BD59-A6C34878D82A}">
                        <a16:rowId xmlns:a16="http://schemas.microsoft.com/office/drawing/2014/main" val="531748824"/>
                      </a:ext>
                    </a:extLst>
                  </a:tr>
                </a:tbl>
              </a:graphicData>
            </a:graphic>
          </p:graphicFrame>
        </mc:Fallback>
      </mc:AlternateContent>
    </p:spTree>
    <p:extLst>
      <p:ext uri="{BB962C8B-B14F-4D97-AF65-F5344CB8AC3E}">
        <p14:creationId xmlns:p14="http://schemas.microsoft.com/office/powerpoint/2010/main" val="275857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37720</TotalTime>
  <Words>8162</Words>
  <Application>Microsoft Macintosh PowerPoint</Application>
  <PresentationFormat>Widescreen</PresentationFormat>
  <Paragraphs>1044</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Arial</vt:lpstr>
      <vt:lpstr>Cambria Math</vt:lpstr>
      <vt:lpstr>Neue Haas Grotesk Text Pro</vt:lpstr>
      <vt:lpstr>VanillaVTI</vt:lpstr>
      <vt:lpstr>Propositional Logic</vt:lpstr>
      <vt:lpstr>Abstraction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425</cp:revision>
  <cp:lastPrinted>2025-02-18T22:52:03Z</cp:lastPrinted>
  <dcterms:created xsi:type="dcterms:W3CDTF">2025-02-11T22:53:59Z</dcterms:created>
  <dcterms:modified xsi:type="dcterms:W3CDTF">2026-03-02T18:03:34Z</dcterms:modified>
</cp:coreProperties>
</file>