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95"/>
  </p:notesMasterIdLst>
  <p:handoutMasterIdLst>
    <p:handoutMasterId r:id="rId96"/>
  </p:handoutMasterIdLst>
  <p:sldIdLst>
    <p:sldId id="256" r:id="rId2"/>
    <p:sldId id="538" r:id="rId3"/>
    <p:sldId id="480" r:id="rId4"/>
    <p:sldId id="496" r:id="rId5"/>
    <p:sldId id="411" r:id="rId6"/>
    <p:sldId id="258" r:id="rId7"/>
    <p:sldId id="262" r:id="rId8"/>
    <p:sldId id="263" r:id="rId9"/>
    <p:sldId id="264" r:id="rId10"/>
    <p:sldId id="265" r:id="rId11"/>
    <p:sldId id="266" r:id="rId12"/>
    <p:sldId id="267" r:id="rId13"/>
    <p:sldId id="268" r:id="rId14"/>
    <p:sldId id="270" r:id="rId15"/>
    <p:sldId id="467" r:id="rId16"/>
    <p:sldId id="271" r:id="rId17"/>
    <p:sldId id="273" r:id="rId18"/>
    <p:sldId id="460" r:id="rId19"/>
    <p:sldId id="274" r:id="rId20"/>
    <p:sldId id="275" r:id="rId21"/>
    <p:sldId id="420" r:id="rId22"/>
    <p:sldId id="419" r:id="rId23"/>
    <p:sldId id="422" r:id="rId24"/>
    <p:sldId id="421" r:id="rId25"/>
    <p:sldId id="435" r:id="rId26"/>
    <p:sldId id="434" r:id="rId27"/>
    <p:sldId id="424" r:id="rId28"/>
    <p:sldId id="425" r:id="rId29"/>
    <p:sldId id="478" r:id="rId30"/>
    <p:sldId id="426" r:id="rId31"/>
    <p:sldId id="436" r:id="rId32"/>
    <p:sldId id="466" r:id="rId33"/>
    <p:sldId id="476" r:id="rId34"/>
    <p:sldId id="468" r:id="rId35"/>
    <p:sldId id="516" r:id="rId36"/>
    <p:sldId id="539" r:id="rId37"/>
    <p:sldId id="517" r:id="rId38"/>
    <p:sldId id="518" r:id="rId39"/>
    <p:sldId id="519" r:id="rId40"/>
    <p:sldId id="520" r:id="rId41"/>
    <p:sldId id="469" r:id="rId42"/>
    <p:sldId id="462" r:id="rId43"/>
    <p:sldId id="441" r:id="rId44"/>
    <p:sldId id="442" r:id="rId45"/>
    <p:sldId id="443" r:id="rId46"/>
    <p:sldId id="430" r:id="rId47"/>
    <p:sldId id="431" r:id="rId48"/>
    <p:sldId id="432" r:id="rId49"/>
    <p:sldId id="433" r:id="rId50"/>
    <p:sldId id="279" r:id="rId51"/>
    <p:sldId id="342" r:id="rId52"/>
    <p:sldId id="343" r:id="rId53"/>
    <p:sldId id="361" r:id="rId54"/>
    <p:sldId id="344" r:id="rId55"/>
    <p:sldId id="393" r:id="rId56"/>
    <p:sldId id="392" r:id="rId57"/>
    <p:sldId id="479" r:id="rId58"/>
    <p:sldId id="277" r:id="rId59"/>
    <p:sldId id="507" r:id="rId60"/>
    <p:sldId id="540" r:id="rId61"/>
    <p:sldId id="528" r:id="rId62"/>
    <p:sldId id="481" r:id="rId63"/>
    <p:sldId id="482" r:id="rId64"/>
    <p:sldId id="483" r:id="rId65"/>
    <p:sldId id="541" r:id="rId66"/>
    <p:sldId id="542" r:id="rId67"/>
    <p:sldId id="543" r:id="rId68"/>
    <p:sldId id="544" r:id="rId69"/>
    <p:sldId id="545" r:id="rId70"/>
    <p:sldId id="524" r:id="rId71"/>
    <p:sldId id="525" r:id="rId72"/>
    <p:sldId id="309" r:id="rId73"/>
    <p:sldId id="339" r:id="rId74"/>
    <p:sldId id="340" r:id="rId75"/>
    <p:sldId id="341" r:id="rId76"/>
    <p:sldId id="396" r:id="rId77"/>
    <p:sldId id="410" r:id="rId78"/>
    <p:sldId id="530" r:id="rId79"/>
    <p:sldId id="490" r:id="rId80"/>
    <p:sldId id="492" r:id="rId81"/>
    <p:sldId id="495" r:id="rId82"/>
    <p:sldId id="453" r:id="rId83"/>
    <p:sldId id="454" r:id="rId84"/>
    <p:sldId id="455" r:id="rId85"/>
    <p:sldId id="456" r:id="rId86"/>
    <p:sldId id="318" r:id="rId87"/>
    <p:sldId id="452" r:id="rId88"/>
    <p:sldId id="401" r:id="rId89"/>
    <p:sldId id="412" r:id="rId90"/>
    <p:sldId id="546" r:id="rId91"/>
    <p:sldId id="499" r:id="rId92"/>
    <p:sldId id="498" r:id="rId93"/>
    <p:sldId id="383"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82585" autoAdjust="0"/>
  </p:normalViewPr>
  <p:slideViewPr>
    <p:cSldViewPr snapToObjects="1">
      <p:cViewPr varScale="1">
        <p:scale>
          <a:sx n="119" d="100"/>
          <a:sy n="119" d="100"/>
        </p:scale>
        <p:origin x="1952"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2B9B96-177E-3A40-B8C9-CA75C78F29D8}" type="datetimeFigureOut">
              <a:rPr lang="en-US" smtClean="0"/>
              <a:t>11/21/24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788F3C-F462-7644-B50F-2DA8B3995175}" type="slidenum">
              <a:rPr lang="en-US" smtClean="0"/>
              <a:t>‹#›</a:t>
            </a:fld>
            <a:endParaRPr lang="en-US"/>
          </a:p>
        </p:txBody>
      </p:sp>
    </p:spTree>
    <p:extLst>
      <p:ext uri="{BB962C8B-B14F-4D97-AF65-F5344CB8AC3E}">
        <p14:creationId xmlns:p14="http://schemas.microsoft.com/office/powerpoint/2010/main" val="157580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FD934-049D-AE41-9029-ECC16AC11DDF}" type="datetimeFigureOut">
              <a:rPr lang="en-US" smtClean="0"/>
              <a:pPr/>
              <a:t>11/21/24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12569-EFE3-5A4C-9B2C-FC607D01921C}" type="slidenum">
              <a:rPr lang="en-US" smtClean="0"/>
              <a:pPr/>
              <a:t>‹#›</a:t>
            </a:fld>
            <a:endParaRPr lang="en-US"/>
          </a:p>
        </p:txBody>
      </p:sp>
    </p:spTree>
    <p:extLst>
      <p:ext uri="{BB962C8B-B14F-4D97-AF65-F5344CB8AC3E}">
        <p14:creationId xmlns:p14="http://schemas.microsoft.com/office/powerpoint/2010/main" val="3686015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mechanical </a:t>
            </a:r>
            <a:r>
              <a:rPr lang="en-US" baseline="0" dirty="0" err="1"/>
              <a:t>turk</a:t>
            </a:r>
            <a:endParaRPr lang="en-US" baseline="0" dirty="0"/>
          </a:p>
          <a:p>
            <a:pPr marL="171450" indent="-171450">
              <a:buFontTx/>
              <a:buChar char="-"/>
            </a:pPr>
            <a:r>
              <a:rPr lang="en-US" baseline="0" dirty="0"/>
              <a:t>50 users per word, averaged per bin (50 users * 25 words = 1250 per bin and 13,750 annotations!!!)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30</a:t>
            </a:fld>
            <a:endParaRPr lang="en-US"/>
          </a:p>
        </p:txBody>
      </p:sp>
    </p:spTree>
    <p:extLst>
      <p:ext uri="{BB962C8B-B14F-4D97-AF65-F5344CB8AC3E}">
        <p14:creationId xmlns:p14="http://schemas.microsoft.com/office/powerpoint/2010/main" val="102022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mechanical </a:t>
            </a:r>
            <a:r>
              <a:rPr lang="en-US" baseline="0" dirty="0" err="1"/>
              <a:t>turk</a:t>
            </a:r>
            <a:endParaRPr lang="en-US" baseline="0" dirty="0"/>
          </a:p>
          <a:p>
            <a:pPr marL="171450" indent="-171450">
              <a:buFontTx/>
              <a:buChar char="-"/>
            </a:pPr>
            <a:r>
              <a:rPr lang="en-US" baseline="0" dirty="0"/>
              <a:t>50 users per word, averaged per bin</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31</a:t>
            </a:fld>
            <a:endParaRPr lang="en-US"/>
          </a:p>
        </p:txBody>
      </p:sp>
    </p:spTree>
    <p:extLst>
      <p:ext uri="{BB962C8B-B14F-4D97-AF65-F5344CB8AC3E}">
        <p14:creationId xmlns:p14="http://schemas.microsoft.com/office/powerpoint/2010/main" val="102022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we want</a:t>
            </a:r>
            <a:r>
              <a:rPr lang="en-US" baseline="0" dirty="0"/>
              <a:t> to look at semi-automated or automated approaches we need to be able to automatically (or semi-automatically) detect and correct these things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32</a:t>
            </a:fld>
            <a:endParaRPr lang="en-US"/>
          </a:p>
        </p:txBody>
      </p:sp>
    </p:spTree>
    <p:extLst>
      <p:ext uri="{BB962C8B-B14F-4D97-AF65-F5344CB8AC3E}">
        <p14:creationId xmlns:p14="http://schemas.microsoft.com/office/powerpoint/2010/main" val="107783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Web-based tool</a:t>
            </a:r>
          </a:p>
        </p:txBody>
      </p:sp>
      <p:sp>
        <p:nvSpPr>
          <p:cNvPr id="4" name="Slide Number Placeholder 3"/>
          <p:cNvSpPr>
            <a:spLocks noGrp="1"/>
          </p:cNvSpPr>
          <p:nvPr>
            <p:ph type="sldNum" sz="quarter" idx="5"/>
          </p:nvPr>
        </p:nvSpPr>
        <p:spPr/>
        <p:txBody>
          <a:bodyPr/>
          <a:lstStyle/>
          <a:p>
            <a:fld id="{D4E12569-EFE3-5A4C-9B2C-FC607D01921C}" type="slidenum">
              <a:rPr lang="en-US" smtClean="0"/>
              <a:pPr/>
              <a:t>35</a:t>
            </a:fld>
            <a:endParaRPr lang="en-US"/>
          </a:p>
        </p:txBody>
      </p:sp>
    </p:spTree>
    <p:extLst>
      <p:ext uri="{BB962C8B-B14F-4D97-AF65-F5344CB8AC3E}">
        <p14:creationId xmlns:p14="http://schemas.microsoft.com/office/powerpoint/2010/main" val="410394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this has been done either by a person or using a pre-defined word list.</a:t>
            </a:r>
          </a:p>
          <a:p>
            <a:endParaRPr lang="en-US" dirty="0"/>
          </a:p>
          <a:p>
            <a:r>
              <a:rPr lang="en-US" dirty="0"/>
              <a:t>Every simplification component utilized in the tool has been experimentally validated with multiple types of studies, including corpus analyses and user studies.</a:t>
            </a:r>
          </a:p>
        </p:txBody>
      </p:sp>
      <p:sp>
        <p:nvSpPr>
          <p:cNvPr id="4" name="Slide Number Placeholder 3"/>
          <p:cNvSpPr>
            <a:spLocks noGrp="1"/>
          </p:cNvSpPr>
          <p:nvPr>
            <p:ph type="sldNum" sz="quarter" idx="5"/>
          </p:nvPr>
        </p:nvSpPr>
        <p:spPr/>
        <p:txBody>
          <a:bodyPr/>
          <a:lstStyle/>
          <a:p>
            <a:fld id="{D4E12569-EFE3-5A4C-9B2C-FC607D01921C}" type="slidenum">
              <a:rPr lang="en-US" smtClean="0"/>
              <a:pPr/>
              <a:t>40</a:t>
            </a:fld>
            <a:endParaRPr lang="en-US"/>
          </a:p>
        </p:txBody>
      </p:sp>
    </p:spTree>
    <p:extLst>
      <p:ext uri="{BB962C8B-B14F-4D97-AF65-F5344CB8AC3E}">
        <p14:creationId xmlns:p14="http://schemas.microsoft.com/office/powerpoint/2010/main" val="226892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still a huge savings</a:t>
            </a:r>
            <a:r>
              <a:rPr lang="en-US" baseline="0" dirty="0"/>
              <a:t> over a fully manual approach:</a:t>
            </a:r>
          </a:p>
          <a:p>
            <a:pPr marL="171450" indent="-171450">
              <a:buFontTx/>
              <a:buChar char="-"/>
            </a:pPr>
            <a:r>
              <a:rPr lang="en-US" baseline="0" dirty="0"/>
              <a:t>only have to focus on the words/phrases that are flagged</a:t>
            </a:r>
          </a:p>
          <a:p>
            <a:pPr marL="171450" indent="-171450">
              <a:buFontTx/>
              <a:buChar char="-"/>
            </a:pPr>
            <a:r>
              <a:rPr lang="en-US" baseline="0" dirty="0"/>
              <a:t>given hints of possible words, ideally ranked by likelihood of replacement</a:t>
            </a:r>
          </a:p>
          <a:p>
            <a:pPr marL="171450" indent="-171450">
              <a:buFontTx/>
              <a:buChar char="-"/>
            </a:pPr>
            <a:endParaRPr lang="en-US" baseline="0" dirty="0"/>
          </a:p>
          <a:p>
            <a:pPr marL="0" indent="0">
              <a:buFontTx/>
              <a:buNone/>
            </a:pPr>
            <a:r>
              <a:rPr lang="en-US" baseline="0" dirty="0"/>
              <a:t>Why we call it a “semi-automated”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42</a:t>
            </a:fld>
            <a:endParaRPr lang="en-US"/>
          </a:p>
        </p:txBody>
      </p:sp>
    </p:spTree>
    <p:extLst>
      <p:ext uri="{BB962C8B-B14F-4D97-AF65-F5344CB8AC3E}">
        <p14:creationId xmlns:p14="http://schemas.microsoft.com/office/powerpoint/2010/main" val="51626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pre/post</a:t>
            </a:r>
            <a:r>
              <a:rPr lang="en-US" baseline="0" dirty="0"/>
              <a:t> questions check to see how much the user learned</a:t>
            </a:r>
          </a:p>
          <a:p>
            <a:pPr marL="171450" indent="-171450">
              <a:buFontTx/>
              <a:buChar char="-"/>
            </a:pPr>
            <a:r>
              <a:rPr lang="en-US" baseline="0" dirty="0"/>
              <a:t>questions with text check to see how well user understands text</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46</a:t>
            </a:fld>
            <a:endParaRPr lang="en-US"/>
          </a:p>
        </p:txBody>
      </p:sp>
    </p:spTree>
    <p:extLst>
      <p:ext uri="{BB962C8B-B14F-4D97-AF65-F5344CB8AC3E}">
        <p14:creationId xmlns:p14="http://schemas.microsoft.com/office/powerpoint/2010/main" val="2811178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mechanical </a:t>
            </a:r>
            <a:r>
              <a:rPr lang="en-US" dirty="0" err="1"/>
              <a:t>turk</a:t>
            </a:r>
            <a:endParaRPr lang="en-US" dirty="0"/>
          </a:p>
          <a:p>
            <a:pPr marL="171450" indent="-171450">
              <a:buFontTx/>
              <a:buChar char="-"/>
            </a:pPr>
            <a:r>
              <a:rPr lang="en-US" dirty="0"/>
              <a:t>100 random participants</a:t>
            </a:r>
          </a:p>
          <a:p>
            <a:pPr marL="171450" indent="-171450">
              <a:buFontTx/>
              <a:buChar char="-"/>
            </a:pPr>
            <a:r>
              <a:rPr lang="en-US" dirty="0"/>
              <a:t>two articles</a:t>
            </a:r>
          </a:p>
        </p:txBody>
      </p:sp>
      <p:sp>
        <p:nvSpPr>
          <p:cNvPr id="4" name="Slide Number Placeholder 3"/>
          <p:cNvSpPr>
            <a:spLocks noGrp="1"/>
          </p:cNvSpPr>
          <p:nvPr>
            <p:ph type="sldNum" sz="quarter" idx="10"/>
          </p:nvPr>
        </p:nvSpPr>
        <p:spPr/>
        <p:txBody>
          <a:bodyPr/>
          <a:lstStyle/>
          <a:p>
            <a:fld id="{D4E12569-EFE3-5A4C-9B2C-FC607D01921C}" type="slidenum">
              <a:rPr lang="en-US" smtClean="0"/>
              <a:pPr/>
              <a:t>47</a:t>
            </a:fld>
            <a:endParaRPr lang="en-US"/>
          </a:p>
        </p:txBody>
      </p:sp>
    </p:spTree>
    <p:extLst>
      <p:ext uri="{BB962C8B-B14F-4D97-AF65-F5344CB8AC3E}">
        <p14:creationId xmlns:p14="http://schemas.microsoft.com/office/powerpoint/2010/main" val="53015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not the only</a:t>
            </a:r>
            <a:r>
              <a:rPr lang="en-US" baseline="0" dirty="0"/>
              <a:t> way to pose the problem</a:t>
            </a:r>
          </a:p>
          <a:p>
            <a:pPr>
              <a:buFontTx/>
              <a:buChar char="-"/>
            </a:pPr>
            <a:r>
              <a:rPr lang="en-US" dirty="0"/>
              <a:t>-- could</a:t>
            </a:r>
            <a:r>
              <a:rPr lang="en-US" baseline="0" dirty="0"/>
              <a:t> not require any data (for example, based on hand-written rules)</a:t>
            </a:r>
          </a:p>
          <a:p>
            <a:pPr>
              <a:buFontTx/>
              <a:buChar char="-"/>
            </a:pPr>
            <a:r>
              <a:rPr lang="en-US" baseline="0" dirty="0"/>
              <a:t>-- could also utilize monolingual text</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baseline="0" dirty="0"/>
              <a:t> 67K articles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Text simplification can be challenging</a:t>
            </a:r>
          </a:p>
          <a:p>
            <a:pPr>
              <a:buFontTx/>
              <a:buChar char="-"/>
            </a:pPr>
            <a:r>
              <a:rPr lang="en-US" dirty="0"/>
              <a:t>-- text to text application</a:t>
            </a:r>
          </a:p>
          <a:p>
            <a:pPr>
              <a:buFontTx/>
              <a:buChar char="-"/>
            </a:pPr>
            <a:r>
              <a:rPr lang="en-US" dirty="0"/>
              <a:t>-- full range of text</a:t>
            </a:r>
            <a:r>
              <a:rPr lang="en-US" baseline="0" dirty="0"/>
              <a:t> manipulation operations</a:t>
            </a:r>
          </a:p>
          <a:p>
            <a:pPr>
              <a:buFontTx/>
              <a:buChar char="-"/>
            </a:pPr>
            <a:r>
              <a:rPr lang="en-US" baseline="0" dirty="0"/>
              <a:t>-- a range of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baseline="0" dirty="0"/>
              <a:t> 67K articles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200K aligned sentence pairs</a:t>
            </a:r>
          </a:p>
        </p:txBody>
      </p:sp>
      <p:sp>
        <p:nvSpPr>
          <p:cNvPr id="4" name="Slide Number Placeholder 3"/>
          <p:cNvSpPr>
            <a:spLocks noGrp="1"/>
          </p:cNvSpPr>
          <p:nvPr>
            <p:ph type="sldNum" sz="quarter" idx="5"/>
          </p:nvPr>
        </p:nvSpPr>
        <p:spPr/>
        <p:txBody>
          <a:bodyPr/>
          <a:lstStyle/>
          <a:p>
            <a:fld id="{D4E12569-EFE3-5A4C-9B2C-FC607D01921C}" type="slidenum">
              <a:rPr lang="en-US" smtClean="0"/>
              <a:pPr/>
              <a:t>62</a:t>
            </a:fld>
            <a:endParaRPr lang="en-US"/>
          </a:p>
        </p:txBody>
      </p:sp>
    </p:spTree>
    <p:extLst>
      <p:ext uri="{BB962C8B-B14F-4D97-AF65-F5344CB8AC3E}">
        <p14:creationId xmlns:p14="http://schemas.microsoft.com/office/powerpoint/2010/main" val="4158636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2569-EFE3-5A4C-9B2C-FC607D01921C}" type="slidenum">
              <a:rPr lang="en-US" smtClean="0"/>
              <a:pPr/>
              <a:t>66</a:t>
            </a:fld>
            <a:endParaRPr lang="en-US"/>
          </a:p>
        </p:txBody>
      </p:sp>
    </p:spTree>
    <p:extLst>
      <p:ext uri="{BB962C8B-B14F-4D97-AF65-F5344CB8AC3E}">
        <p14:creationId xmlns:p14="http://schemas.microsoft.com/office/powerpoint/2010/main" val="1072317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this for 500 words and 50 people per word</a:t>
            </a:r>
          </a:p>
        </p:txBody>
      </p:sp>
      <p:sp>
        <p:nvSpPr>
          <p:cNvPr id="4" name="Slide Number Placeholder 3"/>
          <p:cNvSpPr>
            <a:spLocks noGrp="1"/>
          </p:cNvSpPr>
          <p:nvPr>
            <p:ph type="sldNum" sz="quarter" idx="5"/>
          </p:nvPr>
        </p:nvSpPr>
        <p:spPr/>
        <p:txBody>
          <a:bodyPr/>
          <a:lstStyle/>
          <a:p>
            <a:fld id="{D4E12569-EFE3-5A4C-9B2C-FC607D01921C}" type="slidenum">
              <a:rPr lang="en-US" smtClean="0"/>
              <a:pPr/>
              <a:t>67</a:t>
            </a:fld>
            <a:endParaRPr lang="en-US"/>
          </a:p>
        </p:txBody>
      </p:sp>
    </p:spTree>
    <p:extLst>
      <p:ext uri="{BB962C8B-B14F-4D97-AF65-F5344CB8AC3E}">
        <p14:creationId xmlns:p14="http://schemas.microsoft.com/office/powerpoint/2010/main" val="3031598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2569-EFE3-5A4C-9B2C-FC607D01921C}" type="slidenum">
              <a:rPr lang="en-US" smtClean="0"/>
              <a:pPr/>
              <a:t>69</a:t>
            </a:fld>
            <a:endParaRPr lang="en-US"/>
          </a:p>
        </p:txBody>
      </p:sp>
    </p:spTree>
    <p:extLst>
      <p:ext uri="{BB962C8B-B14F-4D97-AF65-F5344CB8AC3E}">
        <p14:creationId xmlns:p14="http://schemas.microsoft.com/office/powerpoint/2010/main" val="4253341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E12569-EFE3-5A4C-9B2C-FC607D01921C}" type="slidenum">
              <a:rPr lang="en-US" smtClean="0"/>
              <a:pPr/>
              <a:t>70</a:t>
            </a:fld>
            <a:endParaRPr lang="en-US"/>
          </a:p>
        </p:txBody>
      </p:sp>
    </p:spTree>
    <p:extLst>
      <p:ext uri="{BB962C8B-B14F-4D97-AF65-F5344CB8AC3E}">
        <p14:creationId xmlns:p14="http://schemas.microsoft.com/office/powerpoint/2010/main" val="3648034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slight bump in coverage</a:t>
            </a:r>
          </a:p>
          <a:p>
            <a:pPr marL="171450" indent="-171450">
              <a:buFontTx/>
              <a:buChar char="-"/>
            </a:pPr>
            <a:r>
              <a:rPr lang="en-US" dirty="0"/>
              <a:t>Significantly higher quality suggestions</a:t>
            </a:r>
          </a:p>
        </p:txBody>
      </p:sp>
      <p:sp>
        <p:nvSpPr>
          <p:cNvPr id="4" name="Slide Number Placeholder 3"/>
          <p:cNvSpPr>
            <a:spLocks noGrp="1"/>
          </p:cNvSpPr>
          <p:nvPr>
            <p:ph type="sldNum" sz="quarter" idx="5"/>
          </p:nvPr>
        </p:nvSpPr>
        <p:spPr/>
        <p:txBody>
          <a:bodyPr/>
          <a:lstStyle/>
          <a:p>
            <a:fld id="{D4E12569-EFE3-5A4C-9B2C-FC607D01921C}" type="slidenum">
              <a:rPr lang="en-US" smtClean="0"/>
              <a:pPr/>
              <a:t>71</a:t>
            </a:fld>
            <a:endParaRPr lang="en-US"/>
          </a:p>
        </p:txBody>
      </p:sp>
    </p:spTree>
    <p:extLst>
      <p:ext uri="{BB962C8B-B14F-4D97-AF65-F5344CB8AC3E}">
        <p14:creationId xmlns:p14="http://schemas.microsoft.com/office/powerpoint/2010/main" val="2446786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life</a:t>
            </a:r>
            <a:r>
              <a:rPr lang="en-US" baseline="0" dirty="0"/>
              <a:t> is complicated</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this is the approach for phrase-based machine translation</a:t>
            </a:r>
          </a:p>
          <a:p>
            <a:pPr>
              <a:buFontTx/>
              <a:buChar char="-"/>
            </a:pPr>
            <a:r>
              <a:rPr lang="en-US" dirty="0"/>
              <a:t> the</a:t>
            </a:r>
            <a:r>
              <a:rPr lang="en-US" baseline="0" dirty="0"/>
              <a:t> actual approach is a bit more involved, but this is the high-level idea</a:t>
            </a:r>
          </a:p>
          <a:p>
            <a:pPr>
              <a:buFontTx/>
              <a:buChar char="-"/>
            </a:pPr>
            <a:r>
              <a:rPr lang="en-US" baseline="0" dirty="0"/>
              <a:t> phrase-based approaches are roughly state of the art.  Used by </a:t>
            </a:r>
            <a:r>
              <a:rPr lang="en-US" baseline="0" dirty="0" err="1"/>
              <a:t>google’s</a:t>
            </a:r>
            <a:r>
              <a:rPr lang="en-US" baseline="0" dirty="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reasons are mostly historical</a:t>
            </a:r>
          </a:p>
          <a:p>
            <a:r>
              <a:rPr lang="en-US" dirty="0"/>
              <a:t>--</a:t>
            </a:r>
            <a:r>
              <a:rPr lang="en-US" baseline="0" dirty="0"/>
              <a:t> this doesn’t happen much in language translation</a:t>
            </a:r>
          </a:p>
          <a:p>
            <a:r>
              <a:rPr lang="en-US" baseline="0" dirty="0"/>
              <a:t>-- makes the model more complicated</a:t>
            </a:r>
          </a:p>
          <a:p>
            <a:r>
              <a:rPr lang="en-US" baseline="0" dirty="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78</a:t>
            </a:fld>
            <a:endParaRPr lang="en-US"/>
          </a:p>
        </p:txBody>
      </p:sp>
    </p:spTree>
    <p:extLst>
      <p:ext uri="{BB962C8B-B14F-4D97-AF65-F5344CB8AC3E}">
        <p14:creationId xmlns:p14="http://schemas.microsoft.com/office/powerpoint/2010/main" val="3692755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reasons are mostly historical</a:t>
            </a:r>
          </a:p>
          <a:p>
            <a:r>
              <a:rPr lang="en-US" dirty="0"/>
              <a:t>--</a:t>
            </a:r>
            <a:r>
              <a:rPr lang="en-US" baseline="0" dirty="0"/>
              <a:t> this doesn’t happen much in language translation</a:t>
            </a:r>
          </a:p>
          <a:p>
            <a:r>
              <a:rPr lang="en-US" baseline="0" dirty="0"/>
              <a:t>-- makes the model more complicated</a:t>
            </a:r>
          </a:p>
          <a:p>
            <a:r>
              <a:rPr lang="en-US" baseline="0" dirty="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80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T3</a:t>
            </a:r>
            <a:r>
              <a:rPr lang="en-US" baseline="0" dirty="0"/>
              <a:t> in general tended to be overly aggressive with deletion</a:t>
            </a:r>
          </a:p>
          <a:p>
            <a:pPr>
              <a:buFontTx/>
              <a:buChar char="-"/>
            </a:pPr>
            <a:r>
              <a:rPr lang="en-US" dirty="0"/>
              <a:t> averaged 13 words per sentence, as compared to 21 words for the human</a:t>
            </a:r>
            <a:r>
              <a:rPr lang="en-US" baseline="0" dirty="0"/>
              <a:t> simplifications</a:t>
            </a:r>
          </a:p>
          <a:p>
            <a:pPr>
              <a:buFontTx/>
              <a:buChar char="-"/>
            </a:pPr>
            <a:r>
              <a:rPr lang="en-US" baseline="0" dirty="0"/>
              <a:t>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86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 average, half of the people read</a:t>
            </a:r>
            <a:r>
              <a:rPr lang="en-US" baseline="0" dirty="0"/>
              <a:t> at a below average reading level </a:t>
            </a:r>
            <a:r>
              <a:rPr lang="en-US" baseline="0" dirty="0">
                <a:sym typeface="Wingdings"/>
              </a:rPr>
              <a:t></a:t>
            </a:r>
          </a:p>
          <a:p>
            <a:pPr marL="171450" indent="-171450">
              <a:buFontTx/>
              <a:buChar char="-"/>
            </a:pPr>
            <a:r>
              <a:rPr lang="en-US" baseline="0" dirty="0">
                <a:sym typeface="Wingdings"/>
              </a:rPr>
              <a:t>numbers:</a:t>
            </a:r>
          </a:p>
          <a:p>
            <a:pPr marL="628650" lvl="1" indent="-171450">
              <a:buFontTx/>
              <a:buChar char="-"/>
            </a:pPr>
            <a:r>
              <a:rPr lang="en-US" baseline="0" dirty="0">
                <a:sym typeface="Wingdings"/>
              </a:rPr>
              <a:t>tens of billions of web pages</a:t>
            </a:r>
          </a:p>
          <a:p>
            <a:pPr marL="628650" lvl="1" indent="-171450">
              <a:buFontTx/>
              <a:buChar char="-"/>
            </a:pPr>
            <a:r>
              <a:rPr lang="en-US" baseline="0" dirty="0">
                <a:sym typeface="Wingdings"/>
              </a:rPr>
              <a:t>English Wikipedia has ~4.5 million articles</a:t>
            </a:r>
          </a:p>
          <a:p>
            <a:pPr marL="628650" lvl="1" indent="-171450">
              <a:buFontTx/>
              <a:buChar char="-"/>
            </a:pPr>
            <a:r>
              <a:rPr lang="en-US" baseline="0" dirty="0">
                <a:sym typeface="Wingdings"/>
              </a:rPr>
              <a:t>half a billion tweets/day</a:t>
            </a:r>
          </a:p>
          <a:p>
            <a:pPr marL="628650" lvl="1" indent="-171450">
              <a:buFontTx/>
              <a:buChar char="-"/>
            </a:pPr>
            <a:r>
              <a:rPr lang="en-US" baseline="0" dirty="0">
                <a:sym typeface="Wingdings"/>
              </a:rPr>
              <a:t>billions of e-mails/day</a:t>
            </a:r>
          </a:p>
        </p:txBody>
      </p:sp>
      <p:sp>
        <p:nvSpPr>
          <p:cNvPr id="4" name="Slide Number Placeholder 3"/>
          <p:cNvSpPr>
            <a:spLocks noGrp="1"/>
          </p:cNvSpPr>
          <p:nvPr>
            <p:ph type="sldNum" sz="quarter" idx="10"/>
          </p:nvPr>
        </p:nvSpPr>
        <p:spPr/>
        <p:txBody>
          <a:bodyPr/>
          <a:lstStyle/>
          <a:p>
            <a:fld id="{D4E12569-EFE3-5A4C-9B2C-FC607D01921C}" type="slidenum">
              <a:rPr lang="en-US" smtClean="0"/>
              <a:pPr/>
              <a:t>17</a:t>
            </a:fld>
            <a:endParaRPr lang="en-US"/>
          </a:p>
        </p:txBody>
      </p:sp>
    </p:spTree>
    <p:extLst>
      <p:ext uri="{BB962C8B-B14F-4D97-AF65-F5344CB8AC3E}">
        <p14:creationId xmlns:p14="http://schemas.microsoft.com/office/powerpoint/2010/main" val="61298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a:t>
            </a:r>
            <a:r>
              <a:rPr lang="en-US" baseline="0" dirty="0"/>
              <a:t> Center for Education Statistics: National Assessment of Adult Literacy</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18</a:t>
            </a:fld>
            <a:endParaRPr lang="en-US"/>
          </a:p>
        </p:txBody>
      </p:sp>
    </p:spTree>
    <p:extLst>
      <p:ext uri="{BB962C8B-B14F-4D97-AF65-F5344CB8AC3E}">
        <p14:creationId xmlns:p14="http://schemas.microsoft.com/office/powerpoint/2010/main" val="301939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of Americans speak</a:t>
            </a:r>
            <a:r>
              <a:rPr lang="en-US" baseline="0" dirty="0"/>
              <a:t> a language besides English as their native language (http://</a:t>
            </a:r>
            <a:r>
              <a:rPr lang="en-US" baseline="0" dirty="0" err="1"/>
              <a:t>nces.ed.gov</a:t>
            </a:r>
            <a:r>
              <a:rPr lang="en-US" baseline="0" dirty="0"/>
              <a:t>/pubs93/93275.pdf)</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19</a:t>
            </a:fld>
            <a:endParaRPr lang="en-US"/>
          </a:p>
        </p:txBody>
      </p:sp>
    </p:spTree>
    <p:extLst>
      <p:ext uri="{BB962C8B-B14F-4D97-AF65-F5344CB8AC3E}">
        <p14:creationId xmlns:p14="http://schemas.microsoft.com/office/powerpoint/2010/main" val="239832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doesn’t the person like?</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Nominalization</a:t>
            </a:r>
            <a:r>
              <a:rPr lang="en-US" baseline="0" dirty="0"/>
              <a:t> example:</a:t>
            </a:r>
          </a:p>
          <a:p>
            <a:pPr marL="171450" indent="-171450">
              <a:buFontTx/>
              <a:buChar char="-"/>
            </a:pPr>
            <a:r>
              <a:rPr lang="en-US" baseline="0" dirty="0"/>
              <a:t>I will investigate how nominalization affects text difficulty.</a:t>
            </a:r>
          </a:p>
          <a:p>
            <a:pPr marL="171450" indent="-171450">
              <a:buFontTx/>
              <a:buChar char="-"/>
            </a:pPr>
            <a:r>
              <a:rPr lang="en-US" baseline="0" dirty="0"/>
              <a:t>I will do an investigation of how nominalization affects text difficulty.</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22</a:t>
            </a:fld>
            <a:endParaRPr lang="en-US"/>
          </a:p>
        </p:txBody>
      </p:sp>
    </p:spTree>
    <p:extLst>
      <p:ext uri="{BB962C8B-B14F-4D97-AF65-F5344CB8AC3E}">
        <p14:creationId xmlns:p14="http://schemas.microsoft.com/office/powerpoint/2010/main" val="390651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we want</a:t>
            </a:r>
            <a:r>
              <a:rPr lang="en-US" baseline="0" dirty="0"/>
              <a:t> to look at semi-automated or automated approaches we need to be able to automatically (or semi-automatically) detect and correct these things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23</a:t>
            </a:fld>
            <a:endParaRPr lang="en-US"/>
          </a:p>
        </p:txBody>
      </p:sp>
    </p:spTree>
    <p:extLst>
      <p:ext uri="{BB962C8B-B14F-4D97-AF65-F5344CB8AC3E}">
        <p14:creationId xmlns:p14="http://schemas.microsoft.com/office/powerpoint/2010/main" val="107783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C46ADE0-1033-5848-9967-66BB96245D22}" type="datetimeFigureOut">
              <a:rPr lang="en-US" smtClean="0"/>
              <a:pPr/>
              <a:t>11/21/24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46ADE0-1033-5848-9967-66BB96245D22}"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54E15-6BF8-E24F-913C-ED40DB702F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C46ADE0-1033-5848-9967-66BB96245D22}" type="datetimeFigureOut">
              <a:rPr lang="en-US" smtClean="0"/>
              <a:pPr/>
              <a:t>11/21/24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DC54E15-6BF8-E24F-913C-ED40DB702F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46ADE0-1033-5848-9967-66BB96245D22}"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C46ADE0-1033-5848-9967-66BB96245D22}" type="datetimeFigureOut">
              <a:rPr lang="en-US" smtClean="0"/>
              <a:pPr/>
              <a:t>11/21/24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C46ADE0-1033-5848-9967-66BB96245D22}" type="datetimeFigureOut">
              <a:rPr lang="en-US" smtClean="0"/>
              <a:pPr/>
              <a:t>11/21/24</a:t>
            </a:fld>
            <a:endParaRPr lang="en-US"/>
          </a:p>
        </p:txBody>
      </p:sp>
      <p:sp>
        <p:nvSpPr>
          <p:cNvPr id="10" name="Slide Number Placeholder 9"/>
          <p:cNvSpPr>
            <a:spLocks noGrp="1"/>
          </p:cNvSpPr>
          <p:nvPr>
            <p:ph type="sldNum" sz="quarter" idx="16"/>
          </p:nvPr>
        </p:nvSpPr>
        <p:spPr/>
        <p:txBody>
          <a:bodyPr rtlCol="0"/>
          <a:lstStyle/>
          <a:p>
            <a:fld id="{6DC54E15-6BF8-E24F-913C-ED40DB702F2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C46ADE0-1033-5848-9967-66BB96245D22}" type="datetimeFigureOut">
              <a:rPr lang="en-US" smtClean="0"/>
              <a:pPr/>
              <a:t>11/21/24</a:t>
            </a:fld>
            <a:endParaRPr lang="en-US"/>
          </a:p>
        </p:txBody>
      </p:sp>
      <p:sp>
        <p:nvSpPr>
          <p:cNvPr id="12" name="Slide Number Placeholder 11"/>
          <p:cNvSpPr>
            <a:spLocks noGrp="1"/>
          </p:cNvSpPr>
          <p:nvPr>
            <p:ph type="sldNum" sz="quarter" idx="16"/>
          </p:nvPr>
        </p:nvSpPr>
        <p:spPr/>
        <p:txBody>
          <a:bodyPr rtlCol="0"/>
          <a:lstStyle/>
          <a:p>
            <a:fld id="{6DC54E15-6BF8-E24F-913C-ED40DB702F2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46ADE0-1033-5848-9967-66BB96245D22}" type="datetimeFigureOut">
              <a:rPr lang="en-US" smtClean="0"/>
              <a:pPr/>
              <a:t>11/21/24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ADE0-1033-5848-9967-66BB96245D22}" type="datetimeFigureOut">
              <a:rPr lang="en-US" smtClean="0"/>
              <a:pPr/>
              <a:t>11/21/24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DC54E15-6BF8-E24F-913C-ED40DB702F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C46ADE0-1033-5848-9967-66BB96245D22}" type="datetimeFigureOut">
              <a:rPr lang="en-US" smtClean="0"/>
              <a:pPr/>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C46ADE0-1033-5848-9967-66BB96245D22}" type="datetimeFigureOut">
              <a:rPr lang="en-US" smtClean="0"/>
              <a:pPr/>
              <a:t>11/21/24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DC54E15-6BF8-E24F-913C-ED40DB702F2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46ADE0-1033-5848-9967-66BB96245D22}" type="datetimeFigureOut">
              <a:rPr lang="en-US" smtClean="0"/>
              <a:pPr/>
              <a:t>11/21/24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DC54E15-6BF8-E24F-913C-ED40DB702F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xkcd.com/547/" TargetMode="External"/><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tif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667000"/>
            <a:ext cx="6477000" cy="1828800"/>
          </a:xfrm>
        </p:spPr>
        <p:txBody>
          <a:bodyPr>
            <a:normAutofit/>
          </a:bodyPr>
          <a:lstStyle/>
          <a:p>
            <a:r>
              <a:rPr lang="en-US" dirty="0"/>
              <a:t>Text Simplification</a:t>
            </a:r>
          </a:p>
        </p:txBody>
      </p:sp>
      <p:sp>
        <p:nvSpPr>
          <p:cNvPr id="3" name="Subtitle 2"/>
          <p:cNvSpPr>
            <a:spLocks noGrp="1"/>
          </p:cNvSpPr>
          <p:nvPr>
            <p:ph type="subTitle" idx="1"/>
          </p:nvPr>
        </p:nvSpPr>
        <p:spPr>
          <a:xfrm>
            <a:off x="1752600" y="4419600"/>
            <a:ext cx="6705600" cy="1066800"/>
          </a:xfrm>
        </p:spPr>
        <p:txBody>
          <a:bodyPr>
            <a:normAutofit/>
          </a:bodyPr>
          <a:lstStyle/>
          <a:p>
            <a:r>
              <a:rPr lang="en-US" dirty="0"/>
              <a:t>David Kauchak</a:t>
            </a:r>
            <a:br>
              <a:rPr lang="en-US" dirty="0"/>
            </a:br>
            <a:r>
              <a:rPr lang="en-US" dirty="0"/>
              <a:t>CS159 – Fall 2024</a:t>
            </a:r>
          </a:p>
        </p:txBody>
      </p:sp>
      <p:pic>
        <p:nvPicPr>
          <p:cNvPr id="4" name="Picture 3"/>
          <p:cNvPicPr>
            <a:picLocks noChangeAspect="1"/>
          </p:cNvPicPr>
          <p:nvPr/>
        </p:nvPicPr>
        <p:blipFill>
          <a:blip r:embed="rId2"/>
          <a:stretch>
            <a:fillRect/>
          </a:stretch>
        </p:blipFill>
        <p:spPr>
          <a:xfrm>
            <a:off x="102723" y="49122"/>
            <a:ext cx="3707278" cy="27727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Endemic types </a:t>
            </a:r>
            <a:r>
              <a:rPr lang="en-US" sz="2800" i="1" dirty="0">
                <a:solidFill>
                  <a:srgbClr val="FF0000"/>
                </a:solidFill>
              </a:rPr>
              <a:t>or species</a:t>
            </a:r>
            <a:r>
              <a:rPr lang="en-US" sz="2800" dirty="0">
                <a:solidFill>
                  <a:srgbClr val="000090"/>
                </a:solidFill>
              </a:rPr>
              <a:t> are especially likely to develop on islands because of their geographical isolation.</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Endemic types are most likely to develop on islands because they are isolated.</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1752600" cy="646331"/>
          </a:xfrm>
          <a:prstGeom prst="rect">
            <a:avLst/>
          </a:prstGeom>
          <a:noFill/>
        </p:spPr>
        <p:txBody>
          <a:bodyPr wrap="square" rtlCol="0">
            <a:spAutoFit/>
          </a:bodyPr>
          <a:lstStyle/>
          <a:p>
            <a:r>
              <a:rPr lang="en-US" sz="3600" dirty="0">
                <a:solidFill>
                  <a:srgbClr val="0000FF"/>
                </a:solidFill>
              </a:rPr>
              <a:t>Deletion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Endemic types or species are </a:t>
            </a:r>
            <a:r>
              <a:rPr lang="en-US" sz="2800" i="1" dirty="0">
                <a:solidFill>
                  <a:srgbClr val="FF0000"/>
                </a:solidFill>
              </a:rPr>
              <a:t>especially</a:t>
            </a:r>
            <a:r>
              <a:rPr lang="en-US" sz="2800" dirty="0">
                <a:solidFill>
                  <a:srgbClr val="000090"/>
                </a:solidFill>
              </a:rPr>
              <a:t> likely to develop on islands because </a:t>
            </a:r>
            <a:r>
              <a:rPr lang="en-US" sz="2800" i="1" dirty="0">
                <a:solidFill>
                  <a:srgbClr val="FF0000"/>
                </a:solidFill>
              </a:rPr>
              <a:t>of their geographical isolation</a:t>
            </a:r>
            <a:r>
              <a:rPr lang="en-US" sz="2800" dirty="0">
                <a:solidFill>
                  <a:srgbClr val="000090"/>
                </a:solidFill>
              </a:rPr>
              <a:t>.</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Endemic types are </a:t>
            </a:r>
            <a:r>
              <a:rPr lang="en-US" sz="2800" i="1" dirty="0">
                <a:solidFill>
                  <a:srgbClr val="FF0000"/>
                </a:solidFill>
              </a:rPr>
              <a:t>most</a:t>
            </a:r>
            <a:r>
              <a:rPr lang="en-US" sz="2800" dirty="0">
                <a:solidFill>
                  <a:srgbClr val="FF6600"/>
                </a:solidFill>
              </a:rPr>
              <a:t> likely to develop on islands because </a:t>
            </a:r>
            <a:r>
              <a:rPr lang="en-US" sz="2800" i="1" dirty="0">
                <a:solidFill>
                  <a:srgbClr val="FF0000"/>
                </a:solidFill>
              </a:rPr>
              <a:t>they are isolated</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2209800" cy="646331"/>
          </a:xfrm>
          <a:prstGeom prst="rect">
            <a:avLst/>
          </a:prstGeom>
          <a:noFill/>
        </p:spPr>
        <p:txBody>
          <a:bodyPr wrap="square" rtlCol="0">
            <a:spAutoFit/>
          </a:bodyPr>
          <a:lstStyle/>
          <a:p>
            <a:r>
              <a:rPr lang="en-US" sz="3600" dirty="0">
                <a:solidFill>
                  <a:srgbClr val="0000FF"/>
                </a:solidFill>
              </a:rPr>
              <a:t>Rewording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600200"/>
            <a:ext cx="8991600" cy="1384995"/>
          </a:xfrm>
          <a:prstGeom prst="rect">
            <a:avLst/>
          </a:prstGeom>
        </p:spPr>
        <p:txBody>
          <a:bodyPr wrap="square">
            <a:spAutoFit/>
          </a:bodyPr>
          <a:lstStyle/>
          <a:p>
            <a:r>
              <a:rPr lang="en-US" sz="2800" dirty="0">
                <a:solidFill>
                  <a:srgbClr val="000090"/>
                </a:solidFill>
              </a:rPr>
              <a:t>The reverse process, producing electrical energy from mechanical energy, is accomplished by a generator or dynamo.</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A dynamo or an electric generator does the reverse: it changes mechanical movement into electric energy.</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43000" y="5410521"/>
            <a:ext cx="6910616" cy="523220"/>
          </a:xfrm>
          <a:prstGeom prst="rect">
            <a:avLst/>
          </a:prstGeom>
          <a:noFill/>
        </p:spPr>
        <p:txBody>
          <a:bodyPr wrap="none" rtlCol="0">
            <a:spAutoFit/>
          </a:bodyPr>
          <a:lstStyle/>
          <a:p>
            <a:r>
              <a:rPr lang="en-US" sz="2800" dirty="0">
                <a:solidFill>
                  <a:srgbClr val="FF0000"/>
                </a:solidFill>
              </a:rPr>
              <a:t>What types of transformations are happening?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600200"/>
            <a:ext cx="8991600" cy="1384995"/>
          </a:xfrm>
          <a:prstGeom prst="rect">
            <a:avLst/>
          </a:prstGeom>
        </p:spPr>
        <p:txBody>
          <a:bodyPr wrap="square">
            <a:spAutoFit/>
          </a:bodyPr>
          <a:lstStyle/>
          <a:p>
            <a:r>
              <a:rPr lang="en-US" sz="2800" i="1" dirty="0">
                <a:solidFill>
                  <a:srgbClr val="008000"/>
                </a:solidFill>
              </a:rPr>
              <a:t>The reverse</a:t>
            </a:r>
            <a:r>
              <a:rPr lang="en-US" sz="2800" dirty="0">
                <a:solidFill>
                  <a:srgbClr val="000090"/>
                </a:solidFill>
              </a:rPr>
              <a:t> process, producing </a:t>
            </a:r>
            <a:r>
              <a:rPr lang="en-US" sz="2800" i="1" dirty="0">
                <a:solidFill>
                  <a:srgbClr val="008000"/>
                </a:solidFill>
              </a:rPr>
              <a:t>electrical energy</a:t>
            </a:r>
            <a:r>
              <a:rPr lang="en-US" sz="2800" dirty="0">
                <a:solidFill>
                  <a:srgbClr val="000090"/>
                </a:solidFill>
              </a:rPr>
              <a:t> from </a:t>
            </a:r>
            <a:r>
              <a:rPr lang="en-US" sz="2800" i="1" dirty="0">
                <a:solidFill>
                  <a:srgbClr val="008000"/>
                </a:solidFill>
              </a:rPr>
              <a:t>mechanical</a:t>
            </a:r>
            <a:r>
              <a:rPr lang="en-US" sz="2800" dirty="0">
                <a:solidFill>
                  <a:srgbClr val="000090"/>
                </a:solidFill>
              </a:rPr>
              <a:t> energy, is accomplished by a </a:t>
            </a:r>
            <a:r>
              <a:rPr lang="en-US" sz="2800" i="1" dirty="0">
                <a:solidFill>
                  <a:srgbClr val="008000"/>
                </a:solidFill>
              </a:rPr>
              <a:t>generator or </a:t>
            </a:r>
            <a:br>
              <a:rPr lang="en-US" sz="2800" i="1" dirty="0">
                <a:solidFill>
                  <a:srgbClr val="008000"/>
                </a:solidFill>
              </a:rPr>
            </a:br>
            <a:r>
              <a:rPr lang="en-US" sz="2800" i="1" dirty="0">
                <a:solidFill>
                  <a:srgbClr val="008000"/>
                </a:solidFill>
              </a:rPr>
              <a:t>dynamo</a:t>
            </a:r>
            <a:r>
              <a:rPr lang="en-US" sz="2800" dirty="0">
                <a:solidFill>
                  <a:srgbClr val="000090"/>
                </a:solidFill>
              </a:rPr>
              <a:t>.</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A </a:t>
            </a:r>
            <a:r>
              <a:rPr lang="en-US" sz="2800" i="1" dirty="0">
                <a:solidFill>
                  <a:srgbClr val="008000"/>
                </a:solidFill>
              </a:rPr>
              <a:t>dynamo</a:t>
            </a:r>
            <a:r>
              <a:rPr lang="en-US" sz="2800" dirty="0">
                <a:solidFill>
                  <a:srgbClr val="FF6600"/>
                </a:solidFill>
              </a:rPr>
              <a:t> or an electric </a:t>
            </a:r>
            <a:r>
              <a:rPr lang="en-US" sz="2800" i="1" dirty="0">
                <a:solidFill>
                  <a:srgbClr val="008000"/>
                </a:solidFill>
              </a:rPr>
              <a:t>generator</a:t>
            </a:r>
            <a:r>
              <a:rPr lang="en-US" sz="2800" dirty="0">
                <a:solidFill>
                  <a:srgbClr val="FF6600"/>
                </a:solidFill>
              </a:rPr>
              <a:t> does </a:t>
            </a:r>
            <a:r>
              <a:rPr lang="en-US" sz="2800" i="1" dirty="0">
                <a:solidFill>
                  <a:srgbClr val="008000"/>
                </a:solidFill>
              </a:rPr>
              <a:t>the reverse</a:t>
            </a:r>
            <a:r>
              <a:rPr lang="en-US" sz="2800" dirty="0">
                <a:solidFill>
                  <a:srgbClr val="FF6600"/>
                </a:solidFill>
              </a:rPr>
              <a:t>: it changes </a:t>
            </a:r>
            <a:r>
              <a:rPr lang="en-US" sz="2800" i="1" dirty="0">
                <a:solidFill>
                  <a:srgbClr val="008000"/>
                </a:solidFill>
              </a:rPr>
              <a:t>mechanical</a:t>
            </a:r>
            <a:r>
              <a:rPr lang="en-US" sz="2800" dirty="0">
                <a:solidFill>
                  <a:srgbClr val="FF6600"/>
                </a:solidFill>
              </a:rPr>
              <a:t> movement into </a:t>
            </a:r>
            <a:r>
              <a:rPr lang="en-US" sz="2800" i="1" dirty="0">
                <a:solidFill>
                  <a:srgbClr val="008000"/>
                </a:solidFill>
              </a:rPr>
              <a:t>electric energy</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600200"/>
            <a:ext cx="8991600" cy="1384995"/>
          </a:xfrm>
          <a:prstGeom prst="rect">
            <a:avLst/>
          </a:prstGeom>
        </p:spPr>
        <p:txBody>
          <a:bodyPr wrap="square">
            <a:spAutoFit/>
          </a:bodyPr>
          <a:lstStyle/>
          <a:p>
            <a:r>
              <a:rPr lang="en-US" sz="2800" i="1" dirty="0">
                <a:solidFill>
                  <a:srgbClr val="008000"/>
                </a:solidFill>
              </a:rPr>
              <a:t>The reverse</a:t>
            </a:r>
            <a:r>
              <a:rPr lang="en-US" sz="2800" dirty="0">
                <a:solidFill>
                  <a:srgbClr val="000090"/>
                </a:solidFill>
              </a:rPr>
              <a:t> process, producing </a:t>
            </a:r>
            <a:r>
              <a:rPr lang="en-US" sz="2800" i="1" dirty="0">
                <a:solidFill>
                  <a:srgbClr val="008000"/>
                </a:solidFill>
              </a:rPr>
              <a:t>electrical energy</a:t>
            </a:r>
            <a:r>
              <a:rPr lang="en-US" sz="2800" dirty="0">
                <a:solidFill>
                  <a:srgbClr val="000090"/>
                </a:solidFill>
              </a:rPr>
              <a:t> from </a:t>
            </a:r>
            <a:r>
              <a:rPr lang="en-US" sz="2800" i="1" dirty="0">
                <a:solidFill>
                  <a:srgbClr val="008000"/>
                </a:solidFill>
              </a:rPr>
              <a:t>mechanical</a:t>
            </a:r>
            <a:r>
              <a:rPr lang="en-US" sz="2800" dirty="0">
                <a:solidFill>
                  <a:srgbClr val="000090"/>
                </a:solidFill>
              </a:rPr>
              <a:t> energy, is accomplished by a </a:t>
            </a:r>
            <a:r>
              <a:rPr lang="en-US" sz="2800" i="1" dirty="0">
                <a:solidFill>
                  <a:srgbClr val="008000"/>
                </a:solidFill>
              </a:rPr>
              <a:t>generator or </a:t>
            </a:r>
            <a:br>
              <a:rPr lang="en-US" sz="2800" i="1" dirty="0">
                <a:solidFill>
                  <a:srgbClr val="008000"/>
                </a:solidFill>
              </a:rPr>
            </a:br>
            <a:r>
              <a:rPr lang="en-US" sz="2800" i="1" dirty="0">
                <a:solidFill>
                  <a:srgbClr val="008000"/>
                </a:solidFill>
              </a:rPr>
              <a:t>dynamo</a:t>
            </a:r>
            <a:r>
              <a:rPr lang="en-US" sz="2800" dirty="0">
                <a:solidFill>
                  <a:srgbClr val="000090"/>
                </a:solidFill>
              </a:rPr>
              <a:t>.</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A </a:t>
            </a:r>
            <a:r>
              <a:rPr lang="en-US" sz="2800" i="1" dirty="0">
                <a:solidFill>
                  <a:srgbClr val="008000"/>
                </a:solidFill>
              </a:rPr>
              <a:t>dynamo</a:t>
            </a:r>
            <a:r>
              <a:rPr lang="en-US" sz="2800" dirty="0">
                <a:solidFill>
                  <a:srgbClr val="FF6600"/>
                </a:solidFill>
              </a:rPr>
              <a:t> or an electric </a:t>
            </a:r>
            <a:r>
              <a:rPr lang="en-US" sz="2800" i="1" dirty="0">
                <a:solidFill>
                  <a:srgbClr val="008000"/>
                </a:solidFill>
              </a:rPr>
              <a:t>generator</a:t>
            </a:r>
            <a:r>
              <a:rPr lang="en-US" sz="2800" dirty="0">
                <a:solidFill>
                  <a:srgbClr val="FF6600"/>
                </a:solidFill>
              </a:rPr>
              <a:t> does </a:t>
            </a:r>
            <a:r>
              <a:rPr lang="en-US" sz="2800" i="1" dirty="0">
                <a:solidFill>
                  <a:srgbClr val="008000"/>
                </a:solidFill>
              </a:rPr>
              <a:t>the reverse</a:t>
            </a:r>
            <a:r>
              <a:rPr lang="en-US" sz="2800" dirty="0">
                <a:solidFill>
                  <a:srgbClr val="FF6600"/>
                </a:solidFill>
              </a:rPr>
              <a:t>: it changes </a:t>
            </a:r>
            <a:r>
              <a:rPr lang="en-US" sz="2800" i="1" dirty="0">
                <a:solidFill>
                  <a:srgbClr val="008000"/>
                </a:solidFill>
              </a:rPr>
              <a:t>mechanical</a:t>
            </a:r>
            <a:r>
              <a:rPr lang="en-US" sz="2800" dirty="0">
                <a:solidFill>
                  <a:srgbClr val="FF6600"/>
                </a:solidFill>
              </a:rPr>
              <a:t> movement into </a:t>
            </a:r>
            <a:r>
              <a:rPr lang="en-US" sz="2800" i="1" dirty="0">
                <a:solidFill>
                  <a:srgbClr val="008000"/>
                </a:solidFill>
              </a:rPr>
              <a:t>electric energy</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95400" y="5410200"/>
            <a:ext cx="6019800" cy="1200329"/>
          </a:xfrm>
          <a:prstGeom prst="rect">
            <a:avLst/>
          </a:prstGeom>
          <a:noFill/>
        </p:spPr>
        <p:txBody>
          <a:bodyPr wrap="square" rtlCol="0">
            <a:spAutoFit/>
          </a:bodyPr>
          <a:lstStyle/>
          <a:p>
            <a:pPr>
              <a:buFontTx/>
              <a:buChar char="-"/>
            </a:pPr>
            <a:r>
              <a:rPr lang="en-US" sz="3600" dirty="0">
                <a:solidFill>
                  <a:srgbClr val="0000FF"/>
                </a:solidFill>
              </a:rPr>
              <a:t> Deletion and rewording</a:t>
            </a:r>
          </a:p>
          <a:p>
            <a:pPr>
              <a:buFontTx/>
              <a:buChar char="-"/>
            </a:pPr>
            <a:r>
              <a:rPr lang="en-US" sz="3600" dirty="0">
                <a:solidFill>
                  <a:srgbClr val="0000FF"/>
                </a:solidFill>
              </a:rPr>
              <a:t> Insertion and reordering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today</a:t>
            </a:r>
          </a:p>
        </p:txBody>
      </p:sp>
      <p:sp>
        <p:nvSpPr>
          <p:cNvPr id="3" name="Content Placeholder 2"/>
          <p:cNvSpPr>
            <a:spLocks noGrp="1"/>
          </p:cNvSpPr>
          <p:nvPr>
            <p:ph sz="quarter" idx="1"/>
          </p:nvPr>
        </p:nvSpPr>
        <p:spPr>
          <a:xfrm>
            <a:off x="612648" y="1600200"/>
            <a:ext cx="7312152" cy="4495800"/>
          </a:xfrm>
        </p:spPr>
        <p:txBody>
          <a:bodyPr/>
          <a:lstStyle/>
          <a:p>
            <a:pPr marL="0" indent="0">
              <a:buNone/>
            </a:pPr>
            <a:r>
              <a:rPr lang="en-US" dirty="0"/>
              <a:t>Introduce the text simplification problem</a:t>
            </a:r>
          </a:p>
          <a:p>
            <a:pPr marL="0" indent="0">
              <a:buNone/>
            </a:pPr>
            <a:endParaRPr lang="en-US" dirty="0"/>
          </a:p>
          <a:p>
            <a:pPr marL="0" indent="0">
              <a:buNone/>
            </a:pPr>
            <a:r>
              <a:rPr lang="en-US" dirty="0"/>
              <a:t>Understand why it’s important</a:t>
            </a:r>
          </a:p>
          <a:p>
            <a:pPr marL="0" indent="0">
              <a:buNone/>
            </a:pPr>
            <a:endParaRPr lang="en-US" dirty="0"/>
          </a:p>
          <a:p>
            <a:pPr marL="0" indent="0">
              <a:buNone/>
            </a:pPr>
            <a:r>
              <a:rPr lang="en-US" dirty="0"/>
              <a:t>Examine what makes text difficult/simple</a:t>
            </a:r>
          </a:p>
          <a:p>
            <a:pPr marL="0" indent="0">
              <a:buNone/>
            </a:pPr>
            <a:endParaRPr lang="en-US" dirty="0"/>
          </a:p>
          <a:p>
            <a:pPr marL="0" indent="0">
              <a:buNone/>
            </a:pPr>
            <a:r>
              <a:rPr lang="en-US" dirty="0"/>
              <a:t>Overview of approaches to text simplification</a:t>
            </a:r>
          </a:p>
        </p:txBody>
      </p:sp>
      <p:pic>
        <p:nvPicPr>
          <p:cNvPr id="4" name="Picture 3"/>
          <p:cNvPicPr>
            <a:picLocks noChangeAspect="1"/>
          </p:cNvPicPr>
          <p:nvPr/>
        </p:nvPicPr>
        <p:blipFill>
          <a:blip r:embed="rId2"/>
          <a:stretch>
            <a:fillRect/>
          </a:stretch>
        </p:blipFill>
        <p:spPr>
          <a:xfrm>
            <a:off x="6705600" y="1600200"/>
            <a:ext cx="533400" cy="479385"/>
          </a:xfrm>
          <a:prstGeom prst="rect">
            <a:avLst/>
          </a:prstGeom>
        </p:spPr>
      </p:pic>
    </p:spTree>
    <p:extLst>
      <p:ext uri="{BB962C8B-B14F-4D97-AF65-F5344CB8AC3E}">
        <p14:creationId xmlns:p14="http://schemas.microsoft.com/office/powerpoint/2010/main" val="207780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pic>
        <p:nvPicPr>
          <p:cNvPr id="4" name="Picture 3"/>
          <p:cNvPicPr>
            <a:picLocks noChangeAspect="1"/>
          </p:cNvPicPr>
          <p:nvPr/>
        </p:nvPicPr>
        <p:blipFill>
          <a:blip r:embed="rId3"/>
          <a:stretch>
            <a:fillRect/>
          </a:stretch>
        </p:blipFill>
        <p:spPr>
          <a:xfrm>
            <a:off x="990601" y="1905000"/>
            <a:ext cx="2209800" cy="4534182"/>
          </a:xfrm>
          <a:prstGeom prst="rect">
            <a:avLst/>
          </a:prstGeom>
        </p:spPr>
      </p:pic>
      <p:sp>
        <p:nvSpPr>
          <p:cNvPr id="5" name="Right Arrow 4"/>
          <p:cNvSpPr/>
          <p:nvPr/>
        </p:nvSpPr>
        <p:spPr>
          <a:xfrm>
            <a:off x="3733800" y="3581400"/>
            <a:ext cx="914400" cy="9144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57800" y="2819400"/>
            <a:ext cx="2286000" cy="3048000"/>
          </a:xfrm>
          <a:prstGeom prst="rect">
            <a:avLst/>
          </a:prstGeom>
          <a:noFill/>
          <a:ln w="76200" cap="flat" cmpd="sng" algn="ctr">
            <a:solidFill>
              <a:schemeClr val="tx1">
                <a:lumMod val="85000"/>
                <a:lumOff val="1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15000" y="3048000"/>
            <a:ext cx="1371600" cy="2554545"/>
          </a:xfrm>
          <a:prstGeom prst="rect">
            <a:avLst/>
          </a:prstGeom>
          <a:noFill/>
        </p:spPr>
        <p:txBody>
          <a:bodyPr wrap="square" rtlCol="0">
            <a:spAutoFit/>
          </a:bodyPr>
          <a:lstStyle/>
          <a:p>
            <a:pPr algn="ctr"/>
            <a:r>
              <a:rPr lang="en-US" sz="4000" dirty="0">
                <a:solidFill>
                  <a:srgbClr val="FF0000"/>
                </a:solidFill>
              </a:rPr>
              <a:t>DO NOT PARK 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sp>
        <p:nvSpPr>
          <p:cNvPr id="3" name="Content Placeholder 2"/>
          <p:cNvSpPr>
            <a:spLocks noGrp="1"/>
          </p:cNvSpPr>
          <p:nvPr>
            <p:ph sz="quarter" idx="1"/>
          </p:nvPr>
        </p:nvSpPr>
        <p:spPr>
          <a:xfrm>
            <a:off x="612648" y="1600200"/>
            <a:ext cx="8153400" cy="4800600"/>
          </a:xfrm>
        </p:spPr>
        <p:txBody>
          <a:bodyPr>
            <a:normAutofit/>
          </a:bodyPr>
          <a:lstStyle/>
          <a:p>
            <a:pPr marL="0" indent="0">
              <a:buNone/>
            </a:pPr>
            <a:r>
              <a:rPr lang="en-US" dirty="0"/>
              <a:t>A lot of text data is available</a:t>
            </a: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sz="2800" b="1" dirty="0">
                <a:solidFill>
                  <a:srgbClr val="FF0000"/>
                </a:solidFill>
              </a:rPr>
              <a:t>Problem:</a:t>
            </a:r>
            <a:r>
              <a:rPr lang="en-US" sz="2800" dirty="0"/>
              <a:t> much of this content is written above many people’s reading level</a:t>
            </a:r>
          </a:p>
        </p:txBody>
      </p:sp>
      <p:pic>
        <p:nvPicPr>
          <p:cNvPr id="7" name="Picture 6"/>
          <p:cNvPicPr>
            <a:picLocks noChangeAspect="1"/>
          </p:cNvPicPr>
          <p:nvPr/>
        </p:nvPicPr>
        <p:blipFill>
          <a:blip r:embed="rId3"/>
          <a:stretch>
            <a:fillRect/>
          </a:stretch>
        </p:blipFill>
        <p:spPr>
          <a:xfrm>
            <a:off x="3498850" y="2286000"/>
            <a:ext cx="2908300" cy="1071479"/>
          </a:xfrm>
          <a:prstGeom prst="rect">
            <a:avLst/>
          </a:prstGeom>
        </p:spPr>
      </p:pic>
      <p:pic>
        <p:nvPicPr>
          <p:cNvPr id="8" name="Picture 7"/>
          <p:cNvPicPr>
            <a:picLocks noChangeAspect="1"/>
          </p:cNvPicPr>
          <p:nvPr/>
        </p:nvPicPr>
        <p:blipFill>
          <a:blip r:embed="rId4"/>
          <a:stretch>
            <a:fillRect/>
          </a:stretch>
        </p:blipFill>
        <p:spPr>
          <a:xfrm>
            <a:off x="1143000" y="2097269"/>
            <a:ext cx="1524000" cy="1594184"/>
          </a:xfrm>
          <a:prstGeom prst="rect">
            <a:avLst/>
          </a:prstGeom>
        </p:spPr>
      </p:pic>
      <p:pic>
        <p:nvPicPr>
          <p:cNvPr id="9" name="Picture 8"/>
          <p:cNvPicPr>
            <a:picLocks noChangeAspect="1"/>
          </p:cNvPicPr>
          <p:nvPr/>
        </p:nvPicPr>
        <p:blipFill>
          <a:blip r:embed="rId5"/>
          <a:stretch>
            <a:fillRect/>
          </a:stretch>
        </p:blipFill>
        <p:spPr>
          <a:xfrm>
            <a:off x="3238500" y="4093509"/>
            <a:ext cx="1905000" cy="444500"/>
          </a:xfrm>
          <a:prstGeom prst="rect">
            <a:avLst/>
          </a:prstGeom>
        </p:spPr>
      </p:pic>
      <p:pic>
        <p:nvPicPr>
          <p:cNvPr id="5" name="Picture 4"/>
          <p:cNvPicPr>
            <a:picLocks noChangeAspect="1"/>
          </p:cNvPicPr>
          <p:nvPr/>
        </p:nvPicPr>
        <p:blipFill>
          <a:blip r:embed="rId6"/>
          <a:stretch>
            <a:fillRect/>
          </a:stretch>
        </p:blipFill>
        <p:spPr>
          <a:xfrm>
            <a:off x="1145615" y="3718347"/>
            <a:ext cx="1454380" cy="1447916"/>
          </a:xfrm>
          <a:prstGeom prst="rect">
            <a:avLst/>
          </a:prstGeom>
        </p:spPr>
      </p:pic>
      <p:pic>
        <p:nvPicPr>
          <p:cNvPr id="10" name="Picture 9"/>
          <p:cNvPicPr>
            <a:picLocks noChangeAspect="1"/>
          </p:cNvPicPr>
          <p:nvPr/>
        </p:nvPicPr>
        <p:blipFill>
          <a:blip r:embed="rId7"/>
          <a:stretch>
            <a:fillRect/>
          </a:stretch>
        </p:blipFill>
        <p:spPr>
          <a:xfrm>
            <a:off x="5867400" y="3612638"/>
            <a:ext cx="1638300" cy="101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literacy</a:t>
            </a:r>
          </a:p>
        </p:txBody>
      </p:sp>
      <p:pic>
        <p:nvPicPr>
          <p:cNvPr id="4" name="Picture 3"/>
          <p:cNvPicPr>
            <a:picLocks noChangeAspect="1"/>
          </p:cNvPicPr>
          <p:nvPr/>
        </p:nvPicPr>
        <p:blipFill>
          <a:blip r:embed="rId3"/>
          <a:stretch>
            <a:fillRect/>
          </a:stretch>
        </p:blipFill>
        <p:spPr>
          <a:xfrm>
            <a:off x="1752600" y="1600200"/>
            <a:ext cx="4663440" cy="2590800"/>
          </a:xfrm>
          <a:prstGeom prst="rect">
            <a:avLst/>
          </a:prstGeom>
        </p:spPr>
      </p:pic>
      <p:sp>
        <p:nvSpPr>
          <p:cNvPr id="5" name="Rectangle 4"/>
          <p:cNvSpPr/>
          <p:nvPr/>
        </p:nvSpPr>
        <p:spPr>
          <a:xfrm>
            <a:off x="685800" y="4572000"/>
            <a:ext cx="6947408" cy="1200329"/>
          </a:xfrm>
          <a:prstGeom prst="rect">
            <a:avLst/>
          </a:prstGeom>
        </p:spPr>
        <p:txBody>
          <a:bodyPr wrap="square">
            <a:spAutoFit/>
          </a:bodyPr>
          <a:lstStyle/>
          <a:p>
            <a:r>
              <a:rPr lang="en-US" b="1" dirty="0"/>
              <a:t>Below Basic:</a:t>
            </a:r>
            <a:r>
              <a:rPr lang="en-US" dirty="0"/>
              <a:t> 	  no more than the most simple and concrete literacy skills</a:t>
            </a:r>
          </a:p>
          <a:p>
            <a:r>
              <a:rPr lang="en-US" b="1" dirty="0"/>
              <a:t>Basic: 		  </a:t>
            </a:r>
            <a:r>
              <a:rPr lang="en-US" dirty="0"/>
              <a:t>can perform simple and everyday literacy activities</a:t>
            </a:r>
          </a:p>
          <a:p>
            <a:r>
              <a:rPr lang="en-US" b="1" dirty="0"/>
              <a:t>Intermediate: 	  </a:t>
            </a:r>
            <a:r>
              <a:rPr lang="en-US" dirty="0"/>
              <a:t>can perform moderately challenging literacy activities</a:t>
            </a:r>
          </a:p>
          <a:p>
            <a:r>
              <a:rPr lang="en-US" b="1" dirty="0"/>
              <a:t>Proficient: 	  </a:t>
            </a:r>
            <a:r>
              <a:rPr lang="en-US" dirty="0"/>
              <a:t>can perform complex and challenging literacy activities</a:t>
            </a:r>
          </a:p>
        </p:txBody>
      </p:sp>
      <p:sp>
        <p:nvSpPr>
          <p:cNvPr id="6" name="Rectangle 5"/>
          <p:cNvSpPr/>
          <p:nvPr/>
        </p:nvSpPr>
        <p:spPr>
          <a:xfrm>
            <a:off x="533400" y="4572000"/>
            <a:ext cx="6934200" cy="609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52600" y="1676400"/>
            <a:ext cx="2133600" cy="2514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612264" y="6474023"/>
            <a:ext cx="3531736" cy="307777"/>
          </a:xfrm>
          <a:prstGeom prst="rect">
            <a:avLst/>
          </a:prstGeom>
        </p:spPr>
        <p:txBody>
          <a:bodyPr wrap="none">
            <a:spAutoFit/>
          </a:bodyPr>
          <a:lstStyle/>
          <a:p>
            <a:r>
              <a:rPr lang="en-US" sz="1400" dirty="0"/>
              <a:t>http://</a:t>
            </a:r>
            <a:r>
              <a:rPr lang="en-US" sz="1400" dirty="0" err="1"/>
              <a:t>nces.ed.gov</a:t>
            </a:r>
            <a:r>
              <a:rPr lang="en-US" sz="1400" dirty="0"/>
              <a:t>/</a:t>
            </a:r>
            <a:r>
              <a:rPr lang="en-US" sz="1400" dirty="0" err="1"/>
              <a:t>naal</a:t>
            </a:r>
            <a:r>
              <a:rPr lang="en-US" sz="1400" dirty="0"/>
              <a:t>/</a:t>
            </a:r>
            <a:r>
              <a:rPr lang="en-US" sz="1400" dirty="0" err="1"/>
              <a:t>kf_demographics.asp</a:t>
            </a:r>
            <a:endParaRPr lang="en-US" sz="1400" dirty="0"/>
          </a:p>
        </p:txBody>
      </p:sp>
    </p:spTree>
    <p:extLst>
      <p:ext uri="{BB962C8B-B14F-4D97-AF65-F5344CB8AC3E}">
        <p14:creationId xmlns:p14="http://schemas.microsoft.com/office/powerpoint/2010/main" val="14658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dirty="0"/>
              <a:t>Broader availability of standard text resources</a:t>
            </a:r>
          </a:p>
          <a:p>
            <a:pPr lvl="1"/>
            <a:r>
              <a:rPr lang="en-US" sz="2400" dirty="0"/>
              <a:t>language learners</a:t>
            </a:r>
          </a:p>
          <a:p>
            <a:pPr lvl="1"/>
            <a:r>
              <a:rPr lang="en-US" sz="2400" dirty="0"/>
              <a:t>people with aphasia or other cognitive disabilities</a:t>
            </a:r>
          </a:p>
          <a:p>
            <a:pPr lvl="1"/>
            <a:r>
              <a:rPr lang="en-US" sz="2400" dirty="0"/>
              <a:t>children</a:t>
            </a:r>
          </a:p>
          <a:p>
            <a:pPr lvl="1"/>
            <a:endParaRPr lang="en-US" sz="2400" dirty="0"/>
          </a:p>
          <a:p>
            <a:pPr marL="0" indent="0">
              <a:buNone/>
            </a:pPr>
            <a:r>
              <a:rPr lang="en-US" dirty="0"/>
              <a:t>Broader availability of domain-specific text resources</a:t>
            </a:r>
          </a:p>
          <a:p>
            <a:pPr lvl="1"/>
            <a:r>
              <a:rPr lang="en-US" sz="2400" dirty="0"/>
              <a:t>health and medical documents</a:t>
            </a:r>
          </a:p>
          <a:p>
            <a:pPr lvl="2"/>
            <a:r>
              <a:rPr lang="en-US" sz="2100" dirty="0"/>
              <a:t>90M Americans (</a:t>
            </a:r>
            <a:r>
              <a:rPr lang="en-US" sz="2100" i="1" dirty="0"/>
              <a:t>at least a third!</a:t>
            </a:r>
            <a:r>
              <a:rPr lang="en-US" sz="2100" dirty="0"/>
              <a:t>) do not have sufficient health literacy to understand currently provided materials</a:t>
            </a:r>
          </a:p>
          <a:p>
            <a:pPr lvl="2"/>
            <a:r>
              <a:rPr lang="en-US" sz="2100" dirty="0"/>
              <a:t>Cost of low health literacy is estimated to be hundreds of billions</a:t>
            </a:r>
          </a:p>
          <a:p>
            <a:pPr lvl="1"/>
            <a:r>
              <a:rPr lang="en-US" sz="2400" dirty="0"/>
              <a:t>academic papers</a:t>
            </a:r>
          </a:p>
          <a:p>
            <a:pPr lvl="1"/>
            <a:r>
              <a:rPr lang="en-US" sz="2400" dirty="0"/>
              <a:t>legal documents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85A589-306E-364B-9B65-C39EA390C503}"/>
              </a:ext>
            </a:extLst>
          </p:cNvPr>
          <p:cNvPicPr>
            <a:picLocks noChangeAspect="1"/>
          </p:cNvPicPr>
          <p:nvPr/>
        </p:nvPicPr>
        <p:blipFill>
          <a:blip r:embed="rId2"/>
          <a:stretch>
            <a:fillRect/>
          </a:stretch>
        </p:blipFill>
        <p:spPr>
          <a:xfrm>
            <a:off x="2209800" y="457199"/>
            <a:ext cx="4800600" cy="5275385"/>
          </a:xfrm>
          <a:prstGeom prst="rect">
            <a:avLst/>
          </a:prstGeom>
        </p:spPr>
      </p:pic>
      <p:sp>
        <p:nvSpPr>
          <p:cNvPr id="5" name="Rectangle 4">
            <a:extLst>
              <a:ext uri="{FF2B5EF4-FFF2-40B4-BE49-F238E27FC236}">
                <a16:creationId xmlns:a16="http://schemas.microsoft.com/office/drawing/2014/main" id="{A649F3CC-784C-EF48-B529-614A68D6DB02}"/>
              </a:ext>
            </a:extLst>
          </p:cNvPr>
          <p:cNvSpPr/>
          <p:nvPr/>
        </p:nvSpPr>
        <p:spPr>
          <a:xfrm>
            <a:off x="3124200" y="6153090"/>
            <a:ext cx="2589170" cy="400110"/>
          </a:xfrm>
          <a:prstGeom prst="rect">
            <a:avLst/>
          </a:prstGeom>
        </p:spPr>
        <p:txBody>
          <a:bodyPr wrap="none">
            <a:spAutoFit/>
          </a:bodyPr>
          <a:lstStyle/>
          <a:p>
            <a:r>
              <a:rPr lang="en-US" sz="2000" dirty="0">
                <a:hlinkClick r:id="rId3"/>
              </a:rPr>
              <a:t>https://xkcd.com/547/</a:t>
            </a:r>
            <a:endParaRPr lang="en-US" sz="2000" dirty="0"/>
          </a:p>
        </p:txBody>
      </p:sp>
    </p:spTree>
    <p:extLst>
      <p:ext uri="{BB962C8B-B14F-4D97-AF65-F5344CB8AC3E}">
        <p14:creationId xmlns:p14="http://schemas.microsoft.com/office/powerpoint/2010/main" val="154964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text simplification?</a:t>
            </a:r>
          </a:p>
        </p:txBody>
      </p:sp>
      <p:sp>
        <p:nvSpPr>
          <p:cNvPr id="3" name="Content Placeholder 2"/>
          <p:cNvSpPr>
            <a:spLocks noGrp="1"/>
          </p:cNvSpPr>
          <p:nvPr>
            <p:ph sz="quarter" idx="1"/>
          </p:nvPr>
        </p:nvSpPr>
        <p:spPr>
          <a:xfrm>
            <a:off x="612648" y="1600200"/>
            <a:ext cx="8153400" cy="609600"/>
          </a:xfrm>
        </p:spPr>
        <p:txBody>
          <a:bodyPr/>
          <a:lstStyle/>
          <a:p>
            <a:pPr marL="0" indent="0">
              <a:buNone/>
            </a:pPr>
            <a:r>
              <a:rPr lang="en-US" dirty="0"/>
              <a:t>Make life easier for computers! </a:t>
            </a:r>
          </a:p>
        </p:txBody>
      </p:sp>
      <p:sp>
        <p:nvSpPr>
          <p:cNvPr id="4" name="Rectangle 3"/>
          <p:cNvSpPr/>
          <p:nvPr/>
        </p:nvSpPr>
        <p:spPr>
          <a:xfrm>
            <a:off x="1371600" y="5739824"/>
            <a:ext cx="6858000" cy="584776"/>
          </a:xfrm>
          <a:prstGeom prst="rect">
            <a:avLst/>
          </a:prstGeom>
        </p:spPr>
        <p:txBody>
          <a:bodyPr wrap="square">
            <a:spAutoFit/>
          </a:bodyPr>
          <a:lstStyle/>
          <a:p>
            <a:r>
              <a:rPr lang="en-US" sz="3200" dirty="0">
                <a:solidFill>
                  <a:srgbClr val="FF6600"/>
                </a:solidFill>
              </a:rPr>
              <a:t>I do not like green eggs and ham.</a:t>
            </a:r>
          </a:p>
        </p:txBody>
      </p:sp>
      <p:pic>
        <p:nvPicPr>
          <p:cNvPr id="5" name="Picture 4"/>
          <p:cNvPicPr>
            <a:picLocks noChangeAspect="1"/>
          </p:cNvPicPr>
          <p:nvPr/>
        </p:nvPicPr>
        <p:blipFill>
          <a:blip r:embed="rId3"/>
          <a:stretch>
            <a:fillRect/>
          </a:stretch>
        </p:blipFill>
        <p:spPr>
          <a:xfrm>
            <a:off x="612648" y="2209800"/>
            <a:ext cx="2438400" cy="1498600"/>
          </a:xfrm>
          <a:prstGeom prst="rect">
            <a:avLst/>
          </a:prstGeom>
        </p:spPr>
      </p:pic>
      <p:sp>
        <p:nvSpPr>
          <p:cNvPr id="6" name="Rectangle 5"/>
          <p:cNvSpPr/>
          <p:nvPr/>
        </p:nvSpPr>
        <p:spPr>
          <a:xfrm>
            <a:off x="1371600" y="3967609"/>
            <a:ext cx="7467600" cy="1077218"/>
          </a:xfrm>
          <a:prstGeom prst="rect">
            <a:avLst/>
          </a:prstGeom>
        </p:spPr>
        <p:txBody>
          <a:bodyPr wrap="square">
            <a:spAutoFit/>
          </a:bodyPr>
          <a:lstStyle/>
          <a:p>
            <a:r>
              <a:rPr lang="en-US" sz="3200" dirty="0">
                <a:solidFill>
                  <a:srgbClr val="000090"/>
                </a:solidFill>
              </a:rPr>
              <a:t>I find forest colored chicken ovum and smoked pork thigh to be </a:t>
            </a:r>
            <a:r>
              <a:rPr lang="en-US" sz="3200" dirty="0" err="1">
                <a:solidFill>
                  <a:srgbClr val="000090"/>
                </a:solidFill>
              </a:rPr>
              <a:t>dietarily</a:t>
            </a:r>
            <a:r>
              <a:rPr lang="en-US" sz="3200" dirty="0">
                <a:solidFill>
                  <a:srgbClr val="000090"/>
                </a:solidFill>
              </a:rPr>
              <a:t> disturbing.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text difficult/simple?</a:t>
            </a:r>
          </a:p>
        </p:txBody>
      </p:sp>
      <p:sp>
        <p:nvSpPr>
          <p:cNvPr id="4" name="TextBox 3"/>
          <p:cNvSpPr txBox="1"/>
          <p:nvPr/>
        </p:nvSpPr>
        <p:spPr>
          <a:xfrm>
            <a:off x="3835908" y="3049250"/>
            <a:ext cx="812292" cy="1446550"/>
          </a:xfrm>
          <a:prstGeom prst="rect">
            <a:avLst/>
          </a:prstGeom>
          <a:noFill/>
        </p:spPr>
        <p:txBody>
          <a:bodyPr wrap="none" rtlCol="0">
            <a:spAutoFit/>
          </a:bodyPr>
          <a:lstStyle/>
          <a:p>
            <a:r>
              <a:rPr lang="en-US" sz="8800" dirty="0">
                <a:solidFill>
                  <a:srgbClr val="FF0000"/>
                </a:solidFill>
                <a:latin typeface="Arial"/>
                <a:cs typeface="Arial"/>
              </a:rPr>
              <a:t>?</a:t>
            </a:r>
          </a:p>
        </p:txBody>
      </p:sp>
    </p:spTree>
    <p:extLst>
      <p:ext uri="{BB962C8B-B14F-4D97-AF65-F5344CB8AC3E}">
        <p14:creationId xmlns:p14="http://schemas.microsoft.com/office/powerpoint/2010/main" val="296085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text difficult/simple?</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Lots of previous research going back decades!</a:t>
            </a:r>
          </a:p>
          <a:p>
            <a:pPr marL="0" indent="0">
              <a:buNone/>
            </a:pPr>
            <a:endParaRPr lang="en-US" dirty="0"/>
          </a:p>
          <a:p>
            <a:pPr marL="0" indent="0">
              <a:buNone/>
            </a:pPr>
            <a:r>
              <a:rPr lang="en-US" dirty="0"/>
              <a:t>Some ideas:</a:t>
            </a:r>
          </a:p>
          <a:p>
            <a:pPr>
              <a:buFontTx/>
              <a:buChar char="-"/>
            </a:pPr>
            <a:r>
              <a:rPr lang="en-US" dirty="0"/>
              <a:t>vocabulary</a:t>
            </a:r>
          </a:p>
          <a:p>
            <a:pPr>
              <a:buFontTx/>
              <a:buChar char="-"/>
            </a:pPr>
            <a:r>
              <a:rPr lang="en-US" dirty="0"/>
              <a:t>sentence structure/grammatical components</a:t>
            </a:r>
          </a:p>
          <a:p>
            <a:pPr lvl="1">
              <a:buFontTx/>
              <a:buChar char="-"/>
            </a:pPr>
            <a:r>
              <a:rPr lang="en-US" dirty="0"/>
              <a:t>passive vs. active tense</a:t>
            </a:r>
          </a:p>
          <a:p>
            <a:pPr lvl="1">
              <a:buFontTx/>
              <a:buChar char="-"/>
            </a:pPr>
            <a:r>
              <a:rPr lang="en-US" dirty="0"/>
              <a:t>use of relative clauses</a:t>
            </a:r>
          </a:p>
          <a:p>
            <a:pPr lvl="1">
              <a:buFontTx/>
              <a:buChar char="-"/>
            </a:pPr>
            <a:r>
              <a:rPr lang="en-US" dirty="0"/>
              <a:t>compound nouns</a:t>
            </a:r>
          </a:p>
          <a:p>
            <a:pPr lvl="1">
              <a:buFontTx/>
              <a:buChar char="-"/>
            </a:pPr>
            <a:r>
              <a:rPr lang="en-US" dirty="0"/>
              <a:t>nominalization (turning verbs into nouns)</a:t>
            </a:r>
          </a:p>
          <a:p>
            <a:pPr lvl="1">
              <a:buFontTx/>
              <a:buChar char="-"/>
            </a:pPr>
            <a:r>
              <a:rPr lang="en-US" dirty="0"/>
              <a:t>…</a:t>
            </a:r>
          </a:p>
          <a:p>
            <a:pPr>
              <a:buFontTx/>
              <a:buChar char="-"/>
            </a:pPr>
            <a:r>
              <a:rPr lang="en-US" dirty="0"/>
              <a:t>organization/flow</a:t>
            </a:r>
          </a:p>
        </p:txBody>
      </p:sp>
    </p:spTree>
    <p:extLst>
      <p:ext uri="{BB962C8B-B14F-4D97-AF65-F5344CB8AC3E}">
        <p14:creationId xmlns:p14="http://schemas.microsoft.com/office/powerpoint/2010/main" val="67385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text difficulty</a:t>
            </a:r>
          </a:p>
        </p:txBody>
      </p:sp>
      <p:sp>
        <p:nvSpPr>
          <p:cNvPr id="3" name="Content Placeholder 2"/>
          <p:cNvSpPr>
            <a:spLocks noGrp="1"/>
          </p:cNvSpPr>
          <p:nvPr>
            <p:ph sz="quarter" idx="1"/>
          </p:nvPr>
        </p:nvSpPr>
        <p:spPr>
          <a:xfrm>
            <a:off x="612648" y="1600200"/>
            <a:ext cx="8153400" cy="3352800"/>
          </a:xfrm>
        </p:spPr>
        <p:txBody>
          <a:bodyPr>
            <a:normAutofit fontScale="92500" lnSpcReduction="20000"/>
          </a:bodyPr>
          <a:lstStyle/>
          <a:p>
            <a:pPr>
              <a:buFontTx/>
              <a:buChar char="-"/>
            </a:pPr>
            <a:r>
              <a:rPr lang="en-US" dirty="0">
                <a:solidFill>
                  <a:schemeClr val="bg1">
                    <a:lumMod val="75000"/>
                  </a:schemeClr>
                </a:solidFill>
              </a:rPr>
              <a:t>vocabulary</a:t>
            </a:r>
          </a:p>
          <a:p>
            <a:pPr>
              <a:buFontTx/>
              <a:buChar char="-"/>
            </a:pPr>
            <a:r>
              <a:rPr lang="en-US" dirty="0">
                <a:solidFill>
                  <a:schemeClr val="bg1">
                    <a:lumMod val="75000"/>
                  </a:schemeClr>
                </a:solidFill>
              </a:rPr>
              <a:t>sentence structure/grammatical components</a:t>
            </a:r>
          </a:p>
          <a:p>
            <a:pPr lvl="1">
              <a:buFontTx/>
              <a:buChar char="-"/>
            </a:pPr>
            <a:r>
              <a:rPr lang="en-US" dirty="0">
                <a:solidFill>
                  <a:schemeClr val="bg1">
                    <a:lumMod val="75000"/>
                  </a:schemeClr>
                </a:solidFill>
              </a:rPr>
              <a:t>passive vs. active tense</a:t>
            </a:r>
          </a:p>
          <a:p>
            <a:pPr lvl="1">
              <a:buFontTx/>
              <a:buChar char="-"/>
            </a:pPr>
            <a:r>
              <a:rPr lang="en-US" dirty="0">
                <a:solidFill>
                  <a:schemeClr val="bg1">
                    <a:lumMod val="75000"/>
                  </a:schemeClr>
                </a:solidFill>
              </a:rPr>
              <a:t>use of relative clauses</a:t>
            </a:r>
          </a:p>
          <a:p>
            <a:pPr lvl="1">
              <a:buFontTx/>
              <a:buChar char="-"/>
            </a:pPr>
            <a:r>
              <a:rPr lang="en-US" dirty="0">
                <a:solidFill>
                  <a:schemeClr val="bg1">
                    <a:lumMod val="75000"/>
                  </a:schemeClr>
                </a:solidFill>
              </a:rPr>
              <a:t>compound nouns</a:t>
            </a:r>
          </a:p>
          <a:p>
            <a:pPr lvl="1">
              <a:buFontTx/>
              <a:buChar char="-"/>
            </a:pPr>
            <a:r>
              <a:rPr lang="en-US" dirty="0">
                <a:solidFill>
                  <a:schemeClr val="bg1">
                    <a:lumMod val="75000"/>
                  </a:schemeClr>
                </a:solidFill>
              </a:rPr>
              <a:t>nominalization (turning verbs into nouns)</a:t>
            </a:r>
          </a:p>
          <a:p>
            <a:pPr lvl="1">
              <a:buFontTx/>
              <a:buChar char="-"/>
            </a:pPr>
            <a:r>
              <a:rPr lang="en-US" dirty="0">
                <a:solidFill>
                  <a:schemeClr val="bg1">
                    <a:lumMod val="75000"/>
                  </a:schemeClr>
                </a:solidFill>
              </a:rPr>
              <a:t>…</a:t>
            </a:r>
          </a:p>
          <a:p>
            <a:pPr>
              <a:buFontTx/>
              <a:buChar char="-"/>
            </a:pPr>
            <a:r>
              <a:rPr lang="en-US" dirty="0">
                <a:solidFill>
                  <a:schemeClr val="bg1">
                    <a:lumMod val="75000"/>
                  </a:schemeClr>
                </a:solidFill>
              </a:rPr>
              <a:t>organization/flow</a:t>
            </a:r>
          </a:p>
        </p:txBody>
      </p:sp>
      <p:sp>
        <p:nvSpPr>
          <p:cNvPr id="4" name="TextBox 3"/>
          <p:cNvSpPr txBox="1"/>
          <p:nvPr/>
        </p:nvSpPr>
        <p:spPr>
          <a:xfrm>
            <a:off x="1066800" y="5238705"/>
            <a:ext cx="6781800" cy="954107"/>
          </a:xfrm>
          <a:prstGeom prst="rect">
            <a:avLst/>
          </a:prstGeom>
          <a:noFill/>
        </p:spPr>
        <p:txBody>
          <a:bodyPr wrap="square" rtlCol="0">
            <a:spAutoFit/>
          </a:bodyPr>
          <a:lstStyle/>
          <a:p>
            <a:r>
              <a:rPr lang="en-US" sz="2800" dirty="0">
                <a:solidFill>
                  <a:srgbClr val="FF0000"/>
                </a:solidFill>
              </a:rPr>
              <a:t>How do we measure/quantify these things, particularly with minimal human intervention?</a:t>
            </a:r>
          </a:p>
        </p:txBody>
      </p:sp>
    </p:spTree>
    <p:extLst>
      <p:ext uri="{BB962C8B-B14F-4D97-AF65-F5344CB8AC3E}">
        <p14:creationId xmlns:p14="http://schemas.microsoft.com/office/powerpoint/2010/main" val="396388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word difficulty</a:t>
            </a:r>
          </a:p>
        </p:txBody>
      </p:sp>
      <p:sp>
        <p:nvSpPr>
          <p:cNvPr id="4" name="TextBox 3"/>
          <p:cNvSpPr txBox="1"/>
          <p:nvPr/>
        </p:nvSpPr>
        <p:spPr>
          <a:xfrm>
            <a:off x="304800" y="1785648"/>
            <a:ext cx="1560193" cy="461665"/>
          </a:xfrm>
          <a:prstGeom prst="rect">
            <a:avLst/>
          </a:prstGeom>
          <a:noFill/>
        </p:spPr>
        <p:txBody>
          <a:bodyPr wrap="none" rtlCol="0">
            <a:spAutoFit/>
          </a:bodyPr>
          <a:lstStyle/>
          <a:p>
            <a:r>
              <a:rPr lang="en-US" sz="2400" dirty="0"/>
              <a:t>Hypothesis: </a:t>
            </a:r>
          </a:p>
        </p:txBody>
      </p:sp>
      <p:sp>
        <p:nvSpPr>
          <p:cNvPr id="5" name="TextBox 4"/>
          <p:cNvSpPr txBox="1"/>
          <p:nvPr/>
        </p:nvSpPr>
        <p:spPr>
          <a:xfrm>
            <a:off x="959927" y="2209800"/>
            <a:ext cx="6583873" cy="1384995"/>
          </a:xfrm>
          <a:prstGeom prst="rect">
            <a:avLst/>
          </a:prstGeom>
          <a:noFill/>
        </p:spPr>
        <p:txBody>
          <a:bodyPr wrap="square" rtlCol="0">
            <a:spAutoFit/>
          </a:bodyPr>
          <a:lstStyle/>
          <a:p>
            <a:r>
              <a:rPr lang="en-US" sz="2800" dirty="0">
                <a:solidFill>
                  <a:srgbClr val="0000FF"/>
                </a:solidFill>
              </a:rPr>
              <a:t>The more often a person sees a word, the more familiar they are with it, and therefore the simpler it is</a:t>
            </a:r>
          </a:p>
        </p:txBody>
      </p:sp>
      <p:sp>
        <p:nvSpPr>
          <p:cNvPr id="6" name="TextBox 5"/>
          <p:cNvSpPr txBox="1"/>
          <p:nvPr/>
        </p:nvSpPr>
        <p:spPr>
          <a:xfrm>
            <a:off x="304800" y="3807665"/>
            <a:ext cx="4890882" cy="461665"/>
          </a:xfrm>
          <a:prstGeom prst="rect">
            <a:avLst/>
          </a:prstGeom>
          <a:noFill/>
        </p:spPr>
        <p:txBody>
          <a:bodyPr wrap="none" rtlCol="0">
            <a:spAutoFit/>
          </a:bodyPr>
          <a:lstStyle/>
          <a:p>
            <a:r>
              <a:rPr lang="en-US" sz="2400" dirty="0"/>
              <a:t>Proxy for “how often you see a word”:</a:t>
            </a:r>
          </a:p>
        </p:txBody>
      </p:sp>
      <p:sp>
        <p:nvSpPr>
          <p:cNvPr id="7" name="TextBox 6"/>
          <p:cNvSpPr txBox="1"/>
          <p:nvPr/>
        </p:nvSpPr>
        <p:spPr>
          <a:xfrm>
            <a:off x="1856482" y="4343400"/>
            <a:ext cx="5153917" cy="523220"/>
          </a:xfrm>
          <a:prstGeom prst="rect">
            <a:avLst/>
          </a:prstGeom>
          <a:noFill/>
        </p:spPr>
        <p:txBody>
          <a:bodyPr wrap="square" rtlCol="0">
            <a:spAutoFit/>
          </a:bodyPr>
          <a:lstStyle/>
          <a:p>
            <a:r>
              <a:rPr lang="en-US" sz="2800" dirty="0">
                <a:solidFill>
                  <a:srgbClr val="0000FF"/>
                </a:solidFill>
              </a:rPr>
              <a:t>Frequency on the web!</a:t>
            </a:r>
          </a:p>
        </p:txBody>
      </p:sp>
      <p:pic>
        <p:nvPicPr>
          <p:cNvPr id="8" name="Picture 7"/>
          <p:cNvPicPr>
            <a:picLocks noChangeAspect="1"/>
          </p:cNvPicPr>
          <p:nvPr/>
        </p:nvPicPr>
        <p:blipFill>
          <a:blip r:embed="rId2"/>
          <a:stretch>
            <a:fillRect/>
          </a:stretch>
        </p:blipFill>
        <p:spPr>
          <a:xfrm>
            <a:off x="455293" y="5181600"/>
            <a:ext cx="2819400" cy="1174750"/>
          </a:xfrm>
          <a:prstGeom prst="rect">
            <a:avLst/>
          </a:prstGeom>
        </p:spPr>
      </p:pic>
      <p:pic>
        <p:nvPicPr>
          <p:cNvPr id="3" name="Picture 2"/>
          <p:cNvPicPr>
            <a:picLocks noChangeAspect="1"/>
          </p:cNvPicPr>
          <p:nvPr/>
        </p:nvPicPr>
        <p:blipFill>
          <a:blip r:embed="rId3"/>
          <a:stretch>
            <a:fillRect/>
          </a:stretch>
        </p:blipFill>
        <p:spPr>
          <a:xfrm>
            <a:off x="3505200" y="4835467"/>
            <a:ext cx="2551953" cy="1870133"/>
          </a:xfrm>
          <a:prstGeom prst="rect">
            <a:avLst/>
          </a:prstGeom>
        </p:spPr>
      </p:pic>
      <p:pic>
        <p:nvPicPr>
          <p:cNvPr id="9" name="Picture 8"/>
          <p:cNvPicPr>
            <a:picLocks noChangeAspect="1"/>
          </p:cNvPicPr>
          <p:nvPr/>
        </p:nvPicPr>
        <p:blipFill>
          <a:blip r:embed="rId4"/>
          <a:stretch>
            <a:fillRect/>
          </a:stretch>
        </p:blipFill>
        <p:spPr>
          <a:xfrm>
            <a:off x="6130365" y="5217459"/>
            <a:ext cx="1621972" cy="908304"/>
          </a:xfrm>
          <a:prstGeom prst="rect">
            <a:avLst/>
          </a:prstGeom>
        </p:spPr>
      </p:pic>
    </p:spTree>
    <p:extLst>
      <p:ext uri="{BB962C8B-B14F-4D97-AF65-F5344CB8AC3E}">
        <p14:creationId xmlns:p14="http://schemas.microsoft.com/office/powerpoint/2010/main" val="39922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3" name="Content Placeholder 2"/>
          <p:cNvSpPr>
            <a:spLocks noGrp="1"/>
          </p:cNvSpPr>
          <p:nvPr>
            <p:ph sz="quarter" idx="1"/>
          </p:nvPr>
        </p:nvSpPr>
        <p:spPr>
          <a:xfrm>
            <a:off x="685800" y="1600200"/>
            <a:ext cx="3349752" cy="533400"/>
          </a:xfrm>
        </p:spPr>
        <p:txBody>
          <a:bodyPr>
            <a:normAutofit fontScale="85000" lnSpcReduction="10000"/>
          </a:bodyPr>
          <a:lstStyle/>
          <a:p>
            <a:pPr marL="0" indent="0">
              <a:buNone/>
            </a:pPr>
            <a:r>
              <a:rPr lang="en-US" dirty="0"/>
              <a:t>Google unigrams: ~13M</a:t>
            </a:r>
          </a:p>
        </p:txBody>
      </p:sp>
      <p:sp>
        <p:nvSpPr>
          <p:cNvPr id="4" name="Rectangle 3"/>
          <p:cNvSpPr/>
          <p:nvPr/>
        </p:nvSpPr>
        <p:spPr>
          <a:xfrm>
            <a:off x="1139809" y="2133600"/>
            <a:ext cx="1828800" cy="3886200"/>
          </a:xfrm>
          <a:prstGeom prst="rect">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p:cNvGrpSpPr/>
          <p:nvPr/>
        </p:nvGrpSpPr>
        <p:grpSpPr>
          <a:xfrm>
            <a:off x="685800" y="2362200"/>
            <a:ext cx="2812188" cy="4271665"/>
            <a:chOff x="685800" y="2362200"/>
            <a:chExt cx="2812188" cy="4271665"/>
          </a:xfrm>
        </p:grpSpPr>
        <p:cxnSp>
          <p:nvCxnSpPr>
            <p:cNvPr id="20" name="Straight Connector 19"/>
            <p:cNvCxnSpPr/>
            <p:nvPr/>
          </p:nvCxnSpPr>
          <p:spPr>
            <a:xfrm>
              <a:off x="1139809" y="3886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39809" y="4686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39809" y="5067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39809" y="5448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39809" y="4305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5791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3000" y="2362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43000" y="3086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43000" y="3467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43000" y="2705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85800" y="5987534"/>
              <a:ext cx="2812188" cy="646331"/>
            </a:xfrm>
            <a:prstGeom prst="rect">
              <a:avLst/>
            </a:prstGeom>
            <a:noFill/>
          </p:spPr>
          <p:txBody>
            <a:bodyPr wrap="none" rtlCol="0">
              <a:spAutoFit/>
            </a:bodyPr>
            <a:lstStyle/>
            <a:p>
              <a:r>
                <a:rPr lang="en-US" dirty="0"/>
                <a:t>11 bins based on frequency:</a:t>
              </a:r>
            </a:p>
            <a:p>
              <a:r>
                <a:rPr lang="en-US" dirty="0"/>
                <a:t>1%, 10%, 20%, …, 100%</a:t>
              </a:r>
            </a:p>
          </p:txBody>
        </p:sp>
      </p:grpSp>
      <p:sp>
        <p:nvSpPr>
          <p:cNvPr id="33" name="Right Arrow 32"/>
          <p:cNvSpPr/>
          <p:nvPr/>
        </p:nvSpPr>
        <p:spPr>
          <a:xfrm>
            <a:off x="3657600" y="3886200"/>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rot="17835480">
            <a:off x="3117836" y="2482769"/>
            <a:ext cx="2208271" cy="646331"/>
          </a:xfrm>
          <a:prstGeom prst="rect">
            <a:avLst/>
          </a:prstGeom>
          <a:noFill/>
        </p:spPr>
        <p:txBody>
          <a:bodyPr wrap="square" rtlCol="0">
            <a:spAutoFit/>
          </a:bodyPr>
          <a:lstStyle/>
          <a:p>
            <a:r>
              <a:rPr lang="en-US" dirty="0"/>
              <a:t>randomly pick 25 words from each bin </a:t>
            </a:r>
          </a:p>
        </p:txBody>
      </p:sp>
      <p:sp>
        <p:nvSpPr>
          <p:cNvPr id="35" name="Rectangle 34"/>
          <p:cNvSpPr/>
          <p:nvPr/>
        </p:nvSpPr>
        <p:spPr>
          <a:xfrm>
            <a:off x="4790769" y="3276600"/>
            <a:ext cx="1766857" cy="2095500"/>
          </a:xfrm>
          <a:prstGeom prst="rect">
            <a:avLst/>
          </a:prstGeom>
          <a:noFill/>
          <a:ln w="5715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5157153" y="4077155"/>
            <a:ext cx="1176299" cy="369332"/>
          </a:xfrm>
          <a:prstGeom prst="rect">
            <a:avLst/>
          </a:prstGeom>
          <a:noFill/>
        </p:spPr>
        <p:txBody>
          <a:bodyPr wrap="none" rtlCol="0">
            <a:spAutoFit/>
          </a:bodyPr>
          <a:lstStyle/>
          <a:p>
            <a:r>
              <a:rPr lang="en-US" dirty="0"/>
              <a:t>275 words</a:t>
            </a:r>
          </a:p>
        </p:txBody>
      </p:sp>
      <p:sp>
        <p:nvSpPr>
          <p:cNvPr id="5" name="TextBox 4"/>
          <p:cNvSpPr txBox="1"/>
          <p:nvPr/>
        </p:nvSpPr>
        <p:spPr>
          <a:xfrm>
            <a:off x="3654612" y="5451466"/>
            <a:ext cx="5489388" cy="1200328"/>
          </a:xfrm>
          <a:prstGeom prst="rect">
            <a:avLst/>
          </a:prstGeom>
          <a:noFill/>
        </p:spPr>
        <p:txBody>
          <a:bodyPr wrap="square" rtlCol="0">
            <a:spAutoFit/>
          </a:bodyPr>
          <a:lstStyle/>
          <a:p>
            <a:r>
              <a:rPr lang="en-US" sz="2400" dirty="0">
                <a:solidFill>
                  <a:srgbClr val="FF6600"/>
                </a:solidFill>
              </a:rPr>
              <a:t>Does the frequency of these words relate to people’s </a:t>
            </a:r>
            <a:r>
              <a:rPr lang="en-US" sz="2400" b="1" dirty="0">
                <a:solidFill>
                  <a:srgbClr val="FF6600"/>
                </a:solidFill>
              </a:rPr>
              <a:t>knowledge/familiarity</a:t>
            </a:r>
            <a:r>
              <a:rPr lang="en-US" sz="2400" dirty="0">
                <a:solidFill>
                  <a:srgbClr val="FF6600"/>
                </a:solidFill>
              </a:rPr>
              <a:t> with these words?</a:t>
            </a:r>
          </a:p>
        </p:txBody>
      </p:sp>
      <p:sp>
        <p:nvSpPr>
          <p:cNvPr id="6" name="TextBox 5"/>
          <p:cNvSpPr txBox="1"/>
          <p:nvPr/>
        </p:nvSpPr>
        <p:spPr>
          <a:xfrm rot="16200000">
            <a:off x="-621818" y="3955508"/>
            <a:ext cx="2672326" cy="400110"/>
          </a:xfrm>
          <a:prstGeom prst="rect">
            <a:avLst/>
          </a:prstGeom>
          <a:noFill/>
        </p:spPr>
        <p:txBody>
          <a:bodyPr wrap="none" rtlCol="0">
            <a:spAutoFit/>
          </a:bodyPr>
          <a:lstStyle/>
          <a:p>
            <a:r>
              <a:rPr lang="en-US" sz="2000" dirty="0">
                <a:solidFill>
                  <a:srgbClr val="FF6600"/>
                </a:solidFill>
              </a:rPr>
              <a:t>sort based on frequency</a:t>
            </a:r>
          </a:p>
        </p:txBody>
      </p:sp>
    </p:spTree>
    <p:extLst>
      <p:ext uri="{BB962C8B-B14F-4D97-AF65-F5344CB8AC3E}">
        <p14:creationId xmlns:p14="http://schemas.microsoft.com/office/powerpoint/2010/main" val="25176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6"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3" name="Content Placeholder 2"/>
          <p:cNvSpPr>
            <a:spLocks noGrp="1"/>
          </p:cNvSpPr>
          <p:nvPr>
            <p:ph sz="quarter" idx="1"/>
          </p:nvPr>
        </p:nvSpPr>
        <p:spPr>
          <a:xfrm>
            <a:off x="685800" y="1600200"/>
            <a:ext cx="3349752" cy="533400"/>
          </a:xfrm>
        </p:spPr>
        <p:txBody>
          <a:bodyPr>
            <a:normAutofit fontScale="85000" lnSpcReduction="10000"/>
          </a:bodyPr>
          <a:lstStyle/>
          <a:p>
            <a:pPr marL="0" indent="0">
              <a:buNone/>
            </a:pPr>
            <a:r>
              <a:rPr lang="en-US" dirty="0"/>
              <a:t>Google unigrams: ~13M</a:t>
            </a:r>
          </a:p>
        </p:txBody>
      </p:sp>
      <p:sp>
        <p:nvSpPr>
          <p:cNvPr id="4" name="Rectangle 3"/>
          <p:cNvSpPr/>
          <p:nvPr/>
        </p:nvSpPr>
        <p:spPr>
          <a:xfrm>
            <a:off x="1139809" y="2133600"/>
            <a:ext cx="1828800" cy="3886200"/>
          </a:xfrm>
          <a:prstGeom prst="rect">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p:cNvGrpSpPr/>
          <p:nvPr/>
        </p:nvGrpSpPr>
        <p:grpSpPr>
          <a:xfrm>
            <a:off x="685800" y="2362200"/>
            <a:ext cx="2812188" cy="4271665"/>
            <a:chOff x="685800" y="2362200"/>
            <a:chExt cx="2812188" cy="4271665"/>
          </a:xfrm>
        </p:grpSpPr>
        <p:cxnSp>
          <p:nvCxnSpPr>
            <p:cNvPr id="20" name="Straight Connector 19"/>
            <p:cNvCxnSpPr/>
            <p:nvPr/>
          </p:nvCxnSpPr>
          <p:spPr>
            <a:xfrm>
              <a:off x="1139809" y="3886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39809" y="4686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39809" y="5067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39809" y="5448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39809" y="4305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5791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3000" y="2362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43000" y="3086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43000" y="3467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43000" y="2705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85800" y="5987534"/>
              <a:ext cx="2812188" cy="646331"/>
            </a:xfrm>
            <a:prstGeom prst="rect">
              <a:avLst/>
            </a:prstGeom>
            <a:noFill/>
          </p:spPr>
          <p:txBody>
            <a:bodyPr wrap="none" rtlCol="0">
              <a:spAutoFit/>
            </a:bodyPr>
            <a:lstStyle/>
            <a:p>
              <a:r>
                <a:rPr lang="en-US" dirty="0"/>
                <a:t>11 bins based on frequency:</a:t>
              </a:r>
            </a:p>
            <a:p>
              <a:r>
                <a:rPr lang="en-US" dirty="0"/>
                <a:t>1%, 10%, 20%, …, 100%</a:t>
              </a:r>
            </a:p>
          </p:txBody>
        </p:sp>
      </p:grpSp>
      <p:sp>
        <p:nvSpPr>
          <p:cNvPr id="33" name="Right Arrow 32"/>
          <p:cNvSpPr/>
          <p:nvPr/>
        </p:nvSpPr>
        <p:spPr>
          <a:xfrm>
            <a:off x="3657600" y="3886200"/>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rot="17835480">
            <a:off x="3117836" y="2482769"/>
            <a:ext cx="2208271" cy="646331"/>
          </a:xfrm>
          <a:prstGeom prst="rect">
            <a:avLst/>
          </a:prstGeom>
          <a:noFill/>
        </p:spPr>
        <p:txBody>
          <a:bodyPr wrap="square" rtlCol="0">
            <a:spAutoFit/>
          </a:bodyPr>
          <a:lstStyle/>
          <a:p>
            <a:r>
              <a:rPr lang="en-US" dirty="0"/>
              <a:t>randomly pick 25 words from each bin </a:t>
            </a:r>
          </a:p>
        </p:txBody>
      </p:sp>
      <p:sp>
        <p:nvSpPr>
          <p:cNvPr id="35" name="Rectangle 34"/>
          <p:cNvSpPr/>
          <p:nvPr/>
        </p:nvSpPr>
        <p:spPr>
          <a:xfrm>
            <a:off x="4790769" y="3276600"/>
            <a:ext cx="1766857" cy="2095500"/>
          </a:xfrm>
          <a:prstGeom prst="rect">
            <a:avLst/>
          </a:prstGeom>
          <a:noFill/>
          <a:ln w="5715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5157153" y="4077155"/>
            <a:ext cx="1176299" cy="369332"/>
          </a:xfrm>
          <a:prstGeom prst="rect">
            <a:avLst/>
          </a:prstGeom>
          <a:noFill/>
        </p:spPr>
        <p:txBody>
          <a:bodyPr wrap="none" rtlCol="0">
            <a:spAutoFit/>
          </a:bodyPr>
          <a:lstStyle/>
          <a:p>
            <a:r>
              <a:rPr lang="en-US" dirty="0"/>
              <a:t>275 words</a:t>
            </a:r>
          </a:p>
        </p:txBody>
      </p:sp>
      <p:sp>
        <p:nvSpPr>
          <p:cNvPr id="37" name="TextBox 36"/>
          <p:cNvSpPr txBox="1"/>
          <p:nvPr/>
        </p:nvSpPr>
        <p:spPr>
          <a:xfrm>
            <a:off x="6531167" y="2239080"/>
            <a:ext cx="2356835" cy="369332"/>
          </a:xfrm>
          <a:prstGeom prst="rect">
            <a:avLst/>
          </a:prstGeom>
          <a:noFill/>
        </p:spPr>
        <p:txBody>
          <a:bodyPr wrap="none" rtlCol="0">
            <a:spAutoFit/>
          </a:bodyPr>
          <a:lstStyle/>
          <a:p>
            <a:r>
              <a:rPr lang="en-US" dirty="0"/>
              <a:t>Annotate with definition</a:t>
            </a:r>
          </a:p>
        </p:txBody>
      </p:sp>
      <p:pic>
        <p:nvPicPr>
          <p:cNvPr id="38" name="Picture 37"/>
          <p:cNvPicPr>
            <a:picLocks noChangeAspect="1"/>
          </p:cNvPicPr>
          <p:nvPr/>
        </p:nvPicPr>
        <p:blipFill>
          <a:blip r:embed="rId2"/>
          <a:stretch>
            <a:fillRect/>
          </a:stretch>
        </p:blipFill>
        <p:spPr>
          <a:xfrm>
            <a:off x="7086600" y="3532611"/>
            <a:ext cx="1397000" cy="1293813"/>
          </a:xfrm>
          <a:prstGeom prst="rect">
            <a:avLst/>
          </a:prstGeom>
        </p:spPr>
      </p:pic>
    </p:spTree>
    <p:extLst>
      <p:ext uri="{BB962C8B-B14F-4D97-AF65-F5344CB8AC3E}">
        <p14:creationId xmlns:p14="http://schemas.microsoft.com/office/powerpoint/2010/main" val="338062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6" name="TextBox 5"/>
          <p:cNvSpPr txBox="1"/>
          <p:nvPr/>
        </p:nvSpPr>
        <p:spPr>
          <a:xfrm>
            <a:off x="304800" y="1447800"/>
            <a:ext cx="2146541" cy="584776"/>
          </a:xfrm>
          <a:prstGeom prst="rect">
            <a:avLst/>
          </a:prstGeom>
          <a:noFill/>
        </p:spPr>
        <p:txBody>
          <a:bodyPr wrap="none" rtlCol="0">
            <a:spAutoFit/>
          </a:bodyPr>
          <a:lstStyle/>
          <a:p>
            <a:r>
              <a:rPr lang="en-US" sz="3200" dirty="0" err="1"/>
              <a:t>marmorean</a:t>
            </a:r>
            <a:r>
              <a:rPr lang="en-US" sz="3200" dirty="0"/>
              <a:t>:</a:t>
            </a:r>
          </a:p>
        </p:txBody>
      </p:sp>
      <p:sp>
        <p:nvSpPr>
          <p:cNvPr id="7" name="TextBox 6"/>
          <p:cNvSpPr txBox="1"/>
          <p:nvPr/>
        </p:nvSpPr>
        <p:spPr>
          <a:xfrm>
            <a:off x="914401" y="2184430"/>
            <a:ext cx="6324600" cy="3785652"/>
          </a:xfrm>
          <a:prstGeom prst="rect">
            <a:avLst/>
          </a:prstGeom>
          <a:noFill/>
        </p:spPr>
        <p:txBody>
          <a:bodyPr wrap="square" rtlCol="0">
            <a:spAutoFit/>
          </a:bodyPr>
          <a:lstStyle/>
          <a:p>
            <a:pPr marL="342900" indent="-342900">
              <a:buAutoNum type="alphaLcParenR"/>
            </a:pPr>
            <a:r>
              <a:rPr lang="en-US" sz="2400" dirty="0"/>
              <a:t>crimson-and-grey songbird that inhabits town walls and mountain cliffs of southern Eurasia and northern Africa</a:t>
            </a:r>
          </a:p>
          <a:p>
            <a:pPr marL="342900" indent="-342900">
              <a:buAutoNum type="alphaLcParenR"/>
            </a:pPr>
            <a:endParaRPr lang="en-US" sz="2400" dirty="0"/>
          </a:p>
          <a:p>
            <a:pPr marL="342900" indent="-342900">
              <a:buAutoNum type="alphaLcParenR"/>
            </a:pPr>
            <a:r>
              <a:rPr lang="en-US" sz="2400" dirty="0"/>
              <a:t>of or relating to or characteristic of marble</a:t>
            </a:r>
          </a:p>
          <a:p>
            <a:pPr marL="342900" indent="-342900">
              <a:buAutoNum type="alphaLcParenR"/>
            </a:pPr>
            <a:endParaRPr lang="en-US" sz="2400" dirty="0"/>
          </a:p>
          <a:p>
            <a:pPr marL="342900" indent="-342900">
              <a:buAutoNum type="alphaLcParenR"/>
            </a:pPr>
            <a:r>
              <a:rPr lang="en-US" sz="2400" dirty="0"/>
              <a:t>the most common protein in muscle</a:t>
            </a:r>
          </a:p>
          <a:p>
            <a:pPr marL="342900" indent="-342900">
              <a:buAutoNum type="alphaLcParenR"/>
            </a:pPr>
            <a:endParaRPr lang="en-US" sz="2400" dirty="0"/>
          </a:p>
          <a:p>
            <a:pPr marL="342900" indent="-342900">
              <a:buAutoNum type="alphaLcParenR"/>
            </a:pPr>
            <a:r>
              <a:rPr lang="en-US" sz="2400" dirty="0"/>
              <a:t>a woman policeman</a:t>
            </a:r>
          </a:p>
          <a:p>
            <a:pPr marL="342900" indent="-342900">
              <a:buAutoNum type="alphaLcParenR"/>
            </a:pPr>
            <a:endParaRPr lang="en-US" sz="2400" dirty="0"/>
          </a:p>
        </p:txBody>
      </p:sp>
    </p:spTree>
    <p:extLst>
      <p:ext uri="{BB962C8B-B14F-4D97-AF65-F5344CB8AC3E}">
        <p14:creationId xmlns:p14="http://schemas.microsoft.com/office/powerpoint/2010/main" val="1883584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frequency hypothesis</a:t>
            </a:r>
          </a:p>
        </p:txBody>
      </p:sp>
      <p:sp>
        <p:nvSpPr>
          <p:cNvPr id="6" name="TextBox 5"/>
          <p:cNvSpPr txBox="1"/>
          <p:nvPr/>
        </p:nvSpPr>
        <p:spPr>
          <a:xfrm>
            <a:off x="304800" y="1447800"/>
            <a:ext cx="2146541" cy="584776"/>
          </a:xfrm>
          <a:prstGeom prst="rect">
            <a:avLst/>
          </a:prstGeom>
          <a:noFill/>
        </p:spPr>
        <p:txBody>
          <a:bodyPr wrap="none" rtlCol="0">
            <a:spAutoFit/>
          </a:bodyPr>
          <a:lstStyle/>
          <a:p>
            <a:r>
              <a:rPr lang="en-US" sz="3200" dirty="0" err="1"/>
              <a:t>marmorean</a:t>
            </a:r>
            <a:r>
              <a:rPr lang="en-US" sz="3200" dirty="0"/>
              <a:t>:</a:t>
            </a:r>
          </a:p>
        </p:txBody>
      </p:sp>
      <p:sp>
        <p:nvSpPr>
          <p:cNvPr id="7" name="TextBox 6"/>
          <p:cNvSpPr txBox="1"/>
          <p:nvPr/>
        </p:nvSpPr>
        <p:spPr>
          <a:xfrm>
            <a:off x="914401" y="2184430"/>
            <a:ext cx="6324600" cy="3785652"/>
          </a:xfrm>
          <a:prstGeom prst="rect">
            <a:avLst/>
          </a:prstGeom>
          <a:noFill/>
        </p:spPr>
        <p:txBody>
          <a:bodyPr wrap="square" rtlCol="0">
            <a:spAutoFit/>
          </a:bodyPr>
          <a:lstStyle/>
          <a:p>
            <a:pPr marL="342900" indent="-342900">
              <a:buAutoNum type="alphaLcParenR"/>
            </a:pPr>
            <a:r>
              <a:rPr lang="en-US" sz="2400" dirty="0">
                <a:solidFill>
                  <a:srgbClr val="FF0000"/>
                </a:solidFill>
              </a:rPr>
              <a:t>crimson-and-grey songbird that inhabits town walls and mountain cliffs of southern Eurasia and northern Africa</a:t>
            </a:r>
          </a:p>
          <a:p>
            <a:pPr marL="342900" indent="-342900">
              <a:buAutoNum type="alphaLcParenR"/>
            </a:pPr>
            <a:endParaRPr lang="en-US" sz="2400" dirty="0"/>
          </a:p>
          <a:p>
            <a:pPr marL="342900" indent="-342900">
              <a:buAutoNum type="alphaLcParenR"/>
            </a:pPr>
            <a:r>
              <a:rPr lang="en-US" sz="2400" dirty="0">
                <a:solidFill>
                  <a:srgbClr val="008000"/>
                </a:solidFill>
              </a:rPr>
              <a:t>of or relating to or characteristic of marble</a:t>
            </a:r>
          </a:p>
          <a:p>
            <a:pPr marL="342900" indent="-342900">
              <a:buAutoNum type="alphaLcParenR"/>
            </a:pPr>
            <a:endParaRPr lang="en-US" sz="2400" dirty="0"/>
          </a:p>
          <a:p>
            <a:pPr marL="342900" indent="-342900">
              <a:buAutoNum type="alphaLcParenR"/>
            </a:pPr>
            <a:r>
              <a:rPr lang="en-US" sz="2400" dirty="0">
                <a:solidFill>
                  <a:srgbClr val="FF0000"/>
                </a:solidFill>
              </a:rPr>
              <a:t>the most common protein in muscle</a:t>
            </a:r>
          </a:p>
          <a:p>
            <a:pPr marL="342900" indent="-342900">
              <a:buAutoNum type="alphaLcParenR"/>
            </a:pPr>
            <a:endParaRPr lang="en-US" sz="2400" dirty="0">
              <a:solidFill>
                <a:srgbClr val="FF0000"/>
              </a:solidFill>
            </a:endParaRPr>
          </a:p>
          <a:p>
            <a:pPr marL="342900" indent="-342900">
              <a:buAutoNum type="alphaLcParenR"/>
            </a:pPr>
            <a:r>
              <a:rPr lang="en-US" sz="2400" dirty="0">
                <a:solidFill>
                  <a:srgbClr val="FF0000"/>
                </a:solidFill>
              </a:rPr>
              <a:t>a woman policeman</a:t>
            </a:r>
          </a:p>
          <a:p>
            <a:pPr marL="342900" indent="-342900">
              <a:buAutoNum type="alphaLcParenR"/>
            </a:pPr>
            <a:endParaRPr lang="en-US" sz="2400" dirty="0"/>
          </a:p>
        </p:txBody>
      </p:sp>
      <p:sp>
        <p:nvSpPr>
          <p:cNvPr id="3" name="TextBox 2"/>
          <p:cNvSpPr txBox="1"/>
          <p:nvPr/>
        </p:nvSpPr>
        <p:spPr>
          <a:xfrm>
            <a:off x="1219200" y="5943600"/>
            <a:ext cx="6968474" cy="523220"/>
          </a:xfrm>
          <a:prstGeom prst="rect">
            <a:avLst/>
          </a:prstGeom>
          <a:noFill/>
        </p:spPr>
        <p:txBody>
          <a:bodyPr wrap="none" rtlCol="0">
            <a:spAutoFit/>
          </a:bodyPr>
          <a:lstStyle/>
          <a:p>
            <a:r>
              <a:rPr lang="en-US" sz="2800" dirty="0">
                <a:solidFill>
                  <a:srgbClr val="FF6600"/>
                </a:solidFill>
              </a:rPr>
              <a:t>random definitions from other words in data set</a:t>
            </a:r>
          </a:p>
        </p:txBody>
      </p:sp>
    </p:spTree>
    <p:extLst>
      <p:ext uri="{BB962C8B-B14F-4D97-AF65-F5344CB8AC3E}">
        <p14:creationId xmlns:p14="http://schemas.microsoft.com/office/powerpoint/2010/main" val="639728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participants</a:t>
            </a:r>
          </a:p>
        </p:txBody>
      </p:sp>
      <p:pic>
        <p:nvPicPr>
          <p:cNvPr id="4" name="Picture 3"/>
          <p:cNvPicPr>
            <a:picLocks noChangeAspect="1"/>
          </p:cNvPicPr>
          <p:nvPr/>
        </p:nvPicPr>
        <p:blipFill>
          <a:blip r:embed="rId2"/>
          <a:stretch>
            <a:fillRect/>
          </a:stretch>
        </p:blipFill>
        <p:spPr>
          <a:xfrm>
            <a:off x="2667000" y="2286000"/>
            <a:ext cx="3200400" cy="1600200"/>
          </a:xfrm>
          <a:prstGeom prst="rect">
            <a:avLst/>
          </a:prstGeom>
        </p:spPr>
      </p:pic>
      <p:sp>
        <p:nvSpPr>
          <p:cNvPr id="5" name="TextBox 4"/>
          <p:cNvSpPr txBox="1"/>
          <p:nvPr/>
        </p:nvSpPr>
        <p:spPr>
          <a:xfrm>
            <a:off x="1595765" y="4495800"/>
            <a:ext cx="5186035" cy="1384995"/>
          </a:xfrm>
          <a:prstGeom prst="rect">
            <a:avLst/>
          </a:prstGeom>
          <a:noFill/>
        </p:spPr>
        <p:txBody>
          <a:bodyPr wrap="none" rtlCol="0">
            <a:spAutoFit/>
          </a:bodyPr>
          <a:lstStyle/>
          <a:p>
            <a:r>
              <a:rPr lang="en-US" sz="2800" dirty="0">
                <a:solidFill>
                  <a:srgbClr val="0000FF"/>
                </a:solidFill>
              </a:rPr>
              <a:t>50 participants per word = </a:t>
            </a:r>
          </a:p>
          <a:p>
            <a:pPr marL="285750" indent="-285750">
              <a:buFontTx/>
              <a:buChar char="-"/>
            </a:pPr>
            <a:r>
              <a:rPr lang="en-US" sz="2800" dirty="0">
                <a:solidFill>
                  <a:srgbClr val="0000FF"/>
                </a:solidFill>
              </a:rPr>
              <a:t>1,250 annotations/frequency bin</a:t>
            </a:r>
          </a:p>
          <a:p>
            <a:pPr marL="285750" indent="-285750">
              <a:buFontTx/>
              <a:buChar char="-"/>
            </a:pPr>
            <a:r>
              <a:rPr lang="en-US" sz="2800" dirty="0">
                <a:solidFill>
                  <a:srgbClr val="0000FF"/>
                </a:solidFill>
              </a:rPr>
              <a:t>13,750 total annotations!</a:t>
            </a:r>
          </a:p>
        </p:txBody>
      </p:sp>
    </p:spTree>
    <p:extLst>
      <p:ext uri="{BB962C8B-B14F-4D97-AF65-F5344CB8AC3E}">
        <p14:creationId xmlns:p14="http://schemas.microsoft.com/office/powerpoint/2010/main" val="101231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p:txBody>
          <a:bodyPr/>
          <a:lstStyle/>
          <a:p>
            <a:pPr marL="0" indent="0">
              <a:buNone/>
            </a:pPr>
            <a:r>
              <a:rPr lang="en-US" dirty="0"/>
              <a:t>Final project</a:t>
            </a:r>
          </a:p>
          <a:p>
            <a:pPr lvl="1"/>
            <a:r>
              <a:rPr lang="en-US" dirty="0"/>
              <a:t>Paper draft due Wednesday (get it done early!)</a:t>
            </a:r>
          </a:p>
          <a:p>
            <a:pPr lvl="1"/>
            <a:r>
              <a:rPr lang="en-US" dirty="0"/>
              <a:t>Presentations on Tuesday after break</a:t>
            </a:r>
          </a:p>
          <a:p>
            <a:pPr lvl="2"/>
            <a:r>
              <a:rPr lang="en-US" dirty="0"/>
              <a:t>4 minute presentations with 1 minute for questions</a:t>
            </a:r>
          </a:p>
          <a:p>
            <a:pPr marL="0" indent="0">
              <a:buNone/>
            </a:pPr>
            <a:endParaRPr lang="en-US" dirty="0"/>
          </a:p>
          <a:p>
            <a:pPr marL="0" indent="0">
              <a:buNone/>
            </a:pPr>
            <a:r>
              <a:rPr lang="en-US" dirty="0"/>
              <a:t>No class next week</a:t>
            </a:r>
          </a:p>
          <a:p>
            <a:pPr marL="0" indent="0">
              <a:buNone/>
            </a:pPr>
            <a:endParaRPr lang="en-US" dirty="0"/>
          </a:p>
          <a:p>
            <a:pPr marL="0" indent="0">
              <a:buNone/>
            </a:pPr>
            <a:r>
              <a:rPr lang="en-US" dirty="0"/>
              <a:t>Grading</a:t>
            </a:r>
          </a:p>
        </p:txBody>
      </p:sp>
    </p:spTree>
    <p:extLst>
      <p:ext uri="{BB962C8B-B14F-4D97-AF65-F5344CB8AC3E}">
        <p14:creationId xmlns:p14="http://schemas.microsoft.com/office/powerpoint/2010/main" val="4272252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90600"/>
          </a:xfrm>
        </p:spPr>
        <p:txBody>
          <a:bodyPr>
            <a:normAutofit fontScale="90000"/>
          </a:bodyPr>
          <a:lstStyle/>
          <a:p>
            <a:r>
              <a:rPr lang="en-US" dirty="0"/>
              <a:t>Frequency correlates with understanding!</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9494"/>
            <a:ext cx="6781800" cy="4114800"/>
          </a:xfrm>
          <a:prstGeom prst="rect">
            <a:avLst/>
          </a:prstGeom>
          <a:noFill/>
        </p:spPr>
      </p:pic>
      <p:sp>
        <p:nvSpPr>
          <p:cNvPr id="5" name="TextBox 4"/>
          <p:cNvSpPr txBox="1"/>
          <p:nvPr/>
        </p:nvSpPr>
        <p:spPr>
          <a:xfrm>
            <a:off x="1828800" y="6096000"/>
            <a:ext cx="5656717" cy="461665"/>
          </a:xfrm>
          <a:prstGeom prst="rect">
            <a:avLst/>
          </a:prstGeom>
          <a:noFill/>
        </p:spPr>
        <p:txBody>
          <a:bodyPr wrap="none" rtlCol="0">
            <a:spAutoFit/>
          </a:bodyPr>
          <a:lstStyle/>
          <a:p>
            <a:r>
              <a:rPr lang="en-US" sz="2400" dirty="0">
                <a:solidFill>
                  <a:srgbClr val="FF0000"/>
                </a:solidFill>
              </a:rPr>
              <a:t>What does this tell us about simplifying text?</a:t>
            </a:r>
          </a:p>
        </p:txBody>
      </p:sp>
      <p:sp>
        <p:nvSpPr>
          <p:cNvPr id="6" name="Rectangle 5"/>
          <p:cNvSpPr/>
          <p:nvPr/>
        </p:nvSpPr>
        <p:spPr>
          <a:xfrm>
            <a:off x="3962400" y="5410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29000" y="5486400"/>
            <a:ext cx="2159365" cy="369332"/>
          </a:xfrm>
          <a:prstGeom prst="rect">
            <a:avLst/>
          </a:prstGeom>
          <a:noFill/>
        </p:spPr>
        <p:txBody>
          <a:bodyPr wrap="none" rtlCol="0">
            <a:spAutoFit/>
          </a:bodyPr>
          <a:lstStyle/>
          <a:p>
            <a:r>
              <a:rPr lang="en-US" b="1" dirty="0"/>
              <a:t>Frequency percentile</a:t>
            </a:r>
          </a:p>
        </p:txBody>
      </p:sp>
      <p:cxnSp>
        <p:nvCxnSpPr>
          <p:cNvPr id="8" name="Straight Arrow Connector 7"/>
          <p:cNvCxnSpPr/>
          <p:nvPr/>
        </p:nvCxnSpPr>
        <p:spPr>
          <a:xfrm flipH="1">
            <a:off x="2781300" y="5486400"/>
            <a:ext cx="990600" cy="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33800" y="5257800"/>
            <a:ext cx="1342034" cy="338554"/>
          </a:xfrm>
          <a:prstGeom prst="rect">
            <a:avLst/>
          </a:prstGeom>
          <a:noFill/>
        </p:spPr>
        <p:txBody>
          <a:bodyPr wrap="none" rtlCol="0">
            <a:spAutoFit/>
          </a:bodyPr>
          <a:lstStyle/>
          <a:p>
            <a:r>
              <a:rPr lang="en-US" sz="1600" dirty="0">
                <a:solidFill>
                  <a:srgbClr val="3366FF"/>
                </a:solidFill>
              </a:rPr>
              <a:t>more frequent</a:t>
            </a:r>
          </a:p>
        </p:txBody>
      </p:sp>
    </p:spTree>
    <p:extLst>
      <p:ext uri="{BB962C8B-B14F-4D97-AF65-F5344CB8AC3E}">
        <p14:creationId xmlns:p14="http://schemas.microsoft.com/office/powerpoint/2010/main" val="37423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6096000"/>
            <a:ext cx="6844993" cy="461665"/>
          </a:xfrm>
          <a:prstGeom prst="rect">
            <a:avLst/>
          </a:prstGeom>
          <a:noFill/>
        </p:spPr>
        <p:txBody>
          <a:bodyPr wrap="none" rtlCol="0">
            <a:spAutoFit/>
          </a:bodyPr>
          <a:lstStyle/>
          <a:p>
            <a:r>
              <a:rPr lang="en-US" sz="2400" dirty="0">
                <a:solidFill>
                  <a:srgbClr val="0000FF"/>
                </a:solidFill>
              </a:rPr>
              <a:t>Avoid</a:t>
            </a:r>
            <a:r>
              <a:rPr lang="en-US" sz="2400" b="1" dirty="0">
                <a:solidFill>
                  <a:srgbClr val="0000FF"/>
                </a:solidFill>
              </a:rPr>
              <a:t> less frequent </a:t>
            </a:r>
            <a:r>
              <a:rPr lang="en-US" sz="2400" dirty="0">
                <a:solidFill>
                  <a:srgbClr val="0000FF"/>
                </a:solidFill>
              </a:rPr>
              <a:t>words.  Use </a:t>
            </a:r>
            <a:r>
              <a:rPr lang="en-US" sz="2400" b="1" dirty="0">
                <a:solidFill>
                  <a:srgbClr val="0000FF"/>
                </a:solidFill>
              </a:rPr>
              <a:t>more frequent </a:t>
            </a:r>
            <a:r>
              <a:rPr lang="en-US" sz="2400" dirty="0">
                <a:solidFill>
                  <a:srgbClr val="0000FF"/>
                </a:solidFill>
              </a:rPr>
              <a:t>words.</a:t>
            </a:r>
          </a:p>
        </p:txBody>
      </p:sp>
      <p:sp>
        <p:nvSpPr>
          <p:cNvPr id="6" name="Title 1"/>
          <p:cNvSpPr>
            <a:spLocks noGrp="1"/>
          </p:cNvSpPr>
          <p:nvPr>
            <p:ph type="title"/>
          </p:nvPr>
        </p:nvSpPr>
        <p:spPr>
          <a:xfrm>
            <a:off x="381000" y="228600"/>
            <a:ext cx="8610600" cy="990600"/>
          </a:xfrm>
        </p:spPr>
        <p:txBody>
          <a:bodyPr>
            <a:normAutofit fontScale="90000"/>
          </a:bodyPr>
          <a:lstStyle/>
          <a:p>
            <a:r>
              <a:rPr lang="en-US" dirty="0"/>
              <a:t>Frequency correlates with understanding!</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9494"/>
            <a:ext cx="6781800" cy="4114800"/>
          </a:xfrm>
          <a:prstGeom prst="rect">
            <a:avLst/>
          </a:prstGeom>
          <a:noFill/>
        </p:spPr>
      </p:pic>
      <p:sp>
        <p:nvSpPr>
          <p:cNvPr id="8" name="Rectangle 7"/>
          <p:cNvSpPr/>
          <p:nvPr/>
        </p:nvSpPr>
        <p:spPr>
          <a:xfrm>
            <a:off x="3962400" y="5410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29000" y="5486400"/>
            <a:ext cx="2159365" cy="369332"/>
          </a:xfrm>
          <a:prstGeom prst="rect">
            <a:avLst/>
          </a:prstGeom>
          <a:noFill/>
        </p:spPr>
        <p:txBody>
          <a:bodyPr wrap="none" rtlCol="0">
            <a:spAutoFit/>
          </a:bodyPr>
          <a:lstStyle/>
          <a:p>
            <a:r>
              <a:rPr lang="en-US" b="1" dirty="0"/>
              <a:t>Frequency percentile</a:t>
            </a:r>
          </a:p>
        </p:txBody>
      </p:sp>
      <p:cxnSp>
        <p:nvCxnSpPr>
          <p:cNvPr id="10" name="Straight Arrow Connector 9"/>
          <p:cNvCxnSpPr/>
          <p:nvPr/>
        </p:nvCxnSpPr>
        <p:spPr>
          <a:xfrm flipH="1">
            <a:off x="2781300" y="5486400"/>
            <a:ext cx="990600" cy="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33800" y="5257800"/>
            <a:ext cx="1342034" cy="338554"/>
          </a:xfrm>
          <a:prstGeom prst="rect">
            <a:avLst/>
          </a:prstGeom>
          <a:noFill/>
        </p:spPr>
        <p:txBody>
          <a:bodyPr wrap="none" rtlCol="0">
            <a:spAutoFit/>
          </a:bodyPr>
          <a:lstStyle/>
          <a:p>
            <a:r>
              <a:rPr lang="en-US" sz="1600" dirty="0">
                <a:solidFill>
                  <a:srgbClr val="3366FF"/>
                </a:solidFill>
              </a:rPr>
              <a:t>more frequent</a:t>
            </a:r>
          </a:p>
        </p:txBody>
      </p:sp>
    </p:spTree>
    <p:extLst>
      <p:ext uri="{BB962C8B-B14F-4D97-AF65-F5344CB8AC3E}">
        <p14:creationId xmlns:p14="http://schemas.microsoft.com/office/powerpoint/2010/main" val="1944595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text difficulty</a:t>
            </a:r>
          </a:p>
        </p:txBody>
      </p:sp>
      <p:sp>
        <p:nvSpPr>
          <p:cNvPr id="3" name="Content Placeholder 2"/>
          <p:cNvSpPr>
            <a:spLocks noGrp="1"/>
          </p:cNvSpPr>
          <p:nvPr>
            <p:ph sz="quarter" idx="1"/>
          </p:nvPr>
        </p:nvSpPr>
        <p:spPr>
          <a:xfrm>
            <a:off x="612648" y="1600200"/>
            <a:ext cx="8153400" cy="3352800"/>
          </a:xfrm>
        </p:spPr>
        <p:txBody>
          <a:bodyPr>
            <a:normAutofit fontScale="92500" lnSpcReduction="20000"/>
          </a:bodyPr>
          <a:lstStyle/>
          <a:p>
            <a:pPr>
              <a:buFontTx/>
              <a:buChar char="-"/>
            </a:pPr>
            <a:r>
              <a:rPr lang="en-US" dirty="0">
                <a:solidFill>
                  <a:schemeClr val="bg1">
                    <a:lumMod val="75000"/>
                  </a:schemeClr>
                </a:solidFill>
              </a:rPr>
              <a:t>vocabulary</a:t>
            </a:r>
          </a:p>
          <a:p>
            <a:pPr>
              <a:buFontTx/>
              <a:buChar char="-"/>
            </a:pPr>
            <a:r>
              <a:rPr lang="en-US" dirty="0">
                <a:solidFill>
                  <a:schemeClr val="bg1">
                    <a:lumMod val="75000"/>
                  </a:schemeClr>
                </a:solidFill>
              </a:rPr>
              <a:t>sentence structure/grammatical components</a:t>
            </a:r>
          </a:p>
          <a:p>
            <a:pPr lvl="1">
              <a:buFontTx/>
              <a:buChar char="-"/>
            </a:pPr>
            <a:r>
              <a:rPr lang="en-US" dirty="0">
                <a:solidFill>
                  <a:schemeClr val="bg1">
                    <a:lumMod val="75000"/>
                  </a:schemeClr>
                </a:solidFill>
              </a:rPr>
              <a:t>passive vs. active tense</a:t>
            </a:r>
          </a:p>
          <a:p>
            <a:pPr lvl="1">
              <a:buFontTx/>
              <a:buChar char="-"/>
            </a:pPr>
            <a:r>
              <a:rPr lang="en-US" dirty="0">
                <a:solidFill>
                  <a:schemeClr val="bg1">
                    <a:lumMod val="75000"/>
                  </a:schemeClr>
                </a:solidFill>
              </a:rPr>
              <a:t>use of relative clauses</a:t>
            </a:r>
          </a:p>
          <a:p>
            <a:pPr lvl="1">
              <a:buFontTx/>
              <a:buChar char="-"/>
            </a:pPr>
            <a:r>
              <a:rPr lang="en-US" dirty="0">
                <a:solidFill>
                  <a:schemeClr val="bg1">
                    <a:lumMod val="75000"/>
                  </a:schemeClr>
                </a:solidFill>
              </a:rPr>
              <a:t>compound nouns</a:t>
            </a:r>
          </a:p>
          <a:p>
            <a:pPr lvl="1">
              <a:buFontTx/>
              <a:buChar char="-"/>
            </a:pPr>
            <a:r>
              <a:rPr lang="en-US" dirty="0">
                <a:solidFill>
                  <a:schemeClr val="bg1">
                    <a:lumMod val="75000"/>
                  </a:schemeClr>
                </a:solidFill>
              </a:rPr>
              <a:t>nominalization (turning verbs into nouns)</a:t>
            </a:r>
          </a:p>
          <a:p>
            <a:pPr lvl="1">
              <a:buFontTx/>
              <a:buChar char="-"/>
            </a:pPr>
            <a:r>
              <a:rPr lang="en-US" dirty="0">
                <a:solidFill>
                  <a:schemeClr val="bg1">
                    <a:lumMod val="75000"/>
                  </a:schemeClr>
                </a:solidFill>
              </a:rPr>
              <a:t>…</a:t>
            </a:r>
          </a:p>
          <a:p>
            <a:pPr>
              <a:buFontTx/>
              <a:buChar char="-"/>
            </a:pPr>
            <a:r>
              <a:rPr lang="en-US" dirty="0">
                <a:solidFill>
                  <a:schemeClr val="bg1">
                    <a:lumMod val="75000"/>
                  </a:schemeClr>
                </a:solidFill>
              </a:rPr>
              <a:t>organization/flow</a:t>
            </a:r>
          </a:p>
        </p:txBody>
      </p:sp>
      <p:sp>
        <p:nvSpPr>
          <p:cNvPr id="4" name="TextBox 3"/>
          <p:cNvSpPr txBox="1"/>
          <p:nvPr/>
        </p:nvSpPr>
        <p:spPr>
          <a:xfrm>
            <a:off x="1066800" y="5238705"/>
            <a:ext cx="6781800" cy="954107"/>
          </a:xfrm>
          <a:prstGeom prst="rect">
            <a:avLst/>
          </a:prstGeom>
          <a:noFill/>
        </p:spPr>
        <p:txBody>
          <a:bodyPr wrap="square" rtlCol="0">
            <a:spAutoFit/>
          </a:bodyPr>
          <a:lstStyle/>
          <a:p>
            <a:r>
              <a:rPr lang="en-US" sz="2800" dirty="0">
                <a:solidFill>
                  <a:srgbClr val="0000FF"/>
                </a:solidFill>
              </a:rPr>
              <a:t>Still many, many aspects of language to explore…</a:t>
            </a:r>
          </a:p>
        </p:txBody>
      </p:sp>
    </p:spTree>
    <p:extLst>
      <p:ext uri="{BB962C8B-B14F-4D97-AF65-F5344CB8AC3E}">
        <p14:creationId xmlns:p14="http://schemas.microsoft.com/office/powerpoint/2010/main" val="1315781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today</a:t>
            </a:r>
          </a:p>
        </p:txBody>
      </p:sp>
      <p:sp>
        <p:nvSpPr>
          <p:cNvPr id="3" name="Content Placeholder 2"/>
          <p:cNvSpPr>
            <a:spLocks noGrp="1"/>
          </p:cNvSpPr>
          <p:nvPr>
            <p:ph sz="quarter" idx="1"/>
          </p:nvPr>
        </p:nvSpPr>
        <p:spPr>
          <a:xfrm>
            <a:off x="612648" y="1600200"/>
            <a:ext cx="7007352" cy="4495800"/>
          </a:xfrm>
        </p:spPr>
        <p:txBody>
          <a:bodyPr/>
          <a:lstStyle/>
          <a:p>
            <a:pPr marL="0" indent="0">
              <a:buNone/>
            </a:pPr>
            <a:r>
              <a:rPr lang="en-US" dirty="0"/>
              <a:t>Introduce the text simplification problem</a:t>
            </a:r>
          </a:p>
          <a:p>
            <a:pPr marL="0" indent="0">
              <a:buNone/>
            </a:pPr>
            <a:endParaRPr lang="en-US" dirty="0"/>
          </a:p>
          <a:p>
            <a:pPr marL="0" indent="0">
              <a:buNone/>
            </a:pPr>
            <a:r>
              <a:rPr lang="en-US" dirty="0"/>
              <a:t>Understand why it’s important</a:t>
            </a:r>
          </a:p>
          <a:p>
            <a:pPr marL="0" indent="0">
              <a:buNone/>
            </a:pPr>
            <a:endParaRPr lang="en-US" dirty="0"/>
          </a:p>
          <a:p>
            <a:pPr marL="0" indent="0">
              <a:buNone/>
            </a:pPr>
            <a:r>
              <a:rPr lang="en-US" dirty="0"/>
              <a:t>Examine what makes text difficult/simple</a:t>
            </a:r>
          </a:p>
          <a:p>
            <a:pPr marL="0" indent="0">
              <a:buNone/>
            </a:pPr>
            <a:endParaRPr lang="en-US" dirty="0"/>
          </a:p>
          <a:p>
            <a:pPr marL="0" indent="0">
              <a:buNone/>
            </a:pPr>
            <a:r>
              <a:rPr lang="en-US" dirty="0"/>
              <a:t>Overview of approaches to text simplification</a:t>
            </a:r>
          </a:p>
          <a:p>
            <a:pPr marL="0" indent="0">
              <a:buNone/>
            </a:pPr>
            <a:endParaRPr lang="en-US" dirty="0"/>
          </a:p>
        </p:txBody>
      </p:sp>
      <p:pic>
        <p:nvPicPr>
          <p:cNvPr id="4" name="Picture 3"/>
          <p:cNvPicPr>
            <a:picLocks noChangeAspect="1"/>
          </p:cNvPicPr>
          <p:nvPr/>
        </p:nvPicPr>
        <p:blipFill>
          <a:blip r:embed="rId2"/>
          <a:stretch>
            <a:fillRect/>
          </a:stretch>
        </p:blipFill>
        <p:spPr>
          <a:xfrm>
            <a:off x="6705600" y="1600200"/>
            <a:ext cx="533400" cy="479385"/>
          </a:xfrm>
          <a:prstGeom prst="rect">
            <a:avLst/>
          </a:prstGeom>
        </p:spPr>
      </p:pic>
      <p:pic>
        <p:nvPicPr>
          <p:cNvPr id="5" name="Picture 4"/>
          <p:cNvPicPr>
            <a:picLocks noChangeAspect="1"/>
          </p:cNvPicPr>
          <p:nvPr/>
        </p:nvPicPr>
        <p:blipFill>
          <a:blip r:embed="rId2"/>
          <a:stretch>
            <a:fillRect/>
          </a:stretch>
        </p:blipFill>
        <p:spPr>
          <a:xfrm>
            <a:off x="5257800" y="2667000"/>
            <a:ext cx="533400" cy="479385"/>
          </a:xfrm>
          <a:prstGeom prst="rect">
            <a:avLst/>
          </a:prstGeom>
        </p:spPr>
      </p:pic>
      <p:pic>
        <p:nvPicPr>
          <p:cNvPr id="6" name="Picture 5"/>
          <p:cNvPicPr>
            <a:picLocks noChangeAspect="1"/>
          </p:cNvPicPr>
          <p:nvPr/>
        </p:nvPicPr>
        <p:blipFill>
          <a:blip r:embed="rId2"/>
          <a:stretch>
            <a:fillRect/>
          </a:stretch>
        </p:blipFill>
        <p:spPr>
          <a:xfrm>
            <a:off x="6858000" y="3733800"/>
            <a:ext cx="533400" cy="479385"/>
          </a:xfrm>
          <a:prstGeom prst="rect">
            <a:avLst/>
          </a:prstGeom>
        </p:spPr>
      </p:pic>
    </p:spTree>
    <p:extLst>
      <p:ext uri="{BB962C8B-B14F-4D97-AF65-F5344CB8AC3E}">
        <p14:creationId xmlns:p14="http://schemas.microsoft.com/office/powerpoint/2010/main" val="169321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of solutions</a:t>
            </a:r>
          </a:p>
        </p:txBody>
      </p:sp>
      <p:cxnSp>
        <p:nvCxnSpPr>
          <p:cNvPr id="5" name="Straight Arrow Connector 4"/>
          <p:cNvCxnSpPr/>
          <p:nvPr/>
        </p:nvCxnSpPr>
        <p:spPr>
          <a:xfrm>
            <a:off x="990600" y="5334000"/>
            <a:ext cx="7010400" cy="0"/>
          </a:xfrm>
          <a:prstGeom prst="straightConnector1">
            <a:avLst/>
          </a:prstGeom>
          <a:ln w="57150"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5481935"/>
            <a:ext cx="1213669" cy="523220"/>
          </a:xfrm>
          <a:prstGeom prst="rect">
            <a:avLst/>
          </a:prstGeom>
          <a:noFill/>
        </p:spPr>
        <p:txBody>
          <a:bodyPr wrap="none" rtlCol="0">
            <a:spAutoFit/>
          </a:bodyPr>
          <a:lstStyle/>
          <a:p>
            <a:r>
              <a:rPr lang="en-US" sz="2800" dirty="0">
                <a:solidFill>
                  <a:srgbClr val="0000FF"/>
                </a:solidFill>
              </a:rPr>
              <a:t>manual</a:t>
            </a:r>
          </a:p>
        </p:txBody>
      </p:sp>
      <p:pic>
        <p:nvPicPr>
          <p:cNvPr id="9" name="Picture 8"/>
          <p:cNvPicPr>
            <a:picLocks noChangeAspect="1"/>
          </p:cNvPicPr>
          <p:nvPr/>
        </p:nvPicPr>
        <p:blipFill>
          <a:blip r:embed="rId2"/>
          <a:stretch>
            <a:fillRect/>
          </a:stretch>
        </p:blipFill>
        <p:spPr>
          <a:xfrm>
            <a:off x="228600" y="4495800"/>
            <a:ext cx="2235200" cy="359385"/>
          </a:xfrm>
          <a:prstGeom prst="rect">
            <a:avLst/>
          </a:prstGeom>
        </p:spPr>
      </p:pic>
      <p:sp>
        <p:nvSpPr>
          <p:cNvPr id="10" name="TextBox 9"/>
          <p:cNvSpPr txBox="1"/>
          <p:nvPr/>
        </p:nvSpPr>
        <p:spPr>
          <a:xfrm>
            <a:off x="6629400" y="5481935"/>
            <a:ext cx="2442370" cy="523220"/>
          </a:xfrm>
          <a:prstGeom prst="rect">
            <a:avLst/>
          </a:prstGeom>
          <a:noFill/>
        </p:spPr>
        <p:txBody>
          <a:bodyPr wrap="none" rtlCol="0">
            <a:spAutoFit/>
          </a:bodyPr>
          <a:lstStyle/>
          <a:p>
            <a:r>
              <a:rPr lang="en-US" sz="2800" dirty="0">
                <a:solidFill>
                  <a:srgbClr val="0000FF"/>
                </a:solidFill>
              </a:rPr>
              <a:t>fully automated</a:t>
            </a:r>
          </a:p>
        </p:txBody>
      </p:sp>
      <p:pic>
        <p:nvPicPr>
          <p:cNvPr id="11" name="Picture 10"/>
          <p:cNvPicPr>
            <a:picLocks noChangeAspect="1"/>
          </p:cNvPicPr>
          <p:nvPr/>
        </p:nvPicPr>
        <p:blipFill rotWithShape="1">
          <a:blip r:embed="rId3"/>
          <a:srcRect b="25777"/>
          <a:stretch/>
        </p:blipFill>
        <p:spPr>
          <a:xfrm>
            <a:off x="7086600" y="3534324"/>
            <a:ext cx="1409700" cy="961476"/>
          </a:xfrm>
          <a:prstGeom prst="rect">
            <a:avLst/>
          </a:prstGeom>
        </p:spPr>
      </p:pic>
      <p:cxnSp>
        <p:nvCxnSpPr>
          <p:cNvPr id="13" name="Straight Connector 12"/>
          <p:cNvCxnSpPr/>
          <p:nvPr/>
        </p:nvCxnSpPr>
        <p:spPr>
          <a:xfrm>
            <a:off x="7086600" y="4267200"/>
            <a:ext cx="1219200"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39000" y="4419600"/>
            <a:ext cx="925516" cy="369332"/>
          </a:xfrm>
          <a:prstGeom prst="rect">
            <a:avLst/>
          </a:prstGeom>
          <a:noFill/>
        </p:spPr>
        <p:txBody>
          <a:bodyPr wrap="none" rtlCol="0">
            <a:spAutoFit/>
          </a:bodyPr>
          <a:lstStyle/>
          <a:p>
            <a:r>
              <a:rPr lang="en-US" dirty="0"/>
              <a:t>Simplify</a:t>
            </a:r>
          </a:p>
        </p:txBody>
      </p:sp>
      <p:pic>
        <p:nvPicPr>
          <p:cNvPr id="19" name="Picture 18"/>
          <p:cNvPicPr>
            <a:picLocks noChangeAspect="1"/>
          </p:cNvPicPr>
          <p:nvPr/>
        </p:nvPicPr>
        <p:blipFill>
          <a:blip r:embed="rId4"/>
          <a:stretch>
            <a:fillRect/>
          </a:stretch>
        </p:blipFill>
        <p:spPr>
          <a:xfrm>
            <a:off x="612648" y="2286000"/>
            <a:ext cx="1236757" cy="1743624"/>
          </a:xfrm>
          <a:prstGeom prst="rect">
            <a:avLst/>
          </a:prstGeom>
        </p:spPr>
      </p:pic>
      <p:sp>
        <p:nvSpPr>
          <p:cNvPr id="20" name="TextBox 19"/>
          <p:cNvSpPr txBox="1"/>
          <p:nvPr/>
        </p:nvSpPr>
        <p:spPr>
          <a:xfrm>
            <a:off x="3200400" y="5481935"/>
            <a:ext cx="2466390" cy="523220"/>
          </a:xfrm>
          <a:prstGeom prst="rect">
            <a:avLst/>
          </a:prstGeom>
          <a:noFill/>
        </p:spPr>
        <p:txBody>
          <a:bodyPr wrap="none" rtlCol="0">
            <a:spAutoFit/>
          </a:bodyPr>
          <a:lstStyle/>
          <a:p>
            <a:r>
              <a:rPr lang="en-US" sz="2800" dirty="0">
                <a:solidFill>
                  <a:srgbClr val="0000FF"/>
                </a:solidFill>
              </a:rPr>
              <a:t>semi-automated</a:t>
            </a:r>
          </a:p>
        </p:txBody>
      </p:sp>
      <p:sp>
        <p:nvSpPr>
          <p:cNvPr id="21" name="TextBox 20"/>
          <p:cNvSpPr txBox="1"/>
          <p:nvPr/>
        </p:nvSpPr>
        <p:spPr>
          <a:xfrm>
            <a:off x="2895600" y="2438400"/>
            <a:ext cx="3967753" cy="2246769"/>
          </a:xfrm>
          <a:prstGeom prst="rect">
            <a:avLst/>
          </a:prstGeom>
          <a:noFill/>
        </p:spPr>
        <p:txBody>
          <a:bodyPr wrap="none" rtlCol="0">
            <a:spAutoFit/>
          </a:bodyPr>
          <a:lstStyle/>
          <a:p>
            <a:r>
              <a:rPr lang="en-US" sz="2000" b="1" dirty="0"/>
              <a:t>writer assist tools/resources</a:t>
            </a:r>
          </a:p>
          <a:p>
            <a:pPr marL="285750" indent="-285750">
              <a:buFontTx/>
              <a:buChar char="-"/>
            </a:pPr>
            <a:r>
              <a:rPr lang="en-US" sz="2000" dirty="0"/>
              <a:t>readability formulas</a:t>
            </a:r>
          </a:p>
          <a:p>
            <a:pPr marL="285750" indent="-285750">
              <a:buFontTx/>
              <a:buChar char="-"/>
            </a:pPr>
            <a:r>
              <a:rPr lang="en-US" sz="2000" dirty="0"/>
              <a:t>simple word lists</a:t>
            </a:r>
          </a:p>
          <a:p>
            <a:pPr marL="285750" indent="-285750">
              <a:buFontTx/>
              <a:buChar char="-"/>
            </a:pPr>
            <a:r>
              <a:rPr lang="en-US" sz="2000" dirty="0"/>
              <a:t>flag difficult text sections</a:t>
            </a:r>
          </a:p>
          <a:p>
            <a:pPr marL="285750" indent="-285750">
              <a:buFontTx/>
              <a:buChar char="-"/>
            </a:pPr>
            <a:r>
              <a:rPr lang="en-US" sz="2000" dirty="0"/>
              <a:t>simplification thesauruses</a:t>
            </a:r>
          </a:p>
          <a:p>
            <a:pPr marL="285750" indent="-285750">
              <a:buFontTx/>
              <a:buChar char="-"/>
            </a:pPr>
            <a:r>
              <a:rPr lang="en-US" sz="2000" dirty="0"/>
              <a:t>rule-based with human verification</a:t>
            </a:r>
          </a:p>
          <a:p>
            <a:pPr marL="285750" indent="-285750">
              <a:buFontTx/>
              <a:buChar char="-"/>
            </a:pPr>
            <a:r>
              <a:rPr lang="en-US" sz="2000" dirty="0"/>
              <a:t>…</a:t>
            </a:r>
          </a:p>
        </p:txBody>
      </p:sp>
      <p:sp>
        <p:nvSpPr>
          <p:cNvPr id="22" name="Rectangle 21"/>
          <p:cNvSpPr/>
          <p:nvPr/>
        </p:nvSpPr>
        <p:spPr>
          <a:xfrm>
            <a:off x="2743200" y="2209800"/>
            <a:ext cx="6252370" cy="4038600"/>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83950" y="1662942"/>
            <a:ext cx="4495617" cy="400110"/>
          </a:xfrm>
          <a:prstGeom prst="rect">
            <a:avLst/>
          </a:prstGeom>
          <a:noFill/>
        </p:spPr>
        <p:txBody>
          <a:bodyPr wrap="none" rtlCol="0">
            <a:spAutoFit/>
          </a:bodyPr>
          <a:lstStyle/>
          <a:p>
            <a:r>
              <a:rPr lang="en-US" sz="2000" dirty="0">
                <a:solidFill>
                  <a:srgbClr val="FF6600"/>
                </a:solidFill>
              </a:rPr>
              <a:t>Focus on these types of approaches today</a:t>
            </a:r>
          </a:p>
        </p:txBody>
      </p:sp>
    </p:spTree>
    <p:extLst>
      <p:ext uri="{BB962C8B-B14F-4D97-AF65-F5344CB8AC3E}">
        <p14:creationId xmlns:p14="http://schemas.microsoft.com/office/powerpoint/2010/main" val="2403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F6FD-EAEF-AB4D-9809-ACFF7134EA02}"/>
              </a:ext>
            </a:extLst>
          </p:cNvPr>
          <p:cNvSpPr>
            <a:spLocks noGrp="1"/>
          </p:cNvSpPr>
          <p:nvPr>
            <p:ph type="title"/>
          </p:nvPr>
        </p:nvSpPr>
        <p:spPr/>
        <p:txBody>
          <a:bodyPr/>
          <a:lstStyle/>
          <a:p>
            <a:r>
              <a:rPr lang="en-US" dirty="0"/>
              <a:t>Writer assist tool</a:t>
            </a:r>
          </a:p>
        </p:txBody>
      </p:sp>
      <p:pic>
        <p:nvPicPr>
          <p:cNvPr id="3" name="Picture 2">
            <a:extLst>
              <a:ext uri="{FF2B5EF4-FFF2-40B4-BE49-F238E27FC236}">
                <a16:creationId xmlns:a16="http://schemas.microsoft.com/office/drawing/2014/main" id="{DCAB9FA4-D826-314F-98AD-8B95A39B384A}"/>
              </a:ext>
            </a:extLst>
          </p:cNvPr>
          <p:cNvPicPr>
            <a:picLocks noChangeAspect="1"/>
          </p:cNvPicPr>
          <p:nvPr/>
        </p:nvPicPr>
        <p:blipFill>
          <a:blip r:embed="rId3"/>
          <a:stretch>
            <a:fillRect/>
          </a:stretch>
        </p:blipFill>
        <p:spPr>
          <a:xfrm>
            <a:off x="286593" y="1600200"/>
            <a:ext cx="8479456" cy="5126141"/>
          </a:xfrm>
          <a:prstGeom prst="rect">
            <a:avLst/>
          </a:prstGeom>
        </p:spPr>
      </p:pic>
    </p:spTree>
    <p:extLst>
      <p:ext uri="{BB962C8B-B14F-4D97-AF65-F5344CB8AC3E}">
        <p14:creationId xmlns:p14="http://schemas.microsoft.com/office/powerpoint/2010/main" val="2277328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C04E-2273-D24B-B935-806A588DB795}"/>
              </a:ext>
            </a:extLst>
          </p:cNvPr>
          <p:cNvSpPr>
            <a:spLocks noGrp="1"/>
          </p:cNvSpPr>
          <p:nvPr>
            <p:ph type="title"/>
          </p:nvPr>
        </p:nvSpPr>
        <p:spPr/>
        <p:txBody>
          <a:bodyPr/>
          <a:lstStyle/>
          <a:p>
            <a:r>
              <a:rPr lang="en-US" dirty="0"/>
              <a:t>Writer assist tool</a:t>
            </a:r>
          </a:p>
        </p:txBody>
      </p:sp>
      <p:pic>
        <p:nvPicPr>
          <p:cNvPr id="4" name="Picture 3">
            <a:extLst>
              <a:ext uri="{FF2B5EF4-FFF2-40B4-BE49-F238E27FC236}">
                <a16:creationId xmlns:a16="http://schemas.microsoft.com/office/drawing/2014/main" id="{3FB1B9C1-0682-1D44-941C-FBB231CA1235}"/>
              </a:ext>
            </a:extLst>
          </p:cNvPr>
          <p:cNvPicPr>
            <a:picLocks noChangeAspect="1"/>
          </p:cNvPicPr>
          <p:nvPr/>
        </p:nvPicPr>
        <p:blipFill>
          <a:blip r:embed="rId2"/>
          <a:stretch>
            <a:fillRect/>
          </a:stretch>
        </p:blipFill>
        <p:spPr>
          <a:xfrm>
            <a:off x="228600" y="1600200"/>
            <a:ext cx="8547100" cy="5195960"/>
          </a:xfrm>
          <a:prstGeom prst="rect">
            <a:avLst/>
          </a:prstGeom>
        </p:spPr>
      </p:pic>
    </p:spTree>
    <p:extLst>
      <p:ext uri="{BB962C8B-B14F-4D97-AF65-F5344CB8AC3E}">
        <p14:creationId xmlns:p14="http://schemas.microsoft.com/office/powerpoint/2010/main" val="3177099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A39C-783B-EE49-9337-43458069C4F0}"/>
              </a:ext>
            </a:extLst>
          </p:cNvPr>
          <p:cNvSpPr>
            <a:spLocks noGrp="1"/>
          </p:cNvSpPr>
          <p:nvPr>
            <p:ph type="title"/>
          </p:nvPr>
        </p:nvSpPr>
        <p:spPr/>
        <p:txBody>
          <a:bodyPr/>
          <a:lstStyle/>
          <a:p>
            <a:r>
              <a:rPr lang="en-US" dirty="0"/>
              <a:t>Writer assist tool</a:t>
            </a:r>
          </a:p>
        </p:txBody>
      </p:sp>
      <p:pic>
        <p:nvPicPr>
          <p:cNvPr id="4" name="Picture 3">
            <a:extLst>
              <a:ext uri="{FF2B5EF4-FFF2-40B4-BE49-F238E27FC236}">
                <a16:creationId xmlns:a16="http://schemas.microsoft.com/office/drawing/2014/main" id="{6D6C08A6-44C2-4949-AE93-85B8345FF720}"/>
              </a:ext>
            </a:extLst>
          </p:cNvPr>
          <p:cNvPicPr>
            <a:picLocks noChangeAspect="1"/>
          </p:cNvPicPr>
          <p:nvPr/>
        </p:nvPicPr>
        <p:blipFill>
          <a:blip r:embed="rId2"/>
          <a:stretch>
            <a:fillRect/>
          </a:stretch>
        </p:blipFill>
        <p:spPr>
          <a:xfrm>
            <a:off x="228600" y="1600200"/>
            <a:ext cx="8613648" cy="5173286"/>
          </a:xfrm>
          <a:prstGeom prst="rect">
            <a:avLst/>
          </a:prstGeom>
        </p:spPr>
      </p:pic>
    </p:spTree>
    <p:extLst>
      <p:ext uri="{BB962C8B-B14F-4D97-AF65-F5344CB8AC3E}">
        <p14:creationId xmlns:p14="http://schemas.microsoft.com/office/powerpoint/2010/main" val="1919718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A39C-783B-EE49-9337-43458069C4F0}"/>
              </a:ext>
            </a:extLst>
          </p:cNvPr>
          <p:cNvSpPr>
            <a:spLocks noGrp="1"/>
          </p:cNvSpPr>
          <p:nvPr>
            <p:ph type="title"/>
          </p:nvPr>
        </p:nvSpPr>
        <p:spPr/>
        <p:txBody>
          <a:bodyPr/>
          <a:lstStyle/>
          <a:p>
            <a:r>
              <a:rPr lang="en-US" dirty="0"/>
              <a:t>Writer assist tool</a:t>
            </a:r>
          </a:p>
        </p:txBody>
      </p:sp>
      <p:pic>
        <p:nvPicPr>
          <p:cNvPr id="3" name="Picture 2">
            <a:extLst>
              <a:ext uri="{FF2B5EF4-FFF2-40B4-BE49-F238E27FC236}">
                <a16:creationId xmlns:a16="http://schemas.microsoft.com/office/drawing/2014/main" id="{90105B0D-F1C5-7F40-9612-DE28CDE1836E}"/>
              </a:ext>
            </a:extLst>
          </p:cNvPr>
          <p:cNvPicPr>
            <a:picLocks noChangeAspect="1"/>
          </p:cNvPicPr>
          <p:nvPr/>
        </p:nvPicPr>
        <p:blipFill>
          <a:blip r:embed="rId2"/>
          <a:stretch>
            <a:fillRect/>
          </a:stretch>
        </p:blipFill>
        <p:spPr>
          <a:xfrm>
            <a:off x="228600" y="1600200"/>
            <a:ext cx="8534400" cy="5189724"/>
          </a:xfrm>
          <a:prstGeom prst="rect">
            <a:avLst/>
          </a:prstGeom>
        </p:spPr>
      </p:pic>
    </p:spTree>
    <p:extLst>
      <p:ext uri="{BB962C8B-B14F-4D97-AF65-F5344CB8AC3E}">
        <p14:creationId xmlns:p14="http://schemas.microsoft.com/office/powerpoint/2010/main" val="2710101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5C8E-C664-B240-8292-0B6866A2E570}"/>
              </a:ext>
            </a:extLst>
          </p:cNvPr>
          <p:cNvSpPr>
            <a:spLocks noGrp="1"/>
          </p:cNvSpPr>
          <p:nvPr>
            <p:ph type="title"/>
          </p:nvPr>
        </p:nvSpPr>
        <p:spPr/>
        <p:txBody>
          <a:bodyPr/>
          <a:lstStyle/>
          <a:p>
            <a:r>
              <a:rPr lang="en-US" dirty="0"/>
              <a:t>Writer assist tool</a:t>
            </a:r>
          </a:p>
        </p:txBody>
      </p:sp>
      <p:pic>
        <p:nvPicPr>
          <p:cNvPr id="3" name="Picture 2">
            <a:extLst>
              <a:ext uri="{FF2B5EF4-FFF2-40B4-BE49-F238E27FC236}">
                <a16:creationId xmlns:a16="http://schemas.microsoft.com/office/drawing/2014/main" id="{A3ED5CD8-0E96-AE44-AF49-EFBC2A45820E}"/>
              </a:ext>
            </a:extLst>
          </p:cNvPr>
          <p:cNvPicPr>
            <a:picLocks noChangeAspect="1"/>
          </p:cNvPicPr>
          <p:nvPr/>
        </p:nvPicPr>
        <p:blipFill>
          <a:blip r:embed="rId2"/>
          <a:stretch>
            <a:fillRect/>
          </a:stretch>
        </p:blipFill>
        <p:spPr>
          <a:xfrm>
            <a:off x="162003" y="1600200"/>
            <a:ext cx="8627491" cy="5181600"/>
          </a:xfrm>
          <a:prstGeom prst="rect">
            <a:avLst/>
          </a:prstGeom>
        </p:spPr>
      </p:pic>
    </p:spTree>
    <p:extLst>
      <p:ext uri="{BB962C8B-B14F-4D97-AF65-F5344CB8AC3E}">
        <p14:creationId xmlns:p14="http://schemas.microsoft.com/office/powerpoint/2010/main" val="350183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17ED-98C6-C03E-5F79-16BB60F5DDE4}"/>
              </a:ext>
            </a:extLst>
          </p:cNvPr>
          <p:cNvSpPr>
            <a:spLocks noGrp="1"/>
          </p:cNvSpPr>
          <p:nvPr>
            <p:ph type="title"/>
          </p:nvPr>
        </p:nvSpPr>
        <p:spPr/>
        <p:txBody>
          <a:bodyPr/>
          <a:lstStyle/>
          <a:p>
            <a:r>
              <a:rPr lang="en-US" dirty="0"/>
              <a:t>Course feedback forms</a:t>
            </a:r>
          </a:p>
        </p:txBody>
      </p:sp>
      <p:sp>
        <p:nvSpPr>
          <p:cNvPr id="3" name="Content Placeholder 2">
            <a:extLst>
              <a:ext uri="{FF2B5EF4-FFF2-40B4-BE49-F238E27FC236}">
                <a16:creationId xmlns:a16="http://schemas.microsoft.com/office/drawing/2014/main" id="{DBB3EB15-1704-E841-4B92-81B2B3C189BC}"/>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559767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A39C-783B-EE49-9337-43458069C4F0}"/>
              </a:ext>
            </a:extLst>
          </p:cNvPr>
          <p:cNvSpPr>
            <a:spLocks noGrp="1"/>
          </p:cNvSpPr>
          <p:nvPr>
            <p:ph type="title"/>
          </p:nvPr>
        </p:nvSpPr>
        <p:spPr/>
        <p:txBody>
          <a:bodyPr>
            <a:normAutofit/>
          </a:bodyPr>
          <a:lstStyle/>
          <a:p>
            <a:r>
              <a:rPr lang="en-US" dirty="0">
                <a:solidFill>
                  <a:srgbClr val="FF0000"/>
                </a:solidFill>
              </a:rPr>
              <a:t>How do we identify difficult words?</a:t>
            </a:r>
          </a:p>
        </p:txBody>
      </p:sp>
      <p:pic>
        <p:nvPicPr>
          <p:cNvPr id="6" name="Picture 5">
            <a:extLst>
              <a:ext uri="{FF2B5EF4-FFF2-40B4-BE49-F238E27FC236}">
                <a16:creationId xmlns:a16="http://schemas.microsoft.com/office/drawing/2014/main" id="{114FEC13-B64E-B543-BBC9-BDDEA4B079EC}"/>
              </a:ext>
            </a:extLst>
          </p:cNvPr>
          <p:cNvPicPr>
            <a:picLocks noChangeAspect="1"/>
          </p:cNvPicPr>
          <p:nvPr/>
        </p:nvPicPr>
        <p:blipFill>
          <a:blip r:embed="rId3"/>
          <a:stretch>
            <a:fillRect/>
          </a:stretch>
        </p:blipFill>
        <p:spPr>
          <a:xfrm>
            <a:off x="162003" y="1600200"/>
            <a:ext cx="8627491" cy="5181600"/>
          </a:xfrm>
          <a:prstGeom prst="rect">
            <a:avLst/>
          </a:prstGeom>
        </p:spPr>
      </p:pic>
    </p:spTree>
    <p:extLst>
      <p:ext uri="{BB962C8B-B14F-4D97-AF65-F5344CB8AC3E}">
        <p14:creationId xmlns:p14="http://schemas.microsoft.com/office/powerpoint/2010/main" val="2189634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semi-automated approach</a:t>
            </a:r>
          </a:p>
        </p:txBody>
      </p:sp>
      <p:sp>
        <p:nvSpPr>
          <p:cNvPr id="7" name="Rectangle 6"/>
          <p:cNvSpPr/>
          <p:nvPr/>
        </p:nvSpPr>
        <p:spPr>
          <a:xfrm>
            <a:off x="838200" y="2005476"/>
            <a:ext cx="6858000" cy="584776"/>
          </a:xfrm>
          <a:prstGeom prst="rect">
            <a:avLst/>
          </a:prstGeom>
        </p:spPr>
        <p:txBody>
          <a:bodyPr wrap="square">
            <a:spAutoFit/>
          </a:bodyPr>
          <a:lstStyle/>
          <a:p>
            <a:r>
              <a:rPr lang="en-US" sz="3200" dirty="0"/>
              <a:t>I disdain green chicken ovum and ham.</a:t>
            </a:r>
          </a:p>
        </p:txBody>
      </p:sp>
      <p:sp>
        <p:nvSpPr>
          <p:cNvPr id="8" name="TextBox 7"/>
          <p:cNvSpPr txBox="1"/>
          <p:nvPr/>
        </p:nvSpPr>
        <p:spPr>
          <a:xfrm>
            <a:off x="6202947" y="3048000"/>
            <a:ext cx="2941053" cy="400110"/>
          </a:xfrm>
          <a:prstGeom prst="rect">
            <a:avLst/>
          </a:prstGeom>
          <a:noFill/>
        </p:spPr>
        <p:txBody>
          <a:bodyPr wrap="square" rtlCol="0">
            <a:spAutoFit/>
          </a:bodyPr>
          <a:lstStyle/>
          <a:p>
            <a:r>
              <a:rPr lang="en-US" sz="2000" dirty="0">
                <a:solidFill>
                  <a:srgbClr val="0000FF"/>
                </a:solidFill>
              </a:rPr>
              <a:t>identify difficult words</a:t>
            </a:r>
          </a:p>
        </p:txBody>
      </p:sp>
      <p:sp>
        <p:nvSpPr>
          <p:cNvPr id="10" name="Right Arrow 9"/>
          <p:cNvSpPr/>
          <p:nvPr/>
        </p:nvSpPr>
        <p:spPr>
          <a:xfrm rot="5400000">
            <a:off x="3202310" y="3086042"/>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905042" y="4215824"/>
            <a:ext cx="6858000" cy="584776"/>
          </a:xfrm>
          <a:prstGeom prst="rect">
            <a:avLst/>
          </a:prstGeom>
        </p:spPr>
        <p:txBody>
          <a:bodyPr wrap="square">
            <a:spAutoFit/>
          </a:bodyPr>
          <a:lstStyle/>
          <a:p>
            <a:r>
              <a:rPr lang="en-US" sz="3200" dirty="0"/>
              <a:t>I </a:t>
            </a:r>
            <a:r>
              <a:rPr lang="en-US" sz="3200" i="1" dirty="0">
                <a:solidFill>
                  <a:srgbClr val="FF0000"/>
                </a:solidFill>
              </a:rPr>
              <a:t>disdain</a:t>
            </a:r>
            <a:r>
              <a:rPr lang="en-US" sz="3200" dirty="0"/>
              <a:t> green chicken </a:t>
            </a:r>
            <a:r>
              <a:rPr lang="en-US" sz="3200" i="1" dirty="0">
                <a:solidFill>
                  <a:srgbClr val="FF0000"/>
                </a:solidFill>
              </a:rPr>
              <a:t>ovum</a:t>
            </a:r>
            <a:r>
              <a:rPr lang="en-US" sz="3200" dirty="0"/>
              <a:t> and ham.</a:t>
            </a:r>
          </a:p>
        </p:txBody>
      </p:sp>
      <p:sp>
        <p:nvSpPr>
          <p:cNvPr id="3" name="TextBox 2"/>
          <p:cNvSpPr txBox="1"/>
          <p:nvPr/>
        </p:nvSpPr>
        <p:spPr>
          <a:xfrm>
            <a:off x="2269058" y="5334000"/>
            <a:ext cx="3933889" cy="954107"/>
          </a:xfrm>
          <a:prstGeom prst="rect">
            <a:avLst/>
          </a:prstGeom>
          <a:noFill/>
        </p:spPr>
        <p:txBody>
          <a:bodyPr wrap="none" rtlCol="0">
            <a:spAutoFit/>
          </a:bodyPr>
          <a:lstStyle/>
          <a:p>
            <a:pPr algn="ctr"/>
            <a:r>
              <a:rPr lang="en-US" sz="2800" dirty="0">
                <a:solidFill>
                  <a:srgbClr val="0000FF"/>
                </a:solidFill>
              </a:rPr>
              <a:t>Based on word frequency!</a:t>
            </a:r>
          </a:p>
          <a:p>
            <a:pPr algn="ctr"/>
            <a:r>
              <a:rPr lang="en-US" sz="2800" dirty="0">
                <a:solidFill>
                  <a:srgbClr val="0000FF"/>
                </a:solidFill>
              </a:rPr>
              <a:t>(low-frequency words)</a:t>
            </a:r>
          </a:p>
        </p:txBody>
      </p:sp>
    </p:spTree>
    <p:extLst>
      <p:ext uri="{BB962C8B-B14F-4D97-AF65-F5344CB8AC3E}">
        <p14:creationId xmlns:p14="http://schemas.microsoft.com/office/powerpoint/2010/main" val="2673697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semi-automated approach</a:t>
            </a:r>
          </a:p>
        </p:txBody>
      </p:sp>
      <p:sp>
        <p:nvSpPr>
          <p:cNvPr id="4" name="Rectangle 3"/>
          <p:cNvSpPr/>
          <p:nvPr/>
        </p:nvSpPr>
        <p:spPr>
          <a:xfrm>
            <a:off x="304800" y="1752600"/>
            <a:ext cx="6858000" cy="584776"/>
          </a:xfrm>
          <a:prstGeom prst="rect">
            <a:avLst/>
          </a:prstGeom>
        </p:spPr>
        <p:txBody>
          <a:bodyPr wrap="square">
            <a:spAutoFit/>
          </a:bodyPr>
          <a:lstStyle/>
          <a:p>
            <a:r>
              <a:rPr lang="en-US" sz="3200" dirty="0"/>
              <a:t>I </a:t>
            </a:r>
            <a:r>
              <a:rPr lang="en-US" sz="3200" i="1" dirty="0">
                <a:solidFill>
                  <a:srgbClr val="FF0000"/>
                </a:solidFill>
              </a:rPr>
              <a:t>disdain</a:t>
            </a:r>
            <a:r>
              <a:rPr lang="en-US" sz="3200" dirty="0"/>
              <a:t> green chicken </a:t>
            </a:r>
            <a:r>
              <a:rPr lang="en-US" sz="3200" i="1" dirty="0">
                <a:solidFill>
                  <a:srgbClr val="FF0000"/>
                </a:solidFill>
              </a:rPr>
              <a:t>ovum</a:t>
            </a:r>
            <a:r>
              <a:rPr lang="en-US" sz="3200" dirty="0"/>
              <a:t> and ham.</a:t>
            </a:r>
          </a:p>
        </p:txBody>
      </p:sp>
      <p:sp>
        <p:nvSpPr>
          <p:cNvPr id="5" name="TextBox 4"/>
          <p:cNvSpPr txBox="1"/>
          <p:nvPr/>
        </p:nvSpPr>
        <p:spPr>
          <a:xfrm>
            <a:off x="487861" y="2383036"/>
            <a:ext cx="941935" cy="1569660"/>
          </a:xfrm>
          <a:prstGeom prst="rect">
            <a:avLst/>
          </a:prstGeom>
          <a:noFill/>
        </p:spPr>
        <p:txBody>
          <a:bodyPr wrap="none" rtlCol="0">
            <a:spAutoFit/>
          </a:bodyPr>
          <a:lstStyle/>
          <a:p>
            <a:r>
              <a:rPr lang="en-US" sz="2400" dirty="0">
                <a:solidFill>
                  <a:srgbClr val="008000"/>
                </a:solidFill>
              </a:rPr>
              <a:t>dislike</a:t>
            </a:r>
          </a:p>
          <a:p>
            <a:r>
              <a:rPr lang="en-US" sz="2400" dirty="0">
                <a:solidFill>
                  <a:srgbClr val="008000"/>
                </a:solidFill>
              </a:rPr>
              <a:t>hate</a:t>
            </a:r>
          </a:p>
          <a:p>
            <a:r>
              <a:rPr lang="en-US" sz="2400" dirty="0">
                <a:solidFill>
                  <a:srgbClr val="008000"/>
                </a:solidFill>
              </a:rPr>
              <a:t>scorn</a:t>
            </a:r>
          </a:p>
          <a:p>
            <a:r>
              <a:rPr lang="en-US" sz="2400" dirty="0">
                <a:solidFill>
                  <a:srgbClr val="008000"/>
                </a:solidFill>
              </a:rPr>
              <a:t>…</a:t>
            </a:r>
          </a:p>
        </p:txBody>
      </p:sp>
      <p:sp>
        <p:nvSpPr>
          <p:cNvPr id="6" name="TextBox 5"/>
          <p:cNvSpPr txBox="1"/>
          <p:nvPr/>
        </p:nvSpPr>
        <p:spPr>
          <a:xfrm>
            <a:off x="4020596" y="2337376"/>
            <a:ext cx="1170362" cy="1569660"/>
          </a:xfrm>
          <a:prstGeom prst="rect">
            <a:avLst/>
          </a:prstGeom>
          <a:noFill/>
        </p:spPr>
        <p:txBody>
          <a:bodyPr wrap="none" rtlCol="0">
            <a:spAutoFit/>
          </a:bodyPr>
          <a:lstStyle/>
          <a:p>
            <a:r>
              <a:rPr lang="en-US" sz="2400" dirty="0">
                <a:solidFill>
                  <a:srgbClr val="008000"/>
                </a:solidFill>
              </a:rPr>
              <a:t>egg cell</a:t>
            </a:r>
          </a:p>
          <a:p>
            <a:r>
              <a:rPr lang="en-US" sz="2400" dirty="0">
                <a:solidFill>
                  <a:srgbClr val="008000"/>
                </a:solidFill>
              </a:rPr>
              <a:t>seed</a:t>
            </a:r>
          </a:p>
          <a:p>
            <a:r>
              <a:rPr lang="en-US" sz="2400" dirty="0">
                <a:solidFill>
                  <a:srgbClr val="008000"/>
                </a:solidFill>
              </a:rPr>
              <a:t>egg</a:t>
            </a:r>
          </a:p>
          <a:p>
            <a:r>
              <a:rPr lang="en-US" sz="2400" dirty="0">
                <a:solidFill>
                  <a:srgbClr val="008000"/>
                </a:solidFill>
              </a:rPr>
              <a:t>…</a:t>
            </a:r>
          </a:p>
        </p:txBody>
      </p:sp>
      <p:grpSp>
        <p:nvGrpSpPr>
          <p:cNvPr id="8" name="Group 7"/>
          <p:cNvGrpSpPr/>
          <p:nvPr/>
        </p:nvGrpSpPr>
        <p:grpSpPr>
          <a:xfrm>
            <a:off x="2133600" y="3648414"/>
            <a:ext cx="4174802" cy="3156575"/>
            <a:chOff x="2133600" y="3648414"/>
            <a:chExt cx="4174802" cy="3156575"/>
          </a:xfrm>
        </p:grpSpPr>
        <p:pic>
          <p:nvPicPr>
            <p:cNvPr id="7" name="Picture 6"/>
            <p:cNvPicPr>
              <a:picLocks noChangeAspect="1"/>
            </p:cNvPicPr>
            <p:nvPr/>
          </p:nvPicPr>
          <p:blipFill>
            <a:blip r:embed="rId3"/>
            <a:stretch>
              <a:fillRect/>
            </a:stretch>
          </p:blipFill>
          <p:spPr>
            <a:xfrm>
              <a:off x="2133600" y="4398290"/>
              <a:ext cx="2231103" cy="2406699"/>
            </a:xfrm>
            <a:prstGeom prst="rect">
              <a:avLst/>
            </a:prstGeom>
          </p:spPr>
        </p:pic>
        <p:sp>
          <p:nvSpPr>
            <p:cNvPr id="10" name="Right Arrow 9"/>
            <p:cNvSpPr/>
            <p:nvPr/>
          </p:nvSpPr>
          <p:spPr>
            <a:xfrm rot="5400000">
              <a:off x="2819400" y="3572214"/>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020596" y="5419942"/>
              <a:ext cx="2287806" cy="461665"/>
            </a:xfrm>
            <a:prstGeom prst="rect">
              <a:avLst/>
            </a:prstGeom>
            <a:noFill/>
          </p:spPr>
          <p:txBody>
            <a:bodyPr wrap="none" rtlCol="0">
              <a:spAutoFit/>
            </a:bodyPr>
            <a:lstStyle/>
            <a:p>
              <a:r>
                <a:rPr lang="en-US" sz="2400" dirty="0">
                  <a:solidFill>
                    <a:srgbClr val="0000FF"/>
                  </a:solidFill>
                </a:rPr>
                <a:t>Human annotator</a:t>
              </a:r>
            </a:p>
          </p:txBody>
        </p:sp>
      </p:grpSp>
      <p:sp>
        <p:nvSpPr>
          <p:cNvPr id="9" name="TextBox 8"/>
          <p:cNvSpPr txBox="1"/>
          <p:nvPr/>
        </p:nvSpPr>
        <p:spPr>
          <a:xfrm>
            <a:off x="5967744" y="2583597"/>
            <a:ext cx="3160295" cy="1323439"/>
          </a:xfrm>
          <a:prstGeom prst="rect">
            <a:avLst/>
          </a:prstGeom>
          <a:noFill/>
        </p:spPr>
        <p:txBody>
          <a:bodyPr wrap="square" rtlCol="0">
            <a:spAutoFit/>
          </a:bodyPr>
          <a:lstStyle/>
          <a:p>
            <a:r>
              <a:rPr lang="en-US" sz="2000" dirty="0">
                <a:solidFill>
                  <a:srgbClr val="0000FF"/>
                </a:solidFill>
              </a:rPr>
              <a:t>generate candidate word simplifications from text resources (e.g. thesauruses, dictionaries, etc.)</a:t>
            </a:r>
          </a:p>
        </p:txBody>
      </p:sp>
    </p:spTree>
    <p:extLst>
      <p:ext uri="{BB962C8B-B14F-4D97-AF65-F5344CB8AC3E}">
        <p14:creationId xmlns:p14="http://schemas.microsoft.com/office/powerpoint/2010/main" val="25525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rot="5400000">
            <a:off x="2993103" y="4201787"/>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a:t>A semi-automated approach</a:t>
            </a:r>
          </a:p>
        </p:txBody>
      </p:sp>
      <p:sp>
        <p:nvSpPr>
          <p:cNvPr id="4" name="Rectangle 3"/>
          <p:cNvSpPr/>
          <p:nvPr/>
        </p:nvSpPr>
        <p:spPr>
          <a:xfrm>
            <a:off x="304800" y="1752600"/>
            <a:ext cx="6858000" cy="584776"/>
          </a:xfrm>
          <a:prstGeom prst="rect">
            <a:avLst/>
          </a:prstGeom>
        </p:spPr>
        <p:txBody>
          <a:bodyPr wrap="square">
            <a:spAutoFit/>
          </a:bodyPr>
          <a:lstStyle/>
          <a:p>
            <a:r>
              <a:rPr lang="en-US" sz="3200" dirty="0"/>
              <a:t>I </a:t>
            </a:r>
            <a:r>
              <a:rPr lang="en-US" sz="3200" i="1" dirty="0">
                <a:solidFill>
                  <a:srgbClr val="FF0000"/>
                </a:solidFill>
              </a:rPr>
              <a:t>disdain</a:t>
            </a:r>
            <a:r>
              <a:rPr lang="en-US" sz="3200" dirty="0"/>
              <a:t> green chicken </a:t>
            </a:r>
            <a:r>
              <a:rPr lang="en-US" sz="3200" i="1" dirty="0">
                <a:solidFill>
                  <a:srgbClr val="FF0000"/>
                </a:solidFill>
              </a:rPr>
              <a:t>ovum</a:t>
            </a:r>
            <a:r>
              <a:rPr lang="en-US" sz="3200" dirty="0"/>
              <a:t> and ham.</a:t>
            </a:r>
          </a:p>
        </p:txBody>
      </p:sp>
      <p:sp>
        <p:nvSpPr>
          <p:cNvPr id="5" name="TextBox 4"/>
          <p:cNvSpPr txBox="1"/>
          <p:nvPr/>
        </p:nvSpPr>
        <p:spPr>
          <a:xfrm>
            <a:off x="487861" y="2383036"/>
            <a:ext cx="941935" cy="1569660"/>
          </a:xfrm>
          <a:prstGeom prst="rect">
            <a:avLst/>
          </a:prstGeom>
          <a:noFill/>
        </p:spPr>
        <p:txBody>
          <a:bodyPr wrap="none" rtlCol="0">
            <a:spAutoFit/>
          </a:bodyPr>
          <a:lstStyle/>
          <a:p>
            <a:r>
              <a:rPr lang="en-US" sz="2400" dirty="0">
                <a:solidFill>
                  <a:srgbClr val="008000"/>
                </a:solidFill>
              </a:rPr>
              <a:t>dislike</a:t>
            </a:r>
          </a:p>
          <a:p>
            <a:r>
              <a:rPr lang="en-US" sz="2400" dirty="0">
                <a:solidFill>
                  <a:srgbClr val="008000"/>
                </a:solidFill>
              </a:rPr>
              <a:t>hate</a:t>
            </a:r>
          </a:p>
          <a:p>
            <a:r>
              <a:rPr lang="en-US" sz="2400" dirty="0">
                <a:solidFill>
                  <a:srgbClr val="008000"/>
                </a:solidFill>
              </a:rPr>
              <a:t>scorn</a:t>
            </a:r>
          </a:p>
          <a:p>
            <a:r>
              <a:rPr lang="en-US" sz="2400" dirty="0">
                <a:solidFill>
                  <a:srgbClr val="008000"/>
                </a:solidFill>
              </a:rPr>
              <a:t>…</a:t>
            </a:r>
          </a:p>
        </p:txBody>
      </p:sp>
      <p:sp>
        <p:nvSpPr>
          <p:cNvPr id="6" name="TextBox 5"/>
          <p:cNvSpPr txBox="1"/>
          <p:nvPr/>
        </p:nvSpPr>
        <p:spPr>
          <a:xfrm>
            <a:off x="4020596" y="2337376"/>
            <a:ext cx="1170362" cy="1569660"/>
          </a:xfrm>
          <a:prstGeom prst="rect">
            <a:avLst/>
          </a:prstGeom>
          <a:noFill/>
        </p:spPr>
        <p:txBody>
          <a:bodyPr wrap="none" rtlCol="0">
            <a:spAutoFit/>
          </a:bodyPr>
          <a:lstStyle/>
          <a:p>
            <a:r>
              <a:rPr lang="en-US" sz="2400" dirty="0">
                <a:solidFill>
                  <a:srgbClr val="008000"/>
                </a:solidFill>
              </a:rPr>
              <a:t>egg cell</a:t>
            </a:r>
          </a:p>
          <a:p>
            <a:r>
              <a:rPr lang="en-US" sz="2400" dirty="0">
                <a:solidFill>
                  <a:srgbClr val="008000"/>
                </a:solidFill>
              </a:rPr>
              <a:t>seed</a:t>
            </a:r>
          </a:p>
          <a:p>
            <a:r>
              <a:rPr lang="en-US" sz="2400" dirty="0">
                <a:solidFill>
                  <a:srgbClr val="008000"/>
                </a:solidFill>
              </a:rPr>
              <a:t>egg</a:t>
            </a:r>
          </a:p>
          <a:p>
            <a:r>
              <a:rPr lang="en-US" sz="2400" dirty="0">
                <a:solidFill>
                  <a:srgbClr val="008000"/>
                </a:solidFill>
              </a:rPr>
              <a:t>…</a:t>
            </a:r>
          </a:p>
        </p:txBody>
      </p:sp>
      <p:pic>
        <p:nvPicPr>
          <p:cNvPr id="7" name="Picture 6"/>
          <p:cNvPicPr>
            <a:picLocks noChangeAspect="1"/>
          </p:cNvPicPr>
          <p:nvPr/>
        </p:nvPicPr>
        <p:blipFill>
          <a:blip r:embed="rId2"/>
          <a:stretch>
            <a:fillRect/>
          </a:stretch>
        </p:blipFill>
        <p:spPr>
          <a:xfrm>
            <a:off x="3886200" y="4191000"/>
            <a:ext cx="838200" cy="904170"/>
          </a:xfrm>
          <a:prstGeom prst="rect">
            <a:avLst/>
          </a:prstGeom>
        </p:spPr>
      </p:pic>
      <p:sp>
        <p:nvSpPr>
          <p:cNvPr id="9" name="Rectangle 8"/>
          <p:cNvSpPr/>
          <p:nvPr/>
        </p:nvSpPr>
        <p:spPr>
          <a:xfrm>
            <a:off x="457200" y="5638800"/>
            <a:ext cx="6858000" cy="584776"/>
          </a:xfrm>
          <a:prstGeom prst="rect">
            <a:avLst/>
          </a:prstGeom>
        </p:spPr>
        <p:txBody>
          <a:bodyPr wrap="square">
            <a:spAutoFit/>
          </a:bodyPr>
          <a:lstStyle/>
          <a:p>
            <a:r>
              <a:rPr lang="en-US" sz="3200" dirty="0"/>
              <a:t>I </a:t>
            </a:r>
            <a:r>
              <a:rPr lang="en-US" sz="3200" i="1" dirty="0">
                <a:solidFill>
                  <a:srgbClr val="FF6600"/>
                </a:solidFill>
              </a:rPr>
              <a:t>do not like </a:t>
            </a:r>
            <a:r>
              <a:rPr lang="en-US" sz="3200" dirty="0"/>
              <a:t>green </a:t>
            </a:r>
            <a:r>
              <a:rPr lang="en-US" sz="3200" dirty="0">
                <a:solidFill>
                  <a:srgbClr val="FF6600"/>
                </a:solidFill>
              </a:rPr>
              <a:t>eggs</a:t>
            </a:r>
            <a:r>
              <a:rPr lang="en-US" sz="3200" dirty="0"/>
              <a:t> and ham.</a:t>
            </a:r>
          </a:p>
        </p:txBody>
      </p:sp>
    </p:spTree>
    <p:extLst>
      <p:ext uri="{BB962C8B-B14F-4D97-AF65-F5344CB8AC3E}">
        <p14:creationId xmlns:p14="http://schemas.microsoft.com/office/powerpoint/2010/main" val="3119525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Evaluation/experimentation</a:t>
            </a:r>
          </a:p>
        </p:txBody>
      </p:sp>
      <p:sp>
        <p:nvSpPr>
          <p:cNvPr id="4" name="Rectangle 3"/>
          <p:cNvSpPr/>
          <p:nvPr/>
        </p:nvSpPr>
        <p:spPr>
          <a:xfrm>
            <a:off x="152400" y="2598003"/>
            <a:ext cx="3048000" cy="830997"/>
          </a:xfrm>
          <a:prstGeom prst="rect">
            <a:avLst/>
          </a:prstGeom>
        </p:spPr>
        <p:txBody>
          <a:bodyPr wrap="square">
            <a:spAutoFit/>
          </a:bodyPr>
          <a:lstStyle/>
          <a:p>
            <a:r>
              <a:rPr lang="en-US" sz="2400" dirty="0"/>
              <a:t>I disdain green chicken ovum and ham.</a:t>
            </a:r>
          </a:p>
        </p:txBody>
      </p:sp>
      <p:sp>
        <p:nvSpPr>
          <p:cNvPr id="5" name="Right Arrow 4"/>
          <p:cNvSpPr/>
          <p:nvPr/>
        </p:nvSpPr>
        <p:spPr>
          <a:xfrm>
            <a:off x="30480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3505200" y="2133600"/>
            <a:ext cx="2389771" cy="2171700"/>
            <a:chOff x="3505200" y="2133600"/>
            <a:chExt cx="2389771" cy="2171700"/>
          </a:xfrm>
        </p:grpSpPr>
        <p:pic>
          <p:nvPicPr>
            <p:cNvPr id="8" name="Picture 7"/>
            <p:cNvPicPr>
              <a:picLocks noChangeAspect="1"/>
            </p:cNvPicPr>
            <p:nvPr/>
          </p:nvPicPr>
          <p:blipFill>
            <a:blip r:embed="rId2"/>
            <a:stretch>
              <a:fillRect/>
            </a:stretch>
          </p:blipFill>
          <p:spPr>
            <a:xfrm>
              <a:off x="3505200" y="2133600"/>
              <a:ext cx="2389771" cy="2171700"/>
            </a:xfrm>
            <a:prstGeom prst="rect">
              <a:avLst/>
            </a:prstGeom>
            <a:ln>
              <a:solidFill>
                <a:srgbClr val="3366FF"/>
              </a:solidFill>
            </a:ln>
          </p:spPr>
        </p:pic>
        <p:pic>
          <p:nvPicPr>
            <p:cNvPr id="9" name="Picture 8"/>
            <p:cNvPicPr>
              <a:picLocks noChangeAspect="1"/>
            </p:cNvPicPr>
            <p:nvPr/>
          </p:nvPicPr>
          <p:blipFill>
            <a:blip r:embed="rId3"/>
            <a:stretch>
              <a:fillRect/>
            </a:stretch>
          </p:blipFill>
          <p:spPr>
            <a:xfrm>
              <a:off x="5285371" y="3635107"/>
              <a:ext cx="609600" cy="657578"/>
            </a:xfrm>
            <a:prstGeom prst="rect">
              <a:avLst/>
            </a:prstGeom>
          </p:spPr>
        </p:pic>
      </p:grpSp>
      <p:sp>
        <p:nvSpPr>
          <p:cNvPr id="10" name="Right Arrow 9"/>
          <p:cNvSpPr/>
          <p:nvPr/>
        </p:nvSpPr>
        <p:spPr>
          <a:xfrm>
            <a:off x="60198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53200" y="2804110"/>
            <a:ext cx="3048000" cy="830997"/>
          </a:xfrm>
          <a:prstGeom prst="rect">
            <a:avLst/>
          </a:prstGeom>
        </p:spPr>
        <p:txBody>
          <a:bodyPr wrap="square">
            <a:spAutoFit/>
          </a:bodyPr>
          <a:lstStyle/>
          <a:p>
            <a:r>
              <a:rPr lang="en-US" sz="2400" dirty="0"/>
              <a:t>I do not like green eggs and </a:t>
            </a:r>
            <a:r>
              <a:rPr lang="en-US" sz="2400" dirty="0" err="1"/>
              <a:t>hame</a:t>
            </a:r>
            <a:endParaRPr lang="en-US" sz="2400" dirty="0"/>
          </a:p>
        </p:txBody>
      </p:sp>
      <p:sp>
        <p:nvSpPr>
          <p:cNvPr id="12" name="TextBox 11"/>
          <p:cNvSpPr txBox="1"/>
          <p:nvPr/>
        </p:nvSpPr>
        <p:spPr>
          <a:xfrm>
            <a:off x="1295400" y="5493784"/>
            <a:ext cx="6345006" cy="584776"/>
          </a:xfrm>
          <a:prstGeom prst="rect">
            <a:avLst/>
          </a:prstGeom>
          <a:noFill/>
        </p:spPr>
        <p:txBody>
          <a:bodyPr wrap="none" rtlCol="0">
            <a:spAutoFit/>
          </a:bodyPr>
          <a:lstStyle/>
          <a:p>
            <a:r>
              <a:rPr lang="en-US" sz="3200" dirty="0">
                <a:solidFill>
                  <a:srgbClr val="FF0000"/>
                </a:solidFill>
              </a:rPr>
              <a:t>How do we tell if our system is useful?</a:t>
            </a:r>
          </a:p>
        </p:txBody>
      </p:sp>
    </p:spTree>
    <p:extLst>
      <p:ext uri="{BB962C8B-B14F-4D97-AF65-F5344CB8AC3E}">
        <p14:creationId xmlns:p14="http://schemas.microsoft.com/office/powerpoint/2010/main" val="187182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experiment</a:t>
            </a:r>
          </a:p>
        </p:txBody>
      </p:sp>
      <p:sp>
        <p:nvSpPr>
          <p:cNvPr id="8" name="TextBox 7"/>
          <p:cNvSpPr txBox="1"/>
          <p:nvPr/>
        </p:nvSpPr>
        <p:spPr>
          <a:xfrm>
            <a:off x="612648" y="1737414"/>
            <a:ext cx="2357136" cy="461665"/>
          </a:xfrm>
          <a:prstGeom prst="rect">
            <a:avLst/>
          </a:prstGeom>
          <a:noFill/>
        </p:spPr>
        <p:txBody>
          <a:bodyPr wrap="none" rtlCol="0">
            <a:spAutoFit/>
          </a:bodyPr>
          <a:lstStyle/>
          <a:p>
            <a:r>
              <a:rPr lang="en-US" sz="2400" dirty="0"/>
              <a:t>original document</a:t>
            </a:r>
          </a:p>
        </p:txBody>
      </p:sp>
      <p:grpSp>
        <p:nvGrpSpPr>
          <p:cNvPr id="19" name="Group 18"/>
          <p:cNvGrpSpPr/>
          <p:nvPr/>
        </p:nvGrpSpPr>
        <p:grpSpPr>
          <a:xfrm>
            <a:off x="1143000" y="2426038"/>
            <a:ext cx="1295400" cy="1524000"/>
            <a:chOff x="1225162" y="1981200"/>
            <a:chExt cx="1295400" cy="1524000"/>
          </a:xfrm>
        </p:grpSpPr>
        <p:sp>
          <p:nvSpPr>
            <p:cNvPr id="7" name="Rectangle 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336032" y="2133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36032" y="2286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336032" y="2438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36032" y="2590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32" y="27432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36032" y="2895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36032" y="3048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336032" y="3200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36032" y="3352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20" name="Right Arrow 19"/>
          <p:cNvSpPr/>
          <p:nvPr/>
        </p:nvSpPr>
        <p:spPr>
          <a:xfrm>
            <a:off x="30480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3505200" y="2133600"/>
            <a:ext cx="2389771" cy="2171700"/>
            <a:chOff x="3505200" y="2133600"/>
            <a:chExt cx="2389771" cy="2171700"/>
          </a:xfrm>
        </p:grpSpPr>
        <p:pic>
          <p:nvPicPr>
            <p:cNvPr id="22" name="Picture 21"/>
            <p:cNvPicPr>
              <a:picLocks noChangeAspect="1"/>
            </p:cNvPicPr>
            <p:nvPr/>
          </p:nvPicPr>
          <p:blipFill>
            <a:blip r:embed="rId2"/>
            <a:stretch>
              <a:fillRect/>
            </a:stretch>
          </p:blipFill>
          <p:spPr>
            <a:xfrm>
              <a:off x="3505200" y="2133600"/>
              <a:ext cx="2389771" cy="2171700"/>
            </a:xfrm>
            <a:prstGeom prst="rect">
              <a:avLst/>
            </a:prstGeom>
            <a:ln>
              <a:solidFill>
                <a:srgbClr val="3366FF"/>
              </a:solidFill>
            </a:ln>
          </p:spPr>
        </p:pic>
        <p:pic>
          <p:nvPicPr>
            <p:cNvPr id="23" name="Picture 22"/>
            <p:cNvPicPr>
              <a:picLocks noChangeAspect="1"/>
            </p:cNvPicPr>
            <p:nvPr/>
          </p:nvPicPr>
          <p:blipFill>
            <a:blip r:embed="rId3"/>
            <a:stretch>
              <a:fillRect/>
            </a:stretch>
          </p:blipFill>
          <p:spPr>
            <a:xfrm>
              <a:off x="5285371" y="3635107"/>
              <a:ext cx="609600" cy="657578"/>
            </a:xfrm>
            <a:prstGeom prst="rect">
              <a:avLst/>
            </a:prstGeom>
          </p:spPr>
        </p:pic>
      </p:grpSp>
      <p:sp>
        <p:nvSpPr>
          <p:cNvPr id="24" name="Right Arrow 23"/>
          <p:cNvSpPr/>
          <p:nvPr/>
        </p:nvSpPr>
        <p:spPr>
          <a:xfrm>
            <a:off x="60198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400800" y="1825976"/>
            <a:ext cx="2597586" cy="461665"/>
          </a:xfrm>
          <a:prstGeom prst="rect">
            <a:avLst/>
          </a:prstGeom>
          <a:noFill/>
        </p:spPr>
        <p:txBody>
          <a:bodyPr wrap="none" rtlCol="0">
            <a:spAutoFit/>
          </a:bodyPr>
          <a:lstStyle/>
          <a:p>
            <a:r>
              <a:rPr lang="en-US" sz="2400" dirty="0"/>
              <a:t>simplified document</a:t>
            </a:r>
          </a:p>
        </p:txBody>
      </p:sp>
      <p:grpSp>
        <p:nvGrpSpPr>
          <p:cNvPr id="26" name="Group 25"/>
          <p:cNvGrpSpPr/>
          <p:nvPr/>
        </p:nvGrpSpPr>
        <p:grpSpPr>
          <a:xfrm>
            <a:off x="6931152" y="2514600"/>
            <a:ext cx="1295400" cy="1524000"/>
            <a:chOff x="1225162" y="1981200"/>
            <a:chExt cx="1295400" cy="1524000"/>
          </a:xfrm>
        </p:grpSpPr>
        <p:sp>
          <p:nvSpPr>
            <p:cNvPr id="27" name="Rectangle 2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336032" y="2133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36032" y="2286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336032" y="2438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336032" y="2590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36032" y="27432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336032" y="2895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336032" y="3048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336032" y="3200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336032" y="3352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1219200" y="5294293"/>
            <a:ext cx="7391400" cy="954107"/>
          </a:xfrm>
          <a:prstGeom prst="rect">
            <a:avLst/>
          </a:prstGeom>
          <a:noFill/>
        </p:spPr>
        <p:txBody>
          <a:bodyPr wrap="square" rtlCol="0">
            <a:spAutoFit/>
          </a:bodyPr>
          <a:lstStyle/>
          <a:p>
            <a:r>
              <a:rPr lang="en-US" sz="2800" dirty="0">
                <a:solidFill>
                  <a:srgbClr val="0000FF"/>
                </a:solidFill>
              </a:rPr>
              <a:t>Examine if people’s learning and understanding improve with the simplified article</a:t>
            </a:r>
          </a:p>
        </p:txBody>
      </p:sp>
    </p:spTree>
    <p:extLst>
      <p:ext uri="{BB962C8B-B14F-4D97-AF65-F5344CB8AC3E}">
        <p14:creationId xmlns:p14="http://schemas.microsoft.com/office/powerpoint/2010/main" val="2801189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experiment</a:t>
            </a:r>
          </a:p>
        </p:txBody>
      </p:sp>
      <p:sp>
        <p:nvSpPr>
          <p:cNvPr id="17" name="TextBox 16"/>
          <p:cNvSpPr txBox="1"/>
          <p:nvPr/>
        </p:nvSpPr>
        <p:spPr>
          <a:xfrm>
            <a:off x="932221" y="2590800"/>
            <a:ext cx="591779" cy="1569660"/>
          </a:xfrm>
          <a:prstGeom prst="rect">
            <a:avLst/>
          </a:prstGeom>
          <a:noFill/>
        </p:spPr>
        <p:txBody>
          <a:bodyPr wrap="none" rtlCol="0">
            <a:spAutoFit/>
          </a:bodyPr>
          <a:lstStyle/>
          <a:p>
            <a:r>
              <a:rPr lang="en-US" sz="2400" dirty="0"/>
              <a:t>Q1</a:t>
            </a:r>
          </a:p>
          <a:p>
            <a:r>
              <a:rPr lang="en-US" sz="2400" dirty="0"/>
              <a:t>Q2</a:t>
            </a:r>
          </a:p>
          <a:p>
            <a:r>
              <a:rPr lang="en-US" sz="2400" dirty="0"/>
              <a:t>Q3</a:t>
            </a:r>
          </a:p>
          <a:p>
            <a:r>
              <a:rPr lang="en-US" sz="2400" dirty="0"/>
              <a:t>…</a:t>
            </a:r>
          </a:p>
        </p:txBody>
      </p:sp>
      <p:sp>
        <p:nvSpPr>
          <p:cNvPr id="22" name="TextBox 21"/>
          <p:cNvSpPr txBox="1"/>
          <p:nvPr/>
        </p:nvSpPr>
        <p:spPr>
          <a:xfrm>
            <a:off x="783006" y="1905000"/>
            <a:ext cx="893394" cy="369332"/>
          </a:xfrm>
          <a:prstGeom prst="rect">
            <a:avLst/>
          </a:prstGeom>
          <a:noFill/>
        </p:spPr>
        <p:txBody>
          <a:bodyPr wrap="none" rtlCol="0">
            <a:spAutoFit/>
          </a:bodyPr>
          <a:lstStyle/>
          <a:p>
            <a:r>
              <a:rPr lang="en-US" dirty="0"/>
              <a:t>Page 1:</a:t>
            </a:r>
          </a:p>
        </p:txBody>
      </p:sp>
      <p:cxnSp>
        <p:nvCxnSpPr>
          <p:cNvPr id="24" name="Straight Connector 23"/>
          <p:cNvCxnSpPr/>
          <p:nvPr/>
        </p:nvCxnSpPr>
        <p:spPr>
          <a:xfrm>
            <a:off x="536448" y="2362200"/>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23021" y="1905000"/>
            <a:ext cx="893394" cy="369332"/>
          </a:xfrm>
          <a:prstGeom prst="rect">
            <a:avLst/>
          </a:prstGeom>
          <a:noFill/>
        </p:spPr>
        <p:txBody>
          <a:bodyPr wrap="none" rtlCol="0">
            <a:spAutoFit/>
          </a:bodyPr>
          <a:lstStyle/>
          <a:p>
            <a:r>
              <a:rPr lang="en-US" dirty="0"/>
              <a:t>Page 2:</a:t>
            </a:r>
          </a:p>
        </p:txBody>
      </p:sp>
      <p:cxnSp>
        <p:nvCxnSpPr>
          <p:cNvPr id="27" name="Straight Connector 26"/>
          <p:cNvCxnSpPr/>
          <p:nvPr/>
        </p:nvCxnSpPr>
        <p:spPr>
          <a:xfrm>
            <a:off x="3276463" y="2362200"/>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13116" y="2971800"/>
            <a:ext cx="377026" cy="369332"/>
          </a:xfrm>
          <a:prstGeom prst="rect">
            <a:avLst/>
          </a:prstGeom>
          <a:noFill/>
        </p:spPr>
        <p:txBody>
          <a:bodyPr wrap="none" rtlCol="0">
            <a:spAutoFit/>
          </a:bodyPr>
          <a:lstStyle/>
          <a:p>
            <a:r>
              <a:rPr lang="en-US" dirty="0"/>
              <a:t>or</a:t>
            </a:r>
          </a:p>
        </p:txBody>
      </p:sp>
      <p:cxnSp>
        <p:nvCxnSpPr>
          <p:cNvPr id="32" name="Straight Connector 31"/>
          <p:cNvCxnSpPr/>
          <p:nvPr/>
        </p:nvCxnSpPr>
        <p:spPr>
          <a:xfrm>
            <a:off x="457200" y="4724400"/>
            <a:ext cx="7848600"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93842" y="5105400"/>
            <a:ext cx="2320758" cy="1015663"/>
          </a:xfrm>
          <a:prstGeom prst="rect">
            <a:avLst/>
          </a:prstGeom>
          <a:noFill/>
        </p:spPr>
        <p:txBody>
          <a:bodyPr wrap="square" rtlCol="0">
            <a:spAutoFit/>
          </a:bodyPr>
          <a:lstStyle/>
          <a:p>
            <a:r>
              <a:rPr lang="en-US" sz="2000" dirty="0"/>
              <a:t>answer some questions related to the article topic</a:t>
            </a:r>
          </a:p>
        </p:txBody>
      </p:sp>
      <p:sp>
        <p:nvSpPr>
          <p:cNvPr id="34" name="TextBox 33"/>
          <p:cNvSpPr txBox="1"/>
          <p:nvPr/>
        </p:nvSpPr>
        <p:spPr>
          <a:xfrm>
            <a:off x="2971800" y="5068669"/>
            <a:ext cx="2427037" cy="1323439"/>
          </a:xfrm>
          <a:prstGeom prst="rect">
            <a:avLst/>
          </a:prstGeom>
          <a:noFill/>
        </p:spPr>
        <p:txBody>
          <a:bodyPr wrap="square" rtlCol="0">
            <a:spAutoFit/>
          </a:bodyPr>
          <a:lstStyle/>
          <a:p>
            <a:r>
              <a:rPr lang="en-US" sz="2000" dirty="0"/>
              <a:t>read one version of the article and answer some different questions </a:t>
            </a:r>
            <a:r>
              <a:rPr lang="en-US" sz="2000" i="1" dirty="0"/>
              <a:t>with</a:t>
            </a:r>
            <a:r>
              <a:rPr lang="en-US" sz="2000" dirty="0"/>
              <a:t> the text</a:t>
            </a:r>
          </a:p>
        </p:txBody>
      </p:sp>
      <p:sp>
        <p:nvSpPr>
          <p:cNvPr id="35" name="TextBox 34"/>
          <p:cNvSpPr txBox="1"/>
          <p:nvPr/>
        </p:nvSpPr>
        <p:spPr>
          <a:xfrm>
            <a:off x="5768474" y="5080337"/>
            <a:ext cx="1851526" cy="1015663"/>
          </a:xfrm>
          <a:prstGeom prst="rect">
            <a:avLst/>
          </a:prstGeom>
          <a:noFill/>
        </p:spPr>
        <p:txBody>
          <a:bodyPr wrap="square" rtlCol="0">
            <a:spAutoFit/>
          </a:bodyPr>
          <a:lstStyle/>
          <a:p>
            <a:r>
              <a:rPr lang="en-US" sz="2000" dirty="0"/>
              <a:t>answer the same questions again!</a:t>
            </a:r>
          </a:p>
        </p:txBody>
      </p:sp>
      <p:sp>
        <p:nvSpPr>
          <p:cNvPr id="36" name="TextBox 35"/>
          <p:cNvSpPr txBox="1"/>
          <p:nvPr/>
        </p:nvSpPr>
        <p:spPr>
          <a:xfrm>
            <a:off x="6266221" y="2577679"/>
            <a:ext cx="591779" cy="1569660"/>
          </a:xfrm>
          <a:prstGeom prst="rect">
            <a:avLst/>
          </a:prstGeom>
          <a:noFill/>
        </p:spPr>
        <p:txBody>
          <a:bodyPr wrap="none" rtlCol="0">
            <a:spAutoFit/>
          </a:bodyPr>
          <a:lstStyle/>
          <a:p>
            <a:r>
              <a:rPr lang="en-US" sz="2400" dirty="0"/>
              <a:t>Q1</a:t>
            </a:r>
          </a:p>
          <a:p>
            <a:r>
              <a:rPr lang="en-US" sz="2400" dirty="0"/>
              <a:t>Q2</a:t>
            </a:r>
          </a:p>
          <a:p>
            <a:r>
              <a:rPr lang="en-US" sz="2400" dirty="0"/>
              <a:t>Q3</a:t>
            </a:r>
          </a:p>
          <a:p>
            <a:r>
              <a:rPr lang="en-US" sz="2400" dirty="0"/>
              <a:t>…</a:t>
            </a:r>
          </a:p>
        </p:txBody>
      </p:sp>
      <p:sp>
        <p:nvSpPr>
          <p:cNvPr id="37" name="TextBox 36"/>
          <p:cNvSpPr txBox="1"/>
          <p:nvPr/>
        </p:nvSpPr>
        <p:spPr>
          <a:xfrm>
            <a:off x="6117006" y="1891879"/>
            <a:ext cx="893394" cy="369332"/>
          </a:xfrm>
          <a:prstGeom prst="rect">
            <a:avLst/>
          </a:prstGeom>
          <a:noFill/>
        </p:spPr>
        <p:txBody>
          <a:bodyPr wrap="none" rtlCol="0">
            <a:spAutoFit/>
          </a:bodyPr>
          <a:lstStyle/>
          <a:p>
            <a:r>
              <a:rPr lang="en-US" dirty="0"/>
              <a:t>Page 3:</a:t>
            </a:r>
          </a:p>
        </p:txBody>
      </p:sp>
      <p:cxnSp>
        <p:nvCxnSpPr>
          <p:cNvPr id="38" name="Straight Connector 37"/>
          <p:cNvCxnSpPr/>
          <p:nvPr/>
        </p:nvCxnSpPr>
        <p:spPr>
          <a:xfrm>
            <a:off x="5870448" y="2349079"/>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048000" y="3810000"/>
            <a:ext cx="2170937" cy="461665"/>
          </a:xfrm>
          <a:prstGeom prst="rect">
            <a:avLst/>
          </a:prstGeom>
          <a:noFill/>
        </p:spPr>
        <p:txBody>
          <a:bodyPr wrap="none" rtlCol="0">
            <a:spAutoFit/>
          </a:bodyPr>
          <a:lstStyle/>
          <a:p>
            <a:r>
              <a:rPr lang="en-US" sz="2400" dirty="0"/>
              <a:t>Q4, Q5, Q6, …</a:t>
            </a:r>
          </a:p>
        </p:txBody>
      </p:sp>
      <p:grpSp>
        <p:nvGrpSpPr>
          <p:cNvPr id="46" name="Group 45"/>
          <p:cNvGrpSpPr/>
          <p:nvPr/>
        </p:nvGrpSpPr>
        <p:grpSpPr>
          <a:xfrm>
            <a:off x="3276600" y="2807038"/>
            <a:ext cx="533400" cy="762000"/>
            <a:chOff x="1225162" y="1981200"/>
            <a:chExt cx="1295400" cy="1524000"/>
          </a:xfrm>
        </p:grpSpPr>
        <p:sp>
          <p:nvSpPr>
            <p:cNvPr id="47" name="Rectangle 4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1336032" y="2133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336032" y="2286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36032" y="2438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336032" y="2590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336032" y="27432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336032" y="2895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336032" y="3048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336032" y="3200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336032" y="3352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4252789" y="2807038"/>
            <a:ext cx="547811" cy="762000"/>
            <a:chOff x="1225162" y="1981200"/>
            <a:chExt cx="1295400" cy="1524000"/>
          </a:xfrm>
        </p:grpSpPr>
        <p:sp>
          <p:nvSpPr>
            <p:cNvPr id="58" name="Rectangle 57"/>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1336032" y="2133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336032" y="2286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336032" y="2438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336032" y="2590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336032" y="27432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336032" y="2895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336032" y="3048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36032" y="3200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336032" y="3352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048000" y="2406134"/>
            <a:ext cx="884602" cy="369332"/>
          </a:xfrm>
          <a:prstGeom prst="rect">
            <a:avLst/>
          </a:prstGeom>
          <a:noFill/>
        </p:spPr>
        <p:txBody>
          <a:bodyPr wrap="none" rtlCol="0">
            <a:spAutoFit/>
          </a:bodyPr>
          <a:lstStyle/>
          <a:p>
            <a:r>
              <a:rPr lang="en-US" dirty="0"/>
              <a:t>original</a:t>
            </a:r>
          </a:p>
        </p:txBody>
      </p:sp>
      <p:sp>
        <p:nvSpPr>
          <p:cNvPr id="68" name="TextBox 67"/>
          <p:cNvSpPr txBox="1"/>
          <p:nvPr/>
        </p:nvSpPr>
        <p:spPr>
          <a:xfrm>
            <a:off x="4184427" y="2410134"/>
            <a:ext cx="759493" cy="369332"/>
          </a:xfrm>
          <a:prstGeom prst="rect">
            <a:avLst/>
          </a:prstGeom>
          <a:noFill/>
        </p:spPr>
        <p:txBody>
          <a:bodyPr wrap="none" rtlCol="0">
            <a:spAutoFit/>
          </a:bodyPr>
          <a:lstStyle/>
          <a:p>
            <a:r>
              <a:rPr lang="en-US" dirty="0"/>
              <a:t>simple</a:t>
            </a:r>
          </a:p>
        </p:txBody>
      </p:sp>
    </p:spTree>
    <p:extLst>
      <p:ext uri="{BB962C8B-B14F-4D97-AF65-F5344CB8AC3E}">
        <p14:creationId xmlns:p14="http://schemas.microsoft.com/office/powerpoint/2010/main" val="384994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990600"/>
          </a:xfrm>
        </p:spPr>
        <p:txBody>
          <a:bodyPr>
            <a:noAutofit/>
          </a:bodyPr>
          <a:lstStyle/>
          <a:p>
            <a:pPr algn="ctr"/>
            <a:r>
              <a:rPr lang="en-US" sz="3600" dirty="0"/>
              <a:t>Results </a:t>
            </a:r>
            <a:r>
              <a:rPr lang="en-US" sz="3600" i="1" dirty="0">
                <a:solidFill>
                  <a:srgbClr val="FF6600"/>
                </a:solidFill>
              </a:rPr>
              <a:t>with</a:t>
            </a:r>
            <a:r>
              <a:rPr lang="en-US" sz="3600" dirty="0"/>
              <a:t> the text: understanding</a:t>
            </a:r>
            <a:br>
              <a:rPr lang="en-US" sz="3600" dirty="0"/>
            </a:br>
            <a:r>
              <a:rPr lang="en-US" sz="2800" dirty="0"/>
              <a:t>(questions Q3, Q4, Q5,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6096000" cy="3886200"/>
          </a:xfrm>
          <a:prstGeom prst="rect">
            <a:avLst/>
          </a:prstGeom>
          <a:noFill/>
        </p:spPr>
      </p:pic>
    </p:spTree>
    <p:extLst>
      <p:ext uri="{BB962C8B-B14F-4D97-AF65-F5344CB8AC3E}">
        <p14:creationId xmlns:p14="http://schemas.microsoft.com/office/powerpoint/2010/main" val="363635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990600"/>
          </a:xfrm>
        </p:spPr>
        <p:txBody>
          <a:bodyPr>
            <a:noAutofit/>
          </a:bodyPr>
          <a:lstStyle/>
          <a:p>
            <a:pPr algn="ctr"/>
            <a:r>
              <a:rPr lang="en-US" sz="3600" dirty="0"/>
              <a:t>Results </a:t>
            </a:r>
            <a:r>
              <a:rPr lang="en-US" sz="3600" i="1" dirty="0">
                <a:solidFill>
                  <a:srgbClr val="FF6600"/>
                </a:solidFill>
              </a:rPr>
              <a:t>without</a:t>
            </a:r>
            <a:r>
              <a:rPr lang="en-US" sz="3600" dirty="0"/>
              <a:t> the text: learning</a:t>
            </a:r>
            <a:br>
              <a:rPr lang="en-US" sz="3600" dirty="0"/>
            </a:br>
            <a:r>
              <a:rPr lang="en-US" sz="2800" dirty="0"/>
              <a:t>(questions Q1, Q2, Q3,…)</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934200" cy="4038600"/>
          </a:xfrm>
          <a:prstGeom prst="rect">
            <a:avLst/>
          </a:prstGeom>
          <a:noFill/>
        </p:spPr>
      </p:pic>
    </p:spTree>
    <p:extLst>
      <p:ext uri="{BB962C8B-B14F-4D97-AF65-F5344CB8AC3E}">
        <p14:creationId xmlns:p14="http://schemas.microsoft.com/office/powerpoint/2010/main" val="3173168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of solutions</a:t>
            </a:r>
          </a:p>
        </p:txBody>
      </p:sp>
      <p:cxnSp>
        <p:nvCxnSpPr>
          <p:cNvPr id="5" name="Straight Arrow Connector 4"/>
          <p:cNvCxnSpPr/>
          <p:nvPr/>
        </p:nvCxnSpPr>
        <p:spPr>
          <a:xfrm>
            <a:off x="990600" y="5334000"/>
            <a:ext cx="7010400" cy="0"/>
          </a:xfrm>
          <a:prstGeom prst="straightConnector1">
            <a:avLst/>
          </a:prstGeom>
          <a:ln w="57150"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5481935"/>
            <a:ext cx="1213669" cy="523220"/>
          </a:xfrm>
          <a:prstGeom prst="rect">
            <a:avLst/>
          </a:prstGeom>
          <a:noFill/>
        </p:spPr>
        <p:txBody>
          <a:bodyPr wrap="none" rtlCol="0">
            <a:spAutoFit/>
          </a:bodyPr>
          <a:lstStyle/>
          <a:p>
            <a:r>
              <a:rPr lang="en-US" sz="2800" dirty="0">
                <a:solidFill>
                  <a:srgbClr val="0000FF"/>
                </a:solidFill>
              </a:rPr>
              <a:t>manual</a:t>
            </a:r>
          </a:p>
        </p:txBody>
      </p:sp>
      <p:pic>
        <p:nvPicPr>
          <p:cNvPr id="9" name="Picture 8"/>
          <p:cNvPicPr>
            <a:picLocks noChangeAspect="1"/>
          </p:cNvPicPr>
          <p:nvPr/>
        </p:nvPicPr>
        <p:blipFill>
          <a:blip r:embed="rId2"/>
          <a:stretch>
            <a:fillRect/>
          </a:stretch>
        </p:blipFill>
        <p:spPr>
          <a:xfrm>
            <a:off x="228600" y="4495800"/>
            <a:ext cx="2235200" cy="359385"/>
          </a:xfrm>
          <a:prstGeom prst="rect">
            <a:avLst/>
          </a:prstGeom>
        </p:spPr>
      </p:pic>
      <p:sp>
        <p:nvSpPr>
          <p:cNvPr id="10" name="TextBox 9"/>
          <p:cNvSpPr txBox="1"/>
          <p:nvPr/>
        </p:nvSpPr>
        <p:spPr>
          <a:xfrm>
            <a:off x="6629400" y="5481935"/>
            <a:ext cx="2442370" cy="523220"/>
          </a:xfrm>
          <a:prstGeom prst="rect">
            <a:avLst/>
          </a:prstGeom>
          <a:noFill/>
        </p:spPr>
        <p:txBody>
          <a:bodyPr wrap="none" rtlCol="0">
            <a:spAutoFit/>
          </a:bodyPr>
          <a:lstStyle/>
          <a:p>
            <a:r>
              <a:rPr lang="en-US" sz="2800" dirty="0">
                <a:solidFill>
                  <a:srgbClr val="0000FF"/>
                </a:solidFill>
              </a:rPr>
              <a:t>fully automated</a:t>
            </a:r>
          </a:p>
        </p:txBody>
      </p:sp>
      <p:pic>
        <p:nvPicPr>
          <p:cNvPr id="11" name="Picture 10"/>
          <p:cNvPicPr>
            <a:picLocks noChangeAspect="1"/>
          </p:cNvPicPr>
          <p:nvPr/>
        </p:nvPicPr>
        <p:blipFill rotWithShape="1">
          <a:blip r:embed="rId3"/>
          <a:srcRect b="25777"/>
          <a:stretch/>
        </p:blipFill>
        <p:spPr>
          <a:xfrm>
            <a:off x="7086600" y="3534324"/>
            <a:ext cx="1409700" cy="961476"/>
          </a:xfrm>
          <a:prstGeom prst="rect">
            <a:avLst/>
          </a:prstGeom>
        </p:spPr>
      </p:pic>
      <p:cxnSp>
        <p:nvCxnSpPr>
          <p:cNvPr id="13" name="Straight Connector 12"/>
          <p:cNvCxnSpPr/>
          <p:nvPr/>
        </p:nvCxnSpPr>
        <p:spPr>
          <a:xfrm>
            <a:off x="7086600" y="4267200"/>
            <a:ext cx="1219200"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39000" y="4419600"/>
            <a:ext cx="925516" cy="369332"/>
          </a:xfrm>
          <a:prstGeom prst="rect">
            <a:avLst/>
          </a:prstGeom>
          <a:noFill/>
        </p:spPr>
        <p:txBody>
          <a:bodyPr wrap="none" rtlCol="0">
            <a:spAutoFit/>
          </a:bodyPr>
          <a:lstStyle/>
          <a:p>
            <a:r>
              <a:rPr lang="en-US" dirty="0"/>
              <a:t>Simplify</a:t>
            </a:r>
          </a:p>
        </p:txBody>
      </p:sp>
      <p:pic>
        <p:nvPicPr>
          <p:cNvPr id="19" name="Picture 18"/>
          <p:cNvPicPr>
            <a:picLocks noChangeAspect="1"/>
          </p:cNvPicPr>
          <p:nvPr/>
        </p:nvPicPr>
        <p:blipFill>
          <a:blip r:embed="rId4"/>
          <a:stretch>
            <a:fillRect/>
          </a:stretch>
        </p:blipFill>
        <p:spPr>
          <a:xfrm>
            <a:off x="612648" y="2286000"/>
            <a:ext cx="1236757" cy="1743624"/>
          </a:xfrm>
          <a:prstGeom prst="rect">
            <a:avLst/>
          </a:prstGeom>
        </p:spPr>
      </p:pic>
      <p:sp>
        <p:nvSpPr>
          <p:cNvPr id="20" name="TextBox 19"/>
          <p:cNvSpPr txBox="1"/>
          <p:nvPr/>
        </p:nvSpPr>
        <p:spPr>
          <a:xfrm>
            <a:off x="3200400" y="5481935"/>
            <a:ext cx="2466390" cy="523220"/>
          </a:xfrm>
          <a:prstGeom prst="rect">
            <a:avLst/>
          </a:prstGeom>
          <a:noFill/>
        </p:spPr>
        <p:txBody>
          <a:bodyPr wrap="none" rtlCol="0">
            <a:spAutoFit/>
          </a:bodyPr>
          <a:lstStyle/>
          <a:p>
            <a:r>
              <a:rPr lang="en-US" sz="2800" dirty="0">
                <a:solidFill>
                  <a:srgbClr val="0000FF"/>
                </a:solidFill>
              </a:rPr>
              <a:t>semi-automated</a:t>
            </a:r>
          </a:p>
        </p:txBody>
      </p:sp>
      <p:sp>
        <p:nvSpPr>
          <p:cNvPr id="21" name="TextBox 20"/>
          <p:cNvSpPr txBox="1"/>
          <p:nvPr/>
        </p:nvSpPr>
        <p:spPr>
          <a:xfrm>
            <a:off x="2971800" y="2438400"/>
            <a:ext cx="3429144" cy="1938992"/>
          </a:xfrm>
          <a:prstGeom prst="rect">
            <a:avLst/>
          </a:prstGeom>
          <a:noFill/>
        </p:spPr>
        <p:txBody>
          <a:bodyPr wrap="none" rtlCol="0">
            <a:spAutoFit/>
          </a:bodyPr>
          <a:lstStyle/>
          <a:p>
            <a:pPr marL="285750" indent="-285750">
              <a:buFontTx/>
              <a:buChar char="-"/>
            </a:pPr>
            <a:r>
              <a:rPr lang="en-US" sz="2000" dirty="0"/>
              <a:t>readability formulas</a:t>
            </a:r>
          </a:p>
          <a:p>
            <a:pPr marL="285750" indent="-285750">
              <a:buFontTx/>
              <a:buChar char="-"/>
            </a:pPr>
            <a:r>
              <a:rPr lang="en-US" sz="2000" dirty="0"/>
              <a:t>simple word lists</a:t>
            </a:r>
          </a:p>
          <a:p>
            <a:pPr marL="285750" indent="-285750">
              <a:buFontTx/>
              <a:buChar char="-"/>
            </a:pPr>
            <a:r>
              <a:rPr lang="en-US" sz="2000" dirty="0"/>
              <a:t>flag difficult text sections</a:t>
            </a:r>
          </a:p>
          <a:p>
            <a:pPr marL="285750" indent="-285750">
              <a:buFontTx/>
              <a:buChar char="-"/>
            </a:pPr>
            <a:r>
              <a:rPr lang="en-US" sz="2000" dirty="0"/>
              <a:t>simplification thesauruses</a:t>
            </a:r>
          </a:p>
          <a:p>
            <a:pPr marL="285750" indent="-285750">
              <a:buFontTx/>
              <a:buChar char="-"/>
            </a:pPr>
            <a:r>
              <a:rPr lang="en-US" sz="2000" dirty="0"/>
              <a:t>rule-based with human check</a:t>
            </a:r>
          </a:p>
          <a:p>
            <a:pPr marL="285750" indent="-285750">
              <a:buFontTx/>
              <a:buChar char="-"/>
            </a:pPr>
            <a:r>
              <a:rPr lang="en-US" sz="2000" dirty="0"/>
              <a:t>…</a:t>
            </a:r>
          </a:p>
        </p:txBody>
      </p:sp>
      <p:sp>
        <p:nvSpPr>
          <p:cNvPr id="22" name="Rectangle 21"/>
          <p:cNvSpPr/>
          <p:nvPr/>
        </p:nvSpPr>
        <p:spPr>
          <a:xfrm>
            <a:off x="6553200" y="2133600"/>
            <a:ext cx="2518570" cy="4114800"/>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61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a:t>
            </a:r>
          </a:p>
        </p:txBody>
      </p:sp>
      <p:sp>
        <p:nvSpPr>
          <p:cNvPr id="4" name="TextBox 3"/>
          <p:cNvSpPr txBox="1"/>
          <p:nvPr/>
        </p:nvSpPr>
        <p:spPr>
          <a:xfrm>
            <a:off x="304800" y="1967805"/>
            <a:ext cx="8461248" cy="1384995"/>
          </a:xfrm>
          <a:prstGeom prst="rect">
            <a:avLst/>
          </a:prstGeom>
          <a:noFill/>
        </p:spPr>
        <p:txBody>
          <a:bodyPr wrap="square" rtlCol="0">
            <a:spAutoFit/>
          </a:bodyPr>
          <a:lstStyle/>
          <a:p>
            <a:r>
              <a:rPr lang="en-US" sz="2800" dirty="0">
                <a:solidFill>
                  <a:srgbClr val="000090"/>
                </a:solidFill>
              </a:rPr>
              <a:t>Any intelligent fool can make things bigger, more complex, and more violent.  It takes a touch of genius and a lot of courage to move in the opposite direction.</a:t>
            </a:r>
          </a:p>
        </p:txBody>
      </p:sp>
      <p:sp>
        <p:nvSpPr>
          <p:cNvPr id="5" name="TextBox 4"/>
          <p:cNvSpPr txBox="1"/>
          <p:nvPr/>
        </p:nvSpPr>
        <p:spPr>
          <a:xfrm>
            <a:off x="5562600" y="3505200"/>
            <a:ext cx="2286000" cy="369332"/>
          </a:xfrm>
          <a:prstGeom prst="rect">
            <a:avLst/>
          </a:prstGeom>
          <a:noFill/>
        </p:spPr>
        <p:txBody>
          <a:bodyPr wrap="square" rtlCol="0">
            <a:spAutoFit/>
          </a:bodyPr>
          <a:lstStyle/>
          <a:p>
            <a:pPr>
              <a:buFontTx/>
              <a:buChar char="-"/>
            </a:pPr>
            <a:r>
              <a:rPr lang="en-US" dirty="0"/>
              <a:t> E. F. Schumacher</a:t>
            </a:r>
          </a:p>
        </p:txBody>
      </p:sp>
      <p:sp>
        <p:nvSpPr>
          <p:cNvPr id="9" name="TextBox 8"/>
          <p:cNvSpPr txBox="1"/>
          <p:nvPr/>
        </p:nvSpPr>
        <p:spPr>
          <a:xfrm>
            <a:off x="225552" y="3992940"/>
            <a:ext cx="2438400" cy="584776"/>
          </a:xfrm>
          <a:prstGeom prst="rect">
            <a:avLst/>
          </a:prstGeom>
          <a:noFill/>
        </p:spPr>
        <p:txBody>
          <a:bodyPr wrap="square" rtlCol="0">
            <a:spAutoFit/>
          </a:bodyPr>
          <a:lstStyle/>
          <a:p>
            <a:r>
              <a:rPr lang="en-US" sz="3200" dirty="0">
                <a:solidFill>
                  <a:srgbClr val="008000"/>
                </a:solidFill>
              </a:rPr>
              <a:t>Goal:</a:t>
            </a:r>
          </a:p>
        </p:txBody>
      </p:sp>
      <p:sp>
        <p:nvSpPr>
          <p:cNvPr id="10" name="Rectangle 9"/>
          <p:cNvSpPr/>
          <p:nvPr/>
        </p:nvSpPr>
        <p:spPr>
          <a:xfrm>
            <a:off x="685800" y="4678740"/>
            <a:ext cx="8153400" cy="1569660"/>
          </a:xfrm>
          <a:prstGeom prst="rect">
            <a:avLst/>
          </a:prstGeom>
        </p:spPr>
        <p:txBody>
          <a:bodyPr wrap="square">
            <a:spAutoFit/>
          </a:bodyPr>
          <a:lstStyle/>
          <a:p>
            <a:r>
              <a:rPr lang="en-US" sz="3200" dirty="0"/>
              <a:t>Reduce the reading complexity of a sentence by incorporating more accessible vocabulary and sentence structure while maintaining the content.</a:t>
            </a:r>
          </a:p>
        </p:txBody>
      </p:sp>
    </p:spTree>
    <p:extLst>
      <p:ext uri="{BB962C8B-B14F-4D97-AF65-F5344CB8AC3E}">
        <p14:creationId xmlns:p14="http://schemas.microsoft.com/office/powerpoint/2010/main" val="413319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990600"/>
          </a:xfrm>
        </p:spPr>
        <p:txBody>
          <a:bodyPr>
            <a:normAutofit/>
          </a:bodyPr>
          <a:lstStyle/>
          <a:p>
            <a:r>
              <a:rPr lang="en-US" dirty="0"/>
              <a:t>Data-driven approach</a:t>
            </a:r>
          </a:p>
        </p:txBody>
      </p:sp>
      <p:sp>
        <p:nvSpPr>
          <p:cNvPr id="5" name="Rectangle 4"/>
          <p:cNvSpPr/>
          <p:nvPr/>
        </p:nvSpPr>
        <p:spPr>
          <a:xfrm>
            <a:off x="381000" y="2251412"/>
            <a:ext cx="2590800" cy="338554"/>
          </a:xfrm>
          <a:prstGeom prst="rect">
            <a:avLst/>
          </a:prstGeom>
        </p:spPr>
        <p:txBody>
          <a:bodyPr wrap="square">
            <a:spAutoFit/>
          </a:bodyPr>
          <a:lstStyle/>
          <a:p>
            <a:r>
              <a:rPr lang="en-US" sz="800" dirty="0">
                <a:solidFill>
                  <a:srgbClr val="000090"/>
                </a:solidFill>
              </a:rPr>
              <a:t>Alfonso Perez Munoz, usually referred to as Alfonso, is a former Spanish footballer, in the striker position.</a:t>
            </a:r>
          </a:p>
        </p:txBody>
      </p:sp>
      <p:sp>
        <p:nvSpPr>
          <p:cNvPr id="6" name="Rectangle 5"/>
          <p:cNvSpPr/>
          <p:nvPr/>
        </p:nvSpPr>
        <p:spPr>
          <a:xfrm>
            <a:off x="2895600" y="2272010"/>
            <a:ext cx="2209800" cy="215444"/>
          </a:xfrm>
          <a:prstGeom prst="rect">
            <a:avLst/>
          </a:prstGeom>
        </p:spPr>
        <p:txBody>
          <a:bodyPr wrap="square">
            <a:spAutoFit/>
          </a:bodyPr>
          <a:lstStyle/>
          <a:p>
            <a:r>
              <a:rPr lang="en-US" sz="800" dirty="0">
                <a:solidFill>
                  <a:srgbClr val="FF6600"/>
                </a:solidFill>
              </a:rPr>
              <a:t>Alfonso Perez is a former Spanish football player.</a:t>
            </a:r>
          </a:p>
        </p:txBody>
      </p:sp>
      <p:sp>
        <p:nvSpPr>
          <p:cNvPr id="7" name="Rectangle 6"/>
          <p:cNvSpPr/>
          <p:nvPr/>
        </p:nvSpPr>
        <p:spPr>
          <a:xfrm>
            <a:off x="381000" y="2800945"/>
            <a:ext cx="2667000" cy="461665"/>
          </a:xfrm>
          <a:prstGeom prst="rect">
            <a:avLst/>
          </a:prstGeom>
        </p:spPr>
        <p:txBody>
          <a:bodyPr wrap="square">
            <a:spAutoFit/>
          </a:bodyPr>
          <a:lstStyle/>
          <a:p>
            <a:r>
              <a:rPr lang="en-US" sz="800" dirty="0">
                <a:solidFill>
                  <a:srgbClr val="000090"/>
                </a:solidFill>
              </a:rPr>
              <a:t>The reverse process, producing electrical energy from mechanical, energy, is accomplished by a generator or dynamo.</a:t>
            </a:r>
          </a:p>
        </p:txBody>
      </p:sp>
      <p:sp>
        <p:nvSpPr>
          <p:cNvPr id="8" name="Rectangle 7"/>
          <p:cNvSpPr/>
          <p:nvPr/>
        </p:nvSpPr>
        <p:spPr>
          <a:xfrm>
            <a:off x="2895600" y="2805410"/>
            <a:ext cx="2438400" cy="338554"/>
          </a:xfrm>
          <a:prstGeom prst="rect">
            <a:avLst/>
          </a:prstGeom>
        </p:spPr>
        <p:txBody>
          <a:bodyPr wrap="square">
            <a:spAutoFit/>
          </a:bodyPr>
          <a:lstStyle/>
          <a:p>
            <a:r>
              <a:rPr lang="en-US" sz="800" dirty="0">
                <a:solidFill>
                  <a:srgbClr val="FF6600"/>
                </a:solidFill>
              </a:rPr>
              <a:t>A dynamo or an electric generator does the reverse: it changes mechanical movement into electric energy.</a:t>
            </a:r>
          </a:p>
        </p:txBody>
      </p:sp>
      <p:sp>
        <p:nvSpPr>
          <p:cNvPr id="9" name="Rectangle 8"/>
          <p:cNvSpPr/>
          <p:nvPr/>
        </p:nvSpPr>
        <p:spPr>
          <a:xfrm>
            <a:off x="2895600" y="3491210"/>
            <a:ext cx="2438400" cy="215444"/>
          </a:xfrm>
          <a:prstGeom prst="rect">
            <a:avLst/>
          </a:prstGeom>
        </p:spPr>
        <p:txBody>
          <a:bodyPr wrap="square">
            <a:spAutoFit/>
          </a:bodyPr>
          <a:lstStyle/>
          <a:p>
            <a:r>
              <a:rPr lang="en-US" sz="800" dirty="0">
                <a:solidFill>
                  <a:srgbClr val="FF6600"/>
                </a:solidFill>
              </a:rPr>
              <a:t>I do not like green eggs and ham.</a:t>
            </a:r>
          </a:p>
        </p:txBody>
      </p:sp>
      <p:sp>
        <p:nvSpPr>
          <p:cNvPr id="10" name="Rectangle 9"/>
          <p:cNvSpPr/>
          <p:nvPr/>
        </p:nvSpPr>
        <p:spPr>
          <a:xfrm>
            <a:off x="381000" y="3491210"/>
            <a:ext cx="2514600" cy="338554"/>
          </a:xfrm>
          <a:prstGeom prst="rect">
            <a:avLst/>
          </a:prstGeom>
        </p:spPr>
        <p:txBody>
          <a:bodyPr wrap="square">
            <a:spAutoFit/>
          </a:bodyPr>
          <a:lstStyle/>
          <a:p>
            <a:r>
              <a:rPr lang="en-US" sz="800" dirty="0">
                <a:solidFill>
                  <a:srgbClr val="000090"/>
                </a:solidFill>
              </a:rPr>
              <a:t>I find forest colored chicken ovum and pork rump to be </a:t>
            </a:r>
            <a:r>
              <a:rPr lang="en-US" sz="800" dirty="0" err="1">
                <a:solidFill>
                  <a:srgbClr val="000090"/>
                </a:solidFill>
              </a:rPr>
              <a:t>dietarily</a:t>
            </a:r>
            <a:r>
              <a:rPr lang="en-US" sz="800" dirty="0">
                <a:solidFill>
                  <a:srgbClr val="000090"/>
                </a:solidFill>
              </a:rPr>
              <a:t> disturbing.</a:t>
            </a:r>
          </a:p>
        </p:txBody>
      </p:sp>
      <p:sp>
        <p:nvSpPr>
          <p:cNvPr id="11" name="TextBox 10"/>
          <p:cNvSpPr txBox="1"/>
          <p:nvPr/>
        </p:nvSpPr>
        <p:spPr>
          <a:xfrm rot="5400000">
            <a:off x="2146132" y="4032677"/>
            <a:ext cx="1600200" cy="1015663"/>
          </a:xfrm>
          <a:prstGeom prst="rect">
            <a:avLst/>
          </a:prstGeom>
          <a:noFill/>
        </p:spPr>
        <p:txBody>
          <a:bodyPr wrap="square" rtlCol="0">
            <a:spAutoFit/>
          </a:bodyPr>
          <a:lstStyle/>
          <a:p>
            <a:r>
              <a:rPr lang="en-US" sz="6000" dirty="0"/>
              <a:t>…</a:t>
            </a:r>
          </a:p>
        </p:txBody>
      </p:sp>
      <p:sp>
        <p:nvSpPr>
          <p:cNvPr id="12" name="Rectangle 11"/>
          <p:cNvSpPr/>
          <p:nvPr/>
        </p:nvSpPr>
        <p:spPr>
          <a:xfrm>
            <a:off x="381000" y="2195810"/>
            <a:ext cx="4953000" cy="2916198"/>
          </a:xfrm>
          <a:prstGeom prst="rect">
            <a:avLst/>
          </a:prstGeom>
          <a:no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14400" y="1759208"/>
            <a:ext cx="2057400" cy="369332"/>
          </a:xfrm>
          <a:prstGeom prst="rect">
            <a:avLst/>
          </a:prstGeom>
          <a:noFill/>
        </p:spPr>
        <p:txBody>
          <a:bodyPr wrap="square" rtlCol="0">
            <a:spAutoFit/>
          </a:bodyPr>
          <a:lstStyle/>
          <a:p>
            <a:r>
              <a:rPr lang="en-US" dirty="0" err="1">
                <a:solidFill>
                  <a:srgbClr val="000090"/>
                </a:solidFill>
              </a:rPr>
              <a:t>unsimplified</a:t>
            </a:r>
            <a:endParaRPr lang="en-US" dirty="0">
              <a:solidFill>
                <a:srgbClr val="000090"/>
              </a:solidFill>
            </a:endParaRPr>
          </a:p>
        </p:txBody>
      </p:sp>
      <p:sp>
        <p:nvSpPr>
          <p:cNvPr id="14" name="TextBox 13"/>
          <p:cNvSpPr txBox="1"/>
          <p:nvPr/>
        </p:nvSpPr>
        <p:spPr>
          <a:xfrm>
            <a:off x="3581400" y="1759208"/>
            <a:ext cx="1752600" cy="369332"/>
          </a:xfrm>
          <a:prstGeom prst="rect">
            <a:avLst/>
          </a:prstGeom>
          <a:noFill/>
        </p:spPr>
        <p:txBody>
          <a:bodyPr wrap="square" rtlCol="0">
            <a:spAutoFit/>
          </a:bodyPr>
          <a:lstStyle/>
          <a:p>
            <a:r>
              <a:rPr lang="en-US" dirty="0">
                <a:solidFill>
                  <a:srgbClr val="FF6600"/>
                </a:solidFill>
              </a:rPr>
              <a:t>simplified</a:t>
            </a:r>
          </a:p>
        </p:txBody>
      </p:sp>
      <p:sp>
        <p:nvSpPr>
          <p:cNvPr id="15" name="Right Arrow 14"/>
          <p:cNvSpPr/>
          <p:nvPr/>
        </p:nvSpPr>
        <p:spPr>
          <a:xfrm>
            <a:off x="5638800" y="3207008"/>
            <a:ext cx="7620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17453132">
            <a:off x="5417681" y="2179268"/>
            <a:ext cx="1388815" cy="461665"/>
          </a:xfrm>
          <a:prstGeom prst="rect">
            <a:avLst/>
          </a:prstGeom>
          <a:noFill/>
        </p:spPr>
        <p:txBody>
          <a:bodyPr wrap="square" rtlCol="0">
            <a:spAutoFit/>
          </a:bodyPr>
          <a:lstStyle/>
          <a:p>
            <a:r>
              <a:rPr lang="en-US" sz="2400" dirty="0"/>
              <a:t>learning</a:t>
            </a:r>
          </a:p>
        </p:txBody>
      </p:sp>
      <p:pic>
        <p:nvPicPr>
          <p:cNvPr id="21" name="Picture 20"/>
          <p:cNvPicPr>
            <a:picLocks noChangeAspect="1"/>
          </p:cNvPicPr>
          <p:nvPr/>
        </p:nvPicPr>
        <p:blipFill>
          <a:blip r:embed="rId3"/>
          <a:stretch>
            <a:fillRect/>
          </a:stretch>
        </p:blipFill>
        <p:spPr>
          <a:xfrm>
            <a:off x="6790784" y="2673608"/>
            <a:ext cx="1972216" cy="1792248"/>
          </a:xfrm>
          <a:prstGeom prst="rect">
            <a:avLst/>
          </a:prstGeom>
          <a:ln>
            <a:solidFill>
              <a:srgbClr val="3366FF"/>
            </a:solidFill>
          </a:ln>
        </p:spPr>
      </p:pic>
      <p:sp>
        <p:nvSpPr>
          <p:cNvPr id="3" name="TextBox 2"/>
          <p:cNvSpPr txBox="1"/>
          <p:nvPr/>
        </p:nvSpPr>
        <p:spPr>
          <a:xfrm>
            <a:off x="1365866" y="5374974"/>
            <a:ext cx="2596534" cy="830997"/>
          </a:xfrm>
          <a:prstGeom prst="rect">
            <a:avLst/>
          </a:prstGeom>
          <a:noFill/>
        </p:spPr>
        <p:txBody>
          <a:bodyPr wrap="none" rtlCol="0">
            <a:spAutoFit/>
          </a:bodyPr>
          <a:lstStyle/>
          <a:p>
            <a:r>
              <a:rPr lang="en-US" sz="2400" dirty="0"/>
              <a:t>Given training data</a:t>
            </a:r>
            <a:br>
              <a:rPr lang="en-US" sz="2400" dirty="0"/>
            </a:br>
            <a:r>
              <a:rPr lang="en-US" sz="2400" dirty="0"/>
              <a:t>(paired sentences)</a:t>
            </a:r>
          </a:p>
        </p:txBody>
      </p:sp>
      <p:sp>
        <p:nvSpPr>
          <p:cNvPr id="18" name="TextBox 17"/>
          <p:cNvSpPr txBox="1"/>
          <p:nvPr/>
        </p:nvSpPr>
        <p:spPr>
          <a:xfrm>
            <a:off x="6096000" y="5340609"/>
            <a:ext cx="2904322" cy="830997"/>
          </a:xfrm>
          <a:prstGeom prst="rect">
            <a:avLst/>
          </a:prstGeom>
          <a:noFill/>
        </p:spPr>
        <p:txBody>
          <a:bodyPr wrap="square" rtlCol="0">
            <a:spAutoFit/>
          </a:bodyPr>
          <a:lstStyle/>
          <a:p>
            <a:r>
              <a:rPr lang="en-US" sz="2400" dirty="0"/>
              <a:t>learn a simplification model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simplification data</a:t>
            </a:r>
          </a:p>
        </p:txBody>
      </p:sp>
      <p:pic>
        <p:nvPicPr>
          <p:cNvPr id="4" name="Picture 3"/>
          <p:cNvPicPr>
            <a:picLocks noChangeAspect="1"/>
          </p:cNvPicPr>
          <p:nvPr/>
        </p:nvPicPr>
        <p:blipFill>
          <a:blip r:embed="rId2"/>
          <a:stretch>
            <a:fillRect/>
          </a:stretch>
        </p:blipFill>
        <p:spPr>
          <a:xfrm>
            <a:off x="228600" y="2057400"/>
            <a:ext cx="4724400" cy="2620255"/>
          </a:xfrm>
          <a:prstGeom prst="rect">
            <a:avLst/>
          </a:prstGeom>
        </p:spPr>
      </p:pic>
      <p:pic>
        <p:nvPicPr>
          <p:cNvPr id="5" name="Picture 4"/>
          <p:cNvPicPr>
            <a:picLocks noChangeAspect="1"/>
          </p:cNvPicPr>
          <p:nvPr/>
        </p:nvPicPr>
        <p:blipFill>
          <a:blip r:embed="rId3"/>
          <a:stretch>
            <a:fillRect/>
          </a:stretch>
        </p:blipFill>
        <p:spPr>
          <a:xfrm>
            <a:off x="6835648" y="2438400"/>
            <a:ext cx="1930400" cy="1581150"/>
          </a:xfrm>
          <a:prstGeom prst="rect">
            <a:avLst/>
          </a:prstGeom>
        </p:spPr>
      </p:pic>
      <p:sp>
        <p:nvSpPr>
          <p:cNvPr id="6" name="Right Arrow 5"/>
          <p:cNvSpPr/>
          <p:nvPr/>
        </p:nvSpPr>
        <p:spPr>
          <a:xfrm>
            <a:off x="5410200" y="2819400"/>
            <a:ext cx="114300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14400" y="5124272"/>
            <a:ext cx="6705600" cy="1200328"/>
          </a:xfrm>
          <a:prstGeom prst="rect">
            <a:avLst/>
          </a:prstGeom>
        </p:spPr>
        <p:txBody>
          <a:bodyPr wrap="square">
            <a:spAutoFit/>
          </a:bodyPr>
          <a:lstStyle/>
          <a:p>
            <a:pPr lvl="2"/>
            <a:r>
              <a:rPr lang="en-US" sz="2400" i="1" dirty="0"/>
              <a:t>I took a speed reading course and read War and Peace in twenty minutes.  It involves Russia. </a:t>
            </a:r>
            <a:r>
              <a:rPr lang="en-US" sz="2400" dirty="0"/>
              <a:t>– Woody Allen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5" name="Picture 4"/>
          <p:cNvPicPr>
            <a:picLocks noChangeAspect="1"/>
          </p:cNvPicPr>
          <p:nvPr/>
        </p:nvPicPr>
        <p:blipFill>
          <a:blip r:embed="rId3"/>
          <a:stretch>
            <a:fillRect/>
          </a:stretch>
        </p:blipFill>
        <p:spPr>
          <a:xfrm>
            <a:off x="304800" y="2751274"/>
            <a:ext cx="1981200" cy="2125526"/>
          </a:xfrm>
          <a:prstGeom prst="rect">
            <a:avLst/>
          </a:prstGeom>
        </p:spPr>
      </p:pic>
      <p:sp>
        <p:nvSpPr>
          <p:cNvPr id="6" name="Rectangle 5"/>
          <p:cNvSpPr/>
          <p:nvPr/>
        </p:nvSpPr>
        <p:spPr>
          <a:xfrm>
            <a:off x="2819400" y="2751274"/>
            <a:ext cx="5718048" cy="1569660"/>
          </a:xfrm>
          <a:prstGeom prst="rect">
            <a:avLst/>
          </a:prstGeom>
        </p:spPr>
        <p:txBody>
          <a:bodyPr wrap="square">
            <a:spAutoFit/>
          </a:bodyPr>
          <a:lstStyle/>
          <a:p>
            <a:r>
              <a:rPr lang="en-US" sz="2400" dirty="0"/>
              <a:t>“We use Simple English words and grammar here. The Simple English Wikipedia is for everyone! That includes children and adults who are learning English.”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5" name="Picture 4"/>
          <p:cNvPicPr>
            <a:picLocks noChangeAspect="1"/>
          </p:cNvPicPr>
          <p:nvPr/>
        </p:nvPicPr>
        <p:blipFill>
          <a:blip r:embed="rId3"/>
          <a:stretch>
            <a:fillRect/>
          </a:stretch>
        </p:blipFill>
        <p:spPr>
          <a:xfrm>
            <a:off x="304800" y="2751274"/>
            <a:ext cx="1981200" cy="2125526"/>
          </a:xfrm>
          <a:prstGeom prst="rect">
            <a:avLst/>
          </a:prstGeom>
        </p:spPr>
      </p:pic>
      <p:sp>
        <p:nvSpPr>
          <p:cNvPr id="7" name="Rectangle 6"/>
          <p:cNvSpPr/>
          <p:nvPr/>
        </p:nvSpPr>
        <p:spPr>
          <a:xfrm>
            <a:off x="2743200" y="2743200"/>
            <a:ext cx="6022848" cy="2308324"/>
          </a:xfrm>
          <a:prstGeom prst="rect">
            <a:avLst/>
          </a:prstGeom>
        </p:spPr>
        <p:txBody>
          <a:bodyPr wrap="square">
            <a:spAutoFit/>
          </a:bodyPr>
          <a:lstStyle/>
          <a:p>
            <a:r>
              <a:rPr lang="en-US" sz="2400" dirty="0"/>
              <a:t>“Simple does not mean little. Writing in Simple English means that simple words are used. It does not mean readers want simple information. Articles do not have to be short to be simple; expand articles, include a lot of information, but use basic vocabulary.”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4" name="Picture 3"/>
          <p:cNvPicPr>
            <a:picLocks noChangeAspect="1"/>
          </p:cNvPicPr>
          <p:nvPr/>
        </p:nvPicPr>
        <p:blipFill>
          <a:blip r:embed="rId2"/>
          <a:stretch>
            <a:fillRect/>
          </a:stretch>
        </p:blipFill>
        <p:spPr>
          <a:xfrm>
            <a:off x="1447800" y="1524000"/>
            <a:ext cx="1930400" cy="2019300"/>
          </a:xfrm>
          <a:prstGeom prst="rect">
            <a:avLst/>
          </a:prstGeom>
        </p:spPr>
      </p:pic>
      <p:pic>
        <p:nvPicPr>
          <p:cNvPr id="5" name="Picture 4"/>
          <p:cNvPicPr>
            <a:picLocks noChangeAspect="1"/>
          </p:cNvPicPr>
          <p:nvPr/>
        </p:nvPicPr>
        <p:blipFill>
          <a:blip r:embed="rId3"/>
          <a:stretch>
            <a:fillRect/>
          </a:stretch>
        </p:blipFill>
        <p:spPr>
          <a:xfrm>
            <a:off x="5410200" y="1562100"/>
            <a:ext cx="1752600" cy="1880273"/>
          </a:xfrm>
          <a:prstGeom prst="rect">
            <a:avLst/>
          </a:prstGeom>
        </p:spPr>
      </p:pic>
      <p:cxnSp>
        <p:nvCxnSpPr>
          <p:cNvPr id="9" name="Straight Connector 8"/>
          <p:cNvCxnSpPr/>
          <p:nvPr/>
        </p:nvCxnSpPr>
        <p:spPr>
          <a:xfrm>
            <a:off x="510988" y="4570412"/>
            <a:ext cx="8153400" cy="158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19200" y="5127248"/>
            <a:ext cx="2590800" cy="338554"/>
          </a:xfrm>
          <a:prstGeom prst="rect">
            <a:avLst/>
          </a:prstGeom>
        </p:spPr>
        <p:txBody>
          <a:bodyPr wrap="square">
            <a:spAutoFit/>
          </a:bodyPr>
          <a:lstStyle/>
          <a:p>
            <a:r>
              <a:rPr lang="en-US" sz="800" dirty="0">
                <a:solidFill>
                  <a:srgbClr val="000090"/>
                </a:solidFill>
              </a:rPr>
              <a:t>Alfonso Perez Munoz, usually referred to as Alfonso, is a former Spanish footballer, in the striker position.</a:t>
            </a:r>
          </a:p>
        </p:txBody>
      </p:sp>
      <p:sp>
        <p:nvSpPr>
          <p:cNvPr id="11" name="Rectangle 10"/>
          <p:cNvSpPr/>
          <p:nvPr/>
        </p:nvSpPr>
        <p:spPr>
          <a:xfrm>
            <a:off x="5105400" y="5127248"/>
            <a:ext cx="2209800" cy="215444"/>
          </a:xfrm>
          <a:prstGeom prst="rect">
            <a:avLst/>
          </a:prstGeom>
        </p:spPr>
        <p:txBody>
          <a:bodyPr wrap="square">
            <a:spAutoFit/>
          </a:bodyPr>
          <a:lstStyle/>
          <a:p>
            <a:r>
              <a:rPr lang="en-US" sz="800" dirty="0">
                <a:solidFill>
                  <a:srgbClr val="FF6600"/>
                </a:solidFill>
              </a:rPr>
              <a:t>Alfonso Perez is a former Spanish football player.</a:t>
            </a:r>
          </a:p>
        </p:txBody>
      </p:sp>
      <p:sp>
        <p:nvSpPr>
          <p:cNvPr id="12" name="Rectangle 11"/>
          <p:cNvSpPr/>
          <p:nvPr/>
        </p:nvSpPr>
        <p:spPr>
          <a:xfrm>
            <a:off x="1219200" y="5676781"/>
            <a:ext cx="2667000" cy="461665"/>
          </a:xfrm>
          <a:prstGeom prst="rect">
            <a:avLst/>
          </a:prstGeom>
        </p:spPr>
        <p:txBody>
          <a:bodyPr wrap="square">
            <a:spAutoFit/>
          </a:bodyPr>
          <a:lstStyle/>
          <a:p>
            <a:r>
              <a:rPr lang="en-US" sz="800" dirty="0">
                <a:solidFill>
                  <a:srgbClr val="000090"/>
                </a:solidFill>
              </a:rPr>
              <a:t>The reverse process, producing electrical energy from mechanical, energy, is accomplished by a generator or dynamo.</a:t>
            </a:r>
          </a:p>
        </p:txBody>
      </p:sp>
      <p:sp>
        <p:nvSpPr>
          <p:cNvPr id="13" name="Rectangle 12"/>
          <p:cNvSpPr/>
          <p:nvPr/>
        </p:nvSpPr>
        <p:spPr>
          <a:xfrm>
            <a:off x="5105400" y="5626894"/>
            <a:ext cx="2438400" cy="338554"/>
          </a:xfrm>
          <a:prstGeom prst="rect">
            <a:avLst/>
          </a:prstGeom>
        </p:spPr>
        <p:txBody>
          <a:bodyPr wrap="square">
            <a:spAutoFit/>
          </a:bodyPr>
          <a:lstStyle/>
          <a:p>
            <a:r>
              <a:rPr lang="en-US" sz="800" dirty="0">
                <a:solidFill>
                  <a:srgbClr val="FF6600"/>
                </a:solidFill>
              </a:rPr>
              <a:t>A dynamo or an electric generator does the reverse: it changes mechanical movement into electric energy.</a:t>
            </a:r>
          </a:p>
        </p:txBody>
      </p:sp>
      <p:sp>
        <p:nvSpPr>
          <p:cNvPr id="14" name="Rectangle 13"/>
          <p:cNvSpPr/>
          <p:nvPr/>
        </p:nvSpPr>
        <p:spPr>
          <a:xfrm>
            <a:off x="5105400" y="6346448"/>
            <a:ext cx="2438400" cy="215444"/>
          </a:xfrm>
          <a:prstGeom prst="rect">
            <a:avLst/>
          </a:prstGeom>
        </p:spPr>
        <p:txBody>
          <a:bodyPr wrap="square">
            <a:spAutoFit/>
          </a:bodyPr>
          <a:lstStyle/>
          <a:p>
            <a:r>
              <a:rPr lang="en-US" sz="800" dirty="0">
                <a:solidFill>
                  <a:srgbClr val="FF6600"/>
                </a:solidFill>
              </a:rPr>
              <a:t>I do not like green eggs and ham.</a:t>
            </a:r>
          </a:p>
        </p:txBody>
      </p:sp>
      <p:sp>
        <p:nvSpPr>
          <p:cNvPr id="15" name="Rectangle 14"/>
          <p:cNvSpPr/>
          <p:nvPr/>
        </p:nvSpPr>
        <p:spPr>
          <a:xfrm>
            <a:off x="1219200" y="6367046"/>
            <a:ext cx="2514600" cy="338554"/>
          </a:xfrm>
          <a:prstGeom prst="rect">
            <a:avLst/>
          </a:prstGeom>
        </p:spPr>
        <p:txBody>
          <a:bodyPr wrap="square">
            <a:spAutoFit/>
          </a:bodyPr>
          <a:lstStyle/>
          <a:p>
            <a:r>
              <a:rPr lang="en-US" sz="800" dirty="0">
                <a:solidFill>
                  <a:srgbClr val="000090"/>
                </a:solidFill>
              </a:rPr>
              <a:t>I find forest colored chicken ovum and pork rump to be </a:t>
            </a:r>
            <a:r>
              <a:rPr lang="en-US" sz="800" dirty="0" err="1">
                <a:solidFill>
                  <a:srgbClr val="000090"/>
                </a:solidFill>
              </a:rPr>
              <a:t>dietarily</a:t>
            </a:r>
            <a:r>
              <a:rPr lang="en-US" sz="800" dirty="0">
                <a:solidFill>
                  <a:srgbClr val="000090"/>
                </a:solidFill>
              </a:rPr>
              <a:t> disturbing.</a:t>
            </a:r>
          </a:p>
        </p:txBody>
      </p:sp>
      <p:sp>
        <p:nvSpPr>
          <p:cNvPr id="16" name="TextBox 15"/>
          <p:cNvSpPr txBox="1"/>
          <p:nvPr/>
        </p:nvSpPr>
        <p:spPr>
          <a:xfrm>
            <a:off x="1143000" y="4583668"/>
            <a:ext cx="2057400" cy="369332"/>
          </a:xfrm>
          <a:prstGeom prst="rect">
            <a:avLst/>
          </a:prstGeom>
          <a:noFill/>
        </p:spPr>
        <p:txBody>
          <a:bodyPr wrap="square" rtlCol="0">
            <a:spAutoFit/>
          </a:bodyPr>
          <a:lstStyle/>
          <a:p>
            <a:r>
              <a:rPr lang="en-US" dirty="0" err="1">
                <a:solidFill>
                  <a:srgbClr val="000090"/>
                </a:solidFill>
              </a:rPr>
              <a:t>unsimplified</a:t>
            </a:r>
            <a:endParaRPr lang="en-US" dirty="0">
              <a:solidFill>
                <a:srgbClr val="000090"/>
              </a:solidFill>
            </a:endParaRPr>
          </a:p>
        </p:txBody>
      </p:sp>
      <p:sp>
        <p:nvSpPr>
          <p:cNvPr id="17" name="TextBox 16"/>
          <p:cNvSpPr txBox="1"/>
          <p:nvPr/>
        </p:nvSpPr>
        <p:spPr>
          <a:xfrm>
            <a:off x="5105400" y="4583668"/>
            <a:ext cx="1752600" cy="369332"/>
          </a:xfrm>
          <a:prstGeom prst="rect">
            <a:avLst/>
          </a:prstGeom>
          <a:noFill/>
        </p:spPr>
        <p:txBody>
          <a:bodyPr wrap="square" rtlCol="0">
            <a:spAutoFit/>
          </a:bodyPr>
          <a:lstStyle/>
          <a:p>
            <a:r>
              <a:rPr lang="en-US" dirty="0">
                <a:solidFill>
                  <a:srgbClr val="FF6600"/>
                </a:solidFill>
              </a:rPr>
              <a:t>simplified</a:t>
            </a:r>
          </a:p>
        </p:txBody>
      </p:sp>
      <p:sp>
        <p:nvSpPr>
          <p:cNvPr id="3" name="TextBox 2"/>
          <p:cNvSpPr txBox="1"/>
          <p:nvPr/>
        </p:nvSpPr>
        <p:spPr>
          <a:xfrm>
            <a:off x="1574800" y="3390900"/>
            <a:ext cx="1930400" cy="381000"/>
          </a:xfrm>
          <a:prstGeom prst="rect">
            <a:avLst/>
          </a:prstGeom>
          <a:noFill/>
        </p:spPr>
        <p:txBody>
          <a:bodyPr wrap="square" rtlCol="0">
            <a:spAutoFit/>
          </a:bodyPr>
          <a:lstStyle/>
          <a:p>
            <a:r>
              <a:rPr lang="en-US" dirty="0">
                <a:solidFill>
                  <a:srgbClr val="0000FF"/>
                </a:solidFill>
              </a:rPr>
              <a:t>4.4M articles</a:t>
            </a:r>
          </a:p>
        </p:txBody>
      </p:sp>
      <p:sp>
        <p:nvSpPr>
          <p:cNvPr id="18" name="TextBox 17"/>
          <p:cNvSpPr txBox="1"/>
          <p:nvPr/>
        </p:nvSpPr>
        <p:spPr>
          <a:xfrm>
            <a:off x="5689600" y="3390900"/>
            <a:ext cx="1930400" cy="381000"/>
          </a:xfrm>
          <a:prstGeom prst="rect">
            <a:avLst/>
          </a:prstGeom>
          <a:noFill/>
        </p:spPr>
        <p:txBody>
          <a:bodyPr wrap="square" rtlCol="0">
            <a:spAutoFit/>
          </a:bodyPr>
          <a:lstStyle/>
          <a:p>
            <a:r>
              <a:rPr lang="en-US" dirty="0">
                <a:solidFill>
                  <a:srgbClr val="0000FF"/>
                </a:solidFill>
              </a:rPr>
              <a:t>97K articles</a:t>
            </a:r>
          </a:p>
        </p:txBody>
      </p:sp>
      <p:sp>
        <p:nvSpPr>
          <p:cNvPr id="7" name="Down Arrow 6"/>
          <p:cNvSpPr/>
          <p:nvPr/>
        </p:nvSpPr>
        <p:spPr>
          <a:xfrm>
            <a:off x="3810000" y="3962400"/>
            <a:ext cx="914400" cy="4572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a:t>From aligned documents to </a:t>
            </a:r>
            <a:br>
              <a:rPr lang="en-US" dirty="0"/>
            </a:br>
            <a:r>
              <a:rPr lang="en-US" dirty="0"/>
              <a:t>aligned sentences</a:t>
            </a:r>
          </a:p>
        </p:txBody>
      </p:sp>
      <p:pic>
        <p:nvPicPr>
          <p:cNvPr id="6" name="Picture 5"/>
          <p:cNvPicPr>
            <a:picLocks noChangeAspect="1"/>
          </p:cNvPicPr>
          <p:nvPr/>
        </p:nvPicPr>
        <p:blipFill>
          <a:blip r:embed="rId2"/>
          <a:stretch>
            <a:fillRect/>
          </a:stretch>
        </p:blipFill>
        <p:spPr>
          <a:xfrm>
            <a:off x="0" y="4953000"/>
            <a:ext cx="9144000" cy="1430278"/>
          </a:xfrm>
          <a:prstGeom prst="rect">
            <a:avLst/>
          </a:prstGeom>
        </p:spPr>
      </p:pic>
      <p:pic>
        <p:nvPicPr>
          <p:cNvPr id="7" name="Picture 6"/>
          <p:cNvPicPr>
            <a:picLocks noChangeAspect="1"/>
          </p:cNvPicPr>
          <p:nvPr/>
        </p:nvPicPr>
        <p:blipFill>
          <a:blip r:embed="rId3"/>
          <a:stretch>
            <a:fillRect/>
          </a:stretch>
        </p:blipFill>
        <p:spPr>
          <a:xfrm>
            <a:off x="37251" y="1755753"/>
            <a:ext cx="9144000" cy="2282847"/>
          </a:xfrm>
          <a:prstGeom prst="rect">
            <a:avLst/>
          </a:prstGeom>
        </p:spPr>
      </p:pic>
      <p:cxnSp>
        <p:nvCxnSpPr>
          <p:cNvPr id="4" name="Straight Connector 3"/>
          <p:cNvCxnSpPr/>
          <p:nvPr/>
        </p:nvCxnSpPr>
        <p:spPr>
          <a:xfrm>
            <a:off x="381000" y="4495800"/>
            <a:ext cx="8077200" cy="0"/>
          </a:xfrm>
          <a:prstGeom prst="line">
            <a:avLst/>
          </a:prstGeom>
          <a:ln w="57150" cmpd="sng">
            <a:solidFill>
              <a:srgbClr val="94B6D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95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953000"/>
            <a:ext cx="9144000" cy="1430278"/>
          </a:xfrm>
          <a:prstGeom prst="rect">
            <a:avLst/>
          </a:prstGeom>
        </p:spPr>
      </p:pic>
      <p:pic>
        <p:nvPicPr>
          <p:cNvPr id="7" name="Picture 6"/>
          <p:cNvPicPr>
            <a:picLocks noChangeAspect="1"/>
          </p:cNvPicPr>
          <p:nvPr/>
        </p:nvPicPr>
        <p:blipFill>
          <a:blip r:embed="rId3"/>
          <a:stretch>
            <a:fillRect/>
          </a:stretch>
        </p:blipFill>
        <p:spPr>
          <a:xfrm>
            <a:off x="37251" y="1755753"/>
            <a:ext cx="9144000" cy="2282847"/>
          </a:xfrm>
          <a:prstGeom prst="rect">
            <a:avLst/>
          </a:prstGeom>
        </p:spPr>
      </p:pic>
      <p:sp>
        <p:nvSpPr>
          <p:cNvPr id="8" name="Rectangle 7"/>
          <p:cNvSpPr/>
          <p:nvPr/>
        </p:nvSpPr>
        <p:spPr>
          <a:xfrm>
            <a:off x="0" y="1755753"/>
            <a:ext cx="4343400" cy="301647"/>
          </a:xfrm>
          <a:prstGeom prst="rect">
            <a:avLst/>
          </a:prstGeom>
          <a:solidFill>
            <a:srgbClr val="FFFF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 y="5029200"/>
            <a:ext cx="4114800" cy="301647"/>
          </a:xfrm>
          <a:prstGeom prst="rect">
            <a:avLst/>
          </a:prstGeom>
          <a:solidFill>
            <a:srgbClr val="FFFF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00" y="2667000"/>
            <a:ext cx="4800600" cy="533400"/>
          </a:xfrm>
          <a:prstGeom prst="rect">
            <a:avLst/>
          </a:prstGeom>
          <a:solidFill>
            <a:srgbClr val="FF66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1" name="Rectangle 10"/>
          <p:cNvSpPr/>
          <p:nvPr/>
        </p:nvSpPr>
        <p:spPr>
          <a:xfrm>
            <a:off x="4267200" y="5032353"/>
            <a:ext cx="4648200" cy="301647"/>
          </a:xfrm>
          <a:prstGeom prst="rect">
            <a:avLst/>
          </a:prstGeom>
          <a:solidFill>
            <a:srgbClr val="FF66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906" y="3337528"/>
            <a:ext cx="9067093" cy="701072"/>
          </a:xfrm>
          <a:prstGeom prst="rect">
            <a:avLst/>
          </a:prstGeom>
          <a:solidFill>
            <a:srgbClr val="3366FF">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3" name="Rectangle 12"/>
          <p:cNvSpPr/>
          <p:nvPr/>
        </p:nvSpPr>
        <p:spPr>
          <a:xfrm>
            <a:off x="114158" y="5308721"/>
            <a:ext cx="9067093" cy="701072"/>
          </a:xfrm>
          <a:prstGeom prst="rect">
            <a:avLst/>
          </a:prstGeom>
          <a:solidFill>
            <a:srgbClr val="3366FF">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5" name="Title 1"/>
          <p:cNvSpPr>
            <a:spLocks noGrp="1"/>
          </p:cNvSpPr>
          <p:nvPr>
            <p:ph type="title"/>
          </p:nvPr>
        </p:nvSpPr>
        <p:spPr>
          <a:xfrm>
            <a:off x="612648" y="152400"/>
            <a:ext cx="8153400" cy="990600"/>
          </a:xfrm>
        </p:spPr>
        <p:txBody>
          <a:bodyPr>
            <a:normAutofit fontScale="90000"/>
          </a:bodyPr>
          <a:lstStyle/>
          <a:p>
            <a:r>
              <a:rPr lang="en-US" dirty="0"/>
              <a:t>From aligned documents to </a:t>
            </a:r>
            <a:br>
              <a:rPr lang="en-US" dirty="0"/>
            </a:br>
            <a:r>
              <a:rPr lang="en-US" dirty="0"/>
              <a:t>aligned sentences</a:t>
            </a:r>
          </a:p>
        </p:txBody>
      </p:sp>
      <p:cxnSp>
        <p:nvCxnSpPr>
          <p:cNvPr id="16" name="Straight Connector 15"/>
          <p:cNvCxnSpPr/>
          <p:nvPr/>
        </p:nvCxnSpPr>
        <p:spPr>
          <a:xfrm>
            <a:off x="381000" y="4495800"/>
            <a:ext cx="8077200" cy="0"/>
          </a:xfrm>
          <a:prstGeom prst="line">
            <a:avLst/>
          </a:prstGeom>
          <a:ln w="57150" cmpd="sng">
            <a:solidFill>
              <a:srgbClr val="94B6D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51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 for text simplification</a:t>
            </a:r>
          </a:p>
        </p:txBody>
      </p:sp>
      <p:pic>
        <p:nvPicPr>
          <p:cNvPr id="4" name="Picture 3"/>
          <p:cNvPicPr>
            <a:picLocks noChangeAspect="1"/>
          </p:cNvPicPr>
          <p:nvPr/>
        </p:nvPicPr>
        <p:blipFill>
          <a:blip r:embed="rId2"/>
          <a:stretch>
            <a:fillRect/>
          </a:stretch>
        </p:blipFill>
        <p:spPr>
          <a:xfrm>
            <a:off x="1447800" y="1524000"/>
            <a:ext cx="1930400" cy="2019300"/>
          </a:xfrm>
          <a:prstGeom prst="rect">
            <a:avLst/>
          </a:prstGeom>
        </p:spPr>
      </p:pic>
      <p:pic>
        <p:nvPicPr>
          <p:cNvPr id="5" name="Picture 4"/>
          <p:cNvPicPr>
            <a:picLocks noChangeAspect="1"/>
          </p:cNvPicPr>
          <p:nvPr/>
        </p:nvPicPr>
        <p:blipFill>
          <a:blip r:embed="rId3"/>
          <a:stretch>
            <a:fillRect/>
          </a:stretch>
        </p:blipFill>
        <p:spPr>
          <a:xfrm>
            <a:off x="5410200" y="1562100"/>
            <a:ext cx="1752600" cy="1880273"/>
          </a:xfrm>
          <a:prstGeom prst="rect">
            <a:avLst/>
          </a:prstGeom>
        </p:spPr>
      </p:pic>
      <p:cxnSp>
        <p:nvCxnSpPr>
          <p:cNvPr id="9" name="Straight Connector 8"/>
          <p:cNvCxnSpPr/>
          <p:nvPr/>
        </p:nvCxnSpPr>
        <p:spPr>
          <a:xfrm>
            <a:off x="510988" y="4267200"/>
            <a:ext cx="8153400" cy="158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85800" y="5127248"/>
            <a:ext cx="2590800" cy="338554"/>
          </a:xfrm>
          <a:prstGeom prst="rect">
            <a:avLst/>
          </a:prstGeom>
        </p:spPr>
        <p:txBody>
          <a:bodyPr wrap="square">
            <a:spAutoFit/>
          </a:bodyPr>
          <a:lstStyle/>
          <a:p>
            <a:r>
              <a:rPr lang="en-US" sz="800" dirty="0">
                <a:solidFill>
                  <a:srgbClr val="000090"/>
                </a:solidFill>
              </a:rPr>
              <a:t>Alfonso Perez Munoz, usually referred to as Alfonso, is a former Spanish footballer, in the striker position.</a:t>
            </a:r>
          </a:p>
        </p:txBody>
      </p:sp>
      <p:sp>
        <p:nvSpPr>
          <p:cNvPr id="11" name="Rectangle 10"/>
          <p:cNvSpPr/>
          <p:nvPr/>
        </p:nvSpPr>
        <p:spPr>
          <a:xfrm>
            <a:off x="5791200" y="5127248"/>
            <a:ext cx="2209800" cy="215444"/>
          </a:xfrm>
          <a:prstGeom prst="rect">
            <a:avLst/>
          </a:prstGeom>
        </p:spPr>
        <p:txBody>
          <a:bodyPr wrap="square">
            <a:spAutoFit/>
          </a:bodyPr>
          <a:lstStyle/>
          <a:p>
            <a:r>
              <a:rPr lang="en-US" sz="800" dirty="0">
                <a:solidFill>
                  <a:srgbClr val="FF6600"/>
                </a:solidFill>
              </a:rPr>
              <a:t>Alfonso Perez is a former Spanish football player.</a:t>
            </a:r>
          </a:p>
        </p:txBody>
      </p:sp>
      <p:sp>
        <p:nvSpPr>
          <p:cNvPr id="12" name="Rectangle 11"/>
          <p:cNvSpPr/>
          <p:nvPr/>
        </p:nvSpPr>
        <p:spPr>
          <a:xfrm>
            <a:off x="685800" y="5676781"/>
            <a:ext cx="2667000" cy="461665"/>
          </a:xfrm>
          <a:prstGeom prst="rect">
            <a:avLst/>
          </a:prstGeom>
        </p:spPr>
        <p:txBody>
          <a:bodyPr wrap="square">
            <a:spAutoFit/>
          </a:bodyPr>
          <a:lstStyle/>
          <a:p>
            <a:r>
              <a:rPr lang="en-US" sz="800" dirty="0">
                <a:solidFill>
                  <a:srgbClr val="000090"/>
                </a:solidFill>
              </a:rPr>
              <a:t>The reverse process, producing electrical energy from mechanical, energy, is accomplished by a generator or dynamo.</a:t>
            </a:r>
          </a:p>
        </p:txBody>
      </p:sp>
      <p:sp>
        <p:nvSpPr>
          <p:cNvPr id="13" name="Rectangle 12"/>
          <p:cNvSpPr/>
          <p:nvPr/>
        </p:nvSpPr>
        <p:spPr>
          <a:xfrm>
            <a:off x="5791200" y="5626894"/>
            <a:ext cx="2438400" cy="338554"/>
          </a:xfrm>
          <a:prstGeom prst="rect">
            <a:avLst/>
          </a:prstGeom>
        </p:spPr>
        <p:txBody>
          <a:bodyPr wrap="square">
            <a:spAutoFit/>
          </a:bodyPr>
          <a:lstStyle/>
          <a:p>
            <a:r>
              <a:rPr lang="en-US" sz="800" dirty="0">
                <a:solidFill>
                  <a:srgbClr val="FF6600"/>
                </a:solidFill>
              </a:rPr>
              <a:t>A dynamo or an electric generator does the reverse: it changes mechanical movement into electric energy.</a:t>
            </a:r>
          </a:p>
        </p:txBody>
      </p:sp>
      <p:sp>
        <p:nvSpPr>
          <p:cNvPr id="14" name="Rectangle 13"/>
          <p:cNvSpPr/>
          <p:nvPr/>
        </p:nvSpPr>
        <p:spPr>
          <a:xfrm>
            <a:off x="5791200" y="6346448"/>
            <a:ext cx="2438400" cy="215444"/>
          </a:xfrm>
          <a:prstGeom prst="rect">
            <a:avLst/>
          </a:prstGeom>
        </p:spPr>
        <p:txBody>
          <a:bodyPr wrap="square">
            <a:spAutoFit/>
          </a:bodyPr>
          <a:lstStyle/>
          <a:p>
            <a:r>
              <a:rPr lang="en-US" sz="800" dirty="0">
                <a:solidFill>
                  <a:srgbClr val="FF6600"/>
                </a:solidFill>
              </a:rPr>
              <a:t>I do not like green eggs and ham.</a:t>
            </a:r>
          </a:p>
        </p:txBody>
      </p:sp>
      <p:sp>
        <p:nvSpPr>
          <p:cNvPr id="15" name="Rectangle 14"/>
          <p:cNvSpPr/>
          <p:nvPr/>
        </p:nvSpPr>
        <p:spPr>
          <a:xfrm>
            <a:off x="685800" y="6367046"/>
            <a:ext cx="2514600" cy="338554"/>
          </a:xfrm>
          <a:prstGeom prst="rect">
            <a:avLst/>
          </a:prstGeom>
        </p:spPr>
        <p:txBody>
          <a:bodyPr wrap="square">
            <a:spAutoFit/>
          </a:bodyPr>
          <a:lstStyle/>
          <a:p>
            <a:r>
              <a:rPr lang="en-US" sz="800" dirty="0">
                <a:solidFill>
                  <a:srgbClr val="000090"/>
                </a:solidFill>
              </a:rPr>
              <a:t>I find forest colored chicken ovum and pork rump to be </a:t>
            </a:r>
            <a:r>
              <a:rPr lang="en-US" sz="800" dirty="0" err="1">
                <a:solidFill>
                  <a:srgbClr val="000090"/>
                </a:solidFill>
              </a:rPr>
              <a:t>dietarily</a:t>
            </a:r>
            <a:r>
              <a:rPr lang="en-US" sz="800" dirty="0">
                <a:solidFill>
                  <a:srgbClr val="000090"/>
                </a:solidFill>
              </a:rPr>
              <a:t> disturbing.</a:t>
            </a:r>
          </a:p>
        </p:txBody>
      </p:sp>
      <p:sp>
        <p:nvSpPr>
          <p:cNvPr id="16" name="TextBox 15"/>
          <p:cNvSpPr txBox="1"/>
          <p:nvPr/>
        </p:nvSpPr>
        <p:spPr>
          <a:xfrm>
            <a:off x="609600" y="4583668"/>
            <a:ext cx="2057400" cy="369332"/>
          </a:xfrm>
          <a:prstGeom prst="rect">
            <a:avLst/>
          </a:prstGeom>
          <a:noFill/>
        </p:spPr>
        <p:txBody>
          <a:bodyPr wrap="square" rtlCol="0">
            <a:spAutoFit/>
          </a:bodyPr>
          <a:lstStyle/>
          <a:p>
            <a:r>
              <a:rPr lang="en-US" dirty="0" err="1">
                <a:solidFill>
                  <a:srgbClr val="000090"/>
                </a:solidFill>
              </a:rPr>
              <a:t>unsimplified</a:t>
            </a:r>
            <a:endParaRPr lang="en-US" dirty="0">
              <a:solidFill>
                <a:srgbClr val="000090"/>
              </a:solidFill>
            </a:endParaRPr>
          </a:p>
        </p:txBody>
      </p:sp>
      <p:sp>
        <p:nvSpPr>
          <p:cNvPr id="17" name="TextBox 16"/>
          <p:cNvSpPr txBox="1"/>
          <p:nvPr/>
        </p:nvSpPr>
        <p:spPr>
          <a:xfrm>
            <a:off x="5791200" y="4583668"/>
            <a:ext cx="1752600" cy="369332"/>
          </a:xfrm>
          <a:prstGeom prst="rect">
            <a:avLst/>
          </a:prstGeom>
          <a:noFill/>
        </p:spPr>
        <p:txBody>
          <a:bodyPr wrap="square" rtlCol="0">
            <a:spAutoFit/>
          </a:bodyPr>
          <a:lstStyle/>
          <a:p>
            <a:r>
              <a:rPr lang="en-US" dirty="0">
                <a:solidFill>
                  <a:srgbClr val="FF6600"/>
                </a:solidFill>
              </a:rPr>
              <a:t>simplified</a:t>
            </a:r>
          </a:p>
        </p:txBody>
      </p:sp>
      <p:sp>
        <p:nvSpPr>
          <p:cNvPr id="3" name="TextBox 2"/>
          <p:cNvSpPr txBox="1"/>
          <p:nvPr/>
        </p:nvSpPr>
        <p:spPr>
          <a:xfrm>
            <a:off x="1574800" y="3390900"/>
            <a:ext cx="1930400" cy="381000"/>
          </a:xfrm>
          <a:prstGeom prst="rect">
            <a:avLst/>
          </a:prstGeom>
          <a:noFill/>
        </p:spPr>
        <p:txBody>
          <a:bodyPr wrap="square" rtlCol="0">
            <a:spAutoFit/>
          </a:bodyPr>
          <a:lstStyle/>
          <a:p>
            <a:r>
              <a:rPr lang="en-US" dirty="0">
                <a:solidFill>
                  <a:srgbClr val="0000FF"/>
                </a:solidFill>
              </a:rPr>
              <a:t>4.4M articles</a:t>
            </a:r>
          </a:p>
        </p:txBody>
      </p:sp>
      <p:sp>
        <p:nvSpPr>
          <p:cNvPr id="18" name="TextBox 17"/>
          <p:cNvSpPr txBox="1"/>
          <p:nvPr/>
        </p:nvSpPr>
        <p:spPr>
          <a:xfrm>
            <a:off x="5689600" y="3390900"/>
            <a:ext cx="1930400" cy="381000"/>
          </a:xfrm>
          <a:prstGeom prst="rect">
            <a:avLst/>
          </a:prstGeom>
          <a:noFill/>
        </p:spPr>
        <p:txBody>
          <a:bodyPr wrap="square" rtlCol="0">
            <a:spAutoFit/>
          </a:bodyPr>
          <a:lstStyle/>
          <a:p>
            <a:r>
              <a:rPr lang="en-US" dirty="0">
                <a:solidFill>
                  <a:srgbClr val="0000FF"/>
                </a:solidFill>
              </a:rPr>
              <a:t>97K articles</a:t>
            </a:r>
          </a:p>
        </p:txBody>
      </p:sp>
      <p:sp>
        <p:nvSpPr>
          <p:cNvPr id="7" name="Down Arrow 6"/>
          <p:cNvSpPr/>
          <p:nvPr/>
        </p:nvSpPr>
        <p:spPr>
          <a:xfrm>
            <a:off x="3886200" y="3733800"/>
            <a:ext cx="914400" cy="4572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425952" y="4953000"/>
            <a:ext cx="2060448" cy="830997"/>
          </a:xfrm>
          <a:prstGeom prst="rect">
            <a:avLst/>
          </a:prstGeom>
          <a:noFill/>
          <a:ln w="38100" cmpd="sng">
            <a:solidFill>
              <a:srgbClr val="FF6600"/>
            </a:solidFill>
          </a:ln>
        </p:spPr>
        <p:txBody>
          <a:bodyPr wrap="square" rtlCol="0">
            <a:spAutoFit/>
          </a:bodyPr>
          <a:lstStyle/>
          <a:p>
            <a:r>
              <a:rPr lang="en-US" sz="2400" b="1" dirty="0">
                <a:solidFill>
                  <a:srgbClr val="0000FF"/>
                </a:solidFill>
              </a:rPr>
              <a:t>167K aligned sentence pairs</a:t>
            </a:r>
          </a:p>
        </p:txBody>
      </p:sp>
    </p:spTree>
    <p:extLst>
      <p:ext uri="{BB962C8B-B14F-4D97-AF65-F5344CB8AC3E}">
        <p14:creationId xmlns:p14="http://schemas.microsoft.com/office/powerpoint/2010/main" val="2810239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Simplification approaches</a:t>
            </a:r>
          </a:p>
        </p:txBody>
      </p:sp>
      <p:pic>
        <p:nvPicPr>
          <p:cNvPr id="4" name="Picture 3"/>
          <p:cNvPicPr>
            <a:picLocks noChangeAspect="1"/>
          </p:cNvPicPr>
          <p:nvPr/>
        </p:nvPicPr>
        <p:blipFill>
          <a:blip r:embed="rId2"/>
          <a:stretch>
            <a:fillRect/>
          </a:stretch>
        </p:blipFill>
        <p:spPr>
          <a:xfrm>
            <a:off x="214630" y="2273300"/>
            <a:ext cx="5119370" cy="3530600"/>
          </a:xfrm>
          <a:prstGeom prst="rect">
            <a:avLst/>
          </a:prstGeom>
        </p:spPr>
      </p:pic>
      <p:pic>
        <p:nvPicPr>
          <p:cNvPr id="5" name="Picture 4"/>
          <p:cNvPicPr>
            <a:picLocks noChangeAspect="1"/>
          </p:cNvPicPr>
          <p:nvPr/>
        </p:nvPicPr>
        <p:blipFill>
          <a:blip r:embed="rId3"/>
          <a:stretch>
            <a:fillRect/>
          </a:stretch>
        </p:blipFill>
        <p:spPr>
          <a:xfrm>
            <a:off x="7330948" y="3200400"/>
            <a:ext cx="1435100" cy="1473200"/>
          </a:xfrm>
          <a:prstGeom prst="rect">
            <a:avLst/>
          </a:prstGeom>
        </p:spPr>
      </p:pic>
      <p:sp>
        <p:nvSpPr>
          <p:cNvPr id="6" name="Right Arrow 5"/>
          <p:cNvSpPr/>
          <p:nvPr/>
        </p:nvSpPr>
        <p:spPr>
          <a:xfrm>
            <a:off x="5791200" y="3429000"/>
            <a:ext cx="1066800" cy="990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7178-63C7-1646-A964-0939F2229D87}"/>
              </a:ext>
            </a:extLst>
          </p:cNvPr>
          <p:cNvSpPr>
            <a:spLocks noGrp="1"/>
          </p:cNvSpPr>
          <p:nvPr>
            <p:ph type="title"/>
          </p:nvPr>
        </p:nvSpPr>
        <p:spPr/>
        <p:txBody>
          <a:bodyPr/>
          <a:lstStyle/>
          <a:p>
            <a:r>
              <a:rPr lang="en-US" dirty="0"/>
              <a:t>Simplification approaches</a:t>
            </a:r>
          </a:p>
        </p:txBody>
      </p:sp>
      <p:sp>
        <p:nvSpPr>
          <p:cNvPr id="3" name="Content Placeholder 2">
            <a:extLst>
              <a:ext uri="{FF2B5EF4-FFF2-40B4-BE49-F238E27FC236}">
                <a16:creationId xmlns:a16="http://schemas.microsoft.com/office/drawing/2014/main" id="{9AF18D50-8110-A04C-8CC6-C5EC9B3579FB}"/>
              </a:ext>
            </a:extLst>
          </p:cNvPr>
          <p:cNvSpPr>
            <a:spLocks noGrp="1"/>
          </p:cNvSpPr>
          <p:nvPr>
            <p:ph sz="quarter" idx="1"/>
          </p:nvPr>
        </p:nvSpPr>
        <p:spPr>
          <a:xfrm>
            <a:off x="612648" y="1600200"/>
            <a:ext cx="8153400" cy="4114800"/>
          </a:xfrm>
        </p:spPr>
        <p:txBody>
          <a:bodyPr>
            <a:normAutofit/>
          </a:bodyPr>
          <a:lstStyle/>
          <a:p>
            <a:pPr marL="0" indent="0">
              <a:buNone/>
            </a:pPr>
            <a:r>
              <a:rPr lang="en-US" sz="3200" dirty="0"/>
              <a:t>Many different data-driven approaches</a:t>
            </a:r>
          </a:p>
          <a:p>
            <a:pPr lvl="1"/>
            <a:r>
              <a:rPr lang="en-US" sz="2800" b="1" dirty="0">
                <a:solidFill>
                  <a:srgbClr val="0070C0"/>
                </a:solidFill>
              </a:rPr>
              <a:t>Lexical (change a word at a time)</a:t>
            </a:r>
          </a:p>
          <a:p>
            <a:pPr lvl="1"/>
            <a:r>
              <a:rPr lang="en-US" sz="2800" b="1" dirty="0">
                <a:solidFill>
                  <a:srgbClr val="0070C0"/>
                </a:solidFill>
              </a:rPr>
              <a:t>Phrasal (change phrases)</a:t>
            </a:r>
          </a:p>
          <a:p>
            <a:pPr lvl="1"/>
            <a:r>
              <a:rPr lang="en-US" sz="2800" dirty="0"/>
              <a:t>Syntactic (use grammatical structure)</a:t>
            </a:r>
          </a:p>
          <a:p>
            <a:pPr lvl="1"/>
            <a:r>
              <a:rPr lang="en-US" sz="2800" dirty="0"/>
              <a:t>Neural networks/LLMs</a:t>
            </a:r>
          </a:p>
        </p:txBody>
      </p:sp>
    </p:spTree>
    <p:extLst>
      <p:ext uri="{BB962C8B-B14F-4D97-AF65-F5344CB8AC3E}">
        <p14:creationId xmlns:p14="http://schemas.microsoft.com/office/powerpoint/2010/main" val="251424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Alfonso Perez Munoz, usually referred to as Alfonso, is a former Spanish footballer, in the striker position.</a:t>
            </a:r>
          </a:p>
        </p:txBody>
      </p:sp>
      <p:sp>
        <p:nvSpPr>
          <p:cNvPr id="5" name="Rectangle 4"/>
          <p:cNvSpPr/>
          <p:nvPr/>
        </p:nvSpPr>
        <p:spPr>
          <a:xfrm>
            <a:off x="152400" y="4114800"/>
            <a:ext cx="8382000" cy="523220"/>
          </a:xfrm>
          <a:prstGeom prst="rect">
            <a:avLst/>
          </a:prstGeom>
        </p:spPr>
        <p:txBody>
          <a:bodyPr wrap="square">
            <a:spAutoFit/>
          </a:bodyPr>
          <a:lstStyle/>
          <a:p>
            <a:r>
              <a:rPr lang="en-US" sz="2800" dirty="0">
                <a:solidFill>
                  <a:srgbClr val="FF6600"/>
                </a:solidFill>
              </a:rPr>
              <a:t>Alfonso Perez is a former Spanish football player.</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43000" y="5410521"/>
            <a:ext cx="6910616" cy="523220"/>
          </a:xfrm>
          <a:prstGeom prst="rect">
            <a:avLst/>
          </a:prstGeom>
          <a:noFill/>
        </p:spPr>
        <p:txBody>
          <a:bodyPr wrap="none" rtlCol="0">
            <a:spAutoFit/>
          </a:bodyPr>
          <a:lstStyle/>
          <a:p>
            <a:r>
              <a:rPr lang="en-US" sz="2800" dirty="0">
                <a:solidFill>
                  <a:srgbClr val="FF0000"/>
                </a:solidFill>
              </a:rPr>
              <a:t>What types of transformations are happening?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simplification</a:t>
            </a:r>
          </a:p>
        </p:txBody>
      </p:sp>
      <p:sp>
        <p:nvSpPr>
          <p:cNvPr id="4" name="TextBox 3"/>
          <p:cNvSpPr txBox="1"/>
          <p:nvPr/>
        </p:nvSpPr>
        <p:spPr>
          <a:xfrm>
            <a:off x="1802727" y="3843504"/>
            <a:ext cx="5507788" cy="507831"/>
          </a:xfrm>
          <a:prstGeom prst="rect">
            <a:avLst/>
          </a:prstGeom>
          <a:noFill/>
        </p:spPr>
        <p:txBody>
          <a:bodyPr wrap="none" rtlCol="0">
            <a:spAutoFit/>
          </a:bodyPr>
          <a:lstStyle/>
          <a:p>
            <a:pPr>
              <a:lnSpc>
                <a:spcPct val="70000"/>
              </a:lnSpc>
            </a:pPr>
            <a:r>
              <a:rPr lang="en-US" sz="3600" dirty="0"/>
              <a:t>The ACL was </a:t>
            </a:r>
            <a:r>
              <a:rPr lang="en-US" sz="3600" i="1" dirty="0">
                <a:solidFill>
                  <a:srgbClr val="008000"/>
                </a:solidFill>
              </a:rPr>
              <a:t>started</a:t>
            </a:r>
            <a:r>
              <a:rPr lang="en-US" sz="3600" dirty="0"/>
              <a:t> in 1962.</a:t>
            </a:r>
          </a:p>
        </p:txBody>
      </p:sp>
      <p:sp>
        <p:nvSpPr>
          <p:cNvPr id="5" name="TextBox 4"/>
          <p:cNvSpPr txBox="1"/>
          <p:nvPr/>
        </p:nvSpPr>
        <p:spPr>
          <a:xfrm>
            <a:off x="1475255" y="1697613"/>
            <a:ext cx="6379721" cy="646331"/>
          </a:xfrm>
          <a:prstGeom prst="rect">
            <a:avLst/>
          </a:prstGeom>
          <a:noFill/>
        </p:spPr>
        <p:txBody>
          <a:bodyPr wrap="none" rtlCol="0">
            <a:spAutoFit/>
          </a:bodyPr>
          <a:lstStyle/>
          <a:p>
            <a:r>
              <a:rPr lang="en-US" sz="3600" dirty="0"/>
              <a:t>The ACL was </a:t>
            </a:r>
            <a:r>
              <a:rPr lang="en-US" sz="3600" dirty="0">
                <a:solidFill>
                  <a:srgbClr val="FF0000"/>
                </a:solidFill>
              </a:rPr>
              <a:t>established</a:t>
            </a:r>
            <a:r>
              <a:rPr lang="en-US" sz="3600" dirty="0"/>
              <a:t> in 1962.</a:t>
            </a:r>
          </a:p>
        </p:txBody>
      </p:sp>
      <p:sp>
        <p:nvSpPr>
          <p:cNvPr id="8" name="Down Arrow 7"/>
          <p:cNvSpPr/>
          <p:nvPr/>
        </p:nvSpPr>
        <p:spPr>
          <a:xfrm>
            <a:off x="4114800" y="2743200"/>
            <a:ext cx="914400" cy="7620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12648" y="4800600"/>
            <a:ext cx="81534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71494" y="5105400"/>
            <a:ext cx="7086600" cy="1077218"/>
          </a:xfrm>
          <a:prstGeom prst="rect">
            <a:avLst/>
          </a:prstGeom>
          <a:noFill/>
        </p:spPr>
        <p:txBody>
          <a:bodyPr wrap="square" rtlCol="0">
            <a:spAutoFit/>
          </a:bodyPr>
          <a:lstStyle/>
          <a:p>
            <a:r>
              <a:rPr lang="en-US" sz="3200" dirty="0"/>
              <a:t>Simplification is accomplished by changing one word (or phrase) at a time.</a:t>
            </a:r>
          </a:p>
        </p:txBody>
      </p:sp>
    </p:spTree>
    <p:extLst>
      <p:ext uri="{BB962C8B-B14F-4D97-AF65-F5344CB8AC3E}">
        <p14:creationId xmlns:p14="http://schemas.microsoft.com/office/powerpoint/2010/main" val="56020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simplification</a:t>
            </a:r>
          </a:p>
        </p:txBody>
      </p:sp>
      <p:sp>
        <p:nvSpPr>
          <p:cNvPr id="4" name="TextBox 3"/>
          <p:cNvSpPr txBox="1"/>
          <p:nvPr/>
        </p:nvSpPr>
        <p:spPr>
          <a:xfrm>
            <a:off x="1802727" y="3843504"/>
            <a:ext cx="5507788" cy="507831"/>
          </a:xfrm>
          <a:prstGeom prst="rect">
            <a:avLst/>
          </a:prstGeom>
          <a:noFill/>
        </p:spPr>
        <p:txBody>
          <a:bodyPr wrap="none" rtlCol="0">
            <a:spAutoFit/>
          </a:bodyPr>
          <a:lstStyle/>
          <a:p>
            <a:pPr>
              <a:lnSpc>
                <a:spcPct val="70000"/>
              </a:lnSpc>
            </a:pPr>
            <a:r>
              <a:rPr lang="en-US" sz="3600" dirty="0"/>
              <a:t>The ACL was </a:t>
            </a:r>
            <a:r>
              <a:rPr lang="en-US" sz="3600" i="1" dirty="0">
                <a:solidFill>
                  <a:srgbClr val="008000"/>
                </a:solidFill>
              </a:rPr>
              <a:t>started</a:t>
            </a:r>
            <a:r>
              <a:rPr lang="en-US" sz="3600" dirty="0"/>
              <a:t> in 1962.</a:t>
            </a:r>
          </a:p>
        </p:txBody>
      </p:sp>
      <p:sp>
        <p:nvSpPr>
          <p:cNvPr id="5" name="TextBox 4"/>
          <p:cNvSpPr txBox="1"/>
          <p:nvPr/>
        </p:nvSpPr>
        <p:spPr>
          <a:xfrm>
            <a:off x="1475255" y="1697613"/>
            <a:ext cx="6379721" cy="646331"/>
          </a:xfrm>
          <a:prstGeom prst="rect">
            <a:avLst/>
          </a:prstGeom>
          <a:noFill/>
        </p:spPr>
        <p:txBody>
          <a:bodyPr wrap="none" rtlCol="0">
            <a:spAutoFit/>
          </a:bodyPr>
          <a:lstStyle/>
          <a:p>
            <a:r>
              <a:rPr lang="en-US" sz="3600" dirty="0"/>
              <a:t>The ACL was </a:t>
            </a:r>
            <a:r>
              <a:rPr lang="en-US" sz="3600" dirty="0">
                <a:solidFill>
                  <a:srgbClr val="FF0000"/>
                </a:solidFill>
              </a:rPr>
              <a:t>established</a:t>
            </a:r>
            <a:r>
              <a:rPr lang="en-US" sz="3600" dirty="0"/>
              <a:t> in 1962.</a:t>
            </a:r>
          </a:p>
        </p:txBody>
      </p:sp>
      <p:sp>
        <p:nvSpPr>
          <p:cNvPr id="8" name="Down Arrow 7"/>
          <p:cNvSpPr/>
          <p:nvPr/>
        </p:nvSpPr>
        <p:spPr>
          <a:xfrm>
            <a:off x="4114800" y="2743200"/>
            <a:ext cx="914400" cy="7620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12648" y="4800600"/>
            <a:ext cx="81534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46048" y="5377081"/>
            <a:ext cx="7464552" cy="584775"/>
          </a:xfrm>
          <a:prstGeom prst="rect">
            <a:avLst/>
          </a:prstGeom>
          <a:noFill/>
        </p:spPr>
        <p:txBody>
          <a:bodyPr wrap="square" rtlCol="0">
            <a:spAutoFit/>
          </a:bodyPr>
          <a:lstStyle/>
          <a:p>
            <a:r>
              <a:rPr lang="en-US" sz="3200" dirty="0">
                <a:solidFill>
                  <a:srgbClr val="FF0000"/>
                </a:solidFill>
              </a:rPr>
              <a:t>How can we learn to do this from our data?</a:t>
            </a:r>
          </a:p>
        </p:txBody>
      </p:sp>
    </p:spTree>
    <p:extLst>
      <p:ext uri="{BB962C8B-B14F-4D97-AF65-F5344CB8AC3E}">
        <p14:creationId xmlns:p14="http://schemas.microsoft.com/office/powerpoint/2010/main" val="1831442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Preprocessing</a:t>
            </a:r>
          </a:p>
        </p:txBody>
      </p:sp>
      <p:sp>
        <p:nvSpPr>
          <p:cNvPr id="4" name="TextBox 3"/>
          <p:cNvSpPr txBox="1"/>
          <p:nvPr/>
        </p:nvSpPr>
        <p:spPr>
          <a:xfrm>
            <a:off x="698416" y="1600200"/>
            <a:ext cx="5961388" cy="523220"/>
          </a:xfrm>
          <a:prstGeom prst="rect">
            <a:avLst/>
          </a:prstGeom>
          <a:noFill/>
        </p:spPr>
        <p:txBody>
          <a:bodyPr wrap="none" rtlCol="0">
            <a:spAutoFit/>
          </a:bodyPr>
          <a:lstStyle/>
          <a:p>
            <a:r>
              <a:rPr lang="en-US" sz="2800" dirty="0">
                <a:solidFill>
                  <a:srgbClr val="0000FF"/>
                </a:solidFill>
              </a:rPr>
              <a:t>The first school was established in 1857</a:t>
            </a:r>
          </a:p>
        </p:txBody>
      </p:sp>
      <p:sp>
        <p:nvSpPr>
          <p:cNvPr id="5" name="TextBox 4"/>
          <p:cNvSpPr txBox="1"/>
          <p:nvPr/>
        </p:nvSpPr>
        <p:spPr>
          <a:xfrm>
            <a:off x="698416" y="2546350"/>
            <a:ext cx="5345634" cy="523220"/>
          </a:xfrm>
          <a:prstGeom prst="rect">
            <a:avLst/>
          </a:prstGeom>
          <a:noFill/>
        </p:spPr>
        <p:txBody>
          <a:bodyPr wrap="none" rtlCol="0">
            <a:spAutoFit/>
          </a:bodyPr>
          <a:lstStyle/>
          <a:p>
            <a:r>
              <a:rPr lang="en-US" sz="2800" dirty="0">
                <a:solidFill>
                  <a:srgbClr val="FF6600"/>
                </a:solidFill>
              </a:rPr>
              <a:t>The first school was started in 1857</a:t>
            </a:r>
          </a:p>
        </p:txBody>
      </p:sp>
      <p:cxnSp>
        <p:nvCxnSpPr>
          <p:cNvPr id="6" name="Straight Connector 5"/>
          <p:cNvCxnSpPr/>
          <p:nvPr/>
        </p:nvCxnSpPr>
        <p:spPr>
          <a:xfrm>
            <a:off x="1090945"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782502"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362200"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276600"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220491" y="2123421"/>
            <a:ext cx="195436" cy="41247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857000" y="2123421"/>
            <a:ext cx="423795" cy="4483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450108" y="2123420"/>
            <a:ext cx="452976" cy="44833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37312" y="3505200"/>
            <a:ext cx="7416088" cy="523220"/>
          </a:xfrm>
          <a:prstGeom prst="rect">
            <a:avLst/>
          </a:prstGeom>
          <a:noFill/>
        </p:spPr>
        <p:txBody>
          <a:bodyPr wrap="none" rtlCol="0">
            <a:spAutoFit/>
          </a:bodyPr>
          <a:lstStyle/>
          <a:p>
            <a:r>
              <a:rPr lang="en-US" sz="2800" dirty="0">
                <a:solidFill>
                  <a:srgbClr val="0000FF"/>
                </a:solidFill>
              </a:rPr>
              <a:t>The district was established in 1993 by merging …</a:t>
            </a:r>
          </a:p>
        </p:txBody>
      </p:sp>
      <p:sp>
        <p:nvSpPr>
          <p:cNvPr id="14" name="TextBox 13"/>
          <p:cNvSpPr txBox="1"/>
          <p:nvPr/>
        </p:nvSpPr>
        <p:spPr>
          <a:xfrm>
            <a:off x="786209" y="4451350"/>
            <a:ext cx="6432495" cy="523220"/>
          </a:xfrm>
          <a:prstGeom prst="rect">
            <a:avLst/>
          </a:prstGeom>
          <a:noFill/>
        </p:spPr>
        <p:txBody>
          <a:bodyPr wrap="none" rtlCol="0">
            <a:spAutoFit/>
          </a:bodyPr>
          <a:lstStyle/>
          <a:p>
            <a:r>
              <a:rPr lang="en-US" sz="2800" dirty="0">
                <a:solidFill>
                  <a:srgbClr val="FF6600"/>
                </a:solidFill>
              </a:rPr>
              <a:t>The district was made in 1993 by joining …</a:t>
            </a:r>
          </a:p>
        </p:txBody>
      </p:sp>
      <p:cxnSp>
        <p:nvCxnSpPr>
          <p:cNvPr id="15" name="Straight Connector 14"/>
          <p:cNvCxnSpPr/>
          <p:nvPr/>
        </p:nvCxnSpPr>
        <p:spPr>
          <a:xfrm>
            <a:off x="1228861" y="4077982"/>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985615" y="4077982"/>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37738" y="4077982"/>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499738" y="4077982"/>
            <a:ext cx="278616"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185538" y="4077982"/>
            <a:ext cx="571357"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871338" y="4077982"/>
            <a:ext cx="571357"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480938" y="4077982"/>
            <a:ext cx="571357"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242938" y="4077982"/>
            <a:ext cx="571357" cy="42293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711112" y="5774625"/>
            <a:ext cx="5291064" cy="523220"/>
          </a:xfrm>
          <a:prstGeom prst="rect">
            <a:avLst/>
          </a:prstGeom>
          <a:noFill/>
        </p:spPr>
        <p:txBody>
          <a:bodyPr wrap="none" rtlCol="0">
            <a:spAutoFit/>
          </a:bodyPr>
          <a:lstStyle/>
          <a:p>
            <a:r>
              <a:rPr lang="en-US" sz="2800" dirty="0">
                <a:solidFill>
                  <a:srgbClr val="008000"/>
                </a:solidFill>
              </a:rPr>
              <a:t>Automatically word-align sentences</a:t>
            </a:r>
          </a:p>
        </p:txBody>
      </p:sp>
      <p:cxnSp>
        <p:nvCxnSpPr>
          <p:cNvPr id="25" name="Straight Connector 24"/>
          <p:cNvCxnSpPr/>
          <p:nvPr/>
        </p:nvCxnSpPr>
        <p:spPr>
          <a:xfrm>
            <a:off x="381000" y="5257800"/>
            <a:ext cx="8385048"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4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candidate simplifications</a:t>
            </a:r>
          </a:p>
        </p:txBody>
      </p:sp>
      <p:sp>
        <p:nvSpPr>
          <p:cNvPr id="4" name="TextBox 3"/>
          <p:cNvSpPr txBox="1"/>
          <p:nvPr/>
        </p:nvSpPr>
        <p:spPr>
          <a:xfrm>
            <a:off x="698416" y="1600200"/>
            <a:ext cx="5961388" cy="523220"/>
          </a:xfrm>
          <a:prstGeom prst="rect">
            <a:avLst/>
          </a:prstGeom>
          <a:noFill/>
        </p:spPr>
        <p:txBody>
          <a:bodyPr wrap="none" rtlCol="0">
            <a:spAutoFit/>
          </a:bodyPr>
          <a:lstStyle/>
          <a:p>
            <a:r>
              <a:rPr lang="en-US" sz="2800" dirty="0">
                <a:solidFill>
                  <a:srgbClr val="0000FF"/>
                </a:solidFill>
              </a:rPr>
              <a:t>The first school was </a:t>
            </a:r>
            <a:r>
              <a:rPr lang="en-US" sz="2800" i="1" dirty="0">
                <a:solidFill>
                  <a:srgbClr val="FF0000"/>
                </a:solidFill>
              </a:rPr>
              <a:t>established</a:t>
            </a:r>
            <a:r>
              <a:rPr lang="en-US" sz="2800" dirty="0">
                <a:solidFill>
                  <a:srgbClr val="0000FF"/>
                </a:solidFill>
              </a:rPr>
              <a:t> in 1857</a:t>
            </a:r>
          </a:p>
        </p:txBody>
      </p:sp>
      <p:sp>
        <p:nvSpPr>
          <p:cNvPr id="5" name="TextBox 4"/>
          <p:cNvSpPr txBox="1"/>
          <p:nvPr/>
        </p:nvSpPr>
        <p:spPr>
          <a:xfrm>
            <a:off x="698416" y="2546350"/>
            <a:ext cx="5345634" cy="523220"/>
          </a:xfrm>
          <a:prstGeom prst="rect">
            <a:avLst/>
          </a:prstGeom>
          <a:noFill/>
        </p:spPr>
        <p:txBody>
          <a:bodyPr wrap="none" rtlCol="0">
            <a:spAutoFit/>
          </a:bodyPr>
          <a:lstStyle/>
          <a:p>
            <a:r>
              <a:rPr lang="en-US" sz="2800" dirty="0">
                <a:solidFill>
                  <a:srgbClr val="FF6600"/>
                </a:solidFill>
              </a:rPr>
              <a:t>The first school was </a:t>
            </a:r>
            <a:r>
              <a:rPr lang="en-US" sz="2800" i="1" dirty="0">
                <a:solidFill>
                  <a:srgbClr val="FF0000"/>
                </a:solidFill>
              </a:rPr>
              <a:t>started</a:t>
            </a:r>
            <a:r>
              <a:rPr lang="en-US" sz="2800" dirty="0">
                <a:solidFill>
                  <a:srgbClr val="FF6600"/>
                </a:solidFill>
              </a:rPr>
              <a:t> in 1857</a:t>
            </a:r>
          </a:p>
        </p:txBody>
      </p:sp>
      <p:cxnSp>
        <p:nvCxnSpPr>
          <p:cNvPr id="6" name="Straight Connector 5"/>
          <p:cNvCxnSpPr/>
          <p:nvPr/>
        </p:nvCxnSpPr>
        <p:spPr>
          <a:xfrm>
            <a:off x="1090945"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782502"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362200"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276600" y="2123420"/>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220491" y="2123421"/>
            <a:ext cx="195436" cy="412471"/>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857000" y="2123421"/>
            <a:ext cx="423795" cy="4483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450108" y="2123420"/>
            <a:ext cx="452976" cy="44833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37312" y="3505200"/>
            <a:ext cx="7416088" cy="523220"/>
          </a:xfrm>
          <a:prstGeom prst="rect">
            <a:avLst/>
          </a:prstGeom>
          <a:noFill/>
        </p:spPr>
        <p:txBody>
          <a:bodyPr wrap="none" rtlCol="0">
            <a:spAutoFit/>
          </a:bodyPr>
          <a:lstStyle/>
          <a:p>
            <a:r>
              <a:rPr lang="en-US" sz="2800" dirty="0">
                <a:solidFill>
                  <a:srgbClr val="0000FF"/>
                </a:solidFill>
              </a:rPr>
              <a:t>The district was </a:t>
            </a:r>
            <a:r>
              <a:rPr lang="en-US" sz="2800" i="1" dirty="0">
                <a:solidFill>
                  <a:srgbClr val="FF0000"/>
                </a:solidFill>
              </a:rPr>
              <a:t>established</a:t>
            </a:r>
            <a:r>
              <a:rPr lang="en-US" sz="2800" dirty="0">
                <a:solidFill>
                  <a:srgbClr val="0000FF"/>
                </a:solidFill>
              </a:rPr>
              <a:t> in 1993 by </a:t>
            </a:r>
            <a:r>
              <a:rPr lang="en-US" sz="2800" i="1" dirty="0">
                <a:solidFill>
                  <a:srgbClr val="FF0000"/>
                </a:solidFill>
              </a:rPr>
              <a:t>merging</a:t>
            </a:r>
            <a:r>
              <a:rPr lang="en-US" sz="2800" dirty="0">
                <a:solidFill>
                  <a:srgbClr val="0000FF"/>
                </a:solidFill>
              </a:rPr>
              <a:t> …</a:t>
            </a:r>
          </a:p>
        </p:txBody>
      </p:sp>
      <p:sp>
        <p:nvSpPr>
          <p:cNvPr id="14" name="TextBox 13"/>
          <p:cNvSpPr txBox="1"/>
          <p:nvPr/>
        </p:nvSpPr>
        <p:spPr>
          <a:xfrm>
            <a:off x="786209" y="4451350"/>
            <a:ext cx="6432495" cy="523220"/>
          </a:xfrm>
          <a:prstGeom prst="rect">
            <a:avLst/>
          </a:prstGeom>
          <a:noFill/>
        </p:spPr>
        <p:txBody>
          <a:bodyPr wrap="none" rtlCol="0">
            <a:spAutoFit/>
          </a:bodyPr>
          <a:lstStyle/>
          <a:p>
            <a:r>
              <a:rPr lang="en-US" sz="2800" dirty="0">
                <a:solidFill>
                  <a:srgbClr val="FF6600"/>
                </a:solidFill>
              </a:rPr>
              <a:t>The district was </a:t>
            </a:r>
            <a:r>
              <a:rPr lang="en-US" sz="2800" i="1" dirty="0">
                <a:solidFill>
                  <a:srgbClr val="FF0000"/>
                </a:solidFill>
              </a:rPr>
              <a:t>made</a:t>
            </a:r>
            <a:r>
              <a:rPr lang="en-US" sz="2800" dirty="0">
                <a:solidFill>
                  <a:srgbClr val="FF6600"/>
                </a:solidFill>
              </a:rPr>
              <a:t> in 1993 by </a:t>
            </a:r>
            <a:r>
              <a:rPr lang="en-US" sz="2800" i="1" dirty="0">
                <a:solidFill>
                  <a:srgbClr val="FF0000"/>
                </a:solidFill>
              </a:rPr>
              <a:t>joining</a:t>
            </a:r>
            <a:r>
              <a:rPr lang="en-US" sz="2800" dirty="0">
                <a:solidFill>
                  <a:srgbClr val="FF6600"/>
                </a:solidFill>
              </a:rPr>
              <a:t> …</a:t>
            </a:r>
          </a:p>
        </p:txBody>
      </p:sp>
      <p:cxnSp>
        <p:nvCxnSpPr>
          <p:cNvPr id="15" name="Straight Connector 14"/>
          <p:cNvCxnSpPr/>
          <p:nvPr/>
        </p:nvCxnSpPr>
        <p:spPr>
          <a:xfrm>
            <a:off x="1228861" y="4077982"/>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985615" y="4077982"/>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37738" y="4077982"/>
            <a:ext cx="34635"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499738" y="4077982"/>
            <a:ext cx="278616" cy="42293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185538" y="4077982"/>
            <a:ext cx="571357"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871338" y="4077982"/>
            <a:ext cx="571357"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480938" y="4077982"/>
            <a:ext cx="571357" cy="42293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242938" y="4077982"/>
            <a:ext cx="571357" cy="42293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81000" y="5257800"/>
            <a:ext cx="8385048"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85615" y="5212140"/>
            <a:ext cx="6248400" cy="1569660"/>
          </a:xfrm>
          <a:prstGeom prst="rect">
            <a:avLst/>
          </a:prstGeom>
        </p:spPr>
        <p:txBody>
          <a:bodyPr wrap="square">
            <a:spAutoFit/>
          </a:bodyPr>
          <a:lstStyle/>
          <a:p>
            <a:r>
              <a:rPr lang="en-US" sz="2400" dirty="0">
                <a:solidFill>
                  <a:srgbClr val="008000"/>
                </a:solidFill>
              </a:rPr>
              <a:t>extract aligned candidate word pairs:</a:t>
            </a:r>
          </a:p>
          <a:p>
            <a:pPr marL="457200" indent="-457200">
              <a:buFontTx/>
              <a:buChar char="-"/>
            </a:pPr>
            <a:r>
              <a:rPr lang="en-US" sz="2400" dirty="0">
                <a:solidFill>
                  <a:srgbClr val="008000"/>
                </a:solidFill>
              </a:rPr>
              <a:t>different words</a:t>
            </a:r>
          </a:p>
          <a:p>
            <a:pPr marL="457200" indent="-457200">
              <a:buFontTx/>
              <a:buChar char="-"/>
            </a:pPr>
            <a:r>
              <a:rPr lang="en-US" sz="2400" dirty="0">
                <a:solidFill>
                  <a:srgbClr val="008000"/>
                </a:solidFill>
              </a:rPr>
              <a:t>same part of speech</a:t>
            </a:r>
          </a:p>
          <a:p>
            <a:pPr marL="457200" indent="-457200">
              <a:buFontTx/>
              <a:buChar char="-"/>
            </a:pPr>
            <a:r>
              <a:rPr lang="en-US" sz="2400" dirty="0">
                <a:solidFill>
                  <a:srgbClr val="008000"/>
                </a:solidFill>
              </a:rPr>
              <a:t>not in a list of common words (</a:t>
            </a:r>
            <a:r>
              <a:rPr lang="en-US" sz="2400" dirty="0" err="1">
                <a:solidFill>
                  <a:srgbClr val="008000"/>
                </a:solidFill>
              </a:rPr>
              <a:t>stoplist</a:t>
            </a:r>
            <a:r>
              <a:rPr lang="en-US" sz="2400" dirty="0">
                <a:solidFill>
                  <a:srgbClr val="008000"/>
                </a:solidFill>
              </a:rPr>
              <a:t>)</a:t>
            </a:r>
          </a:p>
        </p:txBody>
      </p:sp>
    </p:spTree>
    <p:extLst>
      <p:ext uri="{BB962C8B-B14F-4D97-AF65-F5344CB8AC3E}">
        <p14:creationId xmlns:p14="http://schemas.microsoft.com/office/powerpoint/2010/main" val="387086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Simplification rules learned</a:t>
            </a:r>
          </a:p>
        </p:txBody>
      </p:sp>
      <p:sp>
        <p:nvSpPr>
          <p:cNvPr id="4" name="TextBox 3"/>
          <p:cNvSpPr txBox="1"/>
          <p:nvPr/>
        </p:nvSpPr>
        <p:spPr>
          <a:xfrm>
            <a:off x="1143000" y="1985665"/>
            <a:ext cx="6709483" cy="1815882"/>
          </a:xfrm>
          <a:prstGeom prst="rect">
            <a:avLst/>
          </a:prstGeom>
          <a:noFill/>
        </p:spPr>
        <p:txBody>
          <a:bodyPr wrap="square" rtlCol="0">
            <a:spAutoFit/>
          </a:bodyPr>
          <a:lstStyle/>
          <a:p>
            <a:r>
              <a:rPr lang="en-US" sz="2400" dirty="0"/>
              <a:t>abolish					remove, replace, stop</a:t>
            </a:r>
          </a:p>
          <a:p>
            <a:r>
              <a:rPr lang="en-US" sz="2400" dirty="0"/>
              <a:t>established				began, </a:t>
            </a:r>
            <a:r>
              <a:rPr lang="en-US" sz="2400" i="1" dirty="0"/>
              <a:t>made</a:t>
            </a:r>
            <a:r>
              <a:rPr lang="en-US" sz="2400" dirty="0"/>
              <a:t>, settled, </a:t>
            </a:r>
            <a:r>
              <a:rPr lang="en-US" sz="2400" i="1" dirty="0"/>
              <a:t>started</a:t>
            </a:r>
          </a:p>
          <a:p>
            <a:r>
              <a:rPr lang="en-US" sz="2400" dirty="0"/>
              <a:t>merging				becoming, </a:t>
            </a:r>
            <a:r>
              <a:rPr lang="en-US" sz="2400" i="1" dirty="0"/>
              <a:t>joining</a:t>
            </a:r>
          </a:p>
          <a:p>
            <a:r>
              <a:rPr lang="en-US" sz="2400" i="1" dirty="0"/>
              <a:t>	  	              </a:t>
            </a:r>
            <a:r>
              <a:rPr lang="en-US" sz="4000" i="1" dirty="0"/>
              <a:t>…</a:t>
            </a:r>
            <a:r>
              <a:rPr lang="en-US" sz="2400" dirty="0"/>
              <a:t> </a:t>
            </a:r>
          </a:p>
        </p:txBody>
      </p:sp>
      <p:sp>
        <p:nvSpPr>
          <p:cNvPr id="5" name="TextBox 4"/>
          <p:cNvSpPr txBox="1"/>
          <p:nvPr/>
        </p:nvSpPr>
        <p:spPr>
          <a:xfrm>
            <a:off x="1374993" y="1533462"/>
            <a:ext cx="854020" cy="461665"/>
          </a:xfrm>
          <a:prstGeom prst="rect">
            <a:avLst/>
          </a:prstGeom>
          <a:noFill/>
        </p:spPr>
        <p:txBody>
          <a:bodyPr wrap="none" rtlCol="0">
            <a:spAutoFit/>
          </a:bodyPr>
          <a:lstStyle/>
          <a:p>
            <a:r>
              <a:rPr lang="en-US" sz="2400" b="1" dirty="0"/>
              <a:t>word</a:t>
            </a:r>
          </a:p>
        </p:txBody>
      </p:sp>
      <p:sp>
        <p:nvSpPr>
          <p:cNvPr id="6" name="TextBox 5"/>
          <p:cNvSpPr txBox="1"/>
          <p:nvPr/>
        </p:nvSpPr>
        <p:spPr>
          <a:xfrm>
            <a:off x="3962669" y="1524000"/>
            <a:ext cx="3384761" cy="461665"/>
          </a:xfrm>
          <a:prstGeom prst="rect">
            <a:avLst/>
          </a:prstGeom>
          <a:noFill/>
        </p:spPr>
        <p:txBody>
          <a:bodyPr wrap="none" rtlCol="0">
            <a:spAutoFit/>
          </a:bodyPr>
          <a:lstStyle/>
          <a:p>
            <a:r>
              <a:rPr lang="en-US" sz="2400" b="1" dirty="0"/>
              <a:t>candidate simplifications</a:t>
            </a:r>
          </a:p>
        </p:txBody>
      </p:sp>
      <p:cxnSp>
        <p:nvCxnSpPr>
          <p:cNvPr id="7" name="Straight Connector 6"/>
          <p:cNvCxnSpPr/>
          <p:nvPr/>
        </p:nvCxnSpPr>
        <p:spPr>
          <a:xfrm>
            <a:off x="1123207" y="2003808"/>
            <a:ext cx="6224223"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07CB29B-D462-084D-AF0F-42F4C5B25A1E}"/>
              </a:ext>
            </a:extLst>
          </p:cNvPr>
          <p:cNvSpPr/>
          <p:nvPr/>
        </p:nvSpPr>
        <p:spPr>
          <a:xfrm>
            <a:off x="1123207" y="4800600"/>
            <a:ext cx="7222751" cy="1384995"/>
          </a:xfrm>
          <a:prstGeom prst="rect">
            <a:avLst/>
          </a:prstGeom>
        </p:spPr>
        <p:txBody>
          <a:bodyPr wrap="square">
            <a:spAutoFit/>
          </a:bodyPr>
          <a:lstStyle/>
          <a:p>
            <a:r>
              <a:rPr lang="en-US" sz="2800" dirty="0"/>
              <a:t>Learned simplification rules for </a:t>
            </a:r>
            <a:r>
              <a:rPr lang="en-US" sz="2800" b="1" dirty="0"/>
              <a:t>14,478</a:t>
            </a:r>
            <a:r>
              <a:rPr lang="en-US" sz="2800" dirty="0"/>
              <a:t> words</a:t>
            </a:r>
          </a:p>
          <a:p>
            <a:endParaRPr lang="en-US" sz="2800" dirty="0"/>
          </a:p>
          <a:p>
            <a:r>
              <a:rPr lang="en-US" sz="2800" dirty="0"/>
              <a:t>On average </a:t>
            </a:r>
            <a:r>
              <a:rPr lang="en-US" sz="2800" b="1" dirty="0"/>
              <a:t>2.25</a:t>
            </a:r>
            <a:r>
              <a:rPr lang="en-US" sz="2800" dirty="0"/>
              <a:t> candidate simplifications</a:t>
            </a:r>
          </a:p>
        </p:txBody>
      </p:sp>
    </p:spTree>
    <p:extLst>
      <p:ext uri="{BB962C8B-B14F-4D97-AF65-F5344CB8AC3E}">
        <p14:creationId xmlns:p14="http://schemas.microsoft.com/office/powerpoint/2010/main" val="3536381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all rules apply in all contexts</a:t>
            </a:r>
          </a:p>
        </p:txBody>
      </p:sp>
      <p:sp>
        <p:nvSpPr>
          <p:cNvPr id="4" name="TextBox 3"/>
          <p:cNvSpPr txBox="1"/>
          <p:nvPr/>
        </p:nvSpPr>
        <p:spPr>
          <a:xfrm>
            <a:off x="1545178" y="3671323"/>
            <a:ext cx="5586235" cy="2834622"/>
          </a:xfrm>
          <a:prstGeom prst="rect">
            <a:avLst/>
          </a:prstGeom>
          <a:noFill/>
        </p:spPr>
        <p:txBody>
          <a:bodyPr wrap="none" rtlCol="0">
            <a:spAutoFit/>
          </a:bodyPr>
          <a:lstStyle/>
          <a:p>
            <a:pPr>
              <a:lnSpc>
                <a:spcPct val="70000"/>
              </a:lnSpc>
            </a:pPr>
            <a:r>
              <a:rPr lang="en-US" sz="3600" dirty="0"/>
              <a:t>The ACL was </a:t>
            </a:r>
            <a:r>
              <a:rPr lang="en-US" sz="3600" i="1" dirty="0">
                <a:solidFill>
                  <a:srgbClr val="008000"/>
                </a:solidFill>
              </a:rPr>
              <a:t>began</a:t>
            </a:r>
            <a:r>
              <a:rPr lang="en-US" sz="3600" dirty="0"/>
              <a:t> in 1962.</a:t>
            </a:r>
          </a:p>
          <a:p>
            <a:pPr>
              <a:lnSpc>
                <a:spcPct val="70000"/>
              </a:lnSpc>
            </a:pPr>
            <a:endParaRPr lang="en-US" sz="3600" dirty="0"/>
          </a:p>
          <a:p>
            <a:pPr>
              <a:lnSpc>
                <a:spcPct val="70000"/>
              </a:lnSpc>
            </a:pPr>
            <a:r>
              <a:rPr lang="en-US" sz="3600" dirty="0"/>
              <a:t>The ACL was </a:t>
            </a:r>
            <a:r>
              <a:rPr lang="en-US" sz="3600" i="1" dirty="0">
                <a:solidFill>
                  <a:srgbClr val="008000"/>
                </a:solidFill>
              </a:rPr>
              <a:t>made</a:t>
            </a:r>
            <a:r>
              <a:rPr lang="en-US" sz="3600" dirty="0"/>
              <a:t> in 1962.</a:t>
            </a:r>
          </a:p>
          <a:p>
            <a:pPr>
              <a:lnSpc>
                <a:spcPct val="70000"/>
              </a:lnSpc>
            </a:pPr>
            <a:endParaRPr lang="en-US" sz="3600" dirty="0"/>
          </a:p>
          <a:p>
            <a:pPr>
              <a:lnSpc>
                <a:spcPct val="70000"/>
              </a:lnSpc>
            </a:pPr>
            <a:r>
              <a:rPr lang="en-US" sz="3600" dirty="0"/>
              <a:t>The ACL was </a:t>
            </a:r>
            <a:r>
              <a:rPr lang="en-US" sz="3600" i="1" dirty="0">
                <a:solidFill>
                  <a:srgbClr val="008000"/>
                </a:solidFill>
              </a:rPr>
              <a:t>settled</a:t>
            </a:r>
            <a:r>
              <a:rPr lang="en-US" sz="3600" dirty="0"/>
              <a:t> in 1962.</a:t>
            </a:r>
          </a:p>
          <a:p>
            <a:pPr>
              <a:lnSpc>
                <a:spcPct val="70000"/>
              </a:lnSpc>
            </a:pPr>
            <a:endParaRPr lang="en-US" sz="3600" dirty="0"/>
          </a:p>
          <a:p>
            <a:pPr>
              <a:lnSpc>
                <a:spcPct val="70000"/>
              </a:lnSpc>
            </a:pPr>
            <a:r>
              <a:rPr lang="en-US" sz="3600" dirty="0"/>
              <a:t>The ACL was </a:t>
            </a:r>
            <a:r>
              <a:rPr lang="en-US" sz="3600" i="1" dirty="0">
                <a:solidFill>
                  <a:srgbClr val="008000"/>
                </a:solidFill>
              </a:rPr>
              <a:t>started</a:t>
            </a:r>
            <a:r>
              <a:rPr lang="en-US" sz="3600" dirty="0"/>
              <a:t> in 1962.</a:t>
            </a:r>
          </a:p>
        </p:txBody>
      </p:sp>
      <p:sp>
        <p:nvSpPr>
          <p:cNvPr id="5" name="Right Arrow 4"/>
          <p:cNvSpPr/>
          <p:nvPr/>
        </p:nvSpPr>
        <p:spPr>
          <a:xfrm rot="5400000">
            <a:off x="4061312" y="2635490"/>
            <a:ext cx="820729" cy="934955"/>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a:p>
        </p:txBody>
      </p:sp>
      <p:sp>
        <p:nvSpPr>
          <p:cNvPr id="6" name="TextBox 5"/>
          <p:cNvSpPr txBox="1"/>
          <p:nvPr/>
        </p:nvSpPr>
        <p:spPr>
          <a:xfrm>
            <a:off x="1219200" y="1676400"/>
            <a:ext cx="6379721" cy="646331"/>
          </a:xfrm>
          <a:prstGeom prst="rect">
            <a:avLst/>
          </a:prstGeom>
          <a:noFill/>
        </p:spPr>
        <p:txBody>
          <a:bodyPr wrap="none" rtlCol="0">
            <a:spAutoFit/>
          </a:bodyPr>
          <a:lstStyle/>
          <a:p>
            <a:r>
              <a:rPr lang="en-US" sz="3600" dirty="0"/>
              <a:t>The ACL was </a:t>
            </a:r>
            <a:r>
              <a:rPr lang="en-US" sz="3600" dirty="0">
                <a:solidFill>
                  <a:srgbClr val="FF0000"/>
                </a:solidFill>
              </a:rPr>
              <a:t>established</a:t>
            </a:r>
            <a:r>
              <a:rPr lang="en-US" sz="3600" dirty="0"/>
              <a:t> in 1962.</a:t>
            </a:r>
          </a:p>
        </p:txBody>
      </p:sp>
      <p:pic>
        <p:nvPicPr>
          <p:cNvPr id="7" name="Picture 6"/>
          <p:cNvPicPr>
            <a:picLocks noChangeAspect="1"/>
          </p:cNvPicPr>
          <p:nvPr/>
        </p:nvPicPr>
        <p:blipFill>
          <a:blip r:embed="rId2"/>
          <a:stretch>
            <a:fillRect/>
          </a:stretch>
        </p:blipFill>
        <p:spPr>
          <a:xfrm>
            <a:off x="7180069" y="5891308"/>
            <a:ext cx="628188" cy="517526"/>
          </a:xfrm>
          <a:prstGeom prst="rect">
            <a:avLst/>
          </a:prstGeom>
        </p:spPr>
      </p:pic>
      <p:pic>
        <p:nvPicPr>
          <p:cNvPr id="8" name="Picture 7"/>
          <p:cNvPicPr>
            <a:picLocks noChangeAspect="1"/>
          </p:cNvPicPr>
          <p:nvPr/>
        </p:nvPicPr>
        <p:blipFill>
          <a:blip r:embed="rId3"/>
          <a:stretch>
            <a:fillRect/>
          </a:stretch>
        </p:blipFill>
        <p:spPr>
          <a:xfrm>
            <a:off x="7132350" y="5181840"/>
            <a:ext cx="547476" cy="513156"/>
          </a:xfrm>
          <a:prstGeom prst="rect">
            <a:avLst/>
          </a:prstGeom>
        </p:spPr>
      </p:pic>
      <p:pic>
        <p:nvPicPr>
          <p:cNvPr id="9" name="Picture 8"/>
          <p:cNvPicPr>
            <a:picLocks noChangeAspect="1"/>
          </p:cNvPicPr>
          <p:nvPr/>
        </p:nvPicPr>
        <p:blipFill>
          <a:blip r:embed="rId4"/>
          <a:stretch>
            <a:fillRect/>
          </a:stretch>
        </p:blipFill>
        <p:spPr>
          <a:xfrm>
            <a:off x="6993989" y="4341021"/>
            <a:ext cx="472670" cy="653472"/>
          </a:xfrm>
          <a:prstGeom prst="rect">
            <a:avLst/>
          </a:prstGeom>
        </p:spPr>
      </p:pic>
      <p:pic>
        <p:nvPicPr>
          <p:cNvPr id="10" name="Picture 9"/>
          <p:cNvPicPr>
            <a:picLocks noChangeAspect="1"/>
          </p:cNvPicPr>
          <p:nvPr/>
        </p:nvPicPr>
        <p:blipFill>
          <a:blip r:embed="rId3"/>
          <a:stretch>
            <a:fillRect/>
          </a:stretch>
        </p:blipFill>
        <p:spPr>
          <a:xfrm>
            <a:off x="7030181" y="3639572"/>
            <a:ext cx="547476" cy="513156"/>
          </a:xfrm>
          <a:prstGeom prst="rect">
            <a:avLst/>
          </a:prstGeom>
        </p:spPr>
      </p:pic>
    </p:spTree>
    <p:extLst>
      <p:ext uri="{BB962C8B-B14F-4D97-AF65-F5344CB8AC3E}">
        <p14:creationId xmlns:p14="http://schemas.microsoft.com/office/powerpoint/2010/main" val="25923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 learning context</a:t>
            </a:r>
          </a:p>
        </p:txBody>
      </p:sp>
      <p:pic>
        <p:nvPicPr>
          <p:cNvPr id="5" name="Picture 4"/>
          <p:cNvPicPr>
            <a:picLocks noChangeAspect="1"/>
          </p:cNvPicPr>
          <p:nvPr/>
        </p:nvPicPr>
        <p:blipFill>
          <a:blip r:embed="rId3"/>
          <a:stretch>
            <a:fillRect/>
          </a:stretch>
        </p:blipFill>
        <p:spPr>
          <a:xfrm>
            <a:off x="30480" y="2133600"/>
            <a:ext cx="8950222" cy="1676400"/>
          </a:xfrm>
          <a:prstGeom prst="rect">
            <a:avLst/>
          </a:prstGeom>
        </p:spPr>
      </p:pic>
      <p:pic>
        <p:nvPicPr>
          <p:cNvPr id="6" name="Picture 5">
            <a:extLst>
              <a:ext uri="{FF2B5EF4-FFF2-40B4-BE49-F238E27FC236}">
                <a16:creationId xmlns:a16="http://schemas.microsoft.com/office/drawing/2014/main" id="{259C883D-73B0-D94E-AA31-6D88719275BD}"/>
              </a:ext>
            </a:extLst>
          </p:cNvPr>
          <p:cNvPicPr>
            <a:picLocks noChangeAspect="1"/>
          </p:cNvPicPr>
          <p:nvPr/>
        </p:nvPicPr>
        <p:blipFill>
          <a:blip r:embed="rId4"/>
          <a:stretch>
            <a:fillRect/>
          </a:stretch>
        </p:blipFill>
        <p:spPr>
          <a:xfrm>
            <a:off x="2590800" y="5029200"/>
            <a:ext cx="3486150" cy="1295400"/>
          </a:xfrm>
          <a:prstGeom prst="rect">
            <a:avLst/>
          </a:prstGeom>
        </p:spPr>
      </p:pic>
    </p:spTree>
    <p:extLst>
      <p:ext uri="{BB962C8B-B14F-4D97-AF65-F5344CB8AC3E}">
        <p14:creationId xmlns:p14="http://schemas.microsoft.com/office/powerpoint/2010/main" val="1887431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Collected data for 500 words</a:t>
            </a:r>
          </a:p>
        </p:txBody>
      </p:sp>
      <p:sp>
        <p:nvSpPr>
          <p:cNvPr id="8" name="TextBox 7"/>
          <p:cNvSpPr txBox="1"/>
          <p:nvPr/>
        </p:nvSpPr>
        <p:spPr>
          <a:xfrm>
            <a:off x="2785376" y="3200400"/>
            <a:ext cx="4563960" cy="3539430"/>
          </a:xfrm>
          <a:prstGeom prst="rect">
            <a:avLst/>
          </a:prstGeom>
          <a:noFill/>
        </p:spPr>
        <p:txBody>
          <a:bodyPr wrap="square" rtlCol="0">
            <a:spAutoFit/>
          </a:bodyPr>
          <a:lstStyle/>
          <a:p>
            <a:r>
              <a:rPr lang="en-US" sz="3200" dirty="0"/>
              <a:t>obtained	       			17</a:t>
            </a:r>
          </a:p>
          <a:p>
            <a:r>
              <a:rPr lang="en-US" sz="3200" dirty="0"/>
              <a:t>gathered	       			9</a:t>
            </a:r>
          </a:p>
          <a:p>
            <a:r>
              <a:rPr lang="en-US" sz="3200" dirty="0"/>
              <a:t>gotten	       				8</a:t>
            </a:r>
          </a:p>
          <a:p>
            <a:r>
              <a:rPr lang="en-US" sz="3200" dirty="0"/>
              <a:t>grabbed	       			4</a:t>
            </a:r>
          </a:p>
          <a:p>
            <a:r>
              <a:rPr lang="en-US" sz="3200" dirty="0"/>
              <a:t>acquired	       			2</a:t>
            </a:r>
          </a:p>
          <a:p>
            <a:r>
              <a:rPr lang="en-US" sz="3200" dirty="0"/>
              <a:t>made	       				2</a:t>
            </a:r>
          </a:p>
          <a:p>
            <a:r>
              <a:rPr lang="en-US" sz="3200" dirty="0"/>
              <a:t>…</a:t>
            </a:r>
          </a:p>
        </p:txBody>
      </p:sp>
      <p:sp>
        <p:nvSpPr>
          <p:cNvPr id="10" name="TextBox 9"/>
          <p:cNvSpPr txBox="1"/>
          <p:nvPr/>
        </p:nvSpPr>
        <p:spPr>
          <a:xfrm>
            <a:off x="2512047" y="2614375"/>
            <a:ext cx="2207781" cy="523220"/>
          </a:xfrm>
          <a:prstGeom prst="rect">
            <a:avLst/>
          </a:prstGeom>
          <a:noFill/>
        </p:spPr>
        <p:txBody>
          <a:bodyPr wrap="none" rtlCol="0">
            <a:spAutoFit/>
          </a:bodyPr>
          <a:lstStyle/>
          <a:p>
            <a:r>
              <a:rPr lang="en-US" sz="2800" b="1" dirty="0"/>
              <a:t>simplification</a:t>
            </a:r>
          </a:p>
        </p:txBody>
      </p:sp>
      <p:sp>
        <p:nvSpPr>
          <p:cNvPr id="11" name="TextBox 10"/>
          <p:cNvSpPr txBox="1"/>
          <p:nvPr/>
        </p:nvSpPr>
        <p:spPr>
          <a:xfrm>
            <a:off x="5229757" y="1752600"/>
            <a:ext cx="3838043" cy="1384995"/>
          </a:xfrm>
          <a:prstGeom prst="rect">
            <a:avLst/>
          </a:prstGeom>
          <a:noFill/>
        </p:spPr>
        <p:txBody>
          <a:bodyPr wrap="square" rtlCol="0">
            <a:spAutoFit/>
          </a:bodyPr>
          <a:lstStyle/>
          <a:p>
            <a:r>
              <a:rPr lang="en-US" sz="2800" b="1" dirty="0"/>
              <a:t># of people that suggested simplification</a:t>
            </a:r>
          </a:p>
          <a:p>
            <a:r>
              <a:rPr lang="en-US" sz="2800" b="1" dirty="0"/>
              <a:t>(out of 50)</a:t>
            </a:r>
          </a:p>
        </p:txBody>
      </p:sp>
      <p:cxnSp>
        <p:nvCxnSpPr>
          <p:cNvPr id="12" name="Straight Connector 11"/>
          <p:cNvCxnSpPr/>
          <p:nvPr/>
        </p:nvCxnSpPr>
        <p:spPr>
          <a:xfrm>
            <a:off x="2785376" y="3200400"/>
            <a:ext cx="5873381"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5240" y="4373003"/>
            <a:ext cx="1650612" cy="584776"/>
          </a:xfrm>
          <a:prstGeom prst="rect">
            <a:avLst/>
          </a:prstGeom>
        </p:spPr>
        <p:txBody>
          <a:bodyPr wrap="none">
            <a:spAutoFit/>
          </a:bodyPr>
          <a:lstStyle/>
          <a:p>
            <a:r>
              <a:rPr lang="en-US" sz="3200" dirty="0"/>
              <a:t>procured</a:t>
            </a:r>
          </a:p>
        </p:txBody>
      </p:sp>
      <p:sp>
        <p:nvSpPr>
          <p:cNvPr id="13" name="Right Arrow 12"/>
          <p:cNvSpPr/>
          <p:nvPr/>
        </p:nvSpPr>
        <p:spPr>
          <a:xfrm>
            <a:off x="1761797" y="4197914"/>
            <a:ext cx="820729" cy="934955"/>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3471116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apply rules</a:t>
            </a:r>
          </a:p>
        </p:txBody>
      </p:sp>
      <p:sp>
        <p:nvSpPr>
          <p:cNvPr id="4" name="TextBox 3"/>
          <p:cNvSpPr txBox="1"/>
          <p:nvPr/>
        </p:nvSpPr>
        <p:spPr>
          <a:xfrm>
            <a:off x="408825" y="2514600"/>
            <a:ext cx="8508419" cy="400110"/>
          </a:xfrm>
          <a:prstGeom prst="rect">
            <a:avLst/>
          </a:prstGeom>
          <a:noFill/>
        </p:spPr>
        <p:txBody>
          <a:bodyPr wrap="none" rtlCol="0">
            <a:spAutoFit/>
          </a:bodyPr>
          <a:lstStyle/>
          <a:p>
            <a:r>
              <a:rPr lang="en-US" sz="2000" dirty="0"/>
              <a:t>Food is </a:t>
            </a:r>
            <a:r>
              <a:rPr lang="en-US" sz="2000" dirty="0">
                <a:solidFill>
                  <a:srgbClr val="FF0000"/>
                </a:solidFill>
              </a:rPr>
              <a:t>procured</a:t>
            </a:r>
            <a:r>
              <a:rPr lang="en-US" sz="2000" dirty="0"/>
              <a:t> with its suckers and then crushed using its tough “beak” of chitin. </a:t>
            </a:r>
          </a:p>
        </p:txBody>
      </p:sp>
      <p:sp>
        <p:nvSpPr>
          <p:cNvPr id="5" name="Right Arrow 4">
            <a:extLst>
              <a:ext uri="{FF2B5EF4-FFF2-40B4-BE49-F238E27FC236}">
                <a16:creationId xmlns:a16="http://schemas.microsoft.com/office/drawing/2014/main" id="{78DCF3AC-105D-ED44-A286-1EDE3A30547C}"/>
              </a:ext>
            </a:extLst>
          </p:cNvPr>
          <p:cNvSpPr/>
          <p:nvPr/>
        </p:nvSpPr>
        <p:spPr>
          <a:xfrm rot="5400000">
            <a:off x="3811212" y="3067087"/>
            <a:ext cx="820729" cy="934955"/>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a:p>
        </p:txBody>
      </p:sp>
      <p:grpSp>
        <p:nvGrpSpPr>
          <p:cNvPr id="7" name="Group 6">
            <a:extLst>
              <a:ext uri="{FF2B5EF4-FFF2-40B4-BE49-F238E27FC236}">
                <a16:creationId xmlns:a16="http://schemas.microsoft.com/office/drawing/2014/main" id="{16F49803-7366-8244-8D31-CF1ECE925A3C}"/>
              </a:ext>
            </a:extLst>
          </p:cNvPr>
          <p:cNvGrpSpPr/>
          <p:nvPr/>
        </p:nvGrpSpPr>
        <p:grpSpPr>
          <a:xfrm>
            <a:off x="-20444" y="4211367"/>
            <a:ext cx="8988394" cy="1970716"/>
            <a:chOff x="-20444" y="4211367"/>
            <a:chExt cx="8988394" cy="1970716"/>
          </a:xfrm>
        </p:grpSpPr>
        <p:sp>
          <p:nvSpPr>
            <p:cNvPr id="6" name="TextBox 5">
              <a:extLst>
                <a:ext uri="{FF2B5EF4-FFF2-40B4-BE49-F238E27FC236}">
                  <a16:creationId xmlns:a16="http://schemas.microsoft.com/office/drawing/2014/main" id="{F4F3A931-EFD1-8945-95E9-CAF03420C33B}"/>
                </a:ext>
              </a:extLst>
            </p:cNvPr>
            <p:cNvSpPr txBox="1"/>
            <p:nvPr/>
          </p:nvSpPr>
          <p:spPr>
            <a:xfrm>
              <a:off x="408824" y="4211367"/>
              <a:ext cx="8510343" cy="400110"/>
            </a:xfrm>
            <a:prstGeom prst="rect">
              <a:avLst/>
            </a:prstGeom>
            <a:noFill/>
          </p:spPr>
          <p:txBody>
            <a:bodyPr wrap="none" rtlCol="0">
              <a:spAutoFit/>
            </a:bodyPr>
            <a:lstStyle/>
            <a:p>
              <a:r>
                <a:rPr lang="en-US" sz="2000" dirty="0"/>
                <a:t>Food is </a:t>
              </a:r>
              <a:r>
                <a:rPr lang="en-US" sz="2000" dirty="0">
                  <a:solidFill>
                    <a:srgbClr val="00B050"/>
                  </a:solidFill>
                </a:rPr>
                <a:t>obtained</a:t>
              </a:r>
              <a:r>
                <a:rPr lang="en-US" sz="2000" dirty="0"/>
                <a:t> with its suckers and then crushed using its tough “beak” of chitin. </a:t>
              </a:r>
            </a:p>
          </p:txBody>
        </p:sp>
        <p:sp>
          <p:nvSpPr>
            <p:cNvPr id="3" name="TextBox 2">
              <a:extLst>
                <a:ext uri="{FF2B5EF4-FFF2-40B4-BE49-F238E27FC236}">
                  <a16:creationId xmlns:a16="http://schemas.microsoft.com/office/drawing/2014/main" id="{58391AC0-3F6E-F54B-9FFB-0109622734EC}"/>
                </a:ext>
              </a:extLst>
            </p:cNvPr>
            <p:cNvSpPr txBox="1"/>
            <p:nvPr/>
          </p:nvSpPr>
          <p:spPr>
            <a:xfrm>
              <a:off x="-20444" y="4242145"/>
              <a:ext cx="362600"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BEF88BC4-530A-034C-9D14-9926B6C4DF2E}"/>
                </a:ext>
              </a:extLst>
            </p:cNvPr>
            <p:cNvSpPr txBox="1"/>
            <p:nvPr/>
          </p:nvSpPr>
          <p:spPr>
            <a:xfrm>
              <a:off x="433882" y="4748364"/>
              <a:ext cx="8534068" cy="400110"/>
            </a:xfrm>
            <a:prstGeom prst="rect">
              <a:avLst/>
            </a:prstGeom>
            <a:noFill/>
          </p:spPr>
          <p:txBody>
            <a:bodyPr wrap="none" rtlCol="0">
              <a:spAutoFit/>
            </a:bodyPr>
            <a:lstStyle/>
            <a:p>
              <a:r>
                <a:rPr lang="en-US" sz="2000" dirty="0"/>
                <a:t>Food is </a:t>
              </a:r>
              <a:r>
                <a:rPr lang="en-US" sz="2000" dirty="0">
                  <a:solidFill>
                    <a:srgbClr val="00B050"/>
                  </a:solidFill>
                </a:rPr>
                <a:t>gathered</a:t>
              </a:r>
              <a:r>
                <a:rPr lang="en-US" sz="2000" dirty="0"/>
                <a:t> with its suckers and then crushed using its tough “beak” of chitin. </a:t>
              </a:r>
            </a:p>
          </p:txBody>
        </p:sp>
        <p:sp>
          <p:nvSpPr>
            <p:cNvPr id="9" name="TextBox 8">
              <a:extLst>
                <a:ext uri="{FF2B5EF4-FFF2-40B4-BE49-F238E27FC236}">
                  <a16:creationId xmlns:a16="http://schemas.microsoft.com/office/drawing/2014/main" id="{88D4DD96-4F0F-AE44-A077-76C88566707F}"/>
                </a:ext>
              </a:extLst>
            </p:cNvPr>
            <p:cNvSpPr txBox="1"/>
            <p:nvPr/>
          </p:nvSpPr>
          <p:spPr>
            <a:xfrm>
              <a:off x="4614" y="4779142"/>
              <a:ext cx="362600" cy="369332"/>
            </a:xfrm>
            <a:prstGeom prst="rect">
              <a:avLst/>
            </a:prstGeom>
            <a:noFill/>
          </p:spPr>
          <p:txBody>
            <a:bodyPr wrap="none" rtlCol="0">
              <a:spAutoFit/>
            </a:bodyPr>
            <a:lstStyle/>
            <a:p>
              <a:r>
                <a:rPr lang="en-US" dirty="0"/>
                <a:t>2.</a:t>
              </a:r>
            </a:p>
          </p:txBody>
        </p:sp>
        <p:sp>
          <p:nvSpPr>
            <p:cNvPr id="10" name="TextBox 9">
              <a:extLst>
                <a:ext uri="{FF2B5EF4-FFF2-40B4-BE49-F238E27FC236}">
                  <a16:creationId xmlns:a16="http://schemas.microsoft.com/office/drawing/2014/main" id="{F7BF9DA5-A6FE-E34A-B886-B5FB3C334FA3}"/>
                </a:ext>
              </a:extLst>
            </p:cNvPr>
            <p:cNvSpPr txBox="1"/>
            <p:nvPr/>
          </p:nvSpPr>
          <p:spPr>
            <a:xfrm>
              <a:off x="433882" y="5257800"/>
              <a:ext cx="8241039" cy="400110"/>
            </a:xfrm>
            <a:prstGeom prst="rect">
              <a:avLst/>
            </a:prstGeom>
            <a:noFill/>
          </p:spPr>
          <p:txBody>
            <a:bodyPr wrap="none" rtlCol="0">
              <a:spAutoFit/>
            </a:bodyPr>
            <a:lstStyle/>
            <a:p>
              <a:r>
                <a:rPr lang="en-US" sz="2000" dirty="0"/>
                <a:t>Food is </a:t>
              </a:r>
              <a:r>
                <a:rPr lang="en-US" sz="2000" dirty="0">
                  <a:solidFill>
                    <a:srgbClr val="00B050"/>
                  </a:solidFill>
                </a:rPr>
                <a:t>gotten</a:t>
              </a:r>
              <a:r>
                <a:rPr lang="en-US" sz="2000" dirty="0"/>
                <a:t> with its suckers and then crushed using its tough “beak” of chitin. </a:t>
              </a:r>
            </a:p>
          </p:txBody>
        </p:sp>
        <p:sp>
          <p:nvSpPr>
            <p:cNvPr id="11" name="TextBox 10">
              <a:extLst>
                <a:ext uri="{FF2B5EF4-FFF2-40B4-BE49-F238E27FC236}">
                  <a16:creationId xmlns:a16="http://schemas.microsoft.com/office/drawing/2014/main" id="{C0A107F3-DEE1-3340-8222-732957E74E8A}"/>
                </a:ext>
              </a:extLst>
            </p:cNvPr>
            <p:cNvSpPr txBox="1"/>
            <p:nvPr/>
          </p:nvSpPr>
          <p:spPr>
            <a:xfrm>
              <a:off x="4614" y="5288578"/>
              <a:ext cx="362600" cy="369332"/>
            </a:xfrm>
            <a:prstGeom prst="rect">
              <a:avLst/>
            </a:prstGeom>
            <a:noFill/>
          </p:spPr>
          <p:txBody>
            <a:bodyPr wrap="none" rtlCol="0">
              <a:spAutoFit/>
            </a:bodyPr>
            <a:lstStyle/>
            <a:p>
              <a:r>
                <a:rPr lang="en-US" dirty="0"/>
                <a:t>3.</a:t>
              </a:r>
            </a:p>
          </p:txBody>
        </p:sp>
        <p:sp>
          <p:nvSpPr>
            <p:cNvPr id="12" name="TextBox 11">
              <a:extLst>
                <a:ext uri="{FF2B5EF4-FFF2-40B4-BE49-F238E27FC236}">
                  <a16:creationId xmlns:a16="http://schemas.microsoft.com/office/drawing/2014/main" id="{E6386AA6-9139-9847-8FE4-852E28A27C81}"/>
                </a:ext>
              </a:extLst>
            </p:cNvPr>
            <p:cNvSpPr txBox="1"/>
            <p:nvPr/>
          </p:nvSpPr>
          <p:spPr>
            <a:xfrm>
              <a:off x="432023" y="5781973"/>
              <a:ext cx="8506944" cy="400110"/>
            </a:xfrm>
            <a:prstGeom prst="rect">
              <a:avLst/>
            </a:prstGeom>
            <a:noFill/>
          </p:spPr>
          <p:txBody>
            <a:bodyPr wrap="none" rtlCol="0">
              <a:spAutoFit/>
            </a:bodyPr>
            <a:lstStyle/>
            <a:p>
              <a:r>
                <a:rPr lang="en-US" sz="2000" dirty="0"/>
                <a:t>Food is </a:t>
              </a:r>
              <a:r>
                <a:rPr lang="en-US" sz="2000" dirty="0">
                  <a:solidFill>
                    <a:srgbClr val="00B050"/>
                  </a:solidFill>
                </a:rPr>
                <a:t>grabbed</a:t>
              </a:r>
              <a:r>
                <a:rPr lang="en-US" sz="2000" dirty="0"/>
                <a:t> with its suckers and then crushed using its tough “beak” of chitin. </a:t>
              </a:r>
            </a:p>
          </p:txBody>
        </p:sp>
        <p:sp>
          <p:nvSpPr>
            <p:cNvPr id="13" name="TextBox 12">
              <a:extLst>
                <a:ext uri="{FF2B5EF4-FFF2-40B4-BE49-F238E27FC236}">
                  <a16:creationId xmlns:a16="http://schemas.microsoft.com/office/drawing/2014/main" id="{A4F7E187-80D4-8D4A-B464-E0044FF8F2BB}"/>
                </a:ext>
              </a:extLst>
            </p:cNvPr>
            <p:cNvSpPr txBox="1"/>
            <p:nvPr/>
          </p:nvSpPr>
          <p:spPr>
            <a:xfrm>
              <a:off x="2755" y="5812751"/>
              <a:ext cx="362600" cy="369332"/>
            </a:xfrm>
            <a:prstGeom prst="rect">
              <a:avLst/>
            </a:prstGeom>
            <a:noFill/>
          </p:spPr>
          <p:txBody>
            <a:bodyPr wrap="none" rtlCol="0">
              <a:spAutoFit/>
            </a:bodyPr>
            <a:lstStyle/>
            <a:p>
              <a:r>
                <a:rPr lang="en-US" dirty="0"/>
                <a:t>4.</a:t>
              </a:r>
            </a:p>
          </p:txBody>
        </p:sp>
      </p:grpSp>
      <p:sp>
        <p:nvSpPr>
          <p:cNvPr id="14" name="TextBox 13">
            <a:extLst>
              <a:ext uri="{FF2B5EF4-FFF2-40B4-BE49-F238E27FC236}">
                <a16:creationId xmlns:a16="http://schemas.microsoft.com/office/drawing/2014/main" id="{6318C14E-2E96-F146-99B7-3E155D838673}"/>
              </a:ext>
            </a:extLst>
          </p:cNvPr>
          <p:cNvSpPr txBox="1"/>
          <p:nvPr/>
        </p:nvSpPr>
        <p:spPr>
          <a:xfrm>
            <a:off x="4025530" y="6334780"/>
            <a:ext cx="543739" cy="523220"/>
          </a:xfrm>
          <a:prstGeom prst="rect">
            <a:avLst/>
          </a:prstGeom>
          <a:noFill/>
        </p:spPr>
        <p:txBody>
          <a:bodyPr wrap="none" rtlCol="0">
            <a:spAutoFit/>
          </a:bodyPr>
          <a:lstStyle/>
          <a:p>
            <a:r>
              <a:rPr lang="en-US" sz="2800" dirty="0"/>
              <a:t>…</a:t>
            </a:r>
          </a:p>
        </p:txBody>
      </p:sp>
      <p:sp>
        <p:nvSpPr>
          <p:cNvPr id="15" name="TextBox 14">
            <a:extLst>
              <a:ext uri="{FF2B5EF4-FFF2-40B4-BE49-F238E27FC236}">
                <a16:creationId xmlns:a16="http://schemas.microsoft.com/office/drawing/2014/main" id="{60C4E7CA-98E0-4841-AEBA-0597ADAF63C5}"/>
              </a:ext>
            </a:extLst>
          </p:cNvPr>
          <p:cNvSpPr txBox="1"/>
          <p:nvPr/>
        </p:nvSpPr>
        <p:spPr>
          <a:xfrm>
            <a:off x="2755" y="1524000"/>
            <a:ext cx="2593787" cy="584775"/>
          </a:xfrm>
          <a:prstGeom prst="rect">
            <a:avLst/>
          </a:prstGeom>
          <a:noFill/>
        </p:spPr>
        <p:txBody>
          <a:bodyPr wrap="none" rtlCol="0">
            <a:spAutoFit/>
          </a:bodyPr>
          <a:lstStyle/>
          <a:p>
            <a:r>
              <a:rPr lang="en-US" sz="3200" b="1" dirty="0"/>
              <a:t>500 examples</a:t>
            </a:r>
          </a:p>
        </p:txBody>
      </p:sp>
      <p:cxnSp>
        <p:nvCxnSpPr>
          <p:cNvPr id="17" name="Straight Connector 16">
            <a:extLst>
              <a:ext uri="{FF2B5EF4-FFF2-40B4-BE49-F238E27FC236}">
                <a16:creationId xmlns:a16="http://schemas.microsoft.com/office/drawing/2014/main" id="{FBF87F1D-2050-934C-BEA4-264DB7E99BD0}"/>
              </a:ext>
            </a:extLst>
          </p:cNvPr>
          <p:cNvCxnSpPr/>
          <p:nvPr/>
        </p:nvCxnSpPr>
        <p:spPr>
          <a:xfrm>
            <a:off x="152400" y="2209800"/>
            <a:ext cx="8733189"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9689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A827-0A63-924E-AC8C-BEFD327BDE65}"/>
              </a:ext>
            </a:extLst>
          </p:cNvPr>
          <p:cNvSpPr>
            <a:spLocks noGrp="1"/>
          </p:cNvSpPr>
          <p:nvPr>
            <p:ph type="title"/>
          </p:nvPr>
        </p:nvSpPr>
        <p:spPr/>
        <p:txBody>
          <a:bodyPr/>
          <a:lstStyle/>
          <a:p>
            <a:r>
              <a:rPr lang="en-US" dirty="0"/>
              <a:t>Learning a ranker</a:t>
            </a:r>
          </a:p>
        </p:txBody>
      </p:sp>
      <p:grpSp>
        <p:nvGrpSpPr>
          <p:cNvPr id="6" name="Group 5">
            <a:extLst>
              <a:ext uri="{FF2B5EF4-FFF2-40B4-BE49-F238E27FC236}">
                <a16:creationId xmlns:a16="http://schemas.microsoft.com/office/drawing/2014/main" id="{3E3935B5-A007-3940-9C7E-2919BCD8F419}"/>
              </a:ext>
            </a:extLst>
          </p:cNvPr>
          <p:cNvGrpSpPr/>
          <p:nvPr/>
        </p:nvGrpSpPr>
        <p:grpSpPr>
          <a:xfrm>
            <a:off x="7092007" y="4996655"/>
            <a:ext cx="1674041" cy="1614727"/>
            <a:chOff x="5105314" y="2013290"/>
            <a:chExt cx="1674041" cy="1614727"/>
          </a:xfrm>
        </p:grpSpPr>
        <p:sp>
          <p:nvSpPr>
            <p:cNvPr id="4" name="Rounded Rectangle 3">
              <a:extLst>
                <a:ext uri="{FF2B5EF4-FFF2-40B4-BE49-F238E27FC236}">
                  <a16:creationId xmlns:a16="http://schemas.microsoft.com/office/drawing/2014/main" id="{E3715C60-3463-A64A-8984-A1036570DB08}"/>
                </a:ext>
              </a:extLst>
            </p:cNvPr>
            <p:cNvSpPr/>
            <p:nvPr/>
          </p:nvSpPr>
          <p:spPr>
            <a:xfrm>
              <a:off x="5105314" y="2013290"/>
              <a:ext cx="1524086" cy="1614727"/>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CC107C-0A89-DA47-8B9A-493AE8261252}"/>
                </a:ext>
              </a:extLst>
            </p:cNvPr>
            <p:cNvSpPr txBox="1"/>
            <p:nvPr/>
          </p:nvSpPr>
          <p:spPr>
            <a:xfrm>
              <a:off x="5105400" y="2130916"/>
              <a:ext cx="1673955" cy="1323439"/>
            </a:xfrm>
            <a:prstGeom prst="rect">
              <a:avLst/>
            </a:prstGeom>
            <a:noFill/>
          </p:spPr>
          <p:txBody>
            <a:bodyPr wrap="square" rtlCol="0">
              <a:spAutoFit/>
            </a:bodyPr>
            <a:lstStyle/>
            <a:p>
              <a:r>
                <a:rPr lang="en-US" sz="2000" dirty="0" err="1"/>
                <a:t>rerank</a:t>
              </a:r>
              <a:r>
                <a:rPr lang="en-US" sz="2000" dirty="0"/>
                <a:t> candidates in the context of the sentence</a:t>
              </a:r>
            </a:p>
          </p:txBody>
        </p:sp>
      </p:grpSp>
      <p:grpSp>
        <p:nvGrpSpPr>
          <p:cNvPr id="16" name="Group 15">
            <a:extLst>
              <a:ext uri="{FF2B5EF4-FFF2-40B4-BE49-F238E27FC236}">
                <a16:creationId xmlns:a16="http://schemas.microsoft.com/office/drawing/2014/main" id="{F86151E1-CB8F-A349-A9E6-5E9EEDD5F33A}"/>
              </a:ext>
            </a:extLst>
          </p:cNvPr>
          <p:cNvGrpSpPr/>
          <p:nvPr/>
        </p:nvGrpSpPr>
        <p:grpSpPr>
          <a:xfrm>
            <a:off x="381000" y="1752600"/>
            <a:ext cx="3379763" cy="2001494"/>
            <a:chOff x="183380" y="1752600"/>
            <a:chExt cx="3379763" cy="2001494"/>
          </a:xfrm>
        </p:grpSpPr>
        <p:sp>
          <p:nvSpPr>
            <p:cNvPr id="8" name="TextBox 7">
              <a:extLst>
                <a:ext uri="{FF2B5EF4-FFF2-40B4-BE49-F238E27FC236}">
                  <a16:creationId xmlns:a16="http://schemas.microsoft.com/office/drawing/2014/main" id="{D67235DA-F612-4547-A76B-EB766ED681A8}"/>
                </a:ext>
              </a:extLst>
            </p:cNvPr>
            <p:cNvSpPr txBox="1"/>
            <p:nvPr/>
          </p:nvSpPr>
          <p:spPr>
            <a:xfrm>
              <a:off x="612648" y="1752600"/>
              <a:ext cx="2950495" cy="430887"/>
            </a:xfrm>
            <a:prstGeom prst="rect">
              <a:avLst/>
            </a:prstGeom>
            <a:noFill/>
          </p:spPr>
          <p:txBody>
            <a:bodyPr wrap="square" rtlCol="0">
              <a:spAutoFit/>
            </a:bodyPr>
            <a:lstStyle/>
            <a:p>
              <a:r>
                <a:rPr lang="en-US" sz="1100" dirty="0"/>
                <a:t>Food is </a:t>
              </a:r>
              <a:r>
                <a:rPr lang="en-US" sz="1100" dirty="0">
                  <a:solidFill>
                    <a:srgbClr val="00B050"/>
                  </a:solidFill>
                </a:rPr>
                <a:t>obtained</a:t>
              </a:r>
              <a:r>
                <a:rPr lang="en-US" sz="1100" dirty="0"/>
                <a:t> with its suckers and then crushed using its tough “beak” of chitin. </a:t>
              </a:r>
            </a:p>
          </p:txBody>
        </p:sp>
        <p:sp>
          <p:nvSpPr>
            <p:cNvPr id="9" name="TextBox 8">
              <a:extLst>
                <a:ext uri="{FF2B5EF4-FFF2-40B4-BE49-F238E27FC236}">
                  <a16:creationId xmlns:a16="http://schemas.microsoft.com/office/drawing/2014/main" id="{B155B939-FCE9-2C4F-BB2E-86AFEA797489}"/>
                </a:ext>
              </a:extLst>
            </p:cNvPr>
            <p:cNvSpPr txBox="1"/>
            <p:nvPr/>
          </p:nvSpPr>
          <p:spPr>
            <a:xfrm>
              <a:off x="183380" y="1783379"/>
              <a:ext cx="293670" cy="261610"/>
            </a:xfrm>
            <a:prstGeom prst="rect">
              <a:avLst/>
            </a:prstGeom>
            <a:noFill/>
          </p:spPr>
          <p:txBody>
            <a:bodyPr wrap="none" rtlCol="0">
              <a:spAutoFit/>
            </a:bodyPr>
            <a:lstStyle/>
            <a:p>
              <a:r>
                <a:rPr lang="en-US" sz="1050" dirty="0"/>
                <a:t>1.</a:t>
              </a:r>
            </a:p>
          </p:txBody>
        </p:sp>
        <p:sp>
          <p:nvSpPr>
            <p:cNvPr id="10" name="TextBox 9">
              <a:extLst>
                <a:ext uri="{FF2B5EF4-FFF2-40B4-BE49-F238E27FC236}">
                  <a16:creationId xmlns:a16="http://schemas.microsoft.com/office/drawing/2014/main" id="{A5F77804-148D-C24A-8C82-4F8270F7BA1E}"/>
                </a:ext>
              </a:extLst>
            </p:cNvPr>
            <p:cNvSpPr txBox="1"/>
            <p:nvPr/>
          </p:nvSpPr>
          <p:spPr>
            <a:xfrm>
              <a:off x="637706" y="2289598"/>
              <a:ext cx="2925437" cy="430887"/>
            </a:xfrm>
            <a:prstGeom prst="rect">
              <a:avLst/>
            </a:prstGeom>
            <a:noFill/>
          </p:spPr>
          <p:txBody>
            <a:bodyPr wrap="square" rtlCol="0">
              <a:spAutoFit/>
            </a:bodyPr>
            <a:lstStyle/>
            <a:p>
              <a:r>
                <a:rPr lang="en-US" sz="1100" dirty="0"/>
                <a:t>Food is </a:t>
              </a:r>
              <a:r>
                <a:rPr lang="en-US" sz="1100" dirty="0">
                  <a:solidFill>
                    <a:srgbClr val="00B050"/>
                  </a:solidFill>
                </a:rPr>
                <a:t>gathered</a:t>
              </a:r>
              <a:r>
                <a:rPr lang="en-US" sz="1100" dirty="0"/>
                <a:t> with its suckers and then crushed using its tough “beak” of chitin. </a:t>
              </a:r>
            </a:p>
          </p:txBody>
        </p:sp>
        <p:sp>
          <p:nvSpPr>
            <p:cNvPr id="11" name="TextBox 10">
              <a:extLst>
                <a:ext uri="{FF2B5EF4-FFF2-40B4-BE49-F238E27FC236}">
                  <a16:creationId xmlns:a16="http://schemas.microsoft.com/office/drawing/2014/main" id="{300C205A-BD53-C745-8E6E-A44444F2D6A3}"/>
                </a:ext>
              </a:extLst>
            </p:cNvPr>
            <p:cNvSpPr txBox="1"/>
            <p:nvPr/>
          </p:nvSpPr>
          <p:spPr>
            <a:xfrm>
              <a:off x="208438" y="2320376"/>
              <a:ext cx="293670" cy="261610"/>
            </a:xfrm>
            <a:prstGeom prst="rect">
              <a:avLst/>
            </a:prstGeom>
            <a:noFill/>
          </p:spPr>
          <p:txBody>
            <a:bodyPr wrap="none" rtlCol="0">
              <a:spAutoFit/>
            </a:bodyPr>
            <a:lstStyle/>
            <a:p>
              <a:r>
                <a:rPr lang="en-US" sz="1050" dirty="0"/>
                <a:t>2.</a:t>
              </a:r>
            </a:p>
          </p:txBody>
        </p:sp>
        <p:sp>
          <p:nvSpPr>
            <p:cNvPr id="12" name="TextBox 11">
              <a:extLst>
                <a:ext uri="{FF2B5EF4-FFF2-40B4-BE49-F238E27FC236}">
                  <a16:creationId xmlns:a16="http://schemas.microsoft.com/office/drawing/2014/main" id="{1D9EC8EA-20B0-4545-81E2-568A9B58F0EE}"/>
                </a:ext>
              </a:extLst>
            </p:cNvPr>
            <p:cNvSpPr txBox="1"/>
            <p:nvPr/>
          </p:nvSpPr>
          <p:spPr>
            <a:xfrm>
              <a:off x="635847" y="2780815"/>
              <a:ext cx="2927296" cy="430887"/>
            </a:xfrm>
            <a:prstGeom prst="rect">
              <a:avLst/>
            </a:prstGeom>
            <a:noFill/>
          </p:spPr>
          <p:txBody>
            <a:bodyPr wrap="square" rtlCol="0">
              <a:spAutoFit/>
            </a:bodyPr>
            <a:lstStyle/>
            <a:p>
              <a:r>
                <a:rPr lang="en-US" sz="1100" dirty="0"/>
                <a:t>Food is </a:t>
              </a:r>
              <a:r>
                <a:rPr lang="en-US" sz="1100" dirty="0">
                  <a:solidFill>
                    <a:srgbClr val="00B050"/>
                  </a:solidFill>
                </a:rPr>
                <a:t>gotten</a:t>
              </a:r>
              <a:r>
                <a:rPr lang="en-US" sz="1100" dirty="0"/>
                <a:t> with its suckers and then crushed using its tough “beak” of chitin. </a:t>
              </a:r>
            </a:p>
          </p:txBody>
        </p:sp>
        <p:sp>
          <p:nvSpPr>
            <p:cNvPr id="13" name="TextBox 12">
              <a:extLst>
                <a:ext uri="{FF2B5EF4-FFF2-40B4-BE49-F238E27FC236}">
                  <a16:creationId xmlns:a16="http://schemas.microsoft.com/office/drawing/2014/main" id="{9505FCF5-1B0A-6C43-8690-9BE6D2632BC0}"/>
                </a:ext>
              </a:extLst>
            </p:cNvPr>
            <p:cNvSpPr txBox="1"/>
            <p:nvPr/>
          </p:nvSpPr>
          <p:spPr>
            <a:xfrm>
              <a:off x="208438" y="2829812"/>
              <a:ext cx="293670" cy="261610"/>
            </a:xfrm>
            <a:prstGeom prst="rect">
              <a:avLst/>
            </a:prstGeom>
            <a:noFill/>
          </p:spPr>
          <p:txBody>
            <a:bodyPr wrap="none" rtlCol="0">
              <a:spAutoFit/>
            </a:bodyPr>
            <a:lstStyle/>
            <a:p>
              <a:r>
                <a:rPr lang="en-US" sz="1050" dirty="0"/>
                <a:t>3.</a:t>
              </a:r>
            </a:p>
          </p:txBody>
        </p:sp>
        <p:sp>
          <p:nvSpPr>
            <p:cNvPr id="14" name="TextBox 13">
              <a:extLst>
                <a:ext uri="{FF2B5EF4-FFF2-40B4-BE49-F238E27FC236}">
                  <a16:creationId xmlns:a16="http://schemas.microsoft.com/office/drawing/2014/main" id="{CE4184A3-159B-0641-93F4-8362815B5D8D}"/>
                </a:ext>
              </a:extLst>
            </p:cNvPr>
            <p:cNvSpPr txBox="1"/>
            <p:nvPr/>
          </p:nvSpPr>
          <p:spPr>
            <a:xfrm>
              <a:off x="635847" y="3323207"/>
              <a:ext cx="2927296" cy="430887"/>
            </a:xfrm>
            <a:prstGeom prst="rect">
              <a:avLst/>
            </a:prstGeom>
            <a:noFill/>
          </p:spPr>
          <p:txBody>
            <a:bodyPr wrap="square" rtlCol="0">
              <a:spAutoFit/>
            </a:bodyPr>
            <a:lstStyle/>
            <a:p>
              <a:r>
                <a:rPr lang="en-US" sz="1100" dirty="0"/>
                <a:t>Food is </a:t>
              </a:r>
              <a:r>
                <a:rPr lang="en-US" sz="1100" dirty="0">
                  <a:solidFill>
                    <a:srgbClr val="00B050"/>
                  </a:solidFill>
                </a:rPr>
                <a:t>grabbed</a:t>
              </a:r>
              <a:r>
                <a:rPr lang="en-US" sz="1100" dirty="0"/>
                <a:t> with its suckers and then crushed using its tough “beak” of chitin. </a:t>
              </a:r>
            </a:p>
          </p:txBody>
        </p:sp>
        <p:sp>
          <p:nvSpPr>
            <p:cNvPr id="15" name="TextBox 14">
              <a:extLst>
                <a:ext uri="{FF2B5EF4-FFF2-40B4-BE49-F238E27FC236}">
                  <a16:creationId xmlns:a16="http://schemas.microsoft.com/office/drawing/2014/main" id="{1DAC3857-BA7B-844C-BBE1-0CCAA5E9B383}"/>
                </a:ext>
              </a:extLst>
            </p:cNvPr>
            <p:cNvSpPr txBox="1"/>
            <p:nvPr/>
          </p:nvSpPr>
          <p:spPr>
            <a:xfrm>
              <a:off x="206579" y="3353985"/>
              <a:ext cx="293670" cy="261610"/>
            </a:xfrm>
            <a:prstGeom prst="rect">
              <a:avLst/>
            </a:prstGeom>
            <a:noFill/>
          </p:spPr>
          <p:txBody>
            <a:bodyPr wrap="none" rtlCol="0">
              <a:spAutoFit/>
            </a:bodyPr>
            <a:lstStyle/>
            <a:p>
              <a:r>
                <a:rPr lang="en-US" sz="1050" dirty="0"/>
                <a:t>4.</a:t>
              </a:r>
            </a:p>
          </p:txBody>
        </p:sp>
      </p:grpSp>
      <p:sp>
        <p:nvSpPr>
          <p:cNvPr id="17" name="Rectangle 16">
            <a:extLst>
              <a:ext uri="{FF2B5EF4-FFF2-40B4-BE49-F238E27FC236}">
                <a16:creationId xmlns:a16="http://schemas.microsoft.com/office/drawing/2014/main" id="{B2C17A58-BF07-0C49-9825-E300B1FB507B}"/>
              </a:ext>
            </a:extLst>
          </p:cNvPr>
          <p:cNvSpPr/>
          <p:nvPr/>
        </p:nvSpPr>
        <p:spPr>
          <a:xfrm>
            <a:off x="402695" y="1635144"/>
            <a:ext cx="3276600" cy="215389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E8C415-0900-4243-A589-722CF8D2BC47}"/>
              </a:ext>
            </a:extLst>
          </p:cNvPr>
          <p:cNvSpPr/>
          <p:nvPr/>
        </p:nvSpPr>
        <p:spPr>
          <a:xfrm>
            <a:off x="402695" y="3931563"/>
            <a:ext cx="3276600" cy="215389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9CF53FE-B425-CF4F-99F5-8EB0DE2FF585}"/>
              </a:ext>
            </a:extLst>
          </p:cNvPr>
          <p:cNvSpPr txBox="1"/>
          <p:nvPr/>
        </p:nvSpPr>
        <p:spPr>
          <a:xfrm>
            <a:off x="1625497" y="6242050"/>
            <a:ext cx="415498" cy="369332"/>
          </a:xfrm>
          <a:prstGeom prst="rect">
            <a:avLst/>
          </a:prstGeom>
          <a:noFill/>
        </p:spPr>
        <p:txBody>
          <a:bodyPr wrap="none" rtlCol="0">
            <a:spAutoFit/>
          </a:bodyPr>
          <a:lstStyle/>
          <a:p>
            <a:r>
              <a:rPr lang="en-US" dirty="0"/>
              <a:t>…</a:t>
            </a:r>
          </a:p>
        </p:txBody>
      </p:sp>
      <p:sp>
        <p:nvSpPr>
          <p:cNvPr id="22" name="Right Brace 21">
            <a:extLst>
              <a:ext uri="{FF2B5EF4-FFF2-40B4-BE49-F238E27FC236}">
                <a16:creationId xmlns:a16="http://schemas.microsoft.com/office/drawing/2014/main" id="{2686F6B3-3E45-1D40-84CB-75596154ACFD}"/>
              </a:ext>
            </a:extLst>
          </p:cNvPr>
          <p:cNvSpPr/>
          <p:nvPr/>
        </p:nvSpPr>
        <p:spPr>
          <a:xfrm>
            <a:off x="3760763" y="1635144"/>
            <a:ext cx="811237" cy="4976238"/>
          </a:xfrm>
          <a:prstGeom prst="rightBrac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7BC4166-847D-8240-AE48-B5AD2B060EDF}"/>
              </a:ext>
            </a:extLst>
          </p:cNvPr>
          <p:cNvSpPr txBox="1"/>
          <p:nvPr/>
        </p:nvSpPr>
        <p:spPr>
          <a:xfrm>
            <a:off x="4636469" y="3534213"/>
            <a:ext cx="1805815" cy="369332"/>
          </a:xfrm>
          <a:prstGeom prst="rect">
            <a:avLst/>
          </a:prstGeom>
          <a:noFill/>
        </p:spPr>
        <p:txBody>
          <a:bodyPr wrap="none" rtlCol="0">
            <a:spAutoFit/>
          </a:bodyPr>
          <a:lstStyle/>
          <a:p>
            <a:r>
              <a:rPr lang="en-US" dirty="0"/>
              <a:t>ranking examples</a:t>
            </a:r>
          </a:p>
        </p:txBody>
      </p:sp>
      <p:sp>
        <p:nvSpPr>
          <p:cNvPr id="24" name="Right Arrow 23">
            <a:extLst>
              <a:ext uri="{FF2B5EF4-FFF2-40B4-BE49-F238E27FC236}">
                <a16:creationId xmlns:a16="http://schemas.microsoft.com/office/drawing/2014/main" id="{4E6EBCF9-98FB-3742-80B4-CB22B77A5B8E}"/>
              </a:ext>
            </a:extLst>
          </p:cNvPr>
          <p:cNvSpPr/>
          <p:nvPr/>
        </p:nvSpPr>
        <p:spPr>
          <a:xfrm rot="1064865">
            <a:off x="5185078" y="4246506"/>
            <a:ext cx="1454561" cy="115983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C60B540-4EBD-B347-A7B9-97C33806C008}"/>
              </a:ext>
            </a:extLst>
          </p:cNvPr>
          <p:cNvSpPr txBox="1"/>
          <p:nvPr/>
        </p:nvSpPr>
        <p:spPr>
          <a:xfrm>
            <a:off x="5156360" y="5439126"/>
            <a:ext cx="1219095" cy="646331"/>
          </a:xfrm>
          <a:prstGeom prst="rect">
            <a:avLst/>
          </a:prstGeom>
          <a:noFill/>
        </p:spPr>
        <p:txBody>
          <a:bodyPr wrap="square" rtlCol="0">
            <a:spAutoFit/>
          </a:bodyPr>
          <a:lstStyle/>
          <a:p>
            <a:r>
              <a:rPr lang="en-US" dirty="0"/>
              <a:t>machine learning</a:t>
            </a:r>
          </a:p>
        </p:txBody>
      </p:sp>
    </p:spTree>
    <p:extLst>
      <p:ext uri="{BB962C8B-B14F-4D97-AF65-F5344CB8AC3E}">
        <p14:creationId xmlns:p14="http://schemas.microsoft.com/office/powerpoint/2010/main" val="394113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Alfonso Perez </a:t>
            </a:r>
            <a:r>
              <a:rPr lang="en-US" sz="2800" i="1" dirty="0">
                <a:solidFill>
                  <a:srgbClr val="FF0000"/>
                </a:solidFill>
              </a:rPr>
              <a:t>Munoz, usually referred to as Alfonso,</a:t>
            </a:r>
            <a:r>
              <a:rPr lang="en-US" sz="2800" dirty="0">
                <a:solidFill>
                  <a:srgbClr val="000090"/>
                </a:solidFill>
              </a:rPr>
              <a:t> is a former Spanish footballer</a:t>
            </a:r>
            <a:r>
              <a:rPr lang="en-US" sz="2800" i="1" dirty="0">
                <a:solidFill>
                  <a:srgbClr val="FF0000"/>
                </a:solidFill>
              </a:rPr>
              <a:t>, in the striker position</a:t>
            </a:r>
            <a:r>
              <a:rPr lang="en-US" sz="2800" dirty="0">
                <a:solidFill>
                  <a:srgbClr val="000090"/>
                </a:solidFill>
              </a:rPr>
              <a:t>.</a:t>
            </a:r>
          </a:p>
        </p:txBody>
      </p:sp>
      <p:sp>
        <p:nvSpPr>
          <p:cNvPr id="5" name="Rectangle 4"/>
          <p:cNvSpPr/>
          <p:nvPr/>
        </p:nvSpPr>
        <p:spPr>
          <a:xfrm>
            <a:off x="152400" y="4114800"/>
            <a:ext cx="8382000" cy="523220"/>
          </a:xfrm>
          <a:prstGeom prst="rect">
            <a:avLst/>
          </a:prstGeom>
        </p:spPr>
        <p:txBody>
          <a:bodyPr wrap="square">
            <a:spAutoFit/>
          </a:bodyPr>
          <a:lstStyle/>
          <a:p>
            <a:r>
              <a:rPr lang="en-US" sz="2800" dirty="0">
                <a:solidFill>
                  <a:srgbClr val="FF6600"/>
                </a:solidFill>
              </a:rPr>
              <a:t>Alfonso Perez is a former Spanish football player.</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1752600" cy="646331"/>
          </a:xfrm>
          <a:prstGeom prst="rect">
            <a:avLst/>
          </a:prstGeom>
          <a:noFill/>
        </p:spPr>
        <p:txBody>
          <a:bodyPr wrap="square" rtlCol="0">
            <a:spAutoFit/>
          </a:bodyPr>
          <a:lstStyle/>
          <a:p>
            <a:r>
              <a:rPr lang="en-US" sz="3600" dirty="0">
                <a:solidFill>
                  <a:srgbClr val="0000FF"/>
                </a:solidFill>
              </a:rPr>
              <a:t>Deletion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2A6D59E-1147-6249-B191-42F0A349B9BE}"/>
              </a:ext>
            </a:extLst>
          </p:cNvPr>
          <p:cNvSpPr/>
          <p:nvPr/>
        </p:nvSpPr>
        <p:spPr>
          <a:xfrm>
            <a:off x="5105314" y="2013290"/>
            <a:ext cx="1524086" cy="1614727"/>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Applying the ranker</a:t>
            </a:r>
          </a:p>
        </p:txBody>
      </p:sp>
      <p:sp>
        <p:nvSpPr>
          <p:cNvPr id="4" name="TextBox 3"/>
          <p:cNvSpPr txBox="1"/>
          <p:nvPr/>
        </p:nvSpPr>
        <p:spPr>
          <a:xfrm>
            <a:off x="4467977" y="4912278"/>
            <a:ext cx="3733714" cy="1916422"/>
          </a:xfrm>
          <a:prstGeom prst="rect">
            <a:avLst/>
          </a:prstGeom>
          <a:noFill/>
        </p:spPr>
        <p:txBody>
          <a:bodyPr wrap="none" rtlCol="0">
            <a:spAutoFit/>
          </a:bodyPr>
          <a:lstStyle/>
          <a:p>
            <a:pPr>
              <a:lnSpc>
                <a:spcPct val="70000"/>
              </a:lnSpc>
            </a:pPr>
            <a:r>
              <a:rPr lang="en-US" sz="2400" dirty="0"/>
              <a:t>The ACL was </a:t>
            </a:r>
            <a:r>
              <a:rPr lang="en-US" sz="2400" i="1" dirty="0">
                <a:solidFill>
                  <a:srgbClr val="008000"/>
                </a:solidFill>
              </a:rPr>
              <a:t>started</a:t>
            </a:r>
            <a:r>
              <a:rPr lang="en-US" sz="2400" dirty="0"/>
              <a:t> in 1962.</a:t>
            </a:r>
          </a:p>
          <a:p>
            <a:pPr>
              <a:lnSpc>
                <a:spcPct val="70000"/>
              </a:lnSpc>
            </a:pPr>
            <a:endParaRPr lang="en-US" sz="2400" dirty="0"/>
          </a:p>
          <a:p>
            <a:pPr>
              <a:lnSpc>
                <a:spcPct val="70000"/>
              </a:lnSpc>
            </a:pPr>
            <a:r>
              <a:rPr lang="en-US" sz="2400" dirty="0"/>
              <a:t>The ACL was </a:t>
            </a:r>
            <a:r>
              <a:rPr lang="en-US" sz="2400" i="1" dirty="0">
                <a:solidFill>
                  <a:srgbClr val="008000"/>
                </a:solidFill>
              </a:rPr>
              <a:t>made</a:t>
            </a:r>
            <a:r>
              <a:rPr lang="en-US" sz="2400" dirty="0"/>
              <a:t> in 1962.</a:t>
            </a:r>
          </a:p>
          <a:p>
            <a:pPr>
              <a:lnSpc>
                <a:spcPct val="70000"/>
              </a:lnSpc>
            </a:pPr>
            <a:endParaRPr lang="en-US" sz="2400" dirty="0"/>
          </a:p>
          <a:p>
            <a:pPr>
              <a:lnSpc>
                <a:spcPct val="70000"/>
              </a:lnSpc>
            </a:pPr>
            <a:r>
              <a:rPr lang="en-US" sz="2400" dirty="0"/>
              <a:t>The ACL was </a:t>
            </a:r>
            <a:r>
              <a:rPr lang="en-US" sz="2400" i="1" dirty="0">
                <a:solidFill>
                  <a:srgbClr val="008000"/>
                </a:solidFill>
              </a:rPr>
              <a:t>began</a:t>
            </a:r>
            <a:r>
              <a:rPr lang="en-US" sz="2400" dirty="0"/>
              <a:t> in 1962.</a:t>
            </a:r>
          </a:p>
          <a:p>
            <a:pPr>
              <a:lnSpc>
                <a:spcPct val="70000"/>
              </a:lnSpc>
            </a:pPr>
            <a:endParaRPr lang="en-US" sz="2400" dirty="0"/>
          </a:p>
          <a:p>
            <a:pPr>
              <a:lnSpc>
                <a:spcPct val="70000"/>
              </a:lnSpc>
            </a:pPr>
            <a:r>
              <a:rPr lang="en-US" sz="2400" dirty="0"/>
              <a:t>The ACL was </a:t>
            </a:r>
            <a:r>
              <a:rPr lang="en-US" sz="2400" i="1" dirty="0">
                <a:solidFill>
                  <a:srgbClr val="008000"/>
                </a:solidFill>
              </a:rPr>
              <a:t>settled</a:t>
            </a:r>
            <a:r>
              <a:rPr lang="en-US" sz="2400" dirty="0"/>
              <a:t> in 1962.</a:t>
            </a:r>
          </a:p>
        </p:txBody>
      </p:sp>
      <p:sp>
        <p:nvSpPr>
          <p:cNvPr id="11" name="TextBox 10">
            <a:extLst>
              <a:ext uri="{FF2B5EF4-FFF2-40B4-BE49-F238E27FC236}">
                <a16:creationId xmlns:a16="http://schemas.microsoft.com/office/drawing/2014/main" id="{3BD5214E-B5C0-EE4D-9E05-859A2D6943A5}"/>
              </a:ext>
            </a:extLst>
          </p:cNvPr>
          <p:cNvSpPr txBox="1"/>
          <p:nvPr/>
        </p:nvSpPr>
        <p:spPr>
          <a:xfrm>
            <a:off x="228600" y="1711596"/>
            <a:ext cx="3733714" cy="1916422"/>
          </a:xfrm>
          <a:prstGeom prst="rect">
            <a:avLst/>
          </a:prstGeom>
          <a:noFill/>
        </p:spPr>
        <p:txBody>
          <a:bodyPr wrap="none" rtlCol="0">
            <a:spAutoFit/>
          </a:bodyPr>
          <a:lstStyle/>
          <a:p>
            <a:pPr>
              <a:lnSpc>
                <a:spcPct val="70000"/>
              </a:lnSpc>
            </a:pPr>
            <a:r>
              <a:rPr lang="en-US" sz="2400" dirty="0"/>
              <a:t>The ACL was </a:t>
            </a:r>
            <a:r>
              <a:rPr lang="en-US" sz="2400" i="1" dirty="0">
                <a:solidFill>
                  <a:srgbClr val="008000"/>
                </a:solidFill>
              </a:rPr>
              <a:t>began</a:t>
            </a:r>
            <a:r>
              <a:rPr lang="en-US" sz="2400" dirty="0"/>
              <a:t> in 1962.</a:t>
            </a:r>
          </a:p>
          <a:p>
            <a:pPr>
              <a:lnSpc>
                <a:spcPct val="70000"/>
              </a:lnSpc>
            </a:pPr>
            <a:endParaRPr lang="en-US" sz="2400" dirty="0"/>
          </a:p>
          <a:p>
            <a:pPr>
              <a:lnSpc>
                <a:spcPct val="70000"/>
              </a:lnSpc>
            </a:pPr>
            <a:r>
              <a:rPr lang="en-US" sz="2400" dirty="0"/>
              <a:t>The ACL was </a:t>
            </a:r>
            <a:r>
              <a:rPr lang="en-US" sz="2400" i="1" dirty="0">
                <a:solidFill>
                  <a:srgbClr val="008000"/>
                </a:solidFill>
              </a:rPr>
              <a:t>made</a:t>
            </a:r>
            <a:r>
              <a:rPr lang="en-US" sz="2400" dirty="0"/>
              <a:t> in 1962.</a:t>
            </a:r>
          </a:p>
          <a:p>
            <a:pPr>
              <a:lnSpc>
                <a:spcPct val="70000"/>
              </a:lnSpc>
            </a:pPr>
            <a:endParaRPr lang="en-US" sz="2400" dirty="0"/>
          </a:p>
          <a:p>
            <a:pPr>
              <a:lnSpc>
                <a:spcPct val="70000"/>
              </a:lnSpc>
            </a:pPr>
            <a:r>
              <a:rPr lang="en-US" sz="2400" dirty="0"/>
              <a:t>The ACL was </a:t>
            </a:r>
            <a:r>
              <a:rPr lang="en-US" sz="2400" i="1" dirty="0">
                <a:solidFill>
                  <a:srgbClr val="008000"/>
                </a:solidFill>
              </a:rPr>
              <a:t>settled</a:t>
            </a:r>
            <a:r>
              <a:rPr lang="en-US" sz="2400" dirty="0"/>
              <a:t> in 1962.</a:t>
            </a:r>
          </a:p>
          <a:p>
            <a:pPr>
              <a:lnSpc>
                <a:spcPct val="70000"/>
              </a:lnSpc>
            </a:pPr>
            <a:endParaRPr lang="en-US" sz="2400" dirty="0"/>
          </a:p>
          <a:p>
            <a:pPr>
              <a:lnSpc>
                <a:spcPct val="70000"/>
              </a:lnSpc>
            </a:pPr>
            <a:r>
              <a:rPr lang="en-US" sz="2400" dirty="0"/>
              <a:t>The ACL was </a:t>
            </a:r>
            <a:r>
              <a:rPr lang="en-US" sz="2400" i="1" dirty="0">
                <a:solidFill>
                  <a:srgbClr val="008000"/>
                </a:solidFill>
              </a:rPr>
              <a:t>started</a:t>
            </a:r>
            <a:r>
              <a:rPr lang="en-US" sz="2400" dirty="0"/>
              <a:t> in 1962.</a:t>
            </a:r>
          </a:p>
        </p:txBody>
      </p:sp>
      <p:sp>
        <p:nvSpPr>
          <p:cNvPr id="3" name="TextBox 2">
            <a:extLst>
              <a:ext uri="{FF2B5EF4-FFF2-40B4-BE49-F238E27FC236}">
                <a16:creationId xmlns:a16="http://schemas.microsoft.com/office/drawing/2014/main" id="{D79473A2-6F03-3F4E-A76D-28C6EFF87581}"/>
              </a:ext>
            </a:extLst>
          </p:cNvPr>
          <p:cNvSpPr txBox="1"/>
          <p:nvPr/>
        </p:nvSpPr>
        <p:spPr>
          <a:xfrm>
            <a:off x="5105400" y="2130916"/>
            <a:ext cx="1673955" cy="1323439"/>
          </a:xfrm>
          <a:prstGeom prst="rect">
            <a:avLst/>
          </a:prstGeom>
          <a:noFill/>
        </p:spPr>
        <p:txBody>
          <a:bodyPr wrap="square" rtlCol="0">
            <a:spAutoFit/>
          </a:bodyPr>
          <a:lstStyle/>
          <a:p>
            <a:r>
              <a:rPr lang="en-US" sz="2000" dirty="0" err="1"/>
              <a:t>rerank</a:t>
            </a:r>
            <a:r>
              <a:rPr lang="en-US" sz="2000" dirty="0"/>
              <a:t> candidates in the context of the sentence</a:t>
            </a:r>
          </a:p>
        </p:txBody>
      </p:sp>
      <p:sp>
        <p:nvSpPr>
          <p:cNvPr id="13" name="Right Arrow 12">
            <a:extLst>
              <a:ext uri="{FF2B5EF4-FFF2-40B4-BE49-F238E27FC236}">
                <a16:creationId xmlns:a16="http://schemas.microsoft.com/office/drawing/2014/main" id="{0C4CFB2B-47CF-EF48-A73C-2675780C63A6}"/>
              </a:ext>
            </a:extLst>
          </p:cNvPr>
          <p:cNvSpPr/>
          <p:nvPr/>
        </p:nvSpPr>
        <p:spPr>
          <a:xfrm>
            <a:off x="4117245" y="2325157"/>
            <a:ext cx="820729" cy="934955"/>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a:p>
        </p:txBody>
      </p:sp>
      <p:sp>
        <p:nvSpPr>
          <p:cNvPr id="14" name="Right Arrow 13">
            <a:extLst>
              <a:ext uri="{FF2B5EF4-FFF2-40B4-BE49-F238E27FC236}">
                <a16:creationId xmlns:a16="http://schemas.microsoft.com/office/drawing/2014/main" id="{83AE5643-C444-EA43-8901-C9B2C5BE78DA}"/>
              </a:ext>
            </a:extLst>
          </p:cNvPr>
          <p:cNvSpPr/>
          <p:nvPr/>
        </p:nvSpPr>
        <p:spPr>
          <a:xfrm rot="5400000">
            <a:off x="5456992" y="3812798"/>
            <a:ext cx="820729" cy="934955"/>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a:p>
        </p:txBody>
      </p:sp>
      <p:sp>
        <p:nvSpPr>
          <p:cNvPr id="15" name="Rectangle 14">
            <a:extLst>
              <a:ext uri="{FF2B5EF4-FFF2-40B4-BE49-F238E27FC236}">
                <a16:creationId xmlns:a16="http://schemas.microsoft.com/office/drawing/2014/main" id="{C09419F2-4515-9C47-8E77-5390E4E0FFB4}"/>
              </a:ext>
            </a:extLst>
          </p:cNvPr>
          <p:cNvSpPr/>
          <p:nvPr/>
        </p:nvSpPr>
        <p:spPr>
          <a:xfrm>
            <a:off x="4419600" y="4733974"/>
            <a:ext cx="3733714" cy="676226"/>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3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A5CB-A6A4-614B-8799-72ED32B41C9F}"/>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BB82188-1AEE-E44A-9DAC-C23B47A21ACA}"/>
              </a:ext>
            </a:extLst>
          </p:cNvPr>
          <p:cNvSpPr>
            <a:spLocks noGrp="1"/>
          </p:cNvSpPr>
          <p:nvPr>
            <p:ph sz="quarter" idx="1"/>
          </p:nvPr>
        </p:nvSpPr>
        <p:spPr>
          <a:xfrm>
            <a:off x="612648" y="1600200"/>
            <a:ext cx="8531352" cy="4495800"/>
          </a:xfrm>
        </p:spPr>
        <p:txBody>
          <a:bodyPr>
            <a:normAutofit/>
          </a:bodyPr>
          <a:lstStyle/>
          <a:p>
            <a:pPr marL="0" indent="0">
              <a:buNone/>
            </a:pPr>
            <a:r>
              <a:rPr lang="en-US" sz="3200" dirty="0"/>
              <a:t>Previous approach:</a:t>
            </a:r>
          </a:p>
          <a:p>
            <a:pPr lvl="1"/>
            <a:r>
              <a:rPr lang="en-US" sz="2800" dirty="0"/>
              <a:t>Coverage: 85% (of the words that could be changed)</a:t>
            </a:r>
          </a:p>
          <a:p>
            <a:pPr lvl="1"/>
            <a:r>
              <a:rPr lang="en-US" sz="2800" dirty="0"/>
              <a:t>Accuracy: 54% (of the suggestions are correct)</a:t>
            </a:r>
          </a:p>
          <a:p>
            <a:pPr lvl="1"/>
            <a:endParaRPr lang="en-US" sz="2800" dirty="0"/>
          </a:p>
          <a:p>
            <a:pPr marL="0" indent="0">
              <a:buNone/>
            </a:pPr>
            <a:r>
              <a:rPr lang="en-US" sz="3200" dirty="0"/>
              <a:t>Our approach:</a:t>
            </a:r>
          </a:p>
          <a:p>
            <a:pPr lvl="1"/>
            <a:r>
              <a:rPr lang="en-US" sz="2800" dirty="0"/>
              <a:t>Coverage: 86%</a:t>
            </a:r>
          </a:p>
          <a:p>
            <a:pPr lvl="1"/>
            <a:r>
              <a:rPr lang="en-US" sz="2800" dirty="0"/>
              <a:t>Accuracy: </a:t>
            </a:r>
            <a:r>
              <a:rPr lang="en-US" sz="2800" b="1" dirty="0">
                <a:solidFill>
                  <a:srgbClr val="00B050"/>
                </a:solidFill>
              </a:rPr>
              <a:t>76%</a:t>
            </a:r>
          </a:p>
        </p:txBody>
      </p:sp>
    </p:spTree>
    <p:extLst>
      <p:ext uri="{BB962C8B-B14F-4D97-AF65-F5344CB8AC3E}">
        <p14:creationId xmlns:p14="http://schemas.microsoft.com/office/powerpoint/2010/main" val="1329680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20" name="TextBox 19"/>
          <p:cNvSpPr txBox="1"/>
          <p:nvPr/>
        </p:nvSpPr>
        <p:spPr>
          <a:xfrm>
            <a:off x="990600" y="2743200"/>
            <a:ext cx="6858000" cy="523220"/>
          </a:xfrm>
          <a:prstGeom prst="rect">
            <a:avLst/>
          </a:prstGeom>
          <a:noFill/>
        </p:spPr>
        <p:txBody>
          <a:bodyPr wrap="square" rtlCol="0">
            <a:spAutoFit/>
          </a:bodyPr>
          <a:lstStyle/>
          <a:p>
            <a:r>
              <a:rPr lang="en-US" sz="2800" dirty="0">
                <a:solidFill>
                  <a:srgbClr val="000090"/>
                </a:solidFill>
              </a:rPr>
              <a:t>I disdain green ham with green eggs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Phrase-based sentence simplification</a:t>
            </a:r>
            <a:endParaRPr lang="en-US" dirty="0"/>
          </a:p>
        </p:txBody>
      </p:sp>
      <p:sp>
        <p:nvSpPr>
          <p:cNvPr id="7" name="Content Placeholder 6"/>
          <p:cNvSpPr>
            <a:spLocks noGrp="1"/>
          </p:cNvSpPr>
          <p:nvPr>
            <p:ph sz="quarter" idx="1"/>
          </p:nvPr>
        </p:nvSpPr>
        <p:spPr>
          <a:xfrm>
            <a:off x="612648" y="5410200"/>
            <a:ext cx="8153400" cy="1371600"/>
          </a:xfrm>
        </p:spPr>
        <p:txBody>
          <a:bodyPr>
            <a:noAutofit/>
          </a:bodyPr>
          <a:lstStyle/>
          <a:p>
            <a:pPr marL="0" indent="0">
              <a:buNone/>
            </a:pPr>
            <a:r>
              <a:rPr lang="en-US" sz="2400" dirty="0" err="1"/>
              <a:t>Unsimplified</a:t>
            </a:r>
            <a:r>
              <a:rPr lang="en-US" sz="2400" dirty="0"/>
              <a:t> sentence is probabilistically broken into phrases</a:t>
            </a:r>
          </a:p>
          <a:p>
            <a:pPr lvl="1"/>
            <a:r>
              <a:rPr lang="en-US" sz="2000" dirty="0"/>
              <a:t>“phrase” is a sequence of words</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Phrase-based sentence simplification</a:t>
            </a:r>
            <a:endParaRPr lang="en-US" dirty="0"/>
          </a:p>
        </p:txBody>
      </p:sp>
      <p:sp>
        <p:nvSpPr>
          <p:cNvPr id="7" name="Content Placeholder 6"/>
          <p:cNvSpPr>
            <a:spLocks noGrp="1"/>
          </p:cNvSpPr>
          <p:nvPr>
            <p:ph sz="quarter" idx="1"/>
          </p:nvPr>
        </p:nvSpPr>
        <p:spPr>
          <a:xfrm>
            <a:off x="612648" y="5410200"/>
            <a:ext cx="8153400" cy="609600"/>
          </a:xfrm>
        </p:spPr>
        <p:txBody>
          <a:bodyPr>
            <a:noAutofit/>
          </a:bodyPr>
          <a:lstStyle/>
          <a:p>
            <a:pPr marL="0" indent="0">
              <a:buNone/>
            </a:pPr>
            <a:r>
              <a:rPr lang="en-US" sz="2400" dirty="0"/>
              <a:t>Each phrase is probabilistically simplified</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12" name="Rectangle 11"/>
          <p:cNvSpPr/>
          <p:nvPr/>
        </p:nvSpPr>
        <p:spPr>
          <a:xfrm>
            <a:off x="990600" y="3962400"/>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13" name="Rectangle 12"/>
          <p:cNvSpPr/>
          <p:nvPr/>
        </p:nvSpPr>
        <p:spPr>
          <a:xfrm>
            <a:off x="3039229" y="3962399"/>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sp>
        <p:nvSpPr>
          <p:cNvPr id="14" name="Rectangle 13"/>
          <p:cNvSpPr/>
          <p:nvPr/>
        </p:nvSpPr>
        <p:spPr>
          <a:xfrm>
            <a:off x="4277364" y="3962400"/>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5" name="Rectangle 14"/>
          <p:cNvSpPr/>
          <p:nvPr/>
        </p:nvSpPr>
        <p:spPr>
          <a:xfrm>
            <a:off x="5201319" y="3962399"/>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Phrase-based sentence simplification</a:t>
            </a:r>
            <a:endParaRPr lang="en-US" dirty="0"/>
          </a:p>
        </p:txBody>
      </p:sp>
      <p:sp>
        <p:nvSpPr>
          <p:cNvPr id="7" name="Content Placeholder 6"/>
          <p:cNvSpPr>
            <a:spLocks noGrp="1"/>
          </p:cNvSpPr>
          <p:nvPr>
            <p:ph sz="quarter" idx="1"/>
          </p:nvPr>
        </p:nvSpPr>
        <p:spPr>
          <a:xfrm>
            <a:off x="612648" y="5334000"/>
            <a:ext cx="8153400" cy="1371600"/>
          </a:xfrm>
        </p:spPr>
        <p:txBody>
          <a:bodyPr>
            <a:noAutofit/>
          </a:bodyPr>
          <a:lstStyle/>
          <a:p>
            <a:pPr marL="0" indent="0">
              <a:buNone/>
            </a:pPr>
            <a:r>
              <a:rPr lang="en-US" sz="2400" dirty="0"/>
              <a:t>Phrases are probabilistically reordered</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12" name="Rectangle 11"/>
          <p:cNvSpPr/>
          <p:nvPr/>
        </p:nvSpPr>
        <p:spPr>
          <a:xfrm>
            <a:off x="990600" y="3962400"/>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13" name="Rectangle 12"/>
          <p:cNvSpPr/>
          <p:nvPr/>
        </p:nvSpPr>
        <p:spPr>
          <a:xfrm>
            <a:off x="5257800" y="3962399"/>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sp>
        <p:nvSpPr>
          <p:cNvPr id="14" name="Rectangle 13"/>
          <p:cNvSpPr/>
          <p:nvPr/>
        </p:nvSpPr>
        <p:spPr>
          <a:xfrm>
            <a:off x="4446295" y="3962400"/>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5" name="Rectangle 14"/>
          <p:cNvSpPr/>
          <p:nvPr/>
        </p:nvSpPr>
        <p:spPr>
          <a:xfrm>
            <a:off x="2743200" y="3962400"/>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cxnSp>
        <p:nvCxnSpPr>
          <p:cNvPr id="16" name="Straight Arrow Connector 15"/>
          <p:cNvCxnSpPr>
            <a:stCxn id="8" idx="2"/>
            <a:endCxn id="12" idx="0"/>
          </p:cNvCxnSpPr>
          <p:nvPr/>
        </p:nvCxnSpPr>
        <p:spPr>
          <a:xfrm rot="16200000" flipH="1">
            <a:off x="1387885" y="3549205"/>
            <a:ext cx="625733" cy="20065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2"/>
            <a:endCxn id="13" idx="0"/>
          </p:cNvCxnSpPr>
          <p:nvPr/>
        </p:nvCxnSpPr>
        <p:spPr>
          <a:xfrm>
            <a:off x="3185585" y="3352800"/>
            <a:ext cx="2419501" cy="60959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14" idx="0"/>
          </p:cNvCxnSpPr>
          <p:nvPr/>
        </p:nvCxnSpPr>
        <p:spPr>
          <a:xfrm>
            <a:off x="4615182" y="3336667"/>
            <a:ext cx="160666" cy="6257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2"/>
            <a:endCxn id="15" idx="0"/>
          </p:cNvCxnSpPr>
          <p:nvPr/>
        </p:nvCxnSpPr>
        <p:spPr>
          <a:xfrm flipH="1">
            <a:off x="3533441" y="3336667"/>
            <a:ext cx="2458119" cy="6257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phrase examples</a:t>
            </a:r>
          </a:p>
        </p:txBody>
      </p:sp>
      <p:graphicFrame>
        <p:nvGraphicFramePr>
          <p:cNvPr id="5" name="Table 4"/>
          <p:cNvGraphicFramePr>
            <a:graphicFrameLocks noGrp="1"/>
          </p:cNvGraphicFramePr>
          <p:nvPr/>
        </p:nvGraphicFramePr>
        <p:xfrm>
          <a:off x="914400" y="1676400"/>
          <a:ext cx="6858000" cy="31699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70840">
                <a:tc>
                  <a:txBody>
                    <a:bodyPr/>
                    <a:lstStyle/>
                    <a:p>
                      <a:r>
                        <a:rPr lang="en-US" sz="2000" dirty="0"/>
                        <a:t>original</a:t>
                      </a:r>
                    </a:p>
                  </a:txBody>
                  <a:tcPr/>
                </a:tc>
                <a:tc>
                  <a:txBody>
                    <a:bodyPr/>
                    <a:lstStyle/>
                    <a:p>
                      <a:r>
                        <a:rPr lang="en-US" sz="2000" dirty="0"/>
                        <a:t>simple</a:t>
                      </a:r>
                    </a:p>
                  </a:txBody>
                  <a:tcPr/>
                </a:tc>
                <a:tc>
                  <a:txBody>
                    <a:bodyPr/>
                    <a:lstStyle/>
                    <a:p>
                      <a:r>
                        <a:rPr lang="en-US" sz="2000" dirty="0"/>
                        <a:t>probability</a:t>
                      </a:r>
                    </a:p>
                  </a:txBody>
                  <a:tcPr/>
                </a:tc>
                <a:extLst>
                  <a:ext uri="{0D108BD9-81ED-4DB2-BD59-A6C34878D82A}">
                    <a16:rowId xmlns:a16="http://schemas.microsoft.com/office/drawing/2014/main" val="10000"/>
                  </a:ext>
                </a:extLst>
              </a:tr>
              <a:tr h="370840">
                <a:tc>
                  <a:txBody>
                    <a:bodyPr/>
                    <a:lstStyle/>
                    <a:p>
                      <a:r>
                        <a:rPr lang="en-US" sz="2000" dirty="0"/>
                        <a:t>ham</a:t>
                      </a:r>
                    </a:p>
                  </a:txBody>
                  <a:tcPr/>
                </a:tc>
                <a:tc>
                  <a:txBody>
                    <a:bodyPr/>
                    <a:lstStyle/>
                    <a:p>
                      <a:r>
                        <a:rPr lang="en-US" sz="2000" dirty="0"/>
                        <a:t>ham</a:t>
                      </a:r>
                    </a:p>
                  </a:txBody>
                  <a:tcPr/>
                </a:tc>
                <a:tc>
                  <a:txBody>
                    <a:bodyPr/>
                    <a:lstStyle/>
                    <a:p>
                      <a:r>
                        <a:rPr lang="en-US" sz="2000" dirty="0"/>
                        <a:t>0.7</a:t>
                      </a:r>
                    </a:p>
                  </a:txBody>
                  <a:tcPr/>
                </a:tc>
                <a:extLst>
                  <a:ext uri="{0D108BD9-81ED-4DB2-BD59-A6C34878D82A}">
                    <a16:rowId xmlns:a16="http://schemas.microsoft.com/office/drawing/2014/main" val="10001"/>
                  </a:ext>
                </a:extLst>
              </a:tr>
              <a:tr h="370840">
                <a:tc>
                  <a:txBody>
                    <a:bodyPr/>
                    <a:lstStyle/>
                    <a:p>
                      <a:r>
                        <a:rPr lang="en-US" sz="2000" dirty="0"/>
                        <a:t>ham</a:t>
                      </a:r>
                    </a:p>
                  </a:txBody>
                  <a:tcPr/>
                </a:tc>
                <a:tc>
                  <a:txBody>
                    <a:bodyPr/>
                    <a:lstStyle/>
                    <a:p>
                      <a:r>
                        <a:rPr lang="en-US" sz="2000" dirty="0"/>
                        <a:t>pork</a:t>
                      </a:r>
                    </a:p>
                  </a:txBody>
                  <a:tcPr/>
                </a:tc>
                <a:tc>
                  <a:txBody>
                    <a:bodyPr/>
                    <a:lstStyle/>
                    <a:p>
                      <a:r>
                        <a:rPr lang="en-US" sz="2000" dirty="0"/>
                        <a:t>0.2</a:t>
                      </a:r>
                    </a:p>
                  </a:txBody>
                  <a:tcPr/>
                </a:tc>
                <a:extLst>
                  <a:ext uri="{0D108BD9-81ED-4DB2-BD59-A6C34878D82A}">
                    <a16:rowId xmlns:a16="http://schemas.microsoft.com/office/drawing/2014/main" val="10002"/>
                  </a:ext>
                </a:extLst>
              </a:tr>
              <a:tr h="370840">
                <a:tc>
                  <a:txBody>
                    <a:bodyPr/>
                    <a:lstStyle/>
                    <a:p>
                      <a:r>
                        <a:rPr lang="en-US" sz="2000" dirty="0"/>
                        <a:t>ham</a:t>
                      </a:r>
                    </a:p>
                  </a:txBody>
                  <a:tcPr/>
                </a:tc>
                <a:tc>
                  <a:txBody>
                    <a:bodyPr/>
                    <a:lstStyle/>
                    <a:p>
                      <a:r>
                        <a:rPr lang="en-US" sz="2000" baseline="0" dirty="0"/>
                        <a:t>meat</a:t>
                      </a:r>
                      <a:endParaRPr lang="en-US" sz="2000" dirty="0"/>
                    </a:p>
                  </a:txBody>
                  <a:tcPr/>
                </a:tc>
                <a:tc>
                  <a:txBody>
                    <a:bodyPr/>
                    <a:lstStyle/>
                    <a:p>
                      <a:r>
                        <a:rPr lang="en-US" sz="2000" dirty="0"/>
                        <a:t>0.1</a:t>
                      </a:r>
                    </a:p>
                  </a:txBody>
                  <a:tcPr/>
                </a:tc>
                <a:extLst>
                  <a:ext uri="{0D108BD9-81ED-4DB2-BD59-A6C34878D82A}">
                    <a16:rowId xmlns:a16="http://schemas.microsoft.com/office/drawing/2014/main" val="10003"/>
                  </a:ext>
                </a:extLst>
              </a:tr>
              <a:tr h="370840">
                <a:tc>
                  <a:txBody>
                    <a:bodyPr/>
                    <a:lstStyle/>
                    <a:p>
                      <a:r>
                        <a:rPr lang="en-US" sz="2000" dirty="0"/>
                        <a:t>…</a:t>
                      </a:r>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4"/>
                  </a:ext>
                </a:extLst>
              </a:tr>
              <a:tr h="370840">
                <a:tc>
                  <a:txBody>
                    <a:bodyPr/>
                    <a:lstStyle/>
                    <a:p>
                      <a:r>
                        <a:rPr lang="en-US" sz="2000" dirty="0"/>
                        <a:t>like to eat a variety</a:t>
                      </a:r>
                    </a:p>
                  </a:txBody>
                  <a:tcPr/>
                </a:tc>
                <a:tc>
                  <a:txBody>
                    <a:bodyPr/>
                    <a:lstStyle/>
                    <a:p>
                      <a:r>
                        <a:rPr lang="en-US" sz="2000" dirty="0"/>
                        <a:t>like to eat a variety</a:t>
                      </a:r>
                    </a:p>
                  </a:txBody>
                  <a:tcPr/>
                </a:tc>
                <a:tc>
                  <a:txBody>
                    <a:bodyPr/>
                    <a:lstStyle/>
                    <a:p>
                      <a:r>
                        <a:rPr lang="en-US" sz="2000" dirty="0"/>
                        <a:t>0.5</a:t>
                      </a:r>
                    </a:p>
                  </a:txBody>
                  <a:tcPr/>
                </a:tc>
                <a:extLst>
                  <a:ext uri="{0D108BD9-81ED-4DB2-BD59-A6C34878D82A}">
                    <a16:rowId xmlns:a16="http://schemas.microsoft.com/office/drawing/2014/main" val="10005"/>
                  </a:ext>
                </a:extLst>
              </a:tr>
              <a:tr h="370840">
                <a:tc>
                  <a:txBody>
                    <a:bodyPr/>
                    <a:lstStyle/>
                    <a:p>
                      <a:r>
                        <a:rPr lang="en-US" sz="2000" dirty="0"/>
                        <a:t>like to eat a variety</a:t>
                      </a:r>
                    </a:p>
                  </a:txBody>
                  <a:tcPr/>
                </a:tc>
                <a:tc>
                  <a:txBody>
                    <a:bodyPr/>
                    <a:lstStyle/>
                    <a:p>
                      <a:r>
                        <a:rPr lang="en-US" sz="2000" dirty="0"/>
                        <a:t>like to eat lots</a:t>
                      </a:r>
                    </a:p>
                  </a:txBody>
                  <a:tcPr/>
                </a:tc>
                <a:tc>
                  <a:txBody>
                    <a:bodyPr/>
                    <a:lstStyle/>
                    <a:p>
                      <a:r>
                        <a:rPr lang="en-US" sz="2000" dirty="0"/>
                        <a:t>0.3</a:t>
                      </a:r>
                    </a:p>
                  </a:txBody>
                  <a:tcPr/>
                </a:tc>
                <a:extLst>
                  <a:ext uri="{0D108BD9-81ED-4DB2-BD59-A6C34878D82A}">
                    <a16:rowId xmlns:a16="http://schemas.microsoft.com/office/drawing/2014/main" val="10006"/>
                  </a:ext>
                </a:extLst>
              </a:tr>
              <a:tr h="370840">
                <a:tc>
                  <a:txBody>
                    <a:bodyPr/>
                    <a:lstStyle/>
                    <a:p>
                      <a:r>
                        <a:rPr lang="en-US" sz="2000" dirty="0"/>
                        <a:t>like to eat a variety</a:t>
                      </a:r>
                    </a:p>
                  </a:txBody>
                  <a:tcPr/>
                </a:tc>
                <a:tc>
                  <a:txBody>
                    <a:bodyPr/>
                    <a:lstStyle/>
                    <a:p>
                      <a:r>
                        <a:rPr lang="en-US" sz="2000" dirty="0"/>
                        <a:t>like to eat many</a:t>
                      </a:r>
                    </a:p>
                  </a:txBody>
                  <a:tcPr/>
                </a:tc>
                <a:tc>
                  <a:txBody>
                    <a:bodyPr/>
                    <a:lstStyle/>
                    <a:p>
                      <a:r>
                        <a:rPr lang="en-US" sz="2000" dirty="0"/>
                        <a:t>0.2</a:t>
                      </a:r>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1143000" y="5410200"/>
            <a:ext cx="6858000" cy="954107"/>
          </a:xfrm>
          <a:prstGeom prst="rect">
            <a:avLst/>
          </a:prstGeom>
          <a:noFill/>
        </p:spPr>
        <p:txBody>
          <a:bodyPr wrap="square" rtlCol="0">
            <a:spAutoFit/>
          </a:bodyPr>
          <a:lstStyle/>
          <a:p>
            <a:r>
              <a:rPr lang="en-US" sz="2800" dirty="0">
                <a:solidFill>
                  <a:srgbClr val="0000FF"/>
                </a:solidFill>
              </a:rPr>
              <a:t>Learn these aligned phrases and probabilities from the aligned sentences</a:t>
            </a:r>
          </a:p>
        </p:txBody>
      </p:sp>
    </p:spTree>
    <p:extLst>
      <p:ext uri="{BB962C8B-B14F-4D97-AF65-F5344CB8AC3E}">
        <p14:creationId xmlns:p14="http://schemas.microsoft.com/office/powerpoint/2010/main" val="31283182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4" name="TextBox 3"/>
          <p:cNvSpPr txBox="1"/>
          <p:nvPr/>
        </p:nvSpPr>
        <p:spPr>
          <a:xfrm>
            <a:off x="990600" y="1600200"/>
            <a:ext cx="6858000" cy="523220"/>
          </a:xfrm>
          <a:prstGeom prst="rect">
            <a:avLst/>
          </a:prstGeom>
          <a:noFill/>
        </p:spPr>
        <p:txBody>
          <a:bodyPr wrap="square" rtlCol="0">
            <a:spAutoFit/>
          </a:bodyPr>
          <a:lstStyle/>
          <a:p>
            <a:r>
              <a:rPr lang="en-US" sz="2800" dirty="0">
                <a:solidFill>
                  <a:srgbClr val="000090"/>
                </a:solidFill>
              </a:rPr>
              <a:t>I disdain green ham with green eggs </a:t>
            </a:r>
          </a:p>
        </p:txBody>
      </p:sp>
      <p:sp>
        <p:nvSpPr>
          <p:cNvPr id="5" name="TextBox 4"/>
          <p:cNvSpPr txBox="1"/>
          <p:nvPr/>
        </p:nvSpPr>
        <p:spPr>
          <a:xfrm>
            <a:off x="990600" y="2905780"/>
            <a:ext cx="6858000" cy="2677656"/>
          </a:xfrm>
          <a:prstGeom prst="rect">
            <a:avLst/>
          </a:prstGeom>
          <a:noFill/>
        </p:spPr>
        <p:txBody>
          <a:bodyPr wrap="square" rtlCol="0">
            <a:spAutoFit/>
          </a:bodyPr>
          <a:lstStyle/>
          <a:p>
            <a:r>
              <a:rPr lang="en-US" sz="2800" dirty="0">
                <a:solidFill>
                  <a:srgbClr val="FF6600"/>
                </a:solidFill>
              </a:rPr>
              <a:t>I do not like green eggs and ham</a:t>
            </a:r>
          </a:p>
          <a:p>
            <a:r>
              <a:rPr lang="en-US" sz="2800" dirty="0">
                <a:solidFill>
                  <a:srgbClr val="FF6600"/>
                </a:solidFill>
              </a:rPr>
              <a:t>I do not like ham and green eggs</a:t>
            </a:r>
          </a:p>
          <a:p>
            <a:r>
              <a:rPr lang="en-US" sz="2800" dirty="0">
                <a:solidFill>
                  <a:srgbClr val="FF6600"/>
                </a:solidFill>
              </a:rPr>
              <a:t>I do not like green eggs and green ham</a:t>
            </a:r>
          </a:p>
          <a:p>
            <a:r>
              <a:rPr lang="en-US" sz="2800" dirty="0">
                <a:solidFill>
                  <a:srgbClr val="FF6600"/>
                </a:solidFill>
              </a:rPr>
              <a:t>I do not like green eggs with ham</a:t>
            </a:r>
          </a:p>
          <a:p>
            <a:r>
              <a:rPr lang="en-US" sz="2800" dirty="0">
                <a:solidFill>
                  <a:srgbClr val="FF6600"/>
                </a:solidFill>
              </a:rPr>
              <a:t>I do not like eggs with ham</a:t>
            </a:r>
          </a:p>
          <a:p>
            <a:r>
              <a:rPr lang="en-US" sz="2800" dirty="0">
                <a:solidFill>
                  <a:srgbClr val="FF6600"/>
                </a:solidFill>
              </a:rPr>
              <a:t>…</a:t>
            </a:r>
          </a:p>
        </p:txBody>
      </p:sp>
      <p:sp>
        <p:nvSpPr>
          <p:cNvPr id="6" name="TextBox 5"/>
          <p:cNvSpPr txBox="1"/>
          <p:nvPr/>
        </p:nvSpPr>
        <p:spPr>
          <a:xfrm>
            <a:off x="1374648" y="5562600"/>
            <a:ext cx="6016752" cy="1077218"/>
          </a:xfrm>
          <a:prstGeom prst="rect">
            <a:avLst/>
          </a:prstGeom>
          <a:noFill/>
        </p:spPr>
        <p:txBody>
          <a:bodyPr wrap="square" rtlCol="0">
            <a:spAutoFit/>
          </a:bodyPr>
          <a:lstStyle/>
          <a:p>
            <a:r>
              <a:rPr lang="en-US" sz="3200" dirty="0"/>
              <a:t>Model is probabilistic and considers many, many variations!</a:t>
            </a:r>
          </a:p>
        </p:txBody>
      </p:sp>
      <p:sp>
        <p:nvSpPr>
          <p:cNvPr id="7" name="Down Arrow 6"/>
          <p:cNvSpPr/>
          <p:nvPr/>
        </p:nvSpPr>
        <p:spPr>
          <a:xfrm>
            <a:off x="3429000" y="2286000"/>
            <a:ext cx="685800" cy="6197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46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4" name="Rectangle 3"/>
          <p:cNvSpPr/>
          <p:nvPr/>
        </p:nvSpPr>
        <p:spPr>
          <a:xfrm>
            <a:off x="1066800" y="2807732"/>
            <a:ext cx="2359690" cy="461665"/>
          </a:xfrm>
          <a:prstGeom prst="rect">
            <a:avLst/>
          </a:prstGeom>
          <a:ln>
            <a:solidFill>
              <a:srgbClr val="000090"/>
            </a:solidFill>
          </a:ln>
        </p:spPr>
        <p:txBody>
          <a:bodyPr wrap="none">
            <a:spAutoFit/>
          </a:bodyPr>
          <a:lstStyle/>
          <a:p>
            <a:r>
              <a:rPr lang="en-US" sz="2400" dirty="0">
                <a:solidFill>
                  <a:srgbClr val="000090"/>
                </a:solidFill>
              </a:rPr>
              <a:t>I disdain </a:t>
            </a:r>
            <a:r>
              <a:rPr lang="en-US" sz="2400" b="1" dirty="0">
                <a:solidFill>
                  <a:srgbClr val="FF0000"/>
                </a:solidFill>
              </a:rPr>
              <a:t>the food</a:t>
            </a:r>
          </a:p>
        </p:txBody>
      </p:sp>
      <p:sp>
        <p:nvSpPr>
          <p:cNvPr id="5" name="Rectangle 4"/>
          <p:cNvSpPr/>
          <p:nvPr/>
        </p:nvSpPr>
        <p:spPr>
          <a:xfrm>
            <a:off x="3611031" y="2814935"/>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cxnSp>
        <p:nvCxnSpPr>
          <p:cNvPr id="12" name="Straight Arrow Connector 11"/>
          <p:cNvCxnSpPr>
            <a:stCxn id="4" idx="2"/>
            <a:endCxn id="8" idx="0"/>
          </p:cNvCxnSpPr>
          <p:nvPr/>
        </p:nvCxnSpPr>
        <p:spPr>
          <a:xfrm rot="5400000">
            <a:off x="1695806" y="3319228"/>
            <a:ext cx="600670" cy="5010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690911" y="2943905"/>
            <a:ext cx="593467" cy="12588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7" name="Content Placeholder 2"/>
          <p:cNvSpPr txBox="1">
            <a:spLocks/>
          </p:cNvSpPr>
          <p:nvPr/>
        </p:nvSpPr>
        <p:spPr>
          <a:xfrm>
            <a:off x="363657" y="1676400"/>
            <a:ext cx="8153400" cy="68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a:solidFill>
                  <a:srgbClr val="FF0000"/>
                </a:solidFill>
              </a:rPr>
              <a:t>Problem:</a:t>
            </a:r>
            <a:r>
              <a:rPr lang="en-US"/>
              <a:t> does not account for phrasal deletion</a:t>
            </a:r>
            <a:endParaRPr lang="en-US" dirty="0"/>
          </a:p>
        </p:txBody>
      </p:sp>
    </p:spTree>
    <p:extLst>
      <p:ext uri="{BB962C8B-B14F-4D97-AF65-F5344CB8AC3E}">
        <p14:creationId xmlns:p14="http://schemas.microsoft.com/office/powerpoint/2010/main" val="3456246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3" name="Content Placeholder 2"/>
          <p:cNvSpPr>
            <a:spLocks noGrp="1"/>
          </p:cNvSpPr>
          <p:nvPr>
            <p:ph sz="quarter" idx="1"/>
          </p:nvPr>
        </p:nvSpPr>
        <p:spPr>
          <a:xfrm>
            <a:off x="363657" y="1676400"/>
            <a:ext cx="8153400" cy="685800"/>
          </a:xfrm>
        </p:spPr>
        <p:txBody>
          <a:bodyPr/>
          <a:lstStyle/>
          <a:p>
            <a:pPr marL="0" indent="0">
              <a:buNone/>
            </a:pPr>
            <a:r>
              <a:rPr lang="en-US" dirty="0">
                <a:solidFill>
                  <a:srgbClr val="FF0000"/>
                </a:solidFill>
              </a:rPr>
              <a:t>Problem:</a:t>
            </a:r>
            <a:r>
              <a:rPr lang="en-US" dirty="0"/>
              <a:t> does not account for phrasal deletion</a:t>
            </a:r>
          </a:p>
        </p:txBody>
      </p:sp>
      <p:sp>
        <p:nvSpPr>
          <p:cNvPr id="4" name="Rectangle 3"/>
          <p:cNvSpPr/>
          <p:nvPr/>
        </p:nvSpPr>
        <p:spPr>
          <a:xfrm>
            <a:off x="1066800" y="280773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5" name="Rectangle 4"/>
          <p:cNvSpPr/>
          <p:nvPr/>
        </p:nvSpPr>
        <p:spPr>
          <a:xfrm>
            <a:off x="2438400" y="2814935"/>
            <a:ext cx="2645125" cy="461665"/>
          </a:xfrm>
          <a:prstGeom prst="rect">
            <a:avLst/>
          </a:prstGeom>
          <a:ln>
            <a:solidFill>
              <a:srgbClr val="000090"/>
            </a:solidFill>
          </a:ln>
        </p:spPr>
        <p:txBody>
          <a:bodyPr wrap="none">
            <a:spAutoFit/>
          </a:bodyPr>
          <a:lstStyle/>
          <a:p>
            <a:r>
              <a:rPr lang="en-US" sz="2400" b="1" dirty="0">
                <a:solidFill>
                  <a:srgbClr val="FF0000"/>
                </a:solidFill>
              </a:rPr>
              <a:t>the food </a:t>
            </a:r>
            <a:r>
              <a:rPr lang="en-US" sz="2400" dirty="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cxnSp>
        <p:nvCxnSpPr>
          <p:cNvPr id="12" name="Straight Arrow Connector 11"/>
          <p:cNvCxnSpPr>
            <a:stCxn id="4" idx="2"/>
            <a:endCxn id="8" idx="0"/>
          </p:cNvCxnSpPr>
          <p:nvPr/>
        </p:nvCxnSpPr>
        <p:spPr>
          <a:xfrm rot="16200000" flipH="1">
            <a:off x="1410571" y="3535002"/>
            <a:ext cx="600670" cy="694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392284" y="2645278"/>
            <a:ext cx="593467" cy="18561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12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Alfonso Perez Munoz, usually referred to as Alfonso, is a former Spanish </a:t>
            </a:r>
            <a:r>
              <a:rPr lang="en-US" sz="2800" i="1" dirty="0">
                <a:solidFill>
                  <a:srgbClr val="FF0000"/>
                </a:solidFill>
              </a:rPr>
              <a:t>footballer</a:t>
            </a:r>
            <a:r>
              <a:rPr lang="en-US" sz="2800" dirty="0">
                <a:solidFill>
                  <a:srgbClr val="000090"/>
                </a:solidFill>
              </a:rPr>
              <a:t>, in the striker position.</a:t>
            </a:r>
          </a:p>
        </p:txBody>
      </p:sp>
      <p:sp>
        <p:nvSpPr>
          <p:cNvPr id="5" name="Rectangle 4"/>
          <p:cNvSpPr/>
          <p:nvPr/>
        </p:nvSpPr>
        <p:spPr>
          <a:xfrm>
            <a:off x="152400" y="4114800"/>
            <a:ext cx="8382000" cy="523220"/>
          </a:xfrm>
          <a:prstGeom prst="rect">
            <a:avLst/>
          </a:prstGeom>
        </p:spPr>
        <p:txBody>
          <a:bodyPr wrap="square">
            <a:spAutoFit/>
          </a:bodyPr>
          <a:lstStyle/>
          <a:p>
            <a:r>
              <a:rPr lang="en-US" sz="2800" dirty="0">
                <a:solidFill>
                  <a:srgbClr val="FF6600"/>
                </a:solidFill>
              </a:rPr>
              <a:t>Alfonso Perez is a former Spanish </a:t>
            </a:r>
            <a:r>
              <a:rPr lang="en-US" sz="2800" i="1" dirty="0">
                <a:solidFill>
                  <a:srgbClr val="FF0000"/>
                </a:solidFill>
              </a:rPr>
              <a:t>football player</a:t>
            </a:r>
            <a:r>
              <a:rPr lang="en-US" sz="2800" dirty="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2209800" cy="646331"/>
          </a:xfrm>
          <a:prstGeom prst="rect">
            <a:avLst/>
          </a:prstGeom>
          <a:noFill/>
        </p:spPr>
        <p:txBody>
          <a:bodyPr wrap="square" rtlCol="0">
            <a:spAutoFit/>
          </a:bodyPr>
          <a:lstStyle/>
          <a:p>
            <a:r>
              <a:rPr lang="en-US" sz="3600" dirty="0">
                <a:solidFill>
                  <a:srgbClr val="0000FF"/>
                </a:solidFill>
              </a:rPr>
              <a:t>Rewording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Phrase-based sentence simplification</a:t>
            </a:r>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a:t>We add phrasal deletion</a:t>
            </a:r>
          </a:p>
        </p:txBody>
      </p:sp>
      <p:sp>
        <p:nvSpPr>
          <p:cNvPr id="4" name="Rectangle 3"/>
          <p:cNvSpPr/>
          <p:nvPr/>
        </p:nvSpPr>
        <p:spPr>
          <a:xfrm>
            <a:off x="914400" y="2807732"/>
            <a:ext cx="1218753" cy="461665"/>
          </a:xfrm>
          <a:prstGeom prst="rect">
            <a:avLst/>
          </a:prstGeom>
          <a:ln>
            <a:solidFill>
              <a:srgbClr val="000090"/>
            </a:solidFill>
          </a:ln>
        </p:spPr>
        <p:txBody>
          <a:bodyPr wrap="none">
            <a:spAutoFit/>
          </a:bodyPr>
          <a:lstStyle/>
          <a:p>
            <a:r>
              <a:rPr lang="en-US" sz="2400" dirty="0">
                <a:solidFill>
                  <a:srgbClr val="000090"/>
                </a:solidFill>
              </a:rPr>
              <a:t>I disdain </a:t>
            </a:r>
            <a:endParaRPr lang="en-US" sz="2400" dirty="0"/>
          </a:p>
        </p:txBody>
      </p:sp>
      <p:sp>
        <p:nvSpPr>
          <p:cNvPr id="5" name="Rectangle 4"/>
          <p:cNvSpPr/>
          <p:nvPr/>
        </p:nvSpPr>
        <p:spPr>
          <a:xfrm>
            <a:off x="3611031" y="2807731"/>
            <a:ext cx="1494369" cy="461665"/>
          </a:xfrm>
          <a:prstGeom prst="rect">
            <a:avLst/>
          </a:prstGeom>
          <a:ln>
            <a:solidFill>
              <a:srgbClr val="000090"/>
            </a:solidFill>
          </a:ln>
        </p:spPr>
        <p:txBody>
          <a:bodyPr wrap="none">
            <a:spAutoFit/>
          </a:bodyPr>
          <a:lstStyle/>
          <a:p>
            <a:r>
              <a:rPr lang="en-US" sz="2400" dirty="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a:solidFill>
                  <a:srgbClr val="FF6600"/>
                </a:solidFill>
              </a:rPr>
              <a:t>I do not like </a:t>
            </a: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a:solidFill>
                  <a:srgbClr val="FF6600"/>
                </a:solidFill>
              </a:rPr>
              <a:t>green eggs</a:t>
            </a: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a:solidFill>
                  <a:srgbClr val="FF6600"/>
                </a:solidFill>
              </a:rPr>
              <a:t>and</a:t>
            </a: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a:solidFill>
                  <a:srgbClr val="FF6600"/>
                </a:solidFill>
              </a:rPr>
              <a:t>ham</a:t>
            </a:r>
          </a:p>
        </p:txBody>
      </p:sp>
      <p:cxnSp>
        <p:nvCxnSpPr>
          <p:cNvPr id="12" name="Straight Arrow Connector 11"/>
          <p:cNvCxnSpPr>
            <a:stCxn id="4" idx="2"/>
            <a:endCxn id="8" idx="0"/>
          </p:cNvCxnSpPr>
          <p:nvPr/>
        </p:nvCxnSpPr>
        <p:spPr>
          <a:xfrm rot="16200000" flipH="1">
            <a:off x="1334371" y="3458802"/>
            <a:ext cx="600670" cy="2218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687309" y="2940303"/>
            <a:ext cx="600671" cy="12588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286000" y="2807732"/>
            <a:ext cx="1215597" cy="461665"/>
          </a:xfrm>
          <a:prstGeom prst="rect">
            <a:avLst/>
          </a:prstGeom>
          <a:ln>
            <a:solidFill>
              <a:srgbClr val="000090"/>
            </a:solidFill>
          </a:ln>
        </p:spPr>
        <p:txBody>
          <a:bodyPr wrap="none">
            <a:spAutoFit/>
          </a:bodyPr>
          <a:lstStyle/>
          <a:p>
            <a:r>
              <a:rPr lang="en-US" sz="2400" dirty="0">
                <a:solidFill>
                  <a:srgbClr val="000090"/>
                </a:solidFill>
              </a:rPr>
              <a:t>the food</a:t>
            </a:r>
            <a:endParaRPr lang="en-US" sz="2400" dirty="0"/>
          </a:p>
        </p:txBody>
      </p:sp>
      <p:cxnSp>
        <p:nvCxnSpPr>
          <p:cNvPr id="19" name="Straight Connector 18"/>
          <p:cNvCxnSpPr>
            <a:stCxn id="16" idx="2"/>
          </p:cNvCxnSpPr>
          <p:nvPr/>
        </p:nvCxnSpPr>
        <p:spPr>
          <a:xfrm rot="16200000" flipH="1">
            <a:off x="2738698" y="3424497"/>
            <a:ext cx="312003" cy="180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743200" y="3581398"/>
            <a:ext cx="360243"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Content Placeholder 6"/>
          <p:cNvSpPr txBox="1">
            <a:spLocks/>
          </p:cNvSpPr>
          <p:nvPr/>
        </p:nvSpPr>
        <p:spPr>
          <a:xfrm>
            <a:off x="533400" y="4648200"/>
            <a:ext cx="8153400" cy="1600200"/>
          </a:xfrm>
          <a:prstGeom prst="rect">
            <a:avLst/>
          </a:prstGeom>
        </p:spPr>
        <p:txBody>
          <a:bodyPr vert="horz">
            <a:no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Each phrase is probabilistically simplified</a:t>
            </a:r>
          </a:p>
          <a:p>
            <a:pPr marR="0" lvl="0" algn="l" defTabSz="914400" rtl="0" eaLnBrk="1" fontAlgn="auto" latinLnBrk="0" hangingPunct="1">
              <a:lnSpc>
                <a:spcPct val="100000"/>
              </a:lnSpc>
              <a:spcBef>
                <a:spcPts val="700"/>
              </a:spcBef>
              <a:spcAft>
                <a:spcPts val="0"/>
              </a:spcAft>
              <a:buClr>
                <a:schemeClr val="accent2"/>
              </a:buClr>
              <a:buSzPct val="60000"/>
              <a:tabLst/>
              <a:defRPr/>
            </a:pPr>
            <a:r>
              <a:rPr lang="en-US" sz="2400" i="1" dirty="0">
                <a:solidFill>
                  <a:srgbClr val="008000"/>
                </a:solidFill>
              </a:rPr>
              <a:t>Phrases can also be probabilistically deleted</a:t>
            </a:r>
          </a:p>
        </p:txBody>
      </p:sp>
    </p:spTree>
    <p:extLst>
      <p:ext uri="{BB962C8B-B14F-4D97-AF65-F5344CB8AC3E}">
        <p14:creationId xmlns:p14="http://schemas.microsoft.com/office/powerpoint/2010/main" val="2421908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Deleted phrases</a:t>
            </a:r>
          </a:p>
        </p:txBody>
      </p:sp>
      <p:sp>
        <p:nvSpPr>
          <p:cNvPr id="4" name="Rectangle 3"/>
          <p:cNvSpPr/>
          <p:nvPr/>
        </p:nvSpPr>
        <p:spPr>
          <a:xfrm>
            <a:off x="304800" y="1676400"/>
            <a:ext cx="6248400" cy="523220"/>
          </a:xfrm>
          <a:prstGeom prst="rect">
            <a:avLst/>
          </a:prstGeom>
        </p:spPr>
        <p:txBody>
          <a:bodyPr wrap="square">
            <a:spAutoFit/>
          </a:bodyPr>
          <a:lstStyle/>
          <a:p>
            <a:r>
              <a:rPr lang="en-US" sz="2800" dirty="0"/>
              <a:t>0.5% of learned phrases are deletions</a:t>
            </a:r>
          </a:p>
        </p:txBody>
      </p:sp>
      <p:graphicFrame>
        <p:nvGraphicFramePr>
          <p:cNvPr id="5" name="Table 4"/>
          <p:cNvGraphicFramePr>
            <a:graphicFrameLocks noGrp="1"/>
          </p:cNvGraphicFramePr>
          <p:nvPr/>
        </p:nvGraphicFramePr>
        <p:xfrm>
          <a:off x="1295400" y="2362200"/>
          <a:ext cx="6248400" cy="42062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sz="2400" dirty="0"/>
                        <a:t>Phrase-table</a:t>
                      </a:r>
                      <a:r>
                        <a:rPr lang="en-US" sz="2400" baseline="0" dirty="0"/>
                        <a:t> entry</a:t>
                      </a:r>
                      <a:endParaRPr lang="en-US" sz="2400" dirty="0"/>
                    </a:p>
                  </a:txBody>
                  <a:tcPr/>
                </a:tc>
                <a:tc>
                  <a:txBody>
                    <a:bodyPr/>
                    <a:lstStyle/>
                    <a:p>
                      <a:r>
                        <a:rPr lang="en-US" sz="2400" dirty="0"/>
                        <a:t>probability of deletion</a:t>
                      </a:r>
                    </a:p>
                  </a:txBody>
                  <a:tcPr/>
                </a:tc>
                <a:extLst>
                  <a:ext uri="{0D108BD9-81ED-4DB2-BD59-A6C34878D82A}">
                    <a16:rowId xmlns:a16="http://schemas.microsoft.com/office/drawing/2014/main" val="10000"/>
                  </a:ext>
                </a:extLst>
              </a:tr>
              <a:tr h="370840">
                <a:tc>
                  <a:txBody>
                    <a:bodyPr/>
                    <a:lstStyle/>
                    <a:p>
                      <a:r>
                        <a:rPr lang="en-US" sz="2400" dirty="0"/>
                        <a:t>,</a:t>
                      </a:r>
                    </a:p>
                    <a:p>
                      <a:r>
                        <a:rPr lang="en-US" sz="2400" dirty="0"/>
                        <a:t>the</a:t>
                      </a:r>
                    </a:p>
                    <a:p>
                      <a:r>
                        <a:rPr lang="en-US" sz="2400" dirty="0"/>
                        <a:t>of the</a:t>
                      </a:r>
                    </a:p>
                    <a:p>
                      <a:r>
                        <a:rPr lang="en-US" sz="2400" dirty="0"/>
                        <a:t>or</a:t>
                      </a:r>
                    </a:p>
                    <a:p>
                      <a:r>
                        <a:rPr lang="en-US" sz="2400" dirty="0"/>
                        <a:t>however</a:t>
                      </a:r>
                      <a:r>
                        <a:rPr lang="en-US" sz="2400" baseline="0" dirty="0"/>
                        <a:t> ,</a:t>
                      </a:r>
                    </a:p>
                    <a:p>
                      <a:r>
                        <a:rPr lang="en-US" sz="2400" baseline="0" dirty="0"/>
                        <a:t>the city of</a:t>
                      </a:r>
                    </a:p>
                    <a:p>
                      <a:r>
                        <a:rPr lang="en-US" sz="2400" baseline="0" dirty="0"/>
                        <a:t>generally</a:t>
                      </a:r>
                    </a:p>
                    <a:p>
                      <a:r>
                        <a:rPr lang="en-US" sz="2400" baseline="0" dirty="0"/>
                        <a:t>approximately</a:t>
                      </a:r>
                    </a:p>
                    <a:p>
                      <a:r>
                        <a:rPr lang="en-US" sz="2400" baseline="0" dirty="0"/>
                        <a:t>, however ,</a:t>
                      </a:r>
                    </a:p>
                    <a:p>
                      <a:r>
                        <a:rPr lang="en-US" sz="2400" baseline="0" dirty="0"/>
                        <a:t>, etc</a:t>
                      </a:r>
                      <a:endParaRPr lang="en-US" sz="2400" dirty="0"/>
                    </a:p>
                  </a:txBody>
                  <a:tcPr/>
                </a:tc>
                <a:tc>
                  <a:txBody>
                    <a:bodyPr/>
                    <a:lstStyle/>
                    <a:p>
                      <a:r>
                        <a:rPr lang="en-US" sz="2400" dirty="0"/>
                        <a:t>0.057</a:t>
                      </a:r>
                    </a:p>
                    <a:p>
                      <a:r>
                        <a:rPr lang="en-US" sz="2400" dirty="0"/>
                        <a:t>0.033</a:t>
                      </a:r>
                    </a:p>
                    <a:p>
                      <a:r>
                        <a:rPr lang="en-US" sz="2400" dirty="0"/>
                        <a:t>0.0015</a:t>
                      </a:r>
                    </a:p>
                    <a:p>
                      <a:r>
                        <a:rPr lang="en-US" sz="2400" dirty="0"/>
                        <a:t>0.0014</a:t>
                      </a:r>
                    </a:p>
                    <a:p>
                      <a:r>
                        <a:rPr lang="en-US" sz="2400" dirty="0"/>
                        <a:t>0.00095</a:t>
                      </a:r>
                    </a:p>
                    <a:p>
                      <a:r>
                        <a:rPr lang="en-US" sz="2400" dirty="0"/>
                        <a:t>0.00034</a:t>
                      </a:r>
                    </a:p>
                    <a:p>
                      <a:r>
                        <a:rPr lang="en-US" sz="2400" dirty="0"/>
                        <a:t>0.00033</a:t>
                      </a:r>
                    </a:p>
                    <a:p>
                      <a:r>
                        <a:rPr lang="en-US" sz="2400" dirty="0"/>
                        <a:t>0.00025</a:t>
                      </a:r>
                    </a:p>
                    <a:p>
                      <a:r>
                        <a:rPr lang="en-US" sz="2400" dirty="0"/>
                        <a:t>0.00022</a:t>
                      </a:r>
                    </a:p>
                    <a:p>
                      <a:r>
                        <a:rPr lang="en-US" sz="2400" dirty="0"/>
                        <a:t>0.00013</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48552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523220"/>
          </a:xfrm>
          <a:prstGeom prst="rect">
            <a:avLst/>
          </a:prstGeom>
          <a:noFill/>
        </p:spPr>
        <p:txBody>
          <a:bodyPr wrap="square" rtlCol="0">
            <a:spAutoFit/>
          </a:bodyPr>
          <a:lstStyle/>
          <a:p>
            <a:r>
              <a:rPr lang="en-US" sz="2800" i="1" dirty="0">
                <a:solidFill>
                  <a:srgbClr val="FF0000"/>
                </a:solidFill>
              </a:rPr>
              <a:t>Critical reception</a:t>
            </a:r>
            <a:r>
              <a:rPr lang="en-US" sz="2800" dirty="0">
                <a:solidFill>
                  <a:srgbClr val="000090"/>
                </a:solidFill>
              </a:rPr>
              <a:t> for The Wild has been negative.</a:t>
            </a:r>
          </a:p>
        </p:txBody>
      </p:sp>
      <p:sp>
        <p:nvSpPr>
          <p:cNvPr id="5" name="TextBox 4"/>
          <p:cNvSpPr txBox="1"/>
          <p:nvPr/>
        </p:nvSpPr>
        <p:spPr>
          <a:xfrm>
            <a:off x="457200" y="3743980"/>
            <a:ext cx="8153400" cy="523220"/>
          </a:xfrm>
          <a:prstGeom prst="rect">
            <a:avLst/>
          </a:prstGeom>
          <a:noFill/>
        </p:spPr>
        <p:txBody>
          <a:bodyPr wrap="square" rtlCol="0">
            <a:spAutoFit/>
          </a:bodyPr>
          <a:lstStyle/>
          <a:p>
            <a:r>
              <a:rPr lang="en-US" sz="2800" i="1" dirty="0">
                <a:solidFill>
                  <a:srgbClr val="FF0000"/>
                </a:solidFill>
              </a:rPr>
              <a:t>Reviews</a:t>
            </a:r>
            <a:r>
              <a:rPr lang="en-US" sz="2800" dirty="0">
                <a:solidFill>
                  <a:srgbClr val="008000"/>
                </a:solidFill>
              </a:rPr>
              <a:t> for The Wild has been negative.</a:t>
            </a:r>
          </a:p>
        </p:txBody>
      </p:sp>
      <p:sp>
        <p:nvSpPr>
          <p:cNvPr id="6" name="Down Arrow 5"/>
          <p:cNvSpPr/>
          <p:nvPr/>
        </p:nvSpPr>
        <p:spPr>
          <a:xfrm>
            <a:off x="3429000" y="26670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895600" y="5595610"/>
            <a:ext cx="2133600" cy="646331"/>
          </a:xfrm>
          <a:prstGeom prst="rect">
            <a:avLst/>
          </a:prstGeom>
          <a:noFill/>
        </p:spPr>
        <p:txBody>
          <a:bodyPr wrap="square" rtlCol="0">
            <a:spAutoFit/>
          </a:bodyPr>
          <a:lstStyle/>
          <a:p>
            <a:r>
              <a:rPr lang="en-US" sz="3600" dirty="0">
                <a:solidFill>
                  <a:srgbClr val="0000FF"/>
                </a:solidFill>
              </a:rPr>
              <a:t>rewording</a:t>
            </a:r>
          </a:p>
        </p:txBody>
      </p:sp>
    </p:spTree>
    <p:extLst>
      <p:ext uri="{BB962C8B-B14F-4D97-AF65-F5344CB8AC3E}">
        <p14:creationId xmlns:p14="http://schemas.microsoft.com/office/powerpoint/2010/main" val="2732320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954107"/>
          </a:xfrm>
          <a:prstGeom prst="rect">
            <a:avLst/>
          </a:prstGeom>
          <a:noFill/>
        </p:spPr>
        <p:txBody>
          <a:bodyPr wrap="square" rtlCol="0">
            <a:spAutoFit/>
          </a:bodyPr>
          <a:lstStyle/>
          <a:p>
            <a:r>
              <a:rPr lang="en-US" sz="2800" dirty="0" err="1">
                <a:solidFill>
                  <a:srgbClr val="000090"/>
                </a:solidFill>
              </a:rPr>
              <a:t>Bauska</a:t>
            </a:r>
            <a:r>
              <a:rPr lang="en-US" sz="2800" dirty="0">
                <a:solidFill>
                  <a:srgbClr val="000090"/>
                </a:solidFill>
              </a:rPr>
              <a:t> is a town in </a:t>
            </a:r>
            <a:r>
              <a:rPr lang="en-US" sz="2800" dirty="0" err="1">
                <a:solidFill>
                  <a:srgbClr val="000090"/>
                </a:solidFill>
              </a:rPr>
              <a:t>Bauska</a:t>
            </a:r>
            <a:r>
              <a:rPr lang="en-US" sz="2800" dirty="0">
                <a:solidFill>
                  <a:srgbClr val="000090"/>
                </a:solidFill>
              </a:rPr>
              <a:t> county, in the </a:t>
            </a:r>
            <a:r>
              <a:rPr lang="en-US" sz="2800" i="1" dirty="0" err="1">
                <a:solidFill>
                  <a:srgbClr val="FF0000"/>
                </a:solidFill>
              </a:rPr>
              <a:t>Zemgale</a:t>
            </a:r>
            <a:r>
              <a:rPr lang="en-US" sz="2800" i="1" dirty="0">
                <a:solidFill>
                  <a:srgbClr val="FF0000"/>
                </a:solidFill>
              </a:rPr>
              <a:t> region of southern Latvia</a:t>
            </a:r>
            <a:r>
              <a:rPr lang="en-US" sz="2800" dirty="0">
                <a:solidFill>
                  <a:srgbClr val="000090"/>
                </a:solidFill>
              </a:rPr>
              <a:t>.</a:t>
            </a:r>
          </a:p>
        </p:txBody>
      </p:sp>
      <p:sp>
        <p:nvSpPr>
          <p:cNvPr id="5" name="TextBox 4"/>
          <p:cNvSpPr txBox="1"/>
          <p:nvPr/>
        </p:nvSpPr>
        <p:spPr>
          <a:xfrm>
            <a:off x="457200" y="4267200"/>
            <a:ext cx="8153400" cy="954107"/>
          </a:xfrm>
          <a:prstGeom prst="rect">
            <a:avLst/>
          </a:prstGeom>
          <a:noFill/>
        </p:spPr>
        <p:txBody>
          <a:bodyPr wrap="square" rtlCol="0">
            <a:spAutoFit/>
          </a:bodyPr>
          <a:lstStyle/>
          <a:p>
            <a:r>
              <a:rPr lang="en-US" sz="2800" dirty="0" err="1">
                <a:solidFill>
                  <a:srgbClr val="008000"/>
                </a:solidFill>
              </a:rPr>
              <a:t>Bauska</a:t>
            </a:r>
            <a:r>
              <a:rPr lang="en-US" sz="2800" dirty="0">
                <a:solidFill>
                  <a:srgbClr val="008000"/>
                </a:solidFill>
              </a:rPr>
              <a:t> is a town in </a:t>
            </a:r>
            <a:r>
              <a:rPr lang="en-US" sz="2800" dirty="0" err="1">
                <a:solidFill>
                  <a:srgbClr val="008000"/>
                </a:solidFill>
              </a:rPr>
              <a:t>Bauska</a:t>
            </a:r>
            <a:r>
              <a:rPr lang="en-US" sz="2800" dirty="0">
                <a:solidFill>
                  <a:srgbClr val="008000"/>
                </a:solidFill>
              </a:rPr>
              <a:t> county, in the </a:t>
            </a:r>
            <a:r>
              <a:rPr lang="en-US" sz="2800" dirty="0">
                <a:solidFill>
                  <a:srgbClr val="FF0000"/>
                </a:solidFill>
              </a:rPr>
              <a:t>region of </a:t>
            </a:r>
            <a:r>
              <a:rPr lang="en-US" sz="2800" dirty="0" err="1">
                <a:solidFill>
                  <a:srgbClr val="FF0000"/>
                </a:solidFill>
              </a:rPr>
              <a:t>Zemgale</a:t>
            </a:r>
            <a:r>
              <a:rPr lang="en-US" sz="2800" dirty="0">
                <a:solidFill>
                  <a:srgbClr val="000090"/>
                </a:solidFill>
              </a:rPr>
              <a:t>.</a:t>
            </a:r>
          </a:p>
        </p:txBody>
      </p:sp>
      <p:sp>
        <p:nvSpPr>
          <p:cNvPr id="6" name="Down Arrow 5"/>
          <p:cNvSpPr/>
          <p:nvPr/>
        </p:nvSpPr>
        <p:spPr>
          <a:xfrm>
            <a:off x="3429000" y="31242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333500" y="5841830"/>
            <a:ext cx="6019800" cy="646331"/>
          </a:xfrm>
          <a:prstGeom prst="rect">
            <a:avLst/>
          </a:prstGeom>
          <a:noFill/>
        </p:spPr>
        <p:txBody>
          <a:bodyPr wrap="square" rtlCol="0">
            <a:spAutoFit/>
          </a:bodyPr>
          <a:lstStyle/>
          <a:p>
            <a:r>
              <a:rPr lang="en-US" sz="3600" dirty="0">
                <a:solidFill>
                  <a:srgbClr val="0000FF"/>
                </a:solidFill>
              </a:rPr>
              <a:t>rewording/reordering, deletion</a:t>
            </a:r>
          </a:p>
        </p:txBody>
      </p:sp>
    </p:spTree>
    <p:extLst>
      <p:ext uri="{BB962C8B-B14F-4D97-AF65-F5344CB8AC3E}">
        <p14:creationId xmlns:p14="http://schemas.microsoft.com/office/powerpoint/2010/main" val="5867043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1384995"/>
          </a:xfrm>
          <a:prstGeom prst="rect">
            <a:avLst/>
          </a:prstGeom>
          <a:noFill/>
        </p:spPr>
        <p:txBody>
          <a:bodyPr wrap="square" rtlCol="0">
            <a:spAutoFit/>
          </a:bodyPr>
          <a:lstStyle/>
          <a:p>
            <a:r>
              <a:rPr lang="en-US" sz="2800" dirty="0">
                <a:solidFill>
                  <a:srgbClr val="000090"/>
                </a:solidFill>
              </a:rPr>
              <a:t>Nicolas </a:t>
            </a:r>
            <a:r>
              <a:rPr lang="en-US" sz="2800" dirty="0" err="1">
                <a:solidFill>
                  <a:srgbClr val="000090"/>
                </a:solidFill>
              </a:rPr>
              <a:t>Anelka</a:t>
            </a:r>
            <a:r>
              <a:rPr lang="en-US" sz="2800" dirty="0">
                <a:solidFill>
                  <a:srgbClr val="000090"/>
                </a:solidFill>
              </a:rPr>
              <a:t> is a French footballer who currently plays as a striker for Chelsea in the English premier league.</a:t>
            </a:r>
          </a:p>
        </p:txBody>
      </p:sp>
      <p:sp>
        <p:nvSpPr>
          <p:cNvPr id="5" name="TextBox 4"/>
          <p:cNvSpPr txBox="1"/>
          <p:nvPr/>
        </p:nvSpPr>
        <p:spPr>
          <a:xfrm>
            <a:off x="457200" y="4456093"/>
            <a:ext cx="8153400" cy="954107"/>
          </a:xfrm>
          <a:prstGeom prst="rect">
            <a:avLst/>
          </a:prstGeom>
          <a:noFill/>
        </p:spPr>
        <p:txBody>
          <a:bodyPr wrap="square" rtlCol="0">
            <a:spAutoFit/>
          </a:bodyPr>
          <a:lstStyle/>
          <a:p>
            <a:r>
              <a:rPr lang="en-US" sz="2800" dirty="0">
                <a:solidFill>
                  <a:srgbClr val="008000"/>
                </a:solidFill>
              </a:rPr>
              <a:t>Nicolas </a:t>
            </a:r>
            <a:r>
              <a:rPr lang="en-US" sz="2800" dirty="0" err="1">
                <a:solidFill>
                  <a:srgbClr val="008000"/>
                </a:solidFill>
              </a:rPr>
              <a:t>Anelka</a:t>
            </a:r>
            <a:r>
              <a:rPr lang="en-US" sz="2800" dirty="0">
                <a:solidFill>
                  <a:srgbClr val="008000"/>
                </a:solidFill>
              </a:rPr>
              <a:t> is a French football player.  He plays for Chelsea.</a:t>
            </a:r>
          </a:p>
        </p:txBody>
      </p:sp>
      <p:sp>
        <p:nvSpPr>
          <p:cNvPr id="6" name="Down Arrow 5"/>
          <p:cNvSpPr/>
          <p:nvPr/>
        </p:nvSpPr>
        <p:spPr>
          <a:xfrm>
            <a:off x="3429000" y="33528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90800" y="5562600"/>
            <a:ext cx="4267200" cy="1200329"/>
          </a:xfrm>
          <a:prstGeom prst="rect">
            <a:avLst/>
          </a:prstGeom>
          <a:noFill/>
        </p:spPr>
        <p:txBody>
          <a:bodyPr wrap="square" rtlCol="0">
            <a:spAutoFit/>
          </a:bodyPr>
          <a:lstStyle/>
          <a:p>
            <a:r>
              <a:rPr lang="en-US" sz="3600" dirty="0">
                <a:solidFill>
                  <a:srgbClr val="0000FF"/>
                </a:solidFill>
              </a:rPr>
              <a:t>rewording, deletion, sentence splitting</a:t>
            </a:r>
          </a:p>
        </p:txBody>
      </p:sp>
    </p:spTree>
    <p:extLst>
      <p:ext uri="{BB962C8B-B14F-4D97-AF65-F5344CB8AC3E}">
        <p14:creationId xmlns:p14="http://schemas.microsoft.com/office/powerpoint/2010/main" val="1481372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Phrase-based</a:t>
            </a:r>
          </a:p>
        </p:txBody>
      </p:sp>
      <p:sp>
        <p:nvSpPr>
          <p:cNvPr id="4" name="TextBox 3"/>
          <p:cNvSpPr txBox="1"/>
          <p:nvPr/>
        </p:nvSpPr>
        <p:spPr>
          <a:xfrm>
            <a:off x="457200" y="1952655"/>
            <a:ext cx="8153400" cy="523220"/>
          </a:xfrm>
          <a:prstGeom prst="rect">
            <a:avLst/>
          </a:prstGeom>
          <a:noFill/>
        </p:spPr>
        <p:txBody>
          <a:bodyPr wrap="square" rtlCol="0">
            <a:spAutoFit/>
          </a:bodyPr>
          <a:lstStyle/>
          <a:p>
            <a:r>
              <a:rPr lang="en-US" sz="2800" dirty="0">
                <a:solidFill>
                  <a:srgbClr val="000090"/>
                </a:solidFill>
              </a:rPr>
              <a:t>Each edge of a </a:t>
            </a:r>
            <a:r>
              <a:rPr lang="en-US" sz="2800" dirty="0" err="1">
                <a:solidFill>
                  <a:srgbClr val="000090"/>
                </a:solidFill>
              </a:rPr>
              <a:t>tesseract</a:t>
            </a:r>
            <a:r>
              <a:rPr lang="en-US" sz="2800" dirty="0">
                <a:solidFill>
                  <a:srgbClr val="000090"/>
                </a:solidFill>
              </a:rPr>
              <a:t> is of the same length.</a:t>
            </a:r>
          </a:p>
        </p:txBody>
      </p:sp>
      <p:sp>
        <p:nvSpPr>
          <p:cNvPr id="5" name="TextBox 4"/>
          <p:cNvSpPr txBox="1"/>
          <p:nvPr/>
        </p:nvSpPr>
        <p:spPr>
          <a:xfrm>
            <a:off x="457200" y="4124980"/>
            <a:ext cx="8153400" cy="523220"/>
          </a:xfrm>
          <a:prstGeom prst="rect">
            <a:avLst/>
          </a:prstGeom>
          <a:noFill/>
        </p:spPr>
        <p:txBody>
          <a:bodyPr wrap="square" rtlCol="0">
            <a:spAutoFit/>
          </a:bodyPr>
          <a:lstStyle/>
          <a:p>
            <a:r>
              <a:rPr lang="en-US" sz="2800" dirty="0">
                <a:solidFill>
                  <a:srgbClr val="008000"/>
                </a:solidFill>
              </a:rPr>
              <a:t>Same edge of the same length.</a:t>
            </a:r>
          </a:p>
        </p:txBody>
      </p:sp>
      <p:sp>
        <p:nvSpPr>
          <p:cNvPr id="6" name="Down Arrow 5"/>
          <p:cNvSpPr/>
          <p:nvPr/>
        </p:nvSpPr>
        <p:spPr>
          <a:xfrm>
            <a:off x="3429000" y="28575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2726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Qualitatively: </a:t>
            </a:r>
            <a:r>
              <a:rPr lang="en-US" i="1" dirty="0">
                <a:solidFill>
                  <a:srgbClr val="FF0000"/>
                </a:solidFill>
              </a:rPr>
              <a:t>Previous approach</a:t>
            </a:r>
          </a:p>
        </p:txBody>
      </p:sp>
      <p:sp>
        <p:nvSpPr>
          <p:cNvPr id="4" name="Rectangle 3"/>
          <p:cNvSpPr/>
          <p:nvPr/>
        </p:nvSpPr>
        <p:spPr>
          <a:xfrm>
            <a:off x="688848" y="2044005"/>
            <a:ext cx="7616952" cy="830997"/>
          </a:xfrm>
          <a:prstGeom prst="rect">
            <a:avLst/>
          </a:prstGeom>
        </p:spPr>
        <p:txBody>
          <a:bodyPr wrap="square">
            <a:spAutoFit/>
          </a:bodyPr>
          <a:lstStyle/>
          <a:p>
            <a:r>
              <a:rPr lang="en-US" sz="2400" dirty="0">
                <a:solidFill>
                  <a:srgbClr val="000090"/>
                </a:solidFill>
              </a:rPr>
              <a:t>He often recuperated at </a:t>
            </a:r>
            <a:r>
              <a:rPr lang="en-US" sz="2400" dirty="0" err="1">
                <a:solidFill>
                  <a:srgbClr val="000090"/>
                </a:solidFill>
              </a:rPr>
              <a:t>Menton</a:t>
            </a:r>
            <a:r>
              <a:rPr lang="en-US" sz="2400" dirty="0">
                <a:solidFill>
                  <a:srgbClr val="000090"/>
                </a:solidFill>
              </a:rPr>
              <a:t>, near Nice, France, where he eventually died on 1892 January 31.</a:t>
            </a:r>
          </a:p>
        </p:txBody>
      </p:sp>
      <p:sp>
        <p:nvSpPr>
          <p:cNvPr id="5" name="Down Arrow 4"/>
          <p:cNvSpPr/>
          <p:nvPr/>
        </p:nvSpPr>
        <p:spPr>
          <a:xfrm>
            <a:off x="3581400" y="34290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52800" y="4800599"/>
            <a:ext cx="1524000" cy="461665"/>
          </a:xfrm>
          <a:prstGeom prst="rect">
            <a:avLst/>
          </a:prstGeom>
        </p:spPr>
        <p:txBody>
          <a:bodyPr wrap="square">
            <a:spAutoFit/>
          </a:bodyPr>
          <a:lstStyle/>
          <a:p>
            <a:r>
              <a:rPr lang="en-US" sz="2400" dirty="0">
                <a:solidFill>
                  <a:srgbClr val="008000"/>
                </a:solidFill>
              </a:rPr>
              <a:t>He 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Quantitatively</a:t>
            </a:r>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sz="2800" dirty="0"/>
              <a:t>Compared to </a:t>
            </a:r>
            <a:r>
              <a:rPr lang="en-US" sz="2800" b="1" dirty="0"/>
              <a:t>three</a:t>
            </a:r>
            <a:r>
              <a:rPr lang="en-US" sz="2800" dirty="0"/>
              <a:t> previous systems:</a:t>
            </a:r>
          </a:p>
          <a:p>
            <a:pPr marL="0" indent="0">
              <a:buNone/>
            </a:pPr>
            <a:r>
              <a:rPr lang="en-US" sz="2800" b="1" dirty="0">
                <a:solidFill>
                  <a:srgbClr val="0000FF"/>
                </a:solidFill>
              </a:rPr>
              <a:t>Pros:</a:t>
            </a:r>
          </a:p>
          <a:p>
            <a:pPr>
              <a:buFontTx/>
              <a:buChar char="-"/>
            </a:pPr>
            <a:r>
              <a:rPr lang="en-US" sz="2800" dirty="0"/>
              <a:t>phrase-based approach tends to be more similar to human simplifications than other approaches</a:t>
            </a:r>
          </a:p>
          <a:p>
            <a:pPr>
              <a:buFontTx/>
              <a:buChar char="-"/>
            </a:pPr>
            <a:r>
              <a:rPr lang="en-US" sz="2800" dirty="0"/>
              <a:t>deletion improves the quality</a:t>
            </a:r>
          </a:p>
          <a:p>
            <a:pPr>
              <a:buFontTx/>
              <a:buChar char="-"/>
            </a:pPr>
            <a:r>
              <a:rPr lang="en-US" sz="2800" dirty="0"/>
              <a:t>model is fairly easy to understand</a:t>
            </a:r>
          </a:p>
          <a:p>
            <a:pPr marL="0" indent="0">
              <a:buNone/>
            </a:pPr>
            <a:endParaRPr lang="en-US" sz="2800" dirty="0"/>
          </a:p>
          <a:p>
            <a:pPr marL="0" indent="0">
              <a:buNone/>
            </a:pPr>
            <a:r>
              <a:rPr lang="en-US" sz="2800" b="1" dirty="0">
                <a:solidFill>
                  <a:srgbClr val="FF0000"/>
                </a:solidFill>
              </a:rPr>
              <a:t>Cons:</a:t>
            </a:r>
          </a:p>
          <a:p>
            <a:pPr>
              <a:buFontTx/>
              <a:buChar char="-"/>
            </a:pPr>
            <a:r>
              <a:rPr lang="en-US" sz="2800" dirty="0"/>
              <a:t>tends to only make minor changes to the sentences</a:t>
            </a:r>
          </a:p>
          <a:p>
            <a:pPr>
              <a:buFontTx/>
              <a:buChar char="-"/>
            </a:pPr>
            <a:r>
              <a:rPr lang="en-US" sz="2800" dirty="0"/>
              <a:t>some </a:t>
            </a:r>
            <a:r>
              <a:rPr lang="en-US" sz="2800" dirty="0" err="1"/>
              <a:t>disfluencies</a:t>
            </a:r>
            <a:r>
              <a:rPr lang="en-US" sz="2800" dirty="0"/>
              <a:t> due to long distance dependencies</a:t>
            </a:r>
          </a:p>
          <a:p>
            <a:pPr>
              <a:buFontTx/>
              <a:buChar char="-"/>
            </a:pPr>
            <a:endParaRPr lang="en-US" sz="2800" dirty="0"/>
          </a:p>
        </p:txBody>
      </p:sp>
    </p:spTree>
    <p:extLst>
      <p:ext uri="{BB962C8B-B14F-4D97-AF65-F5344CB8AC3E}">
        <p14:creationId xmlns:p14="http://schemas.microsoft.com/office/powerpoint/2010/main" val="13459673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74674"/>
            <a:ext cx="7467600" cy="1754326"/>
          </a:xfrm>
          <a:prstGeom prst="rect">
            <a:avLst/>
          </a:prstGeom>
          <a:noFill/>
        </p:spPr>
        <p:txBody>
          <a:bodyPr wrap="square" rtlCol="0">
            <a:spAutoFit/>
          </a:bodyPr>
          <a:lstStyle/>
          <a:p>
            <a:r>
              <a:rPr lang="en-US" sz="3600" dirty="0">
                <a:latin typeface="Gill Sans"/>
                <a:cs typeface="Gill Sans"/>
              </a:rPr>
              <a:t>Our life is frittered away by detail. </a:t>
            </a:r>
          </a:p>
          <a:p>
            <a:r>
              <a:rPr lang="en-US" sz="3600" dirty="0">
                <a:latin typeface="Gill Sans"/>
                <a:cs typeface="Gill Sans"/>
              </a:rPr>
              <a:t>Simplify, simplify.</a:t>
            </a:r>
          </a:p>
          <a:p>
            <a:r>
              <a:rPr lang="en-US" sz="3600" dirty="0">
                <a:latin typeface="Gill Sans"/>
                <a:cs typeface="Gill Sans"/>
              </a:rPr>
              <a:t>	- H.D. Thoreau</a:t>
            </a:r>
          </a:p>
        </p:txBody>
      </p:sp>
      <p:sp>
        <p:nvSpPr>
          <p:cNvPr id="5" name="TextBox 4"/>
          <p:cNvSpPr txBox="1"/>
          <p:nvPr/>
        </p:nvSpPr>
        <p:spPr>
          <a:xfrm>
            <a:off x="762000" y="4800600"/>
            <a:ext cx="5722362" cy="1200329"/>
          </a:xfrm>
          <a:prstGeom prst="rect">
            <a:avLst/>
          </a:prstGeom>
          <a:noFill/>
        </p:spPr>
        <p:txBody>
          <a:bodyPr wrap="square" rtlCol="0">
            <a:spAutoFit/>
          </a:bodyPr>
          <a:lstStyle/>
          <a:p>
            <a:r>
              <a:rPr lang="en-US" sz="3600" dirty="0">
                <a:latin typeface="Gill Sans"/>
                <a:cs typeface="Gill Sans"/>
              </a:rPr>
              <a:t>Our life is frittered away.</a:t>
            </a:r>
          </a:p>
          <a:p>
            <a:r>
              <a:rPr lang="en-US" sz="3600" dirty="0">
                <a:latin typeface="Gill Sans"/>
                <a:cs typeface="Gill Sans"/>
              </a:rPr>
              <a:t>	- Lab Machine 227-31</a:t>
            </a:r>
          </a:p>
        </p:txBody>
      </p:sp>
      <p:sp>
        <p:nvSpPr>
          <p:cNvPr id="6" name="Down Arrow 5"/>
          <p:cNvSpPr/>
          <p:nvPr/>
        </p:nvSpPr>
        <p:spPr>
          <a:xfrm>
            <a:off x="3657600" y="3657600"/>
            <a:ext cx="838200" cy="6858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E75CD-3022-F44D-AB9F-636C20C4D77C}"/>
              </a:ext>
            </a:extLst>
          </p:cNvPr>
          <p:cNvSpPr>
            <a:spLocks noGrp="1"/>
          </p:cNvSpPr>
          <p:nvPr>
            <p:ph type="title"/>
          </p:nvPr>
        </p:nvSpPr>
        <p:spPr/>
        <p:txBody>
          <a:bodyPr/>
          <a:lstStyle/>
          <a:p>
            <a:r>
              <a:rPr lang="en-US" dirty="0"/>
              <a:t>A syntax-based approach</a:t>
            </a:r>
          </a:p>
        </p:txBody>
      </p:sp>
    </p:spTree>
    <p:extLst>
      <p:ext uri="{BB962C8B-B14F-4D97-AF65-F5344CB8AC3E}">
        <p14:creationId xmlns:p14="http://schemas.microsoft.com/office/powerpoint/2010/main" val="7279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thoughts/challenges</a:t>
            </a:r>
          </a:p>
        </p:txBody>
      </p:sp>
      <p:sp>
        <p:nvSpPr>
          <p:cNvPr id="3" name="Content Placeholder 2"/>
          <p:cNvSpPr>
            <a:spLocks noGrp="1"/>
          </p:cNvSpPr>
          <p:nvPr>
            <p:ph sz="quarter" idx="1"/>
          </p:nvPr>
        </p:nvSpPr>
        <p:spPr>
          <a:xfrm>
            <a:off x="612648" y="1600200"/>
            <a:ext cx="8153400" cy="4876800"/>
          </a:xfrm>
        </p:spPr>
        <p:txBody>
          <a:bodyPr>
            <a:normAutofit fontScale="77500" lnSpcReduction="20000"/>
          </a:bodyPr>
          <a:lstStyle/>
          <a:p>
            <a:pPr marL="0" indent="0">
              <a:buNone/>
            </a:pPr>
            <a:r>
              <a:rPr lang="en-US" dirty="0"/>
              <a:t>How do people do it?</a:t>
            </a:r>
          </a:p>
          <a:p>
            <a:pPr marL="0" indent="0">
              <a:buNone/>
            </a:pPr>
            <a:endParaRPr lang="en-US" dirty="0"/>
          </a:p>
          <a:p>
            <a:pPr marL="0" indent="0">
              <a:buNone/>
            </a:pPr>
            <a:r>
              <a:rPr lang="en-US" dirty="0"/>
              <a:t>What is simple?</a:t>
            </a:r>
          </a:p>
          <a:p>
            <a:pPr lvl="1"/>
            <a:r>
              <a:rPr lang="en-US" dirty="0"/>
              <a:t>different domains may have different notion</a:t>
            </a:r>
          </a:p>
          <a:p>
            <a:pPr marL="0" indent="0">
              <a:buNone/>
            </a:pPr>
            <a:endParaRPr lang="en-US" dirty="0"/>
          </a:p>
          <a:p>
            <a:pPr marL="0" indent="0">
              <a:buNone/>
            </a:pPr>
            <a:r>
              <a:rPr lang="en-US" dirty="0"/>
              <a:t>How do domain constraints affect approaches</a:t>
            </a:r>
          </a:p>
          <a:p>
            <a:pPr lvl="1"/>
            <a:r>
              <a:rPr lang="en-US" dirty="0"/>
              <a:t>medical and legal</a:t>
            </a:r>
          </a:p>
          <a:p>
            <a:pPr lvl="2"/>
            <a:r>
              <a:rPr lang="en-US" dirty="0"/>
              <a:t>deletion is frowned upon</a:t>
            </a:r>
          </a:p>
          <a:p>
            <a:pPr lvl="2"/>
            <a:r>
              <a:rPr lang="en-US" dirty="0"/>
              <a:t>insertions are much more common (e.g. definitions)</a:t>
            </a:r>
          </a:p>
          <a:p>
            <a:pPr lvl="1"/>
            <a:r>
              <a:rPr lang="en-US" dirty="0"/>
              <a:t>can our algorithms vary the simplicity?</a:t>
            </a:r>
          </a:p>
          <a:p>
            <a:pPr marL="45720" indent="0">
              <a:buNone/>
            </a:pPr>
            <a:endParaRPr lang="en-US" dirty="0"/>
          </a:p>
          <a:p>
            <a:pPr marL="45720" indent="0">
              <a:buNone/>
            </a:pPr>
            <a:r>
              <a:rPr lang="en-US" dirty="0"/>
              <a:t>Text-to-image models</a:t>
            </a:r>
          </a:p>
          <a:p>
            <a:pPr marL="45720" indent="0">
              <a:buNone/>
            </a:pPr>
            <a:endParaRPr lang="en-US" dirty="0"/>
          </a:p>
          <a:p>
            <a:pPr marL="45720" indent="0">
              <a:buNone/>
            </a:pPr>
            <a:r>
              <a:rPr lang="en-US" dirty="0"/>
              <a:t>LLMs (hallucinations?)</a:t>
            </a:r>
          </a:p>
        </p:txBody>
      </p:sp>
    </p:spTree>
    <p:extLst>
      <p:ext uri="{BB962C8B-B14F-4D97-AF65-F5344CB8AC3E}">
        <p14:creationId xmlns:p14="http://schemas.microsoft.com/office/powerpoint/2010/main" val="228243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simplification: real examples</a:t>
            </a:r>
          </a:p>
        </p:txBody>
      </p:sp>
      <p:sp>
        <p:nvSpPr>
          <p:cNvPr id="4" name="Rectangle 3"/>
          <p:cNvSpPr/>
          <p:nvPr/>
        </p:nvSpPr>
        <p:spPr>
          <a:xfrm>
            <a:off x="152400" y="1905000"/>
            <a:ext cx="8991600" cy="954107"/>
          </a:xfrm>
          <a:prstGeom prst="rect">
            <a:avLst/>
          </a:prstGeom>
        </p:spPr>
        <p:txBody>
          <a:bodyPr wrap="square">
            <a:spAutoFit/>
          </a:bodyPr>
          <a:lstStyle/>
          <a:p>
            <a:r>
              <a:rPr lang="en-US" sz="2800" dirty="0">
                <a:solidFill>
                  <a:srgbClr val="000090"/>
                </a:solidFill>
              </a:rPr>
              <a:t>Endemic types or species are especially likely to develop on islands because of their geographical isolation.</a:t>
            </a:r>
          </a:p>
        </p:txBody>
      </p:sp>
      <p:sp>
        <p:nvSpPr>
          <p:cNvPr id="5" name="Rectangle 4"/>
          <p:cNvSpPr/>
          <p:nvPr/>
        </p:nvSpPr>
        <p:spPr>
          <a:xfrm>
            <a:off x="152400" y="4114800"/>
            <a:ext cx="8382000" cy="954107"/>
          </a:xfrm>
          <a:prstGeom prst="rect">
            <a:avLst/>
          </a:prstGeom>
        </p:spPr>
        <p:txBody>
          <a:bodyPr wrap="square">
            <a:spAutoFit/>
          </a:bodyPr>
          <a:lstStyle/>
          <a:p>
            <a:r>
              <a:rPr lang="en-US" sz="2800" dirty="0">
                <a:solidFill>
                  <a:srgbClr val="FF6600"/>
                </a:solidFill>
              </a:rPr>
              <a:t>Endemic types are most likely to develop on islands because they are isolated.</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43000" y="5410521"/>
            <a:ext cx="6910616" cy="523220"/>
          </a:xfrm>
          <a:prstGeom prst="rect">
            <a:avLst/>
          </a:prstGeom>
          <a:noFill/>
        </p:spPr>
        <p:txBody>
          <a:bodyPr wrap="none" rtlCol="0">
            <a:spAutoFit/>
          </a:bodyPr>
          <a:lstStyle/>
          <a:p>
            <a:r>
              <a:rPr lang="en-US" sz="2800" dirty="0">
                <a:solidFill>
                  <a:srgbClr val="FF0000"/>
                </a:solidFill>
              </a:rPr>
              <a:t>What types of transformations are happening?</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494C-2A46-4EBB-497F-FBA375AB7337}"/>
              </a:ext>
            </a:extLst>
          </p:cNvPr>
          <p:cNvSpPr>
            <a:spLocks noGrp="1"/>
          </p:cNvSpPr>
          <p:nvPr>
            <p:ph type="title"/>
          </p:nvPr>
        </p:nvSpPr>
        <p:spPr/>
        <p:txBody>
          <a:bodyPr/>
          <a:lstStyle/>
          <a:p>
            <a:r>
              <a:rPr lang="en-US"/>
              <a:t>Current version of the tool</a:t>
            </a:r>
          </a:p>
        </p:txBody>
      </p:sp>
      <p:sp>
        <p:nvSpPr>
          <p:cNvPr id="3" name="Content Placeholder 2">
            <a:extLst>
              <a:ext uri="{FF2B5EF4-FFF2-40B4-BE49-F238E27FC236}">
                <a16:creationId xmlns:a16="http://schemas.microsoft.com/office/drawing/2014/main" id="{439FAB9B-F7C5-7E87-1F16-413EC88928F7}"/>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5951534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2B0B-8EAF-ADE3-6063-9C076F94BE41}"/>
              </a:ext>
            </a:extLst>
          </p:cNvPr>
          <p:cNvSpPr>
            <a:spLocks noGrp="1"/>
          </p:cNvSpPr>
          <p:nvPr>
            <p:ph type="title"/>
          </p:nvPr>
        </p:nvSpPr>
        <p:spPr/>
        <p:txBody>
          <a:bodyPr/>
          <a:lstStyle/>
          <a:p>
            <a:r>
              <a:rPr lang="en-US" dirty="0"/>
              <a:t>Four of these are true</a:t>
            </a:r>
          </a:p>
        </p:txBody>
      </p:sp>
      <p:sp>
        <p:nvSpPr>
          <p:cNvPr id="3" name="Content Placeholder 2">
            <a:extLst>
              <a:ext uri="{FF2B5EF4-FFF2-40B4-BE49-F238E27FC236}">
                <a16:creationId xmlns:a16="http://schemas.microsoft.com/office/drawing/2014/main" id="{95904873-4F5B-85BD-AEB7-E230AC44B27A}"/>
              </a:ext>
            </a:extLst>
          </p:cNvPr>
          <p:cNvSpPr>
            <a:spLocks noGrp="1"/>
          </p:cNvSpPr>
          <p:nvPr>
            <p:ph sz="quarter" idx="1"/>
          </p:nvPr>
        </p:nvSpPr>
        <p:spPr/>
        <p:txBody>
          <a:bodyPr>
            <a:normAutofit fontScale="92500" lnSpcReduction="10000"/>
          </a:bodyPr>
          <a:lstStyle/>
          <a:p>
            <a:pPr marL="0" indent="0">
              <a:buNone/>
            </a:pPr>
            <a:r>
              <a:rPr lang="en-US" dirty="0"/>
              <a:t>I was pulled over by a helicopter</a:t>
            </a:r>
          </a:p>
          <a:p>
            <a:pPr marL="0" indent="0">
              <a:buNone/>
            </a:pPr>
            <a:endParaRPr lang="en-US" dirty="0"/>
          </a:p>
          <a:p>
            <a:pPr marL="0" indent="0">
              <a:buNone/>
            </a:pPr>
            <a:r>
              <a:rPr lang="en-US" dirty="0"/>
              <a:t>I speak three languages fluently</a:t>
            </a:r>
          </a:p>
          <a:p>
            <a:pPr marL="0" indent="0">
              <a:buNone/>
            </a:pPr>
            <a:endParaRPr lang="en-US" dirty="0"/>
          </a:p>
          <a:p>
            <a:pPr marL="0" indent="0">
              <a:buNone/>
            </a:pPr>
            <a:r>
              <a:rPr lang="en-US" dirty="0"/>
              <a:t>I had a “strip-off” with my CEO at an all-hands meeting</a:t>
            </a:r>
          </a:p>
          <a:p>
            <a:pPr marL="0" indent="0">
              <a:buNone/>
            </a:pPr>
            <a:endParaRPr lang="en-US" dirty="0"/>
          </a:p>
          <a:p>
            <a:pPr marL="0" indent="0">
              <a:buNone/>
            </a:pPr>
            <a:r>
              <a:rPr lang="en-US" dirty="0"/>
              <a:t>I know how to scuba dive</a:t>
            </a:r>
          </a:p>
          <a:p>
            <a:pPr marL="0" indent="0">
              <a:buNone/>
            </a:pPr>
            <a:endParaRPr lang="en-US" dirty="0"/>
          </a:p>
          <a:p>
            <a:pPr marL="0" indent="0">
              <a:buNone/>
            </a:pPr>
            <a:r>
              <a:rPr lang="en-US" dirty="0"/>
              <a:t>I play </a:t>
            </a:r>
            <a:r>
              <a:rPr lang="en-US" dirty="0" err="1"/>
              <a:t>Pokemon</a:t>
            </a:r>
            <a:r>
              <a:rPr lang="en-US" dirty="0"/>
              <a:t> GO</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337452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B862-01DE-242C-315A-E21FAF3CE931}"/>
              </a:ext>
            </a:extLst>
          </p:cNvPr>
          <p:cNvSpPr>
            <a:spLocks noGrp="1"/>
          </p:cNvSpPr>
          <p:nvPr>
            <p:ph type="title"/>
          </p:nvPr>
        </p:nvSpPr>
        <p:spPr/>
        <p:txBody>
          <a:bodyPr/>
          <a:lstStyle/>
          <a:p>
            <a:r>
              <a:rPr lang="en-US" dirty="0"/>
              <a:t>Four of these are true</a:t>
            </a:r>
          </a:p>
        </p:txBody>
      </p:sp>
      <p:sp>
        <p:nvSpPr>
          <p:cNvPr id="3" name="Content Placeholder 2">
            <a:extLst>
              <a:ext uri="{FF2B5EF4-FFF2-40B4-BE49-F238E27FC236}">
                <a16:creationId xmlns:a16="http://schemas.microsoft.com/office/drawing/2014/main" id="{56675959-FAB1-A5B4-4323-BED2EBC5D48C}"/>
              </a:ext>
            </a:extLst>
          </p:cNvPr>
          <p:cNvSpPr>
            <a:spLocks noGrp="1"/>
          </p:cNvSpPr>
          <p:nvPr>
            <p:ph sz="quarter" idx="1"/>
          </p:nvPr>
        </p:nvSpPr>
        <p:spPr/>
        <p:txBody>
          <a:bodyPr>
            <a:normAutofit lnSpcReduction="10000"/>
          </a:bodyPr>
          <a:lstStyle/>
          <a:p>
            <a:pPr marL="0" indent="0">
              <a:buNone/>
            </a:pPr>
            <a:r>
              <a:rPr lang="en-US" dirty="0"/>
              <a:t>I lived in Vermont for three years</a:t>
            </a:r>
          </a:p>
          <a:p>
            <a:pPr marL="0" indent="0">
              <a:buNone/>
            </a:pPr>
            <a:endParaRPr lang="en-US" dirty="0"/>
          </a:p>
          <a:p>
            <a:pPr marL="0" indent="0">
              <a:buNone/>
            </a:pPr>
            <a:r>
              <a:rPr lang="en-US" dirty="0"/>
              <a:t>I won a disc golf tournament</a:t>
            </a:r>
          </a:p>
          <a:p>
            <a:pPr marL="0" indent="0">
              <a:buNone/>
            </a:pPr>
            <a:endParaRPr lang="en-US" dirty="0"/>
          </a:p>
          <a:p>
            <a:pPr marL="0" indent="0">
              <a:buNone/>
            </a:pPr>
            <a:r>
              <a:rPr lang="en-US" dirty="0"/>
              <a:t>I’m a dual citizen</a:t>
            </a:r>
          </a:p>
          <a:p>
            <a:pPr marL="0" indent="0">
              <a:buNone/>
            </a:pPr>
            <a:endParaRPr lang="en-US" dirty="0"/>
          </a:p>
          <a:p>
            <a:pPr marL="0" indent="0">
              <a:buNone/>
            </a:pPr>
            <a:r>
              <a:rPr lang="en-US" dirty="0"/>
              <a:t>I’ve been to Albania 5 times</a:t>
            </a:r>
          </a:p>
          <a:p>
            <a:pPr marL="0" indent="0">
              <a:buNone/>
            </a:pPr>
            <a:endParaRPr lang="en-US" dirty="0"/>
          </a:p>
          <a:p>
            <a:pPr marL="0" indent="0">
              <a:buNone/>
            </a:pPr>
            <a:r>
              <a:rPr lang="en-US" dirty="0"/>
              <a:t>I brew my own beer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123117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5DBF-979D-7A48-91A3-60E0F2CB7CAB}"/>
              </a:ext>
            </a:extLst>
          </p:cNvPr>
          <p:cNvSpPr>
            <a:spLocks noGrp="1"/>
          </p:cNvSpPr>
          <p:nvPr>
            <p:ph type="title"/>
          </p:nvPr>
        </p:nvSpPr>
        <p:spPr/>
        <p:txBody>
          <a:bodyPr>
            <a:normAutofit/>
          </a:bodyPr>
          <a:lstStyle/>
          <a:p>
            <a:r>
              <a:rPr lang="en-US" dirty="0"/>
              <a:t>Four of these are true</a:t>
            </a:r>
          </a:p>
        </p:txBody>
      </p:sp>
      <p:sp>
        <p:nvSpPr>
          <p:cNvPr id="3" name="Content Placeholder 2">
            <a:extLst>
              <a:ext uri="{FF2B5EF4-FFF2-40B4-BE49-F238E27FC236}">
                <a16:creationId xmlns:a16="http://schemas.microsoft.com/office/drawing/2014/main" id="{D4FCBB4A-2445-BA47-B5D9-815B115EA7F9}"/>
              </a:ext>
            </a:extLst>
          </p:cNvPr>
          <p:cNvSpPr>
            <a:spLocks noGrp="1"/>
          </p:cNvSpPr>
          <p:nvPr>
            <p:ph sz="quarter" idx="1"/>
          </p:nvPr>
        </p:nvSpPr>
        <p:spPr/>
        <p:txBody>
          <a:bodyPr>
            <a:normAutofit lnSpcReduction="10000"/>
          </a:bodyPr>
          <a:lstStyle/>
          <a:p>
            <a:pPr marL="0" indent="0">
              <a:buNone/>
            </a:pPr>
            <a:r>
              <a:rPr lang="en-US"/>
              <a:t>I cut </a:t>
            </a:r>
            <a:r>
              <a:rPr lang="en-US" dirty="0"/>
              <a:t>my own hair</a:t>
            </a:r>
          </a:p>
          <a:p>
            <a:pPr marL="0" indent="0">
              <a:buNone/>
            </a:pPr>
            <a:endParaRPr lang="en-US" dirty="0"/>
          </a:p>
          <a:p>
            <a:pPr marL="0" indent="0">
              <a:buNone/>
            </a:pPr>
            <a:r>
              <a:rPr lang="en-US" dirty="0"/>
              <a:t>I wrote the prototype of Google Scholar</a:t>
            </a:r>
          </a:p>
          <a:p>
            <a:pPr marL="0" indent="0">
              <a:buNone/>
            </a:pPr>
            <a:endParaRPr lang="en-US" dirty="0"/>
          </a:p>
          <a:p>
            <a:pPr marL="0" indent="0">
              <a:buNone/>
            </a:pPr>
            <a:r>
              <a:rPr lang="en-US" dirty="0"/>
              <a:t>I mountain unicycle</a:t>
            </a:r>
          </a:p>
          <a:p>
            <a:pPr marL="0" indent="0">
              <a:buNone/>
            </a:pPr>
            <a:endParaRPr lang="en-US" dirty="0"/>
          </a:p>
          <a:p>
            <a:pPr marL="0" indent="0">
              <a:buNone/>
            </a:pPr>
            <a:r>
              <a:rPr lang="en-US" dirty="0"/>
              <a:t>I was born in Antarctica</a:t>
            </a:r>
          </a:p>
          <a:p>
            <a:pPr marL="0" indent="0">
              <a:buNone/>
            </a:pPr>
            <a:endParaRPr lang="en-US" dirty="0"/>
          </a:p>
          <a:p>
            <a:pPr marL="0" indent="0">
              <a:buNone/>
            </a:pPr>
            <a:r>
              <a:rPr lang="en-US" dirty="0"/>
              <a:t>I have over 100 bottles of alcohol at home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875982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366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14210</TotalTime>
  <Words>3959</Words>
  <Application>Microsoft Macintosh PowerPoint</Application>
  <PresentationFormat>On-screen Show (4:3)</PresentationFormat>
  <Paragraphs>733</Paragraphs>
  <Slides>93</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Arial</vt:lpstr>
      <vt:lpstr>Calibri</vt:lpstr>
      <vt:lpstr>Gill Sans</vt:lpstr>
      <vt:lpstr>Tw Cen MT</vt:lpstr>
      <vt:lpstr>Wingdings</vt:lpstr>
      <vt:lpstr>Wingdings 2</vt:lpstr>
      <vt:lpstr>Median</vt:lpstr>
      <vt:lpstr>Text Simplification</vt:lpstr>
      <vt:lpstr>PowerPoint Presentation</vt:lpstr>
      <vt:lpstr>Admin</vt:lpstr>
      <vt:lpstr>Course feedback forms</vt:lpstr>
      <vt:lpstr>Text simplification</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Goals today</vt:lpstr>
      <vt:lpstr>Why text simplification?</vt:lpstr>
      <vt:lpstr>Why text simplification?</vt:lpstr>
      <vt:lpstr>Adult literacy</vt:lpstr>
      <vt:lpstr>Why text simplification?</vt:lpstr>
      <vt:lpstr>Why text simplification?</vt:lpstr>
      <vt:lpstr>What makes text difficult/simple?</vt:lpstr>
      <vt:lpstr>What makes text difficult/simple?</vt:lpstr>
      <vt:lpstr>Quantifying text difficulty</vt:lpstr>
      <vt:lpstr>Quantifying word difficulty</vt:lpstr>
      <vt:lpstr>Validating frequency hypothesis</vt:lpstr>
      <vt:lpstr>Validating frequency hypothesis</vt:lpstr>
      <vt:lpstr>Validating frequency hypothesis</vt:lpstr>
      <vt:lpstr>Validating frequency hypothesis</vt:lpstr>
      <vt:lpstr>Study participants</vt:lpstr>
      <vt:lpstr>Frequency correlates with understanding!</vt:lpstr>
      <vt:lpstr>Frequency correlates with understanding!</vt:lpstr>
      <vt:lpstr>Quantifying text difficulty</vt:lpstr>
      <vt:lpstr>Goals today</vt:lpstr>
      <vt:lpstr>Spectrum of solutions</vt:lpstr>
      <vt:lpstr>Writer assist tool</vt:lpstr>
      <vt:lpstr>Writer assist tool</vt:lpstr>
      <vt:lpstr>Writer assist tool</vt:lpstr>
      <vt:lpstr>Writer assist tool</vt:lpstr>
      <vt:lpstr>Writer assist tool</vt:lpstr>
      <vt:lpstr>How do we identify difficult words?</vt:lpstr>
      <vt:lpstr>A semi-automated approach</vt:lpstr>
      <vt:lpstr>A semi-automated approach</vt:lpstr>
      <vt:lpstr>A semi-automated approach</vt:lpstr>
      <vt:lpstr>Evaluation/experimentation</vt:lpstr>
      <vt:lpstr>An experiment</vt:lpstr>
      <vt:lpstr>An experiment</vt:lpstr>
      <vt:lpstr>Results with the text: understanding (questions Q3, Q4, Q5, …)</vt:lpstr>
      <vt:lpstr>Results without the text: learning (questions Q1, Q2, Q3,…)</vt:lpstr>
      <vt:lpstr>Spectrum of solutions</vt:lpstr>
      <vt:lpstr>Data-driven approach</vt:lpstr>
      <vt:lpstr>Collecting simplification data</vt:lpstr>
      <vt:lpstr>Wikipedia for text simplification</vt:lpstr>
      <vt:lpstr>Wikipedia for text simplification</vt:lpstr>
      <vt:lpstr>Wikipedia for text simplification</vt:lpstr>
      <vt:lpstr>From aligned documents to  aligned sentences</vt:lpstr>
      <vt:lpstr>From aligned documents to  aligned sentences</vt:lpstr>
      <vt:lpstr>Wikipedia for text simplification</vt:lpstr>
      <vt:lpstr>Simplification approaches</vt:lpstr>
      <vt:lpstr>Simplification approaches</vt:lpstr>
      <vt:lpstr>Lexical simplification</vt:lpstr>
      <vt:lpstr>Lexical simplification</vt:lpstr>
      <vt:lpstr>Preprocessing</vt:lpstr>
      <vt:lpstr>Extract candidate simplifications</vt:lpstr>
      <vt:lpstr>Simplification rules learned</vt:lpstr>
      <vt:lpstr>Not all rules apply in all contexts</vt:lpstr>
      <vt:lpstr>Data for learning context</vt:lpstr>
      <vt:lpstr>Collected data for 500 words</vt:lpstr>
      <vt:lpstr>Learning to apply rules</vt:lpstr>
      <vt:lpstr>Learning a ranker</vt:lpstr>
      <vt:lpstr>Applying the ranker</vt:lpstr>
      <vt:lpstr>Results</vt:lpstr>
      <vt:lpstr>Phrase-based sentence simplification</vt:lpstr>
      <vt:lpstr>Phrase-based sentence simplification</vt:lpstr>
      <vt:lpstr>Phrase-based sentence simplification</vt:lpstr>
      <vt:lpstr>Phrase-based sentence simplification</vt:lpstr>
      <vt:lpstr>Learned phrase examples</vt:lpstr>
      <vt:lpstr>Phrase-based sentence simplification</vt:lpstr>
      <vt:lpstr>Phrase-based sentence simplification</vt:lpstr>
      <vt:lpstr>Phrase-based sentence simplification</vt:lpstr>
      <vt:lpstr>Phrase-based sentence simplification</vt:lpstr>
      <vt:lpstr>Deleted phrases</vt:lpstr>
      <vt:lpstr>Qualitatively: Phrase-based</vt:lpstr>
      <vt:lpstr>Qualitatively: Phrase-based</vt:lpstr>
      <vt:lpstr>Qualitatively: Phrase-based</vt:lpstr>
      <vt:lpstr>Qualitatively: Phrase-based</vt:lpstr>
      <vt:lpstr>Qualitatively: Previous approach</vt:lpstr>
      <vt:lpstr>Quantitatively</vt:lpstr>
      <vt:lpstr>A syntax-based approach</vt:lpstr>
      <vt:lpstr>Future thoughts/challenges</vt:lpstr>
      <vt:lpstr>Current version of the tool</vt:lpstr>
      <vt:lpstr>Four of these are true</vt:lpstr>
      <vt:lpstr>Four of these are true</vt:lpstr>
      <vt:lpstr>Four of these are true</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Simplify Sentences Using Wikipedia</dc:title>
  <dc:creator>Dave Kauchak</dc:creator>
  <cp:lastModifiedBy>David Kauchak</cp:lastModifiedBy>
  <cp:revision>633</cp:revision>
  <cp:lastPrinted>2024-11-21T19:26:23Z</cp:lastPrinted>
  <dcterms:created xsi:type="dcterms:W3CDTF">2011-01-31T20:21:43Z</dcterms:created>
  <dcterms:modified xsi:type="dcterms:W3CDTF">2024-11-21T19:27:49Z</dcterms:modified>
</cp:coreProperties>
</file>