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256" r:id="rId2"/>
    <p:sldId id="258" r:id="rId3"/>
    <p:sldId id="541" r:id="rId4"/>
    <p:sldId id="419" r:id="rId5"/>
    <p:sldId id="421" r:id="rId6"/>
    <p:sldId id="422" r:id="rId7"/>
    <p:sldId id="423" r:id="rId8"/>
    <p:sldId id="427" r:id="rId9"/>
    <p:sldId id="426" r:id="rId10"/>
    <p:sldId id="429" r:id="rId11"/>
    <p:sldId id="430" r:id="rId12"/>
    <p:sldId id="431" r:id="rId13"/>
    <p:sldId id="432" r:id="rId14"/>
    <p:sldId id="433" r:id="rId15"/>
    <p:sldId id="435" r:id="rId16"/>
    <p:sldId id="449" r:id="rId17"/>
    <p:sldId id="450" r:id="rId18"/>
    <p:sldId id="451" r:id="rId19"/>
    <p:sldId id="452" r:id="rId20"/>
    <p:sldId id="460" r:id="rId21"/>
    <p:sldId id="553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53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554" r:id="rId56"/>
    <p:sldId id="493" r:id="rId57"/>
    <p:sldId id="497" r:id="rId58"/>
    <p:sldId id="498" r:id="rId59"/>
    <p:sldId id="499" r:id="rId60"/>
    <p:sldId id="500" r:id="rId61"/>
    <p:sldId id="504" r:id="rId62"/>
    <p:sldId id="505" r:id="rId63"/>
    <p:sldId id="506" r:id="rId64"/>
    <p:sldId id="526" r:id="rId65"/>
    <p:sldId id="527" r:id="rId66"/>
    <p:sldId id="375" r:id="rId67"/>
    <p:sldId id="392" r:id="rId68"/>
    <p:sldId id="398" r:id="rId69"/>
    <p:sldId id="399" r:id="rId70"/>
    <p:sldId id="400" r:id="rId71"/>
    <p:sldId id="395" r:id="rId72"/>
    <p:sldId id="401" r:id="rId73"/>
    <p:sldId id="402" r:id="rId74"/>
    <p:sldId id="403" r:id="rId75"/>
    <p:sldId id="404" r:id="rId76"/>
    <p:sldId id="405" r:id="rId77"/>
    <p:sldId id="406" r:id="rId78"/>
    <p:sldId id="407" r:id="rId79"/>
    <p:sldId id="408" r:id="rId80"/>
    <p:sldId id="410" r:id="rId81"/>
    <p:sldId id="411" r:id="rId82"/>
    <p:sldId id="412" r:id="rId83"/>
    <p:sldId id="420" r:id="rId84"/>
    <p:sldId id="555" r:id="rId85"/>
    <p:sldId id="418" r:id="rId86"/>
    <p:sldId id="556" r:id="rId87"/>
    <p:sldId id="535" r:id="rId88"/>
    <p:sldId id="536" r:id="rId89"/>
    <p:sldId id="537" r:id="rId90"/>
    <p:sldId id="538" r:id="rId91"/>
    <p:sldId id="539" r:id="rId92"/>
    <p:sldId id="540" r:id="rId93"/>
    <p:sldId id="529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/>
    <p:restoredTop sz="94690"/>
  </p:normalViewPr>
  <p:slideViewPr>
    <p:cSldViewPr snapToGrid="0" snapToObjects="1">
      <p:cViewPr varScale="1">
        <p:scale>
          <a:sx n="146" d="100"/>
          <a:sy n="146" d="100"/>
        </p:scale>
        <p:origin x="192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82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83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each</a:t>
            </a:r>
            <a:r>
              <a:rPr lang="en-US" baseline="0" dirty="0"/>
              <a:t> example is classified correctly!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68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69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11/5/24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4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11/5/24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8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6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.emf"/><Relationship Id="rId7" Type="http://schemas.openxmlformats.org/officeDocument/2006/relationships/image" Target="../media/image400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Advanced Classification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159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locally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6" y="1638160"/>
            <a:ext cx="4800600" cy="4102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k-Nearest Neighbour (k-NN) Classifier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04800" y="6262750"/>
            <a:ext cx="7723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is the decision boundary for k-NN for this one?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9FCC8-5F01-110D-D03A-4D9BD2CCABBB}"/>
              </a:ext>
            </a:extLst>
          </p:cNvPr>
          <p:cNvSpPr txBox="1"/>
          <p:nvPr/>
        </p:nvSpPr>
        <p:spPr>
          <a:xfrm>
            <a:off x="4132868" y="5505696"/>
            <a:ext cx="14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 = 1</a:t>
            </a:r>
          </a:p>
        </p:txBody>
      </p:sp>
    </p:spTree>
    <p:extLst>
      <p:ext uri="{BB962C8B-B14F-4D97-AF65-F5344CB8AC3E}">
        <p14:creationId xmlns:p14="http://schemas.microsoft.com/office/powerpoint/2010/main" val="234013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k-Nearest Neighbour (k-NN) Classifier</a:t>
            </a:r>
          </a:p>
        </p:txBody>
      </p:sp>
      <p:pic>
        <p:nvPicPr>
          <p:cNvPr id="11" name="Picture 10" descr="Figure2.27b.jpg"/>
          <p:cNvPicPr>
            <a:picLocks noChangeAspect="1"/>
          </p:cNvPicPr>
          <p:nvPr/>
        </p:nvPicPr>
        <p:blipFill>
          <a:blip r:embed="rId2" cstate="print"/>
          <a:srcRect b="7434"/>
          <a:stretch>
            <a:fillRect/>
          </a:stretch>
        </p:blipFill>
        <p:spPr>
          <a:xfrm>
            <a:off x="2285984" y="1643051"/>
            <a:ext cx="4786346" cy="4097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023B6-BA34-A19A-0C73-3BDDB958CF35}"/>
              </a:ext>
            </a:extLst>
          </p:cNvPr>
          <p:cNvSpPr txBox="1"/>
          <p:nvPr/>
        </p:nvSpPr>
        <p:spPr>
          <a:xfrm>
            <a:off x="4132868" y="5505696"/>
            <a:ext cx="14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 = 1</a:t>
            </a:r>
          </a:p>
        </p:txBody>
      </p:sp>
    </p:spTree>
    <p:extLst>
      <p:ext uri="{BB962C8B-B14F-4D97-AF65-F5344CB8AC3E}">
        <p14:creationId xmlns:p14="http://schemas.microsoft.com/office/powerpoint/2010/main" val="348836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799" y="1679222"/>
            <a:ext cx="8669421" cy="509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7 out (last one!!)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Thursday:</a:t>
            </a:r>
          </a:p>
          <a:p>
            <a:pPr lvl="1"/>
            <a:r>
              <a:rPr lang="en-US" sz="2900" dirty="0"/>
              <a:t>30 minute class discussing final project details</a:t>
            </a:r>
          </a:p>
          <a:p>
            <a:pPr lvl="1"/>
            <a:r>
              <a:rPr lang="en-US" sz="2900" dirty="0"/>
              <a:t>Take Quiz 3 sometime during the day</a:t>
            </a:r>
          </a:p>
          <a:p>
            <a:pPr lvl="1"/>
            <a:endParaRPr lang="en-US" sz="2900" dirty="0"/>
          </a:p>
          <a:p>
            <a:pPr marL="0" indent="0">
              <a:buNone/>
            </a:pPr>
            <a:r>
              <a:rPr lang="en-US" sz="3200" dirty="0"/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6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this can often lead to better performance</a:t>
            </a:r>
          </a:p>
          <a:p>
            <a:pPr lvl="1"/>
            <a:r>
              <a:rPr lang="en-US" dirty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overfitting (biasing too much to the training data)</a:t>
            </a:r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11129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4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6409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7863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090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174821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527A-D4E3-4449-877D-F00E60B6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for the rest of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D933-3E0B-0C44-B481-09D463E232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2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20515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8572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2874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65088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11835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7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44177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4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were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NB made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training data sets that could never be learned correctly by these algorithms?</a:t>
            </a:r>
          </a:p>
        </p:txBody>
      </p:sp>
    </p:spTree>
    <p:extLst>
      <p:ext uri="{BB962C8B-B14F-4D97-AF65-F5344CB8AC3E}">
        <p14:creationId xmlns:p14="http://schemas.microsoft.com/office/powerpoint/2010/main" val="5809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447612"/>
            <a:ext cx="7102060" cy="53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k-NN model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31977"/>
            <a:chOff x="4895050" y="1980362"/>
            <a:chExt cx="3657600" cy="3689515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2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K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36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8153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you can separate labels/classes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55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hyperplane</a:t>
            </a:r>
            <a:r>
              <a:rPr lang="en-US" dirty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9653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763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46953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43948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77" y="5178672"/>
            <a:ext cx="3162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line look like?</a:t>
            </a:r>
          </a:p>
        </p:txBody>
      </p:sp>
    </p:spTree>
    <p:extLst>
      <p:ext uri="{BB962C8B-B14F-4D97-AF65-F5344CB8AC3E}">
        <p14:creationId xmlns:p14="http://schemas.microsoft.com/office/powerpoint/2010/main" val="51535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07544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1400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9940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6495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1118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902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551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1000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7654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203200" progId="Equation.3">
                  <p:embed/>
                </p:oleObj>
              </mc:Choice>
              <mc:Fallback>
                <p:oleObj name="Equation" r:id="rId2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697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17095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203200" progId="Equation.3">
                  <p:embed/>
                </p:oleObj>
              </mc:Choice>
              <mc:Fallback>
                <p:oleObj name="Equation" r:id="rId2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715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177800" progId="Equation.3">
                  <p:embed/>
                </p:oleObj>
              </mc:Choice>
              <mc:Fallback>
                <p:oleObj name="Equation" r:id="rId4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2424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165100" progId="Equation.3">
                  <p:embed/>
                </p:oleObj>
              </mc:Choice>
              <mc:Fallback>
                <p:oleObj name="Equation" r:id="rId6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2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5480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42343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71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6456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97295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325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5524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416298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8437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3200" progId="Equation.3">
                  <p:embed/>
                </p:oleObj>
              </mc:Choice>
              <mc:Fallback>
                <p:oleObj name="Equation" r:id="rId2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630156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215900" progId="Equation.3">
                  <p:embed/>
                </p:oleObj>
              </mc:Choice>
              <mc:Fallback>
                <p:oleObj name="Equation" r:id="rId4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7067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317500" progId="Equation.3">
                  <p:embed/>
                </p:oleObj>
              </mc:Choice>
              <mc:Fallback>
                <p:oleObj name="Equation" r:id="rId6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0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0376"/>
              </p:ext>
            </p:extLst>
          </p:nvPr>
        </p:nvGraphicFramePr>
        <p:xfrm>
          <a:off x="4525963" y="3071813"/>
          <a:ext cx="2203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25963" y="3071813"/>
                        <a:ext cx="2203450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72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m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2975"/>
              </p:ext>
            </p:extLst>
          </p:nvPr>
        </p:nvGraphicFramePr>
        <p:xfrm>
          <a:off x="4525963" y="4140200"/>
          <a:ext cx="2203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5963" y="4140200"/>
                        <a:ext cx="22034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3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891D-F236-4BD8-F48D-BBA76445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7935-F446-A127-69A2-835D1831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dot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323950-C6FC-8D35-68B0-EF5516A268C7}"/>
                  </a:ext>
                </a:extLst>
              </p:cNvPr>
              <p:cNvSpPr txBox="1"/>
              <p:nvPr/>
            </p:nvSpPr>
            <p:spPr>
              <a:xfrm>
                <a:off x="2122032" y="1939513"/>
                <a:ext cx="3824509" cy="1225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323950-C6FC-8D35-68B0-EF5516A26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32" y="1939513"/>
                <a:ext cx="3824509" cy="1225015"/>
              </a:xfrm>
              <a:prstGeom prst="rect">
                <a:avLst/>
              </a:prstGeom>
              <a:blipFill>
                <a:blip r:embed="rId2"/>
                <a:stretch>
                  <a:fillRect l="-15232" t="-113265" r="-2318" b="-16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A9A592-1592-B374-A4B9-F46BD1DED787}"/>
                  </a:ext>
                </a:extLst>
              </p:cNvPr>
              <p:cNvSpPr txBox="1"/>
              <p:nvPr/>
            </p:nvSpPr>
            <p:spPr>
              <a:xfrm>
                <a:off x="1342203" y="4509293"/>
                <a:ext cx="298306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A9A592-1592-B374-A4B9-F46BD1DE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03" y="4509293"/>
                <a:ext cx="2983061" cy="398955"/>
              </a:xfrm>
              <a:prstGeom prst="rect">
                <a:avLst/>
              </a:prstGeom>
              <a:blipFill>
                <a:blip r:embed="rId3"/>
                <a:stretch>
                  <a:fillRect l="-2542" t="-25000" r="-42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57FD98-7B8A-6AD4-4DD3-F32CCA77ACA3}"/>
                  </a:ext>
                </a:extLst>
              </p:cNvPr>
              <p:cNvSpPr txBox="1"/>
              <p:nvPr/>
            </p:nvSpPr>
            <p:spPr>
              <a:xfrm>
                <a:off x="5572616" y="4509293"/>
                <a:ext cx="2385140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/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57FD98-7B8A-6AD4-4DD3-F32CCA77A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16" y="4509293"/>
                <a:ext cx="2385140" cy="398955"/>
              </a:xfrm>
              <a:prstGeom prst="rect">
                <a:avLst/>
              </a:prstGeom>
              <a:blipFill>
                <a:blip r:embed="rId4"/>
                <a:stretch>
                  <a:fillRect l="-7937" t="-25000" r="-52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F6198E-D75D-887C-2A5F-E6B4533A64AC}"/>
              </a:ext>
            </a:extLst>
          </p:cNvPr>
          <p:cNvCxnSpPr/>
          <p:nvPr/>
        </p:nvCxnSpPr>
        <p:spPr>
          <a:xfrm flipH="1" flipV="1">
            <a:off x="5770179" y="2963917"/>
            <a:ext cx="567559" cy="141889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0D83DF-9FB6-F4D7-2A92-5FD396A7D6C9}"/>
              </a:ext>
            </a:extLst>
          </p:cNvPr>
          <p:cNvCxnSpPr>
            <a:cxnSpLocks/>
          </p:cNvCxnSpPr>
          <p:nvPr/>
        </p:nvCxnSpPr>
        <p:spPr>
          <a:xfrm flipV="1">
            <a:off x="3121572" y="2927308"/>
            <a:ext cx="2081048" cy="158198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09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2395977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652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0067348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67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706218"/>
            <a:ext cx="437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Turn features into numerical values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41501" y="2624071"/>
            <a:ext cx="4765539" cy="2868824"/>
            <a:chOff x="3841501" y="2624071"/>
            <a:chExt cx="4765539" cy="286882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728" y="509278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called the </a:t>
            </a:r>
            <a:r>
              <a:rPr lang="en-US" sz="2400" dirty="0">
                <a:solidFill>
                  <a:srgbClr val="FF6600"/>
                </a:solidFill>
              </a:rPr>
              <a:t>feature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68468"/>
              </p:ext>
            </p:extLst>
          </p:nvPr>
        </p:nvGraphicFramePr>
        <p:xfrm>
          <a:off x="2447357" y="3890515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357" y="3890515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81352"/>
              </p:ext>
            </p:extLst>
          </p:nvPr>
        </p:nvGraphicFramePr>
        <p:xfrm>
          <a:off x="2494632" y="4862760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4632" y="4862760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4640" y="43066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6064" y="4860625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456" y="5893167"/>
            <a:ext cx="602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dirty="0"/>
              <a:t>: label for example </a:t>
            </a:r>
            <a:r>
              <a:rPr lang="en-US" sz="2000" dirty="0" err="1"/>
              <a:t>i</a:t>
            </a:r>
            <a:r>
              <a:rPr lang="en-US" sz="2000" dirty="0"/>
              <a:t>, either 1 (positive) or -1 (negative)</a:t>
            </a:r>
          </a:p>
          <a:p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: our feature </a:t>
            </a:r>
            <a:r>
              <a:rPr lang="en-US" sz="2000" dirty="0">
                <a:solidFill>
                  <a:srgbClr val="0000FF"/>
                </a:solidFill>
              </a:rPr>
              <a:t>vector</a:t>
            </a:r>
            <a:r>
              <a:rPr lang="en-US" sz="2000" dirty="0"/>
              <a:t> for example </a:t>
            </a:r>
            <a:r>
              <a:rPr lang="en-US" sz="2000" dirty="0" err="1"/>
              <a:t>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853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0029" y="1865489"/>
            <a:ext cx="492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margin?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573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325034814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6729" y="1603879"/>
            <a:ext cx="707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637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94" y="1712985"/>
            <a:ext cx="6519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Posed as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</a:t>
            </a:r>
          </a:p>
          <a:p>
            <a:endParaRPr lang="en-US" sz="2400" dirty="0"/>
          </a:p>
          <a:p>
            <a:r>
              <a:rPr lang="en-US" sz="2400" dirty="0"/>
              <a:t>One of the most successful classification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4015616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5864" y="3657225"/>
            <a:ext cx="2583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  <a:br>
              <a:rPr lang="en-US" sz="2000" dirty="0"/>
            </a:br>
            <a:r>
              <a:rPr lang="en-US" sz="2000" dirty="0"/>
              <a:t> (SVM)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8264" y="4982578"/>
            <a:ext cx="1461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Naïve Bayes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595C-EFA1-BDE4-17D4-9282D4E2A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303" y="3188565"/>
            <a:ext cx="28575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3A0B1-31CA-6384-07F4-4E0C44882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303" y="3716080"/>
            <a:ext cx="2857500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D41A1-5758-E09A-8AFA-B2742EE42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850" y="3983190"/>
            <a:ext cx="2578100" cy="44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BF94C-BC8D-2F72-23C9-6BDCDE78D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440543"/>
            <a:ext cx="2895600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BC2A2D-DD61-FC49-74FE-DB5BC729F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931" y="4947997"/>
            <a:ext cx="2857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3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8638" y="2216185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54922" y="4082534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8638" y="3044589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027"/>
          <p:cNvSpPr>
            <a:spLocks noChangeArrowheads="1"/>
          </p:cNvSpPr>
          <p:nvPr/>
        </p:nvSpPr>
        <p:spPr bwMode="auto">
          <a:xfrm>
            <a:off x="3564459" y="2787134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601765" y="3586440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3793059" y="3264972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" imgH="368300" progId="Equation.3">
                  <p:embed/>
                </p:oleObj>
              </mc:Choice>
              <mc:Fallback>
                <p:oleObj name="Equation" r:id="rId2" imgW="266700" imgH="368300" progId="Equation.3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059" y="3264972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4486054" y="3411021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" imgH="165100" progId="Equation.3">
                  <p:embed/>
                </p:oleObj>
              </mc:Choice>
              <mc:Fallback>
                <p:oleObj name="Equation" r:id="rId4" imgW="342900" imgH="165100" progId="Equation.3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054" y="3411021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2729668" y="35354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02922" y="3525177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0657" y="33445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397" y="1901589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97" y="2859923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8797" y="4558982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8713" y="211334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723" y="2787134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989" y="4018002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338"/>
            <a:ext cx="635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the decision boundary of a perceptron look like?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4618" y="6248400"/>
            <a:ext cx="2845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 (linear set of weights)</a:t>
            </a:r>
          </a:p>
        </p:txBody>
      </p:sp>
    </p:spTree>
    <p:extLst>
      <p:ext uri="{BB962C8B-B14F-4D97-AF65-F5344CB8AC3E}">
        <p14:creationId xmlns:p14="http://schemas.microsoft.com/office/powerpoint/2010/main" val="2395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6576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672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57600" y="35076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31938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3543300" y="324099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38034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194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099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29000" y="228848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19500" y="225038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0386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291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657600" y="396489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95672"/>
            <a:ext cx="81967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of a 2-layer network look like?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it linear?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types of things can and can’t it model?</a:t>
            </a:r>
          </a:p>
        </p:txBody>
      </p:sp>
    </p:spTree>
    <p:extLst>
      <p:ext uri="{BB962C8B-B14F-4D97-AF65-F5344CB8AC3E}">
        <p14:creationId xmlns:p14="http://schemas.microsoft.com/office/powerpoint/2010/main" val="11134367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20316593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8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25617981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</p:spTree>
    <p:extLst>
      <p:ext uri="{BB962C8B-B14F-4D97-AF65-F5344CB8AC3E}">
        <p14:creationId xmlns:p14="http://schemas.microsoft.com/office/powerpoint/2010/main" val="2988493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693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7610814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516300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5569913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operation does this perceptron perform on the result?</a:t>
            </a: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in the truth table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2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397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7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57979E-9D2C-491D-76FE-023887B5A03F}"/>
              </a:ext>
            </a:extLst>
          </p:cNvPr>
          <p:cNvSpPr txBox="1"/>
          <p:nvPr/>
        </p:nvSpPr>
        <p:spPr>
          <a:xfrm>
            <a:off x="762001" y="5075406"/>
            <a:ext cx="388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either predicts positive, example is positive</a:t>
            </a: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E28B421E-15CB-5FD8-9131-DB93174BC79A}"/>
              </a:ext>
            </a:extLst>
          </p:cNvPr>
          <p:cNvSpPr/>
          <p:nvPr/>
        </p:nvSpPr>
        <p:spPr>
          <a:xfrm>
            <a:off x="5931789" y="385179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84943B3E-9669-9566-355D-BF016FD52675}"/>
              </a:ext>
            </a:extLst>
          </p:cNvPr>
          <p:cNvSpPr/>
          <p:nvPr/>
        </p:nvSpPr>
        <p:spPr>
          <a:xfrm>
            <a:off x="8079846" y="610890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2D7872D3-1551-3AAE-4D0D-10004377C038}"/>
              </a:ext>
            </a:extLst>
          </p:cNvPr>
          <p:cNvSpPr/>
          <p:nvPr/>
        </p:nvSpPr>
        <p:spPr>
          <a:xfrm>
            <a:off x="7230453" y="465412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47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/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7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3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hidden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8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Put simply: </a:t>
            </a:r>
            <a:r>
              <a:rPr lang="en-US" sz="3200" dirty="0">
                <a:solidFill>
                  <a:srgbClr val="FF6600"/>
                </a:solidFill>
              </a:rPr>
              <a:t>two-layer networks </a:t>
            </a:r>
            <a:r>
              <a:rPr lang="en-US" sz="3200" i="1" dirty="0">
                <a:solidFill>
                  <a:srgbClr val="FF6600"/>
                </a:solidFill>
              </a:rPr>
              <a:t>can approximate any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6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5411-08E0-EDB3-27B3-D3834F3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</a:t>
            </a:r>
            <a:r>
              <a:rPr lang="en-US"/>
              <a:t>Java programs</a:t>
            </a:r>
          </a:p>
        </p:txBody>
      </p:sp>
    </p:spTree>
    <p:extLst>
      <p:ext uri="{BB962C8B-B14F-4D97-AF65-F5344CB8AC3E}">
        <p14:creationId xmlns:p14="http://schemas.microsoft.com/office/powerpoint/2010/main" val="29123562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5E8DC09-CA40-6D44-83CF-18BAF683B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31179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267B71C-8DD1-624C-972D-040A4B34D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34354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215900" progId="Equation.3">
                  <p:embed/>
                </p:oleObj>
              </mc:Choice>
              <mc:Fallback>
                <p:oleObj name="Equation" r:id="rId4" imgW="1219200" imgH="2159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B3F2F4C-3854-AE47-ACF4-2670A5792FAD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273667412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1803E65-A2F1-F244-801B-983569F92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01952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7A15B99-C3D7-3241-90B3-9518F5990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36968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215900" progId="Equation.3">
                  <p:embed/>
                </p:oleObj>
              </mc:Choice>
              <mc:Fallback>
                <p:oleObj name="Equation" r:id="rId4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6AB3813-CE87-C448-BA28-420FE840788E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399326714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>
            <a:cxnSpLocks/>
            <a:endCxn id="3" idx="3"/>
          </p:cNvCxnSpPr>
          <p:nvPr/>
        </p:nvCxnSpPr>
        <p:spPr>
          <a:xfrm flipH="1" flipV="1">
            <a:off x="5034051" y="4665256"/>
            <a:ext cx="88282" cy="351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289588" y="5287665"/>
            <a:ext cx="832745" cy="3468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C74BE8-1F86-4C4B-BEDC-62C1ABC7B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842676"/>
              </p:ext>
            </p:extLst>
          </p:nvPr>
        </p:nvGraphicFramePr>
        <p:xfrm>
          <a:off x="1031259" y="1555743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259" y="1555743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BEDA7E9-30BF-D84A-AE28-69F024DDB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42193"/>
              </p:ext>
            </p:extLst>
          </p:nvPr>
        </p:nvGraphicFramePr>
        <p:xfrm>
          <a:off x="1078534" y="2527988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215900" progId="Equation.3">
                  <p:embed/>
                </p:oleObj>
              </mc:Choice>
              <mc:Fallback>
                <p:oleObj name="Equation" r:id="rId4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8534" y="2527988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2505185-7183-184D-B43B-74796FADCEC7}"/>
              </a:ext>
            </a:extLst>
          </p:cNvPr>
          <p:cNvSpPr txBox="1"/>
          <p:nvPr/>
        </p:nvSpPr>
        <p:spPr>
          <a:xfrm>
            <a:off x="368542" y="1971855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/>
              <p:nvPr/>
            </p:nvSpPr>
            <p:spPr>
              <a:xfrm>
                <a:off x="612648" y="4449684"/>
                <a:ext cx="4421403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49684"/>
                <a:ext cx="4421403" cy="431144"/>
              </a:xfrm>
              <a:prstGeom prst="rect">
                <a:avLst/>
              </a:prstGeom>
              <a:blipFill>
                <a:blip r:embed="rId7"/>
                <a:stretch>
                  <a:fillRect l="-2011" t="-162857" r="-862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/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blipFill>
                <a:blip r:embed="rId8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/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blipFill>
                <a:blip r:embed="rId9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0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F272FA-E882-EE4D-8BC6-C868509DF2B6}"/>
              </a:ext>
            </a:extLst>
          </p:cNvPr>
          <p:cNvSpPr txBox="1"/>
          <p:nvPr/>
        </p:nvSpPr>
        <p:spPr>
          <a:xfrm>
            <a:off x="4585760" y="28125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/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/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/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647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05371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cxnSpLocks/>
            <a:stCxn id="17" idx="1"/>
          </p:cNvCxnSpPr>
          <p:nvPr/>
        </p:nvCxnSpPr>
        <p:spPr>
          <a:xfrm flipH="1">
            <a:off x="4704347" y="3972558"/>
            <a:ext cx="743507" cy="1376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896300" y="4906313"/>
            <a:ext cx="1605993" cy="999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3896300" y="2790678"/>
            <a:ext cx="718034" cy="10662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B1712-A61D-3D4D-8797-651EEF00F15B}"/>
              </a:ext>
            </a:extLst>
          </p:cNvPr>
          <p:cNvSpPr txBox="1"/>
          <p:nvPr/>
        </p:nvSpPr>
        <p:spPr>
          <a:xfrm>
            <a:off x="330287" y="447585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/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2096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/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/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30303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6742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D3C9B-DB2A-3542-8E34-C8F78785BEDC}"/>
              </a:ext>
            </a:extLst>
          </p:cNvPr>
          <p:cNvSpPr txBox="1"/>
          <p:nvPr/>
        </p:nvSpPr>
        <p:spPr>
          <a:xfrm>
            <a:off x="2098558" y="273127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/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0000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/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8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/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2352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successful classifiers in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4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Perceptron algorithm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Trains “online”</a:t>
            </a:r>
          </a:p>
          <a:p>
            <a:pPr lvl="1"/>
            <a:r>
              <a:rPr lang="en-US" dirty="0"/>
              <a:t>Fast and easy to implement</a:t>
            </a:r>
          </a:p>
          <a:p>
            <a:pPr lvl="1"/>
            <a:r>
              <a:rPr lang="en-US" dirty="0"/>
              <a:t>Often used for tuning parameters (not necessarily for classifying)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Logistic regression classifier (aka Maximum entropy classifier)</a:t>
            </a:r>
          </a:p>
          <a:p>
            <a:pPr lvl="1"/>
            <a:r>
              <a:rPr lang="en-US" dirty="0"/>
              <a:t>Probabilistic classifier</a:t>
            </a:r>
          </a:p>
          <a:p>
            <a:pPr lvl="1"/>
            <a:r>
              <a:rPr lang="en-US" dirty="0"/>
              <a:t>Doesn’t have the NB constraints</a:t>
            </a:r>
          </a:p>
          <a:p>
            <a:pPr lvl="1"/>
            <a:r>
              <a:rPr lang="en-US" dirty="0"/>
              <a:t>Performs very well</a:t>
            </a:r>
          </a:p>
          <a:p>
            <a:pPr lvl="1"/>
            <a:r>
              <a:rPr lang="en-US" dirty="0"/>
              <a:t>More computationally intensive to train than NB</a:t>
            </a:r>
          </a:p>
        </p:txBody>
      </p:sp>
    </p:spTree>
    <p:extLst>
      <p:ext uri="{BB962C8B-B14F-4D97-AF65-F5344CB8AC3E}">
        <p14:creationId xmlns:p14="http://schemas.microsoft.com/office/powerpoint/2010/main" val="4031764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13506</TotalTime>
  <Words>2441</Words>
  <Application>Microsoft Macintosh PowerPoint</Application>
  <PresentationFormat>On-screen Show (4:3)</PresentationFormat>
  <Paragraphs>737</Paragraphs>
  <Slides>93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3" baseType="lpstr">
      <vt:lpstr>ＭＳ Ｐゴシック</vt:lpstr>
      <vt:lpstr>Arial</vt:lpstr>
      <vt:lpstr>Calibri</vt:lpstr>
      <vt:lpstr>Cambria Math</vt:lpstr>
      <vt:lpstr>Rockwell</vt:lpstr>
      <vt:lpstr>Tw Cen MT</vt:lpstr>
      <vt:lpstr>Wingdings</vt:lpstr>
      <vt:lpstr>Wingdings 2</vt:lpstr>
      <vt:lpstr>Median</vt:lpstr>
      <vt:lpstr>Equation</vt:lpstr>
      <vt:lpstr>Advanced Classification techniques</vt:lpstr>
      <vt:lpstr>Admin</vt:lpstr>
      <vt:lpstr>Schedule for the rest of the semester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Decision boundaries</vt:lpstr>
      <vt:lpstr>k-NN decision boundaries</vt:lpstr>
      <vt:lpstr>k-Nearest Neighbour (k-NN) Classifier</vt:lpstr>
      <vt:lpstr>k-Nearest Neighbour (k-NN) Classifier</vt:lpstr>
      <vt:lpstr>Machine learning models</vt:lpstr>
      <vt:lpstr>data generating distribution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An aside: dot product</vt:lpstr>
      <vt:lpstr>Learning a linear model</vt:lpstr>
      <vt:lpstr>Which hyperplane would you choose?</vt:lpstr>
      <vt:lpstr>Large margin classifiers</vt:lpstr>
      <vt:lpstr>Large margin classifiers</vt:lpstr>
      <vt:lpstr>Large margin classifier setup</vt:lpstr>
      <vt:lpstr>Measuring the margin</vt:lpstr>
      <vt:lpstr>Support vectors</vt:lpstr>
      <vt:lpstr>Measuring the margin</vt:lpstr>
      <vt:lpstr>Support vector machine problem</vt:lpstr>
      <vt:lpstr>Support vector machines</vt:lpstr>
      <vt:lpstr>NN decision boundary</vt:lpstr>
      <vt:lpstr>NN decision boundary</vt:lpstr>
      <vt:lpstr>XOR</vt:lpstr>
      <vt:lpstr>What does the decision boundary look like?</vt:lpstr>
      <vt:lpstr>What does the decision boundary look like?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What does the decision boundary look like?</vt:lpstr>
      <vt:lpstr>Three hidden nodes</vt:lpstr>
      <vt:lpstr>NN decision boundaries</vt:lpstr>
      <vt:lpstr>Compiling Java programs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Other successful classifiers in NLP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573</cp:revision>
  <cp:lastPrinted>2024-11-05T19:20:10Z</cp:lastPrinted>
  <dcterms:created xsi:type="dcterms:W3CDTF">2013-09-08T20:10:23Z</dcterms:created>
  <dcterms:modified xsi:type="dcterms:W3CDTF">2024-11-05T19:20:28Z</dcterms:modified>
</cp:coreProperties>
</file>