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358" r:id="rId3"/>
    <p:sldId id="291" r:id="rId4"/>
    <p:sldId id="374" r:id="rId5"/>
    <p:sldId id="479" r:id="rId6"/>
    <p:sldId id="376" r:id="rId7"/>
    <p:sldId id="377" r:id="rId8"/>
    <p:sldId id="378" r:id="rId9"/>
    <p:sldId id="379" r:id="rId10"/>
    <p:sldId id="380" r:id="rId11"/>
    <p:sldId id="476" r:id="rId12"/>
    <p:sldId id="424" r:id="rId13"/>
    <p:sldId id="432" r:id="rId14"/>
    <p:sldId id="425" r:id="rId15"/>
    <p:sldId id="426" r:id="rId16"/>
    <p:sldId id="508" r:id="rId17"/>
    <p:sldId id="509" r:id="rId18"/>
    <p:sldId id="619" r:id="rId19"/>
    <p:sldId id="620" r:id="rId20"/>
    <p:sldId id="621" r:id="rId21"/>
    <p:sldId id="339" r:id="rId22"/>
    <p:sldId id="622" r:id="rId23"/>
    <p:sldId id="674" r:id="rId24"/>
    <p:sldId id="630" r:id="rId25"/>
    <p:sldId id="631" r:id="rId26"/>
    <p:sldId id="635" r:id="rId27"/>
    <p:sldId id="676" r:id="rId28"/>
    <p:sldId id="636" r:id="rId29"/>
    <p:sldId id="662" r:id="rId30"/>
    <p:sldId id="637" r:id="rId31"/>
    <p:sldId id="638" r:id="rId32"/>
    <p:sldId id="642" r:id="rId33"/>
    <p:sldId id="641" r:id="rId34"/>
    <p:sldId id="645" r:id="rId35"/>
    <p:sldId id="647" r:id="rId36"/>
    <p:sldId id="648" r:id="rId37"/>
    <p:sldId id="649" r:id="rId38"/>
    <p:sldId id="650" r:id="rId39"/>
    <p:sldId id="663" r:id="rId40"/>
    <p:sldId id="665" r:id="rId41"/>
    <p:sldId id="666" r:id="rId42"/>
    <p:sldId id="667" r:id="rId43"/>
    <p:sldId id="653" r:id="rId44"/>
    <p:sldId id="655" r:id="rId45"/>
    <p:sldId id="656" r:id="rId46"/>
    <p:sldId id="657" r:id="rId47"/>
    <p:sldId id="677" r:id="rId48"/>
    <p:sldId id="659" r:id="rId49"/>
    <p:sldId id="658" r:id="rId50"/>
    <p:sldId id="661" r:id="rId51"/>
    <p:sldId id="660" r:id="rId52"/>
    <p:sldId id="681" r:id="rId53"/>
    <p:sldId id="679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99" autoAdjust="0"/>
    <p:restoredTop sz="94558"/>
  </p:normalViewPr>
  <p:slideViewPr>
    <p:cSldViewPr snapToObjects="1">
      <p:cViewPr varScale="1">
        <p:scale>
          <a:sx n="121" d="100"/>
          <a:sy n="121" d="100"/>
        </p:scale>
        <p:origin x="12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0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predict 1 for the correct (positive) word and 0 for all </a:t>
            </a:r>
            <a:r>
              <a:rPr lang="en-US"/>
              <a:t>other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8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Allow us to model</a:t>
            </a:r>
            <a:r>
              <a:rPr lang="en-US" baseline="0" dirty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AFF77-4A3D-2643-8DA4-9FED78C85C20}" type="slidenum">
              <a:rPr lang="en-US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What about for an OR gate?</a:t>
            </a:r>
          </a:p>
          <a:p>
            <a:pPr eaLnBrk="1" hangingPunct="1"/>
            <a:r>
              <a:rPr lang="en-US">
                <a:latin typeface="Arial" charset="0"/>
              </a:rPr>
              <a:t>What weights and thresholds would serve to create an OR gate?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6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06C2-1B2C-4329-BE8D-E32811738F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2012/06/26/technology/in-a-big-network-of-computers-evidence-of-machine-learning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networks Applied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CS159 – Fall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auto">
          <a:xfrm>
            <a:off x="3886200" y="26670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962400" y="3290888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FF0000"/>
                </a:solidFill>
              </a:rPr>
              <a:t>T = ?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5562600" y="34290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239000" y="3214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5240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1676400" y="40386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62000" y="4662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209800" y="19192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1</a:t>
            </a:r>
            <a:r>
              <a:rPr lang="en-US" sz="1800">
                <a:solidFill>
                  <a:srgbClr val="FF0000"/>
                </a:solidFill>
              </a:rPr>
              <a:t> 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9050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W</a:t>
            </a:r>
            <a:r>
              <a:rPr lang="en-US" sz="1800" baseline="-25000">
                <a:solidFill>
                  <a:srgbClr val="FF0000"/>
                </a:solidFill>
              </a:rPr>
              <a:t>2 </a:t>
            </a:r>
            <a:r>
              <a:rPr lang="en-US" sz="1800">
                <a:solidFill>
                  <a:srgbClr val="FF0000"/>
                </a:solidFill>
              </a:rPr>
              <a:t>= ?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3962400" y="5334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/>
              <a:t>XOR</a:t>
            </a: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1463178"/>
              </p:ext>
            </p:extLst>
          </p:nvPr>
        </p:nvGraphicFramePr>
        <p:xfrm>
          <a:off x="6477000" y="457200"/>
          <a:ext cx="2667000" cy="23622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xor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51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95170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9" y="0"/>
            <a:ext cx="9144000" cy="6081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EA4B2-DFB0-7549-9647-EAD8DFF14319}"/>
              </a:ext>
            </a:extLst>
          </p:cNvPr>
          <p:cNvSpPr txBox="1"/>
          <p:nvPr/>
        </p:nvSpPr>
        <p:spPr>
          <a:xfrm>
            <a:off x="560445" y="6248400"/>
            <a:ext cx="8267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Trained a NN with 1B connections on 10M snapshots from </a:t>
            </a:r>
            <a:r>
              <a:rPr lang="en-US" dirty="0" err="1"/>
              <a:t>youtube</a:t>
            </a:r>
            <a:r>
              <a:rPr lang="en-US" dirty="0"/>
              <a:t> on 16,000 processors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8194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http://www.nytimes.com/2012/06/26/technology/in-a-big-network-of-computers-evidence-of-machine-learning.html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98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055203"/>
            <a:ext cx="8308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Deep learning is a branch of machine learning based on a set of algorithms that attempt to model high level abstractions in data by using a deep graph with multiple processing layers, composed of multiple linear and non-linear transformations.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265003"/>
            <a:ext cx="8308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Deep learning is part of a broader family of machine learning methods based on learning representations of data.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90027"/>
            <a:ext cx="2286000" cy="20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7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Key: learning better features that abstract from the “raw”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</a:t>
            </a:r>
            <a:r>
              <a:rPr lang="en-US" dirty="0">
                <a:solidFill>
                  <a:srgbClr val="FF6600"/>
                </a:solidFill>
              </a:rPr>
              <a:t>learned</a:t>
            </a:r>
            <a:r>
              <a:rPr lang="en-US" dirty="0"/>
              <a:t> feature representations based on large amounts of data, generally unsupervised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classifiers with multiple layers of learning</a:t>
            </a:r>
          </a:p>
        </p:txBody>
      </p:sp>
    </p:spTree>
    <p:extLst>
      <p:ext uri="{BB962C8B-B14F-4D97-AF65-F5344CB8AC3E}">
        <p14:creationId xmlns:p14="http://schemas.microsoft.com/office/powerpoint/2010/main" val="252495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5a due tonight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5b due next Wednesday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Grading update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Schedule for the rest of the semester mostly up to date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ttps://encrypted-tbn1.gstatic.com/images?q=tbn:ANd9GcQ-1rHkamhDd8jaylUzd9ZLACpZeFJeUbYXt8ulOFnLR3-GhW0v"/>
          <p:cNvPicPr>
            <a:picLocks noChangeAspect="1" noChangeArrowheads="1"/>
          </p:cNvPicPr>
          <p:nvPr/>
        </p:nvPicPr>
        <p:blipFill>
          <a:blip r:embed="rId3" cstate="print"/>
          <a:srcRect l="33803" r="10141" b="21695"/>
          <a:stretch>
            <a:fillRect/>
          </a:stretch>
        </p:blipFill>
        <p:spPr bwMode="auto">
          <a:xfrm>
            <a:off x="227248" y="3810000"/>
            <a:ext cx="1312888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" y="1611868"/>
            <a:ext cx="8229600" cy="1219200"/>
          </a:xfrm>
        </p:spPr>
        <p:txBody>
          <a:bodyPr>
            <a:normAutofit/>
          </a:bodyPr>
          <a:lstStyle/>
          <a:p>
            <a:pPr marL="742950" lvl="2" indent="-342900"/>
            <a:r>
              <a:rPr lang="en-US" sz="2400" dirty="0"/>
              <a:t>Train </a:t>
            </a:r>
            <a:r>
              <a:rPr lang="en-US" sz="2400" i="1" dirty="0"/>
              <a:t>multiple layers</a:t>
            </a:r>
            <a:r>
              <a:rPr lang="en-US" sz="2400" dirty="0"/>
              <a:t> of features/abstractions from data.</a:t>
            </a:r>
          </a:p>
          <a:p>
            <a:pPr marL="742950" lvl="2" indent="-342900"/>
            <a:r>
              <a:rPr lang="en-US" sz="2400" dirty="0"/>
              <a:t>Try to discover </a:t>
            </a:r>
            <a:r>
              <a:rPr lang="en-US" sz="2400" i="1" dirty="0"/>
              <a:t>representation</a:t>
            </a:r>
            <a:r>
              <a:rPr lang="en-US" sz="2400" dirty="0"/>
              <a:t> that makes decisions easy.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87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Low-level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7" name="Down Arrow 6"/>
          <p:cNvSpPr/>
          <p:nvPr/>
        </p:nvSpPr>
        <p:spPr>
          <a:xfrm rot="5400000" flipV="1">
            <a:off x="12734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 flipV="1">
            <a:off x="3864236" y="43815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165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Mid-level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11" name="Down Arrow 10"/>
          <p:cNvSpPr/>
          <p:nvPr/>
        </p:nvSpPr>
        <p:spPr>
          <a:xfrm rot="5400000" flipV="1">
            <a:off x="27212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 flipV="1">
            <a:off x="5312036" y="43815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643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High-level</a:t>
            </a:r>
          </a:p>
          <a:p>
            <a:pPr algn="ctr"/>
            <a:r>
              <a:rPr lang="en-US" dirty="0"/>
              <a:t>Features</a:t>
            </a:r>
          </a:p>
        </p:txBody>
      </p:sp>
      <p:sp>
        <p:nvSpPr>
          <p:cNvPr id="14" name="Down Arrow 13"/>
          <p:cNvSpPr/>
          <p:nvPr/>
        </p:nvSpPr>
        <p:spPr>
          <a:xfrm rot="5400000" flipV="1">
            <a:off x="41690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12136" y="2971800"/>
            <a:ext cx="1219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Classifier</a:t>
            </a:r>
          </a:p>
        </p:txBody>
      </p:sp>
      <p:sp>
        <p:nvSpPr>
          <p:cNvPr id="15" name="Down Arrow 14"/>
          <p:cNvSpPr/>
          <p:nvPr/>
        </p:nvSpPr>
        <p:spPr>
          <a:xfrm rot="5400000" flipV="1">
            <a:off x="5616836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71048" y="4114800"/>
            <a:ext cx="11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“Cat”?</a:t>
            </a:r>
          </a:p>
        </p:txBody>
      </p:sp>
      <p:sp>
        <p:nvSpPr>
          <p:cNvPr id="19" name="Down Arrow 18"/>
          <p:cNvSpPr/>
          <p:nvPr/>
        </p:nvSpPr>
        <p:spPr>
          <a:xfrm rot="5400000" flipV="1">
            <a:off x="7123347" y="4152900"/>
            <a:ext cx="762000" cy="3810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24000" y="2819400"/>
            <a:ext cx="6019800" cy="3124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95400" y="5943600"/>
            <a:ext cx="643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Learning:  train layers of features so that classifier works well.</a:t>
            </a:r>
          </a:p>
        </p:txBody>
      </p:sp>
      <p:sp>
        <p:nvSpPr>
          <p:cNvPr id="22" name="Down Arrow 21"/>
          <p:cNvSpPr/>
          <p:nvPr/>
        </p:nvSpPr>
        <p:spPr>
          <a:xfrm rot="5400000" flipV="1">
            <a:off x="4076700" y="940832"/>
            <a:ext cx="609600" cy="46482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More abstract representation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2346" y="6442346"/>
            <a:ext cx="336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Slide adapted from: Adam Coates</a:t>
            </a:r>
          </a:p>
        </p:txBody>
      </p:sp>
    </p:spTree>
    <p:extLst>
      <p:ext uri="{BB962C8B-B14F-4D97-AF65-F5344CB8AC3E}">
        <p14:creationId xmlns:p14="http://schemas.microsoft.com/office/powerpoint/2010/main" val="3399155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775" t="19150" r="737" b="1410"/>
          <a:stretch/>
        </p:blipFill>
        <p:spPr>
          <a:xfrm>
            <a:off x="97361" y="1778604"/>
            <a:ext cx="8950048" cy="367360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43754" y="1478521"/>
            <a:ext cx="740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22739" y="1488795"/>
            <a:ext cx="740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73925" y="1474407"/>
            <a:ext cx="740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77241" y="1474407"/>
            <a:ext cx="740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49470" y="1482572"/>
            <a:ext cx="740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52786" y="1484743"/>
            <a:ext cx="7409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15107" y="1226028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085291" y="1226028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445627" y="1225414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350618" y="1225414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725708" y="1225414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639754" y="1225414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endParaRPr lang="zh-TW" altLang="en-US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18606" y="1036498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endParaRPr lang="zh-TW" altLang="en-US" sz="1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770784" y="1036498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endParaRPr lang="zh-TW" altLang="en-US" sz="1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013863" y="1036498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endParaRPr lang="zh-TW" altLang="en-US" sz="1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646956" y="1473381"/>
            <a:ext cx="15456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Fully-connected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74017" y="5423452"/>
            <a:ext cx="56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708099" y="54234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059285" y="54234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036053" y="54234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334830" y="54234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283420" y="542345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910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04924" y="54234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1600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97361" y="395503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32x32</a:t>
            </a:r>
            <a:endParaRPr lang="zh-TW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522101" y="5650278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16x16</a:t>
            </a:r>
            <a:endParaRPr lang="zh-TW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904438" y="56502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8x8</a:t>
            </a:r>
            <a:endParaRPr lang="zh-TW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174966" y="56502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4x4</a:t>
            </a:r>
            <a:endParaRPr lang="zh-TW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0312" y="5446238"/>
            <a:ext cx="9298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latin typeface="Arial" panose="020B0604020202020204" pitchFamily="34" charset="0"/>
                <a:cs typeface="Arial" panose="020B0604020202020204" pitchFamily="34" charset="0"/>
              </a:rPr>
              <a:t>Weights:</a:t>
            </a:r>
            <a:endParaRPr lang="zh-TW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63680" y="5673361"/>
            <a:ext cx="6126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</a:t>
            </a:r>
            <a:endParaRPr lang="zh-TW" altLang="en-US" sz="1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771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for neural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91000" y="2165366"/>
            <a:ext cx="4729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Traditional NN models: 1-2 hidden layers</a:t>
            </a:r>
          </a:p>
          <a:p>
            <a:endParaRPr lang="en-US" sz="2000" dirty="0"/>
          </a:p>
          <a:p>
            <a:r>
              <a:rPr lang="en-US" sz="2000" dirty="0"/>
              <a:t>Deep learning NN models: 3+ hidden layers </a:t>
            </a:r>
          </a:p>
        </p:txBody>
      </p:sp>
    </p:spTree>
    <p:extLst>
      <p:ext uri="{BB962C8B-B14F-4D97-AF65-F5344CB8AC3E}">
        <p14:creationId xmlns:p14="http://schemas.microsoft.com/office/powerpoint/2010/main" val="991939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makes “deep learning” hard for NNs?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8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6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10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10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22200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134487" y="3993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753487" y="3079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rot="16200000" flipH="1">
            <a:off x="1381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1572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1991487" y="269856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2181987" y="2660464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524887" y="269856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2715387" y="266046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  <a:endCxn id="4" idx="0"/>
          </p:cNvCxnSpPr>
          <p:nvPr/>
        </p:nvCxnSpPr>
        <p:spPr bwMode="auto">
          <a:xfrm rot="5400000">
            <a:off x="1381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4"/>
            <a:endCxn id="5" idx="0"/>
          </p:cNvCxnSpPr>
          <p:nvPr/>
        </p:nvCxnSpPr>
        <p:spPr bwMode="auto">
          <a:xfrm rot="16200000" flipH="1">
            <a:off x="1686687" y="3460563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  <a:endCxn id="6" idx="1"/>
          </p:cNvCxnSpPr>
          <p:nvPr/>
        </p:nvCxnSpPr>
        <p:spPr bwMode="auto">
          <a:xfrm rot="16200000" flipH="1">
            <a:off x="1877187" y="3270062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4"/>
            <a:endCxn id="9" idx="0"/>
          </p:cNvCxnSpPr>
          <p:nvPr/>
        </p:nvCxnSpPr>
        <p:spPr bwMode="auto">
          <a:xfrm rot="16200000" flipH="1">
            <a:off x="2220087" y="2927163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4" idx="0"/>
          </p:cNvCxnSpPr>
          <p:nvPr/>
        </p:nvCxnSpPr>
        <p:spPr bwMode="auto">
          <a:xfrm rot="5400000">
            <a:off x="1686687" y="3308163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4"/>
            <a:endCxn id="5" idx="0"/>
          </p:cNvCxnSpPr>
          <p:nvPr/>
        </p:nvCxnSpPr>
        <p:spPr bwMode="auto">
          <a:xfrm rot="5400000">
            <a:off x="19914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5"/>
            <a:endCxn id="6" idx="0"/>
          </p:cNvCxnSpPr>
          <p:nvPr/>
        </p:nvCxnSpPr>
        <p:spPr bwMode="auto">
          <a:xfrm rot="16200000" flipH="1">
            <a:off x="2289750" y="3530225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8" idx="5"/>
            <a:endCxn id="9" idx="0"/>
          </p:cNvCxnSpPr>
          <p:nvPr/>
        </p:nvCxnSpPr>
        <p:spPr bwMode="auto">
          <a:xfrm rot="16200000" flipH="1">
            <a:off x="2556450" y="3263525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0" idx="4"/>
            <a:endCxn id="4" idx="7"/>
          </p:cNvCxnSpPr>
          <p:nvPr/>
        </p:nvCxnSpPr>
        <p:spPr bwMode="auto">
          <a:xfrm rot="5400000">
            <a:off x="1984951" y="3117663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0" idx="5"/>
            <a:endCxn id="5" idx="0"/>
          </p:cNvCxnSpPr>
          <p:nvPr/>
        </p:nvCxnSpPr>
        <p:spPr bwMode="auto">
          <a:xfrm rot="5400000">
            <a:off x="2289751" y="3270063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0" idx="4"/>
            <a:endCxn id="6" idx="0"/>
          </p:cNvCxnSpPr>
          <p:nvPr/>
        </p:nvCxnSpPr>
        <p:spPr bwMode="auto">
          <a:xfrm rot="5400000">
            <a:off x="2524887" y="361296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0" idx="4"/>
            <a:endCxn id="9" idx="7"/>
          </p:cNvCxnSpPr>
          <p:nvPr/>
        </p:nvCxnSpPr>
        <p:spPr bwMode="auto">
          <a:xfrm rot="16200000" flipH="1">
            <a:off x="2823150" y="3467099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458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20676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26010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296287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134487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4" name="Straight Arrow Connector 33"/>
          <p:cNvCxnSpPr>
            <a:stCxn id="29" idx="5"/>
            <a:endCxn id="32" idx="1"/>
          </p:cNvCxnSpPr>
          <p:nvPr/>
        </p:nvCxnSpPr>
        <p:spPr bwMode="auto">
          <a:xfrm rot="16200000" flipH="1">
            <a:off x="1718250" y="5136963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4"/>
            <a:endCxn id="32" idx="0"/>
          </p:cNvCxnSpPr>
          <p:nvPr/>
        </p:nvCxnSpPr>
        <p:spPr bwMode="auto">
          <a:xfrm rot="16200000" flipH="1">
            <a:off x="2067687" y="5334000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31" idx="3"/>
            <a:endCxn id="32" idx="0"/>
          </p:cNvCxnSpPr>
          <p:nvPr/>
        </p:nvCxnSpPr>
        <p:spPr bwMode="auto">
          <a:xfrm rot="5400000">
            <a:off x="2258188" y="5327463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4"/>
            <a:endCxn id="32" idx="7"/>
          </p:cNvCxnSpPr>
          <p:nvPr/>
        </p:nvCxnSpPr>
        <p:spPr bwMode="auto">
          <a:xfrm rot="5400000">
            <a:off x="2632651" y="5105400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2297081" y="61714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272501" y="43462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C95F3B-EA9F-FF49-89FF-EDFF64205D40}"/>
              </a:ext>
            </a:extLst>
          </p:cNvPr>
          <p:cNvSpPr txBox="1"/>
          <p:nvPr/>
        </p:nvSpPr>
        <p:spPr>
          <a:xfrm>
            <a:off x="3975255" y="5419636"/>
            <a:ext cx="500348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Modified errors tend to get diluted as they get combined with many layers of weight corrections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DAB8F96-411F-4849-A483-9EFD6C925658}"/>
              </a:ext>
            </a:extLst>
          </p:cNvPr>
          <p:cNvSpPr/>
          <p:nvPr/>
        </p:nvSpPr>
        <p:spPr bwMode="auto">
          <a:xfrm>
            <a:off x="5715000" y="3657599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14E623B-BCEF-8942-9026-07A749424A5C}"/>
              </a:ext>
            </a:extLst>
          </p:cNvPr>
          <p:cNvCxnSpPr>
            <a:stCxn id="41" idx="4"/>
          </p:cNvCxnSpPr>
          <p:nvPr/>
        </p:nvCxnSpPr>
        <p:spPr bwMode="auto">
          <a:xfrm rot="5400000">
            <a:off x="5676900" y="4838699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221C0D6-E5CF-F64C-9804-DD34910C67CA}"/>
              </a:ext>
            </a:extLst>
          </p:cNvPr>
          <p:cNvSpPr txBox="1"/>
          <p:nvPr/>
        </p:nvSpPr>
        <p:spPr>
          <a:xfrm>
            <a:off x="6248399" y="4495799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~w * error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280846-3647-CC45-A925-09605BD2C39A}"/>
              </a:ext>
            </a:extLst>
          </p:cNvPr>
          <p:cNvCxnSpPr>
            <a:endCxn id="41" idx="1"/>
          </p:cNvCxnSpPr>
          <p:nvPr/>
        </p:nvCxnSpPr>
        <p:spPr bwMode="auto">
          <a:xfrm rot="16200000" flipH="1">
            <a:off x="5257800" y="3200399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89CA50F-FDEF-6643-8557-F1F489704403}"/>
              </a:ext>
            </a:extLst>
          </p:cNvPr>
          <p:cNvCxnSpPr>
            <a:endCxn id="41" idx="0"/>
          </p:cNvCxnSpPr>
          <p:nvPr/>
        </p:nvCxnSpPr>
        <p:spPr bwMode="auto">
          <a:xfrm rot="5400000">
            <a:off x="5676900" y="3238499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81E82CB-61EB-3943-9F21-B646C5602526}"/>
              </a:ext>
            </a:extLst>
          </p:cNvPr>
          <p:cNvCxnSpPr>
            <a:endCxn id="41" idx="7"/>
          </p:cNvCxnSpPr>
          <p:nvPr/>
        </p:nvCxnSpPr>
        <p:spPr bwMode="auto">
          <a:xfrm rot="5400000">
            <a:off x="6213008" y="3124199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A9DA675-C553-BA4E-87DE-CE06B6A4137C}"/>
              </a:ext>
            </a:extLst>
          </p:cNvPr>
          <p:cNvSpPr txBox="1"/>
          <p:nvPr/>
        </p:nvSpPr>
        <p:spPr>
          <a:xfrm>
            <a:off x="5029200" y="31241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EC1F20-03C6-F940-89E7-8FE2B740B183}"/>
              </a:ext>
            </a:extLst>
          </p:cNvPr>
          <p:cNvSpPr txBox="1"/>
          <p:nvPr/>
        </p:nvSpPr>
        <p:spPr>
          <a:xfrm>
            <a:off x="5638800" y="2895599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C9C0EDA-7B0B-BD4F-AA1D-3E1CA41BC17C}"/>
              </a:ext>
            </a:extLst>
          </p:cNvPr>
          <p:cNvSpPr txBox="1"/>
          <p:nvPr/>
        </p:nvSpPr>
        <p:spPr>
          <a:xfrm>
            <a:off x="6629400" y="30435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10376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Growing field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Driven by:</a:t>
            </a:r>
          </a:p>
          <a:p>
            <a:pPr lvl="1"/>
            <a:r>
              <a:rPr lang="en-US" dirty="0"/>
              <a:t>Increase in data availability</a:t>
            </a:r>
          </a:p>
          <a:p>
            <a:pPr lvl="1"/>
            <a:r>
              <a:rPr lang="en-US" dirty="0"/>
              <a:t>Increase in computational power</a:t>
            </a:r>
          </a:p>
          <a:p>
            <a:pPr lvl="1"/>
            <a:r>
              <a:rPr lang="en-US" dirty="0"/>
              <a:t>Parallelizability of many of the algorithms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Involves more than just neural networks (though, they’re a very popular model)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73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How many people have heard of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16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 generalized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x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2AC6A-C228-9245-8ECF-EA2D60858B1F}"/>
              </a:ext>
            </a:extLst>
          </p:cNvPr>
          <p:cNvSpPr txBox="1"/>
          <p:nvPr/>
        </p:nvSpPr>
        <p:spPr>
          <a:xfrm>
            <a:off x="1370174" y="5105400"/>
            <a:ext cx="5945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our projection for assignment 5?</a:t>
            </a:r>
          </a:p>
        </p:txBody>
      </p:sp>
    </p:spTree>
    <p:extLst>
      <p:ext uri="{BB962C8B-B14F-4D97-AF65-F5344CB8AC3E}">
        <p14:creationId xmlns:p14="http://schemas.microsoft.com/office/powerpoint/2010/main" val="334572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 generalized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3129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[w</a:t>
            </a:r>
            <a:r>
              <a:rPr lang="en-US" sz="3600" baseline="-25000" dirty="0"/>
              <a:t>1</a:t>
            </a:r>
            <a:r>
              <a:rPr lang="en-US" sz="3600" dirty="0"/>
              <a:t>, w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w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910C2-B1C3-5646-AC07-19F5BB4F5D08}"/>
              </a:ext>
            </a:extLst>
          </p:cNvPr>
          <p:cNvSpPr txBox="1"/>
          <p:nvPr/>
        </p:nvSpPr>
        <p:spPr>
          <a:xfrm>
            <a:off x="838200" y="4800600"/>
            <a:ext cx="7458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Each dimension is the co-occurrence of </a:t>
            </a:r>
            <a:r>
              <a:rPr lang="en-US" sz="2800" i="1" dirty="0">
                <a:solidFill>
                  <a:srgbClr val="0000FF"/>
                </a:solidFill>
              </a:rPr>
              <a:t>word</a:t>
            </a:r>
            <a:r>
              <a:rPr lang="en-US" sz="2800" dirty="0">
                <a:solidFill>
                  <a:srgbClr val="0000FF"/>
                </a:solidFill>
              </a:rPr>
              <a:t> with </a:t>
            </a:r>
            <a:r>
              <a:rPr lang="en-US" sz="2800" i="1" dirty="0" err="1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i</a:t>
            </a:r>
            <a:endParaRPr lang="en-US" sz="2800" i="1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5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x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943600" y="5056300"/>
            <a:ext cx="1828800" cy="1676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943600" y="4065700"/>
            <a:ext cx="0" cy="2667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673270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836" y="4063424"/>
            <a:ext cx="7529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717436" y="41910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0800" y="4038600"/>
            <a:ext cx="255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[r</a:t>
            </a:r>
            <a:r>
              <a:rPr lang="en-US" sz="3600" baseline="-25000" dirty="0">
                <a:solidFill>
                  <a:srgbClr val="FF0000"/>
                </a:solidFill>
              </a:rPr>
              <a:t>1</a:t>
            </a:r>
            <a:r>
              <a:rPr lang="en-US" sz="3600" dirty="0">
                <a:solidFill>
                  <a:srgbClr val="FF0000"/>
                </a:solidFill>
              </a:rPr>
              <a:t>, r</a:t>
            </a:r>
            <a:r>
              <a:rPr lang="en-US" sz="3600" baseline="-25000" dirty="0">
                <a:solidFill>
                  <a:srgbClr val="FF0000"/>
                </a:solidFill>
              </a:rPr>
              <a:t>2</a:t>
            </a:r>
            <a:r>
              <a:rPr lang="en-US" sz="3600" dirty="0">
                <a:solidFill>
                  <a:srgbClr val="FF0000"/>
                </a:solidFill>
              </a:rPr>
              <a:t>, …, </a:t>
            </a:r>
            <a:r>
              <a:rPr lang="en-US" sz="3600" dirty="0" err="1">
                <a:solidFill>
                  <a:srgbClr val="FF0000"/>
                </a:solidFill>
              </a:rPr>
              <a:t>r</a:t>
            </a:r>
            <a:r>
              <a:rPr lang="en-US" sz="3600" baseline="-25000" dirty="0" err="1">
                <a:solidFill>
                  <a:srgbClr val="FF0000"/>
                </a:solidFill>
              </a:rPr>
              <a:t>d</a:t>
            </a:r>
            <a:r>
              <a:rPr lang="en-US" sz="3600" dirty="0">
                <a:solidFill>
                  <a:srgbClr val="FF0000"/>
                </a:solidFill>
              </a:rPr>
              <a:t>]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810000"/>
            <a:ext cx="837895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5090755"/>
            <a:ext cx="136447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crimson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1750953" y="51816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24317" y="5029200"/>
            <a:ext cx="2624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[c</a:t>
            </a:r>
            <a:r>
              <a:rPr lang="en-US" sz="3600" baseline="-25000" dirty="0">
                <a:solidFill>
                  <a:srgbClr val="FF6600"/>
                </a:solidFill>
              </a:rPr>
              <a:t>1</a:t>
            </a:r>
            <a:r>
              <a:rPr lang="en-US" sz="3600" dirty="0">
                <a:solidFill>
                  <a:srgbClr val="FF6600"/>
                </a:solidFill>
              </a:rPr>
              <a:t>, c</a:t>
            </a:r>
            <a:r>
              <a:rPr lang="en-US" sz="3600" baseline="-25000" dirty="0">
                <a:solidFill>
                  <a:srgbClr val="FF6600"/>
                </a:solidFill>
              </a:rPr>
              <a:t>2</a:t>
            </a:r>
            <a:r>
              <a:rPr lang="en-US" sz="3600" dirty="0">
                <a:solidFill>
                  <a:srgbClr val="FF6600"/>
                </a:solidFill>
              </a:rPr>
              <a:t>, …, c</a:t>
            </a:r>
            <a:r>
              <a:rPr lang="en-US" sz="3600" baseline="-25000" dirty="0">
                <a:solidFill>
                  <a:srgbClr val="FF6600"/>
                </a:solidFill>
              </a:rPr>
              <a:t>d</a:t>
            </a:r>
            <a:r>
              <a:rPr lang="en-US" sz="3600" dirty="0">
                <a:solidFill>
                  <a:srgbClr val="FF6600"/>
                </a:solidFill>
              </a:rPr>
              <a:t>]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5163" y="5100961"/>
            <a:ext cx="1237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[r</a:t>
            </a:r>
            <a:r>
              <a:rPr lang="en-US" sz="1600" baseline="-250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FF0000"/>
                </a:solidFill>
              </a:rPr>
              <a:t>, r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, …, </a:t>
            </a:r>
            <a:r>
              <a:rPr lang="en-US" sz="1600" dirty="0" err="1">
                <a:solidFill>
                  <a:srgbClr val="FF0000"/>
                </a:solidFill>
              </a:rPr>
              <a:t>r</a:t>
            </a:r>
            <a:r>
              <a:rPr lang="en-US" sz="1600" baseline="-25000" dirty="0" err="1">
                <a:solidFill>
                  <a:srgbClr val="FF0000"/>
                </a:solidFill>
              </a:rPr>
              <a:t>d</a:t>
            </a:r>
            <a:r>
              <a:rPr lang="en-US" sz="1600" dirty="0">
                <a:solidFill>
                  <a:srgbClr val="FF0000"/>
                </a:solidFill>
              </a:rPr>
              <a:t>]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1363" y="5410200"/>
            <a:ext cx="1269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600"/>
                </a:solidFill>
              </a:rPr>
              <a:t>[c</a:t>
            </a:r>
            <a:r>
              <a:rPr lang="en-US" sz="1600" baseline="-25000" dirty="0">
                <a:solidFill>
                  <a:srgbClr val="FF6600"/>
                </a:solidFill>
              </a:rPr>
              <a:t>1</a:t>
            </a:r>
            <a:r>
              <a:rPr lang="en-US" sz="1600" dirty="0">
                <a:solidFill>
                  <a:srgbClr val="FF6600"/>
                </a:solidFill>
              </a:rPr>
              <a:t>, c</a:t>
            </a:r>
            <a:r>
              <a:rPr lang="en-US" sz="1600" baseline="-25000" dirty="0">
                <a:solidFill>
                  <a:srgbClr val="FF6600"/>
                </a:solidFill>
              </a:rPr>
              <a:t>2</a:t>
            </a:r>
            <a:r>
              <a:rPr lang="en-US" sz="1600" dirty="0">
                <a:solidFill>
                  <a:srgbClr val="FF6600"/>
                </a:solidFill>
              </a:rPr>
              <a:t>, …, c</a:t>
            </a:r>
            <a:r>
              <a:rPr lang="en-US" sz="1600" baseline="-25000" dirty="0">
                <a:solidFill>
                  <a:srgbClr val="FF6600"/>
                </a:solidFill>
              </a:rPr>
              <a:t>d</a:t>
            </a:r>
            <a:r>
              <a:rPr lang="en-US" sz="1600" dirty="0">
                <a:solidFill>
                  <a:srgbClr val="FF6600"/>
                </a:solidFill>
              </a:rPr>
              <a:t>] </a:t>
            </a:r>
          </a:p>
        </p:txBody>
      </p:sp>
      <p:sp>
        <p:nvSpPr>
          <p:cNvPr id="23" name="Oval 22"/>
          <p:cNvSpPr/>
          <p:nvPr/>
        </p:nvSpPr>
        <p:spPr>
          <a:xfrm>
            <a:off x="7714237" y="5257800"/>
            <a:ext cx="134363" cy="154615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790437" y="5486400"/>
            <a:ext cx="134363" cy="154615"/>
          </a:xfrm>
          <a:prstGeom prst="ellipse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4369" y="6005155"/>
            <a:ext cx="12334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D70A"/>
                </a:solidFill>
              </a:rPr>
              <a:t>yellow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1750953" y="60960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24317" y="59436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D70A"/>
                </a:solidFill>
              </a:rPr>
              <a:t>[y</a:t>
            </a:r>
            <a:r>
              <a:rPr lang="en-US" sz="3600" baseline="-25000" dirty="0">
                <a:solidFill>
                  <a:srgbClr val="FFD70A"/>
                </a:solidFill>
              </a:rPr>
              <a:t>1</a:t>
            </a:r>
            <a:r>
              <a:rPr lang="en-US" sz="3600" dirty="0">
                <a:solidFill>
                  <a:srgbClr val="FFD70A"/>
                </a:solidFill>
              </a:rPr>
              <a:t>, y</a:t>
            </a:r>
            <a:r>
              <a:rPr lang="en-US" sz="3600" baseline="-25000" dirty="0">
                <a:solidFill>
                  <a:srgbClr val="FFD70A"/>
                </a:solidFill>
              </a:rPr>
              <a:t>2</a:t>
            </a:r>
            <a:r>
              <a:rPr lang="en-US" sz="3600" dirty="0">
                <a:solidFill>
                  <a:srgbClr val="FFD70A"/>
                </a:solidFill>
              </a:rPr>
              <a:t>, …, </a:t>
            </a:r>
            <a:r>
              <a:rPr lang="en-US" sz="3600" dirty="0" err="1">
                <a:solidFill>
                  <a:srgbClr val="FFD70A"/>
                </a:solidFill>
              </a:rPr>
              <a:t>y</a:t>
            </a:r>
            <a:r>
              <a:rPr lang="en-US" sz="3600" baseline="-25000" dirty="0" err="1">
                <a:solidFill>
                  <a:srgbClr val="FFD70A"/>
                </a:solidFill>
              </a:rPr>
              <a:t>d</a:t>
            </a:r>
            <a:r>
              <a:rPr lang="en-US" sz="3600" dirty="0">
                <a:solidFill>
                  <a:srgbClr val="FFD70A"/>
                </a:solidFill>
              </a:rPr>
              <a:t>]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8000" y="4191000"/>
            <a:ext cx="1340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D70A"/>
                </a:solidFill>
              </a:rPr>
              <a:t>[y</a:t>
            </a:r>
            <a:r>
              <a:rPr lang="en-US" sz="1600" baseline="-25000" dirty="0">
                <a:solidFill>
                  <a:srgbClr val="FFD70A"/>
                </a:solidFill>
              </a:rPr>
              <a:t>1</a:t>
            </a:r>
            <a:r>
              <a:rPr lang="en-US" sz="1600" dirty="0">
                <a:solidFill>
                  <a:srgbClr val="FFD70A"/>
                </a:solidFill>
              </a:rPr>
              <a:t>, y</a:t>
            </a:r>
            <a:r>
              <a:rPr lang="en-US" sz="1600" baseline="-25000" dirty="0">
                <a:solidFill>
                  <a:srgbClr val="FFD70A"/>
                </a:solidFill>
              </a:rPr>
              <a:t>2</a:t>
            </a:r>
            <a:r>
              <a:rPr lang="en-US" sz="1600" dirty="0">
                <a:solidFill>
                  <a:srgbClr val="FFD70A"/>
                </a:solidFill>
              </a:rPr>
              <a:t>, …, </a:t>
            </a:r>
            <a:r>
              <a:rPr lang="en-US" sz="1600" dirty="0" err="1">
                <a:solidFill>
                  <a:srgbClr val="FFD70A"/>
                </a:solidFill>
              </a:rPr>
              <a:t>y</a:t>
            </a:r>
            <a:r>
              <a:rPr lang="en-US" sz="1600" baseline="-25000" dirty="0" err="1">
                <a:solidFill>
                  <a:srgbClr val="FFD70A"/>
                </a:solidFill>
              </a:rPr>
              <a:t>d</a:t>
            </a:r>
            <a:r>
              <a:rPr lang="en-US" sz="1600" dirty="0">
                <a:solidFill>
                  <a:srgbClr val="FFD70A"/>
                </a:solidFill>
              </a:rPr>
              <a:t>] </a:t>
            </a:r>
          </a:p>
        </p:txBody>
      </p:sp>
      <p:sp>
        <p:nvSpPr>
          <p:cNvPr id="29" name="Oval 28"/>
          <p:cNvSpPr/>
          <p:nvPr/>
        </p:nvSpPr>
        <p:spPr>
          <a:xfrm>
            <a:off x="8153400" y="4343400"/>
            <a:ext cx="134363" cy="154615"/>
          </a:xfrm>
          <a:prstGeom prst="ellipse">
            <a:avLst/>
          </a:prstGeom>
          <a:solidFill>
            <a:srgbClr val="FFD70A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6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Project words into a multi-dimensional “meaning” space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2996624"/>
            <a:ext cx="10184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word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2438400" y="3124200"/>
            <a:ext cx="533400" cy="461665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764" y="2971800"/>
            <a:ext cx="278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[x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x</a:t>
            </a:r>
            <a:r>
              <a:rPr lang="en-US" sz="3600" baseline="-25000" dirty="0" err="1"/>
              <a:t>d</a:t>
            </a:r>
            <a:r>
              <a:rPr lang="en-US" sz="3600" dirty="0"/>
              <a:t>]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8080248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idea of word representations is not new: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Co-occurrence matrices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Latent Semantic Analysis (LSA)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r>
              <a:rPr lang="en-US" sz="2800" dirty="0"/>
              <a:t>New idea: learn word representation using a task-driven approach</a:t>
            </a:r>
          </a:p>
        </p:txBody>
      </p:sp>
    </p:spTree>
    <p:extLst>
      <p:ext uri="{BB962C8B-B14F-4D97-AF65-F5344CB8AC3E}">
        <p14:creationId xmlns:p14="http://schemas.microsoft.com/office/powerpoint/2010/main" val="364842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533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700" imgH="368300" progId="Equation.3">
                  <p:embed/>
                </p:oleObj>
              </mc:Choice>
              <mc:Fallback>
                <p:oleObj name="Equation" r:id="rId3" imgW="266700" imgH="368300" progId="Equation.3">
                  <p:embed/>
                  <p:pic>
                    <p:nvPicPr>
                      <p:cNvPr id="368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900" imgH="165100" progId="Equation.3">
                  <p:embed/>
                </p:oleObj>
              </mc:Choice>
              <mc:Fallback>
                <p:oleObj name="Equation" r:id="rId5" imgW="342900" imgH="165100" progId="Equation.3">
                  <p:embed/>
                  <p:pic>
                    <p:nvPicPr>
                      <p:cNvPr id="368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86200" y="1524000"/>
            <a:ext cx="331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input contributes:</a:t>
            </a:r>
          </a:p>
          <a:p>
            <a:r>
              <a:rPr lang="en-US" dirty="0">
                <a:solidFill>
                  <a:srgbClr val="FF6600"/>
                </a:solidFill>
              </a:rPr>
              <a:t>x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*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baseline="-25000" dirty="0" err="1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038600" y="4953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900" imgH="342900" progId="Equation.3">
                  <p:embed/>
                </p:oleObj>
              </mc:Choice>
              <mc:Fallback>
                <p:oleObj name="Equation" r:id="rId7" imgW="723900" imgH="3429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4038600" y="487680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10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981200"/>
            <a:ext cx="6324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I like to eat </a:t>
            </a:r>
            <a:r>
              <a:rPr lang="en-US" dirty="0">
                <a:solidFill>
                  <a:srgbClr val="FF6600"/>
                </a:solidFill>
              </a:rPr>
              <a:t>bananas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with cream cheese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368" y="3429000"/>
            <a:ext cx="76645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Given a </a:t>
            </a:r>
            <a:r>
              <a:rPr lang="en-US" sz="2800" dirty="0">
                <a:solidFill>
                  <a:srgbClr val="00B050"/>
                </a:solidFill>
              </a:rPr>
              <a:t>context</a:t>
            </a:r>
            <a:r>
              <a:rPr lang="en-US" sz="2800" dirty="0"/>
              <a:t> of words</a:t>
            </a:r>
          </a:p>
          <a:p>
            <a:endParaRPr lang="en-US" sz="2800" dirty="0"/>
          </a:p>
          <a:p>
            <a:r>
              <a:rPr lang="en-US" sz="2800" dirty="0"/>
              <a:t>Predict what </a:t>
            </a:r>
            <a:r>
              <a:rPr lang="en-US" sz="2800" dirty="0">
                <a:solidFill>
                  <a:srgbClr val="EE6F2D"/>
                </a:solidFill>
              </a:rPr>
              <a:t>words</a:t>
            </a:r>
            <a:r>
              <a:rPr lang="en-US" sz="2800" dirty="0"/>
              <a:t> are likely to occur in that context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286000" y="2590800"/>
            <a:ext cx="38100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67000" y="2590800"/>
            <a:ext cx="3429000" cy="914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24200" y="2590800"/>
            <a:ext cx="838200" cy="1752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678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text, can generate lots of examples: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7193" y="2819400"/>
            <a:ext cx="63246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I like to eat bananas with cream cheese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591640"/>
            <a:ext cx="971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</a:rPr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3591640"/>
            <a:ext cx="18133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prediction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10" y="4191000"/>
            <a:ext cx="31738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 like to eat</a:t>
            </a:r>
          </a:p>
          <a:p>
            <a:endParaRPr lang="en-US" dirty="0"/>
          </a:p>
          <a:p>
            <a:r>
              <a:rPr lang="en-US" dirty="0"/>
              <a:t>I ___ to eat bananas</a:t>
            </a:r>
          </a:p>
          <a:p>
            <a:endParaRPr lang="en-US" dirty="0"/>
          </a:p>
          <a:p>
            <a:r>
              <a:rPr lang="en-US" dirty="0"/>
              <a:t>I like ___ eat bananas with</a:t>
            </a:r>
          </a:p>
          <a:p>
            <a:endParaRPr lang="en-US" dirty="0"/>
          </a:p>
          <a:p>
            <a:r>
              <a:rPr lang="en-US" dirty="0"/>
              <a:t>I like to ___ bananas with cream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4191000"/>
            <a:ext cx="49777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  <a:p>
            <a:endParaRPr lang="en-US" dirty="0"/>
          </a:p>
          <a:p>
            <a:r>
              <a:rPr lang="en-US" dirty="0"/>
              <a:t>like</a:t>
            </a:r>
          </a:p>
          <a:p>
            <a:endParaRPr lang="en-US" dirty="0"/>
          </a:p>
          <a:p>
            <a:r>
              <a:rPr lang="en-US" dirty="0"/>
              <a:t>to</a:t>
            </a:r>
          </a:p>
          <a:p>
            <a:endParaRPr lang="en-US" dirty="0"/>
          </a:p>
          <a:p>
            <a:r>
              <a:rPr lang="en-US" dirty="0"/>
              <a:t>eat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" y="4176416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8704" y="4195472"/>
            <a:ext cx="2743200" cy="1458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437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prediction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Use data like this to learn a distribution:</a:t>
            </a:r>
            <a:endParaRPr lang="en-US" sz="3200" dirty="0">
              <a:solidFill>
                <a:srgbClr val="FF66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447800" y="4038600"/>
          <a:ext cx="475129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215900" progId="Equation.3">
                  <p:embed/>
                </p:oleObj>
              </mc:Choice>
              <mc:Fallback>
                <p:oleObj name="Equation" r:id="rId2" imgW="1346200" imgH="2159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4038600"/>
                        <a:ext cx="475129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447800" y="2765425"/>
          <a:ext cx="38544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2200" imgH="203200" progId="Equation.3">
                  <p:embed/>
                </p:oleObj>
              </mc:Choice>
              <mc:Fallback>
                <p:oleObj name="Equation" r:id="rId4" imgW="1092200" imgH="203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7800" y="2765425"/>
                        <a:ext cx="38544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eft Brace 3"/>
          <p:cNvSpPr/>
          <p:nvPr/>
        </p:nvSpPr>
        <p:spPr>
          <a:xfrm rot="16200000">
            <a:off x="3390900" y="4152018"/>
            <a:ext cx="304800" cy="1600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5028615" y="4152900"/>
            <a:ext cx="304800" cy="16002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8067" y="5295885"/>
            <a:ext cx="141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words before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3781" y="5295885"/>
            <a:ext cx="1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words after</a:t>
            </a:r>
          </a:p>
        </p:txBody>
      </p:sp>
    </p:spTree>
    <p:extLst>
      <p:ext uri="{BB962C8B-B14F-4D97-AF65-F5344CB8AC3E}">
        <p14:creationId xmlns:p14="http://schemas.microsoft.com/office/powerpoint/2010/main" val="3967615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Train a neural network on this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22748"/>
            <a:ext cx="4419600" cy="491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9200" y="6356392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/1301.3781v3.pdf</a:t>
            </a:r>
          </a:p>
        </p:txBody>
      </p:sp>
    </p:spTree>
    <p:extLst>
      <p:ext uri="{BB962C8B-B14F-4D97-AF65-F5344CB8AC3E}">
        <p14:creationId xmlns:p14="http://schemas.microsoft.com/office/powerpoint/2010/main" val="2586891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057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can we input a “word” into a network?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1600200" cy="14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21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23" name="Right Brace 22"/>
          <p:cNvSpPr/>
          <p:nvPr/>
        </p:nvSpPr>
        <p:spPr>
          <a:xfrm>
            <a:off x="4618403" y="3786266"/>
            <a:ext cx="609600" cy="2853154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57800" y="5017134"/>
            <a:ext cx="118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 nodes</a:t>
            </a:r>
          </a:p>
        </p:txBody>
      </p:sp>
    </p:spTree>
    <p:extLst>
      <p:ext uri="{BB962C8B-B14F-4D97-AF65-F5344CB8AC3E}">
        <p14:creationId xmlns:p14="http://schemas.microsoft.com/office/powerpoint/2010/main" val="873648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banana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15366"/>
            <a:ext cx="1600200" cy="1479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48200" y="3797934"/>
            <a:ext cx="1828800" cy="10788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48200" y="5977797"/>
            <a:ext cx="1828800" cy="6616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14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15366"/>
            <a:ext cx="1600200" cy="14797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48200" y="3797934"/>
            <a:ext cx="1828800" cy="107886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648200" y="5977797"/>
            <a:ext cx="1828800" cy="6616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3799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90600"/>
            <a:ext cx="4766582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600" y="11430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3286724" cy="36576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505200" y="2895600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4659868"/>
            <a:ext cx="181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= 100 to 1000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0794" y="6248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blog.acolyer.org</a:t>
            </a:r>
            <a:r>
              <a:rPr lang="en-US" sz="1400" dirty="0"/>
              <a:t>/2016/04/21/the-amazing-power-of-word-vectors/</a:t>
            </a:r>
          </a:p>
        </p:txBody>
      </p:sp>
    </p:spTree>
    <p:extLst>
      <p:ext uri="{BB962C8B-B14F-4D97-AF65-F5344CB8AC3E}">
        <p14:creationId xmlns:p14="http://schemas.microsoft.com/office/powerpoint/2010/main" val="3559554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0776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22" y="1676400"/>
            <a:ext cx="4766582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3322" y="1828800"/>
            <a:ext cx="19050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3547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4876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" y="52578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" y="37357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5677" y="29718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" y="22860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" y="24384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5908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3886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6702" y="4255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7654" y="62484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3310195" y="20574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02712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08192" y="54706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02712" y="3385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5400" y="57083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300722" y="16764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438626" y="22860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479127" y="27482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79127" y="29969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438626" y="24384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438626" y="29969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2362200" y="50673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87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97471"/>
              </p:ext>
            </p:extLst>
          </p:nvPr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9000" imgH="368300" progId="Equation.3">
                  <p:embed/>
                </p:oleObj>
              </mc:Choice>
              <mc:Fallback>
                <p:oleObj name="Equation" r:id="rId3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/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blipFill>
                <a:blip r:embed="rId8"/>
                <a:stretch>
                  <a:fillRect l="-9184" t="-224000" r="-1020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18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</a:t>
            </a:r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6996" y="58871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6" name="Oval 5"/>
          <p:cNvSpPr/>
          <p:nvPr/>
        </p:nvSpPr>
        <p:spPr>
          <a:xfrm>
            <a:off x="4559596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9596" y="31642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9596" y="4686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11796" y="50673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87996" y="35452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84073" y="27813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87996" y="20955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87996" y="22479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87996" y="24003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11796" y="3695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5098" y="4065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50" y="60579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5888591" y="18669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81108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588" y="52801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81108" y="31948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3796" y="55178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17022" y="20955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57523" y="25577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57523" y="28064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017022" y="22479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17022" y="28064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4940596" y="48768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6836" y="2845475"/>
            <a:ext cx="25096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___ like to eat</a:t>
            </a:r>
          </a:p>
          <a:p>
            <a:endParaRPr lang="en-US" sz="1400" dirty="0"/>
          </a:p>
          <a:p>
            <a:r>
              <a:rPr lang="en-US" sz="1400" dirty="0"/>
              <a:t>I ___ to eat bananas</a:t>
            </a:r>
          </a:p>
          <a:p>
            <a:endParaRPr lang="en-US" sz="1400" dirty="0"/>
          </a:p>
          <a:p>
            <a:r>
              <a:rPr lang="en-US" sz="1400" dirty="0"/>
              <a:t>I like ___ eat bananas with</a:t>
            </a:r>
          </a:p>
          <a:p>
            <a:endParaRPr lang="en-US" sz="1400" dirty="0"/>
          </a:p>
          <a:p>
            <a:r>
              <a:rPr lang="en-US" sz="1400" dirty="0"/>
              <a:t>I like to ___ bananas with cream</a:t>
            </a:r>
          </a:p>
          <a:p>
            <a:endParaRPr lang="en-US" sz="1400" dirty="0"/>
          </a:p>
          <a:p>
            <a:r>
              <a:rPr lang="en-US" sz="1400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3436" y="2743200"/>
            <a:ext cx="4410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</a:t>
            </a:r>
          </a:p>
          <a:p>
            <a:endParaRPr lang="en-US" sz="1400" dirty="0"/>
          </a:p>
          <a:p>
            <a:r>
              <a:rPr lang="en-US" sz="1400" dirty="0"/>
              <a:t>like</a:t>
            </a:r>
          </a:p>
          <a:p>
            <a:endParaRPr lang="en-US" sz="1400" dirty="0"/>
          </a:p>
          <a:p>
            <a:r>
              <a:rPr lang="en-US" sz="1400" dirty="0"/>
              <a:t>to</a:t>
            </a:r>
          </a:p>
          <a:p>
            <a:endParaRPr lang="en-US" sz="1400" dirty="0"/>
          </a:p>
          <a:p>
            <a:r>
              <a:rPr lang="en-US" sz="1400" dirty="0"/>
              <a:t>eat</a:t>
            </a:r>
          </a:p>
          <a:p>
            <a:endParaRPr lang="en-US" sz="1400" dirty="0"/>
          </a:p>
          <a:p>
            <a:r>
              <a:rPr lang="en-US" sz="1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72427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Training: </a:t>
            </a:r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6996" y="58871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6" name="Oval 5"/>
          <p:cNvSpPr/>
          <p:nvPr/>
        </p:nvSpPr>
        <p:spPr>
          <a:xfrm>
            <a:off x="4559596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59596" y="31642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59596" y="4686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11796" y="50673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87996" y="35452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84073" y="27813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87996" y="20955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87996" y="22479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87996" y="24003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11796" y="3695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5098" y="4065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96050" y="60579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5888591" y="18669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81108" y="24003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886588" y="52801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881108" y="31948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73796" y="55178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5017022" y="20955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057523" y="25577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057523" y="28064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017022" y="22479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5017022" y="28064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4940596" y="48768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7387" y="1447800"/>
            <a:ext cx="28417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008000"/>
              </a:solidFill>
            </a:endParaRPr>
          </a:p>
          <a:p>
            <a:r>
              <a:rPr lang="en-US" sz="1600" dirty="0">
                <a:solidFill>
                  <a:srgbClr val="008000"/>
                </a:solidFill>
              </a:rPr>
              <a:t>I like to ___ bananas with cream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36347" y="12954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eat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3431" y="2071304"/>
            <a:ext cx="4154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  <a:p>
            <a:r>
              <a:rPr lang="en-US" dirty="0">
                <a:solidFill>
                  <a:srgbClr val="008000"/>
                </a:solidFill>
              </a:rPr>
              <a:t>1</a:t>
            </a:r>
          </a:p>
          <a:p>
            <a:r>
              <a:rPr lang="en-US" dirty="0">
                <a:solidFill>
                  <a:srgbClr val="008000"/>
                </a:solidFill>
              </a:rPr>
              <a:t>0</a:t>
            </a:r>
          </a:p>
          <a:p>
            <a:r>
              <a:rPr lang="en-US" dirty="0">
                <a:solidFill>
                  <a:srgbClr val="008000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4247" y="2907268"/>
            <a:ext cx="23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59622" y="3669268"/>
            <a:ext cx="49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18563" y="4495800"/>
            <a:ext cx="36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28598" y="2071304"/>
            <a:ext cx="4154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…</a:t>
            </a:r>
          </a:p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  <a:p>
            <a:r>
              <a:rPr lang="en-US" dirty="0">
                <a:solidFill>
                  <a:srgbClr val="FF6600"/>
                </a:solidFill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37157" y="263026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1364319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representation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077634"/>
            <a:ext cx="95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input nodes</a:t>
            </a:r>
          </a:p>
        </p:txBody>
      </p:sp>
      <p:sp>
        <p:nvSpPr>
          <p:cNvPr id="6" name="Oval 5"/>
          <p:cNvSpPr/>
          <p:nvPr/>
        </p:nvSpPr>
        <p:spPr>
          <a:xfrm>
            <a:off x="1981200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3354769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4876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" y="5257800"/>
            <a:ext cx="1299918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" y="3735769"/>
            <a:ext cx="1223718" cy="1903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5677" y="2971800"/>
            <a:ext cx="1323123" cy="25817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9600" y="2286000"/>
            <a:ext cx="1223718" cy="44718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9600" y="2438400"/>
            <a:ext cx="121920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600" y="2590800"/>
            <a:ext cx="1223718" cy="228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3886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6702" y="42555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17654" y="6248400"/>
            <a:ext cx="157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 output nodes</a:t>
            </a:r>
          </a:p>
        </p:txBody>
      </p:sp>
      <p:sp>
        <p:nvSpPr>
          <p:cNvPr id="26" name="Oval 25"/>
          <p:cNvSpPr/>
          <p:nvPr/>
        </p:nvSpPr>
        <p:spPr>
          <a:xfrm>
            <a:off x="3310195" y="20574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302712" y="2590800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08192" y="5470634"/>
            <a:ext cx="3810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02712" y="33853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5400" y="5708302"/>
            <a:ext cx="162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hidden nodes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438626" y="2286000"/>
            <a:ext cx="761774" cy="4622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479127" y="2748208"/>
            <a:ext cx="721273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479127" y="2996968"/>
            <a:ext cx="721273" cy="24736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438626" y="2438401"/>
            <a:ext cx="864086" cy="2438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438626" y="2996969"/>
            <a:ext cx="871569" cy="195603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8" idx="6"/>
          </p:cNvCxnSpPr>
          <p:nvPr/>
        </p:nvCxnSpPr>
        <p:spPr>
          <a:xfrm>
            <a:off x="2362200" y="5067300"/>
            <a:ext cx="838200" cy="5715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14400" y="2251840"/>
            <a:ext cx="762000" cy="3352800"/>
          </a:xfrm>
          <a:prstGeom prst="rect">
            <a:avLst/>
          </a:prstGeom>
          <a:solidFill>
            <a:srgbClr val="0000FF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3" y="1655673"/>
            <a:ext cx="135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VxN</a:t>
            </a:r>
            <a:r>
              <a:rPr lang="en-US" dirty="0">
                <a:solidFill>
                  <a:srgbClr val="0000FF"/>
                </a:solidFill>
              </a:rPr>
              <a:t> weights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05401" y="2010722"/>
            <a:ext cx="3660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weights for each word provide an N dimensional mapping of the word</a:t>
            </a:r>
          </a:p>
          <a:p>
            <a:endParaRPr lang="en-US" sz="2400" dirty="0"/>
          </a:p>
          <a:p>
            <a:r>
              <a:rPr lang="en-US" sz="2400" dirty="0"/>
              <a:t>Words that predict similarly should have similar weights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91C7ED-866D-0C47-9CF4-C0632C62A664}"/>
              </a:ext>
            </a:extLst>
          </p:cNvPr>
          <p:cNvSpPr txBox="1"/>
          <p:nvPr/>
        </p:nvSpPr>
        <p:spPr>
          <a:xfrm>
            <a:off x="5638800" y="5271143"/>
            <a:ext cx="2289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does this work?</a:t>
            </a:r>
          </a:p>
        </p:txBody>
      </p:sp>
    </p:spTree>
    <p:extLst>
      <p:ext uri="{BB962C8B-B14F-4D97-AF65-F5344CB8AC3E}">
        <p14:creationId xmlns:p14="http://schemas.microsoft.com/office/powerpoint/2010/main" val="1939773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660806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word1 is to word2 as word3 is to X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8" y="3810000"/>
            <a:ext cx="774319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32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2433935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word1 is to word2 as word3 is to 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67716"/>
            <a:ext cx="7719391" cy="2915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72" y="3186716"/>
            <a:ext cx="763656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66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7958889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7574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vector(word1) – vector(word2) =  vector(word3) - X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2433935"/>
            <a:ext cx="450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word1 is to word2 as word3 is to X</a:t>
            </a:r>
          </a:p>
        </p:txBody>
      </p:sp>
    </p:spTree>
    <p:extLst>
      <p:ext uri="{BB962C8B-B14F-4D97-AF65-F5344CB8AC3E}">
        <p14:creationId xmlns:p14="http://schemas.microsoft.com/office/powerpoint/2010/main" val="21503058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4313"/>
          <a:stretch/>
        </p:blipFill>
        <p:spPr>
          <a:xfrm>
            <a:off x="0" y="139700"/>
            <a:ext cx="9144000" cy="5620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095" y="5939135"/>
            <a:ext cx="6611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2-Dimensional projection of the N-dimensional space</a:t>
            </a:r>
          </a:p>
        </p:txBody>
      </p:sp>
    </p:spTree>
    <p:extLst>
      <p:ext uri="{BB962C8B-B14F-4D97-AF65-F5344CB8AC3E}">
        <p14:creationId xmlns:p14="http://schemas.microsoft.com/office/powerpoint/2010/main" val="3062154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780E-E9E8-C54C-82CB-26963A71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2DE00A-54AE-BA44-9171-898CEE1B64E3}"/>
              </a:ext>
            </a:extLst>
          </p:cNvPr>
          <p:cNvSpPr/>
          <p:nvPr/>
        </p:nvSpPr>
        <p:spPr>
          <a:xfrm>
            <a:off x="2209800" y="3124200"/>
            <a:ext cx="4159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</a:t>
            </a:r>
            <a:r>
              <a:rPr lang="en-US" sz="2400" dirty="0" err="1"/>
              <a:t>projector.tensorflow.org</a:t>
            </a:r>
            <a:r>
              <a:rPr lang="en-US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53951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Bag Of Words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0"/>
            <a:ext cx="32004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0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models: skip-gram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51000"/>
            <a:ext cx="3581400" cy="437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8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39E8-BD8C-024F-B5D7-D73E7A55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activation functions</a:t>
            </a:r>
          </a:p>
        </p:txBody>
      </p:sp>
      <p:pic>
        <p:nvPicPr>
          <p:cNvPr id="530434" name="Picture 2">
            <a:extLst>
              <a:ext uri="{FF2B5EF4-FFF2-40B4-BE49-F238E27FC236}">
                <a16:creationId xmlns:a16="http://schemas.microsoft.com/office/drawing/2014/main" id="{CE844EB5-9826-B34F-94F9-751C9140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4"/>
          <a:stretch/>
        </p:blipFill>
        <p:spPr bwMode="auto">
          <a:xfrm>
            <a:off x="1752600" y="2238431"/>
            <a:ext cx="2438400" cy="20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38D4E-FDBE-0541-A9B3-758DD61EBC9C}"/>
              </a:ext>
            </a:extLst>
          </p:cNvPr>
          <p:cNvSpPr txBox="1"/>
          <p:nvPr/>
        </p:nvSpPr>
        <p:spPr>
          <a:xfrm>
            <a:off x="441434" y="1807779"/>
            <a:ext cx="202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Rectified Linear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8196C-884D-C342-B46A-9476A15980BB}"/>
              </a:ext>
            </a:extLst>
          </p:cNvPr>
          <p:cNvSpPr txBox="1"/>
          <p:nvPr/>
        </p:nvSpPr>
        <p:spPr>
          <a:xfrm>
            <a:off x="536028" y="4729655"/>
            <a:ext cx="262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(for probabilities)</a:t>
            </a:r>
          </a:p>
        </p:txBody>
      </p:sp>
    </p:spTree>
    <p:extLst>
      <p:ext uri="{BB962C8B-B14F-4D97-AF65-F5344CB8AC3E}">
        <p14:creationId xmlns:p14="http://schemas.microsoft.com/office/powerpoint/2010/main" val="2669052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model for learning word representations from large amounts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Has become a popular pre-processing step for learning a more robust feature representation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Models like word2vec have also been incorporated into other learning approaches (e.g. translation tasks)</a:t>
            </a:r>
          </a:p>
        </p:txBody>
      </p:sp>
    </p:spTree>
    <p:extLst>
      <p:ext uri="{BB962C8B-B14F-4D97-AF65-F5344CB8AC3E}">
        <p14:creationId xmlns:p14="http://schemas.microsoft.com/office/powerpoint/2010/main" val="1239082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blog.acolyer.org</a:t>
            </a:r>
            <a:r>
              <a:rPr lang="en-US" dirty="0"/>
              <a:t>/2016/04/21/the-amazing-power-of-word-vectors/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code.google.com</a:t>
            </a:r>
            <a:r>
              <a:rPr lang="en-US" dirty="0"/>
              <a:t>/archive/p/word2vec/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https://deeplearning4j.org/word2vec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/1301.3781v3.pdf</a:t>
            </a:r>
          </a:p>
        </p:txBody>
      </p:sp>
    </p:spTree>
    <p:extLst>
      <p:ext uri="{BB962C8B-B14F-4D97-AF65-F5344CB8AC3E}">
        <p14:creationId xmlns:p14="http://schemas.microsoft.com/office/powerpoint/2010/main" val="2776058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52F9-8BD3-7B48-97DB-667F33F8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with 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6A347-1AFA-2A4C-9B6F-0E71F72AAE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769352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http://</a:t>
            </a:r>
            <a:r>
              <a:rPr lang="en-US" dirty="0" err="1"/>
              <a:t>vectors.nlpl.eu</a:t>
            </a:r>
            <a:r>
              <a:rPr lang="en-US" dirty="0"/>
              <a:t>/explore/embeddings/</a:t>
            </a:r>
            <a:r>
              <a:rPr lang="en-US" dirty="0" err="1"/>
              <a:t>en</a:t>
            </a:r>
            <a:r>
              <a:rPr lang="en-US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5600D-31EE-3FDC-CA18-BF1B8D28E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276600"/>
            <a:ext cx="18796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068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23558-0A09-A347-8890-6F39DCCE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minutes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81746-9CA8-5347-AA49-4AE002FD4C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=zl99IZvW7rE</a:t>
            </a:r>
          </a:p>
        </p:txBody>
      </p:sp>
    </p:spTree>
    <p:extLst>
      <p:ext uri="{BB962C8B-B14F-4D97-AF65-F5344CB8AC3E}">
        <p14:creationId xmlns:p14="http://schemas.microsoft.com/office/powerpoint/2010/main" val="129658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13466</TotalTime>
  <Words>1508</Words>
  <Application>Microsoft Macintosh PowerPoint</Application>
  <PresentationFormat>On-screen Show (4:3)</PresentationFormat>
  <Paragraphs>429</Paragraphs>
  <Slides>53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Neural networks Applied</vt:lpstr>
      <vt:lpstr>Admin</vt:lpstr>
      <vt:lpstr>PowerPoint Presentation</vt:lpstr>
      <vt:lpstr>Activation functions</vt:lpstr>
      <vt:lpstr>Many other activation functions</vt:lpstr>
      <vt:lpstr>Neural network</vt:lpstr>
      <vt:lpstr>Neural network</vt:lpstr>
      <vt:lpstr>Neural network</vt:lpstr>
      <vt:lpstr>Neural network</vt:lpstr>
      <vt:lpstr>Neural network</vt:lpstr>
      <vt:lpstr>PowerPoint Presentation</vt:lpstr>
      <vt:lpstr>Learning in multilayer networks</vt:lpstr>
      <vt:lpstr>Backpropagation: intuition</vt:lpstr>
      <vt:lpstr>Backpropagation: intuition</vt:lpstr>
      <vt:lpstr>Backpropagation: intuition</vt:lpstr>
      <vt:lpstr>PowerPoint Presentation</vt:lpstr>
      <vt:lpstr>PowerPoint Presentation</vt:lpstr>
      <vt:lpstr>Deep learning</vt:lpstr>
      <vt:lpstr>Deep learning</vt:lpstr>
      <vt:lpstr>Deep learning</vt:lpstr>
      <vt:lpstr>PowerPoint Presentation</vt:lpstr>
      <vt:lpstr>Deep learning for neural networks</vt:lpstr>
      <vt:lpstr>Challenges</vt:lpstr>
      <vt:lpstr>Deep learning</vt:lpstr>
      <vt:lpstr>word2vec</vt:lpstr>
      <vt:lpstr>Word representations generalized</vt:lpstr>
      <vt:lpstr>Word representations generalized</vt:lpstr>
      <vt:lpstr>Word representations</vt:lpstr>
      <vt:lpstr>Word representations</vt:lpstr>
      <vt:lpstr>A prediction problem</vt:lpstr>
      <vt:lpstr>A prediction problem</vt:lpstr>
      <vt:lpstr>A prediction problem</vt:lpstr>
      <vt:lpstr>Train a neural network on this problem</vt:lpstr>
      <vt:lpstr>Encoding words</vt:lpstr>
      <vt:lpstr>“One-hot” encoding</vt:lpstr>
      <vt:lpstr>“One-hot” encoding</vt:lpstr>
      <vt:lpstr>“One-hot” encoding</vt:lpstr>
      <vt:lpstr>PowerPoint Presentation</vt:lpstr>
      <vt:lpstr>Another view</vt:lpstr>
      <vt:lpstr>Training: backpropagation</vt:lpstr>
      <vt:lpstr>Training: backpropagation</vt:lpstr>
      <vt:lpstr>Word representation</vt:lpstr>
      <vt:lpstr>Results</vt:lpstr>
      <vt:lpstr>Results</vt:lpstr>
      <vt:lpstr>Results</vt:lpstr>
      <vt:lpstr>Results</vt:lpstr>
      <vt:lpstr>Visualized</vt:lpstr>
      <vt:lpstr>Continuous Bag Of Words</vt:lpstr>
      <vt:lpstr>Other models: skip-gram</vt:lpstr>
      <vt:lpstr>word2vec</vt:lpstr>
      <vt:lpstr>word2vec resources </vt:lpstr>
      <vt:lpstr>Playing with word2vec</vt:lpstr>
      <vt:lpstr>10 minutes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963</cp:revision>
  <cp:lastPrinted>2024-10-17T23:34:52Z</cp:lastPrinted>
  <dcterms:created xsi:type="dcterms:W3CDTF">2011-01-25T19:35:23Z</dcterms:created>
  <dcterms:modified xsi:type="dcterms:W3CDTF">2024-10-17T23:35:41Z</dcterms:modified>
</cp:coreProperties>
</file>