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handoutMasterIdLst>
    <p:handoutMasterId r:id="rId77"/>
  </p:handoutMasterIdLst>
  <p:sldIdLst>
    <p:sldId id="256" r:id="rId2"/>
    <p:sldId id="391" r:id="rId3"/>
    <p:sldId id="464" r:id="rId4"/>
    <p:sldId id="465" r:id="rId5"/>
    <p:sldId id="466" r:id="rId6"/>
    <p:sldId id="467" r:id="rId7"/>
    <p:sldId id="496" r:id="rId8"/>
    <p:sldId id="473" r:id="rId9"/>
    <p:sldId id="474" r:id="rId10"/>
    <p:sldId id="475" r:id="rId11"/>
    <p:sldId id="476" r:id="rId12"/>
    <p:sldId id="477" r:id="rId13"/>
    <p:sldId id="478" r:id="rId14"/>
    <p:sldId id="479" r:id="rId15"/>
    <p:sldId id="480" r:id="rId16"/>
    <p:sldId id="481" r:id="rId17"/>
    <p:sldId id="497" r:id="rId18"/>
    <p:sldId id="484" r:id="rId19"/>
    <p:sldId id="485" r:id="rId20"/>
    <p:sldId id="486" r:id="rId21"/>
    <p:sldId id="487" r:id="rId22"/>
    <p:sldId id="489" r:id="rId23"/>
    <p:sldId id="488" r:id="rId24"/>
    <p:sldId id="490" r:id="rId25"/>
    <p:sldId id="491" r:id="rId26"/>
    <p:sldId id="492" r:id="rId27"/>
    <p:sldId id="493" r:id="rId28"/>
    <p:sldId id="494" r:id="rId29"/>
    <p:sldId id="495" r:id="rId30"/>
    <p:sldId id="648" r:id="rId31"/>
    <p:sldId id="539" r:id="rId32"/>
    <p:sldId id="540" r:id="rId33"/>
    <p:sldId id="541" r:id="rId34"/>
    <p:sldId id="622" r:id="rId35"/>
    <p:sldId id="623" r:id="rId36"/>
    <p:sldId id="624" r:id="rId37"/>
    <p:sldId id="625" r:id="rId38"/>
    <p:sldId id="626" r:id="rId39"/>
    <p:sldId id="627" r:id="rId40"/>
    <p:sldId id="542" r:id="rId41"/>
    <p:sldId id="543" r:id="rId42"/>
    <p:sldId id="544" r:id="rId43"/>
    <p:sldId id="545" r:id="rId44"/>
    <p:sldId id="546" r:id="rId45"/>
    <p:sldId id="547" r:id="rId46"/>
    <p:sldId id="548" r:id="rId47"/>
    <p:sldId id="549" r:id="rId48"/>
    <p:sldId id="550" r:id="rId49"/>
    <p:sldId id="553" r:id="rId50"/>
    <p:sldId id="554" r:id="rId51"/>
    <p:sldId id="555" r:id="rId52"/>
    <p:sldId id="649" r:id="rId53"/>
    <p:sldId id="498" r:id="rId54"/>
    <p:sldId id="499" r:id="rId55"/>
    <p:sldId id="500" r:id="rId56"/>
    <p:sldId id="501" r:id="rId57"/>
    <p:sldId id="502" r:id="rId58"/>
    <p:sldId id="503" r:id="rId59"/>
    <p:sldId id="504" r:id="rId60"/>
    <p:sldId id="505" r:id="rId61"/>
    <p:sldId id="506" r:id="rId62"/>
    <p:sldId id="509" r:id="rId63"/>
    <p:sldId id="510" r:id="rId64"/>
    <p:sldId id="511" r:id="rId65"/>
    <p:sldId id="512" r:id="rId66"/>
    <p:sldId id="513" r:id="rId67"/>
    <p:sldId id="514" r:id="rId68"/>
    <p:sldId id="515" r:id="rId69"/>
    <p:sldId id="516" r:id="rId70"/>
    <p:sldId id="517" r:id="rId71"/>
    <p:sldId id="518" r:id="rId72"/>
    <p:sldId id="525" r:id="rId73"/>
    <p:sldId id="526" r:id="rId74"/>
    <p:sldId id="52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snapToObjects="1">
      <p:cViewPr varScale="1">
        <p:scale>
          <a:sx n="121" d="100"/>
          <a:sy n="121" d="100"/>
        </p:scale>
        <p:origin x="19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EC432-7FFE-464F-96C5-59D190B52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B780-3851-5648-B15C-A83AFA1F2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291E6-00F8-F848-A7B1-27D9E29E0D7A}" type="datetimeFigureOut">
              <a:rPr lang="en-US" smtClean="0"/>
              <a:t>4/3/23</a:t>
            </a:fld>
            <a:endParaRPr lang="en-US"/>
          </a:p>
        </p:txBody>
      </p:sp>
      <p:sp>
        <p:nvSpPr>
          <p:cNvPr id="4" name="Footer Placeholder 3">
            <a:extLst>
              <a:ext uri="{FF2B5EF4-FFF2-40B4-BE49-F238E27FC236}">
                <a16:creationId xmlns:a16="http://schemas.microsoft.com/office/drawing/2014/main" id="{661DA1E4-E9CB-ED46-A43C-D937A6C57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26C4F-679A-4648-B091-14AE4BBCA8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AEFDF-834A-3F41-9E0F-5FD35B11FDD7}" type="slidenum">
              <a:rPr lang="en-US" smtClean="0"/>
              <a:t>‹#›</a:t>
            </a:fld>
            <a:endParaRPr lang="en-US"/>
          </a:p>
        </p:txBody>
      </p:sp>
    </p:spTree>
    <p:extLst>
      <p:ext uri="{BB962C8B-B14F-4D97-AF65-F5344CB8AC3E}">
        <p14:creationId xmlns:p14="http://schemas.microsoft.com/office/powerpoint/2010/main" val="225841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3036D-6C87-C144-9F20-632B6105FC1E}" type="datetimeFigureOut">
              <a:rPr lang="en-US" smtClean="0"/>
              <a:pPr/>
              <a:t>4/3/23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B958-A927-EA46-82E8-92FF4B0E5CB3}" type="slidenum">
              <a:rPr lang="en-US" smtClean="0"/>
              <a:pPr/>
              <a:t>‹#›</a:t>
            </a:fld>
            <a:endParaRPr lang="en-US"/>
          </a:p>
        </p:txBody>
      </p:sp>
    </p:spTree>
    <p:extLst>
      <p:ext uri="{BB962C8B-B14F-4D97-AF65-F5344CB8AC3E}">
        <p14:creationId xmlns:p14="http://schemas.microsoft.com/office/powerpoint/2010/main" val="450030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63</a:t>
            </a:fld>
            <a:endParaRPr lang="en-US"/>
          </a:p>
        </p:txBody>
      </p:sp>
    </p:spTree>
    <p:extLst>
      <p:ext uri="{BB962C8B-B14F-4D97-AF65-F5344CB8AC3E}">
        <p14:creationId xmlns:p14="http://schemas.microsoft.com/office/powerpoint/2010/main" val="15837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65</a:t>
            </a:fld>
            <a:endParaRPr lang="en-US"/>
          </a:p>
        </p:txBody>
      </p:sp>
    </p:spTree>
    <p:extLst>
      <p:ext uri="{BB962C8B-B14F-4D97-AF65-F5344CB8AC3E}">
        <p14:creationId xmlns:p14="http://schemas.microsoft.com/office/powerpoint/2010/main" val="4642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a:t>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66</a:t>
            </a:fld>
            <a:endParaRPr lang="en-US"/>
          </a:p>
        </p:txBody>
      </p:sp>
    </p:spTree>
    <p:extLst>
      <p:ext uri="{BB962C8B-B14F-4D97-AF65-F5344CB8AC3E}">
        <p14:creationId xmlns:p14="http://schemas.microsoft.com/office/powerpoint/2010/main" val="4642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46ACE8-63DF-9F4D-BC2B-A77DBA62BA53}" type="datetimeFigureOut">
              <a:rPr lang="en-US" smtClean="0"/>
              <a:pPr/>
              <a:t>4/3/23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4/3/23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EC7BC-B940-C347-9B22-3DB5DE10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46ACE8-63DF-9F4D-BC2B-A77DBA62BA53}" type="datetimeFigureOut">
              <a:rPr lang="en-US" smtClean="0"/>
              <a:pPr/>
              <a:t>4/3/23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8EC7BC-B940-C347-9B22-3DB5DE10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41844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46ACE8-63DF-9F4D-BC2B-A77DBA62BA53}" type="datetimeFigureOut">
              <a:rPr lang="en-US" smtClean="0"/>
              <a:pPr/>
              <a:t>4/3/23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946ACE8-63DF-9F4D-BC2B-A77DBA62BA53}" type="datetimeFigureOut">
              <a:rPr lang="en-US" smtClean="0"/>
              <a:pPr/>
              <a:t>4/3/23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946ACE8-63DF-9F4D-BC2B-A77DBA62BA53}" type="datetimeFigureOut">
              <a:rPr lang="en-US" smtClean="0"/>
              <a:pPr/>
              <a:t>4/3/23</a:t>
            </a:fld>
            <a:endParaRPr lang="en-US"/>
          </a:p>
        </p:txBody>
      </p:sp>
      <p:sp>
        <p:nvSpPr>
          <p:cNvPr id="10" name="Slide Number Placeholder 9"/>
          <p:cNvSpPr>
            <a:spLocks noGrp="1"/>
          </p:cNvSpPr>
          <p:nvPr>
            <p:ph type="sldNum" sz="quarter" idx="16"/>
          </p:nvPr>
        </p:nvSpPr>
        <p:spPr/>
        <p:txBody>
          <a:bodyPr rtlCol="0"/>
          <a:lstStyle/>
          <a:p>
            <a:fld id="{578EC7BC-B940-C347-9B22-3DB5DE10D6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946ACE8-63DF-9F4D-BC2B-A77DBA62BA53}" type="datetimeFigureOut">
              <a:rPr lang="en-US" smtClean="0"/>
              <a:pPr/>
              <a:t>4/3/23</a:t>
            </a:fld>
            <a:endParaRPr lang="en-US"/>
          </a:p>
        </p:txBody>
      </p:sp>
      <p:sp>
        <p:nvSpPr>
          <p:cNvPr id="12" name="Slide Number Placeholder 11"/>
          <p:cNvSpPr>
            <a:spLocks noGrp="1"/>
          </p:cNvSpPr>
          <p:nvPr>
            <p:ph type="sldNum" sz="quarter" idx="16"/>
          </p:nvPr>
        </p:nvSpPr>
        <p:spPr/>
        <p:txBody>
          <a:bodyPr rtlCol="0"/>
          <a:lstStyle/>
          <a:p>
            <a:fld id="{578EC7BC-B940-C347-9B22-3DB5DE10D6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46ACE8-63DF-9F4D-BC2B-A77DBA62BA53}" type="datetimeFigureOut">
              <a:rPr lang="en-US" smtClean="0"/>
              <a:pPr/>
              <a:t>4/3/23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ACE8-63DF-9F4D-BC2B-A77DBA62BA53}" type="datetimeFigureOut">
              <a:rPr lang="en-US" smtClean="0"/>
              <a:pPr/>
              <a:t>4/3/23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946ACE8-63DF-9F4D-BC2B-A77DBA62BA53}" type="datetimeFigureOut">
              <a:rPr lang="en-US" smtClean="0"/>
              <a:pPr/>
              <a:t>4/3/23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46ACE8-63DF-9F4D-BC2B-A77DBA62BA53}" type="datetimeFigureOut">
              <a:rPr lang="en-US" smtClean="0"/>
              <a:pPr/>
              <a:t>4/3/23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46ACE8-63DF-9F4D-BC2B-A77DBA62BA53}" type="datetimeFigureOut">
              <a:rPr lang="en-US" smtClean="0"/>
              <a:pPr/>
              <a:t>4/3/23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EC7BC-B940-C347-9B22-3DB5DE10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tXlM99xPQC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4" Type="http://schemas.openxmlformats.org/officeDocument/2006/relationships/oleObject" Target="../embeddings/oleObject1.bin"/><Relationship Id="rId9" Type="http://schemas.openxmlformats.org/officeDocument/2006/relationships/image" Target="../media/image25.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7.emf"/><Relationship Id="rId3" Type="http://schemas.openxmlformats.org/officeDocument/2006/relationships/notesSlide" Target="../notesSlides/notesSlide3.xml"/><Relationship Id="rId7" Type="http://schemas.openxmlformats.org/officeDocument/2006/relationships/image" Target="../media/image24.e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5.emf"/><Relationship Id="rId14" Type="http://schemas.openxmlformats.org/officeDocument/2006/relationships/oleObject" Target="../embeddings/oleObject9.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11.bin"/><Relationship Id="rId4" Type="http://schemas.openxmlformats.org/officeDocument/2006/relationships/image" Target="../media/image29.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oleObject" Target="../embeddings/oleObject14.bin"/><Relationship Id="rId4" Type="http://schemas.openxmlformats.org/officeDocument/2006/relationships/image" Target="../media/image2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emf"/><Relationship Id="rId5" Type="http://schemas.openxmlformats.org/officeDocument/2006/relationships/oleObject" Target="../embeddings/oleObject16.bin"/><Relationship Id="rId4" Type="http://schemas.openxmlformats.org/officeDocument/2006/relationships/image" Target="../media/image2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18.bin"/><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932" y="4038600"/>
            <a:ext cx="6648268" cy="1828800"/>
          </a:xfrm>
        </p:spPr>
        <p:txBody>
          <a:bodyPr/>
          <a:lstStyle/>
          <a:p>
            <a:r>
              <a:rPr lang="en-US" dirty="0"/>
              <a:t>Machine Learning basics</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a:t>CS159 Spring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23714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216257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50971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312098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376958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66217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113297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classification applications</a:t>
            </a:r>
          </a:p>
        </p:txBody>
      </p:sp>
      <p:sp>
        <p:nvSpPr>
          <p:cNvPr id="3" name="Content Placeholder 2"/>
          <p:cNvSpPr>
            <a:spLocks noGrp="1"/>
          </p:cNvSpPr>
          <p:nvPr>
            <p:ph sz="quarter" idx="1"/>
          </p:nvPr>
        </p:nvSpPr>
        <p:spPr>
          <a:xfrm>
            <a:off x="612648" y="1600200"/>
            <a:ext cx="8153400" cy="4868253"/>
          </a:xfrm>
        </p:spPr>
        <p:txBody>
          <a:bodyPr>
            <a:normAutofit fontScale="70000" lnSpcReduction="20000"/>
          </a:bodyPr>
          <a:lstStyle/>
          <a:p>
            <a:pPr marL="0" indent="0">
              <a:buNone/>
            </a:pPr>
            <a:r>
              <a:rPr lang="en-US" dirty="0"/>
              <a:t>Document classification</a:t>
            </a:r>
          </a:p>
          <a:p>
            <a:pPr lvl="1"/>
            <a:r>
              <a:rPr lang="en-US" dirty="0"/>
              <a:t>spam</a:t>
            </a:r>
          </a:p>
          <a:p>
            <a:pPr lvl="1"/>
            <a:r>
              <a:rPr lang="en-US" dirty="0"/>
              <a:t>sentiment analysis</a:t>
            </a:r>
          </a:p>
          <a:p>
            <a:pPr lvl="1"/>
            <a:r>
              <a:rPr lang="en-US" dirty="0"/>
              <a:t>topic classification</a:t>
            </a:r>
          </a:p>
          <a:p>
            <a:pPr marL="0" indent="0">
              <a:buNone/>
            </a:pPr>
            <a:endParaRPr lang="en-US" dirty="0"/>
          </a:p>
          <a:p>
            <a:pPr marL="0" indent="0">
              <a:buNone/>
            </a:pPr>
            <a:r>
              <a:rPr lang="en-US" dirty="0"/>
              <a:t>Does linguistics phenomena X occur in text Y?</a:t>
            </a:r>
          </a:p>
          <a:p>
            <a:pPr marL="0" indent="0">
              <a:buNone/>
            </a:pPr>
            <a:endParaRPr lang="en-US" dirty="0"/>
          </a:p>
          <a:p>
            <a:pPr marL="0" indent="0">
              <a:buNone/>
            </a:pPr>
            <a:r>
              <a:rPr lang="en-US" dirty="0"/>
              <a:t>Digit recognition</a:t>
            </a:r>
          </a:p>
          <a:p>
            <a:pPr marL="0" indent="0">
              <a:buNone/>
            </a:pPr>
            <a:endParaRPr lang="en-US" dirty="0"/>
          </a:p>
          <a:p>
            <a:pPr marL="0" indent="0">
              <a:buNone/>
            </a:pPr>
            <a:r>
              <a:rPr lang="en-US" dirty="0"/>
              <a:t>Grammatically correct or not?</a:t>
            </a:r>
          </a:p>
          <a:p>
            <a:pPr marL="0" indent="0">
              <a:buNone/>
            </a:pPr>
            <a:endParaRPr lang="en-US" dirty="0"/>
          </a:p>
          <a:p>
            <a:pPr marL="0" indent="0">
              <a:buNone/>
            </a:pPr>
            <a:r>
              <a:rPr lang="en-US" dirty="0"/>
              <a:t>Word sense disambiguation</a:t>
            </a:r>
          </a:p>
          <a:p>
            <a:pPr marL="0" indent="0">
              <a:buNone/>
            </a:pPr>
            <a:endParaRPr lang="en-US" dirty="0"/>
          </a:p>
          <a:p>
            <a:pPr marL="0" indent="0">
              <a:buNone/>
            </a:pPr>
            <a:r>
              <a:rPr lang="en-US" dirty="0">
                <a:solidFill>
                  <a:srgbClr val="0000FF"/>
                </a:solidFill>
              </a:rPr>
              <a:t>Any question you can pose as to have a discrete set of labels/answers!</a:t>
            </a:r>
          </a:p>
          <a:p>
            <a:pPr lvl="1"/>
            <a:endParaRPr lang="en-US" dirty="0"/>
          </a:p>
        </p:txBody>
      </p:sp>
      <p:pic>
        <p:nvPicPr>
          <p:cNvPr id="4" name="Picture 3"/>
          <p:cNvPicPr>
            <a:picLocks noChangeAspect="1"/>
          </p:cNvPicPr>
          <p:nvPr/>
        </p:nvPicPr>
        <p:blipFill>
          <a:blip r:embed="rId2"/>
          <a:stretch>
            <a:fillRect/>
          </a:stretch>
        </p:blipFill>
        <p:spPr>
          <a:xfrm>
            <a:off x="4010355" y="1780674"/>
            <a:ext cx="5133645" cy="1335505"/>
          </a:xfrm>
          <a:prstGeom prst="rect">
            <a:avLst/>
          </a:prstGeom>
        </p:spPr>
      </p:pic>
    </p:spTree>
    <p:extLst>
      <p:ext uri="{BB962C8B-B14F-4D97-AF65-F5344CB8AC3E}">
        <p14:creationId xmlns:p14="http://schemas.microsoft.com/office/powerpoint/2010/main" val="5732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249246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19</a:t>
            </a:fld>
            <a:endParaRPr lang="tr-TR"/>
          </a:p>
        </p:txBody>
      </p:sp>
    </p:spTree>
    <p:extLst>
      <p:ext uri="{BB962C8B-B14F-4D97-AF65-F5344CB8AC3E}">
        <p14:creationId xmlns:p14="http://schemas.microsoft.com/office/powerpoint/2010/main" val="158315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a:xfrm>
            <a:off x="422912" y="1848987"/>
            <a:ext cx="8343136" cy="4671842"/>
          </a:xfrm>
        </p:spPr>
        <p:txBody>
          <a:bodyPr>
            <a:normAutofit/>
          </a:bodyPr>
          <a:lstStyle/>
          <a:p>
            <a:pPr marL="0" indent="0">
              <a:buNone/>
            </a:pPr>
            <a:r>
              <a:rPr lang="en-US" dirty="0"/>
              <a:t>Assignment 6</a:t>
            </a:r>
          </a:p>
          <a:p>
            <a:pPr marL="0" indent="0">
              <a:buNone/>
            </a:pPr>
            <a:endParaRPr lang="en-US" dirty="0"/>
          </a:p>
          <a:p>
            <a:pPr marL="0" indent="0">
              <a:buNone/>
            </a:pPr>
            <a:r>
              <a:rPr lang="en-US" dirty="0"/>
              <a:t>pre-pre enrollment</a:t>
            </a:r>
          </a:p>
          <a:p>
            <a:pPr marL="0" indent="0">
              <a:buNone/>
            </a:pPr>
            <a:endParaRPr lang="en-US" dirty="0"/>
          </a:p>
          <a:p>
            <a:pPr marL="0" indent="0">
              <a:buNone/>
            </a:pPr>
            <a:r>
              <a:rPr lang="en-US" dirty="0"/>
              <a:t>No office hours Friday</a:t>
            </a:r>
          </a:p>
        </p:txBody>
      </p:sp>
    </p:spTree>
    <p:extLst>
      <p:ext uri="{BB962C8B-B14F-4D97-AF65-F5344CB8AC3E}">
        <p14:creationId xmlns:p14="http://schemas.microsoft.com/office/powerpoint/2010/main" val="315871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How many clicks will a particular website, ad, etc. get?</a:t>
            </a:r>
          </a:p>
          <a:p>
            <a:pPr marL="0" indent="0">
              <a:buNone/>
            </a:pPr>
            <a:endParaRPr lang="en-US" dirty="0"/>
          </a:p>
          <a:p>
            <a:pPr marL="0" indent="0">
              <a:buNone/>
            </a:pPr>
            <a:r>
              <a:rPr lang="en-US" dirty="0"/>
              <a:t>Predict the readability level of a document</a:t>
            </a:r>
          </a:p>
          <a:p>
            <a:pPr marL="0" indent="0">
              <a:buNone/>
            </a:pPr>
            <a:endParaRPr lang="en-US" dirty="0"/>
          </a:p>
          <a:p>
            <a:pPr marL="0" indent="0">
              <a:buNone/>
            </a:pPr>
            <a:r>
              <a:rPr lang="en-US" dirty="0"/>
              <a:t>Predict pause between spoken sentences?</a:t>
            </a:r>
          </a:p>
          <a:p>
            <a:pPr marL="0" indent="0">
              <a:buNone/>
            </a:pPr>
            <a:endParaRPr lang="en-US" dirty="0"/>
          </a:p>
          <a:p>
            <a:pPr marL="0" indent="0">
              <a:buNone/>
            </a:pPr>
            <a:r>
              <a:rPr lang="en-US" dirty="0"/>
              <a:t>Economics/Finance: predict the value of a stock</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5188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134134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err="1"/>
              <a:t>reranking</a:t>
            </a:r>
            <a:r>
              <a:rPr lang="en-US" dirty="0"/>
              <a:t> N-best output lists (e.g. parsing, machine translation, …)</a:t>
            </a:r>
          </a:p>
          <a:p>
            <a:pPr marL="0" indent="0">
              <a:buNone/>
            </a:pPr>
            <a:endParaRPr lang="en-US" dirty="0"/>
          </a:p>
          <a:p>
            <a:pPr marL="0" indent="0">
              <a:buNone/>
            </a:pPr>
            <a:r>
              <a:rPr lang="en-US" dirty="0"/>
              <a:t>Rank possible simplification options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251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45197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87285" cy="400110"/>
          </a:xfrm>
          <a:prstGeom prst="rect">
            <a:avLst/>
          </a:prstGeom>
        </p:spPr>
        <p:txBody>
          <a:bodyPr wrap="none">
            <a:spAutoFit/>
          </a:bodyPr>
          <a:lstStyle/>
          <a:p>
            <a:r>
              <a:rPr lang="en-US" sz="2000" dirty="0">
                <a:solidFill>
                  <a:srgbClr val="0000FF"/>
                </a:solidFill>
              </a:rPr>
              <a:t>Unsupervised learning: given data, i.e. examples, but no labels</a:t>
            </a:r>
          </a:p>
        </p:txBody>
      </p:sp>
    </p:spTree>
    <p:extLst>
      <p:ext uri="{BB962C8B-B14F-4D97-AF65-F5344CB8AC3E}">
        <p14:creationId xmlns:p14="http://schemas.microsoft.com/office/powerpoint/2010/main" val="313152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a:xfrm>
            <a:off x="612648" y="1600200"/>
            <a:ext cx="8531352" cy="4828970"/>
          </a:xfrm>
        </p:spPr>
        <p:txBody>
          <a:bodyPr>
            <a:normAutofit/>
          </a:bodyPr>
          <a:lstStyle/>
          <a:p>
            <a:pPr marL="0" lvl="1" indent="0">
              <a:spcBef>
                <a:spcPts val="700"/>
              </a:spcBef>
              <a:buClr>
                <a:schemeClr val="accent2"/>
              </a:buClr>
              <a:buSzPct val="60000"/>
              <a:buNone/>
            </a:pPr>
            <a:r>
              <a:rPr lang="en-US" dirty="0"/>
              <a:t>learn clusters/groups without any label</a:t>
            </a:r>
          </a:p>
          <a:p>
            <a:pPr marL="731520" lvl="2" indent="-457200">
              <a:spcBef>
                <a:spcPts val="700"/>
              </a:spcBef>
              <a:buSzPct val="60000"/>
            </a:pPr>
            <a:r>
              <a:rPr lang="en-US" dirty="0"/>
              <a:t>cluster documents</a:t>
            </a:r>
          </a:p>
          <a:p>
            <a:pPr marL="731520" lvl="2" indent="-457200">
              <a:spcBef>
                <a:spcPts val="700"/>
              </a:spcBef>
              <a:buSzPct val="60000"/>
            </a:pPr>
            <a:r>
              <a:rPr lang="en-US" dirty="0"/>
              <a:t>cluster words (synonyms, parts of speech, …)</a:t>
            </a:r>
          </a:p>
          <a:p>
            <a:pPr marL="0" indent="0">
              <a:buNone/>
            </a:pPr>
            <a:endParaRPr lang="en-US" dirty="0"/>
          </a:p>
          <a:p>
            <a:pPr marL="0" indent="0">
              <a:buNone/>
            </a:pPr>
            <a:r>
              <a:rPr lang="en-US" dirty="0"/>
              <a:t>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20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in for an individual example/state</a:t>
            </a:r>
          </a:p>
        </p:txBody>
      </p:sp>
    </p:spTree>
    <p:extLst>
      <p:ext uri="{BB962C8B-B14F-4D97-AF65-F5344CB8AC3E}">
        <p14:creationId xmlns:p14="http://schemas.microsoft.com/office/powerpoint/2010/main" val="64098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80870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6" name="Rectangle 5">
            <a:extLst>
              <a:ext uri="{FF2B5EF4-FFF2-40B4-BE49-F238E27FC236}">
                <a16:creationId xmlns:a16="http://schemas.microsoft.com/office/drawing/2014/main" id="{E047501F-3F31-0D42-A402-2A828EDB12CB}"/>
              </a:ext>
            </a:extLst>
          </p:cNvPr>
          <p:cNvSpPr/>
          <p:nvPr/>
        </p:nvSpPr>
        <p:spPr>
          <a:xfrm>
            <a:off x="1058778" y="3731477"/>
            <a:ext cx="6472989" cy="461665"/>
          </a:xfrm>
          <a:prstGeom prst="rect">
            <a:avLst/>
          </a:prstGeom>
        </p:spPr>
        <p:txBody>
          <a:bodyPr wrap="square">
            <a:spAutoFit/>
          </a:bodyPr>
          <a:lstStyle/>
          <a:p>
            <a:r>
              <a:rPr lang="en-US" sz="2400" dirty="0">
                <a:hlinkClick r:id="rId2"/>
              </a:rPr>
              <a:t>https://www.youtube.com/watch?v=tXlM99xPQC8</a:t>
            </a:r>
            <a:endParaRPr lang="en-US" sz="2400" dirty="0"/>
          </a:p>
        </p:txBody>
      </p:sp>
    </p:spTree>
    <p:extLst>
      <p:ext uri="{BB962C8B-B14F-4D97-AF65-F5344CB8AC3E}">
        <p14:creationId xmlns:p14="http://schemas.microsoft.com/office/powerpoint/2010/main" val="148808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19953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3372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670226" cy="369332"/>
          </a:xfrm>
          <a:prstGeom prst="rect">
            <a:avLst/>
          </a:prstGeom>
          <a:noFill/>
        </p:spPr>
        <p:txBody>
          <a:bodyPr wrap="none" rtlCol="0">
            <a:spAutoFit/>
          </a:bodyPr>
          <a:lstStyle/>
          <a:p>
            <a:r>
              <a:rPr lang="en-US" dirty="0"/>
              <a:t>spam</a:t>
            </a:r>
            <a:endParaRPr lang="en-US" baseline="-25000" dirty="0"/>
          </a:p>
        </p:txBody>
      </p:sp>
      <p:sp>
        <p:nvSpPr>
          <p:cNvPr id="14" name="TextBox 13"/>
          <p:cNvSpPr txBox="1"/>
          <p:nvPr/>
        </p:nvSpPr>
        <p:spPr>
          <a:xfrm>
            <a:off x="2330151" y="3988225"/>
            <a:ext cx="1012980" cy="369332"/>
          </a:xfrm>
          <a:prstGeom prst="rect">
            <a:avLst/>
          </a:prstGeom>
          <a:noFill/>
        </p:spPr>
        <p:txBody>
          <a:bodyPr wrap="none" rtlCol="0">
            <a:spAutoFit/>
          </a:bodyPr>
          <a:lstStyle/>
          <a:p>
            <a:r>
              <a:rPr lang="en-US" dirty="0"/>
              <a:t>not spam</a:t>
            </a:r>
            <a:endParaRPr lang="en-US" baseline="-25000" dirty="0"/>
          </a:p>
        </p:txBody>
      </p:sp>
      <p:sp>
        <p:nvSpPr>
          <p:cNvPr id="16" name="TextBox 15"/>
          <p:cNvSpPr txBox="1"/>
          <p:nvPr/>
        </p:nvSpPr>
        <p:spPr>
          <a:xfrm>
            <a:off x="2370686" y="5579299"/>
            <a:ext cx="1012980" cy="369332"/>
          </a:xfrm>
          <a:prstGeom prst="rect">
            <a:avLst/>
          </a:prstGeom>
          <a:noFill/>
        </p:spPr>
        <p:txBody>
          <a:bodyPr wrap="none" rtlCol="0">
            <a:spAutoFit/>
          </a:bodyPr>
          <a:lstStyle/>
          <a:p>
            <a:r>
              <a:rPr lang="en-US" dirty="0"/>
              <a:t>not spam</a:t>
            </a:r>
            <a:endParaRPr lang="en-US" baseline="-25000" dirty="0"/>
          </a:p>
        </p:txBody>
      </p:sp>
      <p:sp>
        <p:nvSpPr>
          <p:cNvPr id="18" name="TextBox 17"/>
          <p:cNvSpPr txBox="1"/>
          <p:nvPr/>
        </p:nvSpPr>
        <p:spPr>
          <a:xfrm>
            <a:off x="3824112" y="2893181"/>
            <a:ext cx="4941936" cy="2246769"/>
          </a:xfrm>
          <a:prstGeom prst="rect">
            <a:avLst/>
          </a:prstGeom>
          <a:noFill/>
        </p:spPr>
        <p:txBody>
          <a:bodyPr wrap="square" rtlCol="0">
            <a:spAutoFit/>
          </a:bodyPr>
          <a:lstStyle/>
          <a:p>
            <a:r>
              <a:rPr lang="en-US" sz="2800" dirty="0">
                <a:solidFill>
                  <a:srgbClr val="0000FF"/>
                </a:solidFill>
              </a:rPr>
              <a:t>For this class, I’m mostly going to focus on classification</a:t>
            </a:r>
          </a:p>
          <a:p>
            <a:endParaRPr lang="en-US" sz="2800" dirty="0">
              <a:solidFill>
                <a:srgbClr val="0000FF"/>
              </a:solidFill>
            </a:endParaRPr>
          </a:p>
          <a:p>
            <a:r>
              <a:rPr lang="en-US" sz="2800" dirty="0">
                <a:solidFill>
                  <a:srgbClr val="0000FF"/>
                </a:solidFill>
              </a:rPr>
              <a:t>I’ll use text classification as a running example</a:t>
            </a:r>
          </a:p>
        </p:txBody>
      </p:sp>
      <p:grpSp>
        <p:nvGrpSpPr>
          <p:cNvPr id="17" name="Group 12"/>
          <p:cNvGrpSpPr/>
          <p:nvPr/>
        </p:nvGrpSpPr>
        <p:grpSpPr>
          <a:xfrm>
            <a:off x="612648" y="2370667"/>
            <a:ext cx="960348" cy="1100666"/>
            <a:chOff x="612648" y="2370667"/>
            <a:chExt cx="960348" cy="1100666"/>
          </a:xfrm>
        </p:grpSpPr>
        <p:sp>
          <p:nvSpPr>
            <p:cNvPr id="19" name="Rectangle 18"/>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6" name="Group 13"/>
          <p:cNvGrpSpPr/>
          <p:nvPr/>
        </p:nvGrpSpPr>
        <p:grpSpPr>
          <a:xfrm>
            <a:off x="612648" y="3822932"/>
            <a:ext cx="960348" cy="1100666"/>
            <a:chOff x="612648" y="2370667"/>
            <a:chExt cx="960348" cy="1100666"/>
          </a:xfrm>
        </p:grpSpPr>
        <p:sp>
          <p:nvSpPr>
            <p:cNvPr id="27" name="Rectangle 26"/>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4" name="Group 21"/>
          <p:cNvGrpSpPr/>
          <p:nvPr/>
        </p:nvGrpSpPr>
        <p:grpSpPr>
          <a:xfrm>
            <a:off x="616880" y="5280781"/>
            <a:ext cx="960348" cy="1100666"/>
            <a:chOff x="612648" y="2370667"/>
            <a:chExt cx="960348" cy="1100666"/>
          </a:xfrm>
        </p:grpSpPr>
        <p:sp>
          <p:nvSpPr>
            <p:cNvPr id="35" name="Rectangle 3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668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369427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106933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5oz, …</a:t>
            </a:r>
          </a:p>
        </p:txBody>
      </p:sp>
    </p:spTree>
    <p:extLst>
      <p:ext uri="{BB962C8B-B14F-4D97-AF65-F5344CB8AC3E}">
        <p14:creationId xmlns:p14="http://schemas.microsoft.com/office/powerpoint/2010/main" val="1656041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raw data</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1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400110"/>
          </a:xfrm>
          <a:prstGeom prst="rect">
            <a:avLst/>
          </a:prstGeom>
          <a:noFill/>
        </p:spPr>
        <p:txBody>
          <a:bodyPr wrap="square" rtlCol="0">
            <a:spAutoFit/>
          </a:bodyPr>
          <a:lstStyle/>
          <a:p>
            <a:r>
              <a:rPr lang="en-US" sz="2000" dirty="0">
                <a:solidFill>
                  <a:srgbClr val="FF0000"/>
                </a:solidFill>
              </a:rPr>
              <a:t>Features?</a:t>
            </a:r>
          </a:p>
        </p:txBody>
      </p:sp>
    </p:spTree>
    <p:extLst>
      <p:ext uri="{BB962C8B-B14F-4D97-AF65-F5344CB8AC3E}">
        <p14:creationId xmlns:p14="http://schemas.microsoft.com/office/powerpoint/2010/main" val="2172493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400110"/>
          </a:xfrm>
          <a:prstGeom prst="rect">
            <a:avLst/>
          </a:prstGeom>
          <a:noFill/>
        </p:spPr>
        <p:txBody>
          <a:bodyPr wrap="square" rtlCol="0">
            <a:spAutoFit/>
          </a:bodyPr>
          <a:lstStyle/>
          <a:p>
            <a:r>
              <a:rPr lang="en-US" sz="2000" dirty="0">
                <a:solidFill>
                  <a:srgbClr val="0000FF"/>
                </a:solidFill>
              </a:rPr>
              <a:t>Occurrence of words (unigrams)</a:t>
            </a:r>
          </a:p>
        </p:txBody>
      </p:sp>
    </p:spTree>
    <p:extLst>
      <p:ext uri="{BB962C8B-B14F-4D97-AF65-F5344CB8AC3E}">
        <p14:creationId xmlns:p14="http://schemas.microsoft.com/office/powerpoint/2010/main" val="2651161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a:t>
            </a:r>
            <a:r>
              <a:rPr lang="en-US" sz="2000" dirty="0">
                <a:solidFill>
                  <a:srgbClr val="FF0000"/>
                </a:solidFill>
                <a:latin typeface="Verdana" pitchFamily="34" charset="0"/>
              </a:rPr>
              <a:t>4</a:t>
            </a:r>
            <a:r>
              <a:rPr lang="en-US" sz="2000" dirty="0">
                <a:latin typeface="Verdana" pitchFamily="34" charset="0"/>
              </a:rPr>
              <a:t>,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707886"/>
          </a:xfrm>
          <a:prstGeom prst="rect">
            <a:avLst/>
          </a:prstGeom>
          <a:noFill/>
        </p:spPr>
        <p:txBody>
          <a:bodyPr wrap="square" rtlCol="0">
            <a:spAutoFit/>
          </a:bodyPr>
          <a:lstStyle/>
          <a:p>
            <a:r>
              <a:rPr lang="en-US" sz="2000" dirty="0">
                <a:solidFill>
                  <a:srgbClr val="0000FF"/>
                </a:solidFill>
              </a:rPr>
              <a:t>Frequency of word occurrence (unigram frequency)</a:t>
            </a:r>
          </a:p>
        </p:txBody>
      </p:sp>
    </p:spTree>
    <p:extLst>
      <p:ext uri="{BB962C8B-B14F-4D97-AF65-F5344CB8AC3E}">
        <p14:creationId xmlns:p14="http://schemas.microsoft.com/office/powerpoint/2010/main" val="387106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43400" y="6172200"/>
            <a:ext cx="4614139" cy="400110"/>
          </a:xfrm>
          <a:prstGeom prst="rect">
            <a:avLst/>
          </a:prstGeom>
          <a:noFill/>
        </p:spPr>
        <p:txBody>
          <a:bodyPr wrap="square" rtlCol="0">
            <a:spAutoFit/>
          </a:bodyPr>
          <a:lstStyle/>
          <a:p>
            <a:r>
              <a:rPr lang="en-US" sz="2000" dirty="0">
                <a:solidFill>
                  <a:srgbClr val="0000FF"/>
                </a:solidFill>
              </a:rPr>
              <a:t>Occurrence of bigrams</a:t>
            </a:r>
          </a:p>
        </p:txBody>
      </p:sp>
    </p:spTree>
    <p:extLst>
      <p:ext uri="{BB962C8B-B14F-4D97-AF65-F5344CB8AC3E}">
        <p14:creationId xmlns:p14="http://schemas.microsoft.com/office/powerpoint/2010/main" val="380303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3340737" y="6172200"/>
            <a:ext cx="4614139" cy="523220"/>
          </a:xfrm>
          <a:prstGeom prst="rect">
            <a:avLst/>
          </a:prstGeom>
          <a:noFill/>
        </p:spPr>
        <p:txBody>
          <a:bodyPr wrap="square" rtlCol="0">
            <a:spAutoFit/>
          </a:bodyPr>
          <a:lstStyle/>
          <a:p>
            <a:r>
              <a:rPr lang="en-US" sz="2800" dirty="0">
                <a:solidFill>
                  <a:srgbClr val="FF0000"/>
                </a:solidFill>
              </a:rPr>
              <a:t>Other features?</a:t>
            </a:r>
          </a:p>
        </p:txBody>
      </p:sp>
    </p:spTree>
    <p:extLst>
      <p:ext uri="{BB962C8B-B14F-4D97-AF65-F5344CB8AC3E}">
        <p14:creationId xmlns:p14="http://schemas.microsoft.com/office/powerpoint/2010/main" val="236875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other features</a:t>
            </a:r>
          </a:p>
        </p:txBody>
      </p:sp>
      <p:sp>
        <p:nvSpPr>
          <p:cNvPr id="3" name="Content Placeholder 2"/>
          <p:cNvSpPr>
            <a:spLocks noGrp="1"/>
          </p:cNvSpPr>
          <p:nvPr>
            <p:ph sz="quarter" idx="1"/>
          </p:nvPr>
        </p:nvSpPr>
        <p:spPr>
          <a:xfrm>
            <a:off x="612648" y="1600199"/>
            <a:ext cx="8153400" cy="5103945"/>
          </a:xfrm>
        </p:spPr>
        <p:txBody>
          <a:bodyPr>
            <a:normAutofit fontScale="77500" lnSpcReduction="20000"/>
          </a:bodyPr>
          <a:lstStyle/>
          <a:p>
            <a:pPr marL="0" indent="0">
              <a:buNone/>
            </a:pPr>
            <a:r>
              <a:rPr lang="en-US" dirty="0"/>
              <a:t>POS: occurrence, counts, sequence</a:t>
            </a:r>
          </a:p>
          <a:p>
            <a:pPr marL="0" indent="0">
              <a:buNone/>
            </a:pPr>
            <a:endParaRPr lang="en-US" dirty="0"/>
          </a:p>
          <a:p>
            <a:pPr marL="0" indent="0">
              <a:buNone/>
            </a:pPr>
            <a:r>
              <a:rPr lang="en-US" dirty="0"/>
              <a:t>Constituents</a:t>
            </a:r>
          </a:p>
          <a:p>
            <a:pPr marL="0" indent="0">
              <a:buNone/>
            </a:pPr>
            <a:endParaRPr lang="en-US" dirty="0"/>
          </a:p>
          <a:p>
            <a:pPr marL="0" indent="0">
              <a:buNone/>
            </a:pPr>
            <a:r>
              <a:rPr lang="en-US" dirty="0"/>
              <a:t>Whether ‘V1agra’ occurred 15 times</a:t>
            </a:r>
          </a:p>
          <a:p>
            <a:pPr marL="0" indent="0">
              <a:buNone/>
            </a:pPr>
            <a:endParaRPr lang="en-US" dirty="0"/>
          </a:p>
          <a:p>
            <a:pPr marL="0" indent="0">
              <a:buNone/>
            </a:pPr>
            <a:r>
              <a:rPr lang="en-US" dirty="0"/>
              <a:t>Whether ‘banana’ occurred more times than ‘apple’</a:t>
            </a:r>
          </a:p>
          <a:p>
            <a:pPr marL="0" indent="0">
              <a:buNone/>
            </a:pPr>
            <a:endParaRPr lang="en-US" dirty="0"/>
          </a:p>
          <a:p>
            <a:pPr marL="0" indent="0">
              <a:buNone/>
            </a:pPr>
            <a:r>
              <a:rPr lang="en-US" dirty="0"/>
              <a:t>If the document has a number in it</a:t>
            </a:r>
          </a:p>
          <a:p>
            <a:pPr marL="0" indent="0">
              <a:buNone/>
            </a:pPr>
            <a:endParaRPr lang="en-US" dirty="0"/>
          </a:p>
          <a:p>
            <a:pPr marL="0" indent="0">
              <a:buNone/>
            </a:pPr>
            <a:r>
              <a:rPr lang="en-US" dirty="0"/>
              <a:t>…</a:t>
            </a:r>
          </a:p>
          <a:p>
            <a:pPr marL="0" indent="0">
              <a:buNone/>
            </a:pPr>
            <a:endParaRPr lang="en-US" dirty="0">
              <a:solidFill>
                <a:srgbClr val="0000FF"/>
              </a:solidFill>
            </a:endParaRPr>
          </a:p>
          <a:p>
            <a:pPr marL="0" indent="0">
              <a:buNone/>
            </a:pPr>
            <a:r>
              <a:rPr lang="en-US" sz="3600" dirty="0">
                <a:solidFill>
                  <a:srgbClr val="0000FF"/>
                </a:solidFill>
              </a:rPr>
              <a:t>Features are very important, but we’re going to focus on the model</a:t>
            </a:r>
          </a:p>
        </p:txBody>
      </p:sp>
    </p:spTree>
    <p:extLst>
      <p:ext uri="{BB962C8B-B14F-4D97-AF65-F5344CB8AC3E}">
        <p14:creationId xmlns:p14="http://schemas.microsoft.com/office/powerpoint/2010/main" val="231982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79263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428165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757240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287620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51157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2679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72811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91034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2480359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t>data generating distribution</a:t>
            </a:r>
            <a:endParaRPr lang="en-US" dirty="0"/>
          </a:p>
          <a:p>
            <a:pPr marL="0" indent="0">
              <a:buNone/>
            </a:pPr>
            <a:endParaRPr lang="en-US" dirty="0"/>
          </a:p>
          <a:p>
            <a:pPr marL="0" indent="0">
              <a:buNone/>
            </a:pPr>
            <a:r>
              <a:rPr lang="en-US" b="1" dirty="0">
                <a:solidFill>
                  <a:srgbClr val="FF6600"/>
                </a:solidFill>
              </a:rPr>
              <a:t>Both</a:t>
            </a:r>
            <a:r>
              <a:rPr lang="en-US" dirty="0">
                <a:solidFill>
                  <a:srgbClr val="FF6600"/>
                </a:solidFill>
              </a:rPr>
              <a:t> the training data </a:t>
            </a:r>
            <a:r>
              <a:rPr lang="en-US" b="1" dirty="0">
                <a:solidFill>
                  <a:srgbClr val="FF6600"/>
                </a:solidFill>
              </a:rPr>
              <a:t>and</a:t>
            </a:r>
            <a:r>
              <a:rPr lang="en-US" dirty="0">
                <a:solidFill>
                  <a:srgbClr val="FF6600"/>
                </a:solidFill>
              </a:rPr>
              <a:t> the test set are generated based on this distribution</a:t>
            </a:r>
            <a:r>
              <a:rPr lang="en-US" dirty="0"/>
              <a:t> </a:t>
            </a:r>
            <a:endParaRPr lang="en-US" b="1" dirty="0"/>
          </a:p>
        </p:txBody>
      </p:sp>
    </p:spTree>
    <p:extLst>
      <p:ext uri="{BB962C8B-B14F-4D97-AF65-F5344CB8AC3E}">
        <p14:creationId xmlns:p14="http://schemas.microsoft.com/office/powerpoint/2010/main" val="334618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309839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69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3007418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8E05-B4C9-6349-AD21-9201422AD5A0}"/>
              </a:ext>
            </a:extLst>
          </p:cNvPr>
          <p:cNvSpPr>
            <a:spLocks noGrp="1"/>
          </p:cNvSpPr>
          <p:nvPr>
            <p:ph type="title"/>
          </p:nvPr>
        </p:nvSpPr>
        <p:spPr/>
        <p:txBody>
          <a:bodyPr/>
          <a:lstStyle/>
          <a:p>
            <a:r>
              <a:rPr lang="en-US" dirty="0"/>
              <a:t>5 weeks left</a:t>
            </a:r>
          </a:p>
        </p:txBody>
      </p:sp>
      <p:sp>
        <p:nvSpPr>
          <p:cNvPr id="3" name="Content Placeholder 2">
            <a:extLst>
              <a:ext uri="{FF2B5EF4-FFF2-40B4-BE49-F238E27FC236}">
                <a16:creationId xmlns:a16="http://schemas.microsoft.com/office/drawing/2014/main" id="{1CC047D4-4E47-284E-B443-10FF634B31C8}"/>
              </a:ext>
            </a:extLst>
          </p:cNvPr>
          <p:cNvSpPr>
            <a:spLocks noGrp="1"/>
          </p:cNvSpPr>
          <p:nvPr>
            <p:ph sz="quarter" idx="1"/>
          </p:nvPr>
        </p:nvSpPr>
        <p:spPr/>
        <p:txBody>
          <a:bodyPr/>
          <a:lstStyle/>
          <a:p>
            <a:pPr marL="0" indent="0">
              <a:buNone/>
            </a:pPr>
            <a:r>
              <a:rPr lang="en-US" dirty="0"/>
              <a:t>Now that you know more about NLP, anything left that you’d like to know more about?</a:t>
            </a:r>
          </a:p>
          <a:p>
            <a:pPr marL="0" indent="0">
              <a:buNone/>
            </a:pPr>
            <a:endParaRPr lang="en-US" dirty="0"/>
          </a:p>
          <a:p>
            <a:pPr marL="0" indent="0">
              <a:buNone/>
            </a:pPr>
            <a:r>
              <a:rPr lang="en-US" dirty="0"/>
              <a:t>Summer plans?</a:t>
            </a:r>
          </a:p>
          <a:p>
            <a:pPr marL="0" indent="0">
              <a:buNone/>
            </a:pPr>
            <a:endParaRPr lang="en-US" dirty="0"/>
          </a:p>
          <a:p>
            <a:pPr marL="0" indent="0">
              <a:buNone/>
            </a:pPr>
            <a:r>
              <a:rPr lang="en-US" dirty="0"/>
              <a:t>Write the name of someone in the class that has their birthday later in the year than you?</a:t>
            </a:r>
          </a:p>
        </p:txBody>
      </p:sp>
    </p:spTree>
    <p:extLst>
      <p:ext uri="{BB962C8B-B14F-4D97-AF65-F5344CB8AC3E}">
        <p14:creationId xmlns:p14="http://schemas.microsoft.com/office/powerpoint/2010/main" val="3133285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Modeling</a:t>
            </a:r>
          </a:p>
        </p:txBody>
      </p:sp>
      <p:sp>
        <p:nvSpPr>
          <p:cNvPr id="4" name="Rectangle 3"/>
          <p:cNvSpPr/>
          <p:nvPr/>
        </p:nvSpPr>
        <p:spPr>
          <a:xfrm>
            <a:off x="457200" y="2133600"/>
            <a:ext cx="1143000" cy="4191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4863" y="3961270"/>
            <a:ext cx="1522046" cy="400110"/>
          </a:xfrm>
          <a:prstGeom prst="rect">
            <a:avLst/>
          </a:prstGeom>
          <a:noFill/>
        </p:spPr>
        <p:txBody>
          <a:bodyPr wrap="none" rtlCol="0">
            <a:spAutoFit/>
          </a:bodyPr>
          <a:lstStyle/>
          <a:p>
            <a:r>
              <a:rPr lang="en-US" sz="2000" dirty="0">
                <a:solidFill>
                  <a:srgbClr val="0000FF"/>
                </a:solidFill>
              </a:rPr>
              <a:t>training data</a:t>
            </a:r>
          </a:p>
        </p:txBody>
      </p:sp>
      <p:sp>
        <p:nvSpPr>
          <p:cNvPr id="6" name="Right Arrow 5"/>
          <p:cNvSpPr/>
          <p:nvPr/>
        </p:nvSpPr>
        <p:spPr bwMode="auto">
          <a:xfrm>
            <a:off x="1862863" y="3612178"/>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7" name="Group 37"/>
          <p:cNvGrpSpPr/>
          <p:nvPr/>
        </p:nvGrpSpPr>
        <p:grpSpPr>
          <a:xfrm>
            <a:off x="2497357" y="3259400"/>
            <a:ext cx="1432277" cy="1371600"/>
            <a:chOff x="7380511" y="3505200"/>
            <a:chExt cx="1432277" cy="1371600"/>
          </a:xfrm>
        </p:grpSpPr>
        <p:sp>
          <p:nvSpPr>
            <p:cNvPr id="8" name="Rounded Rectangle 7"/>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TextBox 8"/>
            <p:cNvSpPr txBox="1"/>
            <p:nvPr/>
          </p:nvSpPr>
          <p:spPr>
            <a:xfrm>
              <a:off x="7380511" y="3827200"/>
              <a:ext cx="1432277" cy="707886"/>
            </a:xfrm>
            <a:prstGeom prst="rect">
              <a:avLst/>
            </a:prstGeom>
            <a:noFill/>
          </p:spPr>
          <p:txBody>
            <a:bodyPr wrap="square" rtlCol="0">
              <a:spAutoFit/>
            </a:bodyPr>
            <a:lstStyle/>
            <a:p>
              <a:pPr algn="ctr"/>
              <a:r>
                <a:rPr lang="en-US" sz="2000" dirty="0"/>
                <a:t>probabilistic model</a:t>
              </a:r>
            </a:p>
          </p:txBody>
        </p:sp>
      </p:grpSp>
      <p:sp>
        <p:nvSpPr>
          <p:cNvPr id="10" name="TextBox 9"/>
          <p:cNvSpPr txBox="1"/>
          <p:nvPr/>
        </p:nvSpPr>
        <p:spPr>
          <a:xfrm rot="19152411">
            <a:off x="1887399" y="3058405"/>
            <a:ext cx="647157" cy="400110"/>
          </a:xfrm>
          <a:prstGeom prst="rect">
            <a:avLst/>
          </a:prstGeom>
          <a:noFill/>
        </p:spPr>
        <p:txBody>
          <a:bodyPr wrap="none" rtlCol="0">
            <a:spAutoFit/>
          </a:bodyPr>
          <a:lstStyle/>
          <a:p>
            <a:r>
              <a:rPr lang="en-US" sz="2000" dirty="0"/>
              <a:t>train</a:t>
            </a:r>
          </a:p>
        </p:txBody>
      </p:sp>
      <p:sp>
        <p:nvSpPr>
          <p:cNvPr id="11" name="TextBox 10"/>
          <p:cNvSpPr txBox="1"/>
          <p:nvPr/>
        </p:nvSpPr>
        <p:spPr>
          <a:xfrm>
            <a:off x="4343400" y="2438400"/>
            <a:ext cx="4604131" cy="2677656"/>
          </a:xfrm>
          <a:prstGeom prst="rect">
            <a:avLst/>
          </a:prstGeom>
          <a:noFill/>
        </p:spPr>
        <p:txBody>
          <a:bodyPr wrap="square" rtlCol="0">
            <a:spAutoFit/>
          </a:bodyPr>
          <a:lstStyle/>
          <a:p>
            <a:r>
              <a:rPr lang="en-US" sz="2400" dirty="0"/>
              <a:t>Model the data with a probabilistic model</a:t>
            </a:r>
          </a:p>
          <a:p>
            <a:endParaRPr lang="en-US" sz="2400" dirty="0"/>
          </a:p>
          <a:p>
            <a:r>
              <a:rPr lang="en-US" sz="2400" dirty="0"/>
              <a:t>specifically, learn </a:t>
            </a:r>
            <a:r>
              <a:rPr lang="en-US" sz="2400" dirty="0">
                <a:solidFill>
                  <a:srgbClr val="FF6600"/>
                </a:solidFill>
              </a:rPr>
              <a:t>p(</a:t>
            </a:r>
            <a:r>
              <a:rPr lang="en-US" sz="2400" i="1" dirty="0">
                <a:solidFill>
                  <a:srgbClr val="FF6600"/>
                </a:solidFill>
              </a:rPr>
              <a:t>features, label</a:t>
            </a:r>
            <a:r>
              <a:rPr lang="en-US" sz="2400" dirty="0">
                <a:solidFill>
                  <a:srgbClr val="FF6600"/>
                </a:solidFill>
              </a:rPr>
              <a:t>)</a:t>
            </a:r>
          </a:p>
          <a:p>
            <a:endParaRPr lang="en-US" sz="2400" dirty="0"/>
          </a:p>
          <a:p>
            <a:r>
              <a:rPr lang="en-US" sz="2400" dirty="0">
                <a:solidFill>
                  <a:srgbClr val="FF6600"/>
                </a:solidFill>
              </a:rPr>
              <a:t>p(</a:t>
            </a:r>
            <a:r>
              <a:rPr lang="en-US" sz="2400" i="1" dirty="0">
                <a:solidFill>
                  <a:srgbClr val="FF6600"/>
                </a:solidFill>
              </a:rPr>
              <a:t>features, label</a:t>
            </a:r>
            <a:r>
              <a:rPr lang="en-US" sz="2400" dirty="0">
                <a:solidFill>
                  <a:srgbClr val="FF6600"/>
                </a:solidFill>
              </a:rPr>
              <a:t>)</a:t>
            </a:r>
            <a:r>
              <a:rPr lang="en-US" sz="2400" dirty="0"/>
              <a:t> tells us how likely these features and this example are</a:t>
            </a:r>
          </a:p>
        </p:txBody>
      </p:sp>
    </p:spTree>
    <p:extLst>
      <p:ext uri="{BB962C8B-B14F-4D97-AF65-F5344CB8AC3E}">
        <p14:creationId xmlns:p14="http://schemas.microsoft.com/office/powerpoint/2010/main" val="2644954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example: classifying fruit</a:t>
            </a:r>
          </a:p>
        </p:txBody>
      </p:sp>
      <p:sp>
        <p:nvSpPr>
          <p:cNvPr id="4" name="TextBox 3"/>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5" name="TextBox 4"/>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6" name="TextBox 5"/>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7" name="TextBox 6"/>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8" name="TextBox 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9" name="TextBox 8"/>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10" name="TextBox 9"/>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11" name="TextBox 10"/>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12" name="TextBox 11"/>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13" name="TextBox 1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14" name="TextBox 1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5" name="Right Arrow 14"/>
          <p:cNvSpPr/>
          <p:nvPr/>
        </p:nvSpPr>
        <p:spPr bwMode="auto">
          <a:xfrm>
            <a:off x="4991210" y="352728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16" name="Group 37"/>
          <p:cNvGrpSpPr/>
          <p:nvPr/>
        </p:nvGrpSpPr>
        <p:grpSpPr>
          <a:xfrm>
            <a:off x="5826983" y="3174508"/>
            <a:ext cx="1432277" cy="1371600"/>
            <a:chOff x="7391400" y="3505200"/>
            <a:chExt cx="1432277" cy="1371600"/>
          </a:xfrm>
        </p:grpSpPr>
        <p:sp>
          <p:nvSpPr>
            <p:cNvPr id="17" name="Rounded Rectangle 16"/>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8" name="TextBox 17"/>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19" name="TextBox 18"/>
          <p:cNvSpPr txBox="1"/>
          <p:nvPr/>
        </p:nvSpPr>
        <p:spPr>
          <a:xfrm rot="19152411">
            <a:off x="5015746" y="2973514"/>
            <a:ext cx="647157" cy="400110"/>
          </a:xfrm>
          <a:prstGeom prst="rect">
            <a:avLst/>
          </a:prstGeom>
          <a:noFill/>
        </p:spPr>
        <p:txBody>
          <a:bodyPr wrap="none" rtlCol="0">
            <a:spAutoFit/>
          </a:bodyPr>
          <a:lstStyle/>
          <a:p>
            <a:r>
              <a:rPr lang="en-US" sz="2000" dirty="0"/>
              <a:t>train</a:t>
            </a:r>
          </a:p>
        </p:txBody>
      </p:sp>
    </p:spTree>
    <p:extLst>
      <p:ext uri="{BB962C8B-B14F-4D97-AF65-F5344CB8AC3E}">
        <p14:creationId xmlns:p14="http://schemas.microsoft.com/office/powerpoint/2010/main" val="1203214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3785379"/>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4272872"/>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434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056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391400" y="4262735"/>
            <a:ext cx="931415" cy="461665"/>
          </a:xfrm>
          <a:prstGeom prst="rect">
            <a:avLst/>
          </a:prstGeom>
          <a:noFill/>
        </p:spPr>
        <p:txBody>
          <a:bodyPr wrap="none" rtlCol="0">
            <a:spAutoFit/>
          </a:bodyPr>
          <a:lstStyle/>
          <a:p>
            <a:r>
              <a:rPr lang="en-US" sz="2400" dirty="0"/>
              <a:t>0.004</a:t>
            </a:r>
          </a:p>
        </p:txBody>
      </p:sp>
    </p:spTree>
    <p:extLst>
      <p:ext uri="{BB962C8B-B14F-4D97-AF65-F5344CB8AC3E}">
        <p14:creationId xmlns:p14="http://schemas.microsoft.com/office/powerpoint/2010/main" val="2808931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45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classification</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24237" y="289113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33082" y="3378628"/>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622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244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410237" y="3368491"/>
            <a:ext cx="931415" cy="461665"/>
          </a:xfrm>
          <a:prstGeom prst="rect">
            <a:avLst/>
          </a:prstGeom>
          <a:noFill/>
        </p:spPr>
        <p:txBody>
          <a:bodyPr wrap="none" rtlCol="0">
            <a:spAutoFit/>
          </a:bodyPr>
          <a:lstStyle/>
          <a:p>
            <a:r>
              <a:rPr lang="en-US" sz="2400" dirty="0"/>
              <a:t>0.004</a:t>
            </a:r>
          </a:p>
        </p:txBody>
      </p:sp>
      <p:sp>
        <p:nvSpPr>
          <p:cNvPr id="3" name="TextBox 2"/>
          <p:cNvSpPr txBox="1"/>
          <p:nvPr/>
        </p:nvSpPr>
        <p:spPr>
          <a:xfrm>
            <a:off x="1277035" y="5731435"/>
            <a:ext cx="7237203" cy="954107"/>
          </a:xfrm>
          <a:prstGeom prst="rect">
            <a:avLst/>
          </a:prstGeom>
          <a:noFill/>
        </p:spPr>
        <p:txBody>
          <a:bodyPr wrap="square" rtlCol="0">
            <a:spAutoFit/>
          </a:bodyPr>
          <a:lstStyle/>
          <a:p>
            <a:r>
              <a:rPr lang="en-US" sz="2800" dirty="0">
                <a:solidFill>
                  <a:srgbClr val="FF0000"/>
                </a:solidFill>
              </a:rPr>
              <a:t>How do we use a probabilistic model for classification/prediction?</a:t>
            </a:r>
          </a:p>
        </p:txBody>
      </p:sp>
      <p:cxnSp>
        <p:nvCxnSpPr>
          <p:cNvPr id="12" name="Straight Connector 11"/>
          <p:cNvCxnSpPr/>
          <p:nvPr/>
        </p:nvCxnSpPr>
        <p:spPr>
          <a:xfrm>
            <a:off x="333082" y="44958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126" y="5083489"/>
            <a:ext cx="3820277" cy="461665"/>
          </a:xfrm>
          <a:prstGeom prst="rect">
            <a:avLst/>
          </a:prstGeom>
          <a:noFill/>
        </p:spPr>
        <p:txBody>
          <a:bodyPr wrap="none" rtlCol="0">
            <a:spAutoFit/>
          </a:bodyPr>
          <a:lstStyle/>
          <a:p>
            <a:r>
              <a:rPr lang="en-US" sz="2400" dirty="0"/>
              <a:t>Given an unlabeled example:</a:t>
            </a:r>
          </a:p>
        </p:txBody>
      </p:sp>
      <p:sp>
        <p:nvSpPr>
          <p:cNvPr id="14" name="TextBox 13"/>
          <p:cNvSpPr txBox="1"/>
          <p:nvPr/>
        </p:nvSpPr>
        <p:spPr>
          <a:xfrm>
            <a:off x="3810000" y="51054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sp>
        <p:nvSpPr>
          <p:cNvPr id="15" name="TextBox 14"/>
          <p:cNvSpPr txBox="1"/>
          <p:nvPr/>
        </p:nvSpPr>
        <p:spPr>
          <a:xfrm>
            <a:off x="6705600" y="5053275"/>
            <a:ext cx="2220379" cy="461665"/>
          </a:xfrm>
          <a:prstGeom prst="rect">
            <a:avLst/>
          </a:prstGeom>
          <a:noFill/>
        </p:spPr>
        <p:txBody>
          <a:bodyPr wrap="none" rtlCol="0">
            <a:spAutoFit/>
          </a:bodyPr>
          <a:lstStyle/>
          <a:p>
            <a:r>
              <a:rPr lang="en-US" sz="2400" dirty="0"/>
              <a:t>predict the label</a:t>
            </a:r>
          </a:p>
        </p:txBody>
      </p:sp>
    </p:spTree>
    <p:extLst>
      <p:ext uri="{BB962C8B-B14F-4D97-AF65-F5344CB8AC3E}">
        <p14:creationId xmlns:p14="http://schemas.microsoft.com/office/powerpoint/2010/main" val="373171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298380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32306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12088" y="3328008"/>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582570" y="3097175"/>
            <a:ext cx="931415" cy="461665"/>
          </a:xfrm>
          <a:prstGeom prst="rect">
            <a:avLst/>
          </a:prstGeom>
          <a:noFill/>
        </p:spPr>
        <p:txBody>
          <a:bodyPr wrap="none" rtlCol="0">
            <a:spAutoFit/>
          </a:bodyPr>
          <a:lstStyle/>
          <a:p>
            <a:r>
              <a:rPr lang="en-US" sz="2400" b="1" dirty="0"/>
              <a:t>0.004</a:t>
            </a:r>
          </a:p>
        </p:txBody>
      </p:sp>
      <p:sp>
        <p:nvSpPr>
          <p:cNvPr id="3" name="TextBox 2"/>
          <p:cNvSpPr txBox="1"/>
          <p:nvPr/>
        </p:nvSpPr>
        <p:spPr>
          <a:xfrm>
            <a:off x="446202" y="5334000"/>
            <a:ext cx="8067783" cy="954107"/>
          </a:xfrm>
          <a:prstGeom prst="rect">
            <a:avLst/>
          </a:prstGeom>
          <a:noFill/>
        </p:spPr>
        <p:txBody>
          <a:bodyPr wrap="none" rtlCol="0">
            <a:spAutoFit/>
          </a:bodyPr>
          <a:lstStyle/>
          <a:p>
            <a:r>
              <a:rPr lang="en-US" sz="2800" dirty="0">
                <a:solidFill>
                  <a:srgbClr val="0000FF"/>
                </a:solidFill>
              </a:rPr>
              <a:t>For each label, ask for the probability under the model</a:t>
            </a:r>
          </a:p>
          <a:p>
            <a:r>
              <a:rPr lang="en-US" sz="2800" dirty="0">
                <a:solidFill>
                  <a:srgbClr val="0000FF"/>
                </a:solidFill>
              </a:rPr>
              <a:t>Pick the label with the highest probability</a:t>
            </a:r>
          </a:p>
        </p:txBody>
      </p:sp>
      <p:sp>
        <p:nvSpPr>
          <p:cNvPr id="15" name="TextBox 14"/>
          <p:cNvSpPr txBox="1"/>
          <p:nvPr/>
        </p:nvSpPr>
        <p:spPr>
          <a:xfrm>
            <a:off x="290556" y="3834621"/>
            <a:ext cx="38486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apple</a:t>
            </a:r>
          </a:p>
        </p:txBody>
      </p:sp>
      <p:sp>
        <p:nvSpPr>
          <p:cNvPr id="18" name="TextBox 17"/>
          <p:cNvSpPr txBox="1"/>
          <p:nvPr/>
        </p:nvSpPr>
        <p:spPr>
          <a:xfrm>
            <a:off x="7568149" y="3657600"/>
            <a:ext cx="1271051" cy="461665"/>
          </a:xfrm>
          <a:prstGeom prst="rect">
            <a:avLst/>
          </a:prstGeom>
          <a:noFill/>
        </p:spPr>
        <p:txBody>
          <a:bodyPr wrap="none" rtlCol="0">
            <a:spAutoFit/>
          </a:bodyPr>
          <a:lstStyle/>
          <a:p>
            <a:r>
              <a:rPr lang="en-US" sz="2400" dirty="0"/>
              <a:t>0.00002</a:t>
            </a:r>
          </a:p>
        </p:txBody>
      </p:sp>
      <p:sp>
        <p:nvSpPr>
          <p:cNvPr id="19" name="Right Arrow 18"/>
          <p:cNvSpPr/>
          <p:nvPr/>
        </p:nvSpPr>
        <p:spPr bwMode="auto">
          <a:xfrm>
            <a:off x="4312088" y="3886200"/>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ight Arrow 19"/>
          <p:cNvSpPr/>
          <p:nvPr/>
        </p:nvSpPr>
        <p:spPr bwMode="auto">
          <a:xfrm>
            <a:off x="6780744" y="3230693"/>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ight Arrow 20"/>
          <p:cNvSpPr/>
          <p:nvPr/>
        </p:nvSpPr>
        <p:spPr bwMode="auto">
          <a:xfrm>
            <a:off x="6780744" y="3788885"/>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Oval 21"/>
          <p:cNvSpPr/>
          <p:nvPr/>
        </p:nvSpPr>
        <p:spPr>
          <a:xfrm>
            <a:off x="7391400" y="3020975"/>
            <a:ext cx="1451904" cy="636625"/>
          </a:xfrm>
          <a:prstGeom prst="ellipse">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73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31842" y="6258941"/>
            <a:ext cx="3958961" cy="523220"/>
          </a:xfrm>
          <a:prstGeom prst="rect">
            <a:avLst/>
          </a:prstGeom>
          <a:noFill/>
        </p:spPr>
        <p:txBody>
          <a:bodyPr wrap="none" rtlCol="0">
            <a:spAutoFit/>
          </a:bodyPr>
          <a:lstStyle/>
          <a:p>
            <a:r>
              <a:rPr lang="en-US" sz="2800" dirty="0">
                <a:solidFill>
                  <a:srgbClr val="FF0000"/>
                </a:solidFill>
              </a:rPr>
              <a:t>Why probabilistic models?</a:t>
            </a:r>
          </a:p>
        </p:txBody>
      </p:sp>
    </p:spTree>
    <p:extLst>
      <p:ext uri="{BB962C8B-B14F-4D97-AF65-F5344CB8AC3E}">
        <p14:creationId xmlns:p14="http://schemas.microsoft.com/office/powerpoint/2010/main" val="256575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16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3" name="Content Placeholder 2"/>
          <p:cNvSpPr>
            <a:spLocks noGrp="1"/>
          </p:cNvSpPr>
          <p:nvPr>
            <p:ph sz="quarter" idx="1"/>
          </p:nvPr>
        </p:nvSpPr>
        <p:spPr>
          <a:xfrm>
            <a:off x="612648" y="1600200"/>
            <a:ext cx="8153400" cy="4876800"/>
          </a:xfrm>
        </p:spPr>
        <p:txBody>
          <a:bodyPr>
            <a:normAutofit/>
          </a:bodyPr>
          <a:lstStyle/>
          <a:p>
            <a:pPr marL="0" indent="0">
              <a:buNone/>
            </a:pPr>
            <a:r>
              <a:rPr lang="en-US" dirty="0"/>
              <a:t>Probabilities are nice to work with</a:t>
            </a:r>
          </a:p>
          <a:p>
            <a:pPr lvl="1"/>
            <a:r>
              <a:rPr lang="en-US" dirty="0"/>
              <a:t>range between 0 and 1</a:t>
            </a:r>
          </a:p>
          <a:p>
            <a:pPr lvl="1"/>
            <a:r>
              <a:rPr lang="en-US" dirty="0"/>
              <a:t>can combine them in a well understood way</a:t>
            </a:r>
          </a:p>
          <a:p>
            <a:pPr lvl="1"/>
            <a:r>
              <a:rPr lang="en-US" dirty="0"/>
              <a:t>lots of mathematical background/theory</a:t>
            </a:r>
          </a:p>
          <a:p>
            <a:pPr lvl="1"/>
            <a:endParaRPr lang="en-US" dirty="0"/>
          </a:p>
          <a:p>
            <a:pPr marL="45720" indent="0">
              <a:buNone/>
            </a:pPr>
            <a:r>
              <a:rPr lang="en-US" dirty="0"/>
              <a:t>Provide a strong, well-founded groundwork</a:t>
            </a:r>
          </a:p>
          <a:p>
            <a:pPr marL="822960" lvl="1" indent="-457200"/>
            <a:r>
              <a:rPr lang="en-US" dirty="0"/>
              <a:t>Allow us to make clear decisions about things like smoothing</a:t>
            </a:r>
          </a:p>
          <a:p>
            <a:pPr marL="822960" lvl="1" indent="-457200"/>
            <a:r>
              <a:rPr lang="en-US" dirty="0"/>
              <a:t>Tend to be much less “heuristic”</a:t>
            </a:r>
          </a:p>
          <a:p>
            <a:pPr marL="822960" lvl="1" indent="-457200"/>
            <a:r>
              <a:rPr lang="en-US" dirty="0"/>
              <a:t>Models have very clear meanings</a:t>
            </a:r>
          </a:p>
          <a:p>
            <a:pPr marL="45720" indent="0">
              <a:buNone/>
            </a:pPr>
            <a:endParaRPr lang="en-US" dirty="0"/>
          </a:p>
        </p:txBody>
      </p:sp>
    </p:spTree>
    <p:extLst>
      <p:ext uri="{BB962C8B-B14F-4D97-AF65-F5344CB8AC3E}">
        <p14:creationId xmlns:p14="http://schemas.microsoft.com/office/powerpoint/2010/main" val="1502459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big questions</a:t>
            </a:r>
          </a:p>
        </p:txBody>
      </p:sp>
      <p:sp>
        <p:nvSpPr>
          <p:cNvPr id="12" name="Content Placeholder 11"/>
          <p:cNvSpPr>
            <a:spLocks noGrp="1"/>
          </p:cNvSpPr>
          <p:nvPr>
            <p:ph sz="quarter" idx="1"/>
          </p:nvPr>
        </p:nvSpPr>
        <p:spPr/>
        <p:txBody>
          <a:bodyPr>
            <a:normAutofit/>
          </a:bodyPr>
          <a:lstStyle/>
          <a:p>
            <a:pPr marL="514350" indent="-514350">
              <a:buAutoNum type="arabicPeriod"/>
            </a:pPr>
            <a:r>
              <a:rPr lang="en-US" dirty="0"/>
              <a:t>Which model do we use, i.e. how do we calculate p(</a:t>
            </a:r>
            <a:r>
              <a:rPr lang="en-US" i="1" dirty="0"/>
              <a:t>feature, label</a:t>
            </a:r>
            <a:r>
              <a:rPr lang="en-US" dirty="0"/>
              <a:t>)?</a:t>
            </a:r>
          </a:p>
          <a:p>
            <a:pPr marL="514350" indent="-514350">
              <a:buAutoNum type="arabicPeriod"/>
            </a:pPr>
            <a:endParaRPr lang="en-US" dirty="0"/>
          </a:p>
          <a:p>
            <a:pPr marL="514350" indent="-514350">
              <a:buAutoNum type="arabicPeriod"/>
            </a:pPr>
            <a:r>
              <a:rPr lang="en-US" dirty="0"/>
              <a:t>How do train the model, i.e. how to we we </a:t>
            </a:r>
            <a:r>
              <a:rPr lang="en-US" dirty="0">
                <a:solidFill>
                  <a:srgbClr val="FF6600"/>
                </a:solidFill>
              </a:rPr>
              <a:t>estimate the probabilities</a:t>
            </a:r>
            <a:r>
              <a:rPr lang="en-US" dirty="0"/>
              <a:t> for the model?</a:t>
            </a:r>
          </a:p>
          <a:p>
            <a:pPr marL="514350" indent="-514350">
              <a:buAutoNum type="arabicPeriod"/>
            </a:pPr>
            <a:endParaRPr lang="en-US" dirty="0"/>
          </a:p>
          <a:p>
            <a:pPr marL="514350" indent="-514350">
              <a:buAutoNum type="arabicPeriod"/>
            </a:pPr>
            <a:r>
              <a:rPr lang="en-US" dirty="0"/>
              <a:t>How do we deal with </a:t>
            </a:r>
            <a:r>
              <a:rPr lang="en-US" dirty="0" err="1"/>
              <a:t>overfitting</a:t>
            </a:r>
            <a:r>
              <a:rPr lang="en-US" dirty="0"/>
              <a:t> (i.e. smoothing)?</a:t>
            </a:r>
          </a:p>
          <a:p>
            <a:pPr marL="0" indent="0">
              <a:buNone/>
            </a:pPr>
            <a:endParaRPr lang="en-US" dirty="0"/>
          </a:p>
        </p:txBody>
      </p:sp>
    </p:spTree>
    <p:extLst>
      <p:ext uri="{BB962C8B-B14F-4D97-AF65-F5344CB8AC3E}">
        <p14:creationId xmlns:p14="http://schemas.microsoft.com/office/powerpoint/2010/main" val="2982149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
        <p:nvSpPr>
          <p:cNvPr id="4" name="Rectangle 3"/>
          <p:cNvSpPr/>
          <p:nvPr/>
        </p:nvSpPr>
        <p:spPr>
          <a:xfrm>
            <a:off x="76200" y="2362200"/>
            <a:ext cx="4343400" cy="838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8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9" y="228600"/>
            <a:ext cx="8378952" cy="990600"/>
          </a:xfrm>
        </p:spPr>
        <p:txBody>
          <a:bodyPr>
            <a:normAutofit/>
          </a:bodyPr>
          <a:lstStyle/>
          <a:p>
            <a:r>
              <a:rPr lang="en-US" sz="3600" dirty="0">
                <a:solidFill>
                  <a:srgbClr val="FF0000"/>
                </a:solidFill>
              </a:rPr>
              <a:t>What was the data generating distribution?</a:t>
            </a:r>
          </a:p>
        </p:txBody>
      </p:sp>
      <p:pic>
        <p:nvPicPr>
          <p:cNvPr id="4" name="Picture 3"/>
          <p:cNvPicPr>
            <a:picLocks noChangeAspect="1"/>
          </p:cNvPicPr>
          <p:nvPr/>
        </p:nvPicPr>
        <p:blipFill>
          <a:blip r:embed="rId3"/>
          <a:stretch>
            <a:fillRect/>
          </a:stretch>
        </p:blipFill>
        <p:spPr>
          <a:xfrm>
            <a:off x="3620336" y="5655086"/>
            <a:ext cx="428780" cy="420373"/>
          </a:xfrm>
          <a:prstGeom prst="rect">
            <a:avLst/>
          </a:prstGeom>
        </p:spPr>
      </p:pic>
      <p:pic>
        <p:nvPicPr>
          <p:cNvPr id="5" name="Picture 4"/>
          <p:cNvPicPr>
            <a:picLocks noChangeAspect="1"/>
          </p:cNvPicPr>
          <p:nvPr/>
        </p:nvPicPr>
        <p:blipFill>
          <a:blip r:embed="rId4"/>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5"/>
          <a:stretch>
            <a:fillRect/>
          </a:stretch>
        </p:blipFill>
        <p:spPr>
          <a:xfrm>
            <a:off x="4373862" y="5788790"/>
            <a:ext cx="418573" cy="246219"/>
          </a:xfrm>
          <a:prstGeom prst="rect">
            <a:avLst/>
          </a:prstGeom>
        </p:spPr>
      </p:pic>
      <p:pic>
        <p:nvPicPr>
          <p:cNvPr id="14" name="Picture 13"/>
          <p:cNvPicPr>
            <a:picLocks noChangeAspect="1"/>
          </p:cNvPicPr>
          <p:nvPr/>
        </p:nvPicPr>
        <p:blipFill>
          <a:blip r:embed="rId6"/>
          <a:stretch>
            <a:fillRect/>
          </a:stretch>
        </p:blipFill>
        <p:spPr>
          <a:xfrm>
            <a:off x="5184252" y="5788790"/>
            <a:ext cx="431361" cy="246219"/>
          </a:xfrm>
          <a:prstGeom prst="rect">
            <a:avLst/>
          </a:prstGeom>
        </p:spPr>
      </p:pic>
      <p:pic>
        <p:nvPicPr>
          <p:cNvPr id="18" name="Picture 17"/>
          <p:cNvPicPr>
            <a:picLocks noChangeAspect="1"/>
          </p:cNvPicPr>
          <p:nvPr/>
        </p:nvPicPr>
        <p:blipFill>
          <a:blip r:embed="rId6"/>
          <a:stretch>
            <a:fillRect/>
          </a:stretch>
        </p:blipFill>
        <p:spPr>
          <a:xfrm>
            <a:off x="5138482" y="5408867"/>
            <a:ext cx="431361" cy="246219"/>
          </a:xfrm>
          <a:prstGeom prst="rect">
            <a:avLst/>
          </a:prstGeom>
        </p:spPr>
      </p:pic>
      <p:pic>
        <p:nvPicPr>
          <p:cNvPr id="19" name="Picture 18"/>
          <p:cNvPicPr>
            <a:picLocks noChangeAspect="1"/>
          </p:cNvPicPr>
          <p:nvPr/>
        </p:nvPicPr>
        <p:blipFill>
          <a:blip r:embed="rId5"/>
          <a:stretch>
            <a:fillRect/>
          </a:stretch>
        </p:blipFill>
        <p:spPr>
          <a:xfrm>
            <a:off x="4316975" y="5365965"/>
            <a:ext cx="418573" cy="246219"/>
          </a:xfrm>
          <a:prstGeom prst="rect">
            <a:avLst/>
          </a:prstGeom>
        </p:spPr>
      </p:pic>
      <p:pic>
        <p:nvPicPr>
          <p:cNvPr id="20" name="Picture 19"/>
          <p:cNvPicPr>
            <a:picLocks noChangeAspect="1"/>
          </p:cNvPicPr>
          <p:nvPr/>
        </p:nvPicPr>
        <p:blipFill>
          <a:blip r:embed="rId5"/>
          <a:stretch>
            <a:fillRect/>
          </a:stretch>
        </p:blipFill>
        <p:spPr>
          <a:xfrm>
            <a:off x="4316975" y="4983628"/>
            <a:ext cx="418573" cy="246219"/>
          </a:xfrm>
          <a:prstGeom prst="rect">
            <a:avLst/>
          </a:prstGeom>
        </p:spPr>
      </p:pic>
      <p:pic>
        <p:nvPicPr>
          <p:cNvPr id="21" name="Picture 20"/>
          <p:cNvPicPr>
            <a:picLocks noChangeAspect="1"/>
          </p:cNvPicPr>
          <p:nvPr/>
        </p:nvPicPr>
        <p:blipFill>
          <a:blip r:embed="rId5"/>
          <a:stretch>
            <a:fillRect/>
          </a:stretch>
        </p:blipFill>
        <p:spPr>
          <a:xfrm>
            <a:off x="4300192" y="4627063"/>
            <a:ext cx="418573" cy="246219"/>
          </a:xfrm>
          <a:prstGeom prst="rect">
            <a:avLst/>
          </a:prstGeom>
        </p:spPr>
      </p:pic>
      <p:pic>
        <p:nvPicPr>
          <p:cNvPr id="22" name="Picture 21"/>
          <p:cNvPicPr>
            <a:picLocks noChangeAspect="1"/>
          </p:cNvPicPr>
          <p:nvPr/>
        </p:nvPicPr>
        <p:blipFill>
          <a:blip r:embed="rId3"/>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2891411" y="3091655"/>
            <a:ext cx="418573" cy="246219"/>
          </a:xfrm>
          <a:prstGeom prst="rect">
            <a:avLst/>
          </a:prstGeom>
        </p:spPr>
      </p:pic>
      <p:pic>
        <p:nvPicPr>
          <p:cNvPr id="26" name="Picture 25"/>
          <p:cNvPicPr>
            <a:picLocks noChangeAspect="1"/>
          </p:cNvPicPr>
          <p:nvPr/>
        </p:nvPicPr>
        <p:blipFill>
          <a:blip r:embed="rId5"/>
          <a:stretch>
            <a:fillRect/>
          </a:stretch>
        </p:blipFill>
        <p:spPr>
          <a:xfrm>
            <a:off x="1872487" y="2333042"/>
            <a:ext cx="418573" cy="246219"/>
          </a:xfrm>
          <a:prstGeom prst="rect">
            <a:avLst/>
          </a:prstGeom>
        </p:spPr>
      </p:pic>
      <p:pic>
        <p:nvPicPr>
          <p:cNvPr id="27" name="Picture 26"/>
          <p:cNvPicPr>
            <a:picLocks noChangeAspect="1"/>
          </p:cNvPicPr>
          <p:nvPr/>
        </p:nvPicPr>
        <p:blipFill>
          <a:blip r:embed="rId3"/>
          <a:stretch>
            <a:fillRect/>
          </a:stretch>
        </p:blipFill>
        <p:spPr>
          <a:xfrm>
            <a:off x="2462631" y="2333042"/>
            <a:ext cx="428780" cy="420373"/>
          </a:xfrm>
          <a:prstGeom prst="rect">
            <a:avLst/>
          </a:prstGeom>
        </p:spPr>
      </p:pic>
      <p:pic>
        <p:nvPicPr>
          <p:cNvPr id="28" name="Picture 27"/>
          <p:cNvPicPr>
            <a:picLocks noChangeAspect="1"/>
          </p:cNvPicPr>
          <p:nvPr/>
        </p:nvPicPr>
        <p:blipFill>
          <a:blip r:embed="rId6"/>
          <a:stretch>
            <a:fillRect/>
          </a:stretch>
        </p:blipFill>
        <p:spPr>
          <a:xfrm>
            <a:off x="3062995" y="2712965"/>
            <a:ext cx="431361" cy="246219"/>
          </a:xfrm>
          <a:prstGeom prst="rect">
            <a:avLst/>
          </a:prstGeom>
        </p:spPr>
      </p:pic>
      <p:pic>
        <p:nvPicPr>
          <p:cNvPr id="29" name="Picture 28"/>
          <p:cNvPicPr>
            <a:picLocks noChangeAspect="1"/>
          </p:cNvPicPr>
          <p:nvPr/>
        </p:nvPicPr>
        <p:blipFill>
          <a:blip r:embed="rId6"/>
          <a:stretch>
            <a:fillRect/>
          </a:stretch>
        </p:blipFill>
        <p:spPr>
          <a:xfrm>
            <a:off x="2031270" y="2844592"/>
            <a:ext cx="431361" cy="246219"/>
          </a:xfrm>
          <a:prstGeom prst="rect">
            <a:avLst/>
          </a:prstGeom>
        </p:spPr>
      </p:pic>
      <p:pic>
        <p:nvPicPr>
          <p:cNvPr id="30" name="Picture 29"/>
          <p:cNvPicPr>
            <a:picLocks noChangeAspect="1"/>
          </p:cNvPicPr>
          <p:nvPr/>
        </p:nvPicPr>
        <p:blipFill>
          <a:blip r:embed="rId4"/>
          <a:stretch>
            <a:fillRect/>
          </a:stretch>
        </p:blipFill>
        <p:spPr>
          <a:xfrm>
            <a:off x="2419033" y="2959184"/>
            <a:ext cx="375843" cy="378690"/>
          </a:xfrm>
          <a:prstGeom prst="rect">
            <a:avLst/>
          </a:prstGeom>
        </p:spPr>
      </p:pic>
      <p:pic>
        <p:nvPicPr>
          <p:cNvPr id="31" name="Picture 30"/>
          <p:cNvPicPr>
            <a:picLocks noChangeAspect="1"/>
          </p:cNvPicPr>
          <p:nvPr/>
        </p:nvPicPr>
        <p:blipFill>
          <a:blip r:embed="rId5"/>
          <a:stretch>
            <a:fillRect/>
          </a:stretch>
        </p:blipFill>
        <p:spPr>
          <a:xfrm>
            <a:off x="1887093" y="3280087"/>
            <a:ext cx="418573" cy="246219"/>
          </a:xfrm>
          <a:prstGeom prst="rect">
            <a:avLst/>
          </a:prstGeom>
        </p:spPr>
      </p:pic>
      <p:pic>
        <p:nvPicPr>
          <p:cNvPr id="32" name="Picture 31"/>
          <p:cNvPicPr>
            <a:picLocks noChangeAspect="1"/>
          </p:cNvPicPr>
          <p:nvPr/>
        </p:nvPicPr>
        <p:blipFill>
          <a:blip r:embed="rId5"/>
          <a:stretch>
            <a:fillRect/>
          </a:stretch>
        </p:blipFill>
        <p:spPr>
          <a:xfrm>
            <a:off x="1286742" y="3033868"/>
            <a:ext cx="418573" cy="246219"/>
          </a:xfrm>
          <a:prstGeom prst="rect">
            <a:avLst/>
          </a:prstGeom>
        </p:spPr>
      </p:pic>
      <p:pic>
        <p:nvPicPr>
          <p:cNvPr id="33" name="Picture 32"/>
          <p:cNvPicPr>
            <a:picLocks noChangeAspect="1"/>
          </p:cNvPicPr>
          <p:nvPr/>
        </p:nvPicPr>
        <p:blipFill>
          <a:blip r:embed="rId3"/>
          <a:stretch>
            <a:fillRect/>
          </a:stretch>
        </p:blipFill>
        <p:spPr>
          <a:xfrm>
            <a:off x="3405946" y="3033868"/>
            <a:ext cx="428780" cy="420373"/>
          </a:xfrm>
          <a:prstGeom prst="rect">
            <a:avLst/>
          </a:prstGeom>
        </p:spPr>
      </p:pic>
      <p:pic>
        <p:nvPicPr>
          <p:cNvPr id="34" name="Picture 33"/>
          <p:cNvPicPr>
            <a:picLocks noChangeAspect="1"/>
          </p:cNvPicPr>
          <p:nvPr/>
        </p:nvPicPr>
        <p:blipFill>
          <a:blip r:embed="rId6"/>
          <a:stretch>
            <a:fillRect/>
          </a:stretch>
        </p:blipFill>
        <p:spPr>
          <a:xfrm>
            <a:off x="3309984" y="2309092"/>
            <a:ext cx="431361" cy="246219"/>
          </a:xfrm>
          <a:prstGeom prst="rect">
            <a:avLst/>
          </a:prstGeom>
        </p:spPr>
      </p:pic>
      <p:pic>
        <p:nvPicPr>
          <p:cNvPr id="35" name="Picture 34"/>
          <p:cNvPicPr>
            <a:picLocks noChangeAspect="1"/>
          </p:cNvPicPr>
          <p:nvPr/>
        </p:nvPicPr>
        <p:blipFill>
          <a:blip r:embed="rId6"/>
          <a:stretch>
            <a:fillRect/>
          </a:stretch>
        </p:blipFill>
        <p:spPr>
          <a:xfrm>
            <a:off x="1987672" y="3658777"/>
            <a:ext cx="431361" cy="246219"/>
          </a:xfrm>
          <a:prstGeom prst="rect">
            <a:avLst/>
          </a:prstGeom>
        </p:spPr>
      </p:pic>
      <p:pic>
        <p:nvPicPr>
          <p:cNvPr id="36" name="Picture 35"/>
          <p:cNvPicPr>
            <a:picLocks noChangeAspect="1"/>
          </p:cNvPicPr>
          <p:nvPr/>
        </p:nvPicPr>
        <p:blipFill>
          <a:blip r:embed="rId4"/>
          <a:stretch>
            <a:fillRect/>
          </a:stretch>
        </p:blipFill>
        <p:spPr>
          <a:xfrm>
            <a:off x="2875073" y="3526306"/>
            <a:ext cx="375843" cy="378690"/>
          </a:xfrm>
          <a:prstGeom prst="rect">
            <a:avLst/>
          </a:prstGeom>
        </p:spPr>
      </p:pic>
      <p:pic>
        <p:nvPicPr>
          <p:cNvPr id="37" name="Picture 36"/>
          <p:cNvPicPr>
            <a:picLocks noChangeAspect="1"/>
          </p:cNvPicPr>
          <p:nvPr/>
        </p:nvPicPr>
        <p:blipFill>
          <a:blip r:embed="rId5"/>
          <a:stretch>
            <a:fillRect/>
          </a:stretch>
        </p:blipFill>
        <p:spPr>
          <a:xfrm>
            <a:off x="6796856" y="2657004"/>
            <a:ext cx="418573" cy="246219"/>
          </a:xfrm>
          <a:prstGeom prst="rect">
            <a:avLst/>
          </a:prstGeom>
        </p:spPr>
      </p:pic>
      <p:pic>
        <p:nvPicPr>
          <p:cNvPr id="38" name="Picture 37"/>
          <p:cNvPicPr>
            <a:picLocks noChangeAspect="1"/>
          </p:cNvPicPr>
          <p:nvPr/>
        </p:nvPicPr>
        <p:blipFill>
          <a:blip r:embed="rId6"/>
          <a:stretch>
            <a:fillRect/>
          </a:stretch>
        </p:blipFill>
        <p:spPr>
          <a:xfrm>
            <a:off x="5936715" y="2409941"/>
            <a:ext cx="431361" cy="246219"/>
          </a:xfrm>
          <a:prstGeom prst="rect">
            <a:avLst/>
          </a:prstGeom>
        </p:spPr>
      </p:pic>
      <p:pic>
        <p:nvPicPr>
          <p:cNvPr id="39" name="Picture 38"/>
          <p:cNvPicPr>
            <a:picLocks noChangeAspect="1"/>
          </p:cNvPicPr>
          <p:nvPr/>
        </p:nvPicPr>
        <p:blipFill>
          <a:blip r:embed="rId4"/>
          <a:stretch>
            <a:fillRect/>
          </a:stretch>
        </p:blipFill>
        <p:spPr>
          <a:xfrm>
            <a:off x="6324478" y="2524533"/>
            <a:ext cx="375843" cy="378690"/>
          </a:xfrm>
          <a:prstGeom prst="rect">
            <a:avLst/>
          </a:prstGeom>
        </p:spPr>
      </p:pic>
      <p:pic>
        <p:nvPicPr>
          <p:cNvPr id="40" name="Picture 39"/>
          <p:cNvPicPr>
            <a:picLocks noChangeAspect="1"/>
          </p:cNvPicPr>
          <p:nvPr/>
        </p:nvPicPr>
        <p:blipFill>
          <a:blip r:embed="rId5"/>
          <a:stretch>
            <a:fillRect/>
          </a:stretch>
        </p:blipFill>
        <p:spPr>
          <a:xfrm>
            <a:off x="5792538" y="2845436"/>
            <a:ext cx="418573" cy="246219"/>
          </a:xfrm>
          <a:prstGeom prst="rect">
            <a:avLst/>
          </a:prstGeom>
        </p:spPr>
      </p:pic>
      <p:pic>
        <p:nvPicPr>
          <p:cNvPr id="42" name="Picture 41"/>
          <p:cNvPicPr>
            <a:picLocks noChangeAspect="1"/>
          </p:cNvPicPr>
          <p:nvPr/>
        </p:nvPicPr>
        <p:blipFill>
          <a:blip r:embed="rId3"/>
          <a:stretch>
            <a:fillRect/>
          </a:stretch>
        </p:blipFill>
        <p:spPr>
          <a:xfrm>
            <a:off x="6700321" y="2104160"/>
            <a:ext cx="428780" cy="420373"/>
          </a:xfrm>
          <a:prstGeom prst="rect">
            <a:avLst/>
          </a:prstGeom>
        </p:spPr>
      </p:pic>
      <p:pic>
        <p:nvPicPr>
          <p:cNvPr id="43" name="Picture 42"/>
          <p:cNvPicPr>
            <a:picLocks noChangeAspect="1"/>
          </p:cNvPicPr>
          <p:nvPr/>
        </p:nvPicPr>
        <p:blipFill>
          <a:blip r:embed="rId6"/>
          <a:stretch>
            <a:fillRect/>
          </a:stretch>
        </p:blipFill>
        <p:spPr>
          <a:xfrm>
            <a:off x="5893117" y="3224126"/>
            <a:ext cx="431361" cy="246219"/>
          </a:xfrm>
          <a:prstGeom prst="rect">
            <a:avLst/>
          </a:prstGeom>
        </p:spPr>
      </p:pic>
      <p:pic>
        <p:nvPicPr>
          <p:cNvPr id="44" name="Picture 43"/>
          <p:cNvPicPr>
            <a:picLocks noChangeAspect="1"/>
          </p:cNvPicPr>
          <p:nvPr/>
        </p:nvPicPr>
        <p:blipFill>
          <a:blip r:embed="rId4"/>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154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picking a model</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pic>
        <p:nvPicPr>
          <p:cNvPr id="6" name="Picture 5"/>
          <p:cNvPicPr>
            <a:picLocks noChangeAspect="1"/>
          </p:cNvPicPr>
          <p:nvPr/>
        </p:nvPicPr>
        <p:blipFill>
          <a:blip r:embed="rId4"/>
          <a:stretch>
            <a:fillRect/>
          </a:stretch>
        </p:blipFill>
        <p:spPr>
          <a:xfrm>
            <a:off x="4373862" y="5788790"/>
            <a:ext cx="418573" cy="246219"/>
          </a:xfrm>
          <a:prstGeom prst="rect">
            <a:avLst/>
          </a:prstGeom>
        </p:spPr>
      </p:pic>
      <p:pic>
        <p:nvPicPr>
          <p:cNvPr id="7" name="Picture 6"/>
          <p:cNvPicPr>
            <a:picLocks noChangeAspect="1"/>
          </p:cNvPicPr>
          <p:nvPr/>
        </p:nvPicPr>
        <p:blipFill>
          <a:blip r:embed="rId5"/>
          <a:stretch>
            <a:fillRect/>
          </a:stretch>
        </p:blipFill>
        <p:spPr>
          <a:xfrm>
            <a:off x="5184252" y="5788790"/>
            <a:ext cx="431361" cy="246219"/>
          </a:xfrm>
          <a:prstGeom prst="rect">
            <a:avLst/>
          </a:prstGeom>
        </p:spPr>
      </p:pic>
      <p:pic>
        <p:nvPicPr>
          <p:cNvPr id="8" name="Picture 7"/>
          <p:cNvPicPr>
            <a:picLocks noChangeAspect="1"/>
          </p:cNvPicPr>
          <p:nvPr/>
        </p:nvPicPr>
        <p:blipFill>
          <a:blip r:embed="rId5"/>
          <a:stretch>
            <a:fillRect/>
          </a:stretch>
        </p:blipFill>
        <p:spPr>
          <a:xfrm>
            <a:off x="5138482" y="5408867"/>
            <a:ext cx="431361" cy="246219"/>
          </a:xfrm>
          <a:prstGeom prst="rect">
            <a:avLst/>
          </a:prstGeom>
        </p:spPr>
      </p:pic>
      <p:pic>
        <p:nvPicPr>
          <p:cNvPr id="9" name="Picture 8"/>
          <p:cNvPicPr>
            <a:picLocks noChangeAspect="1"/>
          </p:cNvPicPr>
          <p:nvPr/>
        </p:nvPicPr>
        <p:blipFill>
          <a:blip r:embed="rId4"/>
          <a:stretch>
            <a:fillRect/>
          </a:stretch>
        </p:blipFill>
        <p:spPr>
          <a:xfrm>
            <a:off x="4316975" y="5365965"/>
            <a:ext cx="418573" cy="246219"/>
          </a:xfrm>
          <a:prstGeom prst="rect">
            <a:avLst/>
          </a:prstGeom>
        </p:spPr>
      </p:pic>
      <p:pic>
        <p:nvPicPr>
          <p:cNvPr id="10" name="Picture 9"/>
          <p:cNvPicPr>
            <a:picLocks noChangeAspect="1"/>
          </p:cNvPicPr>
          <p:nvPr/>
        </p:nvPicPr>
        <p:blipFill>
          <a:blip r:embed="rId4"/>
          <a:stretch>
            <a:fillRect/>
          </a:stretch>
        </p:blipFill>
        <p:spPr>
          <a:xfrm>
            <a:off x="4316975" y="4983628"/>
            <a:ext cx="418573" cy="246219"/>
          </a:xfrm>
          <a:prstGeom prst="rect">
            <a:avLst/>
          </a:prstGeom>
        </p:spPr>
      </p:pic>
      <p:pic>
        <p:nvPicPr>
          <p:cNvPr id="11" name="Picture 10"/>
          <p:cNvPicPr>
            <a:picLocks noChangeAspect="1"/>
          </p:cNvPicPr>
          <p:nvPr/>
        </p:nvPicPr>
        <p:blipFill>
          <a:blip r:embed="rId4"/>
          <a:stretch>
            <a:fillRect/>
          </a:stretch>
        </p:blipFill>
        <p:spPr>
          <a:xfrm>
            <a:off x="4300192" y="4627063"/>
            <a:ext cx="418573" cy="246219"/>
          </a:xfrm>
          <a:prstGeom prst="rect">
            <a:avLst/>
          </a:prstGeom>
        </p:spPr>
      </p:pic>
      <p:pic>
        <p:nvPicPr>
          <p:cNvPr id="12" name="Picture 11"/>
          <p:cNvPicPr>
            <a:picLocks noChangeAspect="1"/>
          </p:cNvPicPr>
          <p:nvPr/>
        </p:nvPicPr>
        <p:blipFill>
          <a:blip r:embed="rId2"/>
          <a:stretch>
            <a:fillRect/>
          </a:stretch>
        </p:blipFill>
        <p:spPr>
          <a:xfrm>
            <a:off x="3620336" y="5155778"/>
            <a:ext cx="428780" cy="420373"/>
          </a:xfrm>
          <a:prstGeom prst="rect">
            <a:avLst/>
          </a:prstGeom>
        </p:spPr>
      </p:pic>
      <p:sp>
        <p:nvSpPr>
          <p:cNvPr id="13" name="TextBox 1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14" name="Oval 1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62000" y="2286000"/>
            <a:ext cx="7530111" cy="1384995"/>
          </a:xfrm>
          <a:prstGeom prst="rect">
            <a:avLst/>
          </a:prstGeom>
          <a:noFill/>
        </p:spPr>
        <p:txBody>
          <a:bodyPr wrap="square" rtlCol="0">
            <a:spAutoFit/>
          </a:bodyPr>
          <a:lstStyle/>
          <a:p>
            <a:r>
              <a:rPr lang="en-US" sz="2800" dirty="0"/>
              <a:t>What we’re really trying to do is model the data generating distribution, that is how likely the feature/label combinations are</a:t>
            </a:r>
          </a:p>
        </p:txBody>
      </p:sp>
    </p:spTree>
    <p:extLst>
      <p:ext uri="{BB962C8B-B14F-4D97-AF65-F5344CB8AC3E}">
        <p14:creationId xmlns:p14="http://schemas.microsoft.com/office/powerpoint/2010/main" val="113107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126510313"/>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1305"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10248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1306"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65489018"/>
              </p:ext>
            </p:extLst>
          </p:nvPr>
        </p:nvGraphicFramePr>
        <p:xfrm>
          <a:off x="3276600" y="2971800"/>
          <a:ext cx="3292475" cy="487363"/>
        </p:xfrm>
        <a:graphic>
          <a:graphicData uri="http://schemas.openxmlformats.org/presentationml/2006/ole">
            <mc:AlternateContent xmlns:mc="http://schemas.openxmlformats.org/markup-compatibility/2006">
              <mc:Choice xmlns:v="urn:schemas-microsoft-com:vml" Requires="v">
                <p:oleObj spid="_x0000_s1307"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3276600" y="2971800"/>
                        <a:ext cx="3292475" cy="487363"/>
                      </a:xfrm>
                      <a:prstGeom prst="rect">
                        <a:avLst/>
                      </a:prstGeom>
                    </p:spPr>
                  </p:pic>
                </p:oleObj>
              </mc:Fallback>
            </mc:AlternateContent>
          </a:graphicData>
        </a:graphic>
      </p:graphicFrame>
      <p:sp>
        <p:nvSpPr>
          <p:cNvPr id="7" name="TextBox 6"/>
          <p:cNvSpPr txBox="1"/>
          <p:nvPr/>
        </p:nvSpPr>
        <p:spPr>
          <a:xfrm>
            <a:off x="2895600" y="4490110"/>
            <a:ext cx="1775947" cy="523220"/>
          </a:xfrm>
          <a:prstGeom prst="rect">
            <a:avLst/>
          </a:prstGeom>
          <a:noFill/>
        </p:spPr>
        <p:txBody>
          <a:bodyPr wrap="none" rtlCol="0">
            <a:spAutoFit/>
          </a:bodyPr>
          <a:lstStyle/>
          <a:p>
            <a:r>
              <a:rPr lang="en-US" sz="2800" dirty="0">
                <a:solidFill>
                  <a:srgbClr val="FF0000"/>
                </a:solidFill>
              </a:rPr>
              <a:t>What rule?</a:t>
            </a:r>
          </a:p>
        </p:txBody>
      </p:sp>
    </p:spTree>
    <p:extLst>
      <p:ext uri="{BB962C8B-B14F-4D97-AF65-F5344CB8AC3E}">
        <p14:creationId xmlns:p14="http://schemas.microsoft.com/office/powerpoint/2010/main" val="2733465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801406915"/>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213552"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6586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213553"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6145539"/>
              </p:ext>
            </p:extLst>
          </p:nvPr>
        </p:nvGraphicFramePr>
        <p:xfrm>
          <a:off x="2332038" y="2971800"/>
          <a:ext cx="3292475" cy="487363"/>
        </p:xfrm>
        <a:graphic>
          <a:graphicData uri="http://schemas.openxmlformats.org/presentationml/2006/ole">
            <mc:AlternateContent xmlns:mc="http://schemas.openxmlformats.org/markup-compatibility/2006">
              <mc:Choice xmlns:v="urn:schemas-microsoft-com:vml" Requires="v">
                <p:oleObj spid="_x0000_s213554"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2332038" y="2971800"/>
                        <a:ext cx="3292475" cy="4873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9425035"/>
              </p:ext>
            </p:extLst>
          </p:nvPr>
        </p:nvGraphicFramePr>
        <p:xfrm>
          <a:off x="2332038" y="3932237"/>
          <a:ext cx="4352925" cy="487363"/>
        </p:xfrm>
        <a:graphic>
          <a:graphicData uri="http://schemas.openxmlformats.org/presentationml/2006/ole">
            <mc:AlternateContent xmlns:mc="http://schemas.openxmlformats.org/markup-compatibility/2006">
              <mc:Choice xmlns:v="urn:schemas-microsoft-com:vml" Requires="v">
                <p:oleObj spid="_x0000_s213555" name="Equation" r:id="rId10" imgW="1930400" imgH="215900" progId="Equation.3">
                  <p:embed/>
                </p:oleObj>
              </mc:Choice>
              <mc:Fallback>
                <p:oleObj name="Equation" r:id="rId10" imgW="1930400" imgH="215900" progId="Equation.3">
                  <p:embed/>
                  <p:pic>
                    <p:nvPicPr>
                      <p:cNvPr id="0" name=""/>
                      <p:cNvPicPr/>
                      <p:nvPr/>
                    </p:nvPicPr>
                    <p:blipFill>
                      <a:blip r:embed="rId11"/>
                      <a:stretch>
                        <a:fillRect/>
                      </a:stretch>
                    </p:blipFill>
                    <p:spPr>
                      <a:xfrm>
                        <a:off x="2332038" y="3932237"/>
                        <a:ext cx="4352925" cy="4873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87482865"/>
              </p:ext>
            </p:extLst>
          </p:nvPr>
        </p:nvGraphicFramePr>
        <p:xfrm>
          <a:off x="2332038" y="5665788"/>
          <a:ext cx="3779837" cy="1089025"/>
        </p:xfrm>
        <a:graphic>
          <a:graphicData uri="http://schemas.openxmlformats.org/presentationml/2006/ole">
            <mc:AlternateContent xmlns:mc="http://schemas.openxmlformats.org/markup-compatibility/2006">
              <mc:Choice xmlns:v="urn:schemas-microsoft-com:vml" Requires="v">
                <p:oleObj spid="_x0000_s213556" name="Equation" r:id="rId12" imgW="1676400" imgH="482600" progId="Equation.3">
                  <p:embed/>
                </p:oleObj>
              </mc:Choice>
              <mc:Fallback>
                <p:oleObj name="Equation" r:id="rId12" imgW="1676400" imgH="482600" progId="Equation.3">
                  <p:embed/>
                  <p:pic>
                    <p:nvPicPr>
                      <p:cNvPr id="0" name=""/>
                      <p:cNvPicPr/>
                      <p:nvPr/>
                    </p:nvPicPr>
                    <p:blipFill>
                      <a:blip r:embed="rId13"/>
                      <a:stretch>
                        <a:fillRect/>
                      </a:stretch>
                    </p:blipFill>
                    <p:spPr>
                      <a:xfrm>
                        <a:off x="2332038" y="5665788"/>
                        <a:ext cx="3779837" cy="10890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078725"/>
              </p:ext>
            </p:extLst>
          </p:nvPr>
        </p:nvGraphicFramePr>
        <p:xfrm>
          <a:off x="2332038" y="4953000"/>
          <a:ext cx="6243637" cy="487363"/>
        </p:xfrm>
        <a:graphic>
          <a:graphicData uri="http://schemas.openxmlformats.org/presentationml/2006/ole">
            <mc:AlternateContent xmlns:mc="http://schemas.openxmlformats.org/markup-compatibility/2006">
              <mc:Choice xmlns:v="urn:schemas-microsoft-com:vml" Requires="v">
                <p:oleObj spid="_x0000_s213557" name="Equation" r:id="rId14" imgW="2768600" imgH="215900" progId="Equation.3">
                  <p:embed/>
                </p:oleObj>
              </mc:Choice>
              <mc:Fallback>
                <p:oleObj name="Equation" r:id="rId14" imgW="2768600" imgH="215900" progId="Equation.3">
                  <p:embed/>
                  <p:pic>
                    <p:nvPicPr>
                      <p:cNvPr id="0" name=""/>
                      <p:cNvPicPr/>
                      <p:nvPr/>
                    </p:nvPicPr>
                    <p:blipFill>
                      <a:blip r:embed="rId15"/>
                      <a:stretch>
                        <a:fillRect/>
                      </a:stretch>
                    </p:blipFill>
                    <p:spPr>
                      <a:xfrm>
                        <a:off x="2332038" y="4953000"/>
                        <a:ext cx="6243637" cy="487363"/>
                      </a:xfrm>
                      <a:prstGeom prst="rect">
                        <a:avLst/>
                      </a:prstGeom>
                    </p:spPr>
                  </p:pic>
                </p:oleObj>
              </mc:Fallback>
            </mc:AlternateContent>
          </a:graphicData>
        </a:graphic>
      </p:graphicFrame>
    </p:spTree>
    <p:extLst>
      <p:ext uri="{BB962C8B-B14F-4D97-AF65-F5344CB8AC3E}">
        <p14:creationId xmlns:p14="http://schemas.microsoft.com/office/powerpoint/2010/main" val="21069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328374109"/>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4204"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362200"/>
            <a:ext cx="7989762" cy="523220"/>
          </a:xfrm>
          <a:prstGeom prst="rect">
            <a:avLst/>
          </a:prstGeom>
          <a:noFill/>
        </p:spPr>
        <p:txBody>
          <a:bodyPr wrap="none" rtlCol="0">
            <a:spAutoFit/>
          </a:bodyPr>
          <a:lstStyle/>
          <a:p>
            <a:r>
              <a:rPr lang="en-US" sz="2800" dirty="0"/>
              <a:t>So, far we have made NO assumptions about the data</a:t>
            </a:r>
          </a:p>
        </p:txBody>
      </p:sp>
      <p:graphicFrame>
        <p:nvGraphicFramePr>
          <p:cNvPr id="7" name="Object 6"/>
          <p:cNvGraphicFramePr>
            <a:graphicFrameLocks noChangeAspect="1"/>
          </p:cNvGraphicFramePr>
          <p:nvPr>
            <p:extLst>
              <p:ext uri="{D42A27DB-BD31-4B8C-83A1-F6EECF244321}">
                <p14:modId xmlns:p14="http://schemas.microsoft.com/office/powerpoint/2010/main" val="160155554"/>
              </p:ext>
            </p:extLst>
          </p:nvPr>
        </p:nvGraphicFramePr>
        <p:xfrm>
          <a:off x="2821896" y="3048000"/>
          <a:ext cx="3063875" cy="487362"/>
        </p:xfrm>
        <a:graphic>
          <a:graphicData uri="http://schemas.openxmlformats.org/presentationml/2006/ole">
            <mc:AlternateContent xmlns:mc="http://schemas.openxmlformats.org/markup-compatibility/2006">
              <mc:Choice xmlns:v="urn:schemas-microsoft-com:vml" Requires="v">
                <p:oleObj spid="_x0000_s214205" name="Equation" r:id="rId5" imgW="1358900" imgH="215900" progId="Equation.3">
                  <p:embed/>
                </p:oleObj>
              </mc:Choice>
              <mc:Fallback>
                <p:oleObj name="Equation" r:id="rId5" imgW="1358900" imgH="215900" progId="Equation.3">
                  <p:embed/>
                  <p:pic>
                    <p:nvPicPr>
                      <p:cNvPr id="0" name=""/>
                      <p:cNvPicPr/>
                      <p:nvPr/>
                    </p:nvPicPr>
                    <p:blipFill>
                      <a:blip r:embed="rId6"/>
                      <a:stretch>
                        <a:fillRect/>
                      </a:stretch>
                    </p:blipFill>
                    <p:spPr>
                      <a:xfrm>
                        <a:off x="2821896" y="3048000"/>
                        <a:ext cx="3063875" cy="487362"/>
                      </a:xfrm>
                      <a:prstGeom prst="rect">
                        <a:avLst/>
                      </a:prstGeom>
                    </p:spPr>
                  </p:pic>
                </p:oleObj>
              </mc:Fallback>
            </mc:AlternateContent>
          </a:graphicData>
        </a:graphic>
      </p:graphicFrame>
      <p:sp>
        <p:nvSpPr>
          <p:cNvPr id="8" name="TextBox 7"/>
          <p:cNvSpPr txBox="1"/>
          <p:nvPr/>
        </p:nvSpPr>
        <p:spPr>
          <a:xfrm>
            <a:off x="990600" y="3733800"/>
            <a:ext cx="7434209" cy="1200328"/>
          </a:xfrm>
          <a:prstGeom prst="rect">
            <a:avLst/>
          </a:prstGeom>
          <a:noFill/>
        </p:spPr>
        <p:txBody>
          <a:bodyPr wrap="square" rtlCol="0">
            <a:spAutoFit/>
          </a:bodyPr>
          <a:lstStyle/>
          <a:p>
            <a:r>
              <a:rPr lang="en-US" sz="2400" dirty="0">
                <a:solidFill>
                  <a:srgbClr val="FF0000"/>
                </a:solidFill>
              </a:rPr>
              <a:t>How many entries would the probability distribution table have if we tried to represent all possible values and we had 7000 binary features?</a:t>
            </a:r>
          </a:p>
        </p:txBody>
      </p:sp>
    </p:spTree>
    <p:extLst>
      <p:ext uri="{BB962C8B-B14F-4D97-AF65-F5344CB8AC3E}">
        <p14:creationId xmlns:p14="http://schemas.microsoft.com/office/powerpoint/2010/main" val="769454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1288462407"/>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1565589" y="4916082"/>
            <a:ext cx="6025004" cy="1600200"/>
          </a:xfrm>
        </p:spPr>
        <p:txBody>
          <a:bodyPr>
            <a:noAutofit/>
          </a:bodyPr>
          <a:lstStyle/>
          <a:p>
            <a:pPr marL="91440" indent="0">
              <a:lnSpc>
                <a:spcPct val="93000"/>
              </a:lnSpc>
              <a:spcBef>
                <a:spcPct val="47000"/>
              </a:spcBef>
              <a:buNone/>
            </a:pPr>
            <a:r>
              <a:rPr lang="en-US" dirty="0">
                <a:solidFill>
                  <a:srgbClr val="0000FF"/>
                </a:solidFill>
              </a:rPr>
              <a:t>All possible combination of features!</a:t>
            </a:r>
          </a:p>
          <a:p>
            <a:pPr marL="685800" lvl="2" indent="0">
              <a:lnSpc>
                <a:spcPct val="93000"/>
              </a:lnSpc>
              <a:spcBef>
                <a:spcPct val="47000"/>
              </a:spcBef>
              <a:buNone/>
            </a:pPr>
            <a:endParaRPr lang="en-US" sz="2000" dirty="0">
              <a:solidFill>
                <a:schemeClr val="tx2"/>
              </a:solidFill>
            </a:endParaRPr>
          </a:p>
          <a:p>
            <a:pPr marL="91440" indent="0">
              <a:lnSpc>
                <a:spcPct val="93000"/>
              </a:lnSpc>
              <a:spcBef>
                <a:spcPct val="47000"/>
              </a:spcBef>
              <a:buNone/>
            </a:pPr>
            <a:r>
              <a:rPr lang="en-US" dirty="0">
                <a:solidFill>
                  <a:schemeClr val="tx2"/>
                </a:solidFill>
              </a:rPr>
              <a:t>Table size: 2</a:t>
            </a:r>
            <a:r>
              <a:rPr lang="en-US" baseline="30000" dirty="0">
                <a:solidFill>
                  <a:schemeClr val="tx2"/>
                </a:solidFill>
              </a:rPr>
              <a:t>7000</a:t>
            </a:r>
            <a:r>
              <a:rPr lang="en-US" dirty="0">
                <a:solidFill>
                  <a:schemeClr val="tx2"/>
                </a:solidFill>
              </a:rPr>
              <a:t> = </a:t>
            </a:r>
            <a:r>
              <a:rPr lang="en-US" dirty="0">
                <a:solidFill>
                  <a:srgbClr val="FF0000"/>
                </a:solidFill>
              </a:rPr>
              <a:t>?</a:t>
            </a:r>
          </a:p>
          <a:p>
            <a:pPr marL="0" indent="0">
              <a:buNone/>
            </a:pPr>
            <a:endParaRPr lang="en-US" sz="3200" dirty="0"/>
          </a:p>
        </p:txBody>
      </p:sp>
    </p:spTree>
    <p:extLst>
      <p:ext uri="{BB962C8B-B14F-4D97-AF65-F5344CB8AC3E}">
        <p14:creationId xmlns:p14="http://schemas.microsoft.com/office/powerpoint/2010/main" val="3073089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7000</a:t>
            </a:r>
          </a:p>
        </p:txBody>
      </p:sp>
      <p:sp>
        <p:nvSpPr>
          <p:cNvPr id="3" name="Content Placeholder 2"/>
          <p:cNvSpPr>
            <a:spLocks noGrp="1"/>
          </p:cNvSpPr>
          <p:nvPr>
            <p:ph sz="quarter" idx="1"/>
          </p:nvPr>
        </p:nvSpPr>
        <p:spPr>
          <a:xfrm>
            <a:off x="612648" y="1600200"/>
            <a:ext cx="8153400" cy="4343400"/>
          </a:xfrm>
        </p:spPr>
        <p:txBody>
          <a:bodyPr>
            <a:noAutofit/>
          </a:bodyPr>
          <a:lstStyle/>
          <a:p>
            <a:pPr marL="0" indent="0">
              <a:buNone/>
            </a:pPr>
            <a:r>
              <a:rPr lang="en-US" sz="1200" dirty="0"/>
              <a:t>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a:t>
            </a:r>
          </a:p>
        </p:txBody>
      </p:sp>
      <p:sp>
        <p:nvSpPr>
          <p:cNvPr id="4" name="TextBox 3"/>
          <p:cNvSpPr txBox="1"/>
          <p:nvPr/>
        </p:nvSpPr>
        <p:spPr>
          <a:xfrm>
            <a:off x="2937806" y="6153090"/>
            <a:ext cx="2548594" cy="400110"/>
          </a:xfrm>
          <a:prstGeom prst="rect">
            <a:avLst/>
          </a:prstGeom>
          <a:noFill/>
        </p:spPr>
        <p:txBody>
          <a:bodyPr wrap="none" rtlCol="0">
            <a:spAutoFit/>
          </a:bodyPr>
          <a:lstStyle/>
          <a:p>
            <a:r>
              <a:rPr lang="en-US" sz="2000" dirty="0">
                <a:solidFill>
                  <a:srgbClr val="FF0000"/>
                </a:solidFill>
              </a:rPr>
              <a:t>Any problems with this?</a:t>
            </a:r>
          </a:p>
        </p:txBody>
      </p:sp>
    </p:spTree>
    <p:extLst>
      <p:ext uri="{BB962C8B-B14F-4D97-AF65-F5344CB8AC3E}">
        <p14:creationId xmlns:p14="http://schemas.microsoft.com/office/powerpoint/2010/main" val="56216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Lot’s of data</a:t>
            </a:r>
          </a:p>
          <a:p>
            <a:pPr marL="0" indent="0">
              <a:buNone/>
            </a:pPr>
            <a:endParaRPr lang="en-US" dirty="0"/>
          </a:p>
          <a:p>
            <a:pPr marL="0" indent="0">
              <a:buNone/>
            </a:pPr>
            <a:r>
              <a:rPr lang="en-US" dirty="0"/>
              <a:t>Hand-written rules just don’t do it</a:t>
            </a:r>
          </a:p>
          <a:p>
            <a:pPr marL="0" indent="0">
              <a:buNone/>
            </a:pPr>
            <a:endParaRPr lang="en-US" dirty="0"/>
          </a:p>
          <a:p>
            <a:pPr marL="0" indent="0">
              <a:buNone/>
            </a:pPr>
            <a:r>
              <a:rPr lang="en-US" dirty="0"/>
              <a:t>Performance can be much better than what people can do</a:t>
            </a:r>
          </a:p>
          <a:p>
            <a:pPr marL="0" indent="0">
              <a:buNone/>
            </a:pPr>
            <a:endParaRPr lang="en-US" dirty="0">
              <a:solidFill>
                <a:srgbClr val="FF0000"/>
              </a:solidFill>
            </a:endParaRPr>
          </a:p>
          <a:p>
            <a:pPr marL="0" indent="0">
              <a:buNone/>
            </a:pPr>
            <a:r>
              <a:rPr lang="en-US" dirty="0">
                <a:solidFill>
                  <a:srgbClr val="FF0000"/>
                </a:solidFill>
              </a:rPr>
              <a:t>Why not just study machine learning?</a:t>
            </a:r>
          </a:p>
          <a:p>
            <a:pPr lvl="1"/>
            <a:r>
              <a:rPr lang="en-US" dirty="0"/>
              <a:t>Domain knowledge/expertise is still very important</a:t>
            </a:r>
          </a:p>
          <a:p>
            <a:pPr lvl="1"/>
            <a:r>
              <a:rPr lang="en-US" dirty="0"/>
              <a:t>What types of features to use</a:t>
            </a:r>
          </a:p>
          <a:p>
            <a:pPr lvl="1"/>
            <a:r>
              <a:rPr lang="en-US" dirty="0"/>
              <a:t>What models are important</a:t>
            </a:r>
          </a:p>
          <a:p>
            <a:pPr>
              <a:buNone/>
            </a:pPr>
            <a:endParaRPr lang="en-US" dirty="0">
              <a:solidFill>
                <a:srgbClr val="FF0000"/>
              </a:solidFill>
            </a:endParaRPr>
          </a:p>
        </p:txBody>
      </p:sp>
    </p:spTree>
    <p:extLst>
      <p:ext uri="{BB962C8B-B14F-4D97-AF65-F5344CB8AC3E}">
        <p14:creationId xmlns:p14="http://schemas.microsoft.com/office/powerpoint/2010/main" val="19081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210124980"/>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609780" y="4876800"/>
            <a:ext cx="8156267" cy="1600200"/>
          </a:xfrm>
        </p:spPr>
        <p:txBody>
          <a:bodyPr>
            <a:noAutofit/>
          </a:bodyPr>
          <a:lstStyle/>
          <a:p>
            <a:pPr>
              <a:buFontTx/>
              <a:buChar char="-"/>
            </a:pPr>
            <a:r>
              <a:rPr lang="en-US" sz="2800" dirty="0">
                <a:solidFill>
                  <a:srgbClr val="0000FF"/>
                </a:solidFill>
              </a:rPr>
              <a:t>Storing a table of that size is impossible!</a:t>
            </a:r>
          </a:p>
          <a:p>
            <a:pPr>
              <a:buFontTx/>
              <a:buChar char="-"/>
            </a:pPr>
            <a:r>
              <a:rPr lang="en-US" sz="2800" dirty="0">
                <a:solidFill>
                  <a:srgbClr val="FF0000"/>
                </a:solidFill>
              </a:rPr>
              <a:t>How are we supposed to learn/estimate each entry in the table?</a:t>
            </a:r>
          </a:p>
        </p:txBody>
      </p:sp>
    </p:spTree>
    <p:extLst>
      <p:ext uri="{BB962C8B-B14F-4D97-AF65-F5344CB8AC3E}">
        <p14:creationId xmlns:p14="http://schemas.microsoft.com/office/powerpoint/2010/main" val="3147393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24070308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5135"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895600"/>
            <a:ext cx="8302225" cy="3046988"/>
          </a:xfrm>
          <a:prstGeom prst="rect">
            <a:avLst/>
          </a:prstGeom>
          <a:noFill/>
        </p:spPr>
        <p:txBody>
          <a:bodyPr wrap="square" rtlCol="0">
            <a:spAutoFit/>
          </a:bodyPr>
          <a:lstStyle/>
          <a:p>
            <a:r>
              <a:rPr lang="en-US" sz="2400" dirty="0"/>
              <a:t>So, far we have made NO assumptions about the data</a:t>
            </a:r>
          </a:p>
          <a:p>
            <a:endParaRPr lang="en-US" sz="2400" dirty="0"/>
          </a:p>
          <a:p>
            <a:r>
              <a:rPr lang="en-US" sz="2400" dirty="0"/>
              <a:t>Model selection involves making assumptions about the data</a:t>
            </a:r>
          </a:p>
          <a:p>
            <a:endParaRPr lang="en-US" sz="2400" dirty="0"/>
          </a:p>
          <a:p>
            <a:r>
              <a:rPr lang="en-US" sz="2400" dirty="0"/>
              <a:t>We’ve done this before, n-gram language model, parsing, etc.</a:t>
            </a:r>
          </a:p>
          <a:p>
            <a:endParaRPr lang="en-US" sz="2400" dirty="0"/>
          </a:p>
          <a:p>
            <a:r>
              <a:rPr lang="en-US" sz="2400" dirty="0"/>
              <a:t>These assumptions allow us to represent the data more compactly and to estimate the parameters of the model</a:t>
            </a:r>
          </a:p>
        </p:txBody>
      </p:sp>
    </p:spTree>
    <p:extLst>
      <p:ext uri="{BB962C8B-B14F-4D97-AF65-F5344CB8AC3E}">
        <p14:creationId xmlns:p14="http://schemas.microsoft.com/office/powerpoint/2010/main" val="870579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2809652327"/>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6252"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9998" y="4459874"/>
            <a:ext cx="3574992" cy="523220"/>
          </a:xfrm>
          <a:prstGeom prst="rect">
            <a:avLst/>
          </a:prstGeom>
          <a:noFill/>
        </p:spPr>
        <p:txBody>
          <a:bodyPr wrap="none" rtlCol="0">
            <a:spAutoFit/>
          </a:bodyPr>
          <a:lstStyle/>
          <a:p>
            <a:r>
              <a:rPr lang="en-US" sz="2800" dirty="0">
                <a:solidFill>
                  <a:srgbClr val="FF0000"/>
                </a:solidFill>
              </a:rPr>
              <a:t>What does this assume?</a:t>
            </a:r>
          </a:p>
        </p:txBody>
      </p:sp>
      <p:graphicFrame>
        <p:nvGraphicFramePr>
          <p:cNvPr id="10" name="Object 9"/>
          <p:cNvGraphicFramePr>
            <a:graphicFrameLocks noChangeAspect="1"/>
          </p:cNvGraphicFramePr>
          <p:nvPr>
            <p:extLst>
              <p:ext uri="{D42A27DB-BD31-4B8C-83A1-F6EECF244321}">
                <p14:modId xmlns:p14="http://schemas.microsoft.com/office/powerpoint/2010/main" val="389580783"/>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6253"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spTree>
    <p:extLst>
      <p:ext uri="{BB962C8B-B14F-4D97-AF65-F5344CB8AC3E}">
        <p14:creationId xmlns:p14="http://schemas.microsoft.com/office/powerpoint/2010/main" val="3422970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428755233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7276"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214789"/>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7277"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2648" y="4198264"/>
            <a:ext cx="8153400" cy="954107"/>
          </a:xfrm>
          <a:prstGeom prst="rect">
            <a:avLst/>
          </a:prstGeom>
          <a:noFill/>
        </p:spPr>
        <p:txBody>
          <a:bodyPr wrap="square" rtlCol="0">
            <a:spAutoFit/>
          </a:bodyPr>
          <a:lstStyle/>
          <a:p>
            <a:r>
              <a:rPr lang="en-US" sz="2800" dirty="0">
                <a:solidFill>
                  <a:srgbClr val="0000FF"/>
                </a:solidFill>
              </a:rPr>
              <a:t>Assumes feature </a:t>
            </a:r>
            <a:r>
              <a:rPr lang="en-US" sz="2800" dirty="0" err="1">
                <a:solidFill>
                  <a:srgbClr val="0000FF"/>
                </a:solidFill>
              </a:rPr>
              <a:t>i</a:t>
            </a:r>
            <a:r>
              <a:rPr lang="en-US" sz="2800" dirty="0">
                <a:solidFill>
                  <a:srgbClr val="0000FF"/>
                </a:solidFill>
              </a:rPr>
              <a:t> is independent of the the other features </a:t>
            </a:r>
            <a:r>
              <a:rPr lang="en-US" sz="2800" i="1" dirty="0">
                <a:solidFill>
                  <a:srgbClr val="0000FF"/>
                </a:solidFill>
              </a:rPr>
              <a:t>given the label</a:t>
            </a:r>
            <a:endParaRPr lang="en-US" sz="2800" baseline="-25000" dirty="0">
              <a:solidFill>
                <a:srgbClr val="0000FF"/>
              </a:solidFill>
            </a:endParaRPr>
          </a:p>
        </p:txBody>
      </p:sp>
      <p:sp>
        <p:nvSpPr>
          <p:cNvPr id="3" name="TextBox 2"/>
          <p:cNvSpPr txBox="1"/>
          <p:nvPr/>
        </p:nvSpPr>
        <p:spPr>
          <a:xfrm>
            <a:off x="1230774" y="5669716"/>
            <a:ext cx="5951118" cy="461665"/>
          </a:xfrm>
          <a:prstGeom prst="rect">
            <a:avLst/>
          </a:prstGeom>
          <a:noFill/>
        </p:spPr>
        <p:txBody>
          <a:bodyPr wrap="none" rtlCol="0">
            <a:spAutoFit/>
          </a:bodyPr>
          <a:lstStyle/>
          <a:p>
            <a:r>
              <a:rPr lang="en-US" sz="2400" dirty="0">
                <a:solidFill>
                  <a:srgbClr val="FF0000"/>
                </a:solidFill>
              </a:rPr>
              <a:t>Is this true for text, say, with unigram features?</a:t>
            </a:r>
          </a:p>
        </p:txBody>
      </p:sp>
    </p:spTree>
    <p:extLst>
      <p:ext uri="{BB962C8B-B14F-4D97-AF65-F5344CB8AC3E}">
        <p14:creationId xmlns:p14="http://schemas.microsoft.com/office/powerpoint/2010/main" val="876622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4" name="Object 3"/>
          <p:cNvGraphicFramePr>
            <a:graphicFrameLocks noChangeAspect="1"/>
          </p:cNvGraphicFramePr>
          <p:nvPr>
            <p:extLst>
              <p:ext uri="{D42A27DB-BD31-4B8C-83A1-F6EECF244321}">
                <p14:modId xmlns:p14="http://schemas.microsoft.com/office/powerpoint/2010/main" val="1216692356"/>
              </p:ext>
            </p:extLst>
          </p:nvPr>
        </p:nvGraphicFramePr>
        <p:xfrm>
          <a:off x="2505075" y="1905000"/>
          <a:ext cx="4237038" cy="487363"/>
        </p:xfrm>
        <a:graphic>
          <a:graphicData uri="http://schemas.openxmlformats.org/presentationml/2006/ole">
            <mc:AlternateContent xmlns:mc="http://schemas.openxmlformats.org/markup-compatibility/2006">
              <mc:Choice xmlns:v="urn:schemas-microsoft-com:vml" Requires="v">
                <p:oleObj spid="_x0000_s219324"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2505075" y="1905000"/>
                        <a:ext cx="4237038" cy="487363"/>
                      </a:xfrm>
                      <a:prstGeom prst="rect">
                        <a:avLst/>
                      </a:prstGeom>
                    </p:spPr>
                  </p:pic>
                </p:oleObj>
              </mc:Fallback>
            </mc:AlternateContent>
          </a:graphicData>
        </a:graphic>
      </p:graphicFrame>
      <p:sp>
        <p:nvSpPr>
          <p:cNvPr id="11" name="TextBox 10"/>
          <p:cNvSpPr txBox="1"/>
          <p:nvPr/>
        </p:nvSpPr>
        <p:spPr>
          <a:xfrm>
            <a:off x="612648" y="2590800"/>
            <a:ext cx="8153400" cy="2390398"/>
          </a:xfrm>
          <a:prstGeom prst="rect">
            <a:avLst/>
          </a:prstGeom>
          <a:noFill/>
        </p:spPr>
        <p:txBody>
          <a:bodyPr wrap="square" rtlCol="0">
            <a:spAutoFit/>
          </a:bodyPr>
          <a:lstStyle/>
          <a:p>
            <a:r>
              <a:rPr lang="en-US" sz="2800" dirty="0">
                <a:solidFill>
                  <a:srgbClr val="000000"/>
                </a:solidFill>
              </a:rPr>
              <a:t>For most applications, this is not true!</a:t>
            </a:r>
          </a:p>
          <a:p>
            <a:endParaRPr lang="en-US" sz="2800" baseline="-25000" dirty="0">
              <a:solidFill>
                <a:srgbClr val="000000"/>
              </a:solidFill>
            </a:endParaRPr>
          </a:p>
          <a:p>
            <a:r>
              <a:rPr lang="en-US" sz="2800" dirty="0">
                <a:solidFill>
                  <a:srgbClr val="000000"/>
                </a:solidFill>
              </a:rPr>
              <a:t>For example, the fact that “San” occurs will probably make it </a:t>
            </a:r>
            <a:r>
              <a:rPr lang="en-US" sz="2800" i="1" dirty="0">
                <a:solidFill>
                  <a:srgbClr val="000000"/>
                </a:solidFill>
              </a:rPr>
              <a:t>more likely</a:t>
            </a:r>
            <a:r>
              <a:rPr lang="en-US" sz="2800" dirty="0">
                <a:solidFill>
                  <a:srgbClr val="000000"/>
                </a:solidFill>
              </a:rPr>
              <a:t> that “Francisco” occurs</a:t>
            </a:r>
          </a:p>
          <a:p>
            <a:endParaRPr lang="en-US" sz="2800" baseline="-25000" dirty="0">
              <a:solidFill>
                <a:srgbClr val="000000"/>
              </a:solidFill>
            </a:endParaRPr>
          </a:p>
          <a:p>
            <a:r>
              <a:rPr lang="en-US" sz="2800" dirty="0">
                <a:solidFill>
                  <a:srgbClr val="000000"/>
                </a:solidFill>
              </a:rPr>
              <a:t>However, this is often a reasonable approximation:</a:t>
            </a:r>
          </a:p>
        </p:txBody>
      </p:sp>
      <p:graphicFrame>
        <p:nvGraphicFramePr>
          <p:cNvPr id="12" name="Object 11"/>
          <p:cNvGraphicFramePr>
            <a:graphicFrameLocks noChangeAspect="1"/>
          </p:cNvGraphicFramePr>
          <p:nvPr>
            <p:extLst>
              <p:ext uri="{D42A27DB-BD31-4B8C-83A1-F6EECF244321}">
                <p14:modId xmlns:p14="http://schemas.microsoft.com/office/powerpoint/2010/main" val="669927151"/>
              </p:ext>
            </p:extLst>
          </p:nvPr>
        </p:nvGraphicFramePr>
        <p:xfrm>
          <a:off x="2498318" y="5715000"/>
          <a:ext cx="4265613" cy="487363"/>
        </p:xfrm>
        <a:graphic>
          <a:graphicData uri="http://schemas.openxmlformats.org/presentationml/2006/ole">
            <mc:AlternateContent xmlns:mc="http://schemas.openxmlformats.org/markup-compatibility/2006">
              <mc:Choice xmlns:v="urn:schemas-microsoft-com:vml" Requires="v">
                <p:oleObj spid="_x0000_s219325" name="Equation" r:id="rId5" imgW="1892300" imgH="215900" progId="Equation.3">
                  <p:embed/>
                </p:oleObj>
              </mc:Choice>
              <mc:Fallback>
                <p:oleObj name="Equation" r:id="rId5" imgW="1892300" imgH="215900" progId="Equation.3">
                  <p:embed/>
                  <p:pic>
                    <p:nvPicPr>
                      <p:cNvPr id="0" name=""/>
                      <p:cNvPicPr/>
                      <p:nvPr/>
                    </p:nvPicPr>
                    <p:blipFill>
                      <a:blip r:embed="rId6"/>
                      <a:stretch>
                        <a:fillRect/>
                      </a:stretch>
                    </p:blipFill>
                    <p:spPr>
                      <a:xfrm>
                        <a:off x="2498318" y="5715000"/>
                        <a:ext cx="4265613" cy="487363"/>
                      </a:xfrm>
                      <a:prstGeom prst="rect">
                        <a:avLst/>
                      </a:prstGeom>
                    </p:spPr>
                  </p:pic>
                </p:oleObj>
              </mc:Fallback>
            </mc:AlternateContent>
          </a:graphicData>
        </a:graphic>
      </p:graphicFrame>
    </p:spTree>
    <p:extLst>
      <p:ext uri="{BB962C8B-B14F-4D97-AF65-F5344CB8AC3E}">
        <p14:creationId xmlns:p14="http://schemas.microsoft.com/office/powerpoint/2010/main" val="4912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and algorithms have you seen or heard of before?</a:t>
            </a:r>
          </a:p>
        </p:txBody>
      </p:sp>
    </p:spTree>
    <p:extLst>
      <p:ext uri="{BB962C8B-B14F-4D97-AF65-F5344CB8AC3E}">
        <p14:creationId xmlns:p14="http://schemas.microsoft.com/office/powerpoint/2010/main" val="381144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9366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Median.thmx</Template>
  <TotalTime>1593</TotalTime>
  <Words>2619</Words>
  <Application>Microsoft Macintosh PowerPoint</Application>
  <PresentationFormat>On-screen Show (4:3)</PresentationFormat>
  <Paragraphs>646</Paragraphs>
  <Slides>74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Arial</vt:lpstr>
      <vt:lpstr>Calibri</vt:lpstr>
      <vt:lpstr>Tw Cen MT</vt:lpstr>
      <vt:lpstr>Verdana</vt:lpstr>
      <vt:lpstr>Wingdings</vt:lpstr>
      <vt:lpstr>Wingdings 2</vt:lpstr>
      <vt:lpstr>Median</vt:lpstr>
      <vt:lpstr>Equation</vt:lpstr>
      <vt:lpstr>Machine Learning basics</vt:lpstr>
      <vt:lpstr>Admin</vt:lpstr>
      <vt:lpstr>Machine Learning is…</vt:lpstr>
      <vt:lpstr>Machine Learning is…</vt:lpstr>
      <vt:lpstr>Machine Learning is…</vt:lpstr>
      <vt:lpstr>Machine Learning is…</vt:lpstr>
      <vt:lpstr>Why machine learning?</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NLP classification applications</vt:lpstr>
      <vt:lpstr>Supervised learning: regression</vt:lpstr>
      <vt:lpstr>Regression Example</vt:lpstr>
      <vt:lpstr>Regression applications</vt:lpstr>
      <vt:lpstr>Supervised learning: ranking</vt:lpstr>
      <vt:lpstr>NLP Ranking Applications</vt:lpstr>
      <vt:lpstr>Ranking example</vt:lpstr>
      <vt:lpstr>Unsupervised learning</vt:lpstr>
      <vt:lpstr>Unsupervised learning applications</vt:lpstr>
      <vt:lpstr>Reinforcement learning</vt:lpstr>
      <vt:lpstr>Reinforcement learning example</vt:lpstr>
      <vt:lpstr>Reinforcement learning example</vt:lpstr>
      <vt:lpstr>Other learning variations</vt:lpstr>
      <vt:lpstr>Text classification</vt:lpstr>
      <vt:lpstr>Representing examples</vt:lpstr>
      <vt:lpstr>Features</vt:lpstr>
      <vt:lpstr>Features</vt:lpstr>
      <vt:lpstr>Text: raw data</vt:lpstr>
      <vt:lpstr>Feature examples</vt:lpstr>
      <vt:lpstr>Feature examples</vt:lpstr>
      <vt:lpstr>Feature examples</vt:lpstr>
      <vt:lpstr>Feature examples</vt:lpstr>
      <vt:lpstr>Lots of other 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data generating distribution</vt:lpstr>
      <vt:lpstr>data generating distribution</vt:lpstr>
      <vt:lpstr>data generating distribution</vt:lpstr>
      <vt:lpstr>5 weeks left</vt:lpstr>
      <vt:lpstr>Probabilistic Modeling</vt:lpstr>
      <vt:lpstr>An example: classifying fruit</vt:lpstr>
      <vt:lpstr>Probabilistic models</vt:lpstr>
      <vt:lpstr>Probabilistic model vs. classifier</vt:lpstr>
      <vt:lpstr>Probabilistic models: classification</vt:lpstr>
      <vt:lpstr>Probabilistic models</vt:lpstr>
      <vt:lpstr>Probabilistic model vs. classifier</vt:lpstr>
      <vt:lpstr>Probabilistic models</vt:lpstr>
      <vt:lpstr>Probabilistic models: big questions</vt:lpstr>
      <vt:lpstr>Basic steps for probabilistic modeling</vt:lpstr>
      <vt:lpstr>What was the data generating distribution?</vt:lpstr>
      <vt:lpstr>Step 1: picking a model</vt:lpstr>
      <vt:lpstr>Some math</vt:lpstr>
      <vt:lpstr>Some math</vt:lpstr>
      <vt:lpstr>Step  1: pick a model</vt:lpstr>
      <vt:lpstr>Full distribution tables</vt:lpstr>
      <vt:lpstr>27000</vt:lpstr>
      <vt:lpstr>Full distribution tables</vt:lpstr>
      <vt:lpstr>Step  1: pick a model</vt:lpstr>
      <vt:lpstr>Naïve Bayes assumption</vt:lpstr>
      <vt:lpstr>Naïve Bayes assumption</vt:lpstr>
      <vt:lpstr>Naïve Bayes assumption</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Semantics</dc:title>
  <dc:creator>Dave Kauchak</dc:creator>
  <cp:lastModifiedBy>Microsoft Office User</cp:lastModifiedBy>
  <cp:revision>251</cp:revision>
  <cp:lastPrinted>2019-04-10T17:28:47Z</cp:lastPrinted>
  <dcterms:created xsi:type="dcterms:W3CDTF">2011-03-21T22:01:10Z</dcterms:created>
  <dcterms:modified xsi:type="dcterms:W3CDTF">2023-04-03T20:12:12Z</dcterms:modified>
</cp:coreProperties>
</file>