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74"/>
  </p:notesMasterIdLst>
  <p:handoutMasterIdLst>
    <p:handoutMasterId r:id="rId75"/>
  </p:handoutMasterIdLst>
  <p:sldIdLst>
    <p:sldId id="257" r:id="rId3"/>
    <p:sldId id="820" r:id="rId4"/>
    <p:sldId id="964" r:id="rId5"/>
    <p:sldId id="839" r:id="rId6"/>
    <p:sldId id="876" r:id="rId7"/>
    <p:sldId id="893" r:id="rId8"/>
    <p:sldId id="947" r:id="rId9"/>
    <p:sldId id="896" r:id="rId10"/>
    <p:sldId id="948" r:id="rId11"/>
    <p:sldId id="950" r:id="rId12"/>
    <p:sldId id="869" r:id="rId13"/>
    <p:sldId id="870" r:id="rId14"/>
    <p:sldId id="916" r:id="rId15"/>
    <p:sldId id="917" r:id="rId16"/>
    <p:sldId id="918" r:id="rId17"/>
    <p:sldId id="924" r:id="rId18"/>
    <p:sldId id="922" r:id="rId19"/>
    <p:sldId id="921" r:id="rId20"/>
    <p:sldId id="957" r:id="rId21"/>
    <p:sldId id="956" r:id="rId22"/>
    <p:sldId id="926" r:id="rId23"/>
    <p:sldId id="927" r:id="rId24"/>
    <p:sldId id="928" r:id="rId25"/>
    <p:sldId id="925" r:id="rId26"/>
    <p:sldId id="954" r:id="rId27"/>
    <p:sldId id="958" r:id="rId28"/>
    <p:sldId id="959" r:id="rId29"/>
    <p:sldId id="960" r:id="rId30"/>
    <p:sldId id="961" r:id="rId31"/>
    <p:sldId id="962" r:id="rId32"/>
    <p:sldId id="929" r:id="rId33"/>
    <p:sldId id="931" r:id="rId34"/>
    <p:sldId id="932" r:id="rId35"/>
    <p:sldId id="930" r:id="rId36"/>
    <p:sldId id="919" r:id="rId37"/>
    <p:sldId id="933" r:id="rId38"/>
    <p:sldId id="934" r:id="rId39"/>
    <p:sldId id="935" r:id="rId40"/>
    <p:sldId id="969" r:id="rId41"/>
    <p:sldId id="970" r:id="rId42"/>
    <p:sldId id="971" r:id="rId43"/>
    <p:sldId id="853" r:id="rId44"/>
    <p:sldId id="972" r:id="rId45"/>
    <p:sldId id="973" r:id="rId46"/>
    <p:sldId id="974" r:id="rId47"/>
    <p:sldId id="975" r:id="rId48"/>
    <p:sldId id="976" r:id="rId49"/>
    <p:sldId id="977" r:id="rId50"/>
    <p:sldId id="897" r:id="rId51"/>
    <p:sldId id="978" r:id="rId52"/>
    <p:sldId id="982" r:id="rId53"/>
    <p:sldId id="832" r:id="rId54"/>
    <p:sldId id="833" r:id="rId55"/>
    <p:sldId id="834" r:id="rId56"/>
    <p:sldId id="848" r:id="rId57"/>
    <p:sldId id="849" r:id="rId58"/>
    <p:sldId id="835" r:id="rId59"/>
    <p:sldId id="991" r:id="rId60"/>
    <p:sldId id="851" r:id="rId61"/>
    <p:sldId id="852" r:id="rId62"/>
    <p:sldId id="855" r:id="rId63"/>
    <p:sldId id="856" r:id="rId64"/>
    <p:sldId id="857" r:id="rId65"/>
    <p:sldId id="992" r:id="rId66"/>
    <p:sldId id="993" r:id="rId67"/>
    <p:sldId id="860" r:id="rId68"/>
    <p:sldId id="994" r:id="rId69"/>
    <p:sldId id="995" r:id="rId70"/>
    <p:sldId id="850" r:id="rId71"/>
    <p:sldId id="996" r:id="rId72"/>
    <p:sldId id="843" r:id="rId73"/>
  </p:sldIdLst>
  <p:sldSz cx="9144000" cy="6858000" type="screen4x3"/>
  <p:notesSz cx="6935788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8080"/>
    <a:srgbClr val="008000"/>
    <a:srgbClr val="00FF00"/>
    <a:srgbClr val="FF0000"/>
    <a:srgbClr val="FF00FF"/>
    <a:srgbClr val="FF33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0748" autoAdjust="0"/>
  </p:normalViewPr>
  <p:slideViewPr>
    <p:cSldViewPr>
      <p:cViewPr varScale="1">
        <p:scale>
          <a:sx n="116" d="100"/>
          <a:sy n="116" d="100"/>
        </p:scale>
        <p:origin x="2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9.xml"/><Relationship Id="rId2" Type="http://schemas.openxmlformats.org/officeDocument/2006/relationships/slide" Target="slides/slide58.xml"/><Relationship Id="rId1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" Type="http://schemas.openxmlformats.org/officeDocument/2006/relationships/image" Target="../media/image11.emf"/><Relationship Id="rId16" Type="http://schemas.openxmlformats.org/officeDocument/2006/relationships/image" Target="../media/image25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4D50568-AD68-8E49-B3A1-86D4E0A9B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AE332C-ED89-9143-9B25-92B40DF6D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BBEE-DBA4-A746-8581-BDA0152A3D8E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A850A-03AF-5947-9DA4-82FED0EF91C3}" type="slidenum">
              <a:rPr lang="en-US"/>
              <a:pPr/>
              <a:t>48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9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More data and better parsers for English.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Problem was often formulated as translating </a:t>
            </a:r>
            <a:r>
              <a:rPr lang="en-US" i="1" dirty="0"/>
              <a:t>to </a:t>
            </a:r>
            <a:r>
              <a:rPr lang="en-US" i="0" dirty="0"/>
              <a:t>English; it’s important that the output language be syntactically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0037" indent="-273091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2365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9311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6257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203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0149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7095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4041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7FCDDD-4EF6-E149-B24A-2F1F9553174B}" type="slidenum">
              <a:rPr lang="en-US">
                <a:solidFill>
                  <a:prstClr val="black"/>
                </a:solidFill>
              </a:rPr>
              <a:pPr eaLnBrk="1" hangingPunct="1"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75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52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00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 “train” a model on the training sentences (that is learn the probabilities)</a:t>
            </a:r>
          </a:p>
          <a:p>
            <a:pPr>
              <a:buFontTx/>
              <a:buChar char="-"/>
            </a:pPr>
            <a:r>
              <a:rPr lang="en-US" baseline="0" dirty="0"/>
              <a:t> then evaluate on the test sentences (which the model has never seen before)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5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59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60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1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61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62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62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63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DEE9-FE35-2848-9E4C-8DC72509A221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6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64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72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65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2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66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0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68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exponential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39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00B9C-201C-1547-ADE4-F7E3614ACBCE}" type="slidenum">
              <a:rPr lang="en-US"/>
              <a:pPr/>
              <a:t>40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3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65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05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75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38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42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5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1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97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811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2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48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237AB3D-B255-934A-805C-BFD8A6D98E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10/20/20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0ACE96A-7212-BE4E-93C3-CF30D8E1C6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8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21" Type="http://schemas.openxmlformats.org/officeDocument/2006/relationships/image" Target="../media/image18.emf"/><Relationship Id="rId34" Type="http://schemas.openxmlformats.org/officeDocument/2006/relationships/oleObject" Target="../embeddings/oleObject19.bin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33" Type="http://schemas.openxmlformats.org/officeDocument/2006/relationships/image" Target="../media/image24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e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26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oleObject" Target="../embeddings/oleObject16.bin"/><Relationship Id="rId36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7.emf"/><Relationship Id="rId31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1.e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25.emf"/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Machine Translation Concluded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1981200" cy="381000"/>
          </a:xfrm>
        </p:spPr>
        <p:txBody>
          <a:bodyPr/>
          <a:lstStyle/>
          <a:p>
            <a:r>
              <a:rPr lang="en-US" sz="1600" dirty="0"/>
              <a:t>Philipp Koehn</a:t>
            </a:r>
            <a:endParaRPr lang="en-US" sz="1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52800" y="5562600"/>
            <a:ext cx="2230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USC/Information Sciences Institute</a:t>
            </a:r>
          </a:p>
          <a:p>
            <a:r>
              <a:rPr lang="en-US" sz="1000" dirty="0"/>
              <a:t>USC/Computer Science Department</a:t>
            </a:r>
          </a:p>
          <a:p>
            <a:endParaRPr lang="en-US" sz="1000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School of Informatics</a:t>
            </a:r>
          </a:p>
          <a:p>
            <a:r>
              <a:rPr lang="en-US" sz="1000" dirty="0"/>
              <a:t>University of Edinburgh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Some slides adapted from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371600" y="2362200"/>
            <a:ext cx="6248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David Kauchak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CS159 – Fall 2020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/>
              <a:t>Kevin Knight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81628" y="5562600"/>
            <a:ext cx="19543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Computer Science Department</a:t>
            </a:r>
          </a:p>
          <a:p>
            <a:r>
              <a:rPr lang="en-US" sz="1000" dirty="0"/>
              <a:t>UC Berkeley</a:t>
            </a:r>
          </a:p>
          <a:p>
            <a:endParaRPr lang="en-US" sz="1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dirty="0"/>
              <a:t>Dan Klein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8D39-AB7D-0846-9F1C-18D6E6CC32A4}"/>
              </a:ext>
            </a:extLst>
          </p:cNvPr>
          <p:cNvSpPr txBox="1"/>
          <p:nvPr/>
        </p:nvSpPr>
        <p:spPr>
          <a:xfrm>
            <a:off x="1863854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4DF8F-087B-A742-ABCC-EF67EAE9F6B4}"/>
              </a:ext>
            </a:extLst>
          </p:cNvPr>
          <p:cNvSpPr txBox="1"/>
          <p:nvPr/>
        </p:nvSpPr>
        <p:spPr>
          <a:xfrm>
            <a:off x="6247486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CA5EB79-39C1-1A42-9F87-4EF1D920E4BA}"/>
                  </a:ext>
                </a:extLst>
              </p:cNvPr>
              <p:cNvSpPr txBox="1"/>
              <p:nvPr/>
            </p:nvSpPr>
            <p:spPr>
              <a:xfrm>
                <a:off x="5789246" y="5346667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CA5EB79-39C1-1A42-9F87-4EF1D920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246" y="5346667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1606" t="-22807" r="-2008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25BB9613-6472-F842-B66D-79F72EFAE661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Normalize by the sum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772B83-796A-FF42-BFE7-1CF6707C320C}"/>
              </a:ext>
            </a:extLst>
          </p:cNvPr>
          <p:cNvSpPr txBox="1"/>
          <p:nvPr/>
        </p:nvSpPr>
        <p:spPr>
          <a:xfrm>
            <a:off x="609600" y="5850097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E-step: Given p(F|E), calculate p(A,F|E)</a:t>
            </a:r>
          </a:p>
        </p:txBody>
      </p:sp>
    </p:spTree>
    <p:extLst>
      <p:ext uri="{BB962C8B-B14F-4D97-AF65-F5344CB8AC3E}">
        <p14:creationId xmlns:p14="http://schemas.microsoft.com/office/powerpoint/2010/main" val="253985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0126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63236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06767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2874" y="5181595"/>
            <a:ext cx="8662593" cy="121920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4F28FC-5225-A54C-90DE-06AE2948A2EC}"/>
              </a:ext>
            </a:extLst>
          </p:cNvPr>
          <p:cNvSpPr txBox="1"/>
          <p:nvPr/>
        </p:nvSpPr>
        <p:spPr>
          <a:xfrm>
            <a:off x="533400" y="3424535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M-step: calculate unnormalized counts for p(</a:t>
            </a:r>
            <a:r>
              <a:rPr lang="en-US" sz="2000" dirty="0" err="1">
                <a:solidFill>
                  <a:srgbClr val="0000CC"/>
                </a:solidFill>
              </a:rPr>
              <a:t>f|e</a:t>
            </a:r>
            <a:r>
              <a:rPr lang="en-US" sz="2000" dirty="0">
                <a:solidFill>
                  <a:srgbClr val="0000CC"/>
                </a:solidFill>
              </a:rPr>
              <a:t>) given the alignments</a:t>
            </a:r>
          </a:p>
        </p:txBody>
      </p:sp>
    </p:spTree>
    <p:extLst>
      <p:ext uri="{BB962C8B-B14F-4D97-AF65-F5344CB8AC3E}">
        <p14:creationId xmlns:p14="http://schemas.microsoft.com/office/powerpoint/2010/main" val="397580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94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086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8834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62874" y="3886200"/>
            <a:ext cx="8662593" cy="140885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17981A-4F2C-A043-BD73-B49AC8470106}"/>
              </a:ext>
            </a:extLst>
          </p:cNvPr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casa,green</a:t>
            </a:r>
            <a:r>
              <a:rPr lang="en-US" sz="1600" dirty="0">
                <a:latin typeface="Calibri"/>
              </a:rPr>
              <a:t>) = 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verde,green</a:t>
            </a:r>
            <a:r>
              <a:rPr lang="en-US" sz="1600" dirty="0">
                <a:latin typeface="Calibri"/>
              </a:rPr>
              <a:t>) = 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c(la, green) =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8DF288-D3DD-FD4C-8D3E-B5B60F1748C4}"/>
              </a:ext>
            </a:extLst>
          </p:cNvPr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casa,house</a:t>
            </a:r>
            <a:r>
              <a:rPr lang="en-US" sz="1600" dirty="0">
                <a:latin typeface="Calibri"/>
              </a:rPr>
              <a:t>) = 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verde,house</a:t>
            </a:r>
            <a:r>
              <a:rPr lang="en-US" sz="1600" dirty="0">
                <a:latin typeface="Calibri"/>
              </a:rPr>
              <a:t>) = 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la,house</a:t>
            </a:r>
            <a:r>
              <a:rPr lang="en-US" sz="1600" dirty="0">
                <a:latin typeface="Calibri"/>
              </a:rPr>
              <a:t>) = 1/6+1/6 = 2/6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AA6F9E-509E-4D4D-B760-111F4EA5140F}"/>
              </a:ext>
            </a:extLst>
          </p:cNvPr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casa,the</a:t>
            </a:r>
            <a:r>
              <a:rPr lang="en-US" sz="1600" dirty="0">
                <a:latin typeface="Calibri"/>
              </a:rPr>
              <a:t>) = 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verde,the</a:t>
            </a:r>
            <a:r>
              <a:rPr lang="en-US" sz="1600" dirty="0"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la,the</a:t>
            </a:r>
            <a:r>
              <a:rPr lang="en-US" sz="1600" dirty="0">
                <a:latin typeface="Calibri"/>
              </a:rPr>
              <a:t>) = 1/3+1/3 = 4/6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BDE0CA-D05B-8E43-A150-2EDC1DA87695}"/>
              </a:ext>
            </a:extLst>
          </p:cNvPr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7B4847-F421-5247-9736-3C266D825F2D}"/>
              </a:ext>
            </a:extLst>
          </p:cNvPr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M-step: normalize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FD07A7A-DBB9-724D-9E1E-FB7ED1E992DA}"/>
              </a:ext>
            </a:extLst>
          </p:cNvPr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E58447-56F2-0C42-A4E8-AB9160F134B8}"/>
              </a:ext>
            </a:extLst>
          </p:cNvPr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8600DD3-ADCB-2B4C-AAAE-371D17BBB4BB}"/>
              </a:ext>
            </a:extLst>
          </p:cNvPr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3FFE810-BB9D-E047-A1EF-51F7BA9A74E0}"/>
              </a:ext>
            </a:extLst>
          </p:cNvPr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198CD8-1D31-1947-88EE-66417D6E33F5}"/>
              </a:ext>
            </a:extLst>
          </p:cNvPr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7083ACE-6BD7-224D-A85E-4790A1B09D21}"/>
              </a:ext>
            </a:extLst>
          </p:cNvPr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139E50D-2565-8D47-BECF-887029351353}"/>
              </a:ext>
            </a:extLst>
          </p:cNvPr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BEAECAC-60C4-5641-A9BD-295FB3625A2F}"/>
              </a:ext>
            </a:extLst>
          </p:cNvPr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352588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88403"/>
            <a:ext cx="816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For |E| English words and |F| foreign words, how many alignments are there?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Each foreign word can be aligned to any of the English words (or NULL)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(|E|+1)</a:t>
            </a:r>
            <a:r>
              <a:rPr lang="en-US" sz="2400" b="1" baseline="30000" dirty="0">
                <a:solidFill>
                  <a:srgbClr val="0000FF"/>
                </a:solidFill>
              </a:rPr>
              <a:t>|F|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1676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07615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16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51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p(el | the) = 0.5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p(Los | the) = 0.5</a:t>
            </a:r>
          </a:p>
        </p:txBody>
      </p:sp>
    </p:spTree>
    <p:extLst>
      <p:ext uri="{BB962C8B-B14F-4D97-AF65-F5344CB8AC3E}">
        <p14:creationId xmlns:p14="http://schemas.microsoft.com/office/powerpoint/2010/main" val="358093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aligned words (e, f) in pair (E,F):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count(e</a:t>
            </a:r>
            <a:r>
              <a:rPr lang="en-US" dirty="0" err="1"/>
              <a:t>,f</a:t>
            </a:r>
            <a:r>
              <a:rPr lang="en-US" dirty="0"/>
              <a:t>) +=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count(e</a:t>
            </a:r>
            <a:r>
              <a:rPr lang="en-US" dirty="0"/>
              <a:t>)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</a:t>
            </a:r>
            <a:r>
              <a:rPr lang="en-US"/>
              <a:t>= count(e</a:t>
            </a:r>
            <a:r>
              <a:rPr lang="en-US" dirty="0" err="1"/>
              <a:t>,f</a:t>
            </a:r>
            <a:r>
              <a:rPr lang="en-US" dirty="0"/>
              <a:t>) </a:t>
            </a:r>
            <a:r>
              <a:rPr lang="en-US"/>
              <a:t>/ count(e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7438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e in E:</a:t>
            </a:r>
          </a:p>
          <a:p>
            <a:pPr marL="0" indent="0">
              <a:buNone/>
            </a:pPr>
            <a:r>
              <a:rPr lang="en-US" dirty="0"/>
              <a:t>		for f in F:</a:t>
            </a:r>
          </a:p>
          <a:p>
            <a:pPr marL="0" indent="0">
              <a:buNone/>
            </a:pPr>
            <a:r>
              <a:rPr lang="en-US" dirty="0"/>
              <a:t>			if f aligned-to e: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count(e</a:t>
            </a:r>
            <a:r>
              <a:rPr lang="en-US" dirty="0" err="1"/>
              <a:t>,f</a:t>
            </a:r>
            <a:r>
              <a:rPr lang="en-US" dirty="0"/>
              <a:t>) += 1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count(e</a:t>
            </a:r>
            <a:r>
              <a:rPr lang="en-US" dirty="0"/>
              <a:t>)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</a:t>
            </a:r>
            <a:r>
              <a:rPr lang="en-US"/>
              <a:t>= count(e</a:t>
            </a:r>
            <a:r>
              <a:rPr lang="en-US" dirty="0" err="1"/>
              <a:t>,f</a:t>
            </a:r>
            <a:r>
              <a:rPr lang="en-US" dirty="0"/>
              <a:t>) </a:t>
            </a:r>
            <a:r>
              <a:rPr lang="en-US"/>
              <a:t>/ count(e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3143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(E, F) in corpus:</a:t>
            </a:r>
          </a:p>
          <a:p>
            <a:pPr marL="0" indent="0">
              <a:buNone/>
            </a:pPr>
            <a:r>
              <a:rPr lang="en-US" sz="2000" dirty="0"/>
              <a:t>	for aligned words (e, f) in pair (E,F):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/>
              <a:t>	count(e</a:t>
            </a:r>
            <a:r>
              <a:rPr lang="en-US" sz="2000" dirty="0" err="1"/>
              <a:t>,f</a:t>
            </a:r>
            <a:r>
              <a:rPr lang="en-US" sz="2000" dirty="0"/>
              <a:t>) += 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/>
              <a:t>	count(e</a:t>
            </a:r>
            <a:r>
              <a:rPr lang="en-US" sz="2000" dirty="0"/>
              <a:t>) += 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all (</a:t>
            </a:r>
            <a:r>
              <a:rPr lang="en-US" sz="2000" dirty="0" err="1"/>
              <a:t>e,f</a:t>
            </a:r>
            <a:r>
              <a:rPr lang="en-US" sz="2000" dirty="0"/>
              <a:t>) in count:</a:t>
            </a:r>
          </a:p>
          <a:p>
            <a:pPr marL="0" indent="0">
              <a:buNone/>
            </a:pPr>
            <a:r>
              <a:rPr lang="en-US" sz="2000" dirty="0"/>
              <a:t>	p(</a:t>
            </a:r>
            <a:r>
              <a:rPr lang="en-US" sz="2000" dirty="0" err="1"/>
              <a:t>f|e</a:t>
            </a:r>
            <a:r>
              <a:rPr lang="en-US" sz="2000" dirty="0"/>
              <a:t>) </a:t>
            </a:r>
            <a:r>
              <a:rPr lang="en-US" sz="2000"/>
              <a:t>= count(e</a:t>
            </a:r>
            <a:r>
              <a:rPr lang="en-US" sz="2000" dirty="0" err="1"/>
              <a:t>,f</a:t>
            </a:r>
            <a:r>
              <a:rPr lang="en-US" sz="2000" dirty="0"/>
              <a:t>) </a:t>
            </a:r>
            <a:r>
              <a:rPr lang="en-US" sz="2000"/>
              <a:t>/ count(e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2556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sz="2000" dirty="0">
                <a:latin typeface="+mn-lt"/>
              </a:rPr>
              <a:t>for (E, F) in corpus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for e in E: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for f in F: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if f aligned-to e: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     count(</a:t>
            </a:r>
            <a:r>
              <a:rPr lang="en-US" sz="2000" dirty="0" err="1">
                <a:latin typeface="+mn-lt"/>
              </a:rPr>
              <a:t>e,f</a:t>
            </a:r>
            <a:r>
              <a:rPr lang="en-US" sz="2000" dirty="0">
                <a:latin typeface="+mn-lt"/>
              </a:rPr>
              <a:t>) += 1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     count(e) +=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883" y="4495800"/>
            <a:ext cx="317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these equivalent?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4191000"/>
            <a:ext cx="11430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5800" y="4114800"/>
            <a:ext cx="10668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70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4676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count(viejo </a:t>
            </a:r>
            <a:r>
              <a:rPr lang="en-US" sz="2400" dirty="0">
                <a:solidFill>
                  <a:srgbClr val="0000FF"/>
                </a:solidFill>
              </a:rPr>
              <a:t>| man) 0.8</a:t>
            </a:r>
          </a:p>
          <a:p>
            <a:pPr marL="342900" indent="-342900" algn="l"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count(viejo </a:t>
            </a:r>
            <a:r>
              <a:rPr lang="en-US" sz="2400" dirty="0">
                <a:solidFill>
                  <a:srgbClr val="0000FF"/>
                </a:solidFill>
              </a:rPr>
              <a:t>| old) 0.2</a:t>
            </a:r>
          </a:p>
        </p:txBody>
      </p:sp>
    </p:spTree>
    <p:extLst>
      <p:ext uri="{BB962C8B-B14F-4D97-AF65-F5344CB8AC3E}">
        <p14:creationId xmlns:p14="http://schemas.microsoft.com/office/powerpoint/2010/main" val="260264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Assignment 5b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Assignment 6 available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Quiz 3: 11/10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18E1-2DA1-E640-B698-E119D883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C3ED5-0BFF-2049-91F3-06246B11DAB3}"/>
              </a:ext>
            </a:extLst>
          </p:cNvPr>
          <p:cNvSpPr txBox="1"/>
          <p:nvPr/>
        </p:nvSpPr>
        <p:spPr>
          <a:xfrm>
            <a:off x="1143000" y="5646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Key: use </a:t>
            </a:r>
            <a:r>
              <a:rPr lang="en-US" sz="2400" b="1" i="1" dirty="0">
                <a:solidFill>
                  <a:srgbClr val="0000CC"/>
                </a:solidFill>
              </a:rPr>
              <a:t>expected</a:t>
            </a:r>
            <a:r>
              <a:rPr lang="en-US" sz="2400" dirty="0">
                <a:solidFill>
                  <a:srgbClr val="0000CC"/>
                </a:solidFill>
              </a:rPr>
              <a:t> counts (i.e., how likely based on the current model), rather than actual counts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FA00A-8B34-E346-B436-5D424AA00168}"/>
              </a:ext>
            </a:extLst>
          </p:cNvPr>
          <p:cNvSpPr/>
          <p:nvPr/>
        </p:nvSpPr>
        <p:spPr>
          <a:xfrm>
            <a:off x="1828800" y="14969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dirty="0"/>
              <a:t>if f aligned-to e:</a:t>
            </a:r>
          </a:p>
          <a:p>
            <a:pPr marL="0" indent="0" algn="l">
              <a:buNone/>
            </a:pPr>
            <a:r>
              <a:rPr lang="en-US" dirty="0"/>
              <a:t>                    count(</a:t>
            </a:r>
            <a:r>
              <a:rPr lang="en-US" dirty="0" err="1"/>
              <a:t>e,f</a:t>
            </a:r>
            <a:r>
              <a:rPr lang="en-US" dirty="0"/>
              <a:t>) += 1</a:t>
            </a:r>
          </a:p>
          <a:p>
            <a:pPr marL="0" indent="0" algn="l">
              <a:buNone/>
            </a:pPr>
            <a:r>
              <a:rPr lang="en-US" dirty="0"/>
              <a:t>                    count(e) += 1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5AAFB64-C79B-854E-8C4C-6958F3EDD7EB}"/>
              </a:ext>
            </a:extLst>
          </p:cNvPr>
          <p:cNvSpPr/>
          <p:nvPr/>
        </p:nvSpPr>
        <p:spPr>
          <a:xfrm rot="5400000">
            <a:off x="3173377" y="2645604"/>
            <a:ext cx="892245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45B61F-5903-524B-BE08-AD26B1CC8D67}"/>
                  </a:ext>
                </a:extLst>
              </p:cNvPr>
              <p:cNvSpPr/>
              <p:nvPr/>
            </p:nvSpPr>
            <p:spPr>
              <a:xfrm>
                <a:off x="1828800" y="3884437"/>
                <a:ext cx="5715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probability that f is aligned to e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FF6600"/>
                    </a:solidFill>
                  </a:rPr>
                  <a:t>in this pair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/>
                  <a:t>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45B61F-5903-524B-BE08-AD26B1CC8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84437"/>
                <a:ext cx="5715000" cy="923330"/>
              </a:xfrm>
              <a:prstGeom prst="rect">
                <a:avLst/>
              </a:prstGeom>
              <a:blipFill>
                <a:blip r:embed="rId2"/>
                <a:stretch>
                  <a:fillRect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2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343400"/>
                <a:ext cx="8458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</a:t>
                </a:r>
              </a:p>
              <a:p>
                <a:pPr algn="l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Put another way, of all things that y could align to in this sentence, how likely is it to be a?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8458200" cy="1815882"/>
              </a:xfrm>
              <a:prstGeom prst="rect">
                <a:avLst/>
              </a:prstGeom>
              <a:blipFill>
                <a:blip r:embed="rId3"/>
                <a:stretch>
                  <a:fillRect l="-1349" t="-3472" r="-300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096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528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Of all things that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could align to, how likely is it to be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715000"/>
            <a:ext cx="2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Does that do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248400"/>
            <a:ext cx="753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No! p(y | a) is how likely y is to align to a over the whole data set.</a:t>
            </a:r>
          </a:p>
        </p:txBody>
      </p:sp>
    </p:spTree>
    <p:extLst>
      <p:ext uri="{BB962C8B-B14F-4D97-AF65-F5344CB8AC3E}">
        <p14:creationId xmlns:p14="http://schemas.microsoft.com/office/powerpoint/2010/main" val="15786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Of all things that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could align to, how likely is it to be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5715000"/>
            <a:ext cx="3124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715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p(y | a) + p(y | b) + p(y | c)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8095C6-7BAD-CD4D-AD41-41A0C035C380}"/>
              </a:ext>
            </a:extLst>
          </p:cNvPr>
          <p:cNvCxnSpPr/>
          <p:nvPr/>
        </p:nvCxnSpPr>
        <p:spPr>
          <a:xfrm flipV="1">
            <a:off x="3657600" y="3048000"/>
            <a:ext cx="0" cy="4572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6F14C-6B68-E040-9BF1-6C45C55C0C88}"/>
              </a:ext>
            </a:extLst>
          </p:cNvPr>
          <p:cNvCxnSpPr>
            <a:cxnSpLocks/>
          </p:cNvCxnSpPr>
          <p:nvPr/>
        </p:nvCxnSpPr>
        <p:spPr>
          <a:xfrm flipV="1">
            <a:off x="3733800" y="3048000"/>
            <a:ext cx="152400" cy="4572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5A3265-B02C-3749-9C6B-5CBD0B87BAF4}"/>
              </a:ext>
            </a:extLst>
          </p:cNvPr>
          <p:cNvCxnSpPr>
            <a:cxnSpLocks/>
          </p:cNvCxnSpPr>
          <p:nvPr/>
        </p:nvCxnSpPr>
        <p:spPr>
          <a:xfrm flipV="1">
            <a:off x="3733800" y="3048000"/>
            <a:ext cx="381000" cy="533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4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for e in E:</a:t>
                </a:r>
              </a:p>
              <a:p>
                <a:pPr marL="0" indent="0">
                  <a:buNone/>
                </a:pPr>
                <a:r>
                  <a:rPr lang="en-US" dirty="0"/>
                  <a:t>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7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8080"/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38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8080"/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2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E83070-B013-A84A-8E1A-66A9625529D4}"/>
              </a:ext>
            </a:extLst>
          </p:cNvPr>
          <p:cNvSpPr txBox="1"/>
          <p:nvPr/>
        </p:nvSpPr>
        <p:spPr>
          <a:xfrm>
            <a:off x="1828800" y="601980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Where are the E and M steps?</a:t>
            </a:r>
          </a:p>
        </p:txBody>
      </p:sp>
    </p:spTree>
    <p:extLst>
      <p:ext uri="{BB962C8B-B14F-4D97-AF65-F5344CB8AC3E}">
        <p14:creationId xmlns:p14="http://schemas.microsoft.com/office/powerpoint/2010/main" val="360296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for e in 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	</a:t>
                </a:r>
                <a:r>
                  <a:rPr lang="en-US" dirty="0"/>
                  <a:t>								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count(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for all 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in count: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p(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f|e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count(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80B6E3-4DC8-1B4E-A454-A1A8C545134A}"/>
              </a:ext>
            </a:extLst>
          </p:cNvPr>
          <p:cNvSpPr/>
          <p:nvPr/>
        </p:nvSpPr>
        <p:spPr>
          <a:xfrm>
            <a:off x="0" y="577222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583670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for e in 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for f in F: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</a:t>
                </a:r>
                <a:r>
                  <a:rPr lang="en-US" dirty="0">
                    <a:solidFill>
                      <a:srgbClr val="0000CC"/>
                    </a:solidFill>
                  </a:rPr>
                  <a:t>count(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</a:t>
                </a:r>
                <a:r>
                  <a:rPr lang="en-US" dirty="0">
                    <a:solidFill>
                      <a:srgbClr val="0000CC"/>
                    </a:solidFill>
                  </a:rPr>
                  <a:t>for all 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in count: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		p(</a:t>
                </a:r>
                <a:r>
                  <a:rPr lang="en-US" dirty="0" err="1">
                    <a:solidFill>
                      <a:srgbClr val="0000CC"/>
                    </a:solidFill>
                  </a:rPr>
                  <a:t>f|e</a:t>
                </a:r>
                <a:r>
                  <a:rPr lang="en-US" dirty="0">
                    <a:solidFill>
                      <a:srgbClr val="0000CC"/>
                    </a:solidFill>
                  </a:rPr>
                  <a:t>) = count(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80B6E3-4DC8-1B4E-A454-A1A8C545134A}"/>
              </a:ext>
            </a:extLst>
          </p:cNvPr>
          <p:cNvSpPr/>
          <p:nvPr/>
        </p:nvSpPr>
        <p:spPr>
          <a:xfrm>
            <a:off x="0" y="577222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168681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translation</a:t>
            </a:r>
          </a:p>
        </p:txBody>
      </p:sp>
      <p:pic>
        <p:nvPicPr>
          <p:cNvPr id="386051" name="Picture 3" descr="chihua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057400" cy="2057400"/>
          </a:xfrm>
          <a:prstGeom prst="rect">
            <a:avLst/>
          </a:prstGeom>
          <a:noFill/>
        </p:spPr>
      </p:pic>
      <p:pic>
        <p:nvPicPr>
          <p:cNvPr id="386052" name="Picture 4" descr="talk_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1943100" cy="1257300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276600" y="2297624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¡</a:t>
            </a:r>
            <a:r>
              <a:rPr lang="en-US" sz="2200" dirty="0">
                <a:latin typeface="Tahoma" pitchFamily="-111" charset="0"/>
              </a:rPr>
              <a:t>Hola!</a:t>
            </a:r>
          </a:p>
        </p:txBody>
      </p:sp>
      <p:pic>
        <p:nvPicPr>
          <p:cNvPr id="386055" name="Picture 7" descr="confus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905000"/>
            <a:ext cx="1689100" cy="3124200"/>
          </a:xfrm>
          <a:prstGeom prst="rect">
            <a:avLst/>
          </a:prstGeom>
          <a:noFill/>
        </p:spPr>
      </p:pic>
      <p:pic>
        <p:nvPicPr>
          <p:cNvPr id="386056" name="Picture 8" descr="american fla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105400"/>
            <a:ext cx="1536700" cy="1003300"/>
          </a:xfrm>
          <a:prstGeom prst="rect">
            <a:avLst/>
          </a:prstGeom>
          <a:noFill/>
        </p:spPr>
      </p:pic>
      <p:pic>
        <p:nvPicPr>
          <p:cNvPr id="1077250" name="Picture 2">
            <a:extLst>
              <a:ext uri="{FF2B5EF4-FFF2-40B4-BE49-F238E27FC236}">
                <a16:creationId xmlns:a16="http://schemas.microsoft.com/office/drawing/2014/main" id="{DF1B86AB-BB76-3249-89BB-47ABA138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1752338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05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FA52-FB6B-0F4E-A2DA-87E0E16D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CC3700-C969-E142-8149-BDCE8434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Sometimes foreign words don’t have a direct correspondence to an English word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Adding a NULL word allows for p(f | NULL), i.e. words that appear, but are not associated explicitly with an English word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Implementation: add “NULL” (</a:t>
            </a:r>
            <a:r>
              <a:rPr lang="en-US" sz="2400" b="1" dirty="0">
                <a:solidFill>
                  <a:srgbClr val="0000CC"/>
                </a:solidFill>
              </a:rPr>
              <a:t>or some unique string representing NULL</a:t>
            </a:r>
            <a:r>
              <a:rPr lang="en-US" sz="2400" dirty="0"/>
              <a:t>) to each of the English sentences, often at the beginning	of the sentence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3852FA-68D8-3F49-AEEC-F83B6930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46529"/>
              </p:ext>
            </p:extLst>
          </p:nvPr>
        </p:nvGraphicFramePr>
        <p:xfrm>
          <a:off x="2895600" y="56388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NULL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28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word-level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Rarely used in practice for modern MT system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381072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4209872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960787"/>
              </p:ext>
            </p:extLst>
          </p:nvPr>
        </p:nvGraphicFramePr>
        <p:xfrm>
          <a:off x="1828800" y="2762072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25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762072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23699"/>
              </p:ext>
            </p:extLst>
          </p:nvPr>
        </p:nvGraphicFramePr>
        <p:xfrm>
          <a:off x="25209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26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09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14875"/>
              </p:ext>
            </p:extLst>
          </p:nvPr>
        </p:nvGraphicFramePr>
        <p:xfrm>
          <a:off x="31416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27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16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31950"/>
              </p:ext>
            </p:extLst>
          </p:nvPr>
        </p:nvGraphicFramePr>
        <p:xfrm>
          <a:off x="3738563" y="27620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28" name="Equation" r:id="rId10" imgW="165100" imgH="203200" progId="Equation.3">
                  <p:embed/>
                </p:oleObj>
              </mc:Choice>
              <mc:Fallback>
                <p:oleObj name="Equation" r:id="rId1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38563" y="27620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880584"/>
              </p:ext>
            </p:extLst>
          </p:nvPr>
        </p:nvGraphicFramePr>
        <p:xfrm>
          <a:off x="43608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29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08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36102"/>
              </p:ext>
            </p:extLst>
          </p:nvPr>
        </p:nvGraphicFramePr>
        <p:xfrm>
          <a:off x="4929188" y="27493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0" name="Equation" r:id="rId14" imgW="165100" imgH="215900" progId="Equation.3">
                  <p:embed/>
                </p:oleObj>
              </mc:Choice>
              <mc:Fallback>
                <p:oleObj name="Equation" r:id="rId1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9188" y="27493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54779"/>
              </p:ext>
            </p:extLst>
          </p:nvPr>
        </p:nvGraphicFramePr>
        <p:xfrm>
          <a:off x="57975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1" name="Equation" r:id="rId16" imgW="165100" imgH="203200" progId="Equation.3">
                  <p:embed/>
                </p:oleObj>
              </mc:Choice>
              <mc:Fallback>
                <p:oleObj name="Equation" r:id="rId1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975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9452"/>
              </p:ext>
            </p:extLst>
          </p:nvPr>
        </p:nvGraphicFramePr>
        <p:xfrm>
          <a:off x="1735138" y="3752672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2" name="Equation" r:id="rId18" imgW="152400" imgH="203200" progId="Equation.3">
                  <p:embed/>
                </p:oleObj>
              </mc:Choice>
              <mc:Fallback>
                <p:oleObj name="Equation" r:id="rId18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5138" y="3752672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96903"/>
              </p:ext>
            </p:extLst>
          </p:nvPr>
        </p:nvGraphicFramePr>
        <p:xfrm>
          <a:off x="234315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3" name="Equation" r:id="rId20" imgW="165100" imgH="203200" progId="Equation.3">
                  <p:embed/>
                </p:oleObj>
              </mc:Choice>
              <mc:Fallback>
                <p:oleObj name="Equation" r:id="rId2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315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28215"/>
              </p:ext>
            </p:extLst>
          </p:nvPr>
        </p:nvGraphicFramePr>
        <p:xfrm>
          <a:off x="2819400" y="37399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4" name="Equation" r:id="rId22" imgW="152400" imgH="215900" progId="Equation.3">
                  <p:embed/>
                </p:oleObj>
              </mc:Choice>
              <mc:Fallback>
                <p:oleObj name="Equation" r:id="rId2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19400" y="37399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47448"/>
              </p:ext>
            </p:extLst>
          </p:nvPr>
        </p:nvGraphicFramePr>
        <p:xfrm>
          <a:off x="3429000" y="37526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5" name="Equation" r:id="rId24" imgW="165100" imgH="203200" progId="Equation.3">
                  <p:embed/>
                </p:oleObj>
              </mc:Choice>
              <mc:Fallback>
                <p:oleObj name="Equation" r:id="rId24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29000" y="37526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16765"/>
              </p:ext>
            </p:extLst>
          </p:nvPr>
        </p:nvGraphicFramePr>
        <p:xfrm>
          <a:off x="426720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6" name="Equation" r:id="rId26" imgW="165100" imgH="215900" progId="Equation.3">
                  <p:embed/>
                </p:oleObj>
              </mc:Choice>
              <mc:Fallback>
                <p:oleObj name="Equation" r:id="rId2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6720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4583"/>
              </p:ext>
            </p:extLst>
          </p:nvPr>
        </p:nvGraphicFramePr>
        <p:xfrm>
          <a:off x="5010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7" name="Equation" r:id="rId28" imgW="165100" imgH="215900" progId="Equation.3">
                  <p:embed/>
                </p:oleObj>
              </mc:Choice>
              <mc:Fallback>
                <p:oleObj name="Equation" r:id="rId2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10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65736"/>
              </p:ext>
            </p:extLst>
          </p:nvPr>
        </p:nvGraphicFramePr>
        <p:xfrm>
          <a:off x="533400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8" name="Equation" r:id="rId30" imgW="165100" imgH="203200" progId="Equation.3">
                  <p:embed/>
                </p:oleObj>
              </mc:Choice>
              <mc:Fallback>
                <p:oleObj name="Equation" r:id="rId3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3400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09882"/>
              </p:ext>
            </p:extLst>
          </p:nvPr>
        </p:nvGraphicFramePr>
        <p:xfrm>
          <a:off x="5937250" y="3739972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39" name="Equation" r:id="rId32" imgW="152400" imgH="215900" progId="Equation.3">
                  <p:embed/>
                </p:oleObj>
              </mc:Choice>
              <mc:Fallback>
                <p:oleObj name="Equation" r:id="rId3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37250" y="3739972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04659"/>
              </p:ext>
            </p:extLst>
          </p:nvPr>
        </p:nvGraphicFramePr>
        <p:xfrm>
          <a:off x="6534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40" name="Equation" r:id="rId34" imgW="165100" imgH="215900" progId="Equation.3">
                  <p:embed/>
                </p:oleObj>
              </mc:Choice>
              <mc:Fallback>
                <p:oleObj name="Equation" r:id="rId3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34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25146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05000" y="3219272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0480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3219272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62400" y="3219272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219200" y="3219272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5520"/>
              </p:ext>
            </p:extLst>
          </p:nvPr>
        </p:nvGraphicFramePr>
        <p:xfrm>
          <a:off x="1041400" y="2749372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41" name="Equation" r:id="rId36" imgW="165100" imgH="215900" progId="Equation.3">
                  <p:embed/>
                </p:oleObj>
              </mc:Choice>
              <mc:Fallback>
                <p:oleObj name="Equation" r:id="rId3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41400" y="2749372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 flipV="1">
            <a:off x="4572000" y="3143072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5181600" y="3143072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43600" y="3143072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5048072"/>
            <a:ext cx="71414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Two key side effects of training a word-level model: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Word-level alignment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p(f | e): translation dictionary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5943600"/>
            <a:ext cx="223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How do I get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191000" y="5638800"/>
            <a:ext cx="20574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6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05875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7635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5399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23947"/>
            <a:ext cx="430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should these be aligned?</a:t>
            </a:r>
          </a:p>
        </p:txBody>
      </p:sp>
    </p:spTree>
    <p:extLst>
      <p:ext uri="{BB962C8B-B14F-4D97-AF65-F5344CB8AC3E}">
        <p14:creationId xmlns:p14="http://schemas.microsoft.com/office/powerpoint/2010/main" val="1002309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50871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53139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39623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4678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286000"/>
            <a:ext cx="6096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2600" y="2286000"/>
            <a:ext cx="68580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3576935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03189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Word-level alignment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1797"/>
              </p:ext>
            </p:extLst>
          </p:nvPr>
        </p:nvGraphicFramePr>
        <p:xfrm>
          <a:off x="1524000" y="1905000"/>
          <a:ext cx="53466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39" name="Equation" r:id="rId3" imgW="2374900" imgH="203200" progId="Equation.3">
                  <p:embed/>
                </p:oleObj>
              </mc:Choice>
              <mc:Fallback>
                <p:oleObj name="Equation" r:id="rId3" imgW="237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53466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891135"/>
            <a:ext cx="342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Which for IBM model 1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2692"/>
              </p:ext>
            </p:extLst>
          </p:nvPr>
        </p:nvGraphicFramePr>
        <p:xfrm>
          <a:off x="1749425" y="3238500"/>
          <a:ext cx="54895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40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238500"/>
                        <a:ext cx="54895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43400"/>
            <a:ext cx="715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Given a model (i.e. trained p(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f|e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)), how do we find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</a:rPr>
              <a:t>Align each foreign word (f in F) to the English word (e in E) with highest p(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f|e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77714"/>
              </p:ext>
            </p:extLst>
          </p:nvPr>
        </p:nvGraphicFramePr>
        <p:xfrm>
          <a:off x="2057400" y="6019800"/>
          <a:ext cx="3459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41" name="Equation" r:id="rId7" imgW="1536700" imgH="228600" progId="Equation.3">
                  <p:embed/>
                </p:oleObj>
              </mc:Choice>
              <mc:Fallback>
                <p:oleObj name="Equation" r:id="rId7" imgW="153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6019800"/>
                        <a:ext cx="3459162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62200" y="4343400"/>
            <a:ext cx="480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good of an alignment is this?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EB65D5-D328-AB40-B017-AABAE26A46CD}"/>
              </a:ext>
            </a:extLst>
          </p:cNvPr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4466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6026822"/>
            <a:ext cx="376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884BCBF-5289-CC45-8C17-C9F7BE3E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9EE11D-1492-BB40-90A3-4B18801D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0B5CC4-5EE2-9A40-A02E-26453ADD15E6}"/>
              </a:ext>
            </a:extLst>
          </p:cNvPr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469CFB-CC9F-CC41-B1F1-B7791ECCFC74}"/>
              </a:ext>
            </a:extLst>
          </p:cNvPr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4B66C4-1A56-CF49-ADA4-A8E7F94810BE}"/>
              </a:ext>
            </a:extLst>
          </p:cNvPr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EC594B-E90C-EE43-917B-CFF7956172EB}"/>
              </a:ext>
            </a:extLst>
          </p:cNvPr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0BC7FB-5619-1B4C-B868-3167ACC953BB}"/>
              </a:ext>
            </a:extLst>
          </p:cNvPr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0B28CB-E146-5E44-8FA9-32B9B44D0C6B}"/>
              </a:ext>
            </a:extLst>
          </p:cNvPr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8C62F3-E962-9C4B-8E00-A313170F1597}"/>
              </a:ext>
            </a:extLst>
          </p:cNvPr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21F8D2-FA75-1848-B425-3F5AD4889BDD}"/>
              </a:ext>
            </a:extLst>
          </p:cNvPr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233D00-08EC-CD46-BD56-10601934A436}"/>
              </a:ext>
            </a:extLst>
          </p:cNvPr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EBC95D-4322-4A43-BAD6-E1CF990E83DC}"/>
              </a:ext>
            </a:extLst>
          </p:cNvPr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40BDB66-7649-7B46-9A23-F60B671809A6}"/>
              </a:ext>
            </a:extLst>
          </p:cNvPr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24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590800" y="5638800"/>
            <a:ext cx="295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 and recall!</a:t>
            </a:r>
          </a:p>
        </p:txBody>
      </p:sp>
    </p:spTree>
    <p:extLst>
      <p:ext uri="{BB962C8B-B14F-4D97-AF65-F5344CB8AC3E}">
        <p14:creationId xmlns:p14="http://schemas.microsoft.com/office/powerpoint/2010/main" val="2586190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57200" y="563880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638800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63" y="541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45597" y="58674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4963" y="5867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8400" y="5486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159034" y="59436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8593" y="59436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6251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Problems 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Language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</a:rPr>
              <a:t>Translation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Decoding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Parameter 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03547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6002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76399" y="1995488"/>
            <a:ext cx="1238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85999" y="1995488"/>
            <a:ext cx="8096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809624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429000" y="1995488"/>
            <a:ext cx="20002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95488"/>
            <a:ext cx="5619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91000" y="1981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95488"/>
            <a:ext cx="18573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95488"/>
            <a:ext cx="2571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143000" y="25908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219200" y="2514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672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Each foreign word is aligned </a:t>
            </a:r>
            <a:r>
              <a:rPr lang="en-US" sz="2000"/>
              <a:t>to exactly one English word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This is the </a:t>
            </a:r>
            <a:r>
              <a:rPr lang="en-US" sz="2000" b="1" dirty="0"/>
              <a:t>ONLY </a:t>
            </a:r>
            <a:r>
              <a:rPr lang="en-US" sz="2000" dirty="0"/>
              <a:t>thing we model!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NULL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62000" y="1905000"/>
            <a:ext cx="4191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62800" y="2057400"/>
            <a:ext cx="182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green)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20382"/>
              </p:ext>
            </p:extLst>
          </p:nvPr>
        </p:nvGraphicFramePr>
        <p:xfrm>
          <a:off x="1447800" y="53340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352" name="Equation" r:id="rId4" imgW="2781300" imgH="457200" progId="Equation.3">
                  <p:embed/>
                </p:oleObj>
              </mc:Choice>
              <mc:Fallback>
                <p:oleObj name="Equation" r:id="rId4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53340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88812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>
                <a:ea typeface="ＭＳ Ｐゴシック" pitchFamily="-111" charset="-128"/>
                <a:cs typeface="ＭＳ Ｐゴシック" pitchFamily="-111" charset="-128"/>
              </a:rPr>
              <a:t>What kind of Translation Model?</a:t>
            </a:r>
            <a:endParaRPr lang="en-US" altLang="ja-JP" sz="240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295400" y="22098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 flipH="1">
            <a:off x="1647825" y="26050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 flipH="1">
            <a:off x="2257425" y="26050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 flipH="1">
            <a:off x="2257425" y="26050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5" name="Line 7"/>
          <p:cNvSpPr>
            <a:spLocks noChangeShapeType="1"/>
          </p:cNvSpPr>
          <p:nvPr/>
        </p:nvSpPr>
        <p:spPr bwMode="auto">
          <a:xfrm flipH="1">
            <a:off x="2867025" y="26050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 flipH="1">
            <a:off x="3552825" y="26050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7" name="Line 9"/>
          <p:cNvSpPr>
            <a:spLocks noChangeShapeType="1"/>
          </p:cNvSpPr>
          <p:nvPr/>
        </p:nvSpPr>
        <p:spPr bwMode="auto">
          <a:xfrm>
            <a:off x="3629025" y="26050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4162425" y="26050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4772025" y="2605088"/>
            <a:ext cx="4095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>
            <a:off x="5534025" y="26050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1" name="Rectangle 13"/>
          <p:cNvSpPr>
            <a:spLocks noChangeArrowheads="1"/>
          </p:cNvSpPr>
          <p:nvPr/>
        </p:nvSpPr>
        <p:spPr bwMode="auto">
          <a:xfrm>
            <a:off x="1114425" y="5500688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2" name="Text Box 14"/>
          <p:cNvSpPr txBox="1">
            <a:spLocks noChangeArrowheads="1"/>
          </p:cNvSpPr>
          <p:nvPr/>
        </p:nvSpPr>
        <p:spPr bwMode="auto">
          <a:xfrm>
            <a:off x="1190625" y="5424488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>
            <a:off x="1647825" y="5181600"/>
            <a:ext cx="409575" cy="319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H="1">
            <a:off x="2181225" y="5105400"/>
            <a:ext cx="1047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5" name="Line 17"/>
          <p:cNvSpPr>
            <a:spLocks noChangeShapeType="1"/>
          </p:cNvSpPr>
          <p:nvPr/>
        </p:nvSpPr>
        <p:spPr bwMode="auto">
          <a:xfrm flipH="1">
            <a:off x="2714625" y="5105400"/>
            <a:ext cx="285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>
            <a:off x="3352800" y="5105400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>
            <a:off x="4343400" y="5105400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8" name="Line 20"/>
          <p:cNvSpPr>
            <a:spLocks noChangeShapeType="1"/>
          </p:cNvSpPr>
          <p:nvPr/>
        </p:nvSpPr>
        <p:spPr bwMode="auto">
          <a:xfrm>
            <a:off x="4724400" y="5105400"/>
            <a:ext cx="428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9" name="Line 21"/>
          <p:cNvSpPr>
            <a:spLocks noChangeShapeType="1"/>
          </p:cNvSpPr>
          <p:nvPr/>
        </p:nvSpPr>
        <p:spPr bwMode="auto">
          <a:xfrm>
            <a:off x="4876800" y="5029200"/>
            <a:ext cx="6572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0" name="Line 22"/>
          <p:cNvSpPr>
            <a:spLocks noChangeShapeType="1"/>
          </p:cNvSpPr>
          <p:nvPr/>
        </p:nvSpPr>
        <p:spPr bwMode="auto">
          <a:xfrm>
            <a:off x="5105400" y="5029200"/>
            <a:ext cx="1724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>
            <a:off x="5029200" y="5029200"/>
            <a:ext cx="962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2567860" y="3048000"/>
            <a:ext cx="22327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Word-level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Phrasal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Syntactic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Semantic models</a:t>
            </a:r>
          </a:p>
        </p:txBody>
      </p:sp>
    </p:spTree>
    <p:extLst>
      <p:ext uri="{BB962C8B-B14F-4D97-AF65-F5344CB8AC3E}">
        <p14:creationId xmlns:p14="http://schemas.microsoft.com/office/powerpoint/2010/main" val="192261663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translation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models define probabilities over inputs</a:t>
            </a:r>
          </a:p>
        </p:txBody>
      </p:sp>
      <p:sp>
        <p:nvSpPr>
          <p:cNvPr id="844804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62211" name="Object 3"/>
          <p:cNvGraphicFramePr>
            <a:graphicFrameLocks noChangeAspect="1"/>
          </p:cNvGraphicFramePr>
          <p:nvPr/>
        </p:nvGraphicFramePr>
        <p:xfrm>
          <a:off x="3352800" y="2133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85" name="Equation" r:id="rId3" imgW="482600" imgH="177800" progId="Equation.3">
                  <p:embed/>
                </p:oleObj>
              </mc:Choice>
              <mc:Fallback>
                <p:oleObj name="Equation" r:id="rId3" imgW="482600" imgH="177800" progId="Equation.3">
                  <p:embed/>
                  <p:pic>
                    <p:nvPicPr>
                      <p:cNvPr id="862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3425" y="2971800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Morgen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962150" y="2971800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fliege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17850" y="2971800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ich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5446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nach Kanada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zur Konferenz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648200"/>
            <a:ext cx="495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Sentence is divided into phrases</a:t>
            </a:r>
          </a:p>
        </p:txBody>
      </p:sp>
    </p:spTree>
    <p:extLst>
      <p:ext uri="{BB962C8B-B14F-4D97-AF65-F5344CB8AC3E}">
        <p14:creationId xmlns:p14="http://schemas.microsoft.com/office/powerpoint/2010/main" val="154555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translation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models define probabilities over inputs</a:t>
            </a:r>
          </a:p>
        </p:txBody>
      </p:sp>
      <p:sp>
        <p:nvSpPr>
          <p:cNvPr id="844804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62211" name="Object 3"/>
          <p:cNvGraphicFramePr>
            <a:graphicFrameLocks noChangeAspect="1"/>
          </p:cNvGraphicFramePr>
          <p:nvPr/>
        </p:nvGraphicFramePr>
        <p:xfrm>
          <a:off x="3352800" y="2133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09" name="Equation" r:id="rId3" imgW="482600" imgH="177800" progId="Equation.3">
                  <p:embed/>
                </p:oleObj>
              </mc:Choice>
              <mc:Fallback>
                <p:oleObj name="Equation" r:id="rId3" imgW="482600" imgH="177800" progId="Equation.3">
                  <p:embed/>
                  <p:pic>
                    <p:nvPicPr>
                      <p:cNvPr id="862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3425" y="2971800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Morgen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962150" y="2971800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fliege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17850" y="2971800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ich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5446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nach Kanada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zur Konferenz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195" y="4648200"/>
            <a:ext cx="7981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dirty="0"/>
              <a:t>Sentence is divided into phrases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Phrases are translated (avoids a lot of weirdness from word-level model)</a:t>
            </a:r>
          </a:p>
          <a:p>
            <a:pPr algn="l"/>
            <a:endParaRPr lang="en-US" sz="24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5000" y="4038600"/>
            <a:ext cx="1225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Tomorrow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6600" y="4038600"/>
            <a:ext cx="248799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33600" y="4038600"/>
            <a:ext cx="8064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will fly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477000" y="4038600"/>
            <a:ext cx="19637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to the conference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43400" y="4038600"/>
            <a:ext cx="12525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In Canada</a:t>
            </a:r>
          </a:p>
        </p:txBody>
      </p:sp>
    </p:spTree>
    <p:extLst>
      <p:ext uri="{BB962C8B-B14F-4D97-AF65-F5344CB8AC3E}">
        <p14:creationId xmlns:p14="http://schemas.microsoft.com/office/powerpoint/2010/main" val="2481554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translation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models define probabilities over inputs</a:t>
            </a:r>
          </a:p>
        </p:txBody>
      </p:sp>
      <p:sp>
        <p:nvSpPr>
          <p:cNvPr id="844804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62211" name="Object 3"/>
          <p:cNvGraphicFramePr>
            <a:graphicFrameLocks noChangeAspect="1"/>
          </p:cNvGraphicFramePr>
          <p:nvPr/>
        </p:nvGraphicFramePr>
        <p:xfrm>
          <a:off x="3352800" y="2133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333" name="Equation" r:id="rId3" imgW="482600" imgH="177800" progId="Equation.3">
                  <p:embed/>
                </p:oleObj>
              </mc:Choice>
              <mc:Fallback>
                <p:oleObj name="Equation" r:id="rId3" imgW="482600" imgH="177800" progId="Equation.3">
                  <p:embed/>
                  <p:pic>
                    <p:nvPicPr>
                      <p:cNvPr id="862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3425" y="2971800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Morgen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962150" y="2971800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fliege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17850" y="2971800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ich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5446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nach Kanada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zur Konferenz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35000" y="4038600"/>
            <a:ext cx="1225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Tomorrow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237800" y="4038600"/>
            <a:ext cx="248799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987675" y="4038600"/>
            <a:ext cx="8064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will fly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286250" y="4038600"/>
            <a:ext cx="19637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to the conference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6765925" y="4038600"/>
            <a:ext cx="12525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In Canada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219200" y="335121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2362200" y="3351212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H="1">
            <a:off x="2438400" y="3351212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4953000" y="3351212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H="1">
            <a:off x="5181600" y="3351212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7195" y="4648200"/>
            <a:ext cx="7981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dirty="0"/>
              <a:t>Sentence is divided into phrases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Phrase are translated (avoids a lot of weirdness from word-level model)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Phrases are reordered</a:t>
            </a:r>
          </a:p>
        </p:txBody>
      </p:sp>
    </p:spTree>
    <p:extLst>
      <p:ext uri="{BB962C8B-B14F-4D97-AF65-F5344CB8AC3E}">
        <p14:creationId xmlns:p14="http://schemas.microsoft.com/office/powerpoint/2010/main" val="407626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51D-652C-D347-B28C-CE4E1DB1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table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8838FEE-41CF-E845-8C7B-6DBBD152D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602A1-F7CB-304E-8768-A8DBDE825954}"/>
              </a:ext>
            </a:extLst>
          </p:cNvPr>
          <p:cNvSpPr/>
          <p:nvPr/>
        </p:nvSpPr>
        <p:spPr>
          <a:xfrm>
            <a:off x="3056989" y="1741048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natuerlich</a:t>
            </a:r>
            <a:endParaRPr lang="en-US" sz="3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89584D-288D-8B4F-872C-04CDBC2B3B9D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32766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3517021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07205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0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of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7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naturally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of course 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7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, of course 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86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91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51D-652C-D347-B28C-CE4E1DB1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table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8838FEE-41CF-E845-8C7B-6DBBD152D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602A1-F7CB-304E-8768-A8DBDE825954}"/>
              </a:ext>
            </a:extLst>
          </p:cNvPr>
          <p:cNvSpPr/>
          <p:nvPr/>
        </p:nvSpPr>
        <p:spPr>
          <a:xfrm>
            <a:off x="2646719" y="1741048"/>
            <a:ext cx="278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den </a:t>
            </a:r>
            <a:r>
              <a:rPr lang="en-US" sz="3200" dirty="0" err="1"/>
              <a:t>Vorschlag</a:t>
            </a:r>
            <a:endParaRPr lang="en-US" sz="3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89584D-288D-8B4F-872C-04CDBC2B3B9D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53776"/>
          <a:ext cx="6096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3517021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07205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0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0.6227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7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‘s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0.1068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a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7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the idea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8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this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3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61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of the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3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the 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10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the suggestions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79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translation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models define probabilities over inputs</a:t>
            </a:r>
          </a:p>
        </p:txBody>
      </p:sp>
      <p:sp>
        <p:nvSpPr>
          <p:cNvPr id="844804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62211" name="Object 3"/>
          <p:cNvGraphicFramePr>
            <a:graphicFrameLocks noChangeAspect="1"/>
          </p:cNvGraphicFramePr>
          <p:nvPr/>
        </p:nvGraphicFramePr>
        <p:xfrm>
          <a:off x="3352800" y="2133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358" name="Equation" r:id="rId3" imgW="482600" imgH="177800" progId="Equation.3">
                  <p:embed/>
                </p:oleObj>
              </mc:Choice>
              <mc:Fallback>
                <p:oleObj name="Equation" r:id="rId3" imgW="482600" imgH="177800" progId="Equation.3">
                  <p:embed/>
                  <p:pic>
                    <p:nvPicPr>
                      <p:cNvPr id="862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3425" y="2971800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Morgen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962150" y="2971800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fliege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17850" y="2971800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ich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5446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nach Kanada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zur Konferenz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35000" y="4038600"/>
            <a:ext cx="1225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Tomorrow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237800" y="4038600"/>
            <a:ext cx="248799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987675" y="4038600"/>
            <a:ext cx="8064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will fly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286250" y="4038600"/>
            <a:ext cx="19637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to the conference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6765925" y="4038600"/>
            <a:ext cx="12525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In Canada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219200" y="335121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2362200" y="3351212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H="1">
            <a:off x="2438400" y="3351212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4953000" y="3351212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H="1">
            <a:off x="5181600" y="3351212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CEAAF-6017-D44E-B6B2-BF0701888686}"/>
              </a:ext>
            </a:extLst>
          </p:cNvPr>
          <p:cNvSpPr txBox="1"/>
          <p:nvPr/>
        </p:nvSpPr>
        <p:spPr>
          <a:xfrm>
            <a:off x="3155284" y="5332412"/>
            <a:ext cx="25803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Advantages?</a:t>
            </a:r>
          </a:p>
        </p:txBody>
      </p:sp>
    </p:spTree>
    <p:extLst>
      <p:ext uri="{BB962C8B-B14F-4D97-AF65-F5344CB8AC3E}">
        <p14:creationId xmlns:p14="http://schemas.microsoft.com/office/powerpoint/2010/main" val="1842191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Phrase-Based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Many-to-many mappings can handle non-compositional phrases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Easy to understand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Local context is very useful for disambiguating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“Interest rate”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charset="2"/>
              </a:rPr>
              <a:t>“Interest in”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…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The more data, the longer the learned phrases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Sometimes whole sentences!</a:t>
            </a:r>
          </a:p>
        </p:txBody>
      </p:sp>
    </p:spTree>
    <p:extLst>
      <p:ext uri="{BB962C8B-B14F-4D97-AF65-F5344CB8AC3E}">
        <p14:creationId xmlns:p14="http://schemas.microsoft.com/office/powerpoint/2010/main" val="901295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381000" y="61658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These</a:t>
            </a:r>
          </a:p>
        </p:txBody>
      </p:sp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1143000" y="61658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7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447800" y="616585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people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2286000" y="61658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include</a:t>
            </a: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3124200" y="61658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astronauts</a:t>
            </a:r>
          </a:p>
        </p:txBody>
      </p:sp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4343400" y="616585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coming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5181600" y="61658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from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5924550" y="61658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France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6762750" y="61658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and</a:t>
            </a: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7219950" y="616585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Russia</a:t>
            </a:r>
          </a:p>
        </p:txBody>
      </p: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8286750" y="615156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.</a:t>
            </a:r>
          </a:p>
        </p:txBody>
      </p:sp>
      <p:cxnSp>
        <p:nvCxnSpPr>
          <p:cNvPr id="413709" name="AutoShape 13"/>
          <p:cNvCxnSpPr>
            <a:cxnSpLocks noChangeShapeType="1"/>
          </p:cNvCxnSpPr>
          <p:nvPr/>
        </p:nvCxnSpPr>
        <p:spPr bwMode="auto">
          <a:xfrm>
            <a:off x="777875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0" name="AutoShape 14"/>
          <p:cNvCxnSpPr>
            <a:cxnSpLocks noChangeShapeType="1"/>
          </p:cNvCxnSpPr>
          <p:nvPr/>
        </p:nvCxnSpPr>
        <p:spPr bwMode="auto">
          <a:xfrm>
            <a:off x="1311275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1" name="AutoShape 15"/>
          <p:cNvCxnSpPr>
            <a:cxnSpLocks noChangeShapeType="1"/>
          </p:cNvCxnSpPr>
          <p:nvPr/>
        </p:nvCxnSpPr>
        <p:spPr bwMode="auto">
          <a:xfrm>
            <a:off x="26670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2" name="AutoShape 16"/>
          <p:cNvCxnSpPr>
            <a:cxnSpLocks noChangeShapeType="1"/>
          </p:cNvCxnSpPr>
          <p:nvPr/>
        </p:nvCxnSpPr>
        <p:spPr bwMode="auto">
          <a:xfrm>
            <a:off x="39624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3" name="AutoShape 17"/>
          <p:cNvCxnSpPr>
            <a:cxnSpLocks noChangeShapeType="1"/>
          </p:cNvCxnSpPr>
          <p:nvPr/>
        </p:nvCxnSpPr>
        <p:spPr bwMode="auto">
          <a:xfrm>
            <a:off x="55499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4" name="AutoShape 18"/>
          <p:cNvCxnSpPr>
            <a:cxnSpLocks noChangeShapeType="1"/>
          </p:cNvCxnSpPr>
          <p:nvPr/>
        </p:nvCxnSpPr>
        <p:spPr bwMode="auto">
          <a:xfrm>
            <a:off x="63881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5" name="AutoShape 19"/>
          <p:cNvCxnSpPr>
            <a:cxnSpLocks noChangeShapeType="1"/>
          </p:cNvCxnSpPr>
          <p:nvPr/>
        </p:nvCxnSpPr>
        <p:spPr bwMode="auto">
          <a:xfrm>
            <a:off x="77597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16" name="Text Box 20"/>
          <p:cNvSpPr txBox="1">
            <a:spLocks noChangeArrowheads="1"/>
          </p:cNvSpPr>
          <p:nvPr/>
        </p:nvSpPr>
        <p:spPr bwMode="auto">
          <a:xfrm>
            <a:off x="549275" y="5424488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DT</a:t>
            </a:r>
          </a:p>
        </p:txBody>
      </p:sp>
      <p:sp>
        <p:nvSpPr>
          <p:cNvPr id="413717" name="Text Box 21"/>
          <p:cNvSpPr txBox="1">
            <a:spLocks noChangeArrowheads="1"/>
          </p:cNvSpPr>
          <p:nvPr/>
        </p:nvSpPr>
        <p:spPr bwMode="auto">
          <a:xfrm>
            <a:off x="1082675" y="5424488"/>
            <a:ext cx="4413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CD</a:t>
            </a: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2438400" y="5424488"/>
            <a:ext cx="5397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VBP</a:t>
            </a:r>
          </a:p>
        </p:txBody>
      </p:sp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3733800" y="5424488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NNS</a:t>
            </a:r>
          </a:p>
        </p:txBody>
      </p:sp>
      <p:sp>
        <p:nvSpPr>
          <p:cNvPr id="413720" name="Text Box 24"/>
          <p:cNvSpPr txBox="1">
            <a:spLocks noChangeArrowheads="1"/>
          </p:cNvSpPr>
          <p:nvPr/>
        </p:nvSpPr>
        <p:spPr bwMode="auto">
          <a:xfrm>
            <a:off x="5397500" y="5424488"/>
            <a:ext cx="3619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IN</a:t>
            </a:r>
          </a:p>
        </p:txBody>
      </p:sp>
      <p:sp>
        <p:nvSpPr>
          <p:cNvPr id="413721" name="Text Box 25"/>
          <p:cNvSpPr txBox="1">
            <a:spLocks noChangeArrowheads="1"/>
          </p:cNvSpPr>
          <p:nvPr/>
        </p:nvSpPr>
        <p:spPr bwMode="auto">
          <a:xfrm>
            <a:off x="6159500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NNP</a:t>
            </a:r>
          </a:p>
        </p:txBody>
      </p:sp>
      <p:sp>
        <p:nvSpPr>
          <p:cNvPr id="413722" name="Text Box 26"/>
          <p:cNvSpPr txBox="1">
            <a:spLocks noChangeArrowheads="1"/>
          </p:cNvSpPr>
          <p:nvPr/>
        </p:nvSpPr>
        <p:spPr bwMode="auto">
          <a:xfrm>
            <a:off x="6858000" y="5410200"/>
            <a:ext cx="4413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CC</a:t>
            </a:r>
          </a:p>
        </p:txBody>
      </p:sp>
      <p:sp>
        <p:nvSpPr>
          <p:cNvPr id="413723" name="Text Box 27"/>
          <p:cNvSpPr txBox="1">
            <a:spLocks noChangeArrowheads="1"/>
          </p:cNvSpPr>
          <p:nvPr/>
        </p:nvSpPr>
        <p:spPr bwMode="auto">
          <a:xfrm>
            <a:off x="7531100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NNP</a:t>
            </a:r>
          </a:p>
        </p:txBody>
      </p:sp>
      <p:sp>
        <p:nvSpPr>
          <p:cNvPr id="413724" name="Line 28"/>
          <p:cNvSpPr>
            <a:spLocks noChangeShapeType="1"/>
          </p:cNvSpPr>
          <p:nvPr/>
        </p:nvSpPr>
        <p:spPr bwMode="auto">
          <a:xfrm flipV="1">
            <a:off x="762000" y="4129088"/>
            <a:ext cx="244475" cy="120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5" name="Line 29"/>
          <p:cNvSpPr>
            <a:spLocks noChangeShapeType="1"/>
          </p:cNvSpPr>
          <p:nvPr/>
        </p:nvSpPr>
        <p:spPr bwMode="auto">
          <a:xfrm flipH="1" flipV="1">
            <a:off x="1006475" y="4129088"/>
            <a:ext cx="288925" cy="120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6" name="Line 30"/>
          <p:cNvSpPr>
            <a:spLocks noChangeShapeType="1"/>
          </p:cNvSpPr>
          <p:nvPr/>
        </p:nvSpPr>
        <p:spPr bwMode="auto">
          <a:xfrm flipV="1">
            <a:off x="6388100" y="4205288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7" name="Line 31"/>
          <p:cNvSpPr>
            <a:spLocks noChangeShapeType="1"/>
          </p:cNvSpPr>
          <p:nvPr/>
        </p:nvSpPr>
        <p:spPr bwMode="auto">
          <a:xfrm flipV="1">
            <a:off x="7073900" y="4205288"/>
            <a:ext cx="0" cy="1052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 flipH="1" flipV="1">
            <a:off x="7073900" y="4205288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8077200" y="5410200"/>
            <a:ext cx="687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PUNC</a:t>
            </a: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6921500" y="39004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854075" y="38242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2" name="Line 36"/>
          <p:cNvSpPr>
            <a:spLocks noChangeShapeType="1"/>
          </p:cNvSpPr>
          <p:nvPr/>
        </p:nvSpPr>
        <p:spPr bwMode="auto">
          <a:xfrm flipH="1" flipV="1">
            <a:off x="3962400" y="4191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3733800" y="3886200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4" name="Line 38"/>
          <p:cNvSpPr>
            <a:spLocks noChangeShapeType="1"/>
          </p:cNvSpPr>
          <p:nvPr/>
        </p:nvSpPr>
        <p:spPr bwMode="auto">
          <a:xfrm flipV="1">
            <a:off x="5562600" y="3810000"/>
            <a:ext cx="990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>
            <a:off x="6553200" y="3810000"/>
            <a:ext cx="457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6" name="Text Box 40"/>
          <p:cNvSpPr txBox="1">
            <a:spLocks noChangeArrowheads="1"/>
          </p:cNvSpPr>
          <p:nvPr/>
        </p:nvSpPr>
        <p:spPr bwMode="auto">
          <a:xfrm>
            <a:off x="5638800" y="31242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VP</a:t>
            </a:r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 flipV="1">
            <a:off x="4191000" y="30480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8" name="Line 42"/>
          <p:cNvSpPr>
            <a:spLocks noChangeShapeType="1"/>
          </p:cNvSpPr>
          <p:nvPr/>
        </p:nvSpPr>
        <p:spPr bwMode="auto">
          <a:xfrm>
            <a:off x="5245100" y="3062288"/>
            <a:ext cx="393700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5016500" y="27574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40" name="Line 44"/>
          <p:cNvSpPr>
            <a:spLocks noChangeShapeType="1"/>
          </p:cNvSpPr>
          <p:nvPr/>
        </p:nvSpPr>
        <p:spPr bwMode="auto">
          <a:xfrm flipV="1">
            <a:off x="2667000" y="2605088"/>
            <a:ext cx="1892300" cy="272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1" name="Line 45"/>
          <p:cNvSpPr>
            <a:spLocks noChangeShapeType="1"/>
          </p:cNvSpPr>
          <p:nvPr/>
        </p:nvSpPr>
        <p:spPr bwMode="auto">
          <a:xfrm>
            <a:off x="4572000" y="2590800"/>
            <a:ext cx="59690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4419600" y="22860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VP</a:t>
            </a:r>
          </a:p>
        </p:txBody>
      </p:sp>
      <p:sp>
        <p:nvSpPr>
          <p:cNvPr id="413743" name="Line 47"/>
          <p:cNvSpPr>
            <a:spLocks noChangeShapeType="1"/>
          </p:cNvSpPr>
          <p:nvPr/>
        </p:nvSpPr>
        <p:spPr bwMode="auto">
          <a:xfrm flipV="1">
            <a:off x="1295400" y="1828800"/>
            <a:ext cx="3886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4" name="Line 48"/>
          <p:cNvSpPr>
            <a:spLocks noChangeShapeType="1"/>
          </p:cNvSpPr>
          <p:nvPr/>
        </p:nvSpPr>
        <p:spPr bwMode="auto">
          <a:xfrm flipH="1">
            <a:off x="4648200" y="18288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5" name="Line 49"/>
          <p:cNvSpPr>
            <a:spLocks noChangeShapeType="1"/>
          </p:cNvSpPr>
          <p:nvPr/>
        </p:nvSpPr>
        <p:spPr bwMode="auto">
          <a:xfrm>
            <a:off x="5181600" y="1828800"/>
            <a:ext cx="31242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6" name="Text Box 50"/>
          <p:cNvSpPr txBox="1">
            <a:spLocks noChangeArrowheads="1"/>
          </p:cNvSpPr>
          <p:nvPr/>
        </p:nvSpPr>
        <p:spPr bwMode="auto">
          <a:xfrm>
            <a:off x="5029200" y="15240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S</a:t>
            </a:r>
          </a:p>
        </p:txBody>
      </p:sp>
      <p:cxnSp>
        <p:nvCxnSpPr>
          <p:cNvPr id="413747" name="AutoShape 51"/>
          <p:cNvCxnSpPr>
            <a:cxnSpLocks noChangeShapeType="1"/>
          </p:cNvCxnSpPr>
          <p:nvPr/>
        </p:nvCxnSpPr>
        <p:spPr bwMode="auto">
          <a:xfrm>
            <a:off x="1920875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48" name="Text Box 52"/>
          <p:cNvSpPr txBox="1">
            <a:spLocks noChangeArrowheads="1"/>
          </p:cNvSpPr>
          <p:nvPr/>
        </p:nvSpPr>
        <p:spPr bwMode="auto">
          <a:xfrm>
            <a:off x="1692275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NNS</a:t>
            </a:r>
          </a:p>
        </p:txBody>
      </p:sp>
      <p:sp>
        <p:nvSpPr>
          <p:cNvPr id="413749" name="Line 53"/>
          <p:cNvSpPr>
            <a:spLocks noChangeShapeType="1"/>
          </p:cNvSpPr>
          <p:nvPr/>
        </p:nvSpPr>
        <p:spPr bwMode="auto">
          <a:xfrm flipH="1" flipV="1">
            <a:off x="990600" y="41148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50" name="Text Box 54"/>
          <p:cNvSpPr txBox="1">
            <a:spLocks noChangeArrowheads="1"/>
          </p:cNvSpPr>
          <p:nvPr/>
        </p:nvSpPr>
        <p:spPr bwMode="auto">
          <a:xfrm>
            <a:off x="4495800" y="5410200"/>
            <a:ext cx="560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VBG</a:t>
            </a:r>
          </a:p>
        </p:txBody>
      </p:sp>
      <p:cxnSp>
        <p:nvCxnSpPr>
          <p:cNvPr id="413751" name="AutoShape 55"/>
          <p:cNvCxnSpPr>
            <a:cxnSpLocks noChangeShapeType="1"/>
          </p:cNvCxnSpPr>
          <p:nvPr/>
        </p:nvCxnSpPr>
        <p:spPr bwMode="auto">
          <a:xfrm>
            <a:off x="48006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52" name="Line 56"/>
          <p:cNvSpPr>
            <a:spLocks noChangeShapeType="1"/>
          </p:cNvSpPr>
          <p:nvPr/>
        </p:nvSpPr>
        <p:spPr bwMode="auto">
          <a:xfrm flipH="1">
            <a:off x="4876800" y="3429000"/>
            <a:ext cx="9906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53" name="Text Box 57"/>
          <p:cNvSpPr txBox="1">
            <a:spLocks noChangeArrowheads="1"/>
          </p:cNvSpPr>
          <p:nvPr/>
        </p:nvSpPr>
        <p:spPr bwMode="auto">
          <a:xfrm>
            <a:off x="6324600" y="35052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PP</a:t>
            </a:r>
          </a:p>
        </p:txBody>
      </p:sp>
      <p:sp>
        <p:nvSpPr>
          <p:cNvPr id="413754" name="Line 58"/>
          <p:cNvSpPr>
            <a:spLocks noChangeShapeType="1"/>
          </p:cNvSpPr>
          <p:nvPr/>
        </p:nvSpPr>
        <p:spPr bwMode="auto">
          <a:xfrm>
            <a:off x="5867400" y="34290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3755" name="AutoShape 59"/>
          <p:cNvCxnSpPr>
            <a:cxnSpLocks noChangeShapeType="1"/>
          </p:cNvCxnSpPr>
          <p:nvPr/>
        </p:nvCxnSpPr>
        <p:spPr bwMode="auto">
          <a:xfrm>
            <a:off x="7791450" y="48910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56" name="Text Box 60"/>
          <p:cNvSpPr txBox="1">
            <a:spLocks noChangeArrowheads="1"/>
          </p:cNvSpPr>
          <p:nvPr/>
        </p:nvSpPr>
        <p:spPr bwMode="auto">
          <a:xfrm>
            <a:off x="7639050" y="45862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57" name="Text Box 61"/>
          <p:cNvSpPr txBox="1">
            <a:spLocks noChangeArrowheads="1"/>
          </p:cNvSpPr>
          <p:nvPr/>
        </p:nvSpPr>
        <p:spPr bwMode="auto">
          <a:xfrm>
            <a:off x="6172200" y="4572000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cxnSp>
        <p:nvCxnSpPr>
          <p:cNvPr id="413758" name="AutoShape 62"/>
          <p:cNvCxnSpPr>
            <a:cxnSpLocks noChangeShapeType="1"/>
          </p:cNvCxnSpPr>
          <p:nvPr/>
        </p:nvCxnSpPr>
        <p:spPr bwMode="auto">
          <a:xfrm>
            <a:off x="6400800" y="48768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59" name="AutoShape 63"/>
          <p:cNvCxnSpPr>
            <a:cxnSpLocks noChangeShapeType="1"/>
          </p:cNvCxnSpPr>
          <p:nvPr/>
        </p:nvCxnSpPr>
        <p:spPr bwMode="auto">
          <a:xfrm>
            <a:off x="70866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60" name="AutoShape 64"/>
          <p:cNvCxnSpPr>
            <a:cxnSpLocks noChangeShapeType="1"/>
          </p:cNvCxnSpPr>
          <p:nvPr/>
        </p:nvCxnSpPr>
        <p:spPr bwMode="auto">
          <a:xfrm>
            <a:off x="83820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61" name="Line 65"/>
          <p:cNvSpPr>
            <a:spLocks noChangeShapeType="1"/>
          </p:cNvSpPr>
          <p:nvPr/>
        </p:nvSpPr>
        <p:spPr bwMode="auto">
          <a:xfrm>
            <a:off x="8305800" y="42672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62" name="Text Box 66"/>
          <p:cNvSpPr txBox="1">
            <a:spLocks noChangeArrowheads="1"/>
          </p:cNvSpPr>
          <p:nvPr/>
        </p:nvSpPr>
        <p:spPr bwMode="auto">
          <a:xfrm>
            <a:off x="1828800" y="381000"/>
            <a:ext cx="701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>
                <a:latin typeface="Times New Roman" pitchFamily="-111" charset="0"/>
              </a:rPr>
              <a:t>Syntax-based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168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Benefits?</a:t>
            </a:r>
          </a:p>
        </p:txBody>
      </p:sp>
    </p:spTree>
    <p:extLst>
      <p:ext uri="{BB962C8B-B14F-4D97-AF65-F5344CB8AC3E}">
        <p14:creationId xmlns:p14="http://schemas.microsoft.com/office/powerpoint/2010/main" val="2781155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Syntax-based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Benefits</a:t>
            </a:r>
          </a:p>
          <a:p>
            <a:pPr lvl="1"/>
            <a:r>
              <a:rPr lang="en-US" sz="2400" dirty="0"/>
              <a:t>Can use syntax to motivate word/phrase movement</a:t>
            </a:r>
          </a:p>
          <a:p>
            <a:pPr lvl="1"/>
            <a:r>
              <a:rPr lang="en-US" sz="2400" dirty="0"/>
              <a:t>Could ensure grammaticality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Two main types:</a:t>
            </a:r>
          </a:p>
          <a:p>
            <a:r>
              <a:rPr lang="en-US" sz="2800" dirty="0"/>
              <a:t>p(foreign </a:t>
            </a:r>
            <a:r>
              <a:rPr lang="en-US" sz="2800" i="1" dirty="0">
                <a:solidFill>
                  <a:srgbClr val="B75236"/>
                </a:solidFill>
              </a:rPr>
              <a:t>string</a:t>
            </a:r>
            <a:r>
              <a:rPr lang="en-US" sz="2800" dirty="0"/>
              <a:t> | English parse tree)</a:t>
            </a:r>
          </a:p>
          <a:p>
            <a:r>
              <a:rPr lang="en-US" sz="2800" dirty="0"/>
              <a:t>p(foreign </a:t>
            </a:r>
            <a:r>
              <a:rPr lang="en-US" sz="2800" i="1" dirty="0">
                <a:solidFill>
                  <a:srgbClr val="B75236"/>
                </a:solidFill>
              </a:rPr>
              <a:t>parse tree </a:t>
            </a:r>
            <a:r>
              <a:rPr lang="en-US" sz="2800" dirty="0"/>
              <a:t>| English parse tree)</a:t>
            </a:r>
          </a:p>
        </p:txBody>
      </p:sp>
    </p:spTree>
    <p:extLst>
      <p:ext uri="{BB962C8B-B14F-4D97-AF65-F5344CB8AC3E}">
        <p14:creationId xmlns:p14="http://schemas.microsoft.com/office/powerpoint/2010/main" val="79000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Initially assume a p(</a:t>
            </a:r>
            <a:r>
              <a:rPr lang="en-US" dirty="0" err="1"/>
              <a:t>f|e</a:t>
            </a:r>
            <a:r>
              <a:rPr lang="en-US" dirty="0"/>
              <a:t>) are equally probable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Repeat:</a:t>
            </a:r>
          </a:p>
          <a:p>
            <a:pPr lvl="1"/>
            <a:r>
              <a:rPr lang="en-US" dirty="0"/>
              <a:t>Enumerate all possible alignments</a:t>
            </a:r>
          </a:p>
          <a:p>
            <a:pPr lvl="1"/>
            <a:r>
              <a:rPr lang="en-US" dirty="0"/>
              <a:t>Calculate how probable the alignments are under the current model (i.e. p(</a:t>
            </a:r>
            <a:r>
              <a:rPr lang="en-US" dirty="0" err="1"/>
              <a:t>f|e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Recalculate p(</a:t>
            </a:r>
            <a:r>
              <a:rPr lang="en-US" dirty="0" err="1"/>
              <a:t>f|e</a:t>
            </a:r>
            <a:r>
              <a:rPr lang="en-US" dirty="0"/>
              <a:t>) using counts from </a:t>
            </a:r>
            <a:r>
              <a:rPr lang="en-US" b="1" dirty="0">
                <a:solidFill>
                  <a:srgbClr val="FF6600"/>
                </a:solidFill>
              </a:rPr>
              <a:t>all</a:t>
            </a:r>
            <a:r>
              <a:rPr lang="en-US" dirty="0"/>
              <a:t> alignments, </a:t>
            </a:r>
            <a:r>
              <a:rPr lang="en-US" b="1" dirty="0">
                <a:solidFill>
                  <a:srgbClr val="FF6600"/>
                </a:solidFill>
              </a:rPr>
              <a:t>weighted</a:t>
            </a:r>
            <a:r>
              <a:rPr lang="en-US" dirty="0"/>
              <a:t> by how probable they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FC231-800E-384C-B392-DCAA51BD2FEA}"/>
              </a:ext>
            </a:extLst>
          </p:cNvPr>
          <p:cNvSpPr txBox="1"/>
          <p:nvPr/>
        </p:nvSpPr>
        <p:spPr>
          <a:xfrm>
            <a:off x="1917577" y="612559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(Note: </a:t>
            </a:r>
            <a:r>
              <a:rPr lang="en-US"/>
              <a:t>theoretical algorithm)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74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5334000"/>
            <a:ext cx="2057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>
            <a:normAutofit fontScale="90000"/>
          </a:bodyPr>
          <a:lstStyle/>
          <a:p>
            <a:r>
              <a:rPr lang="en-US" dirty="0"/>
              <a:t>Tree to string rule</a:t>
            </a:r>
          </a:p>
        </p:txBody>
      </p:sp>
      <p:grpSp>
        <p:nvGrpSpPr>
          <p:cNvPr id="436229" name="Group 5"/>
          <p:cNvGrpSpPr>
            <a:grpSpLocks/>
          </p:cNvGrpSpPr>
          <p:nvPr/>
        </p:nvGrpSpPr>
        <p:grpSpPr bwMode="auto">
          <a:xfrm>
            <a:off x="228600" y="1981200"/>
            <a:ext cx="8534400" cy="3063875"/>
            <a:chOff x="96" y="1200"/>
            <a:chExt cx="5376" cy="1930"/>
          </a:xfrm>
        </p:grpSpPr>
        <p:sp>
          <p:nvSpPr>
            <p:cNvPr id="436230" name="Text Box 6"/>
            <p:cNvSpPr txBox="1">
              <a:spLocks noChangeArrowheads="1"/>
            </p:cNvSpPr>
            <p:nvPr/>
          </p:nvSpPr>
          <p:spPr bwMode="auto">
            <a:xfrm>
              <a:off x="1728" y="120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S</a:t>
              </a:r>
            </a:p>
          </p:txBody>
        </p:sp>
        <p:sp>
          <p:nvSpPr>
            <p:cNvPr id="436231" name="Text Box 7"/>
            <p:cNvSpPr txBox="1">
              <a:spLocks noChangeArrowheads="1"/>
            </p:cNvSpPr>
            <p:nvPr/>
          </p:nvSpPr>
          <p:spPr bwMode="auto">
            <a:xfrm>
              <a:off x="576" y="1824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ADVP</a:t>
              </a:r>
            </a:p>
          </p:txBody>
        </p:sp>
        <p:sp>
          <p:nvSpPr>
            <p:cNvPr id="436232" name="Text Box 8"/>
            <p:cNvSpPr txBox="1">
              <a:spLocks noChangeArrowheads="1"/>
            </p:cNvSpPr>
            <p:nvPr/>
          </p:nvSpPr>
          <p:spPr bwMode="auto">
            <a:xfrm>
              <a:off x="432" y="240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RB</a:t>
              </a:r>
            </a:p>
          </p:txBody>
        </p:sp>
        <p:sp>
          <p:nvSpPr>
            <p:cNvPr id="436233" name="Text Box 9"/>
            <p:cNvSpPr txBox="1">
              <a:spLocks noChangeArrowheads="1"/>
            </p:cNvSpPr>
            <p:nvPr/>
          </p:nvSpPr>
          <p:spPr bwMode="auto">
            <a:xfrm>
              <a:off x="1296" y="1776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Comic Sans MS" charset="0"/>
                </a:rPr>
                <a:t>,</a:t>
              </a:r>
            </a:p>
          </p:txBody>
        </p:sp>
        <p:sp>
          <p:nvSpPr>
            <p:cNvPr id="436234" name="Text Box 10"/>
            <p:cNvSpPr txBox="1">
              <a:spLocks noChangeArrowheads="1"/>
            </p:cNvSpPr>
            <p:nvPr/>
          </p:nvSpPr>
          <p:spPr bwMode="auto">
            <a:xfrm>
              <a:off x="1248" y="2352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ja-JP" altLang="en-US" sz="2000" b="1">
                  <a:latin typeface="Arial"/>
                </a:rPr>
                <a:t>“</a:t>
              </a:r>
              <a:r>
                <a:rPr lang="en-US" sz="2000" b="1">
                  <a:latin typeface="Comic Sans MS" charset="0"/>
                </a:rPr>
                <a:t>,</a:t>
              </a:r>
              <a:r>
                <a:rPr lang="ja-JP" altLang="en-US" sz="2000" b="1">
                  <a:latin typeface="Arial"/>
                </a:rPr>
                <a:t>”</a:t>
              </a:r>
              <a:endParaRPr lang="en-US" sz="2000" b="1">
                <a:latin typeface="Comic Sans MS" charset="0"/>
              </a:endParaRPr>
            </a:p>
          </p:txBody>
        </p:sp>
        <p:sp>
          <p:nvSpPr>
            <p:cNvPr id="436235" name="Text Box 11"/>
            <p:cNvSpPr txBox="1">
              <a:spLocks noChangeArrowheads="1"/>
            </p:cNvSpPr>
            <p:nvPr/>
          </p:nvSpPr>
          <p:spPr bwMode="auto">
            <a:xfrm>
              <a:off x="1680" y="1776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x0:NP</a:t>
              </a:r>
            </a:p>
          </p:txBody>
        </p:sp>
        <p:sp>
          <p:nvSpPr>
            <p:cNvPr id="436236" name="Text Box 12"/>
            <p:cNvSpPr txBox="1">
              <a:spLocks noChangeArrowheads="1"/>
            </p:cNvSpPr>
            <p:nvPr/>
          </p:nvSpPr>
          <p:spPr bwMode="auto">
            <a:xfrm>
              <a:off x="2640" y="177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x1:VP</a:t>
              </a:r>
            </a:p>
          </p:txBody>
        </p:sp>
        <p:sp>
          <p:nvSpPr>
            <p:cNvPr id="436237" name="Text Box 13"/>
            <p:cNvSpPr txBox="1">
              <a:spLocks noChangeArrowheads="1"/>
            </p:cNvSpPr>
            <p:nvPr/>
          </p:nvSpPr>
          <p:spPr bwMode="auto">
            <a:xfrm>
              <a:off x="3888" y="211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hlink"/>
                  </a:solidFill>
                  <a:latin typeface="Comic Sans MS" charset="0"/>
                </a:rPr>
                <a:t>x0:NP  </a:t>
              </a:r>
              <a:r>
                <a:rPr lang="ja-JP" altLang="en-US" sz="2000" b="1">
                  <a:solidFill>
                    <a:schemeClr val="hlink"/>
                  </a:solidFill>
                  <a:latin typeface="Arial"/>
                </a:rPr>
                <a:t>“</a:t>
              </a:r>
              <a:r>
                <a:rPr lang="en-US" sz="2000" b="1" dirty="0">
                  <a:solidFill>
                    <a:schemeClr val="hlink"/>
                  </a:solidFill>
                  <a:latin typeface="Comic Sans MS" charset="0"/>
                </a:rPr>
                <a:t>*</a:t>
              </a:r>
              <a:r>
                <a:rPr lang="ja-JP" altLang="en-US" sz="2000" b="1">
                  <a:solidFill>
                    <a:schemeClr val="hlink"/>
                  </a:solidFill>
                  <a:latin typeface="Arial"/>
                </a:rPr>
                <a:t>”</a:t>
              </a:r>
              <a:r>
                <a:rPr lang="en-US" sz="2000" b="1" dirty="0">
                  <a:solidFill>
                    <a:schemeClr val="hlink"/>
                  </a:solidFill>
                  <a:latin typeface="Comic Sans MS" charset="0"/>
                </a:rPr>
                <a:t>  x1:VP</a:t>
              </a:r>
            </a:p>
          </p:txBody>
        </p:sp>
        <p:sp>
          <p:nvSpPr>
            <p:cNvPr id="436238" name="Text Box 14"/>
            <p:cNvSpPr txBox="1">
              <a:spLocks noChangeArrowheads="1"/>
            </p:cNvSpPr>
            <p:nvPr/>
          </p:nvSpPr>
          <p:spPr bwMode="auto">
            <a:xfrm>
              <a:off x="96" y="2880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ja-JP" altLang="en-US" sz="2000" b="1">
                  <a:latin typeface="Arial"/>
                </a:rPr>
                <a:t>“</a:t>
              </a:r>
              <a:r>
                <a:rPr lang="en-US" sz="2000" b="1">
                  <a:latin typeface="Comic Sans MS" charset="0"/>
                </a:rPr>
                <a:t>therefore</a:t>
              </a:r>
              <a:r>
                <a:rPr lang="ja-JP" altLang="en-US" sz="2000" b="1">
                  <a:latin typeface="Arial"/>
                </a:rPr>
                <a:t>”</a:t>
              </a:r>
              <a:endParaRPr lang="en-US" sz="2000" b="1">
                <a:latin typeface="Comic Sans MS" charset="0"/>
              </a:endParaRPr>
            </a:p>
          </p:txBody>
        </p:sp>
        <p:sp>
          <p:nvSpPr>
            <p:cNvPr id="436239" name="Line 15"/>
            <p:cNvSpPr>
              <a:spLocks noChangeShapeType="1"/>
            </p:cNvSpPr>
            <p:nvPr/>
          </p:nvSpPr>
          <p:spPr bwMode="auto">
            <a:xfrm flipV="1">
              <a:off x="1008" y="1440"/>
              <a:ext cx="81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0" name="Line 16"/>
            <p:cNvSpPr>
              <a:spLocks noChangeShapeType="1"/>
            </p:cNvSpPr>
            <p:nvPr/>
          </p:nvSpPr>
          <p:spPr bwMode="auto">
            <a:xfrm flipH="1">
              <a:off x="624" y="2064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1" name="Line 17"/>
            <p:cNvSpPr>
              <a:spLocks noChangeShapeType="1"/>
            </p:cNvSpPr>
            <p:nvPr/>
          </p:nvSpPr>
          <p:spPr bwMode="auto">
            <a:xfrm flipH="1">
              <a:off x="1440" y="144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2" name="Line 18"/>
            <p:cNvSpPr>
              <a:spLocks noChangeShapeType="1"/>
            </p:cNvSpPr>
            <p:nvPr/>
          </p:nvSpPr>
          <p:spPr bwMode="auto">
            <a:xfrm>
              <a:off x="1824" y="1440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>
              <a:off x="1824" y="1440"/>
              <a:ext cx="100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4" name="Line 20"/>
            <p:cNvSpPr>
              <a:spLocks noChangeShapeType="1"/>
            </p:cNvSpPr>
            <p:nvPr/>
          </p:nvSpPr>
          <p:spPr bwMode="auto">
            <a:xfrm>
              <a:off x="576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5" name="Line 21"/>
            <p:cNvSpPr>
              <a:spLocks noChangeShapeType="1"/>
            </p:cNvSpPr>
            <p:nvPr/>
          </p:nvSpPr>
          <p:spPr bwMode="auto">
            <a:xfrm>
              <a:off x="1392" y="20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6" name="Text Box 22"/>
            <p:cNvSpPr txBox="1">
              <a:spLocks noChangeArrowheads="1"/>
            </p:cNvSpPr>
            <p:nvPr/>
          </p:nvSpPr>
          <p:spPr bwMode="auto">
            <a:xfrm>
              <a:off x="3408" y="206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800" b="1">
                  <a:latin typeface="Comic Sans MS" charset="0"/>
                </a:rPr>
                <a:t>-&gt;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815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glossed_chine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059" y="1329902"/>
            <a:ext cx="4672523" cy="2631540"/>
          </a:xfrm>
          <a:prstGeom prst="rect">
            <a:avLst/>
          </a:prstGeom>
          <a:scene3d>
            <a:camera prst="perspectiveContrastingRightFacing">
              <a:rot lat="21300000" lon="20400000" rev="213211"/>
            </a:camera>
            <a:lightRig rig="threePt" dir="t"/>
          </a:scene3d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99345" y="2386804"/>
            <a:ext cx="3399166" cy="1711551"/>
          </a:xfrm>
          <a:prstGeom prst="rect">
            <a:avLst/>
          </a:prstGeom>
          <a:noFill/>
          <a:ln/>
          <a:effectLst/>
          <a:scene3d>
            <a:camera prst="perspectiveContrastingLeftFacing">
              <a:rot lat="540000" lon="2400000" rev="21386789"/>
            </a:camera>
            <a:lightRig rig="threePt" dir="t"/>
          </a:scene3d>
        </p:spPr>
      </p:pic>
      <p:pic>
        <p:nvPicPr>
          <p:cNvPr id="39" name="Picture 38" descr="align_grid_nowor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2611" y="1883546"/>
            <a:ext cx="6132129" cy="4959991"/>
          </a:xfrm>
          <a:prstGeom prst="rect">
            <a:avLst/>
          </a:prstGeom>
          <a:scene3d>
            <a:camera prst="perspectiveRelaxed">
              <a:rot lat="17868000" lon="17880000" rev="3912000"/>
            </a:camera>
            <a:lightRig rig="threePt" dir="t"/>
          </a:scene3d>
        </p:spPr>
      </p:pic>
      <p:sp>
        <p:nvSpPr>
          <p:cNvPr id="3482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Tree to tree example</a:t>
            </a:r>
          </a:p>
        </p:txBody>
      </p:sp>
    </p:spTree>
    <p:extLst>
      <p:ext uri="{BB962C8B-B14F-4D97-AF65-F5344CB8AC3E}">
        <p14:creationId xmlns:p14="http://schemas.microsoft.com/office/powerpoint/2010/main" val="2193174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Problems 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Language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Translation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Decoding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Parameter 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619495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743200"/>
            <a:ext cx="54102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we do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data might be useful?</a:t>
            </a:r>
          </a:p>
        </p:txBody>
      </p:sp>
    </p:spTree>
    <p:extLst>
      <p:ext uri="{BB962C8B-B14F-4D97-AF65-F5344CB8AC3E}">
        <p14:creationId xmlns:p14="http://schemas.microsoft.com/office/powerpoint/2010/main" val="3951722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 Evaluation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Source only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Manual: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SSER (subjective sentence error rate)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Correct/Incorrect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Error categorization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Extrinsic: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Objective usage testing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Automatic: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WER (word error rate)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BLEU (Bilingual Evaluation Understudy)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NIST</a:t>
            </a:r>
          </a:p>
        </p:txBody>
      </p:sp>
      <p:pic>
        <p:nvPicPr>
          <p:cNvPr id="206852" name="Picture 4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3" name="Picture 5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4" name="Picture 6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5" name="Picture 7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6" name="Picture 8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7" name="Picture 9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32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Common NLP/machine learning/AI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204394"/>
            <a:ext cx="2209800" cy="95410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All sentence pairs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68752" y="3747195"/>
            <a:ext cx="1600200" cy="5334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968752" y="4737795"/>
            <a:ext cx="1600200" cy="6527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68952" y="2895600"/>
            <a:ext cx="2286000" cy="13849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Training sentence pairs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8952" y="4698088"/>
            <a:ext cx="2286000" cy="13849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Testing sentence pairs</a:t>
            </a:r>
          </a:p>
        </p:txBody>
      </p:sp>
    </p:spTree>
    <p:extLst>
      <p:ext uri="{BB962C8B-B14F-4D97-AF65-F5344CB8AC3E}">
        <p14:creationId xmlns:p14="http://schemas.microsoft.com/office/powerpoint/2010/main" val="1262539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Evaluation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7338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Reference (human) translation:</a:t>
            </a:r>
            <a:r>
              <a:rPr lang="en-US" sz="1600" dirty="0">
                <a:solidFill>
                  <a:srgbClr val="C08080"/>
                </a:solidFill>
              </a:rPr>
              <a:t>  </a:t>
            </a:r>
            <a:br>
              <a:rPr lang="en-US" sz="1600" dirty="0">
                <a:solidFill>
                  <a:srgbClr val="C08080"/>
                </a:solidFill>
              </a:rPr>
            </a:br>
            <a:r>
              <a:rPr lang="en-US" sz="1600" dirty="0">
                <a:solidFill>
                  <a:srgbClr val="008000"/>
                </a:solidFill>
              </a:rPr>
              <a:t>The U.S. island of Guam is maintaining a high state of alert after the Guam airport and its offices both received an e-mail from someone calling himself the Saudi Arabian Osama bin Laden and threatening a biological/chemical attack against public places such as the airport 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1600200"/>
            <a:ext cx="41148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Machine translation:</a:t>
            </a:r>
            <a:r>
              <a:rPr lang="en-US" sz="1600" dirty="0">
                <a:solidFill>
                  <a:srgbClr val="C08080"/>
                </a:solidFill>
              </a:rPr>
              <a:t>  </a:t>
            </a:r>
            <a:br>
              <a:rPr lang="en-US" sz="1600" dirty="0">
                <a:solidFill>
                  <a:srgbClr val="C08080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The American [?] international airport and its the office all receives one calls self the sand Arab rich business [?] and so on electronic mail , which sends out ;  The threat will be able after public place and so on the airport to start the biochemistry attack , [?] highly alerts after the maintenance.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495800"/>
            <a:ext cx="4572000" cy="181588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>
            <a:spAutoFit/>
          </a:bodyPr>
          <a:lstStyle/>
          <a:p>
            <a:pPr algn="l"/>
            <a:r>
              <a:rPr lang="en-US" sz="1600" b="1" dirty="0"/>
              <a:t>Machine translation 2: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</a:rPr>
              <a:t>United States Office of the Guam International Airport and were received by a man claiming to be Saudi Arabian businessman Osama bin Laden, sent emails, threats to airports and other public places will launch a biological or chemical attack, remain on high alert in Guam.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5013" y="5093149"/>
            <a:ext cx="110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42460317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Reference (human)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rgbClr val="009900"/>
                </a:solidFill>
              </a:rPr>
              <a:t>The U.S. island of Guam is maintaining a high state of alert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Guam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offices both received an e-mail from someone calling himself the Saudi Arabian Osama bin Laden and threatening a biological/chemical attack against public places such as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.</a:t>
            </a:r>
            <a:endParaRPr lang="en-US" sz="1400">
              <a:solidFill>
                <a:srgbClr val="C08080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Machine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The American [?] international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the office all receives one calls self the sand Arab rich business [?] and so on electronic mail , which sends out ;  The threat will be able after public place and so on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to start the biochemistry attack , [?] highly alerts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maintenance.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1447800" y="2514600"/>
            <a:ext cx="914400" cy="2362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914400" y="2590800"/>
            <a:ext cx="533400" cy="37338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2514600" y="3886200"/>
            <a:ext cx="304800" cy="19812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BLEU Evaluation Metric</a:t>
            </a:r>
          </a:p>
          <a:p>
            <a:r>
              <a:rPr lang="en-US" sz="2400">
                <a:solidFill>
                  <a:schemeClr val="tx2"/>
                </a:solidFill>
              </a:rPr>
              <a:t>(Papineni et al, ACL-2002)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05200" y="16002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Basic idea: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Combination of n-gram precisions of varying size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6600"/>
                </a:solidFill>
              </a:rPr>
              <a:t>What percentage of machine n-grams can be found in the reference translation? </a:t>
            </a:r>
          </a:p>
        </p:txBody>
      </p:sp>
    </p:spTree>
    <p:extLst>
      <p:ext uri="{BB962C8B-B14F-4D97-AF65-F5344CB8AC3E}">
        <p14:creationId xmlns:p14="http://schemas.microsoft.com/office/powerpoint/2010/main" val="3507098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685800" y="1752600"/>
            <a:ext cx="7620000" cy="4673600"/>
            <a:chOff x="432" y="1104"/>
            <a:chExt cx="4800" cy="2944"/>
          </a:xfrm>
        </p:grpSpPr>
        <p:sp>
          <p:nvSpPr>
            <p:cNvPr id="189443" name="Text Box 3"/>
            <p:cNvSpPr txBox="1">
              <a:spLocks noChangeArrowheads="1"/>
            </p:cNvSpPr>
            <p:nvPr/>
          </p:nvSpPr>
          <p:spPr bwMode="auto">
            <a:xfrm>
              <a:off x="432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1: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U.S. island of Guam is maintaining a high state of alert after the Guam airport and its offices both received an e-mail from someone calling himself the Saudi Arabian Osama bin Laden and threatening a biological/chemical attack against public places such as the airport .</a:t>
              </a:r>
            </a:p>
          </p:txBody>
        </p:sp>
        <p:sp>
          <p:nvSpPr>
            <p:cNvPr id="189444" name="Text Box 4"/>
            <p:cNvSpPr txBox="1">
              <a:spLocks noChangeArrowheads="1"/>
            </p:cNvSpPr>
            <p:nvPr/>
          </p:nvSpPr>
          <p:spPr bwMode="auto">
            <a:xfrm>
              <a:off x="432" y="3120"/>
              <a:ext cx="1584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3: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US International Airport of Guam and its office has received an email from a self-claimed Arabian millionaire named Laden , which threatens to launch a biochemical attack on such public places as airport . Guam authority has been on alert . </a:t>
              </a:r>
            </a:p>
          </p:txBody>
        </p:sp>
        <p:sp>
          <p:nvSpPr>
            <p:cNvPr id="189445" name="Text Box 5"/>
            <p:cNvSpPr txBox="1">
              <a:spLocks noChangeArrowheads="1"/>
            </p:cNvSpPr>
            <p:nvPr/>
          </p:nvSpPr>
          <p:spPr bwMode="auto">
            <a:xfrm>
              <a:off x="3648" y="3120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4: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US Guam International Airport and its office received an email from Mr. Bin Laden and other rich businessman from Saudi Arabia . They said there would be biochemistry air raid to Guam Airport and other public places . Guam needs to be in high precaution about this matter . </a:t>
              </a:r>
            </a:p>
          </p:txBody>
        </p:sp>
        <p:sp>
          <p:nvSpPr>
            <p:cNvPr id="189446" name="Text Box 6"/>
            <p:cNvSpPr txBox="1">
              <a:spLocks noChangeArrowheads="1"/>
            </p:cNvSpPr>
            <p:nvPr/>
          </p:nvSpPr>
          <p:spPr bwMode="auto">
            <a:xfrm>
              <a:off x="3648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2: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Guam International Airport and its offices are maintaining a high state of alert after receiving an e-mail that was from a person claiming to be the wealthy Saudi Arabian businessman Bin Laden and that threatened to launch a biological and chemical attack on the airport and other public places .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89447" name="Text Box 7"/>
            <p:cNvSpPr txBox="1">
              <a:spLocks noChangeArrowheads="1"/>
            </p:cNvSpPr>
            <p:nvPr/>
          </p:nvSpPr>
          <p:spPr bwMode="auto">
            <a:xfrm>
              <a:off x="2064" y="2064"/>
              <a:ext cx="1536" cy="1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Machine translation: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chemeClr val="accent2"/>
                  </a:solidFill>
                </a:rPr>
                <a:t>The American [?] international airport and its the office all receives one calls self the sand Arab rich business [?] and so on electronic mail , which sends out ;  The threat will be able after public place and so on the airport to start the biochemistry attack , [?] highly alerts after the maintenance.</a:t>
              </a:r>
            </a:p>
          </p:txBody>
        </p:sp>
      </p:grp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381000" y="0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</a:pPr>
            <a:r>
              <a:rPr lang="en-US" sz="4400">
                <a:solidFill>
                  <a:schemeClr val="tx2"/>
                </a:solidFill>
              </a:rPr>
              <a:t>Multiple Reference Translations</a:t>
            </a:r>
          </a:p>
        </p:txBody>
      </p:sp>
      <p:grpSp>
        <p:nvGrpSpPr>
          <p:cNvPr id="189449" name="Group 9"/>
          <p:cNvGrpSpPr>
            <a:grpSpLocks/>
          </p:cNvGrpSpPr>
          <p:nvPr/>
        </p:nvGrpSpPr>
        <p:grpSpPr bwMode="auto">
          <a:xfrm>
            <a:off x="685800" y="1752600"/>
            <a:ext cx="7620000" cy="4673600"/>
            <a:chOff x="432" y="1104"/>
            <a:chExt cx="4800" cy="2944"/>
          </a:xfrm>
        </p:grpSpPr>
        <p:sp>
          <p:nvSpPr>
            <p:cNvPr id="189450" name="Text Box 10"/>
            <p:cNvSpPr txBox="1">
              <a:spLocks noChangeArrowheads="1"/>
            </p:cNvSpPr>
            <p:nvPr/>
          </p:nvSpPr>
          <p:spPr bwMode="auto">
            <a:xfrm>
              <a:off x="432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1: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rgbClr val="009900"/>
                  </a:solidFill>
                </a:rPr>
                <a:t> U.S. island of Guam is maintaining a high state of alert </a:t>
              </a:r>
              <a:r>
                <a:rPr lang="en-US" sz="1000">
                  <a:solidFill>
                    <a:srgbClr val="C00000"/>
                  </a:solidFill>
                </a:rPr>
                <a:t>after the</a:t>
              </a:r>
              <a:r>
                <a:rPr lang="en-US" sz="1000">
                  <a:solidFill>
                    <a:srgbClr val="009900"/>
                  </a:solidFill>
                </a:rPr>
                <a:t> Guam airport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rgbClr val="009900"/>
                  </a:solidFill>
                </a:rPr>
                <a:t> its offices both received an e-mail from someone calling himself </a:t>
              </a: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rgbClr val="009900"/>
                  </a:solidFill>
                </a:rPr>
                <a:t> Saudi Arabian Osama bin Laden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rgbClr val="009900"/>
                  </a:solidFill>
                </a:rPr>
                <a:t> threatening a biological/chemical </a:t>
              </a:r>
              <a:r>
                <a:rPr lang="en-US" sz="1000">
                  <a:solidFill>
                    <a:srgbClr val="800000"/>
                  </a:solidFill>
                </a:rPr>
                <a:t>attack</a:t>
              </a:r>
              <a:r>
                <a:rPr lang="en-US" sz="1000">
                  <a:solidFill>
                    <a:srgbClr val="009900"/>
                  </a:solidFill>
                </a:rPr>
                <a:t> against </a:t>
              </a:r>
              <a:r>
                <a:rPr lang="en-US" sz="1000">
                  <a:solidFill>
                    <a:srgbClr val="800000"/>
                  </a:solidFill>
                </a:rPr>
                <a:t>public</a:t>
              </a:r>
              <a:r>
                <a:rPr lang="en-US" sz="1000">
                  <a:solidFill>
                    <a:srgbClr val="009900"/>
                  </a:solidFill>
                </a:rPr>
                <a:t> places such as </a:t>
              </a:r>
              <a:r>
                <a:rPr lang="en-US" sz="1000">
                  <a:solidFill>
                    <a:srgbClr val="C00000"/>
                  </a:solidFill>
                </a:rPr>
                <a:t>the airport</a:t>
              </a:r>
              <a:r>
                <a:rPr lang="en-US" sz="1000">
                  <a:solidFill>
                    <a:srgbClr val="009900"/>
                  </a:solidFill>
                </a:rPr>
                <a:t> .</a:t>
              </a:r>
            </a:p>
          </p:txBody>
        </p:sp>
        <p:sp>
          <p:nvSpPr>
            <p:cNvPr id="189451" name="Text Box 11"/>
            <p:cNvSpPr txBox="1">
              <a:spLocks noChangeArrowheads="1"/>
            </p:cNvSpPr>
            <p:nvPr/>
          </p:nvSpPr>
          <p:spPr bwMode="auto">
            <a:xfrm>
              <a:off x="432" y="3120"/>
              <a:ext cx="1584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3: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US International Airport of Guam and its office has received an email from a self-claimed Arabian millionaire named Laden </a:t>
              </a:r>
              <a:r>
                <a:rPr lang="en-US" sz="1000">
                  <a:solidFill>
                    <a:srgbClr val="C00000"/>
                  </a:solidFill>
                </a:rPr>
                <a:t>,</a:t>
              </a:r>
              <a:r>
                <a:rPr lang="en-US" sz="1000">
                  <a:solidFill>
                    <a:srgbClr val="009900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which</a:t>
              </a:r>
              <a:r>
                <a:rPr lang="en-US" sz="1000">
                  <a:solidFill>
                    <a:srgbClr val="009900"/>
                  </a:solidFill>
                </a:rPr>
                <a:t> threatens to launch a biochemical attack on such public places as airport . Guam authority has been </a:t>
              </a:r>
              <a:r>
                <a:rPr lang="en-US" sz="1000">
                  <a:solidFill>
                    <a:srgbClr val="800000"/>
                  </a:solidFill>
                </a:rPr>
                <a:t>on</a:t>
              </a:r>
              <a:r>
                <a:rPr lang="en-US" sz="1000">
                  <a:solidFill>
                    <a:srgbClr val="009900"/>
                  </a:solidFill>
                </a:rPr>
                <a:t> alert . </a:t>
              </a:r>
            </a:p>
          </p:txBody>
        </p:sp>
        <p:sp>
          <p:nvSpPr>
            <p:cNvPr id="189452" name="Text Box 12"/>
            <p:cNvSpPr txBox="1">
              <a:spLocks noChangeArrowheads="1"/>
            </p:cNvSpPr>
            <p:nvPr/>
          </p:nvSpPr>
          <p:spPr bwMode="auto">
            <a:xfrm>
              <a:off x="3648" y="3120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4: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US Guam International Airport and its office received an email from Mr. Bin Laden and other </a:t>
              </a:r>
              <a:r>
                <a:rPr lang="en-US" sz="1000">
                  <a:solidFill>
                    <a:srgbClr val="800000"/>
                  </a:solidFill>
                </a:rPr>
                <a:t>rich</a:t>
              </a:r>
              <a:r>
                <a:rPr lang="en-US" sz="1000">
                  <a:solidFill>
                    <a:srgbClr val="009900"/>
                  </a:solidFill>
                </a:rPr>
                <a:t> businessman from Saudi Arabia . They said there would be </a:t>
              </a:r>
              <a:r>
                <a:rPr lang="en-US" sz="1000">
                  <a:solidFill>
                    <a:srgbClr val="800000"/>
                  </a:solidFill>
                </a:rPr>
                <a:t>biochemistry</a:t>
              </a:r>
              <a:r>
                <a:rPr lang="en-US" sz="1000">
                  <a:solidFill>
                    <a:srgbClr val="009900"/>
                  </a:solidFill>
                </a:rPr>
                <a:t> air raid to Guam Airport and other public places . Guam needs to be in high precaution about this matter . </a:t>
              </a:r>
            </a:p>
          </p:txBody>
        </p:sp>
        <p:sp>
          <p:nvSpPr>
            <p:cNvPr id="189453" name="Text Box 13"/>
            <p:cNvSpPr txBox="1">
              <a:spLocks noChangeArrowheads="1"/>
            </p:cNvSpPr>
            <p:nvPr/>
          </p:nvSpPr>
          <p:spPr bwMode="auto">
            <a:xfrm>
              <a:off x="3648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2: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Guam </a:t>
              </a:r>
              <a:r>
                <a:rPr lang="en-US" sz="1000">
                  <a:solidFill>
                    <a:srgbClr val="FF0000"/>
                  </a:solidFill>
                </a:rPr>
                <a:t>International Airport and its</a:t>
              </a:r>
              <a:r>
                <a:rPr lang="en-US" sz="1000">
                  <a:solidFill>
                    <a:srgbClr val="009900"/>
                  </a:solidFill>
                </a:rPr>
                <a:t> offices are maintaining a high state of alert </a:t>
              </a:r>
              <a:r>
                <a:rPr lang="en-US" sz="1000">
                  <a:solidFill>
                    <a:srgbClr val="800000"/>
                  </a:solidFill>
                </a:rPr>
                <a:t>after</a:t>
              </a:r>
              <a:r>
                <a:rPr lang="en-US" sz="1000">
                  <a:solidFill>
                    <a:srgbClr val="009900"/>
                  </a:solidFill>
                </a:rPr>
                <a:t> receiving an e-mail that was from a person claiming </a:t>
              </a:r>
              <a:r>
                <a:rPr lang="en-US" sz="1000">
                  <a:solidFill>
                    <a:srgbClr val="800000"/>
                  </a:solidFill>
                </a:rPr>
                <a:t>to be </a:t>
              </a:r>
              <a:r>
                <a:rPr lang="en-US" sz="1000">
                  <a:solidFill>
                    <a:srgbClr val="009900"/>
                  </a:solidFill>
                </a:rPr>
                <a:t>the wealthy Saudi Arabian businessman Bin Laden and that threatened to launch a biological and chemical attack </a:t>
              </a:r>
              <a:r>
                <a:rPr lang="en-US" sz="1000">
                  <a:solidFill>
                    <a:srgbClr val="C00000"/>
                  </a:solidFill>
                </a:rPr>
                <a:t>on the</a:t>
              </a:r>
              <a:r>
                <a:rPr lang="en-US" sz="1000">
                  <a:solidFill>
                    <a:srgbClr val="009900"/>
                  </a:solidFill>
                </a:rPr>
                <a:t> airport and other public places .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89454" name="Text Box 14"/>
            <p:cNvSpPr txBox="1">
              <a:spLocks noChangeArrowheads="1"/>
            </p:cNvSpPr>
            <p:nvPr/>
          </p:nvSpPr>
          <p:spPr bwMode="auto">
            <a:xfrm>
              <a:off x="2064" y="2064"/>
              <a:ext cx="1536" cy="1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Machine translation: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chemeClr val="accent2"/>
                  </a:solidFill>
                </a:rPr>
                <a:t> American [?] </a:t>
              </a:r>
              <a:r>
                <a:rPr lang="en-US" sz="1000">
                  <a:solidFill>
                    <a:srgbClr val="FF0000"/>
                  </a:solidFill>
                </a:rPr>
                <a:t>international airport and its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chemeClr val="accent2"/>
                  </a:solidFill>
                </a:rPr>
                <a:t> office all receives one calls self the sand Arab </a:t>
              </a:r>
              <a:r>
                <a:rPr lang="en-US" sz="1000">
                  <a:solidFill>
                    <a:srgbClr val="800000"/>
                  </a:solidFill>
                </a:rPr>
                <a:t>rich</a:t>
              </a:r>
              <a:r>
                <a:rPr lang="en-US" sz="1000">
                  <a:solidFill>
                    <a:schemeClr val="accent2"/>
                  </a:solidFill>
                </a:rPr>
                <a:t> business [?]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chemeClr val="accent2"/>
                  </a:solidFill>
                </a:rPr>
                <a:t> so </a:t>
              </a:r>
              <a:r>
                <a:rPr lang="en-US" sz="1000">
                  <a:solidFill>
                    <a:srgbClr val="800000"/>
                  </a:solidFill>
                </a:rPr>
                <a:t>on</a:t>
              </a:r>
              <a:r>
                <a:rPr lang="en-US" sz="1000">
                  <a:solidFill>
                    <a:schemeClr val="accent2"/>
                  </a:solidFill>
                </a:rPr>
                <a:t> electronic mail </a:t>
              </a:r>
              <a:r>
                <a:rPr lang="en-US" sz="1000">
                  <a:solidFill>
                    <a:srgbClr val="C00000"/>
                  </a:solidFill>
                </a:rPr>
                <a:t>,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which</a:t>
              </a:r>
              <a:r>
                <a:rPr lang="en-US" sz="1000">
                  <a:solidFill>
                    <a:schemeClr val="accent2"/>
                  </a:solidFill>
                </a:rPr>
                <a:t> sends out ;  The threat will </a:t>
              </a:r>
              <a:r>
                <a:rPr lang="en-US" sz="1000">
                  <a:solidFill>
                    <a:srgbClr val="800000"/>
                  </a:solidFill>
                </a:rPr>
                <a:t>be</a:t>
              </a:r>
              <a:r>
                <a:rPr lang="en-US" sz="1000">
                  <a:solidFill>
                    <a:schemeClr val="accent2"/>
                  </a:solidFill>
                </a:rPr>
                <a:t> able </a:t>
              </a:r>
              <a:r>
                <a:rPr lang="en-US" sz="1000">
                  <a:solidFill>
                    <a:srgbClr val="800000"/>
                  </a:solidFill>
                </a:rPr>
                <a:t>after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public</a:t>
              </a:r>
              <a:r>
                <a:rPr lang="en-US" sz="1000">
                  <a:solidFill>
                    <a:schemeClr val="accent2"/>
                  </a:solidFill>
                </a:rPr>
                <a:t> place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chemeClr val="accent2"/>
                  </a:solidFill>
                </a:rPr>
                <a:t> so </a:t>
              </a:r>
              <a:r>
                <a:rPr lang="en-US" sz="1000">
                  <a:solidFill>
                    <a:srgbClr val="C00000"/>
                  </a:solidFill>
                </a:rPr>
                <a:t>on the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airport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to</a:t>
              </a:r>
              <a:r>
                <a:rPr lang="en-US" sz="1000">
                  <a:solidFill>
                    <a:schemeClr val="accent2"/>
                  </a:solidFill>
                </a:rPr>
                <a:t> start the </a:t>
              </a:r>
              <a:r>
                <a:rPr lang="en-US" sz="1000">
                  <a:solidFill>
                    <a:srgbClr val="800000"/>
                  </a:solidFill>
                </a:rPr>
                <a:t>biochemistry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attack</a:t>
              </a:r>
              <a:r>
                <a:rPr lang="en-US" sz="1000">
                  <a:solidFill>
                    <a:schemeClr val="accent2"/>
                  </a:solidFill>
                </a:rPr>
                <a:t> , [?] highly alerts </a:t>
              </a:r>
              <a:r>
                <a:rPr lang="en-US" sz="1000">
                  <a:solidFill>
                    <a:srgbClr val="C00000"/>
                  </a:solidFill>
                </a:rPr>
                <a:t>after the</a:t>
              </a:r>
              <a:r>
                <a:rPr lang="en-US" sz="1000">
                  <a:solidFill>
                    <a:schemeClr val="accent2"/>
                  </a:solidFill>
                </a:rPr>
                <a:t> maintenance.</a:t>
              </a:r>
            </a:p>
          </p:txBody>
        </p:sp>
        <p:sp>
          <p:nvSpPr>
            <p:cNvPr id="189455" name="AutoShape 15"/>
            <p:cNvSpPr>
              <a:spLocks noChangeArrowheads="1"/>
            </p:cNvSpPr>
            <p:nvPr/>
          </p:nvSpPr>
          <p:spPr bwMode="auto">
            <a:xfrm>
              <a:off x="2430" y="2772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AutoShape 16"/>
            <p:cNvSpPr>
              <a:spLocks noChangeArrowheads="1"/>
            </p:cNvSpPr>
            <p:nvPr/>
          </p:nvSpPr>
          <p:spPr bwMode="auto">
            <a:xfrm>
              <a:off x="4692" y="152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AutoShape 17"/>
            <p:cNvSpPr>
              <a:spLocks noChangeArrowheads="1"/>
            </p:cNvSpPr>
            <p:nvPr/>
          </p:nvSpPr>
          <p:spPr bwMode="auto">
            <a:xfrm>
              <a:off x="3138" y="2577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58" name="AutoShape 18"/>
            <p:cNvCxnSpPr>
              <a:cxnSpLocks noChangeShapeType="1"/>
              <a:stCxn id="189456" idx="2"/>
              <a:endCxn id="189457" idx="0"/>
            </p:cNvCxnSpPr>
            <p:nvPr/>
          </p:nvCxnSpPr>
          <p:spPr bwMode="auto">
            <a:xfrm flipH="1">
              <a:off x="3186" y="1617"/>
              <a:ext cx="1554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59" name="AutoShape 19"/>
            <p:cNvSpPr>
              <a:spLocks noChangeArrowheads="1"/>
            </p:cNvSpPr>
            <p:nvPr/>
          </p:nvSpPr>
          <p:spPr bwMode="auto">
            <a:xfrm>
              <a:off x="3765" y="1908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0" name="AutoShape 20"/>
            <p:cNvSpPr>
              <a:spLocks noChangeArrowheads="1"/>
            </p:cNvSpPr>
            <p:nvPr/>
          </p:nvSpPr>
          <p:spPr bwMode="auto">
            <a:xfrm>
              <a:off x="3072" y="2676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1" name="AutoShape 21"/>
            <p:cNvCxnSpPr>
              <a:cxnSpLocks noChangeShapeType="1"/>
              <a:stCxn id="189459" idx="2"/>
              <a:endCxn id="189460" idx="0"/>
            </p:cNvCxnSpPr>
            <p:nvPr/>
          </p:nvCxnSpPr>
          <p:spPr bwMode="auto">
            <a:xfrm flipH="1">
              <a:off x="3192" y="2004"/>
              <a:ext cx="693" cy="67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62" name="AutoShape 22"/>
            <p:cNvSpPr>
              <a:spLocks noChangeArrowheads="1"/>
            </p:cNvSpPr>
            <p:nvPr/>
          </p:nvSpPr>
          <p:spPr bwMode="auto">
            <a:xfrm>
              <a:off x="3171" y="2676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3" name="AutoShape 23"/>
            <p:cNvSpPr>
              <a:spLocks noChangeArrowheads="1"/>
            </p:cNvSpPr>
            <p:nvPr/>
          </p:nvSpPr>
          <p:spPr bwMode="auto">
            <a:xfrm>
              <a:off x="2451" y="2484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4" name="AutoShape 24"/>
            <p:cNvSpPr>
              <a:spLocks noChangeArrowheads="1"/>
            </p:cNvSpPr>
            <p:nvPr/>
          </p:nvSpPr>
          <p:spPr bwMode="auto">
            <a:xfrm>
              <a:off x="1236" y="383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5" name="AutoShape 25"/>
            <p:cNvCxnSpPr>
              <a:cxnSpLocks noChangeShapeType="1"/>
              <a:stCxn id="189463" idx="2"/>
              <a:endCxn id="189464" idx="0"/>
            </p:cNvCxnSpPr>
            <p:nvPr/>
          </p:nvCxnSpPr>
          <p:spPr bwMode="auto">
            <a:xfrm flipH="1">
              <a:off x="1284" y="2580"/>
              <a:ext cx="1215" cy="1251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466" name="AutoShape 26"/>
            <p:cNvCxnSpPr>
              <a:cxnSpLocks noChangeShapeType="1"/>
              <a:stCxn id="189506" idx="2"/>
              <a:endCxn id="189507" idx="0"/>
            </p:cNvCxnSpPr>
            <p:nvPr/>
          </p:nvCxnSpPr>
          <p:spPr bwMode="auto">
            <a:xfrm flipH="1">
              <a:off x="1196" y="2577"/>
              <a:ext cx="2029" cy="960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67" name="AutoShape 27"/>
            <p:cNvSpPr>
              <a:spLocks noChangeArrowheads="1"/>
            </p:cNvSpPr>
            <p:nvPr/>
          </p:nvSpPr>
          <p:spPr bwMode="auto">
            <a:xfrm>
              <a:off x="555" y="1716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8" name="AutoShape 28"/>
            <p:cNvSpPr>
              <a:spLocks noChangeArrowheads="1"/>
            </p:cNvSpPr>
            <p:nvPr/>
          </p:nvSpPr>
          <p:spPr bwMode="auto">
            <a:xfrm>
              <a:off x="2814" y="2673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9" name="AutoShape 29"/>
            <p:cNvCxnSpPr>
              <a:cxnSpLocks noChangeShapeType="1"/>
              <a:stCxn id="189467" idx="2"/>
              <a:endCxn id="189468" idx="0"/>
            </p:cNvCxnSpPr>
            <p:nvPr/>
          </p:nvCxnSpPr>
          <p:spPr bwMode="auto">
            <a:xfrm>
              <a:off x="627" y="1812"/>
              <a:ext cx="2259" cy="861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0" name="AutoShape 30"/>
            <p:cNvSpPr>
              <a:spLocks noChangeArrowheads="1"/>
            </p:cNvSpPr>
            <p:nvPr/>
          </p:nvSpPr>
          <p:spPr bwMode="auto">
            <a:xfrm>
              <a:off x="2826" y="2772"/>
              <a:ext cx="48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AutoShape 31"/>
            <p:cNvSpPr>
              <a:spLocks noChangeArrowheads="1"/>
            </p:cNvSpPr>
            <p:nvPr/>
          </p:nvSpPr>
          <p:spPr bwMode="auto">
            <a:xfrm>
              <a:off x="4104" y="3636"/>
              <a:ext cx="48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2" name="AutoShape 32"/>
            <p:cNvCxnSpPr>
              <a:cxnSpLocks noChangeShapeType="1"/>
              <a:stCxn id="189470" idx="2"/>
              <a:endCxn id="189471" idx="0"/>
            </p:cNvCxnSpPr>
            <p:nvPr/>
          </p:nvCxnSpPr>
          <p:spPr bwMode="auto">
            <a:xfrm>
              <a:off x="3066" y="2868"/>
              <a:ext cx="1278" cy="768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3" name="AutoShape 33"/>
            <p:cNvSpPr>
              <a:spLocks noChangeArrowheads="1"/>
            </p:cNvSpPr>
            <p:nvPr/>
          </p:nvSpPr>
          <p:spPr bwMode="auto">
            <a:xfrm>
              <a:off x="1062" y="181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4" name="AutoShape 34"/>
            <p:cNvSpPr>
              <a:spLocks noChangeArrowheads="1"/>
            </p:cNvSpPr>
            <p:nvPr/>
          </p:nvSpPr>
          <p:spPr bwMode="auto">
            <a:xfrm>
              <a:off x="2364" y="2676"/>
              <a:ext cx="180" cy="108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5" name="AutoShape 35"/>
            <p:cNvCxnSpPr>
              <a:cxnSpLocks noChangeShapeType="1"/>
              <a:stCxn id="189473" idx="2"/>
              <a:endCxn id="189474" idx="0"/>
            </p:cNvCxnSpPr>
            <p:nvPr/>
          </p:nvCxnSpPr>
          <p:spPr bwMode="auto">
            <a:xfrm>
              <a:off x="1182" y="1908"/>
              <a:ext cx="1272" cy="768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6" name="AutoShape 36"/>
            <p:cNvSpPr>
              <a:spLocks noChangeArrowheads="1"/>
            </p:cNvSpPr>
            <p:nvPr/>
          </p:nvSpPr>
          <p:spPr bwMode="auto">
            <a:xfrm>
              <a:off x="549" y="181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7" name="AutoShape 37"/>
            <p:cNvSpPr>
              <a:spLocks noChangeArrowheads="1"/>
            </p:cNvSpPr>
            <p:nvPr/>
          </p:nvSpPr>
          <p:spPr bwMode="auto">
            <a:xfrm>
              <a:off x="2160" y="2880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8" name="AutoShape 38"/>
            <p:cNvCxnSpPr>
              <a:cxnSpLocks noChangeShapeType="1"/>
              <a:stCxn id="189476" idx="2"/>
              <a:endCxn id="189477" idx="0"/>
            </p:cNvCxnSpPr>
            <p:nvPr/>
          </p:nvCxnSpPr>
          <p:spPr bwMode="auto">
            <a:xfrm>
              <a:off x="669" y="1908"/>
              <a:ext cx="1611" cy="972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9" name="AutoShape 39"/>
            <p:cNvSpPr>
              <a:spLocks noChangeArrowheads="1"/>
            </p:cNvSpPr>
            <p:nvPr/>
          </p:nvSpPr>
          <p:spPr bwMode="auto">
            <a:xfrm>
              <a:off x="3945" y="1425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0" name="AutoShape 40"/>
            <p:cNvSpPr>
              <a:spLocks noChangeArrowheads="1"/>
            </p:cNvSpPr>
            <p:nvPr/>
          </p:nvSpPr>
          <p:spPr bwMode="auto">
            <a:xfrm>
              <a:off x="2172" y="2676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1" name="AutoShape 41"/>
            <p:cNvCxnSpPr>
              <a:cxnSpLocks noChangeShapeType="1"/>
              <a:stCxn id="189479" idx="2"/>
              <a:endCxn id="189480" idx="0"/>
            </p:cNvCxnSpPr>
            <p:nvPr/>
          </p:nvCxnSpPr>
          <p:spPr bwMode="auto">
            <a:xfrm flipH="1">
              <a:off x="2268" y="1521"/>
              <a:ext cx="1773" cy="1155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2" name="AutoShape 42"/>
            <p:cNvSpPr>
              <a:spLocks noChangeArrowheads="1"/>
            </p:cNvSpPr>
            <p:nvPr/>
          </p:nvSpPr>
          <p:spPr bwMode="auto">
            <a:xfrm>
              <a:off x="525" y="1233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3" name="AutoShape 43"/>
            <p:cNvSpPr>
              <a:spLocks noChangeArrowheads="1"/>
            </p:cNvSpPr>
            <p:nvPr/>
          </p:nvSpPr>
          <p:spPr bwMode="auto">
            <a:xfrm>
              <a:off x="2160" y="2193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4" name="AutoShape 44"/>
            <p:cNvCxnSpPr>
              <a:cxnSpLocks noChangeShapeType="1"/>
              <a:stCxn id="189482" idx="2"/>
              <a:endCxn id="189483" idx="0"/>
            </p:cNvCxnSpPr>
            <p:nvPr/>
          </p:nvCxnSpPr>
          <p:spPr bwMode="auto">
            <a:xfrm>
              <a:off x="621" y="1329"/>
              <a:ext cx="1635" cy="864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5" name="AutoShape 45"/>
            <p:cNvSpPr>
              <a:spLocks noChangeArrowheads="1"/>
            </p:cNvSpPr>
            <p:nvPr/>
          </p:nvSpPr>
          <p:spPr bwMode="auto">
            <a:xfrm>
              <a:off x="546" y="1620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6" name="AutoShape 46"/>
            <p:cNvSpPr>
              <a:spLocks noChangeArrowheads="1"/>
            </p:cNvSpPr>
            <p:nvPr/>
          </p:nvSpPr>
          <p:spPr bwMode="auto">
            <a:xfrm>
              <a:off x="2436" y="2289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7" name="AutoShape 47"/>
            <p:cNvCxnSpPr>
              <a:cxnSpLocks noChangeShapeType="1"/>
              <a:stCxn id="189485" idx="2"/>
              <a:endCxn id="189486" idx="0"/>
            </p:cNvCxnSpPr>
            <p:nvPr/>
          </p:nvCxnSpPr>
          <p:spPr bwMode="auto">
            <a:xfrm>
              <a:off x="618" y="1716"/>
              <a:ext cx="1890" cy="573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8" name="AutoShape 48"/>
            <p:cNvSpPr>
              <a:spLocks noChangeArrowheads="1"/>
            </p:cNvSpPr>
            <p:nvPr/>
          </p:nvSpPr>
          <p:spPr bwMode="auto">
            <a:xfrm>
              <a:off x="2850" y="2388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9" name="AutoShape 49"/>
            <p:cNvSpPr>
              <a:spLocks noChangeArrowheads="1"/>
            </p:cNvSpPr>
            <p:nvPr/>
          </p:nvSpPr>
          <p:spPr bwMode="auto">
            <a:xfrm>
              <a:off x="4371" y="3444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0" name="AutoShape 50"/>
            <p:cNvCxnSpPr>
              <a:cxnSpLocks noChangeShapeType="1"/>
              <a:stCxn id="189488" idx="2"/>
              <a:endCxn id="189489" idx="0"/>
            </p:cNvCxnSpPr>
            <p:nvPr/>
          </p:nvCxnSpPr>
          <p:spPr bwMode="auto">
            <a:xfrm>
              <a:off x="2922" y="2484"/>
              <a:ext cx="1521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1" name="AutoShape 51"/>
            <p:cNvSpPr>
              <a:spLocks noChangeArrowheads="1"/>
            </p:cNvSpPr>
            <p:nvPr/>
          </p:nvSpPr>
          <p:spPr bwMode="auto">
            <a:xfrm>
              <a:off x="804" y="1428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2" name="AutoShape 52"/>
            <p:cNvSpPr>
              <a:spLocks noChangeArrowheads="1"/>
            </p:cNvSpPr>
            <p:nvPr/>
          </p:nvSpPr>
          <p:spPr bwMode="auto">
            <a:xfrm>
              <a:off x="2196" y="2484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3" name="AutoShape 53"/>
            <p:cNvCxnSpPr>
              <a:cxnSpLocks noChangeShapeType="1"/>
              <a:stCxn id="189491" idx="2"/>
              <a:endCxn id="189492" idx="0"/>
            </p:cNvCxnSpPr>
            <p:nvPr/>
          </p:nvCxnSpPr>
          <p:spPr bwMode="auto">
            <a:xfrm>
              <a:off x="876" y="1524"/>
              <a:ext cx="1392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4" name="AutoShape 54"/>
            <p:cNvSpPr>
              <a:spLocks noChangeArrowheads="1"/>
            </p:cNvSpPr>
            <p:nvPr/>
          </p:nvSpPr>
          <p:spPr bwMode="auto">
            <a:xfrm>
              <a:off x="4017" y="1233"/>
              <a:ext cx="96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cxnSp>
          <p:nvCxnSpPr>
            <p:cNvPr id="189495" name="AutoShape 55"/>
            <p:cNvCxnSpPr>
              <a:cxnSpLocks noChangeShapeType="1"/>
              <a:stCxn id="189494" idx="2"/>
              <a:endCxn id="189504" idx="0"/>
            </p:cNvCxnSpPr>
            <p:nvPr/>
          </p:nvCxnSpPr>
          <p:spPr bwMode="auto">
            <a:xfrm flipH="1">
              <a:off x="2312" y="1329"/>
              <a:ext cx="2185" cy="960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496" name="AutoShape 56"/>
            <p:cNvCxnSpPr>
              <a:cxnSpLocks noChangeShapeType="1"/>
              <a:stCxn id="189494" idx="2"/>
              <a:endCxn id="189505" idx="0"/>
            </p:cNvCxnSpPr>
            <p:nvPr/>
          </p:nvCxnSpPr>
          <p:spPr bwMode="auto">
            <a:xfrm flipH="1">
              <a:off x="3171" y="1329"/>
              <a:ext cx="1326" cy="86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7" name="AutoShape 57"/>
            <p:cNvSpPr>
              <a:spLocks noChangeArrowheads="1"/>
            </p:cNvSpPr>
            <p:nvPr/>
          </p:nvSpPr>
          <p:spPr bwMode="auto">
            <a:xfrm>
              <a:off x="2976" y="2880"/>
              <a:ext cx="33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8" name="AutoShape 58"/>
            <p:cNvCxnSpPr>
              <a:cxnSpLocks noChangeShapeType="1"/>
              <a:stCxn id="189499" idx="2"/>
              <a:endCxn id="189497" idx="0"/>
            </p:cNvCxnSpPr>
            <p:nvPr/>
          </p:nvCxnSpPr>
          <p:spPr bwMode="auto">
            <a:xfrm>
              <a:off x="1410" y="1428"/>
              <a:ext cx="1734" cy="145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9" name="AutoShape 59"/>
            <p:cNvSpPr>
              <a:spLocks noChangeArrowheads="1"/>
            </p:cNvSpPr>
            <p:nvPr/>
          </p:nvSpPr>
          <p:spPr bwMode="auto">
            <a:xfrm>
              <a:off x="1248" y="1332"/>
              <a:ext cx="32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0" name="AutoShape 60"/>
            <p:cNvSpPr>
              <a:spLocks noChangeArrowheads="1"/>
            </p:cNvSpPr>
            <p:nvPr/>
          </p:nvSpPr>
          <p:spPr bwMode="auto">
            <a:xfrm>
              <a:off x="2169" y="2772"/>
              <a:ext cx="273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1" name="AutoShape 61"/>
            <p:cNvSpPr>
              <a:spLocks noChangeArrowheads="1"/>
            </p:cNvSpPr>
            <p:nvPr/>
          </p:nvSpPr>
          <p:spPr bwMode="auto">
            <a:xfrm>
              <a:off x="549" y="1908"/>
              <a:ext cx="38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502" name="AutoShape 62"/>
            <p:cNvCxnSpPr>
              <a:cxnSpLocks noChangeShapeType="1"/>
              <a:stCxn id="189501" idx="2"/>
              <a:endCxn id="189500" idx="0"/>
            </p:cNvCxnSpPr>
            <p:nvPr/>
          </p:nvCxnSpPr>
          <p:spPr bwMode="auto">
            <a:xfrm>
              <a:off x="741" y="2004"/>
              <a:ext cx="1565" cy="768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503" name="AutoShape 63"/>
            <p:cNvCxnSpPr>
              <a:cxnSpLocks noChangeShapeType="1"/>
              <a:stCxn id="189501" idx="2"/>
              <a:endCxn id="189462" idx="0"/>
            </p:cNvCxnSpPr>
            <p:nvPr/>
          </p:nvCxnSpPr>
          <p:spPr bwMode="auto">
            <a:xfrm>
              <a:off x="741" y="2004"/>
              <a:ext cx="2502" cy="67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504" name="AutoShape 64"/>
            <p:cNvSpPr>
              <a:spLocks noChangeArrowheads="1"/>
            </p:cNvSpPr>
            <p:nvPr/>
          </p:nvSpPr>
          <p:spPr bwMode="auto">
            <a:xfrm>
              <a:off x="2175" y="2289"/>
              <a:ext cx="273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5" name="AutoShape 65"/>
            <p:cNvSpPr>
              <a:spLocks noChangeArrowheads="1"/>
            </p:cNvSpPr>
            <p:nvPr/>
          </p:nvSpPr>
          <p:spPr bwMode="auto">
            <a:xfrm>
              <a:off x="2811" y="2193"/>
              <a:ext cx="72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6" name="AutoShape 66"/>
            <p:cNvSpPr>
              <a:spLocks noChangeArrowheads="1"/>
            </p:cNvSpPr>
            <p:nvPr/>
          </p:nvSpPr>
          <p:spPr bwMode="auto">
            <a:xfrm>
              <a:off x="3081" y="2481"/>
              <a:ext cx="288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7" name="AutoShape 67"/>
            <p:cNvSpPr>
              <a:spLocks noChangeArrowheads="1"/>
            </p:cNvSpPr>
            <p:nvPr/>
          </p:nvSpPr>
          <p:spPr bwMode="auto">
            <a:xfrm>
              <a:off x="1056" y="3537"/>
              <a:ext cx="279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8" name="AutoShape 68"/>
            <p:cNvSpPr>
              <a:spLocks noChangeArrowheads="1"/>
            </p:cNvSpPr>
            <p:nvPr/>
          </p:nvSpPr>
          <p:spPr bwMode="auto">
            <a:xfrm>
              <a:off x="4596" y="152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509" name="AutoShape 69"/>
            <p:cNvCxnSpPr>
              <a:cxnSpLocks noChangeShapeType="1"/>
              <a:stCxn id="189508" idx="2"/>
              <a:endCxn id="189455" idx="0"/>
            </p:cNvCxnSpPr>
            <p:nvPr/>
          </p:nvCxnSpPr>
          <p:spPr bwMode="auto">
            <a:xfrm flipH="1">
              <a:off x="2478" y="1617"/>
              <a:ext cx="2166" cy="1155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164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/>
              <a:t>It is a guide to action which ensures that the military always obey the commands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10200"/>
            <a:ext cx="7543800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What percentage of machine n-grams can be found in the reference translations?  Do unigrams, bigrams and trigrams.</a:t>
            </a:r>
          </a:p>
        </p:txBody>
      </p:sp>
    </p:spTree>
    <p:extLst>
      <p:ext uri="{BB962C8B-B14F-4D97-AF65-F5344CB8AC3E}">
        <p14:creationId xmlns:p14="http://schemas.microsoft.com/office/powerpoint/2010/main" val="15532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E-step</a:t>
            </a:r>
          </a:p>
          <a:p>
            <a:pPr lvl="1"/>
            <a:r>
              <a:rPr lang="en-US" dirty="0"/>
              <a:t>Enumerate all possible alignments</a:t>
            </a:r>
          </a:p>
          <a:p>
            <a:pPr lvl="1"/>
            <a:r>
              <a:rPr lang="en-US" dirty="0"/>
              <a:t>Calculate </a:t>
            </a:r>
            <a:r>
              <a:rPr lang="en-US" dirty="0">
                <a:solidFill>
                  <a:srgbClr val="FF6600"/>
                </a:solidFill>
              </a:rPr>
              <a:t>how probable the alignments </a:t>
            </a:r>
            <a:r>
              <a:rPr lang="en-US" dirty="0"/>
              <a:t>are under the current model (i.e. p(</a:t>
            </a:r>
            <a:r>
              <a:rPr lang="en-US" dirty="0" err="1"/>
              <a:t>f|e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M-step</a:t>
            </a:r>
          </a:p>
          <a:p>
            <a:pPr lvl="1"/>
            <a:r>
              <a:rPr lang="en-US" dirty="0"/>
              <a:t>Recalculate </a:t>
            </a:r>
            <a:r>
              <a:rPr lang="en-US" dirty="0">
                <a:solidFill>
                  <a:srgbClr val="FF6600"/>
                </a:solidFill>
              </a:rPr>
              <a:t>p(</a:t>
            </a:r>
            <a:r>
              <a:rPr lang="en-US" dirty="0" err="1">
                <a:solidFill>
                  <a:srgbClr val="FF6600"/>
                </a:solidFill>
              </a:rPr>
              <a:t>f|e</a:t>
            </a:r>
            <a:r>
              <a:rPr lang="en-US" dirty="0">
                <a:solidFill>
                  <a:srgbClr val="FF6600"/>
                </a:solidFill>
              </a:rPr>
              <a:t>)</a:t>
            </a:r>
            <a:r>
              <a:rPr lang="en-US" dirty="0"/>
              <a:t> using counts from </a:t>
            </a:r>
            <a:r>
              <a:rPr lang="en-US" b="1" dirty="0"/>
              <a:t>all</a:t>
            </a:r>
            <a:r>
              <a:rPr lang="en-US" dirty="0"/>
              <a:t> alignments, </a:t>
            </a:r>
            <a:r>
              <a:rPr lang="en-US" b="1" dirty="0"/>
              <a:t>weighted</a:t>
            </a:r>
            <a:r>
              <a:rPr lang="en-US" dirty="0"/>
              <a:t> by how probable they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6C0BF-6496-DA43-A285-ACE5E5966117}"/>
              </a:ext>
            </a:extLst>
          </p:cNvPr>
          <p:cNvSpPr txBox="1"/>
          <p:nvPr/>
        </p:nvSpPr>
        <p:spPr>
          <a:xfrm>
            <a:off x="1917577" y="612559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(Note: </a:t>
            </a:r>
            <a:r>
              <a:rPr lang="en-US"/>
              <a:t>theoretical algorithm)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218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which ensures that the 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>
                <a:solidFill>
                  <a:srgbClr val="0000FF"/>
                </a:solidFill>
              </a:rPr>
              <a:t>always</a:t>
            </a:r>
            <a:r>
              <a:rPr lang="en-US" sz="2100" i="1" dirty="0"/>
              <a:t> 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26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</a:t>
            </a:r>
            <a:r>
              <a:rPr lang="en-US" sz="2100" i="1" dirty="0">
                <a:solidFill>
                  <a:srgbClr val="000000"/>
                </a:solidFill>
              </a:rPr>
              <a:t>which</a:t>
            </a:r>
            <a:r>
              <a:rPr lang="en-US" sz="2100" i="1" dirty="0">
                <a:solidFill>
                  <a:srgbClr val="0000FF"/>
                </a:solidFill>
              </a:rPr>
              <a:t> ensures that the 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always</a:t>
            </a:r>
            <a:r>
              <a:rPr lang="en-US" sz="2100" i="1" dirty="0"/>
              <a:t> 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3600" y="22098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0" y="22860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2098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95600" y="22860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657600" y="2209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410200" y="22098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77000" y="22860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010400" y="22098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86200" y="2895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67200" y="29718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7807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</a:t>
            </a:r>
            <a:r>
              <a:rPr lang="en-US" sz="2100" i="1" dirty="0">
                <a:solidFill>
                  <a:srgbClr val="000000"/>
                </a:solidFill>
              </a:rPr>
              <a:t>which</a:t>
            </a:r>
            <a:r>
              <a:rPr lang="en-US" sz="2100" i="1" dirty="0">
                <a:solidFill>
                  <a:srgbClr val="0000FF"/>
                </a:solidFill>
              </a:rPr>
              <a:t> ensures that the 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always</a:t>
            </a:r>
            <a:r>
              <a:rPr lang="en-US" sz="2100" i="1" dirty="0"/>
              <a:t> 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Trigrams: 7/16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3600" y="2209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0" y="22860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90800" y="236220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895600" y="22098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410200" y="2209800"/>
            <a:ext cx="1905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77000" y="22860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86200" y="28956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97220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00"/>
                </a:solidFill>
              </a:rPr>
              <a:t>It is to ensure the army forever hearing the directions guide that party commands.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party.</a:t>
            </a:r>
          </a:p>
        </p:txBody>
      </p:sp>
    </p:spTree>
    <p:extLst>
      <p:ext uri="{BB962C8B-B14F-4D97-AF65-F5344CB8AC3E}">
        <p14:creationId xmlns:p14="http://schemas.microsoft.com/office/powerpoint/2010/main" val="164841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ensure </a:t>
            </a:r>
            <a:r>
              <a:rPr lang="en-US" sz="2100" i="1" dirty="0">
                <a:solidFill>
                  <a:srgbClr val="0000FF"/>
                </a:solidFill>
              </a:rPr>
              <a:t>the army forever </a:t>
            </a:r>
            <a:r>
              <a:rPr lang="en-US" sz="2100" i="1" dirty="0">
                <a:solidFill>
                  <a:srgbClr val="000000"/>
                </a:solidFill>
              </a:rPr>
              <a:t>hearing </a:t>
            </a:r>
            <a:r>
              <a:rPr lang="en-US" sz="2100" i="1" dirty="0">
                <a:solidFill>
                  <a:srgbClr val="0000FF"/>
                </a:solidFill>
              </a:rPr>
              <a:t>the directions guide that party commands</a:t>
            </a:r>
            <a:r>
              <a:rPr lang="en-US" sz="2100" i="1" dirty="0">
                <a:solidFill>
                  <a:srgbClr val="000000"/>
                </a:solidFill>
              </a:rPr>
              <a:t>.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110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ensure </a:t>
            </a:r>
            <a:r>
              <a:rPr lang="en-US" sz="2100" i="1" dirty="0">
                <a:solidFill>
                  <a:srgbClr val="0000FF"/>
                </a:solidFill>
              </a:rPr>
              <a:t>the army </a:t>
            </a:r>
            <a:r>
              <a:rPr lang="en-US" sz="2100" i="1" dirty="0"/>
              <a:t>forever</a:t>
            </a: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hearing the directions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i="1" dirty="0">
                <a:solidFill>
                  <a:srgbClr val="000000"/>
                </a:solidFill>
              </a:rPr>
              <a:t> guide that</a:t>
            </a:r>
            <a:r>
              <a:rPr lang="en-US" sz="2100" i="1" dirty="0">
                <a:solidFill>
                  <a:srgbClr val="0000FF"/>
                </a:solidFill>
              </a:rPr>
              <a:t> party commands</a:t>
            </a:r>
            <a:r>
              <a:rPr lang="en-US" sz="2100" i="1" dirty="0">
                <a:solidFill>
                  <a:srgbClr val="000000"/>
                </a:solidFill>
              </a:rPr>
              <a:t>.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3600" y="19812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362200" y="2057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810000" y="19812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828800" y="26670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6470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ensure the army forever hearing the directions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i="1" dirty="0">
                <a:solidFill>
                  <a:srgbClr val="000000"/>
                </a:solidFill>
              </a:rPr>
              <a:t> guide that party commands.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Trigrams: 1/12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3600" y="19812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810000" y="19812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94621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 precision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731520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000" dirty="0"/>
              <a:t>Candidate 1: </a:t>
            </a:r>
            <a:r>
              <a:rPr lang="en-US" sz="2000" i="1" dirty="0"/>
              <a:t>It is a guide to action which ensures that the military always obey the commands of the party.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69433"/>
            <a:ext cx="75438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Trigrams: 7/16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191000"/>
            <a:ext cx="723900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Candidate 2: </a:t>
            </a:r>
            <a:r>
              <a:rPr lang="en-US" sz="2000" i="1" dirty="0">
                <a:solidFill>
                  <a:srgbClr val="000000"/>
                </a:solidFill>
              </a:rPr>
              <a:t>It is to ensure the army forever hearing the directions guide that party commands.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953000"/>
            <a:ext cx="7543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Trigrams: 1/12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96000"/>
            <a:ext cx="302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problems/concerns?</a:t>
            </a:r>
          </a:p>
        </p:txBody>
      </p:sp>
    </p:spTree>
    <p:extLst>
      <p:ext uri="{BB962C8B-B14F-4D97-AF65-F5344CB8AC3E}">
        <p14:creationId xmlns:p14="http://schemas.microsoft.com/office/powerpoint/2010/main" val="7845253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3: the</a:t>
            </a: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4: It is a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10200"/>
            <a:ext cx="754380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What percentage of machine n-grams can be found in the reference translations?  Do unigrams, bigrams and trigrams.</a:t>
            </a:r>
          </a:p>
        </p:txBody>
      </p:sp>
    </p:spTree>
    <p:extLst>
      <p:ext uri="{BB962C8B-B14F-4D97-AF65-F5344CB8AC3E}">
        <p14:creationId xmlns:p14="http://schemas.microsoft.com/office/powerpoint/2010/main" val="38437879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Reference (human)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rgbClr val="009900"/>
                </a:solidFill>
              </a:rPr>
              <a:t>The U.S. island of Guam is maintaining a high state of alert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Guam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offices both received an e-mail from someone calling himself the Saudi Arabian Osama bin Laden and threatening a biological/chemical attack against public places such as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.</a:t>
            </a:r>
            <a:endParaRPr lang="en-US" sz="1400">
              <a:solidFill>
                <a:srgbClr val="C08080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Machine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The American [?] international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the office all receives one calls self the sand Arab rich business [?] and so on electronic mail , which sends out ;  The threat will be able after public place and so on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to start the biochemistry attack , [?] highly alerts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maintenance.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1447800" y="2514600"/>
            <a:ext cx="914400" cy="2362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914400" y="2590800"/>
            <a:ext cx="533400" cy="37338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2514600" y="3886200"/>
            <a:ext cx="304800" cy="19812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BLEU Evaluation Metric</a:t>
            </a:r>
          </a:p>
          <a:p>
            <a:r>
              <a:rPr lang="en-US" sz="2400">
                <a:solidFill>
                  <a:schemeClr val="tx2"/>
                </a:solidFill>
              </a:rPr>
              <a:t>(Papineni et al, ACL-2002)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05200" y="16002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N-gram precision (score is between 0 &amp; 1)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What percentage of machine n-grams can be found in the reference translation?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Not allowed to use same portion of reference translation twice (can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cheat by typing out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the the the the the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Brevity penalty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Can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just type out single word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the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(precision 1.0!)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*** Amazingly hard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game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the system (i.e., find a way to change machine output so that BLEU goes up, but quality </a:t>
            </a:r>
            <a:r>
              <a:rPr lang="en-US" dirty="0" err="1"/>
              <a:t>doesn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824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" y="5850097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E-step: Given p(F|E), calculate p(A,F|E)</a:t>
            </a:r>
          </a:p>
        </p:txBody>
      </p:sp>
    </p:spTree>
    <p:extLst>
      <p:ext uri="{BB962C8B-B14F-4D97-AF65-F5344CB8AC3E}">
        <p14:creationId xmlns:p14="http://schemas.microsoft.com/office/powerpoint/2010/main" val="10682930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BLEU Tends to Predict Human Judgments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362200" y="1676400"/>
          <a:ext cx="45720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29" name="Chart" r:id="rId3" imgW="6705905" imgH="6201156" progId="Excel.Chart.8">
                  <p:embed/>
                </p:oleObj>
              </mc:Choice>
              <mc:Fallback>
                <p:oleObj name="Chart" r:id="rId3" imgW="6705905" imgH="6201156" progId="Excel.Chart.8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76400"/>
                        <a:ext cx="4572000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486400" y="6172200"/>
            <a:ext cx="344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slide from G. Doddington (NIST)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 rot="-5400000">
            <a:off x="1786732" y="2253456"/>
            <a:ext cx="1428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(variant of BLEU)</a:t>
            </a:r>
          </a:p>
        </p:txBody>
      </p:sp>
    </p:spTree>
    <p:extLst>
      <p:ext uri="{BB962C8B-B14F-4D97-AF65-F5344CB8AC3E}">
        <p14:creationId xmlns:p14="http://schemas.microsoft.com/office/powerpoint/2010/main" val="23057115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BLEU: </a:t>
            </a:r>
            <a:r>
              <a:rPr lang="en-US" dirty="0">
                <a:solidFill>
                  <a:srgbClr val="FF0000"/>
                </a:solidFill>
              </a:rPr>
              <a:t>Problems?</a:t>
            </a:r>
          </a:p>
        </p:txBody>
      </p:sp>
      <p:sp>
        <p:nvSpPr>
          <p:cNvPr id="203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err="1"/>
              <a:t>Doesn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care if an incorrectly translated word is a name or a preposition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to Albright</a:t>
            </a:r>
            <a:r>
              <a:rPr lang="en-US" sz="2400" dirty="0"/>
              <a:t> 		(reference)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at Albright</a:t>
            </a:r>
            <a:r>
              <a:rPr lang="en-US" sz="2400" dirty="0"/>
              <a:t> 		(translation #1)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to altar 		</a:t>
            </a:r>
            <a:r>
              <a:rPr lang="en-US" sz="2400" dirty="0"/>
              <a:t>	(translation #2)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What happens when a program reaches human level performance in BLEU but the translations are still bad?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maybe sooner than you think …</a:t>
            </a:r>
          </a:p>
        </p:txBody>
      </p:sp>
    </p:spTree>
    <p:extLst>
      <p:ext uri="{BB962C8B-B14F-4D97-AF65-F5344CB8AC3E}">
        <p14:creationId xmlns:p14="http://schemas.microsoft.com/office/powerpoint/2010/main" val="25234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47720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1734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76491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Calculate unnormalized counts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0C0DB8-4FD4-DC4F-83DA-2DD8FE7F303A}"/>
              </a:ext>
            </a:extLst>
          </p:cNvPr>
          <p:cNvSpPr txBox="1"/>
          <p:nvPr/>
        </p:nvSpPr>
        <p:spPr>
          <a:xfrm>
            <a:off x="609600" y="5850097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E-step: Given p(F|E), calculate p(A,F|E)</a:t>
            </a:r>
          </a:p>
        </p:txBody>
      </p:sp>
    </p:spTree>
    <p:extLst>
      <p:ext uri="{BB962C8B-B14F-4D97-AF65-F5344CB8AC3E}">
        <p14:creationId xmlns:p14="http://schemas.microsoft.com/office/powerpoint/2010/main" val="10262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8D39-AB7D-0846-9F1C-18D6E6CC32A4}"/>
              </a:ext>
            </a:extLst>
          </p:cNvPr>
          <p:cNvSpPr txBox="1"/>
          <p:nvPr/>
        </p:nvSpPr>
        <p:spPr>
          <a:xfrm>
            <a:off x="1863854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4DF8F-087B-A742-ABCC-EF67EAE9F6B4}"/>
              </a:ext>
            </a:extLst>
          </p:cNvPr>
          <p:cNvSpPr txBox="1"/>
          <p:nvPr/>
        </p:nvSpPr>
        <p:spPr>
          <a:xfrm>
            <a:off x="6247486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/>
              <p:nvPr/>
            </p:nvSpPr>
            <p:spPr>
              <a:xfrm>
                <a:off x="5789246" y="5346667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246" y="5346667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1606" t="-22807" r="-2008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DFDFC23D-4E78-0340-AA35-1B2417507EA6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Normalize by the sum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1585EF-06C9-304A-84EA-C52F2229FFE9}"/>
              </a:ext>
            </a:extLst>
          </p:cNvPr>
          <p:cNvSpPr txBox="1"/>
          <p:nvPr/>
        </p:nvSpPr>
        <p:spPr>
          <a:xfrm>
            <a:off x="609600" y="5850097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E-step: Given p(F|E), calculate p(A,F|E)</a:t>
            </a:r>
          </a:p>
        </p:txBody>
      </p:sp>
    </p:spTree>
    <p:extLst>
      <p:ext uri="{BB962C8B-B14F-4D97-AF65-F5344CB8AC3E}">
        <p14:creationId xmlns:p14="http://schemas.microsoft.com/office/powerpoint/2010/main" val="20723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imes}&#10;\usepackage{qtree}&#10;\usepackage{color}&#10;\newcommand{\argmax}[1]{{\hbox{$\underset{#1}{\mbox{argmax}}\;$}}}&#10;\begin{document}&#10;\definecolor{darkred}{rgb}{0.7,0,0}&#10;\begin{figure}&#10;\color{darkred}&#10;\Huge{&#10;\Tree [.VP [.V read ]  [\qroof{the~~~book}.Obj ] [\qroof{in~~~the~~~office}.PP ] ]&#10;}&#10;\end{figure}&#10;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09"/>
  <p:tag name="PICTUREFILESIZE" val="194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22824</TotalTime>
  <Words>5993</Words>
  <Application>Microsoft Macintosh PowerPoint</Application>
  <PresentationFormat>On-screen Show (4:3)</PresentationFormat>
  <Paragraphs>996</Paragraphs>
  <Slides>71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</vt:lpstr>
      <vt:lpstr>Calibri</vt:lpstr>
      <vt:lpstr>Cambria Math</vt:lpstr>
      <vt:lpstr>Comic Sans MS</vt:lpstr>
      <vt:lpstr>Tahoma</vt:lpstr>
      <vt:lpstr>Times New Roman</vt:lpstr>
      <vt:lpstr>Wingdings</vt:lpstr>
      <vt:lpstr>Default Design</vt:lpstr>
      <vt:lpstr>Office Theme</vt:lpstr>
      <vt:lpstr>Equation</vt:lpstr>
      <vt:lpstr>Chart</vt:lpstr>
      <vt:lpstr>Machine Translation Concluded</vt:lpstr>
      <vt:lpstr>Admin</vt:lpstr>
      <vt:lpstr>Language translation</vt:lpstr>
      <vt:lpstr>Word models: IBM Model 1</vt:lpstr>
      <vt:lpstr>Training without alignments</vt:lpstr>
      <vt:lpstr>EM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details</vt:lpstr>
      <vt:lpstr>Implementation details</vt:lpstr>
      <vt:lpstr>Thought experiment</vt:lpstr>
      <vt:lpstr>If we had the alignments</vt:lpstr>
      <vt:lpstr>If we had the alignments</vt:lpstr>
      <vt:lpstr>If we had the alignments</vt:lpstr>
      <vt:lpstr>Thought experiment #2</vt:lpstr>
      <vt:lpstr>Without the alignments</vt:lpstr>
      <vt:lpstr>Without alignments</vt:lpstr>
      <vt:lpstr>Without alignments</vt:lpstr>
      <vt:lpstr>Without alignments</vt:lpstr>
      <vt:lpstr>Without the alignments</vt:lpstr>
      <vt:lpstr>EM: without the alignments</vt:lpstr>
      <vt:lpstr>EM: without the alignments</vt:lpstr>
      <vt:lpstr>EM: without the alignments</vt:lpstr>
      <vt:lpstr>EM: without the alignments</vt:lpstr>
      <vt:lpstr>EM: without the alignments</vt:lpstr>
      <vt:lpstr>NULL</vt:lpstr>
      <vt:lpstr>Benefits of word-level model</vt:lpstr>
      <vt:lpstr>Word alignment</vt:lpstr>
      <vt:lpstr>Word alignment</vt:lpstr>
      <vt:lpstr>Word-level alignment</vt:lpstr>
      <vt:lpstr>Word-alignment Evaluation</vt:lpstr>
      <vt:lpstr>Word-alignment Evaluation</vt:lpstr>
      <vt:lpstr>Word-alignment Evaluation</vt:lpstr>
      <vt:lpstr>Word-alignment Evaluation</vt:lpstr>
      <vt:lpstr>Problems for Statistical MT</vt:lpstr>
      <vt:lpstr>What kind of Translation Model?</vt:lpstr>
      <vt:lpstr>Phrasal translation model</vt:lpstr>
      <vt:lpstr>Phrasal translation model</vt:lpstr>
      <vt:lpstr>Phrasal translation model</vt:lpstr>
      <vt:lpstr>Phrase table</vt:lpstr>
      <vt:lpstr>Phrase table</vt:lpstr>
      <vt:lpstr>Phrasal translation model</vt:lpstr>
      <vt:lpstr>Advantages of Phrase-Based</vt:lpstr>
      <vt:lpstr>PowerPoint Presentation</vt:lpstr>
      <vt:lpstr>Syntax-based models</vt:lpstr>
      <vt:lpstr>Tree to string rule</vt:lpstr>
      <vt:lpstr>Tree to tree example</vt:lpstr>
      <vt:lpstr>Problems for Statistical MT</vt:lpstr>
      <vt:lpstr>MT Evaluation</vt:lpstr>
      <vt:lpstr>MT Evaluation</vt:lpstr>
      <vt:lpstr>Automatic Evaluation</vt:lpstr>
      <vt:lpstr>Automatic Evaluation</vt:lpstr>
      <vt:lpstr>PowerPoint Presentation</vt:lpstr>
      <vt:lpstr>PowerPoint Presentation</vt:lpstr>
      <vt:lpstr>N-gram precision example</vt:lpstr>
      <vt:lpstr>N-gram precision example</vt:lpstr>
      <vt:lpstr>N-gram precision example</vt:lpstr>
      <vt:lpstr>N-gram precision example</vt:lpstr>
      <vt:lpstr>N-gram precision example 2</vt:lpstr>
      <vt:lpstr>N-gram precision example 2</vt:lpstr>
      <vt:lpstr>N-gram precision example 2</vt:lpstr>
      <vt:lpstr>N-gram precision example 2</vt:lpstr>
      <vt:lpstr>N-gram precision</vt:lpstr>
      <vt:lpstr>N-gram precision example</vt:lpstr>
      <vt:lpstr>PowerPoint Presentation</vt:lpstr>
      <vt:lpstr>BLEU Tends to Predict Human Judgments</vt:lpstr>
      <vt:lpstr>BLEU: Problems?</vt:lpstr>
    </vt:vector>
  </TitlesOfParts>
  <Company>USC/ISI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 Statistical Machine Translation</dc:title>
  <dc:creator> </dc:creator>
  <cp:lastModifiedBy>Microsoft Office User</cp:lastModifiedBy>
  <cp:revision>812</cp:revision>
  <cp:lastPrinted>2020-10-20T21:18:20Z</cp:lastPrinted>
  <dcterms:created xsi:type="dcterms:W3CDTF">2011-04-04T17:18:47Z</dcterms:created>
  <dcterms:modified xsi:type="dcterms:W3CDTF">2020-10-20T21:18:24Z</dcterms:modified>
</cp:coreProperties>
</file>