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8"/>
  </p:notesMasterIdLst>
  <p:handoutMasterIdLst>
    <p:handoutMasterId r:id="rId69"/>
  </p:handoutMasterIdLst>
  <p:sldIdLst>
    <p:sldId id="256" r:id="rId2"/>
    <p:sldId id="339" r:id="rId3"/>
    <p:sldId id="397" r:id="rId4"/>
    <p:sldId id="262" r:id="rId5"/>
    <p:sldId id="398" r:id="rId6"/>
    <p:sldId id="276" r:id="rId7"/>
    <p:sldId id="399" r:id="rId8"/>
    <p:sldId id="437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438" r:id="rId18"/>
    <p:sldId id="439" r:id="rId19"/>
    <p:sldId id="440" r:id="rId20"/>
    <p:sldId id="441" r:id="rId21"/>
    <p:sldId id="442" r:id="rId22"/>
    <p:sldId id="443" r:id="rId23"/>
    <p:sldId id="444" r:id="rId24"/>
    <p:sldId id="445" r:id="rId25"/>
    <p:sldId id="446" r:id="rId26"/>
    <p:sldId id="344" r:id="rId27"/>
    <p:sldId id="345" r:id="rId28"/>
    <p:sldId id="346" r:id="rId29"/>
    <p:sldId id="347" r:id="rId30"/>
    <p:sldId id="434" r:id="rId31"/>
    <p:sldId id="349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73" r:id="rId42"/>
    <p:sldId id="374" r:id="rId43"/>
    <p:sldId id="375" r:id="rId44"/>
    <p:sldId id="376" r:id="rId45"/>
    <p:sldId id="377" r:id="rId46"/>
    <p:sldId id="378" r:id="rId47"/>
    <p:sldId id="379" r:id="rId48"/>
    <p:sldId id="380" r:id="rId49"/>
    <p:sldId id="381" r:id="rId50"/>
    <p:sldId id="382" r:id="rId51"/>
    <p:sldId id="383" r:id="rId52"/>
    <p:sldId id="384" r:id="rId53"/>
    <p:sldId id="385" r:id="rId54"/>
    <p:sldId id="391" r:id="rId55"/>
    <p:sldId id="436" r:id="rId56"/>
    <p:sldId id="392" r:id="rId57"/>
    <p:sldId id="415" r:id="rId58"/>
    <p:sldId id="416" r:id="rId59"/>
    <p:sldId id="417" r:id="rId60"/>
    <p:sldId id="418" r:id="rId61"/>
    <p:sldId id="423" r:id="rId62"/>
    <p:sldId id="419" r:id="rId63"/>
    <p:sldId id="422" r:id="rId64"/>
    <p:sldId id="425" r:id="rId65"/>
    <p:sldId id="420" r:id="rId66"/>
    <p:sldId id="421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8367" autoAdjust="0"/>
  </p:normalViewPr>
  <p:slideViewPr>
    <p:cSldViewPr snapToGrid="0" snapToObjects="1">
      <p:cViewPr varScale="1">
        <p:scale>
          <a:sx n="99" d="100"/>
          <a:sy n="99" d="100"/>
        </p:scale>
        <p:origin x="2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82848E-DE31-6742-AF50-015545A81C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42BC73-24AE-8243-B68C-DD5F762200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7758A-98A8-E349-B15A-9D98A484A356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300CA-5E09-CF40-B8BE-E15E1C31DA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E88C9-2E63-9D41-A70C-B3669940EF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D1031-A540-C649-9D6A-F543A3832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03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3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yahoo and</a:t>
            </a:r>
            <a:r>
              <a:rPr lang="en-US" baseline="0" dirty="0"/>
              <a:t> some others allow you API access to their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2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yahoo and</a:t>
            </a:r>
            <a:r>
              <a:rPr lang="en-US" baseline="0" dirty="0"/>
              <a:t> some others allow you API access to their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7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96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9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10/6/20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1.bin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e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e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e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 Similarity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CS159 Fall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Word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7360" y="1586832"/>
            <a:ext cx="8153400" cy="8061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Include a weight for each word/feature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7855" y="252663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: When			1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: the			2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: defendant		1</a:t>
            </a:r>
          </a:p>
          <a:p>
            <a:r>
              <a:rPr lang="en-US" dirty="0"/>
              <a:t>a</a:t>
            </a:r>
            <a:r>
              <a:rPr lang="en-US" baseline="-25000" dirty="0"/>
              <a:t>4</a:t>
            </a:r>
            <a:r>
              <a:rPr lang="en-US" dirty="0"/>
              <a:t>: and			1</a:t>
            </a:r>
          </a:p>
          <a:p>
            <a:r>
              <a:rPr lang="en-US" dirty="0"/>
              <a:t>a</a:t>
            </a:r>
            <a:r>
              <a:rPr lang="en-US" baseline="-25000" dirty="0"/>
              <a:t>5</a:t>
            </a:r>
            <a:r>
              <a:rPr lang="en-US" dirty="0"/>
              <a:t>: courthouse		0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7855" y="506663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: When			1</a:t>
            </a:r>
          </a:p>
          <a:p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: the			2</a:t>
            </a:r>
          </a:p>
          <a:p>
            <a:r>
              <a:rPr lang="en-US" dirty="0"/>
              <a:t>b</a:t>
            </a:r>
            <a:r>
              <a:rPr lang="en-US" baseline="-25000" dirty="0"/>
              <a:t>3</a:t>
            </a:r>
            <a:r>
              <a:rPr lang="en-US" dirty="0"/>
              <a:t>: defendant		1</a:t>
            </a:r>
          </a:p>
          <a:p>
            <a:r>
              <a:rPr lang="en-US" dirty="0"/>
              <a:t>b</a:t>
            </a:r>
            <a:r>
              <a:rPr lang="en-US" baseline="-25000" dirty="0"/>
              <a:t>4</a:t>
            </a:r>
            <a:r>
              <a:rPr lang="en-US" dirty="0"/>
              <a:t>: and			0</a:t>
            </a:r>
          </a:p>
          <a:p>
            <a:r>
              <a:rPr lang="en-US" dirty="0"/>
              <a:t>b</a:t>
            </a:r>
            <a:r>
              <a:rPr lang="en-US" baseline="-25000" dirty="0"/>
              <a:t>5</a:t>
            </a:r>
            <a:r>
              <a:rPr lang="en-US" dirty="0"/>
              <a:t>: courthouse		1</a:t>
            </a:r>
          </a:p>
          <a:p>
            <a:r>
              <a:rPr lang="en-US" dirty="0"/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6617" y="209120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6122" y="460496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9419" y="2486028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5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4275" y="5026526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baseline="-25000" dirty="0">
                <a:solidFill>
                  <a:srgbClr val="0000FF"/>
                </a:solidFill>
              </a:rPr>
              <a:t>5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16660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+ weights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623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can incorporate the weights into the distances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Think of it as either (</a:t>
            </a:r>
            <a:r>
              <a:rPr lang="en-US" i="1" dirty="0"/>
              <a:t>both work out the same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preprocessing the vectors by multiplying each dimension by the weight</a:t>
            </a:r>
          </a:p>
          <a:p>
            <a:pPr lvl="1"/>
            <a:r>
              <a:rPr lang="en-US" dirty="0"/>
              <a:t>incorporating it directly into the similarity measure</a:t>
            </a:r>
          </a:p>
        </p:txBody>
      </p:sp>
      <p:graphicFrame>
        <p:nvGraphicFramePr>
          <p:cNvPr id="129026" name="Content Placeholder 3"/>
          <p:cNvGraphicFramePr>
            <a:graphicFrameLocks noChangeAspect="1"/>
          </p:cNvGraphicFramePr>
          <p:nvPr/>
        </p:nvGraphicFramePr>
        <p:xfrm>
          <a:off x="1756759" y="4261175"/>
          <a:ext cx="5402263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06" name="Equation" r:id="rId3" imgW="2997200" imgH="635000" progId="Equation.3">
                  <p:embed/>
                </p:oleObj>
              </mc:Choice>
              <mc:Fallback>
                <p:oleObj name="Equation" r:id="rId3" imgW="2997200" imgH="635000" progId="Equation.3">
                  <p:embed/>
                  <p:pic>
                    <p:nvPicPr>
                      <p:cNvPr id="129026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6759" y="4261175"/>
                        <a:ext cx="5402263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2198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use corpus statistics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930572" y="1791368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801511" y="1804863"/>
            <a:ext cx="834572" cy="1052285"/>
            <a:chOff x="1669143" y="3531810"/>
            <a:chExt cx="834572" cy="1052285"/>
          </a:xfrm>
        </p:grpSpPr>
        <p:sp>
          <p:nvSpPr>
            <p:cNvPr id="13" name="Rectangle 1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673216" y="1804990"/>
            <a:ext cx="834572" cy="1052285"/>
            <a:chOff x="1669143" y="3531810"/>
            <a:chExt cx="834572" cy="1052285"/>
          </a:xfrm>
        </p:grpSpPr>
        <p:sp>
          <p:nvSpPr>
            <p:cNvPr id="21" name="Rectangle 2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943441" y="3141330"/>
            <a:ext cx="834572" cy="1052285"/>
            <a:chOff x="1669143" y="3531810"/>
            <a:chExt cx="834572" cy="1052285"/>
          </a:xfrm>
        </p:grpSpPr>
        <p:sp>
          <p:nvSpPr>
            <p:cNvPr id="29" name="Rectangle 2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814380" y="3154825"/>
            <a:ext cx="834572" cy="1052285"/>
            <a:chOff x="1669143" y="3531810"/>
            <a:chExt cx="834572" cy="1052285"/>
          </a:xfrm>
        </p:grpSpPr>
        <p:sp>
          <p:nvSpPr>
            <p:cNvPr id="37" name="Rectangle 3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686085" y="3154952"/>
            <a:ext cx="834572" cy="1052285"/>
            <a:chOff x="1669143" y="3531810"/>
            <a:chExt cx="834572" cy="1052285"/>
          </a:xfrm>
        </p:grpSpPr>
        <p:sp>
          <p:nvSpPr>
            <p:cNvPr id="45" name="Rectangle 4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957807" y="4407757"/>
            <a:ext cx="834572" cy="1052285"/>
            <a:chOff x="1669143" y="3531810"/>
            <a:chExt cx="834572" cy="1052285"/>
          </a:xfrm>
        </p:grpSpPr>
        <p:sp>
          <p:nvSpPr>
            <p:cNvPr id="53" name="Rectangle 5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828746" y="4421252"/>
            <a:ext cx="834572" cy="1052285"/>
            <a:chOff x="1669143" y="3531810"/>
            <a:chExt cx="834572" cy="1052285"/>
          </a:xfrm>
        </p:grpSpPr>
        <p:sp>
          <p:nvSpPr>
            <p:cNvPr id="61" name="Rectangle 6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700451" y="4421379"/>
            <a:ext cx="834572" cy="1052285"/>
            <a:chOff x="1669143" y="3531810"/>
            <a:chExt cx="834572" cy="1052285"/>
          </a:xfrm>
        </p:grpSpPr>
        <p:sp>
          <p:nvSpPr>
            <p:cNvPr id="69" name="Rectangle 6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970676" y="5717615"/>
            <a:ext cx="834572" cy="1052285"/>
            <a:chOff x="1669143" y="3531810"/>
            <a:chExt cx="834572" cy="1052285"/>
          </a:xfrm>
        </p:grpSpPr>
        <p:sp>
          <p:nvSpPr>
            <p:cNvPr id="77" name="Rectangle 7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841615" y="5731110"/>
            <a:ext cx="834572" cy="1052285"/>
            <a:chOff x="1669143" y="3531810"/>
            <a:chExt cx="834572" cy="1052285"/>
          </a:xfrm>
        </p:grpSpPr>
        <p:sp>
          <p:nvSpPr>
            <p:cNvPr id="85" name="Rectangle 8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4713320" y="5731237"/>
            <a:ext cx="834572" cy="1052285"/>
            <a:chOff x="1669143" y="3531810"/>
            <a:chExt cx="834572" cy="1052285"/>
          </a:xfrm>
        </p:grpSpPr>
        <p:sp>
          <p:nvSpPr>
            <p:cNvPr id="93" name="Rectangle 9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1363578" y="2371485"/>
            <a:ext cx="11229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096210" y="3299842"/>
            <a:ext cx="20453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defendant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034901" y="5131073"/>
            <a:ext cx="290324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be a quantitative measure of word importance?</a:t>
            </a:r>
          </a:p>
        </p:txBody>
      </p:sp>
    </p:spTree>
    <p:extLst>
      <p:ext uri="{BB962C8B-B14F-4D97-AF65-F5344CB8AC3E}">
        <p14:creationId xmlns:p14="http://schemas.microsoft.com/office/powerpoint/2010/main" val="353184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document frequency</a:t>
            </a:r>
            <a:r>
              <a:rPr lang="en-US" dirty="0"/>
              <a:t> (DF) is one measure of word importance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Terms that occur in many documents are weighted less, since overlapping with these terms is very likely</a:t>
            </a:r>
          </a:p>
          <a:p>
            <a:pPr lvl="1"/>
            <a:r>
              <a:rPr lang="en-US" dirty="0"/>
              <a:t>In the extreme case, take a word like </a:t>
            </a:r>
            <a:r>
              <a:rPr lang="en-US" dirty="0">
                <a:solidFill>
                  <a:srgbClr val="0000FF"/>
                </a:solidFill>
              </a:rPr>
              <a:t>the</a:t>
            </a:r>
            <a:r>
              <a:rPr lang="en-US" dirty="0"/>
              <a:t> that occurs in almost EVERY document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Terms that occur in only a few documents are weighted more</a:t>
            </a:r>
          </a:p>
        </p:txBody>
      </p:sp>
    </p:spTree>
    <p:extLst>
      <p:ext uri="{BB962C8B-B14F-4D97-AF65-F5344CB8AC3E}">
        <p14:creationId xmlns:p14="http://schemas.microsoft.com/office/powerpoint/2010/main" val="4229077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Document vs. overall frequency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36892" y="1565152"/>
            <a:ext cx="8329155" cy="1420014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2400" dirty="0"/>
              <a:t>The overall frequency of a word is the number of occurrences in a dataset, counting multiple occurrences</a:t>
            </a:r>
          </a:p>
          <a:p>
            <a:pPr marL="0" indent="0" eaLnBrk="1" hangingPunct="1">
              <a:buNone/>
            </a:pPr>
            <a:endParaRPr lang="en-US" sz="2400" dirty="0"/>
          </a:p>
          <a:p>
            <a:pPr marL="0" indent="0" eaLnBrk="1" hangingPunct="1">
              <a:buNone/>
            </a:pPr>
            <a:r>
              <a:rPr lang="en-US" sz="2400" dirty="0"/>
              <a:t>Example: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490913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Overall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/>
                        <a:t>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0290" y="5998111"/>
            <a:ext cx="8934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word is a more informative (and should get a higher weight)?</a:t>
            </a:r>
          </a:p>
        </p:txBody>
      </p:sp>
    </p:spTree>
    <p:extLst>
      <p:ext uri="{BB962C8B-B14F-4D97-AF65-F5344CB8AC3E}">
        <p14:creationId xmlns:p14="http://schemas.microsoft.com/office/powerpoint/2010/main" val="2562460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frequency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911684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Collection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/>
                        <a:t>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1922" name="Content Placeholder 3"/>
          <p:cNvGraphicFramePr>
            <a:graphicFrameLocks noChangeAspect="1"/>
          </p:cNvGraphicFramePr>
          <p:nvPr/>
        </p:nvGraphicFramePr>
        <p:xfrm>
          <a:off x="1719263" y="5532438"/>
          <a:ext cx="5402262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4" name="Equation" r:id="rId3" imgW="2997200" imgH="635000" progId="Equation.3">
                  <p:embed/>
                </p:oleObj>
              </mc:Choice>
              <mc:Fallback>
                <p:oleObj name="Equation" r:id="rId3" imgW="2997200" imgH="635000" progId="Equation.3">
                  <p:embed/>
                  <p:pic>
                    <p:nvPicPr>
                      <p:cNvPr id="81922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5532438"/>
                        <a:ext cx="5402262" cy="114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320632" y="5668212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33968" y="5700300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47315" y="6227015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9477" y="6232361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2648" y="4241974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Document frequency is often related to word importance, but we want an actual weight.</a:t>
            </a:r>
            <a:r>
              <a:rPr lang="en-US" sz="2400" dirty="0">
                <a:solidFill>
                  <a:srgbClr val="FF0000"/>
                </a:solidFill>
              </a:rPr>
              <a:t>  Problems?</a:t>
            </a:r>
          </a:p>
        </p:txBody>
      </p:sp>
    </p:spTree>
    <p:extLst>
      <p:ext uri="{BB962C8B-B14F-4D97-AF65-F5344CB8AC3E}">
        <p14:creationId xmlns:p14="http://schemas.microsoft.com/office/powerpoint/2010/main" val="787595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document frequency to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703052"/>
            <a:ext cx="8153400" cy="28049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weight and document frequency are </a:t>
            </a:r>
            <a:r>
              <a:rPr lang="en-US" sz="2400" b="1" dirty="0"/>
              <a:t>inversely</a:t>
            </a:r>
            <a:r>
              <a:rPr lang="en-US" sz="2400" dirty="0"/>
              <a:t> related</a:t>
            </a:r>
          </a:p>
          <a:p>
            <a:pPr lvl="1"/>
            <a:r>
              <a:rPr lang="en-US" sz="2000" dirty="0"/>
              <a:t>higher document frequency should have lower weight and vice versa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document frequency is unbounded</a:t>
            </a:r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document frequency will change depending on the size of the data set (i.e. the number of documents)</a:t>
            </a:r>
          </a:p>
          <a:p>
            <a:pPr lvl="1"/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706963"/>
          <a:ext cx="7086600" cy="156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2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Collection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48">
                <a:tc>
                  <a:txBody>
                    <a:bodyPr/>
                    <a:lstStyle/>
                    <a:p>
                      <a:r>
                        <a:rPr lang="en-US" i="1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148">
                <a:tc>
                  <a:txBody>
                    <a:bodyPr/>
                    <a:lstStyle/>
                    <a:p>
                      <a:r>
                        <a:rPr lang="en-US" i="1" dirty="0"/>
                        <a:t>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8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 document frequency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3235158"/>
            <a:ext cx="8153400" cy="28608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</a:rPr>
              <a:t>IDF</a:t>
            </a:r>
            <a:r>
              <a:rPr lang="en-US" dirty="0"/>
              <a:t> is inversely correlated with DF</a:t>
            </a:r>
          </a:p>
          <a:p>
            <a:pPr lvl="1"/>
            <a:r>
              <a:rPr lang="en-US" dirty="0"/>
              <a:t>higher DF results in lower IDF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</a:rPr>
              <a:t>N</a:t>
            </a:r>
            <a:r>
              <a:rPr lang="en-US" dirty="0"/>
              <a:t> incorporates a dataset dependent normalizer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6600"/>
                </a:solidFill>
              </a:rPr>
              <a:t>log</a:t>
            </a:r>
            <a:r>
              <a:rPr lang="en-US" dirty="0"/>
              <a:t> dampens the overall weight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936122" y="1739356"/>
          <a:ext cx="2798763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2" name="Equation" r:id="rId3" imgW="1003300" imgH="393700" progId="Equation.3">
                  <p:embed/>
                </p:oleObj>
              </mc:Choice>
              <mc:Fallback>
                <p:oleObj name="Equation" r:id="rId3" imgW="1003300" imgH="393700" progId="Equation.3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122" y="1739356"/>
                        <a:ext cx="2798763" cy="110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24470" y="2312742"/>
            <a:ext cx="319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document frequency of </a:t>
            </a:r>
            <a:r>
              <a:rPr lang="en-US" sz="2000" dirty="0" err="1">
                <a:solidFill>
                  <a:srgbClr val="0000FF"/>
                </a:solidFill>
              </a:rPr>
              <a:t>w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6454" y="1739356"/>
            <a:ext cx="319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# of documents in dataset</a:t>
            </a: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>
            <a:off x="4734886" y="1938421"/>
            <a:ext cx="881569" cy="9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4734886" y="2580107"/>
            <a:ext cx="881569" cy="9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155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IDF example, suppose </a:t>
            </a:r>
            <a:r>
              <a:rPr lang="en-US" i="1" dirty="0"/>
              <a:t>N</a:t>
            </a:r>
            <a:r>
              <a:rPr lang="en-US" dirty="0"/>
              <a:t>=1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1165376" y="5562600"/>
            <a:ext cx="5296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the IDFs assuming log base 10?</a:t>
            </a:r>
          </a:p>
        </p:txBody>
      </p:sp>
    </p:spTree>
    <p:extLst>
      <p:ext uri="{BB962C8B-B14F-4D97-AF65-F5344CB8AC3E}">
        <p14:creationId xmlns:p14="http://schemas.microsoft.com/office/powerpoint/2010/main" val="2417090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IDF example, suppose </a:t>
            </a:r>
            <a:r>
              <a:rPr lang="en-US" i="1" dirty="0"/>
              <a:t>N</a:t>
            </a:r>
            <a:r>
              <a:rPr lang="en-US" dirty="0"/>
              <a:t>=1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5604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There is one </a:t>
            </a:r>
            <a:r>
              <a:rPr lang="en-US" sz="2400" dirty="0" err="1"/>
              <a:t>idf</a:t>
            </a:r>
            <a:r>
              <a:rPr lang="en-US" sz="2400" dirty="0"/>
              <a:t> value/weight for each word</a:t>
            </a:r>
          </a:p>
        </p:txBody>
      </p:sp>
    </p:spTree>
    <p:extLst>
      <p:ext uri="{BB962C8B-B14F-4D97-AF65-F5344CB8AC3E}">
        <p14:creationId xmlns:p14="http://schemas.microsoft.com/office/powerpoint/2010/main" val="253999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Assignment 4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Quiz #2 Thursday</a:t>
            </a:r>
          </a:p>
          <a:p>
            <a:pPr lvl="1"/>
            <a:r>
              <a:rPr lang="en-US" dirty="0"/>
              <a:t>1 hour (shouldn’t need that long)</a:t>
            </a:r>
          </a:p>
          <a:p>
            <a:pPr lvl="1"/>
            <a:r>
              <a:rPr lang="en-US" dirty="0"/>
              <a:t>Will post link on piazza</a:t>
            </a:r>
          </a:p>
          <a:p>
            <a:pPr lvl="1"/>
            <a:r>
              <a:rPr lang="en-US" dirty="0"/>
              <a:t>Will be available 12:15-1:15pm on class zoom</a:t>
            </a:r>
          </a:p>
          <a:p>
            <a:pPr lvl="1"/>
            <a:r>
              <a:rPr lang="en-US" dirty="0"/>
              <a:t>Open book and notes</a:t>
            </a:r>
          </a:p>
          <a:p>
            <a:pPr lvl="1"/>
            <a:r>
              <a:rPr lang="en-US" dirty="0"/>
              <a:t>Class starts at 1:15pm</a:t>
            </a:r>
          </a:p>
          <a:p>
            <a:pPr marL="68580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5 out soon</a:t>
            </a:r>
          </a:p>
        </p:txBody>
      </p:sp>
    </p:spTree>
    <p:extLst>
      <p:ext uri="{BB962C8B-B14F-4D97-AF65-F5344CB8AC3E}">
        <p14:creationId xmlns:p14="http://schemas.microsoft.com/office/powerpoint/2010/main" val="1717333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IDF example, suppose </a:t>
            </a:r>
            <a:r>
              <a:rPr lang="en-US" i="1" dirty="0"/>
              <a:t>N</a:t>
            </a:r>
            <a:r>
              <a:rPr lang="en-US" dirty="0"/>
              <a:t>=1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7014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if we didn’t use the log to dampen the weighting?</a:t>
            </a:r>
          </a:p>
        </p:txBody>
      </p:sp>
    </p:spTree>
    <p:extLst>
      <p:ext uri="{BB962C8B-B14F-4D97-AF65-F5344CB8AC3E}">
        <p14:creationId xmlns:p14="http://schemas.microsoft.com/office/powerpoint/2010/main" val="3070516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IDF example, suppose </a:t>
            </a:r>
            <a:r>
              <a:rPr lang="en-US" i="1" dirty="0"/>
              <a:t>N</a:t>
            </a:r>
            <a:r>
              <a:rPr lang="en-US" dirty="0"/>
              <a:t>=1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7014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if we didn’t use the log to dampen the weighting?</a:t>
            </a:r>
          </a:p>
        </p:txBody>
      </p:sp>
    </p:spTree>
    <p:extLst>
      <p:ext uri="{BB962C8B-B14F-4D97-AF65-F5344CB8AC3E}">
        <p14:creationId xmlns:p14="http://schemas.microsoft.com/office/powerpoint/2010/main" val="3682467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TF-IDF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622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One of the most common weighting schemes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TF</a:t>
            </a:r>
            <a:r>
              <a:rPr lang="en-US" dirty="0"/>
              <a:t> = term frequency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IDF</a:t>
            </a:r>
            <a:r>
              <a:rPr lang="en-US" dirty="0"/>
              <a:t> = inverse document frequency</a:t>
            </a:r>
          </a:p>
        </p:txBody>
      </p: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2351505" y="3462421"/>
          <a:ext cx="34131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0" name="Equation" r:id="rId3" imgW="1130300" imgH="203200" progId="Equation.3">
                  <p:embed/>
                </p:oleObj>
              </mc:Choice>
              <mc:Fallback>
                <p:oleObj name="Equation" r:id="rId3" imgW="1130300" imgH="203200" progId="Equation.3">
                  <p:embed/>
                  <p:pic>
                    <p:nvPicPr>
                      <p:cNvPr id="131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505" y="3462421"/>
                        <a:ext cx="34131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3053" y="5377978"/>
            <a:ext cx="6831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We can then use this with any of our similarity measures!</a:t>
            </a:r>
          </a:p>
        </p:txBody>
      </p:sp>
      <p:sp>
        <p:nvSpPr>
          <p:cNvPr id="6" name="Left Brace 5"/>
          <p:cNvSpPr/>
          <p:nvPr/>
        </p:nvSpPr>
        <p:spPr>
          <a:xfrm rot="16200000">
            <a:off x="4729533" y="3427781"/>
            <a:ext cx="387684" cy="1682514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08327" y="4462880"/>
            <a:ext cx="312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IDF (word importance weight )</a:t>
            </a:r>
          </a:p>
        </p:txBody>
      </p:sp>
      <p:sp>
        <p:nvSpPr>
          <p:cNvPr id="8" name="Left Brace 7"/>
          <p:cNvSpPr/>
          <p:nvPr/>
        </p:nvSpPr>
        <p:spPr>
          <a:xfrm rot="16200000">
            <a:off x="3322366" y="4002960"/>
            <a:ext cx="387684" cy="532154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11281" y="4502107"/>
            <a:ext cx="597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TF</a:t>
            </a:r>
          </a:p>
        </p:txBody>
      </p:sp>
    </p:spTree>
    <p:extLst>
      <p:ext uri="{BB962C8B-B14F-4D97-AF65-F5344CB8AC3E}">
        <p14:creationId xmlns:p14="http://schemas.microsoft.com/office/powerpoint/2010/main" val="2264559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Stoplists</a:t>
            </a:r>
            <a:r>
              <a:rPr lang="en-US" dirty="0"/>
              <a:t>: extreme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Some words like ‘a’ and ‘the’ will occur in almost every document</a:t>
            </a:r>
          </a:p>
          <a:p>
            <a:pPr lvl="1"/>
            <a:r>
              <a:rPr lang="en-US" sz="2400" dirty="0"/>
              <a:t>IDF will be 0 for any word that occurs in all documents</a:t>
            </a:r>
          </a:p>
          <a:p>
            <a:pPr lvl="1"/>
            <a:r>
              <a:rPr lang="en-US" sz="2400" dirty="0"/>
              <a:t>For words that occur in almost all of the documents, they will be nearly 0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i="1" dirty="0" err="1"/>
              <a:t>stoplist</a:t>
            </a:r>
            <a:r>
              <a:rPr lang="en-US" sz="2800" dirty="0"/>
              <a:t> is a list of words that should </a:t>
            </a:r>
            <a:r>
              <a:rPr lang="en-US" sz="2800" b="1" dirty="0"/>
              <a:t>not</a:t>
            </a:r>
            <a:r>
              <a:rPr lang="en-US" sz="2800" dirty="0"/>
              <a:t> be considered (in this case, similarity calculations)</a:t>
            </a:r>
          </a:p>
          <a:p>
            <a:pPr lvl="1"/>
            <a:r>
              <a:rPr lang="en-US" sz="2500" dirty="0"/>
              <a:t>Sometimes this is the </a:t>
            </a:r>
            <a:r>
              <a:rPr lang="en-US" sz="2500" i="1" dirty="0" err="1"/>
              <a:t>n</a:t>
            </a:r>
            <a:r>
              <a:rPr lang="en-US" sz="2500" dirty="0"/>
              <a:t> most frequent words</a:t>
            </a:r>
          </a:p>
          <a:p>
            <a:pPr lvl="1"/>
            <a:r>
              <a:rPr lang="en-US" sz="2500" dirty="0"/>
              <a:t>Often, it’s a list of a few hundred words manually created</a:t>
            </a:r>
          </a:p>
        </p:txBody>
      </p:sp>
    </p:spTree>
    <p:extLst>
      <p:ext uri="{BB962C8B-B14F-4D97-AF65-F5344CB8AC3E}">
        <p14:creationId xmlns:p14="http://schemas.microsoft.com/office/powerpoint/2010/main" val="28404835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Stoplist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5809" y="1752093"/>
            <a:ext cx="1100666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</a:t>
            </a:r>
          </a:p>
          <a:p>
            <a:r>
              <a:rPr lang="en-US" sz="1200" dirty="0"/>
              <a:t>a</a:t>
            </a:r>
          </a:p>
          <a:p>
            <a:r>
              <a:rPr lang="en-US" sz="1200" dirty="0"/>
              <a:t>aboard</a:t>
            </a:r>
          </a:p>
          <a:p>
            <a:r>
              <a:rPr lang="en-US" sz="1200" dirty="0"/>
              <a:t>about</a:t>
            </a:r>
          </a:p>
          <a:p>
            <a:r>
              <a:rPr lang="en-US" sz="1200" dirty="0"/>
              <a:t>above</a:t>
            </a:r>
          </a:p>
          <a:p>
            <a:r>
              <a:rPr lang="en-US" sz="1200" dirty="0"/>
              <a:t>across</a:t>
            </a:r>
          </a:p>
          <a:p>
            <a:r>
              <a:rPr lang="en-US" sz="1200" dirty="0"/>
              <a:t>after</a:t>
            </a:r>
          </a:p>
          <a:p>
            <a:r>
              <a:rPr lang="en-US" sz="1200" dirty="0"/>
              <a:t>afterwards</a:t>
            </a:r>
          </a:p>
          <a:p>
            <a:r>
              <a:rPr lang="en-US" sz="1200" dirty="0"/>
              <a:t>against</a:t>
            </a:r>
          </a:p>
          <a:p>
            <a:r>
              <a:rPr lang="en-US" sz="1200" dirty="0" err="1"/>
              <a:t>agin</a:t>
            </a:r>
            <a:endParaRPr lang="en-US" sz="1200" dirty="0"/>
          </a:p>
          <a:p>
            <a:r>
              <a:rPr lang="en-US" sz="1200" dirty="0"/>
              <a:t>ago</a:t>
            </a:r>
          </a:p>
          <a:p>
            <a:r>
              <a:rPr lang="en-US" sz="1200" dirty="0"/>
              <a:t>agreed-upon</a:t>
            </a:r>
          </a:p>
          <a:p>
            <a:r>
              <a:rPr lang="en-US" sz="1200" dirty="0"/>
              <a:t>ah</a:t>
            </a:r>
          </a:p>
          <a:p>
            <a:r>
              <a:rPr lang="en-US" sz="1200" dirty="0"/>
              <a:t>alas</a:t>
            </a:r>
          </a:p>
          <a:p>
            <a:r>
              <a:rPr lang="en-US" sz="1200" dirty="0"/>
              <a:t>albeit</a:t>
            </a:r>
          </a:p>
          <a:p>
            <a:r>
              <a:rPr lang="en-US" sz="1200" dirty="0"/>
              <a:t>all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475" y="1752093"/>
            <a:ext cx="858761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all-over</a:t>
            </a:r>
          </a:p>
          <a:p>
            <a:r>
              <a:rPr lang="en-US" sz="1200" dirty="0"/>
              <a:t>almost</a:t>
            </a:r>
          </a:p>
          <a:p>
            <a:r>
              <a:rPr lang="en-US" sz="1200" dirty="0"/>
              <a:t>along</a:t>
            </a:r>
          </a:p>
          <a:p>
            <a:r>
              <a:rPr lang="en-US" sz="1200" dirty="0"/>
              <a:t>alongside</a:t>
            </a:r>
          </a:p>
          <a:p>
            <a:r>
              <a:rPr lang="en-US" sz="1200" dirty="0" err="1"/>
              <a:t>altho</a:t>
            </a:r>
            <a:endParaRPr lang="en-US" sz="1200" dirty="0"/>
          </a:p>
          <a:p>
            <a:r>
              <a:rPr lang="en-US" sz="1200" dirty="0"/>
              <a:t>although</a:t>
            </a:r>
          </a:p>
          <a:p>
            <a:r>
              <a:rPr lang="en-US" sz="1200" dirty="0"/>
              <a:t>amid</a:t>
            </a:r>
          </a:p>
          <a:p>
            <a:r>
              <a:rPr lang="en-US" sz="1200" dirty="0"/>
              <a:t>amidst</a:t>
            </a:r>
          </a:p>
          <a:p>
            <a:r>
              <a:rPr lang="en-US" sz="1200" dirty="0"/>
              <a:t>among</a:t>
            </a:r>
          </a:p>
          <a:p>
            <a:r>
              <a:rPr lang="en-US" sz="1200" dirty="0"/>
              <a:t>amongst</a:t>
            </a:r>
          </a:p>
          <a:p>
            <a:r>
              <a:rPr lang="en-US" sz="1200" dirty="0"/>
              <a:t>an</a:t>
            </a:r>
          </a:p>
          <a:p>
            <a:r>
              <a:rPr lang="en-US" sz="1200" dirty="0"/>
              <a:t>and</a:t>
            </a:r>
          </a:p>
          <a:p>
            <a:r>
              <a:rPr lang="en-US" sz="1200" dirty="0"/>
              <a:t>another</a:t>
            </a:r>
          </a:p>
          <a:p>
            <a:r>
              <a:rPr lang="en-US" sz="1200" dirty="0"/>
              <a:t>any</a:t>
            </a:r>
          </a:p>
          <a:p>
            <a:r>
              <a:rPr lang="en-US" sz="1200" dirty="0"/>
              <a:t>anyone</a:t>
            </a:r>
          </a:p>
          <a:p>
            <a:r>
              <a:rPr lang="en-US" sz="1200" dirty="0"/>
              <a:t>anything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2950" y="1752093"/>
            <a:ext cx="931334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around</a:t>
            </a:r>
          </a:p>
          <a:p>
            <a:r>
              <a:rPr lang="en-US" sz="1200" dirty="0"/>
              <a:t>as</a:t>
            </a:r>
          </a:p>
          <a:p>
            <a:r>
              <a:rPr lang="en-US" sz="1200" dirty="0"/>
              <a:t>aside</a:t>
            </a:r>
          </a:p>
          <a:p>
            <a:r>
              <a:rPr lang="en-US" sz="1200" dirty="0"/>
              <a:t>astride</a:t>
            </a:r>
          </a:p>
          <a:p>
            <a:r>
              <a:rPr lang="en-US" sz="1200" dirty="0"/>
              <a:t>at</a:t>
            </a:r>
          </a:p>
          <a:p>
            <a:r>
              <a:rPr lang="en-US" sz="1200" dirty="0"/>
              <a:t>atop</a:t>
            </a:r>
          </a:p>
          <a:p>
            <a:r>
              <a:rPr lang="en-US" sz="1200" dirty="0"/>
              <a:t>avec</a:t>
            </a:r>
          </a:p>
          <a:p>
            <a:r>
              <a:rPr lang="en-US" sz="1200" dirty="0"/>
              <a:t>away</a:t>
            </a:r>
          </a:p>
          <a:p>
            <a:r>
              <a:rPr lang="en-US" sz="1200" dirty="0"/>
              <a:t>back</a:t>
            </a:r>
          </a:p>
          <a:p>
            <a:r>
              <a:rPr lang="en-US" sz="1200" dirty="0"/>
              <a:t>be</a:t>
            </a:r>
          </a:p>
          <a:p>
            <a:r>
              <a:rPr lang="en-US" sz="1200" dirty="0"/>
              <a:t>because</a:t>
            </a:r>
          </a:p>
          <a:p>
            <a:r>
              <a:rPr lang="en-US" sz="1200" dirty="0"/>
              <a:t>before</a:t>
            </a:r>
          </a:p>
          <a:p>
            <a:r>
              <a:rPr lang="en-US" sz="1200" dirty="0"/>
              <a:t>beforehand</a:t>
            </a:r>
          </a:p>
          <a:p>
            <a:r>
              <a:rPr lang="en-US" sz="1200" dirty="0"/>
              <a:t>behind</a:t>
            </a:r>
          </a:p>
          <a:p>
            <a:r>
              <a:rPr lang="en-US" sz="1200" dirty="0" err="1"/>
              <a:t>behynde</a:t>
            </a:r>
            <a:endParaRPr lang="en-US" sz="1200" dirty="0"/>
          </a:p>
          <a:p>
            <a:r>
              <a:rPr lang="en-US" sz="1200" dirty="0"/>
              <a:t>below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7807" y="1752093"/>
            <a:ext cx="798287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beneath</a:t>
            </a:r>
          </a:p>
          <a:p>
            <a:r>
              <a:rPr lang="en-US" sz="1200" dirty="0"/>
              <a:t>beside</a:t>
            </a:r>
          </a:p>
          <a:p>
            <a:r>
              <a:rPr lang="en-US" sz="1200" dirty="0"/>
              <a:t>besides</a:t>
            </a:r>
          </a:p>
          <a:p>
            <a:r>
              <a:rPr lang="en-US" sz="1200" dirty="0"/>
              <a:t>between</a:t>
            </a:r>
          </a:p>
          <a:p>
            <a:r>
              <a:rPr lang="en-US" sz="1200" dirty="0" err="1"/>
              <a:t>bewteen</a:t>
            </a:r>
            <a:endParaRPr lang="en-US" sz="1200" dirty="0"/>
          </a:p>
          <a:p>
            <a:r>
              <a:rPr lang="en-US" sz="1200" dirty="0"/>
              <a:t>beyond</a:t>
            </a:r>
          </a:p>
          <a:p>
            <a:r>
              <a:rPr lang="en-US" sz="1200" dirty="0"/>
              <a:t>bi</a:t>
            </a:r>
          </a:p>
          <a:p>
            <a:r>
              <a:rPr lang="en-US" sz="1200" dirty="0"/>
              <a:t>both</a:t>
            </a:r>
          </a:p>
          <a:p>
            <a:r>
              <a:rPr lang="en-US" sz="1200" dirty="0"/>
              <a:t>but</a:t>
            </a:r>
          </a:p>
          <a:p>
            <a:r>
              <a:rPr lang="en-US" sz="1200" dirty="0"/>
              <a:t>by</a:t>
            </a:r>
          </a:p>
          <a:p>
            <a:r>
              <a:rPr lang="en-US" sz="1200" dirty="0"/>
              <a:t>ca.</a:t>
            </a:r>
          </a:p>
          <a:p>
            <a:r>
              <a:rPr lang="en-US" sz="1200" dirty="0"/>
              <a:t>de</a:t>
            </a:r>
          </a:p>
          <a:p>
            <a:r>
              <a:rPr lang="en-US" sz="1200" dirty="0"/>
              <a:t>des</a:t>
            </a:r>
          </a:p>
          <a:p>
            <a:r>
              <a:rPr lang="en-US" sz="1200" dirty="0"/>
              <a:t>despite</a:t>
            </a:r>
          </a:p>
          <a:p>
            <a:r>
              <a:rPr lang="en-US" sz="1200" dirty="0"/>
              <a:t>do</a:t>
            </a:r>
          </a:p>
          <a:p>
            <a:r>
              <a:rPr lang="en-US" sz="1200" dirty="0"/>
              <a:t>down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3330" y="1752093"/>
            <a:ext cx="822478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due</a:t>
            </a:r>
          </a:p>
          <a:p>
            <a:r>
              <a:rPr lang="en-US" sz="1200" dirty="0" err="1"/>
              <a:t>durin</a:t>
            </a:r>
            <a:endParaRPr lang="en-US" sz="1200" dirty="0"/>
          </a:p>
          <a:p>
            <a:r>
              <a:rPr lang="en-US" sz="1200" dirty="0"/>
              <a:t>during</a:t>
            </a:r>
          </a:p>
          <a:p>
            <a:r>
              <a:rPr lang="en-US" sz="1200" dirty="0"/>
              <a:t>each</a:t>
            </a:r>
          </a:p>
          <a:p>
            <a:r>
              <a:rPr lang="en-US" sz="1200" dirty="0"/>
              <a:t>eh</a:t>
            </a:r>
          </a:p>
          <a:p>
            <a:r>
              <a:rPr lang="en-US" sz="1200" dirty="0"/>
              <a:t>either</a:t>
            </a:r>
          </a:p>
          <a:p>
            <a:r>
              <a:rPr lang="en-US" sz="1200" dirty="0"/>
              <a:t>en</a:t>
            </a:r>
          </a:p>
          <a:p>
            <a:r>
              <a:rPr lang="en-US" sz="1200" dirty="0"/>
              <a:t>every</a:t>
            </a:r>
          </a:p>
          <a:p>
            <a:r>
              <a:rPr lang="en-US" sz="1200" dirty="0"/>
              <a:t>ever</a:t>
            </a:r>
          </a:p>
          <a:p>
            <a:r>
              <a:rPr lang="en-US" sz="1200" dirty="0"/>
              <a:t>everyone</a:t>
            </a:r>
          </a:p>
          <a:p>
            <a:r>
              <a:rPr lang="en-US" sz="1200" dirty="0"/>
              <a:t>everything</a:t>
            </a:r>
          </a:p>
          <a:p>
            <a:r>
              <a:rPr lang="en-US" sz="1200" dirty="0"/>
              <a:t>except</a:t>
            </a:r>
          </a:p>
          <a:p>
            <a:r>
              <a:rPr lang="en-US" sz="1200" dirty="0"/>
              <a:t>far</a:t>
            </a:r>
          </a:p>
          <a:p>
            <a:r>
              <a:rPr lang="en-US" sz="1200" dirty="0" err="1"/>
              <a:t>fer</a:t>
            </a:r>
            <a:endParaRPr lang="en-US" sz="1200" dirty="0"/>
          </a:p>
          <a:p>
            <a:r>
              <a:rPr lang="en-US" sz="1200" dirty="0"/>
              <a:t>for</a:t>
            </a:r>
          </a:p>
          <a:p>
            <a:r>
              <a:rPr lang="en-US" sz="1200" dirty="0"/>
              <a:t>from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3048" y="1752093"/>
            <a:ext cx="846665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go</a:t>
            </a:r>
          </a:p>
          <a:p>
            <a:r>
              <a:rPr lang="en-US" sz="1200" dirty="0"/>
              <a:t>goddamn</a:t>
            </a:r>
          </a:p>
          <a:p>
            <a:r>
              <a:rPr lang="en-US" sz="1200" dirty="0"/>
              <a:t>goody</a:t>
            </a:r>
          </a:p>
          <a:p>
            <a:r>
              <a:rPr lang="en-US" sz="1200" dirty="0"/>
              <a:t>gosh</a:t>
            </a:r>
          </a:p>
          <a:p>
            <a:r>
              <a:rPr lang="en-US" sz="1200" dirty="0"/>
              <a:t>half</a:t>
            </a:r>
          </a:p>
          <a:p>
            <a:r>
              <a:rPr lang="en-US" sz="1200" dirty="0"/>
              <a:t>have</a:t>
            </a:r>
          </a:p>
          <a:p>
            <a:r>
              <a:rPr lang="en-US" sz="1200" dirty="0"/>
              <a:t>he</a:t>
            </a:r>
          </a:p>
          <a:p>
            <a:r>
              <a:rPr lang="en-US" sz="1200" dirty="0"/>
              <a:t>hell</a:t>
            </a:r>
          </a:p>
          <a:p>
            <a:r>
              <a:rPr lang="en-US" sz="1200" dirty="0"/>
              <a:t>her</a:t>
            </a:r>
          </a:p>
          <a:p>
            <a:r>
              <a:rPr lang="en-US" sz="1200" dirty="0"/>
              <a:t>herself</a:t>
            </a:r>
          </a:p>
          <a:p>
            <a:r>
              <a:rPr lang="en-US" sz="1200" dirty="0"/>
              <a:t>hey</a:t>
            </a:r>
          </a:p>
          <a:p>
            <a:r>
              <a:rPr lang="en-US" sz="1200" dirty="0"/>
              <a:t>him</a:t>
            </a:r>
          </a:p>
          <a:p>
            <a:r>
              <a:rPr lang="en-US" sz="1200" dirty="0"/>
              <a:t>himself</a:t>
            </a:r>
          </a:p>
          <a:p>
            <a:r>
              <a:rPr lang="en-US" sz="1200" dirty="0"/>
              <a:t>his</a:t>
            </a:r>
          </a:p>
          <a:p>
            <a:r>
              <a:rPr lang="en-US" sz="1200" dirty="0"/>
              <a:t>ho</a:t>
            </a:r>
          </a:p>
          <a:p>
            <a:r>
              <a:rPr lang="en-US" sz="1200" dirty="0"/>
              <a:t>how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5809" y="5273524"/>
            <a:ext cx="5817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most of these end up with low weights anyway, why use a </a:t>
            </a:r>
            <a:r>
              <a:rPr lang="en-US" sz="2800" dirty="0" err="1">
                <a:solidFill>
                  <a:srgbClr val="FF0000"/>
                </a:solidFill>
              </a:rPr>
              <a:t>stoplist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9872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Stoplists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Two main benefits</a:t>
            </a:r>
          </a:p>
          <a:p>
            <a:pPr lvl="1"/>
            <a:r>
              <a:rPr lang="en-US" dirty="0"/>
              <a:t>More fine grained control: some words may not be frequent, but may not have any content value (alas, </a:t>
            </a:r>
            <a:r>
              <a:rPr lang="en-US" dirty="0" err="1"/>
              <a:t>teh</a:t>
            </a:r>
            <a:r>
              <a:rPr lang="en-US" dirty="0"/>
              <a:t>, gosh)</a:t>
            </a:r>
          </a:p>
          <a:p>
            <a:pPr lvl="1"/>
            <a:r>
              <a:rPr lang="en-US" dirty="0"/>
              <a:t>Often does contain many frequent words, which can drastically reduce our storage and computation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Any downsides to using a </a:t>
            </a:r>
            <a:r>
              <a:rPr lang="en-US" dirty="0" err="1">
                <a:solidFill>
                  <a:srgbClr val="FF0000"/>
                </a:solidFill>
              </a:rPr>
              <a:t>stoplist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/>
              <a:t>For some applications, some stop words may be important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4800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/>
              <a:t>word order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length</a:t>
            </a:r>
          </a:p>
          <a:p>
            <a:pPr lvl="1"/>
            <a:r>
              <a:rPr lang="en-US" dirty="0"/>
              <a:t>synonym</a:t>
            </a:r>
          </a:p>
          <a:p>
            <a:pPr lvl="1"/>
            <a:r>
              <a:rPr lang="en-US" dirty="0"/>
              <a:t>spelling mistakes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word importance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word frequency</a:t>
            </a:r>
          </a:p>
        </p:txBody>
      </p:sp>
      <p:sp>
        <p:nvSpPr>
          <p:cNvPr id="4" name="Rectangle 3"/>
          <p:cNvSpPr/>
          <p:nvPr/>
        </p:nvSpPr>
        <p:spPr>
          <a:xfrm>
            <a:off x="975893" y="3141580"/>
            <a:ext cx="2820737" cy="949158"/>
          </a:xfrm>
          <a:prstGeom prst="rect">
            <a:avLst/>
          </a:prstGeom>
          <a:solidFill>
            <a:srgbClr val="FF0000">
              <a:alpha val="4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93" y="5574632"/>
            <a:ext cx="71276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A model of word similarity!</a:t>
            </a:r>
          </a:p>
        </p:txBody>
      </p:sp>
    </p:spTree>
    <p:extLst>
      <p:ext uri="{BB962C8B-B14F-4D97-AF65-F5344CB8AC3E}">
        <p14:creationId xmlns:p14="http://schemas.microsoft.com/office/powerpoint/2010/main" val="384939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overlap problems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lawyer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some of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courthouse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attorney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crowd </a:t>
            </a:r>
            <a:r>
              <a:rPr kumimoji="0" lang="en-US" sz="2800" b="0" i="1" u="none" strike="noStrike" kern="0" cap="none" spc="0" normalizeH="0" baseline="0" noProof="0" dirty="0" err="1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2446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343" y="2397118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sim(w</a:t>
            </a:r>
            <a:r>
              <a:rPr lang="en-US" sz="3600" baseline="-25000" dirty="0"/>
              <a:t>1</a:t>
            </a:r>
            <a:r>
              <a:rPr lang="en-US" sz="3600" dirty="0"/>
              <a:t>, w</a:t>
            </a:r>
            <a:r>
              <a:rPr lang="en-US" sz="3600" baseline="-25000" dirty="0"/>
              <a:t>2</a:t>
            </a:r>
            <a:r>
              <a:rPr lang="en-US" sz="3600" dirty="0"/>
              <a:t>) = </a:t>
            </a:r>
            <a:r>
              <a:rPr lang="en-US" sz="3600" dirty="0">
                <a:latin typeface="Arial"/>
                <a:cs typeface="Arial"/>
              </a:rPr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03484" y="4089930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353577" y="2466642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score: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4843" y="4129276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rank: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559034" y="3909912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50460" y="3402992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12940" y="3569923"/>
            <a:ext cx="26367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applications?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3577" y="5834387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list: w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and </a:t>
            </a:r>
            <a:r>
              <a:rPr lang="en-US" sz="2800" dirty="0">
                <a:solidFill>
                  <a:srgbClr val="0000FF"/>
                </a:solidFill>
              </a:rPr>
              <a:t>w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are synonyms</a:t>
            </a:r>
          </a:p>
        </p:txBody>
      </p:sp>
    </p:spTree>
    <p:extLst>
      <p:ext uri="{BB962C8B-B14F-4D97-AF65-F5344CB8AC3E}">
        <p14:creationId xmlns:p14="http://schemas.microsoft.com/office/powerpoint/2010/main" val="504673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similarity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89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General text similarity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Thesaurus generation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Automatic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Text-to-text</a:t>
            </a:r>
          </a:p>
          <a:p>
            <a:pPr lvl="1"/>
            <a:r>
              <a:rPr lang="en-US" dirty="0"/>
              <a:t>paraphrasing</a:t>
            </a:r>
          </a:p>
          <a:p>
            <a:pPr lvl="1"/>
            <a:r>
              <a:rPr lang="en-US" dirty="0"/>
              <a:t>summarization</a:t>
            </a:r>
          </a:p>
          <a:p>
            <a:pPr lvl="1"/>
            <a:r>
              <a:rPr lang="en-US" dirty="0"/>
              <a:t>machine translation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information retrieval (search)</a:t>
            </a:r>
          </a:p>
        </p:txBody>
      </p:sp>
    </p:spTree>
    <p:extLst>
      <p:ext uri="{BB962C8B-B14F-4D97-AF65-F5344CB8AC3E}">
        <p14:creationId xmlns:p14="http://schemas.microsoft.com/office/powerpoint/2010/main" val="350272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Topics</a:t>
            </a:r>
          </a:p>
          <a:p>
            <a:pPr lvl="1"/>
            <a:r>
              <a:rPr lang="en-US" dirty="0"/>
              <a:t>Linguistics 101</a:t>
            </a:r>
          </a:p>
          <a:p>
            <a:pPr lvl="1"/>
            <a:r>
              <a:rPr lang="en-US" dirty="0"/>
              <a:t>Parsing</a:t>
            </a:r>
          </a:p>
          <a:p>
            <a:pPr lvl="2"/>
            <a:r>
              <a:rPr lang="en-US" dirty="0"/>
              <a:t>Grammars, CFGs, PCFGs</a:t>
            </a:r>
          </a:p>
          <a:p>
            <a:pPr lvl="2"/>
            <a:r>
              <a:rPr lang="en-US" dirty="0"/>
              <a:t>Top-down vs. bottom-up</a:t>
            </a:r>
          </a:p>
          <a:p>
            <a:pPr lvl="2"/>
            <a:r>
              <a:rPr lang="en-US" dirty="0"/>
              <a:t>CKY algorithm</a:t>
            </a:r>
          </a:p>
          <a:p>
            <a:pPr lvl="2"/>
            <a:r>
              <a:rPr lang="en-US" dirty="0"/>
              <a:t>Grammar learning</a:t>
            </a:r>
          </a:p>
          <a:p>
            <a:pPr lvl="2"/>
            <a:r>
              <a:rPr lang="en-US" dirty="0"/>
              <a:t>Evaluation</a:t>
            </a:r>
          </a:p>
          <a:p>
            <a:pPr lvl="2"/>
            <a:r>
              <a:rPr lang="en-US" dirty="0"/>
              <a:t>Improved models</a:t>
            </a:r>
          </a:p>
          <a:p>
            <a:pPr lvl="1"/>
            <a:r>
              <a:rPr lang="en-US" dirty="0"/>
              <a:t>Text similarity</a:t>
            </a:r>
          </a:p>
          <a:p>
            <a:pPr lvl="2"/>
            <a:r>
              <a:rPr lang="en-US" dirty="0"/>
              <a:t>Will also be covered on Quiz #3, though</a:t>
            </a:r>
          </a:p>
        </p:txBody>
      </p:sp>
    </p:spTree>
    <p:extLst>
      <p:ext uri="{BB962C8B-B14F-4D97-AF65-F5344CB8AC3E}">
        <p14:creationId xmlns:p14="http://schemas.microsoft.com/office/powerpoint/2010/main" val="1602672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6343" y="2397118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sim(w</a:t>
            </a:r>
            <a:r>
              <a:rPr lang="en-US" sz="3600" baseline="-25000" dirty="0"/>
              <a:t>1</a:t>
            </a:r>
            <a:r>
              <a:rPr lang="en-US" sz="3600" dirty="0"/>
              <a:t>, w</a:t>
            </a:r>
            <a:r>
              <a:rPr lang="en-US" sz="3600" baseline="-25000" dirty="0"/>
              <a:t>2</a:t>
            </a:r>
            <a:r>
              <a:rPr lang="en-US" sz="3600" dirty="0"/>
              <a:t>) = </a:t>
            </a:r>
            <a:r>
              <a:rPr lang="en-US" sz="3600" dirty="0">
                <a:latin typeface="Arial"/>
                <a:cs typeface="Arial"/>
              </a:rPr>
              <a:t>?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03484" y="4089930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353577" y="2466642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score: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4843" y="4129276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rank: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559034" y="3909912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50460" y="3402992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3577" y="5834387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list: w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and </a:t>
            </a:r>
            <a:r>
              <a:rPr lang="en-US" sz="2800" dirty="0">
                <a:solidFill>
                  <a:srgbClr val="0000FF"/>
                </a:solidFill>
              </a:rPr>
              <a:t>w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are synonyms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A4DC1-AC1E-8647-9AFF-58C5E42B3FCD}"/>
              </a:ext>
            </a:extLst>
          </p:cNvPr>
          <p:cNvSpPr txBox="1"/>
          <p:nvPr/>
        </p:nvSpPr>
        <p:spPr>
          <a:xfrm>
            <a:off x="5807560" y="3612876"/>
            <a:ext cx="2636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ideas? useful resources?</a:t>
            </a:r>
          </a:p>
        </p:txBody>
      </p:sp>
    </p:spTree>
    <p:extLst>
      <p:ext uri="{BB962C8B-B14F-4D97-AF65-F5344CB8AC3E}">
        <p14:creationId xmlns:p14="http://schemas.microsoft.com/office/powerpoint/2010/main" val="27867406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02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Four categories of approaches (maybe more)</a:t>
            </a:r>
          </a:p>
          <a:p>
            <a:pPr lvl="1"/>
            <a:r>
              <a:rPr lang="en-US" dirty="0"/>
              <a:t>Character-based</a:t>
            </a:r>
          </a:p>
          <a:p>
            <a:pPr lvl="2"/>
            <a:r>
              <a:rPr lang="en-US" dirty="0"/>
              <a:t>turned vs. </a:t>
            </a:r>
            <a:r>
              <a:rPr lang="en-US" dirty="0" err="1"/>
              <a:t>truned</a:t>
            </a:r>
            <a:endParaRPr lang="en-US" dirty="0"/>
          </a:p>
          <a:p>
            <a:pPr lvl="2"/>
            <a:r>
              <a:rPr lang="en-US" dirty="0"/>
              <a:t>cognates (night, </a:t>
            </a:r>
            <a:r>
              <a:rPr lang="en-US" dirty="0" err="1"/>
              <a:t>nacht</a:t>
            </a:r>
            <a:r>
              <a:rPr lang="en-US" dirty="0"/>
              <a:t>, </a:t>
            </a:r>
            <a:r>
              <a:rPr lang="en-US" dirty="0" err="1"/>
              <a:t>nicht</a:t>
            </a:r>
            <a:r>
              <a:rPr lang="en-US" dirty="0"/>
              <a:t>, </a:t>
            </a:r>
            <a:r>
              <a:rPr lang="en-US" dirty="0" err="1"/>
              <a:t>natt</a:t>
            </a:r>
            <a:r>
              <a:rPr lang="en-US" dirty="0"/>
              <a:t>, </a:t>
            </a:r>
            <a:r>
              <a:rPr lang="en-US" dirty="0" err="1"/>
              <a:t>nat</a:t>
            </a:r>
            <a:r>
              <a:rPr lang="en-US" dirty="0"/>
              <a:t>, </a:t>
            </a:r>
            <a:r>
              <a:rPr lang="en-US" dirty="0" err="1"/>
              <a:t>noc</a:t>
            </a:r>
            <a:r>
              <a:rPr lang="en-US" dirty="0"/>
              <a:t>, </a:t>
            </a:r>
            <a:r>
              <a:rPr lang="en-US" dirty="0" err="1"/>
              <a:t>noch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Semantic web-based (e.g. </a:t>
            </a:r>
            <a:r>
              <a:rPr lang="en-US" dirty="0" err="1"/>
              <a:t>WordNet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Dictionary-based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Distributional similarity-based</a:t>
            </a:r>
          </a:p>
          <a:p>
            <a:pPr lvl="2"/>
            <a:r>
              <a:rPr lang="en-US" dirty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92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Character-based similarity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sim(</a:t>
            </a:r>
            <a:r>
              <a:rPr lang="en-US" sz="4800" i="1" dirty="0" err="1">
                <a:solidFill>
                  <a:srgbClr val="0000FF"/>
                </a:solidFill>
              </a:rPr>
              <a:t>turned</a:t>
            </a:r>
            <a:r>
              <a:rPr lang="en-US" sz="4800" dirty="0"/>
              <a:t>, </a:t>
            </a:r>
            <a:r>
              <a:rPr lang="en-US" sz="4800" i="1" dirty="0" err="1">
                <a:solidFill>
                  <a:srgbClr val="0000FF"/>
                </a:solidFill>
              </a:rPr>
              <a:t>truned</a:t>
            </a:r>
            <a:r>
              <a:rPr lang="en-US" sz="4800" dirty="0"/>
              <a:t>) = </a:t>
            </a:r>
            <a:r>
              <a:rPr lang="en-US" sz="4800" dirty="0">
                <a:latin typeface="Arial"/>
                <a:cs typeface="Arial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5504" y="3737429"/>
            <a:ext cx="6898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might we do this using only the words (i.e. no outside resources?</a:t>
            </a:r>
          </a:p>
        </p:txBody>
      </p:sp>
    </p:spTree>
    <p:extLst>
      <p:ext uri="{BB962C8B-B14F-4D97-AF65-F5344CB8AC3E}">
        <p14:creationId xmlns:p14="http://schemas.microsoft.com/office/powerpoint/2010/main" val="32173119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distance (</a:t>
            </a:r>
            <a:r>
              <a:rPr lang="en-US" dirty="0" err="1"/>
              <a:t>Levenshtein</a:t>
            </a:r>
            <a:r>
              <a:rPr lang="en-US" dirty="0"/>
              <a:t> distance)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959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edit distance between w</a:t>
            </a:r>
            <a:r>
              <a:rPr lang="en-US" baseline="-25000" dirty="0"/>
              <a:t>1</a:t>
            </a:r>
            <a:r>
              <a:rPr lang="en-US" dirty="0"/>
              <a:t> and w</a:t>
            </a:r>
            <a:r>
              <a:rPr lang="en-US" baseline="-25000" dirty="0"/>
              <a:t>2</a:t>
            </a:r>
            <a:r>
              <a:rPr lang="en-US" dirty="0"/>
              <a:t> is the minimum number of operations to transform w</a:t>
            </a:r>
            <a:r>
              <a:rPr lang="en-US" baseline="-25000" dirty="0"/>
              <a:t>1</a:t>
            </a:r>
            <a:r>
              <a:rPr lang="en-US" dirty="0"/>
              <a:t> into w</a:t>
            </a:r>
            <a:r>
              <a:rPr lang="en-US" baseline="-25000" dirty="0"/>
              <a:t>2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Operations:</a:t>
            </a:r>
          </a:p>
          <a:p>
            <a:pPr lvl="1"/>
            <a:r>
              <a:rPr lang="en-US" dirty="0"/>
              <a:t>insertion</a:t>
            </a:r>
          </a:p>
          <a:p>
            <a:pPr lvl="1"/>
            <a:r>
              <a:rPr lang="en-US" dirty="0"/>
              <a:t>deletion</a:t>
            </a:r>
          </a:p>
          <a:p>
            <a:pPr lvl="1"/>
            <a:r>
              <a:rPr lang="en-US" dirty="0"/>
              <a:t>substitution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596190"/>
            <a:ext cx="62211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EDIT(turned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truned</a:t>
            </a:r>
            <a:r>
              <a:rPr lang="en-US" sz="2800" dirty="0">
                <a:solidFill>
                  <a:srgbClr val="FF0000"/>
                </a:solidFill>
              </a:rPr>
              <a:t>) = 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Arial"/>
                <a:cs typeface="Arial"/>
              </a:rPr>
              <a:t>EDIT(computer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, commuter) = ?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Arial"/>
                <a:cs typeface="Arial"/>
              </a:rPr>
              <a:t>EDIT(banana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, apple) = ?</a:t>
            </a:r>
          </a:p>
          <a:p>
            <a:r>
              <a:rPr lang="en-US" sz="2800" dirty="0" err="1">
                <a:solidFill>
                  <a:srgbClr val="FF0000"/>
                </a:solidFill>
                <a:latin typeface="Arial"/>
                <a:cs typeface="Arial"/>
              </a:rPr>
              <a:t>EDIT(wombat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/>
                <a:cs typeface="Arial"/>
              </a:rPr>
              <a:t>worcester</a:t>
            </a:r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) = ?</a:t>
            </a:r>
          </a:p>
        </p:txBody>
      </p:sp>
    </p:spTree>
    <p:extLst>
      <p:ext uri="{BB962C8B-B14F-4D97-AF65-F5344CB8AC3E}">
        <p14:creationId xmlns:p14="http://schemas.microsoft.com/office/powerpoint/2010/main" val="4078332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 distance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41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rgbClr val="0000FF"/>
                </a:solidFill>
              </a:rPr>
              <a:t>EDIT(turned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truned</a:t>
            </a:r>
            <a:r>
              <a:rPr lang="en-US" sz="3200" dirty="0">
                <a:solidFill>
                  <a:srgbClr val="0000FF"/>
                </a:solidFill>
              </a:rPr>
              <a:t>) = </a:t>
            </a: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2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delete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insert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EDIT(computer, commuter) = 1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EDIT(banana, apple) = 5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delete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replace a with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l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Arial"/>
                <a:cs typeface="Arial"/>
              </a:rPr>
              <a:t>replace a with </a:t>
            </a:r>
            <a:r>
              <a:rPr lang="en-US" dirty="0" err="1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EDIT(wombat, </a:t>
            </a:r>
            <a:r>
              <a:rPr lang="en-US" sz="3200" dirty="0" err="1">
                <a:solidFill>
                  <a:srgbClr val="0000FF"/>
                </a:solidFill>
                <a:latin typeface="Arial"/>
                <a:cs typeface="Arial"/>
              </a:rPr>
              <a:t>worcester</a:t>
            </a:r>
            <a:r>
              <a:rPr lang="en-US" sz="3200" dirty="0">
                <a:solidFill>
                  <a:srgbClr val="0000FF"/>
                </a:solidFill>
                <a:latin typeface="Arial"/>
                <a:cs typeface="Arial"/>
              </a:rPr>
              <a:t>) 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005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92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Are all operations equally likely?</a:t>
            </a:r>
          </a:p>
          <a:p>
            <a:pPr lvl="1"/>
            <a:r>
              <a:rPr lang="en-US" dirty="0"/>
              <a:t>No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Improvement: give different weights to different operations</a:t>
            </a:r>
          </a:p>
          <a:p>
            <a:pPr lvl="1"/>
            <a:r>
              <a:rPr lang="en-US" dirty="0"/>
              <a:t>replacing a for </a:t>
            </a:r>
            <a:r>
              <a:rPr lang="en-US" dirty="0" err="1"/>
              <a:t>e</a:t>
            </a:r>
            <a:r>
              <a:rPr lang="en-US" dirty="0"/>
              <a:t> is more likely than </a:t>
            </a:r>
            <a:r>
              <a:rPr lang="en-US" dirty="0" err="1"/>
              <a:t>z</a:t>
            </a:r>
            <a:r>
              <a:rPr lang="en-US" dirty="0"/>
              <a:t> for </a:t>
            </a:r>
            <a:r>
              <a:rPr lang="en-US" dirty="0" err="1"/>
              <a:t>y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Ideas for weightings?</a:t>
            </a:r>
          </a:p>
          <a:p>
            <a:pPr lvl="1"/>
            <a:r>
              <a:rPr lang="en-US" dirty="0"/>
              <a:t>Learn from actual data (known typos, known similar words)</a:t>
            </a:r>
          </a:p>
          <a:p>
            <a:pPr lvl="1"/>
            <a:r>
              <a:rPr lang="en-US" dirty="0"/>
              <a:t>Intuitions: phonetics</a:t>
            </a:r>
          </a:p>
          <a:p>
            <a:pPr lvl="1"/>
            <a:r>
              <a:rPr lang="en-US" dirty="0"/>
              <a:t>Intuitions: keyboard configuration</a:t>
            </a:r>
          </a:p>
        </p:txBody>
      </p:sp>
    </p:spTree>
    <p:extLst>
      <p:ext uri="{BB962C8B-B14F-4D97-AF65-F5344CB8AC3E}">
        <p14:creationId xmlns:p14="http://schemas.microsoft.com/office/powerpoint/2010/main" val="197577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Vector character-based word similarity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sim(</a:t>
            </a:r>
            <a:r>
              <a:rPr lang="en-US" sz="4800" i="1" dirty="0" err="1">
                <a:solidFill>
                  <a:srgbClr val="0000FF"/>
                </a:solidFill>
              </a:rPr>
              <a:t>turned</a:t>
            </a:r>
            <a:r>
              <a:rPr lang="en-US" sz="4800" dirty="0"/>
              <a:t>, </a:t>
            </a:r>
            <a:r>
              <a:rPr lang="en-US" sz="4800" i="1" dirty="0" err="1">
                <a:solidFill>
                  <a:srgbClr val="0000FF"/>
                </a:solidFill>
              </a:rPr>
              <a:t>truned</a:t>
            </a:r>
            <a:r>
              <a:rPr lang="en-US" sz="4800" dirty="0"/>
              <a:t>) = </a:t>
            </a:r>
            <a:r>
              <a:rPr lang="en-US" sz="4800" dirty="0">
                <a:latin typeface="Arial"/>
                <a:cs typeface="Arial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193473"/>
            <a:ext cx="796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way to leverage our vector-based similarity approaches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6516149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Vector character-based word similarity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sim(</a:t>
            </a:r>
            <a:r>
              <a:rPr lang="en-US" sz="4800" i="1" dirty="0" err="1">
                <a:solidFill>
                  <a:srgbClr val="0000FF"/>
                </a:solidFill>
              </a:rPr>
              <a:t>turned</a:t>
            </a:r>
            <a:r>
              <a:rPr lang="en-US" sz="4800" dirty="0"/>
              <a:t>, </a:t>
            </a:r>
            <a:r>
              <a:rPr lang="en-US" sz="4800" i="1" dirty="0" err="1">
                <a:solidFill>
                  <a:srgbClr val="0000FF"/>
                </a:solidFill>
              </a:rPr>
              <a:t>truned</a:t>
            </a:r>
            <a:r>
              <a:rPr lang="en-US" sz="4800" dirty="0"/>
              <a:t>) = </a:t>
            </a:r>
            <a:r>
              <a:rPr lang="en-US" sz="4800" dirty="0">
                <a:latin typeface="Arial"/>
                <a:cs typeface="Arial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a:	0</a:t>
            </a:r>
          </a:p>
          <a:p>
            <a:r>
              <a:rPr lang="en-US" sz="2000" dirty="0" err="1"/>
              <a:t>b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c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d</a:t>
            </a:r>
            <a:r>
              <a:rPr lang="en-US" sz="2000" dirty="0"/>
              <a:t>:	1</a:t>
            </a:r>
          </a:p>
          <a:p>
            <a:r>
              <a:rPr lang="en-US" sz="2000" dirty="0" err="1"/>
              <a:t>e</a:t>
            </a:r>
            <a:r>
              <a:rPr lang="en-US" sz="2000" dirty="0"/>
              <a:t>:	1</a:t>
            </a:r>
          </a:p>
          <a:p>
            <a:r>
              <a:rPr lang="en-US" sz="2000" dirty="0" err="1"/>
              <a:t>f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g</a:t>
            </a:r>
            <a:r>
              <a:rPr lang="en-US" sz="2000" dirty="0"/>
              <a:t>:	0</a:t>
            </a:r>
          </a:p>
          <a:p>
            <a:r>
              <a:rPr lang="en-US" sz="2000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a:	0</a:t>
            </a:r>
          </a:p>
          <a:p>
            <a:r>
              <a:rPr lang="en-US" sz="2000" dirty="0" err="1"/>
              <a:t>b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c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d</a:t>
            </a:r>
            <a:r>
              <a:rPr lang="en-US" sz="2000" dirty="0"/>
              <a:t>:	1</a:t>
            </a:r>
          </a:p>
          <a:p>
            <a:r>
              <a:rPr lang="en-US" sz="2000" dirty="0" err="1"/>
              <a:t>e</a:t>
            </a:r>
            <a:r>
              <a:rPr lang="en-US" sz="2000" dirty="0"/>
              <a:t>:	1</a:t>
            </a:r>
          </a:p>
          <a:p>
            <a:r>
              <a:rPr lang="en-US" sz="2000" dirty="0" err="1"/>
              <a:t>f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g</a:t>
            </a:r>
            <a:r>
              <a:rPr lang="en-US" sz="2000" dirty="0"/>
              <a:t>:	0</a:t>
            </a:r>
          </a:p>
          <a:p>
            <a:r>
              <a:rPr lang="en-US" sz="2000" dirty="0"/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8" y="2881374"/>
            <a:ext cx="874433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Generate a feature vector based on the characters</a:t>
            </a:r>
          </a:p>
          <a:p>
            <a:r>
              <a:rPr lang="en-US" dirty="0">
                <a:solidFill>
                  <a:srgbClr val="0000FF"/>
                </a:solidFill>
              </a:rPr>
              <a:t>(or could also use the set based measures at the character level)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2571" y="5213048"/>
            <a:ext cx="192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problems?</a:t>
            </a:r>
          </a:p>
        </p:txBody>
      </p:sp>
    </p:spTree>
    <p:extLst>
      <p:ext uri="{BB962C8B-B14F-4D97-AF65-F5344CB8AC3E}">
        <p14:creationId xmlns:p14="http://schemas.microsoft.com/office/powerpoint/2010/main" val="4618246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Vector character-based word similarity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sim(</a:t>
            </a:r>
            <a:r>
              <a:rPr lang="en-US" sz="4800" i="1" dirty="0" err="1">
                <a:solidFill>
                  <a:srgbClr val="0000FF"/>
                </a:solidFill>
              </a:rPr>
              <a:t>restful</a:t>
            </a:r>
            <a:r>
              <a:rPr lang="en-US" sz="4800" i="1" dirty="0"/>
              <a:t>,</a:t>
            </a:r>
            <a:r>
              <a:rPr lang="en-US" sz="4800" i="1" dirty="0">
                <a:solidFill>
                  <a:srgbClr val="0000FF"/>
                </a:solidFill>
              </a:rPr>
              <a:t> fluster</a:t>
            </a:r>
            <a:r>
              <a:rPr lang="en-US" sz="4800" dirty="0"/>
              <a:t>) = </a:t>
            </a:r>
            <a:r>
              <a:rPr lang="en-US" sz="4800" dirty="0">
                <a:latin typeface="Arial"/>
                <a:cs typeface="Arial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a:	0</a:t>
            </a:r>
          </a:p>
          <a:p>
            <a:r>
              <a:rPr lang="en-US" sz="2000" dirty="0" err="1"/>
              <a:t>b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c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d</a:t>
            </a:r>
            <a:r>
              <a:rPr lang="en-US" sz="2000" dirty="0"/>
              <a:t>:	1</a:t>
            </a:r>
          </a:p>
          <a:p>
            <a:r>
              <a:rPr lang="en-US" sz="2000" dirty="0" err="1"/>
              <a:t>e</a:t>
            </a:r>
            <a:r>
              <a:rPr lang="en-US" sz="2000" dirty="0"/>
              <a:t>:	1</a:t>
            </a:r>
          </a:p>
          <a:p>
            <a:r>
              <a:rPr lang="en-US" sz="2000" dirty="0" err="1"/>
              <a:t>f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g</a:t>
            </a:r>
            <a:r>
              <a:rPr lang="en-US" sz="2000" dirty="0"/>
              <a:t>:	0</a:t>
            </a:r>
          </a:p>
          <a:p>
            <a:r>
              <a:rPr lang="en-US" sz="2000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a:	0</a:t>
            </a:r>
          </a:p>
          <a:p>
            <a:r>
              <a:rPr lang="en-US" sz="2000" dirty="0" err="1"/>
              <a:t>b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c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d</a:t>
            </a:r>
            <a:r>
              <a:rPr lang="en-US" sz="2000" dirty="0"/>
              <a:t>:	1</a:t>
            </a:r>
          </a:p>
          <a:p>
            <a:r>
              <a:rPr lang="en-US" sz="2000" dirty="0" err="1"/>
              <a:t>e</a:t>
            </a:r>
            <a:r>
              <a:rPr lang="en-US" sz="2000" dirty="0"/>
              <a:t>:	1</a:t>
            </a:r>
          </a:p>
          <a:p>
            <a:r>
              <a:rPr lang="en-US" sz="2000" dirty="0" err="1"/>
              <a:t>f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g</a:t>
            </a:r>
            <a:r>
              <a:rPr lang="en-US" sz="2000" dirty="0"/>
              <a:t>:	0</a:t>
            </a:r>
          </a:p>
          <a:p>
            <a:r>
              <a:rPr lang="en-US" sz="2000" dirty="0"/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8" y="2881374"/>
            <a:ext cx="874433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Character level loses a lot of information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2571" y="5213048"/>
            <a:ext cx="192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36735696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Vector character-based word similarity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sim(</a:t>
            </a:r>
            <a:r>
              <a:rPr lang="en-US" sz="4800" i="1" dirty="0" err="1">
                <a:solidFill>
                  <a:srgbClr val="0000FF"/>
                </a:solidFill>
              </a:rPr>
              <a:t>restful</a:t>
            </a:r>
            <a:r>
              <a:rPr lang="en-US" sz="4800" i="1" dirty="0"/>
              <a:t>,</a:t>
            </a:r>
            <a:r>
              <a:rPr lang="en-US" sz="4800" i="1" dirty="0">
                <a:solidFill>
                  <a:srgbClr val="0000FF"/>
                </a:solidFill>
              </a:rPr>
              <a:t> fluster</a:t>
            </a:r>
            <a:r>
              <a:rPr lang="en-US" sz="4800" dirty="0"/>
              <a:t>) = </a:t>
            </a:r>
            <a:r>
              <a:rPr lang="en-US" sz="4800" dirty="0">
                <a:latin typeface="Arial"/>
                <a:cs typeface="Arial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aa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ab</a:t>
            </a:r>
            <a:r>
              <a:rPr lang="en-US" sz="2000" dirty="0"/>
              <a:t>:	0</a:t>
            </a:r>
          </a:p>
          <a:p>
            <a:r>
              <a:rPr lang="en-US" sz="2000" dirty="0"/>
              <a:t>ac:	0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 err="1"/>
              <a:t>es</a:t>
            </a:r>
            <a:r>
              <a:rPr lang="en-US" sz="2000" dirty="0"/>
              <a:t>:	1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/>
              <a:t>fu:	1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/>
              <a:t>re:	1</a:t>
            </a:r>
          </a:p>
          <a:p>
            <a:r>
              <a:rPr lang="en-US" sz="2000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aa</a:t>
            </a:r>
            <a:r>
              <a:rPr lang="en-US" sz="2000" dirty="0"/>
              <a:t>:	0</a:t>
            </a:r>
          </a:p>
          <a:p>
            <a:r>
              <a:rPr lang="en-US" sz="2000" dirty="0" err="1"/>
              <a:t>ab</a:t>
            </a:r>
            <a:r>
              <a:rPr lang="en-US" sz="2000" dirty="0"/>
              <a:t>:	0</a:t>
            </a:r>
          </a:p>
          <a:p>
            <a:r>
              <a:rPr lang="en-US" sz="2000" dirty="0"/>
              <a:t>ac:	0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 err="1"/>
              <a:t>er</a:t>
            </a:r>
            <a:r>
              <a:rPr lang="en-US" sz="2000" dirty="0"/>
              <a:t>:	1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/>
              <a:t>fl:	1</a:t>
            </a:r>
          </a:p>
          <a:p>
            <a:r>
              <a:rPr lang="en-US" sz="2000" dirty="0"/>
              <a:t>…</a:t>
            </a:r>
          </a:p>
          <a:p>
            <a:r>
              <a:rPr lang="en-US" sz="2000" dirty="0" err="1"/>
              <a:t>lu</a:t>
            </a:r>
            <a:r>
              <a:rPr lang="en-US" sz="2000" dirty="0"/>
              <a:t>:	1</a:t>
            </a:r>
          </a:p>
          <a:p>
            <a:r>
              <a:rPr lang="en-US" sz="2000" dirty="0"/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7" y="2881374"/>
            <a:ext cx="874434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Use character bigrams or even trigrams</a:t>
            </a:r>
          </a:p>
        </p:txBody>
      </p:sp>
    </p:spTree>
    <p:extLst>
      <p:ext uri="{BB962C8B-B14F-4D97-AF65-F5344CB8AC3E}">
        <p14:creationId xmlns:p14="http://schemas.microsoft.com/office/powerpoint/2010/main" val="203943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12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common question in NLP is how similar are texts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501483" y="2472389"/>
            <a:ext cx="6554576" cy="1052285"/>
            <a:chOff x="1563738" y="2721429"/>
            <a:chExt cx="6554576" cy="1052285"/>
          </a:xfrm>
        </p:grpSpPr>
        <p:grpSp>
          <p:nvGrpSpPr>
            <p:cNvPr id="14" name="Group 13"/>
            <p:cNvGrpSpPr/>
            <p:nvPr/>
          </p:nvGrpSpPr>
          <p:grpSpPr>
            <a:xfrm>
              <a:off x="2746621" y="2721429"/>
              <a:ext cx="834572" cy="1052285"/>
              <a:chOff x="1669143" y="3531810"/>
              <a:chExt cx="834572" cy="105228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313309" y="2721429"/>
              <a:ext cx="834572" cy="1052285"/>
              <a:chOff x="1669143" y="3531810"/>
              <a:chExt cx="834572" cy="105228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563738" y="2779409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/>
                <a:t>sim</a:t>
              </a:r>
              <a:r>
                <a:rPr lang="en-US" sz="4800" dirty="0"/>
                <a:t>(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51956" y="2779409"/>
              <a:ext cx="27663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) = </a:t>
              </a:r>
              <a:r>
                <a:rPr lang="en-US" sz="4800" dirty="0">
                  <a:latin typeface="Arial"/>
                  <a:cs typeface="Arial"/>
                </a:rPr>
                <a:t>?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92860" y="2733272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,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8300" y="5062814"/>
            <a:ext cx="834572" cy="1052285"/>
            <a:chOff x="1669143" y="3531810"/>
            <a:chExt cx="834572" cy="1052285"/>
          </a:xfrm>
        </p:grpSpPr>
        <p:sp>
          <p:nvSpPr>
            <p:cNvPr id="27" name="Rectangle 2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876392" y="4226672"/>
            <a:ext cx="696688" cy="693432"/>
            <a:chOff x="1669143" y="3531810"/>
            <a:chExt cx="834572" cy="1052285"/>
          </a:xfrm>
        </p:grpSpPr>
        <p:sp>
          <p:nvSpPr>
            <p:cNvPr id="35" name="Rectangle 3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876392" y="5074133"/>
            <a:ext cx="696688" cy="693432"/>
            <a:chOff x="1669143" y="3531810"/>
            <a:chExt cx="834572" cy="1052285"/>
          </a:xfrm>
        </p:grpSpPr>
        <p:sp>
          <p:nvSpPr>
            <p:cNvPr id="43" name="Rectangle 4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894581" y="5919965"/>
            <a:ext cx="696688" cy="693432"/>
            <a:chOff x="1669143" y="3531810"/>
            <a:chExt cx="834572" cy="1052285"/>
          </a:xfrm>
        </p:grpSpPr>
        <p:sp>
          <p:nvSpPr>
            <p:cNvPr id="51" name="Rectangle 5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3032434" y="5105435"/>
            <a:ext cx="498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/>
                <a:cs typeface="Arial"/>
              </a:rPr>
              <a:t>?</a:t>
            </a:r>
            <a:endParaRPr lang="en-US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score: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6817" y="522695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rank: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Four general categories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Semantic web-based (e.g. </a:t>
            </a:r>
            <a:r>
              <a:rPr lang="en-US" dirty="0" err="1">
                <a:solidFill>
                  <a:srgbClr val="0000FF"/>
                </a:solidFill>
              </a:rPr>
              <a:t>WordNet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/>
              <a:t>Dictionary-based</a:t>
            </a:r>
          </a:p>
          <a:p>
            <a:pPr lvl="1"/>
            <a:r>
              <a:rPr lang="en-US" dirty="0"/>
              <a:t>Distributional similarity-based</a:t>
            </a:r>
          </a:p>
          <a:p>
            <a:pPr lvl="2"/>
            <a:r>
              <a:rPr lang="en-US" dirty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577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Four general categories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Semantic web-based (e.g.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WordNet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Dictionary-based</a:t>
            </a:r>
          </a:p>
          <a:p>
            <a:pPr lvl="1"/>
            <a:r>
              <a:rPr lang="en-US" dirty="0"/>
              <a:t>Distributional similarity-based</a:t>
            </a:r>
          </a:p>
          <a:p>
            <a:pPr lvl="2"/>
            <a:r>
              <a:rPr lang="en-US" dirty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23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Dictionary-based similarity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4194048" y="20858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a large, nocturnal, burrowing mammal, </a:t>
            </a:r>
            <a:r>
              <a:rPr lang="en-US" i="1" dirty="0" err="1">
                <a:solidFill>
                  <a:srgbClr val="000090"/>
                </a:solidFill>
              </a:rPr>
              <a:t>Orycteropus</a:t>
            </a:r>
            <a:r>
              <a:rPr lang="en-US" i="1" dirty="0">
                <a:solidFill>
                  <a:srgbClr val="000090"/>
                </a:solidFill>
              </a:rPr>
              <a:t> </a:t>
            </a:r>
            <a:r>
              <a:rPr lang="en-US" i="1" dirty="0" err="1">
                <a:solidFill>
                  <a:srgbClr val="000090"/>
                </a:solidFill>
              </a:rPr>
              <a:t>afer</a:t>
            </a:r>
            <a:r>
              <a:rPr lang="en-US" i="1" dirty="0">
                <a:solidFill>
                  <a:srgbClr val="000090"/>
                </a:solidFill>
              </a:rPr>
              <a:t>,  </a:t>
            </a:r>
            <a:r>
              <a:rPr lang="en-US" i="1" dirty="0" err="1">
                <a:solidFill>
                  <a:srgbClr val="000090"/>
                </a:solidFill>
              </a:rPr>
              <a:t>ofcentral</a:t>
            </a:r>
            <a:r>
              <a:rPr lang="en-US" i="1" dirty="0">
                <a:solidFill>
                  <a:srgbClr val="000090"/>
                </a:solidFill>
              </a:rPr>
              <a:t> and southern Africa, feeding on ants and termites </a:t>
            </a:r>
            <a:r>
              <a:rPr lang="en-US" i="1" dirty="0" err="1">
                <a:solidFill>
                  <a:srgbClr val="000090"/>
                </a:solidFill>
              </a:rPr>
              <a:t>andhaving</a:t>
            </a:r>
            <a:r>
              <a:rPr lang="en-US" i="1" dirty="0">
                <a:solidFill>
                  <a:srgbClr val="000090"/>
                </a:solidFill>
              </a:rPr>
              <a:t> a long, extensile tongue, strong claws, and long ears.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903" y="231666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aardvark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553" y="1536096"/>
            <a:ext cx="14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7169" y="1536096"/>
            <a:ext cx="288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Dictionary blurb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4048" y="36164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One of a breed of small hounds having long ears, short legs, and a usually black, tan, and white coat.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903" y="4064000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beagle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94048" y="509124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Any carnivore of the family </a:t>
            </a:r>
            <a:r>
              <a:rPr lang="en-US" dirty="0" err="1">
                <a:solidFill>
                  <a:srgbClr val="000090"/>
                </a:solidFill>
              </a:rPr>
              <a:t>Canidae</a:t>
            </a:r>
            <a:r>
              <a:rPr lang="en-US" dirty="0">
                <a:solidFill>
                  <a:srgbClr val="000090"/>
                </a:solidFill>
              </a:rPr>
              <a:t>, having prominent canine teeth and, in the wild state, a long and slender muzzle, a deep-</a:t>
            </a:r>
            <a:r>
              <a:rPr lang="en-US" dirty="0" err="1">
                <a:solidFill>
                  <a:srgbClr val="000090"/>
                </a:solidFill>
              </a:rPr>
              <a:t>chested</a:t>
            </a:r>
            <a:r>
              <a:rPr lang="en-US" dirty="0">
                <a:solidFill>
                  <a:srgbClr val="000090"/>
                </a:solidFill>
              </a:rPr>
              <a:t> muscular body, a bushy tail, and large, erect ears. Compare </a:t>
            </a:r>
            <a:r>
              <a:rPr lang="en-US" dirty="0" err="1">
                <a:solidFill>
                  <a:srgbClr val="000090"/>
                </a:solidFill>
              </a:rPr>
              <a:t>canid</a:t>
            </a:r>
            <a:r>
              <a:rPr lang="en-US" dirty="0">
                <a:solidFill>
                  <a:srgbClr val="000090"/>
                </a:solidFill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903" y="582990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dog</a:t>
            </a:r>
          </a:p>
        </p:txBody>
      </p:sp>
    </p:spTree>
    <p:extLst>
      <p:ext uri="{BB962C8B-B14F-4D97-AF65-F5344CB8AC3E}">
        <p14:creationId xmlns:p14="http://schemas.microsoft.com/office/powerpoint/2010/main" val="42647835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Dictionary-based similarity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2741358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sim(</a:t>
            </a:r>
            <a:r>
              <a:rPr lang="en-US" sz="4800" i="1" dirty="0" err="1">
                <a:solidFill>
                  <a:srgbClr val="0000FF"/>
                </a:solidFill>
              </a:rPr>
              <a:t>dog</a:t>
            </a:r>
            <a:r>
              <a:rPr lang="en-US" sz="4800" i="1" dirty="0"/>
              <a:t>,</a:t>
            </a:r>
            <a:r>
              <a:rPr lang="en-US" sz="4800" i="1" dirty="0">
                <a:solidFill>
                  <a:srgbClr val="0000FF"/>
                </a:solidFill>
              </a:rPr>
              <a:t> beagle</a:t>
            </a:r>
            <a:r>
              <a:rPr lang="en-US" sz="4800" dirty="0"/>
              <a:t>) = 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4667" y="3721072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</a:t>
            </a:r>
            <a:r>
              <a:rPr lang="en-US" sz="4800" dirty="0"/>
              <a:t>(                           ,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4356" y="3721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One of a breed of small hounds having long ears, short legs, and a usually black, tan, and white coat.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4356" y="49167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>Any carnivore of the family </a:t>
            </a:r>
            <a:r>
              <a:rPr lang="en-US" dirty="0" err="1">
                <a:solidFill>
                  <a:srgbClr val="000090"/>
                </a:solidFill>
              </a:rPr>
              <a:t>Canidae</a:t>
            </a:r>
            <a:r>
              <a:rPr lang="en-US" dirty="0">
                <a:solidFill>
                  <a:srgbClr val="000090"/>
                </a:solidFill>
              </a:rPr>
              <a:t>, having prominent canine teeth and, in the wild state, a long and slender muzzle, a deep-</a:t>
            </a:r>
            <a:r>
              <a:rPr lang="en-US" dirty="0" err="1">
                <a:solidFill>
                  <a:srgbClr val="000090"/>
                </a:solidFill>
              </a:rPr>
              <a:t>chested</a:t>
            </a:r>
            <a:r>
              <a:rPr lang="en-US" dirty="0">
                <a:solidFill>
                  <a:srgbClr val="000090"/>
                </a:solidFill>
              </a:rPr>
              <a:t> muscular body, a bushy tail, and large, erect ears. Compare </a:t>
            </a:r>
            <a:r>
              <a:rPr lang="en-US" dirty="0" err="1">
                <a:solidFill>
                  <a:srgbClr val="000090"/>
                </a:solidFill>
              </a:rPr>
              <a:t>canid</a:t>
            </a:r>
            <a:r>
              <a:rPr lang="en-US" dirty="0">
                <a:solidFill>
                  <a:srgbClr val="00009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2168" y="5107872"/>
            <a:ext cx="46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30" y="1790094"/>
            <a:ext cx="67523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Utilize our text similarity measures</a:t>
            </a:r>
          </a:p>
        </p:txBody>
      </p:sp>
    </p:spTree>
    <p:extLst>
      <p:ext uri="{BB962C8B-B14F-4D97-AF65-F5344CB8AC3E}">
        <p14:creationId xmlns:p14="http://schemas.microsoft.com/office/powerpoint/2010/main" val="22952319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Dictionary-based similarity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5" y="1754633"/>
            <a:ext cx="3499733" cy="4807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7524" y="2400964"/>
            <a:ext cx="4342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about words that have multiple senses/parts of speech?</a:t>
            </a:r>
          </a:p>
        </p:txBody>
      </p:sp>
    </p:spTree>
    <p:extLst>
      <p:ext uri="{BB962C8B-B14F-4D97-AF65-F5344CB8AC3E}">
        <p14:creationId xmlns:p14="http://schemas.microsoft.com/office/powerpoint/2010/main" val="41355686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Dictionary-based similarity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5" y="1754633"/>
            <a:ext cx="3499733" cy="4807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4286" y="2007810"/>
            <a:ext cx="4194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part of speech tagging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word sense disambiguation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most frequent sense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average similarity between all senses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max similarity between all senses</a:t>
            </a:r>
          </a:p>
          <a:p>
            <a:pPr marL="342900" indent="-342900"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sum of similarity between all senses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089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+ </a:t>
            </a:r>
            <a:r>
              <a:rPr lang="en-US" dirty="0" err="1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WordNet</a:t>
            </a:r>
            <a:r>
              <a:rPr lang="en-US" dirty="0"/>
              <a:t> also includes a “gloss” similar to a dictionary definition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variants include the overlap of the word senses as well as those word senses that are related (e.g. </a:t>
            </a:r>
            <a:r>
              <a:rPr lang="en-US" dirty="0" err="1"/>
              <a:t>hypernym</a:t>
            </a:r>
            <a:r>
              <a:rPr lang="en-US" dirty="0"/>
              <a:t>, hyponym, etc.)</a:t>
            </a:r>
          </a:p>
          <a:p>
            <a:pPr lvl="1"/>
            <a:r>
              <a:rPr lang="en-US" dirty="0"/>
              <a:t>incorporates some of the path information as well</a:t>
            </a:r>
          </a:p>
          <a:p>
            <a:pPr lvl="1"/>
            <a:r>
              <a:rPr lang="en-US" dirty="0" err="1"/>
              <a:t>Banerjee</a:t>
            </a:r>
            <a:r>
              <a:rPr lang="en-US" dirty="0"/>
              <a:t> and Pedersen, 2003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222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similarity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Four general categories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Semantic web-based (e.g.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WordNet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Dictionary-based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Distributional similarity-based</a:t>
            </a:r>
          </a:p>
          <a:p>
            <a:pPr lvl="2"/>
            <a:r>
              <a:rPr lang="en-US" dirty="0"/>
              <a:t>similar words occur in similar contexts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806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Corpus-based approaches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903" y="231666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aardvark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553" y="1536096"/>
            <a:ext cx="14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Word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4302" y="1545926"/>
            <a:ext cx="3569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ANY</a:t>
            </a:r>
            <a:r>
              <a:rPr lang="en-US" sz="2400" dirty="0">
                <a:solidFill>
                  <a:srgbClr val="0000FF"/>
                </a:solidFill>
              </a:rPr>
              <a:t> blurb with the word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903" y="4064000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beagle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5903" y="582990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dog</a:t>
            </a:r>
          </a:p>
        </p:txBody>
      </p:sp>
      <p:grpSp>
        <p:nvGrpSpPr>
          <p:cNvPr id="16" name="Group 13"/>
          <p:cNvGrpSpPr/>
          <p:nvPr/>
        </p:nvGrpSpPr>
        <p:grpSpPr>
          <a:xfrm>
            <a:off x="4959050" y="2066748"/>
            <a:ext cx="834572" cy="1052285"/>
            <a:chOff x="1669143" y="3531810"/>
            <a:chExt cx="834572" cy="1052285"/>
          </a:xfrm>
        </p:grpSpPr>
        <p:sp>
          <p:nvSpPr>
            <p:cNvPr id="28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3"/>
          <p:cNvGrpSpPr/>
          <p:nvPr/>
        </p:nvGrpSpPr>
        <p:grpSpPr>
          <a:xfrm>
            <a:off x="4946955" y="3610427"/>
            <a:ext cx="834572" cy="1052285"/>
            <a:chOff x="1669143" y="3531810"/>
            <a:chExt cx="834572" cy="1052285"/>
          </a:xfrm>
        </p:grpSpPr>
        <p:sp>
          <p:nvSpPr>
            <p:cNvPr id="36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13"/>
          <p:cNvGrpSpPr/>
          <p:nvPr/>
        </p:nvGrpSpPr>
        <p:grpSpPr>
          <a:xfrm>
            <a:off x="4946955" y="5340047"/>
            <a:ext cx="834572" cy="1052285"/>
            <a:chOff x="1669143" y="3531810"/>
            <a:chExt cx="834572" cy="1052285"/>
          </a:xfrm>
        </p:grpSpPr>
        <p:sp>
          <p:nvSpPr>
            <p:cNvPr id="44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6797518" y="3895876"/>
            <a:ext cx="228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25008459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Corpus-based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971524"/>
            <a:ext cx="79265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is a breed of small to medium-sized dog. A member of the Hound Group, it is similar in appearance to the Foxhound but smaller, with shorter leg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Beagles</a:t>
            </a:r>
            <a:r>
              <a:rPr lang="en-US" dirty="0"/>
              <a:t> are intelligent, and are popular as pets because of their size, even temper, and lack of inherited health problems.</a:t>
            </a:r>
          </a:p>
          <a:p>
            <a:endParaRPr lang="en-US" dirty="0"/>
          </a:p>
          <a:p>
            <a:r>
              <a:rPr lang="en-US" dirty="0"/>
              <a:t>Dogs of similar size and purpose to the modern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can be traced in Ancient Greece[2] back to around the 5th century BC.</a:t>
            </a:r>
          </a:p>
          <a:p>
            <a:endParaRPr lang="en-US" dirty="0"/>
          </a:p>
          <a:p>
            <a:r>
              <a:rPr lang="en-US" dirty="0"/>
              <a:t>From medieval times,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was used as a generic description for the smaller hounds, though these dogs differed considerably from the modern breed.</a:t>
            </a:r>
          </a:p>
          <a:p>
            <a:endParaRPr lang="en-US" dirty="0"/>
          </a:p>
          <a:p>
            <a:r>
              <a:rPr lang="en-US" dirty="0"/>
              <a:t>In the 1840s, a standard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type was beginning to develop: the distinction between the North Country Beagle and Southern </a:t>
            </a:r>
          </a:p>
        </p:txBody>
      </p:sp>
    </p:spTree>
    <p:extLst>
      <p:ext uri="{BB962C8B-B14F-4D97-AF65-F5344CB8AC3E}">
        <p14:creationId xmlns:p14="http://schemas.microsoft.com/office/powerpoint/2010/main" val="178850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 of words representation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380339" y="4184656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(4, 1, 1, 0, 0, 1, 0, 0, …)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 rot="17992015">
            <a:off x="6111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/>
              <a:t>obama</a:t>
            </a:r>
            <a:endParaRPr lang="en-US" dirty="0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 rot="17992015">
            <a:off x="9159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 rot="17992015">
            <a:off x="12969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/>
              <a:t>california</a:t>
            </a:r>
            <a:endParaRPr lang="en-US" dirty="0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 rot="17992015">
            <a:off x="16017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 rot="17992015">
            <a:off x="19065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 rot="17992015">
            <a:off x="22113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 rot="17992015">
            <a:off x="2592396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capital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 rot="17992015">
            <a:off x="320683" y="5106200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banana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1214441" y="2631284"/>
            <a:ext cx="32004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</a:rPr>
              <a:t>Obama said banana repeatedly last week on </a:t>
            </a:r>
            <a:r>
              <a:rPr lang="en-US" dirty="0" err="1">
                <a:solidFill>
                  <a:srgbClr val="FF6600"/>
                </a:solidFill>
              </a:rPr>
              <a:t>tv</a:t>
            </a:r>
            <a:r>
              <a:rPr lang="en-US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7904" y="5851754"/>
            <a:ext cx="46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Frequency of word occurrence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9810" y="1802190"/>
            <a:ext cx="716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now, let’s ignore word order: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61739" y="3837090"/>
            <a:ext cx="3520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“Bag of words representation”: multi-dimensional vector, one dimension per word in our vocabulary</a:t>
            </a:r>
          </a:p>
        </p:txBody>
      </p:sp>
    </p:spTree>
    <p:extLst>
      <p:ext uri="{BB962C8B-B14F-4D97-AF65-F5344CB8AC3E}">
        <p14:creationId xmlns:p14="http://schemas.microsoft.com/office/powerpoint/2010/main" val="11469124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Corpus-based: feature extraction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2684036"/>
            <a:ext cx="8153400" cy="3411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We’d like to utilize our vector-based approach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How could we we create a vector from these occurrences?</a:t>
            </a:r>
            <a:endParaRPr lang="en-US" sz="2400" dirty="0"/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collect word counts from all documents with the word in it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collect word counts from all sentences with the word in it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collect all word counts from all words within </a:t>
            </a:r>
            <a:r>
              <a:rPr lang="en-US" sz="2000" b="1" i="1" dirty="0">
                <a:solidFill>
                  <a:srgbClr val="0000FF"/>
                </a:solidFill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words of the word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collect all words counts from words in specific relationship: subject-object, 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740644"/>
            <a:ext cx="792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is a breed of small to medium-sized dog. A member of the Hound Group, it is similar in appearance to the Foxhound but smaller, with shorter leg</a:t>
            </a:r>
          </a:p>
        </p:txBody>
      </p:sp>
    </p:spTree>
    <p:extLst>
      <p:ext uri="{BB962C8B-B14F-4D97-AF65-F5344CB8AC3E}">
        <p14:creationId xmlns:p14="http://schemas.microsoft.com/office/powerpoint/2010/main" val="244148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Word-context co-occurrence vectors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971524"/>
            <a:ext cx="79265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The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is a breed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of small to medium-sized dog. A member of the Hound Group, it is similar in appearance to the Foxhound but smaller, with shorter leg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Beagles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are intelligent, and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are popular as pets because of their size, even temper, and lack of inherited health problems.</a:t>
            </a:r>
          </a:p>
          <a:p>
            <a:endParaRPr lang="en-US" dirty="0"/>
          </a:p>
          <a:p>
            <a:r>
              <a:rPr lang="en-US" dirty="0">
                <a:solidFill>
                  <a:srgbClr val="BFBFBF"/>
                </a:solidFill>
              </a:rPr>
              <a:t>Dogs of similar size and purpose </a:t>
            </a:r>
            <a:r>
              <a:rPr lang="en-US" dirty="0">
                <a:solidFill>
                  <a:srgbClr val="008000"/>
                </a:solidFill>
              </a:rPr>
              <a:t>to the modern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can be traced</a:t>
            </a:r>
            <a:r>
              <a:rPr lang="en-US" dirty="0"/>
              <a:t> </a:t>
            </a:r>
            <a:r>
              <a:rPr lang="en-US" dirty="0">
                <a:solidFill>
                  <a:srgbClr val="BFBFBF"/>
                </a:solidFill>
              </a:rPr>
              <a:t>in Ancient Greece[2] back to around the 5th century BC.</a:t>
            </a:r>
          </a:p>
          <a:p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From medieval times,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was used as</a:t>
            </a:r>
            <a:r>
              <a:rPr lang="en-US" dirty="0">
                <a:solidFill>
                  <a:srgbClr val="BFBFBF"/>
                </a:solidFill>
              </a:rPr>
              <a:t> a generic description for the smaller hounds, though these dogs differed considerably from the modern breed.</a:t>
            </a:r>
          </a:p>
          <a:p>
            <a:endParaRPr lang="en-US" dirty="0"/>
          </a:p>
          <a:p>
            <a:r>
              <a:rPr lang="en-US" dirty="0">
                <a:solidFill>
                  <a:srgbClr val="BFBFBF"/>
                </a:solidFill>
              </a:rPr>
              <a:t>In the </a:t>
            </a:r>
            <a:r>
              <a:rPr lang="en-US" dirty="0">
                <a:solidFill>
                  <a:srgbClr val="008000"/>
                </a:solidFill>
              </a:rPr>
              <a:t>1840s, a standard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type was beginning</a:t>
            </a:r>
            <a:r>
              <a:rPr lang="en-US" dirty="0">
                <a:solidFill>
                  <a:srgbClr val="BFBFBF"/>
                </a:solidFill>
              </a:rPr>
              <a:t> to develop: the distinction between the North Country Beagle and Southern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79728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Word-context co-occurrence vectors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410" y="2552095"/>
            <a:ext cx="45399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The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is a breed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b="1" i="1" dirty="0">
                <a:solidFill>
                  <a:srgbClr val="FF0000"/>
                </a:solidFill>
              </a:rPr>
              <a:t>Beagles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are intelligent, and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to the modern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can be traced</a:t>
            </a:r>
            <a:endParaRPr lang="en-US" dirty="0">
              <a:solidFill>
                <a:srgbClr val="BFBFBF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From medieval times,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was used as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1840s, a standard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Beagle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type was beginning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717143" y="3556001"/>
            <a:ext cx="810381" cy="471714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35524" y="2552095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the:			2</a:t>
            </a:r>
          </a:p>
          <a:p>
            <a:r>
              <a:rPr lang="en-US" dirty="0"/>
              <a:t>is:			1</a:t>
            </a:r>
          </a:p>
          <a:p>
            <a:r>
              <a:rPr lang="en-US" dirty="0"/>
              <a:t>a:			2</a:t>
            </a:r>
          </a:p>
          <a:p>
            <a:r>
              <a:rPr lang="en-US" dirty="0"/>
              <a:t>breed:		1</a:t>
            </a:r>
          </a:p>
          <a:p>
            <a:r>
              <a:rPr lang="en-US" dirty="0"/>
              <a:t>are:			1</a:t>
            </a:r>
          </a:p>
          <a:p>
            <a:r>
              <a:rPr lang="en-US" dirty="0"/>
              <a:t>intelligent:	1</a:t>
            </a:r>
          </a:p>
          <a:p>
            <a:r>
              <a:rPr lang="en-US" dirty="0"/>
              <a:t>and:			1</a:t>
            </a:r>
          </a:p>
          <a:p>
            <a:r>
              <a:rPr lang="en-US" dirty="0"/>
              <a:t>to:			1</a:t>
            </a:r>
          </a:p>
          <a:p>
            <a:r>
              <a:rPr lang="en-US" dirty="0"/>
              <a:t>modern:		1</a:t>
            </a:r>
          </a:p>
          <a:p>
            <a:r>
              <a:rPr lang="en-US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6095" y="5975048"/>
            <a:ext cx="4689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Often do some preprocessing like lowercasing and removing stop words</a:t>
            </a:r>
          </a:p>
        </p:txBody>
      </p:sp>
    </p:spTree>
    <p:extLst>
      <p:ext uri="{BB962C8B-B14F-4D97-AF65-F5344CB8AC3E}">
        <p14:creationId xmlns:p14="http://schemas.microsoft.com/office/powerpoint/2010/main" val="19902347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Corpus-based similarity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7791" y="1607986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sim(</a:t>
            </a:r>
            <a:r>
              <a:rPr lang="en-US" sz="4800" i="1" dirty="0" err="1">
                <a:solidFill>
                  <a:srgbClr val="0000FF"/>
                </a:solidFill>
              </a:rPr>
              <a:t>dog</a:t>
            </a:r>
            <a:r>
              <a:rPr lang="en-US" sz="4800" i="1" dirty="0"/>
              <a:t>,</a:t>
            </a:r>
            <a:r>
              <a:rPr lang="en-US" sz="4800" i="1" dirty="0">
                <a:solidFill>
                  <a:srgbClr val="0000FF"/>
                </a:solidFill>
              </a:rPr>
              <a:t> beagle</a:t>
            </a:r>
            <a:r>
              <a:rPr lang="en-US" sz="4800" dirty="0"/>
              <a:t>) = 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791" y="2603478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/>
              <a:t>sim(</a:t>
            </a:r>
            <a:r>
              <a:rPr lang="en-US" sz="2800" i="1" dirty="0" err="1">
                <a:solidFill>
                  <a:srgbClr val="0000FF"/>
                </a:solidFill>
              </a:rPr>
              <a:t>context_vector(dog</a:t>
            </a:r>
            <a:r>
              <a:rPr lang="en-US" sz="2800" i="1" dirty="0">
                <a:solidFill>
                  <a:srgbClr val="0000FF"/>
                </a:solidFill>
              </a:rPr>
              <a:t>)</a:t>
            </a:r>
            <a:r>
              <a:rPr lang="en-US" sz="4800" i="1" dirty="0"/>
              <a:t>,</a:t>
            </a:r>
            <a:r>
              <a:rPr lang="en-US" sz="4800" i="1" dirty="0">
                <a:solidFill>
                  <a:srgbClr val="0000FF"/>
                </a:solidFill>
              </a:rPr>
              <a:t> </a:t>
            </a:r>
            <a:r>
              <a:rPr lang="en-US" sz="2800" i="1" dirty="0" err="1">
                <a:solidFill>
                  <a:srgbClr val="0000FF"/>
                </a:solidFill>
              </a:rPr>
              <a:t>context_vector(beagle</a:t>
            </a:r>
            <a:r>
              <a:rPr lang="en-US" sz="2800" i="1" dirty="0">
                <a:solidFill>
                  <a:srgbClr val="0000FF"/>
                </a:solidFill>
              </a:rPr>
              <a:t>)</a:t>
            </a:r>
            <a:r>
              <a:rPr lang="en-US" sz="4800" dirty="0"/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1239" y="3434475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the:			2</a:t>
            </a:r>
          </a:p>
          <a:p>
            <a:r>
              <a:rPr lang="en-US" dirty="0"/>
              <a:t>is:			1</a:t>
            </a:r>
          </a:p>
          <a:p>
            <a:r>
              <a:rPr lang="en-US" dirty="0"/>
              <a:t>a:			2</a:t>
            </a:r>
          </a:p>
          <a:p>
            <a:r>
              <a:rPr lang="en-US" dirty="0"/>
              <a:t>breed:		1</a:t>
            </a:r>
          </a:p>
          <a:p>
            <a:r>
              <a:rPr lang="en-US" dirty="0"/>
              <a:t>are:			1</a:t>
            </a:r>
          </a:p>
          <a:p>
            <a:r>
              <a:rPr lang="en-US" dirty="0"/>
              <a:t>intelligent:	1</a:t>
            </a:r>
          </a:p>
          <a:p>
            <a:r>
              <a:rPr lang="en-US" dirty="0"/>
              <a:t>and:			1</a:t>
            </a:r>
          </a:p>
          <a:p>
            <a:r>
              <a:rPr lang="en-US" dirty="0"/>
              <a:t>to:			1</a:t>
            </a:r>
          </a:p>
          <a:p>
            <a:r>
              <a:rPr lang="en-US" dirty="0"/>
              <a:t>modern:		1</a:t>
            </a:r>
          </a:p>
          <a:p>
            <a:r>
              <a:rPr lang="en-US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2020" y="3434475"/>
            <a:ext cx="1959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the:			5</a:t>
            </a:r>
          </a:p>
          <a:p>
            <a:r>
              <a:rPr lang="en-US" dirty="0"/>
              <a:t>is:			1</a:t>
            </a:r>
          </a:p>
          <a:p>
            <a:r>
              <a:rPr lang="en-US" dirty="0"/>
              <a:t>a:			4</a:t>
            </a:r>
          </a:p>
          <a:p>
            <a:r>
              <a:rPr lang="en-US" dirty="0"/>
              <a:t>breeds:		2</a:t>
            </a:r>
          </a:p>
          <a:p>
            <a:r>
              <a:rPr lang="en-US" dirty="0"/>
              <a:t>are:			1</a:t>
            </a:r>
          </a:p>
          <a:p>
            <a:r>
              <a:rPr lang="en-US" dirty="0"/>
              <a:t>intelligent:	5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857875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Web-based similarity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448" y="2688591"/>
            <a:ext cx="3970564" cy="1334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9591" y="5103096"/>
            <a:ext cx="83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37275082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Web-based similarity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198" y="1647376"/>
            <a:ext cx="3970564" cy="1334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648" y="2316670"/>
            <a:ext cx="1854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beagle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256595" y="2265049"/>
            <a:ext cx="929670" cy="369332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5101566" y="3297568"/>
            <a:ext cx="545482" cy="369332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198" y="3912909"/>
            <a:ext cx="4434507" cy="267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563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Web-based similarity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60" y="2763861"/>
            <a:ext cx="4434507" cy="26746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721467" y="2975429"/>
            <a:ext cx="818152" cy="4475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1467" y="4530877"/>
            <a:ext cx="818152" cy="45236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3143" y="2515810"/>
            <a:ext cx="303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Concatenate the snippets for the top </a:t>
            </a:r>
            <a:r>
              <a:rPr lang="en-US" sz="2000" b="1" i="1" dirty="0">
                <a:solidFill>
                  <a:srgbClr val="0000FF"/>
                </a:solidFill>
              </a:rPr>
              <a:t>N</a:t>
            </a:r>
            <a:r>
              <a:rPr lang="en-US" sz="2000" dirty="0">
                <a:solidFill>
                  <a:srgbClr val="0000FF"/>
                </a:solidFill>
              </a:rPr>
              <a:t> results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8783" y="4530877"/>
            <a:ext cx="303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Concatenate the web page text for the top </a:t>
            </a:r>
            <a:r>
              <a:rPr lang="en-US" sz="2000" b="1" i="1" dirty="0">
                <a:solidFill>
                  <a:srgbClr val="0000FF"/>
                </a:solidFill>
              </a:rPr>
              <a:t>N</a:t>
            </a:r>
            <a:r>
              <a:rPr lang="en-US" sz="2000" dirty="0">
                <a:solidFill>
                  <a:srgbClr val="0000FF"/>
                </a:solidFill>
              </a:rPr>
              <a:t> results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271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feature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8874" y="1600200"/>
            <a:ext cx="8417174" cy="18601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TF- IDF weighting takes into account the general importance of a feature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For distributional similarity, we have the feature (</a:t>
            </a:r>
            <a:r>
              <a:rPr lang="en-US" sz="2400" i="1" dirty="0">
                <a:solidFill>
                  <a:srgbClr val="660066"/>
                </a:solidFill>
              </a:rPr>
              <a:t>f</a:t>
            </a:r>
            <a:r>
              <a:rPr lang="en-US" sz="2400" i="1" baseline="-25000" dirty="0">
                <a:solidFill>
                  <a:srgbClr val="660066"/>
                </a:solidFill>
              </a:rPr>
              <a:t>i</a:t>
            </a:r>
            <a:r>
              <a:rPr lang="en-US" sz="2400" i="1" dirty="0"/>
              <a:t>)</a:t>
            </a:r>
            <a:r>
              <a:rPr lang="en-US" sz="2400" dirty="0"/>
              <a:t>, but we also have the word itself (</a:t>
            </a:r>
            <a:r>
              <a:rPr lang="en-US" sz="2400" b="1" i="1" dirty="0">
                <a:solidFill>
                  <a:srgbClr val="008000"/>
                </a:solidFill>
              </a:rPr>
              <a:t>w</a:t>
            </a:r>
            <a:r>
              <a:rPr lang="en-US" sz="2400" dirty="0"/>
              <a:t>) that we can use for information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1746" y="3316383"/>
            <a:ext cx="7642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sim</a:t>
            </a:r>
            <a:r>
              <a:rPr lang="en-US" sz="4400" dirty="0"/>
              <a:t>(</a:t>
            </a:r>
            <a:r>
              <a:rPr lang="en-US" sz="2400" i="1" dirty="0" err="1">
                <a:solidFill>
                  <a:srgbClr val="0000FF"/>
                </a:solidFill>
              </a:rPr>
              <a:t>context_vector</a:t>
            </a:r>
            <a:r>
              <a:rPr lang="en-US" sz="2400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8000"/>
                </a:solidFill>
              </a:rPr>
              <a:t>dog</a:t>
            </a:r>
            <a:r>
              <a:rPr lang="en-US" sz="2400" i="1" dirty="0">
                <a:solidFill>
                  <a:srgbClr val="0000FF"/>
                </a:solidFill>
              </a:rPr>
              <a:t>)</a:t>
            </a:r>
            <a:r>
              <a:rPr lang="en-US" sz="4400" i="1" dirty="0"/>
              <a:t>,</a:t>
            </a:r>
            <a:r>
              <a:rPr lang="en-US" sz="4400" i="1" dirty="0">
                <a:solidFill>
                  <a:srgbClr val="0000FF"/>
                </a:solidFill>
              </a:rPr>
              <a:t> </a:t>
            </a:r>
            <a:r>
              <a:rPr lang="en-US" sz="2400" i="1" dirty="0" err="1">
                <a:solidFill>
                  <a:srgbClr val="0000FF"/>
                </a:solidFill>
              </a:rPr>
              <a:t>context_vector</a:t>
            </a:r>
            <a:r>
              <a:rPr lang="en-US" sz="2400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8000"/>
                </a:solidFill>
              </a:rPr>
              <a:t>beagle</a:t>
            </a:r>
            <a:r>
              <a:rPr lang="en-US" sz="2400" i="1" dirty="0">
                <a:solidFill>
                  <a:srgbClr val="0000FF"/>
                </a:solidFill>
              </a:rPr>
              <a:t>)</a:t>
            </a:r>
            <a:r>
              <a:rPr lang="en-US" sz="4400" dirty="0"/>
              <a:t>)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5194" y="4147380"/>
            <a:ext cx="19594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60066"/>
                </a:solidFill>
              </a:rPr>
              <a:t>the:			2</a:t>
            </a:r>
          </a:p>
          <a:p>
            <a:r>
              <a:rPr lang="en-US" sz="1600" dirty="0">
                <a:solidFill>
                  <a:srgbClr val="660066"/>
                </a:solidFill>
              </a:rPr>
              <a:t>is: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a:			2</a:t>
            </a:r>
          </a:p>
          <a:p>
            <a:r>
              <a:rPr lang="en-US" sz="1600" dirty="0">
                <a:solidFill>
                  <a:srgbClr val="660066"/>
                </a:solidFill>
              </a:rPr>
              <a:t>breed: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are: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intelligent: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and: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to: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modern: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5975" y="4147380"/>
            <a:ext cx="19594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60066"/>
                </a:solidFill>
              </a:rPr>
              <a:t>the:			5</a:t>
            </a:r>
          </a:p>
          <a:p>
            <a:r>
              <a:rPr lang="en-US" sz="1600" dirty="0">
                <a:solidFill>
                  <a:srgbClr val="660066"/>
                </a:solidFill>
              </a:rPr>
              <a:t>is: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a:			4</a:t>
            </a:r>
          </a:p>
          <a:p>
            <a:r>
              <a:rPr lang="en-US" sz="1600" dirty="0">
                <a:solidFill>
                  <a:srgbClr val="660066"/>
                </a:solidFill>
              </a:rPr>
              <a:t>breeds:		2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are: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intelligent:	5</a:t>
            </a:r>
          </a:p>
          <a:p>
            <a:r>
              <a:rPr lang="en-US" sz="1600" dirty="0">
                <a:solidFill>
                  <a:srgbClr val="660066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874844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feature weighting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1746" y="3316383"/>
            <a:ext cx="7642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sim</a:t>
            </a:r>
            <a:r>
              <a:rPr lang="en-US" sz="4400" dirty="0"/>
              <a:t>(</a:t>
            </a:r>
            <a:r>
              <a:rPr lang="en-US" sz="2400" i="1" dirty="0" err="1">
                <a:solidFill>
                  <a:srgbClr val="0000FF"/>
                </a:solidFill>
              </a:rPr>
              <a:t>context_vector</a:t>
            </a:r>
            <a:r>
              <a:rPr lang="en-US" sz="2400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8000"/>
                </a:solidFill>
              </a:rPr>
              <a:t>dog</a:t>
            </a:r>
            <a:r>
              <a:rPr lang="en-US" sz="2400" i="1" dirty="0">
                <a:solidFill>
                  <a:srgbClr val="0000FF"/>
                </a:solidFill>
              </a:rPr>
              <a:t>)</a:t>
            </a:r>
            <a:r>
              <a:rPr lang="en-US" sz="4400" i="1" dirty="0"/>
              <a:t>,</a:t>
            </a:r>
            <a:r>
              <a:rPr lang="en-US" sz="4400" i="1" dirty="0">
                <a:solidFill>
                  <a:srgbClr val="0000FF"/>
                </a:solidFill>
              </a:rPr>
              <a:t> </a:t>
            </a:r>
            <a:r>
              <a:rPr lang="en-US" sz="2400" i="1" dirty="0" err="1">
                <a:solidFill>
                  <a:srgbClr val="0000FF"/>
                </a:solidFill>
              </a:rPr>
              <a:t>context_vector</a:t>
            </a:r>
            <a:r>
              <a:rPr lang="en-US" sz="2400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8000"/>
                </a:solidFill>
              </a:rPr>
              <a:t>beagle</a:t>
            </a:r>
            <a:r>
              <a:rPr lang="en-US" sz="2400" i="1" dirty="0">
                <a:solidFill>
                  <a:srgbClr val="0000FF"/>
                </a:solidFill>
              </a:rPr>
              <a:t>)</a:t>
            </a:r>
            <a:r>
              <a:rPr lang="en-US" sz="4400" dirty="0"/>
              <a:t>)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5194" y="4147380"/>
            <a:ext cx="19594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60066"/>
                </a:solidFill>
              </a:rPr>
              <a:t>the:			2</a:t>
            </a:r>
          </a:p>
          <a:p>
            <a:r>
              <a:rPr lang="en-US" sz="1600" dirty="0">
                <a:solidFill>
                  <a:srgbClr val="660066"/>
                </a:solidFill>
              </a:rPr>
              <a:t>is: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a:			2</a:t>
            </a:r>
          </a:p>
          <a:p>
            <a:r>
              <a:rPr lang="en-US" sz="1600" dirty="0">
                <a:solidFill>
                  <a:srgbClr val="660066"/>
                </a:solidFill>
              </a:rPr>
              <a:t>breed: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are: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intelligent: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and: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to: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modern: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5975" y="4147380"/>
            <a:ext cx="19594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660066"/>
                </a:solidFill>
              </a:rPr>
              <a:t>the:			5</a:t>
            </a:r>
          </a:p>
          <a:p>
            <a:r>
              <a:rPr lang="en-US" sz="1600" dirty="0">
                <a:solidFill>
                  <a:srgbClr val="660066"/>
                </a:solidFill>
              </a:rPr>
              <a:t>is: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a:			4</a:t>
            </a:r>
          </a:p>
          <a:p>
            <a:r>
              <a:rPr lang="en-US" sz="1600" dirty="0">
                <a:solidFill>
                  <a:srgbClr val="660066"/>
                </a:solidFill>
              </a:rPr>
              <a:t>breeds:		2</a:t>
            </a:r>
          </a:p>
          <a:p>
            <a:r>
              <a:rPr lang="en-US" sz="1600" dirty="0">
                <a:solidFill>
                  <a:srgbClr val="660066"/>
                </a:solidFill>
              </a:rPr>
              <a:t>are:			1</a:t>
            </a:r>
          </a:p>
          <a:p>
            <a:r>
              <a:rPr lang="en-US" sz="1600" dirty="0">
                <a:solidFill>
                  <a:srgbClr val="660066"/>
                </a:solidFill>
              </a:rPr>
              <a:t>intelligent:	5</a:t>
            </a:r>
          </a:p>
          <a:p>
            <a:r>
              <a:rPr lang="en-US" sz="1600" dirty="0">
                <a:solidFill>
                  <a:srgbClr val="660066"/>
                </a:solidFill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1746" y="2135386"/>
            <a:ext cx="732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Feature weighting ideas given this additional information?</a:t>
            </a:r>
          </a:p>
        </p:txBody>
      </p:sp>
    </p:spTree>
    <p:extLst>
      <p:ext uri="{BB962C8B-B14F-4D97-AF65-F5344CB8AC3E}">
        <p14:creationId xmlns:p14="http://schemas.microsoft.com/office/powerpoint/2010/main" val="25311863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feature weighting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1746" y="3316383"/>
            <a:ext cx="7642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sim</a:t>
            </a:r>
            <a:r>
              <a:rPr lang="en-US" sz="4400" dirty="0"/>
              <a:t>(</a:t>
            </a:r>
            <a:r>
              <a:rPr lang="en-US" sz="2400" i="1" dirty="0" err="1">
                <a:solidFill>
                  <a:srgbClr val="0000FF"/>
                </a:solidFill>
              </a:rPr>
              <a:t>context_vector</a:t>
            </a:r>
            <a:r>
              <a:rPr lang="en-US" sz="2400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8000"/>
                </a:solidFill>
              </a:rPr>
              <a:t>dog</a:t>
            </a:r>
            <a:r>
              <a:rPr lang="en-US" sz="2400" i="1" dirty="0">
                <a:solidFill>
                  <a:srgbClr val="0000FF"/>
                </a:solidFill>
              </a:rPr>
              <a:t>)</a:t>
            </a:r>
            <a:r>
              <a:rPr lang="en-US" sz="4400" i="1" dirty="0"/>
              <a:t>,</a:t>
            </a:r>
            <a:r>
              <a:rPr lang="en-US" sz="4400" i="1" dirty="0">
                <a:solidFill>
                  <a:srgbClr val="0000FF"/>
                </a:solidFill>
              </a:rPr>
              <a:t> </a:t>
            </a:r>
            <a:r>
              <a:rPr lang="en-US" sz="2400" i="1" dirty="0" err="1">
                <a:solidFill>
                  <a:srgbClr val="0000FF"/>
                </a:solidFill>
              </a:rPr>
              <a:t>context_vector</a:t>
            </a:r>
            <a:r>
              <a:rPr lang="en-US" sz="2400" i="1" dirty="0">
                <a:solidFill>
                  <a:srgbClr val="0000FF"/>
                </a:solidFill>
              </a:rPr>
              <a:t>(</a:t>
            </a:r>
            <a:r>
              <a:rPr lang="en-US" sz="2400" b="1" i="1" dirty="0">
                <a:solidFill>
                  <a:srgbClr val="008000"/>
                </a:solidFill>
              </a:rPr>
              <a:t>beagle</a:t>
            </a:r>
            <a:r>
              <a:rPr lang="en-US" sz="2400" i="1" dirty="0">
                <a:solidFill>
                  <a:srgbClr val="0000FF"/>
                </a:solidFill>
              </a:rPr>
              <a:t>)</a:t>
            </a:r>
            <a:r>
              <a:rPr lang="en-US" sz="4400" dirty="0"/>
              <a:t>)</a:t>
            </a:r>
            <a:endParaRPr lang="en-US" sz="4400" dirty="0">
              <a:latin typeface="Arial"/>
              <a:cs typeface="Arial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530778" y="1588105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count </a:t>
            </a:r>
            <a:r>
              <a:rPr lang="en-US" sz="2400" i="1" dirty="0">
                <a:solidFill>
                  <a:srgbClr val="008000"/>
                </a:solidFill>
              </a:rPr>
              <a:t>how likely </a:t>
            </a:r>
            <a:r>
              <a:rPr lang="en-US" sz="2400" dirty="0"/>
              <a:t>feature </a:t>
            </a:r>
            <a:r>
              <a:rPr lang="en-US" sz="2400" i="1" dirty="0"/>
              <a:t>f</a:t>
            </a:r>
            <a:r>
              <a:rPr lang="en-US" sz="2400" i="1" baseline="-25000" dirty="0"/>
              <a:t>i</a:t>
            </a:r>
            <a:r>
              <a:rPr lang="en-US" sz="2400" dirty="0"/>
              <a:t> and word </a:t>
            </a:r>
            <a:r>
              <a:rPr lang="en-US" sz="2400" i="1" dirty="0"/>
              <a:t>w</a:t>
            </a:r>
            <a:r>
              <a:rPr lang="en-US" sz="2400" dirty="0"/>
              <a:t> are to occur together</a:t>
            </a:r>
          </a:p>
          <a:p>
            <a:pPr lvl="1"/>
            <a:r>
              <a:rPr lang="en-US" sz="2400" dirty="0"/>
              <a:t>incorporates co-occurrence</a:t>
            </a:r>
          </a:p>
          <a:p>
            <a:pPr lvl="1"/>
            <a:r>
              <a:rPr lang="en-US" sz="2400" dirty="0"/>
              <a:t>but also incorporates how often </a:t>
            </a:r>
            <a:r>
              <a:rPr lang="en-US" sz="2400" i="1" dirty="0" err="1"/>
              <a:t>w</a:t>
            </a:r>
            <a:r>
              <a:rPr lang="en-US" sz="2400" dirty="0"/>
              <a:t> and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i</a:t>
            </a:r>
            <a:r>
              <a:rPr lang="en-US" sz="2400" dirty="0"/>
              <a:t> occur in other instances</a:t>
            </a:r>
          </a:p>
          <a:p>
            <a:pPr lvl="3">
              <a:buNone/>
            </a:pP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265265" y="4871066"/>
            <a:ext cx="2862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Does IDF capture this?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3338" y="5628490"/>
            <a:ext cx="6446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Not really.  IDF only accounts for </a:t>
            </a:r>
            <a:r>
              <a:rPr lang="en-US" sz="2400" i="1" dirty="0">
                <a:solidFill>
                  <a:srgbClr val="0000FF"/>
                </a:solidFill>
              </a:rPr>
              <a:t>f</a:t>
            </a:r>
            <a:r>
              <a:rPr lang="en-US" sz="2400" i="1" baseline="-25000" dirty="0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 regardless of </a:t>
            </a:r>
            <a:r>
              <a:rPr lang="en-US" sz="2400" i="1" dirty="0">
                <a:solidFill>
                  <a:srgbClr val="0000FF"/>
                </a:solidFill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5057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based word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8762" y="210457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: When			1</a:t>
            </a:r>
          </a:p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: the			2</a:t>
            </a:r>
          </a:p>
          <a:p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: defendant		1</a:t>
            </a:r>
          </a:p>
          <a:p>
            <a:r>
              <a:rPr lang="en-US" dirty="0"/>
              <a:t>a</a:t>
            </a:r>
            <a:r>
              <a:rPr lang="en-US" baseline="-25000" dirty="0"/>
              <a:t>4</a:t>
            </a:r>
            <a:r>
              <a:rPr lang="en-US" dirty="0"/>
              <a:t>: and			1</a:t>
            </a:r>
          </a:p>
          <a:p>
            <a:r>
              <a:rPr lang="en-US" dirty="0"/>
              <a:t>a</a:t>
            </a:r>
            <a:r>
              <a:rPr lang="en-US" baseline="-25000" dirty="0"/>
              <a:t>5</a:t>
            </a:r>
            <a:r>
              <a:rPr lang="en-US" dirty="0"/>
              <a:t>: courthouse		0</a:t>
            </a:r>
          </a:p>
          <a:p>
            <a:r>
              <a:rPr lang="en-US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762" y="464457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: When			1</a:t>
            </a:r>
          </a:p>
          <a:p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: the			2</a:t>
            </a:r>
          </a:p>
          <a:p>
            <a:r>
              <a:rPr lang="en-US" dirty="0"/>
              <a:t>b</a:t>
            </a:r>
            <a:r>
              <a:rPr lang="en-US" baseline="-25000" dirty="0"/>
              <a:t>3</a:t>
            </a:r>
            <a:r>
              <a:rPr lang="en-US" dirty="0"/>
              <a:t>: defendant		1</a:t>
            </a:r>
          </a:p>
          <a:p>
            <a:r>
              <a:rPr lang="en-US" dirty="0"/>
              <a:t>b</a:t>
            </a:r>
            <a:r>
              <a:rPr lang="en-US" baseline="-25000" dirty="0"/>
              <a:t>4</a:t>
            </a:r>
            <a:r>
              <a:rPr lang="en-US" dirty="0"/>
              <a:t>: and			0</a:t>
            </a:r>
          </a:p>
          <a:p>
            <a:r>
              <a:rPr lang="en-US" dirty="0"/>
              <a:t>b</a:t>
            </a:r>
            <a:r>
              <a:rPr lang="en-US" baseline="-25000" dirty="0"/>
              <a:t>5</a:t>
            </a:r>
            <a:r>
              <a:rPr lang="en-US" dirty="0"/>
              <a:t>: courthouse		1</a:t>
            </a:r>
          </a:p>
          <a:p>
            <a:r>
              <a:rPr lang="en-US" dirty="0"/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524" y="166914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029" y="418290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78476" y="2636762"/>
            <a:ext cx="352004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Multi-dimensional vectors, one dimension per word in our vocabulary</a:t>
            </a:r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3011714" y="3236926"/>
            <a:ext cx="1366762" cy="178259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</p:cNvCxnSpPr>
          <p:nvPr/>
        </p:nvCxnSpPr>
        <p:spPr>
          <a:xfrm flipH="1" flipV="1">
            <a:off x="3011714" y="2818194"/>
            <a:ext cx="1366762" cy="41873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bit more probability </a:t>
            </a:r>
            <a:r>
              <a:rPr lang="en-US" dirty="0" err="1">
                <a:sym typeface="Wingdings"/>
              </a:rPr>
              <a:t></a:t>
            </a:r>
            <a:endParaRPr lang="en-US" dirty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23784" y="2386994"/>
          <a:ext cx="4484311" cy="8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8" name="Equation" r:id="rId3" imgW="2159000" imgH="419100" progId="Equation.3">
                  <p:embed/>
                </p:oleObj>
              </mc:Choice>
              <mc:Fallback>
                <p:oleObj name="Equation" r:id="rId3" imgW="2159000" imgH="4191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84" y="2386994"/>
                        <a:ext cx="4484311" cy="870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6190" y="4107896"/>
            <a:ext cx="7979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When will this be high and when will this be low?</a:t>
            </a:r>
          </a:p>
        </p:txBody>
      </p:sp>
    </p:spTree>
    <p:extLst>
      <p:ext uri="{BB962C8B-B14F-4D97-AF65-F5344CB8AC3E}">
        <p14:creationId xmlns:p14="http://schemas.microsoft.com/office/powerpoint/2010/main" val="31374333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17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bit more probability </a:t>
            </a:r>
            <a:r>
              <a:rPr lang="en-US" dirty="0" err="1">
                <a:sym typeface="Wingdings"/>
              </a:rPr>
              <a:t></a:t>
            </a:r>
            <a:endParaRPr lang="en-US" dirty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23784" y="2386994"/>
          <a:ext cx="4484311" cy="8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3" name="Equation" r:id="rId4" imgW="2159000" imgH="419100" progId="Equation.3">
                  <p:embed/>
                </p:oleObj>
              </mc:Choice>
              <mc:Fallback>
                <p:oleObj name="Equation" r:id="rId4" imgW="2159000" imgH="4191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84" y="2386994"/>
                        <a:ext cx="4484311" cy="870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524" y="3609812"/>
            <a:ext cx="831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x and y are </a:t>
            </a:r>
            <a:r>
              <a:rPr lang="en-US" sz="2400" dirty="0">
                <a:solidFill>
                  <a:srgbClr val="FF6600"/>
                </a:solidFill>
              </a:rPr>
              <a:t>independent</a:t>
            </a:r>
            <a:r>
              <a:rPr lang="en-US" sz="2400" dirty="0">
                <a:solidFill>
                  <a:srgbClr val="0000FF"/>
                </a:solidFill>
              </a:rPr>
              <a:t> (i.e. one occurring doesn’t impact the other occurring) then: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14713" y="4976813"/>
          <a:ext cx="11604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4" name="Equation" r:id="rId6" imgW="558800" imgH="203200" progId="Equation.3">
                  <p:embed/>
                </p:oleObj>
              </mc:Choice>
              <mc:Fallback>
                <p:oleObj name="Equation" r:id="rId6" imgW="558800" imgH="203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976813"/>
                        <a:ext cx="116046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3579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717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bit more probability </a:t>
            </a:r>
            <a:r>
              <a:rPr lang="en-US" dirty="0" err="1">
                <a:sym typeface="Wingdings"/>
              </a:rPr>
              <a:t></a:t>
            </a:r>
            <a:endParaRPr lang="en-US" dirty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23784" y="2386994"/>
          <a:ext cx="4484311" cy="8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9" name="Equation" r:id="rId4" imgW="2159000" imgH="419100" progId="Equation.3">
                  <p:embed/>
                </p:oleObj>
              </mc:Choice>
              <mc:Fallback>
                <p:oleObj name="Equation" r:id="rId4" imgW="2159000" imgH="4191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84" y="2386994"/>
                        <a:ext cx="4484311" cy="870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524" y="3609812"/>
            <a:ext cx="8318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x and y are </a:t>
            </a:r>
            <a:r>
              <a:rPr lang="en-US" sz="2400" dirty="0">
                <a:solidFill>
                  <a:srgbClr val="FF6600"/>
                </a:solidFill>
              </a:rPr>
              <a:t>independent</a:t>
            </a:r>
            <a:r>
              <a:rPr lang="en-US" sz="2400" dirty="0">
                <a:solidFill>
                  <a:srgbClr val="0000FF"/>
                </a:solidFill>
              </a:rPr>
              <a:t> (i.e. one occurring doesn’t impact the other occurring) then: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98410" y="5966999"/>
            <a:ext cx="3852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does this do to the sum?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07873" y="4977268"/>
          <a:ext cx="23733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0" name="Equation" r:id="rId6" imgW="1143000" imgH="203200" progId="Equation.3">
                  <p:embed/>
                </p:oleObj>
              </mc:Choice>
              <mc:Fallback>
                <p:oleObj name="Equation" r:id="rId6" imgW="1143000" imgH="203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873" y="4977268"/>
                        <a:ext cx="2373313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781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867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bit more probability </a:t>
            </a:r>
            <a:r>
              <a:rPr lang="en-US" dirty="0" err="1">
                <a:sym typeface="Wingdings"/>
              </a:rPr>
              <a:t></a:t>
            </a:r>
            <a:endParaRPr lang="en-US" dirty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23784" y="2386994"/>
          <a:ext cx="4484311" cy="870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2" name="Equation" r:id="rId3" imgW="2159000" imgH="419100" progId="Equation.3">
                  <p:embed/>
                </p:oleObj>
              </mc:Choice>
              <mc:Fallback>
                <p:oleObj name="Equation" r:id="rId3" imgW="2159000" imgH="4191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84" y="2386994"/>
                        <a:ext cx="4484311" cy="8704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524" y="3609812"/>
            <a:ext cx="8318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they are </a:t>
            </a:r>
            <a:r>
              <a:rPr lang="en-US" sz="2400" dirty="0">
                <a:solidFill>
                  <a:srgbClr val="FF6600"/>
                </a:solidFill>
              </a:rPr>
              <a:t>dependent</a:t>
            </a:r>
            <a:r>
              <a:rPr lang="en-US" sz="2400" dirty="0">
                <a:solidFill>
                  <a:srgbClr val="0000FF"/>
                </a:solidFill>
              </a:rPr>
              <a:t> then: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51982" y="4242808"/>
          <a:ext cx="44561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3" name="Equation" r:id="rId5" imgW="2146300" imgH="203200" progId="Equation.3">
                  <p:embed/>
                </p:oleObj>
              </mc:Choice>
              <mc:Fallback>
                <p:oleObj name="Equation" r:id="rId5" imgW="2146300" imgH="2032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982" y="4242808"/>
                        <a:ext cx="4456113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43075" y="5737847"/>
          <a:ext cx="42465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4" name="Equation" r:id="rId7" imgW="2044700" imgH="457200" progId="Equation.3">
                  <p:embed/>
                </p:oleObj>
              </mc:Choice>
              <mc:Fallback>
                <p:oleObj name="Equation" r:id="rId7" imgW="2044700" imgH="4572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5737847"/>
                        <a:ext cx="424656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>
            <a:off x="3472331" y="4846767"/>
            <a:ext cx="512693" cy="675751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1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information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22726" y="1881405"/>
          <a:ext cx="42465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4" name="Equation" r:id="rId3" imgW="2044700" imgH="457200" progId="Equation.3">
                  <p:embed/>
                </p:oleObj>
              </mc:Choice>
              <mc:Fallback>
                <p:oleObj name="Equation" r:id="rId3" imgW="2044700" imgH="4572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726" y="1881405"/>
                        <a:ext cx="424656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84855" y="3122436"/>
            <a:ext cx="29920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this asking?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When is this high?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95375" y="4871819"/>
            <a:ext cx="62611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How much more likely are we to see y given x has a particular value!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5138584" y="1712680"/>
            <a:ext cx="1258429" cy="1246644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9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Point-wise mutual information</a:t>
            </a:r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1394203" y="2648403"/>
          <a:ext cx="448468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9" name="Equation" r:id="rId3" imgW="2159000" imgH="419100" progId="Equation.3">
                  <p:embed/>
                </p:oleObj>
              </mc:Choice>
              <mc:Fallback>
                <p:oleObj name="Equation" r:id="rId3" imgW="2159000" imgH="419100" progId="Equation.3">
                  <p:embed/>
                  <p:pic>
                    <p:nvPicPr>
                      <p:cNvPr id="1187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203" y="2648403"/>
                        <a:ext cx="4484687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1463373" y="4622189"/>
          <a:ext cx="32702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80" name="Equation" r:id="rId5" imgW="1574800" imgH="393700" progId="Equation.3">
                  <p:embed/>
                </p:oleObj>
              </mc:Choice>
              <mc:Fallback>
                <p:oleObj name="Equation" r:id="rId5" imgW="1574800" imgH="393700" progId="Equation.3">
                  <p:embed/>
                  <p:pic>
                    <p:nvPicPr>
                      <p:cNvPr id="1187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373" y="4622189"/>
                        <a:ext cx="327025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4476" y="1959431"/>
            <a:ext cx="382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Mutual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476" y="3953829"/>
            <a:ext cx="556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Point-wise mutual information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952" y="2648403"/>
            <a:ext cx="2295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How related are two variables (i.e. over all possible values/events)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0952" y="4344004"/>
            <a:ext cx="2295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How related are two particular events/values</a:t>
            </a:r>
          </a:p>
        </p:txBody>
      </p:sp>
    </p:spTree>
    <p:extLst>
      <p:ext uri="{BB962C8B-B14F-4D97-AF65-F5344CB8AC3E}">
        <p14:creationId xmlns:p14="http://schemas.microsoft.com/office/powerpoint/2010/main" val="475690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PMI weighting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041" y="1600200"/>
            <a:ext cx="8762393" cy="1822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Mutual information is often used for feature selection in many problem areas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PMI weighting weights co-occurrences based on their correlation (i.e. high PMI)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3422952"/>
            <a:ext cx="3447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rgbClr val="0000FF"/>
                </a:solidFill>
              </a:rPr>
              <a:t>context_vector(beagle</a:t>
            </a:r>
            <a:r>
              <a:rPr lang="en-US" sz="2800" i="1" dirty="0">
                <a:solidFill>
                  <a:srgbClr val="0000FF"/>
                </a:solidFill>
              </a:rPr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1638" y="3946172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the:			2</a:t>
            </a:r>
          </a:p>
          <a:p>
            <a:r>
              <a:rPr lang="en-US" dirty="0"/>
              <a:t>is:			1</a:t>
            </a:r>
          </a:p>
          <a:p>
            <a:r>
              <a:rPr lang="en-US" dirty="0"/>
              <a:t>a:			2</a:t>
            </a:r>
          </a:p>
          <a:p>
            <a:r>
              <a:rPr lang="en-US" dirty="0"/>
              <a:t>breed:		1</a:t>
            </a:r>
          </a:p>
          <a:p>
            <a:r>
              <a:rPr lang="en-US" dirty="0"/>
              <a:t>are:			1</a:t>
            </a:r>
          </a:p>
          <a:p>
            <a:r>
              <a:rPr lang="en-US" dirty="0"/>
              <a:t>intelligent:	1</a:t>
            </a:r>
          </a:p>
          <a:p>
            <a:r>
              <a:rPr lang="en-US" dirty="0"/>
              <a:t>and:			1</a:t>
            </a:r>
          </a:p>
          <a:p>
            <a:r>
              <a:rPr lang="en-US" dirty="0"/>
              <a:t>to:			1</a:t>
            </a:r>
          </a:p>
          <a:p>
            <a:r>
              <a:rPr lang="en-US" dirty="0"/>
              <a:t>modern:		1</a:t>
            </a:r>
          </a:p>
          <a:p>
            <a:r>
              <a:rPr lang="en-US" dirty="0"/>
              <a:t>…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02857" y="3946172"/>
            <a:ext cx="1935238" cy="2024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74380" y="3613754"/>
          <a:ext cx="1669641" cy="52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3" name="Equation" r:id="rId3" imgW="1257300" imgH="393700" progId="Equation.3">
                  <p:embed/>
                </p:oleObj>
              </mc:Choice>
              <mc:Fallback>
                <p:oleObj name="Equation" r:id="rId3" imgW="1257300" imgH="3937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380" y="3613754"/>
                        <a:ext cx="1669641" cy="5228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2902857" y="4763811"/>
            <a:ext cx="1935238" cy="2024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4851400" y="4498975"/>
          <a:ext cx="18732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4" name="Equation" r:id="rId5" imgW="1409700" imgH="393700" progId="Equation.3">
                  <p:embed/>
                </p:oleObj>
              </mc:Choice>
              <mc:Fallback>
                <p:oleObj name="Equation" r:id="rId5" imgW="1409700" imgH="393700" progId="Equation.3">
                  <p:embed/>
                  <p:pic>
                    <p:nvPicPr>
                      <p:cNvPr id="1198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4498975"/>
                        <a:ext cx="18732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01136" y="3979608"/>
            <a:ext cx="186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do we calculate these?</a:t>
            </a:r>
          </a:p>
        </p:txBody>
      </p:sp>
    </p:spTree>
    <p:extLst>
      <p:ext uri="{BB962C8B-B14F-4D97-AF65-F5344CB8AC3E}">
        <p14:creationId xmlns:p14="http://schemas.microsoft.com/office/powerpoint/2010/main" val="219657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Normalized distance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407152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Cosine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L2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L1</a:t>
            </a: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548306"/>
              </p:ext>
            </p:extLst>
          </p:nvPr>
        </p:nvGraphicFramePr>
        <p:xfrm>
          <a:off x="1881188" y="3754438"/>
          <a:ext cx="3300412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3" imgW="1689100" imgH="495300" progId="Equation.3">
                  <p:embed/>
                </p:oleObj>
              </mc:Choice>
              <mc:Fallback>
                <p:oleObj name="Equation" r:id="rId3" imgW="16891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3754438"/>
                        <a:ext cx="3300412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020082"/>
              </p:ext>
            </p:extLst>
          </p:nvPr>
        </p:nvGraphicFramePr>
        <p:xfrm>
          <a:off x="1995488" y="5475288"/>
          <a:ext cx="280511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5" imgW="1435100" imgH="457200" progId="Equation.3">
                  <p:embed/>
                </p:oleObj>
              </mc:Choice>
              <mc:Fallback>
                <p:oleObj name="Equation" r:id="rId5" imgW="14351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5475288"/>
                        <a:ext cx="2805112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917619" y="2105025"/>
            <a:ext cx="5676900" cy="1144588"/>
            <a:chOff x="1047068" y="2105025"/>
            <a:chExt cx="5676900" cy="1144588"/>
          </a:xfrm>
        </p:grpSpPr>
        <p:graphicFrame>
          <p:nvGraphicFramePr>
            <p:cNvPr id="70658" name="Content Placeholder 3"/>
            <p:cNvGraphicFramePr>
              <a:graphicFrameLocks noChangeAspect="1"/>
            </p:cNvGraphicFramePr>
            <p:nvPr/>
          </p:nvGraphicFramePr>
          <p:xfrm>
            <a:off x="1047068" y="2105025"/>
            <a:ext cx="5676900" cy="1144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" name="Equation" r:id="rId7" imgW="3149600" imgH="635000" progId="Equation.3">
                    <p:embed/>
                  </p:oleObj>
                </mc:Choice>
                <mc:Fallback>
                  <p:oleObj name="Equation" r:id="rId7" imgW="3149600" imgH="635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7068" y="2105025"/>
                          <a:ext cx="5676900" cy="1144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4586739" y="2660952"/>
              <a:ext cx="2137229" cy="588661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41848" y="4802574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a’ and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’ are length normalized versions of the vectors</a:t>
            </a:r>
          </a:p>
        </p:txBody>
      </p:sp>
    </p:spTree>
    <p:extLst>
      <p:ext uri="{BB962C8B-B14F-4D97-AF65-F5344CB8AC3E}">
        <p14:creationId xmlns:p14="http://schemas.microsoft.com/office/powerpoint/2010/main" val="316884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/>
              <a:t>word order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length</a:t>
            </a:r>
          </a:p>
          <a:p>
            <a:pPr lvl="1"/>
            <a:r>
              <a:rPr lang="en-US" dirty="0"/>
              <a:t>synonym</a:t>
            </a:r>
          </a:p>
          <a:p>
            <a:pPr lvl="1"/>
            <a:r>
              <a:rPr lang="en-US" dirty="0"/>
              <a:t>spelling mistakes</a:t>
            </a:r>
          </a:p>
          <a:p>
            <a:pPr lvl="1"/>
            <a:r>
              <a:rPr lang="en-US" dirty="0"/>
              <a:t>word importance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word frequency</a:t>
            </a:r>
          </a:p>
        </p:txBody>
      </p:sp>
    </p:spTree>
    <p:extLst>
      <p:ext uri="{BB962C8B-B14F-4D97-AF65-F5344CB8AC3E}">
        <p14:creationId xmlns:p14="http://schemas.microsoft.com/office/powerpoint/2010/main" val="171953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overlap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Treats all words the same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court, some of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courthouse with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5333" y="2358571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19048" y="4095448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57829" y="4095448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1374" y="2358571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9634" y="5869101"/>
            <a:ext cx="12272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4144534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1699</TotalTime>
  <Words>3496</Words>
  <Application>Microsoft Macintosh PowerPoint</Application>
  <PresentationFormat>On-screen Show (4:3)</PresentationFormat>
  <Paragraphs>788</Paragraphs>
  <Slides>66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Arial</vt:lpstr>
      <vt:lpstr>Calibri</vt:lpstr>
      <vt:lpstr>Garamond</vt:lpstr>
      <vt:lpstr>Tw Cen MT</vt:lpstr>
      <vt:lpstr>Tw Cen MT (Body)</vt:lpstr>
      <vt:lpstr>Verdana</vt:lpstr>
      <vt:lpstr>Wingdings</vt:lpstr>
      <vt:lpstr>Wingdings 2</vt:lpstr>
      <vt:lpstr>Median</vt:lpstr>
      <vt:lpstr>Equation</vt:lpstr>
      <vt:lpstr>Word Similarity</vt:lpstr>
      <vt:lpstr>Admin</vt:lpstr>
      <vt:lpstr>Quiz #2</vt:lpstr>
      <vt:lpstr>Text Similarity</vt:lpstr>
      <vt:lpstr>Bag of words representation</vt:lpstr>
      <vt:lpstr>Vector based word</vt:lpstr>
      <vt:lpstr>Normalized distance measures</vt:lpstr>
      <vt:lpstr>Our problems</vt:lpstr>
      <vt:lpstr>Word overlap problems</vt:lpstr>
      <vt:lpstr>Word importance</vt:lpstr>
      <vt:lpstr>Distance + weights</vt:lpstr>
      <vt:lpstr>Idea: use corpus statistics</vt:lpstr>
      <vt:lpstr>Document frequency</vt:lpstr>
      <vt:lpstr>Document vs. overall frequency</vt:lpstr>
      <vt:lpstr>Document frequency</vt:lpstr>
      <vt:lpstr>From document frequency to weight</vt:lpstr>
      <vt:lpstr>Inverse document frequency</vt:lpstr>
      <vt:lpstr>IDF example, suppose N=1 million</vt:lpstr>
      <vt:lpstr>IDF example, suppose N=1 million</vt:lpstr>
      <vt:lpstr>IDF example, suppose N=1 million</vt:lpstr>
      <vt:lpstr>IDF example, suppose N=1 million</vt:lpstr>
      <vt:lpstr>TF-IDF</vt:lpstr>
      <vt:lpstr>Stoplists: extreme weighting</vt:lpstr>
      <vt:lpstr>Stoplist</vt:lpstr>
      <vt:lpstr>Stoplists</vt:lpstr>
      <vt:lpstr>Our problems</vt:lpstr>
      <vt:lpstr>Word overlap problems</vt:lpstr>
      <vt:lpstr>Word similarity</vt:lpstr>
      <vt:lpstr>Word similarity applications</vt:lpstr>
      <vt:lpstr>Word similarity</vt:lpstr>
      <vt:lpstr>Word similarity</vt:lpstr>
      <vt:lpstr>Character-based similarity</vt:lpstr>
      <vt:lpstr>Edit distance (Levenshtein distance)</vt:lpstr>
      <vt:lpstr>Edit distance</vt:lpstr>
      <vt:lpstr>Better edit distance</vt:lpstr>
      <vt:lpstr>Vector character-based word similarity</vt:lpstr>
      <vt:lpstr>Vector character-based word similarity</vt:lpstr>
      <vt:lpstr>Vector character-based word similarity</vt:lpstr>
      <vt:lpstr>Vector character-based word similarity</vt:lpstr>
      <vt:lpstr>Word similarity</vt:lpstr>
      <vt:lpstr>Word similarity</vt:lpstr>
      <vt:lpstr>Dictionary-based similarity</vt:lpstr>
      <vt:lpstr>Dictionary-based similarity</vt:lpstr>
      <vt:lpstr>Dictionary-based similarity</vt:lpstr>
      <vt:lpstr>Dictionary-based similarity</vt:lpstr>
      <vt:lpstr>Dictionary + WordNet</vt:lpstr>
      <vt:lpstr>Word similarity</vt:lpstr>
      <vt:lpstr>Corpus-based approaches</vt:lpstr>
      <vt:lpstr>Corpus-based</vt:lpstr>
      <vt:lpstr>Corpus-based: feature extraction</vt:lpstr>
      <vt:lpstr>Word-context co-occurrence vectors</vt:lpstr>
      <vt:lpstr>Word-context co-occurrence vectors</vt:lpstr>
      <vt:lpstr>Corpus-based similarity</vt:lpstr>
      <vt:lpstr>Web-based similarity</vt:lpstr>
      <vt:lpstr>Web-based similarity</vt:lpstr>
      <vt:lpstr>Web-based similarity</vt:lpstr>
      <vt:lpstr>Another feature weighting</vt:lpstr>
      <vt:lpstr>Another feature weighting</vt:lpstr>
      <vt:lpstr>Another feature weighting</vt:lpstr>
      <vt:lpstr>Mutual information</vt:lpstr>
      <vt:lpstr>Mutual information</vt:lpstr>
      <vt:lpstr>Mutual information</vt:lpstr>
      <vt:lpstr>Mutual information</vt:lpstr>
      <vt:lpstr>Mutual information</vt:lpstr>
      <vt:lpstr>Point-wise mutual information</vt:lpstr>
      <vt:lpstr>PMI weighting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Microsoft Office User</cp:lastModifiedBy>
  <cp:revision>159</cp:revision>
  <cp:lastPrinted>2019-03-06T20:51:45Z</cp:lastPrinted>
  <dcterms:created xsi:type="dcterms:W3CDTF">2011-03-21T22:01:10Z</dcterms:created>
  <dcterms:modified xsi:type="dcterms:W3CDTF">2020-10-07T04:56:19Z</dcterms:modified>
</cp:coreProperties>
</file>