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5"/>
  </p:notesMasterIdLst>
  <p:handoutMasterIdLst>
    <p:handoutMasterId r:id="rId86"/>
  </p:handoutMasterIdLst>
  <p:sldIdLst>
    <p:sldId id="256" r:id="rId2"/>
    <p:sldId id="258" r:id="rId3"/>
    <p:sldId id="411" r:id="rId4"/>
    <p:sldId id="308" r:id="rId5"/>
    <p:sldId id="327" r:id="rId6"/>
    <p:sldId id="328" r:id="rId7"/>
    <p:sldId id="329" r:id="rId8"/>
    <p:sldId id="330" r:id="rId9"/>
    <p:sldId id="331" r:id="rId10"/>
    <p:sldId id="332" r:id="rId11"/>
    <p:sldId id="334" r:id="rId12"/>
    <p:sldId id="335" r:id="rId13"/>
    <p:sldId id="333" r:id="rId14"/>
    <p:sldId id="396" r:id="rId15"/>
    <p:sldId id="399" r:id="rId16"/>
    <p:sldId id="395" r:id="rId17"/>
    <p:sldId id="397" r:id="rId18"/>
    <p:sldId id="394" r:id="rId19"/>
    <p:sldId id="401" r:id="rId20"/>
    <p:sldId id="400" r:id="rId21"/>
    <p:sldId id="336" r:id="rId22"/>
    <p:sldId id="338" r:id="rId23"/>
    <p:sldId id="340" r:id="rId24"/>
    <p:sldId id="341" r:id="rId25"/>
    <p:sldId id="342" r:id="rId26"/>
    <p:sldId id="347" r:id="rId27"/>
    <p:sldId id="337" r:id="rId28"/>
    <p:sldId id="402" r:id="rId29"/>
    <p:sldId id="403" r:id="rId30"/>
    <p:sldId id="404" r:id="rId31"/>
    <p:sldId id="343" r:id="rId32"/>
    <p:sldId id="405" r:id="rId33"/>
    <p:sldId id="406" r:id="rId34"/>
    <p:sldId id="407" r:id="rId35"/>
    <p:sldId id="408" r:id="rId36"/>
    <p:sldId id="344" r:id="rId37"/>
    <p:sldId id="345" r:id="rId38"/>
    <p:sldId id="346" r:id="rId39"/>
    <p:sldId id="348" r:id="rId40"/>
    <p:sldId id="349" r:id="rId41"/>
    <p:sldId id="350" r:id="rId42"/>
    <p:sldId id="351" r:id="rId43"/>
    <p:sldId id="352" r:id="rId44"/>
    <p:sldId id="353" r:id="rId45"/>
    <p:sldId id="409" r:id="rId46"/>
    <p:sldId id="412" r:id="rId47"/>
    <p:sldId id="413" r:id="rId48"/>
    <p:sldId id="354" r:id="rId49"/>
    <p:sldId id="355" r:id="rId50"/>
    <p:sldId id="356" r:id="rId51"/>
    <p:sldId id="357" r:id="rId52"/>
    <p:sldId id="358" r:id="rId53"/>
    <p:sldId id="359" r:id="rId54"/>
    <p:sldId id="360" r:id="rId55"/>
    <p:sldId id="410" r:id="rId56"/>
    <p:sldId id="362" r:id="rId57"/>
    <p:sldId id="363" r:id="rId58"/>
    <p:sldId id="364" r:id="rId59"/>
    <p:sldId id="365" r:id="rId60"/>
    <p:sldId id="366" r:id="rId61"/>
    <p:sldId id="367" r:id="rId62"/>
    <p:sldId id="368" r:id="rId63"/>
    <p:sldId id="369" r:id="rId64"/>
    <p:sldId id="370" r:id="rId65"/>
    <p:sldId id="371" r:id="rId66"/>
    <p:sldId id="372" r:id="rId67"/>
    <p:sldId id="373" r:id="rId68"/>
    <p:sldId id="374" r:id="rId69"/>
    <p:sldId id="375" r:id="rId70"/>
    <p:sldId id="414" r:id="rId71"/>
    <p:sldId id="415" r:id="rId72"/>
    <p:sldId id="418" r:id="rId73"/>
    <p:sldId id="417" r:id="rId74"/>
    <p:sldId id="420" r:id="rId75"/>
    <p:sldId id="422" r:id="rId76"/>
    <p:sldId id="421" r:id="rId77"/>
    <p:sldId id="419" r:id="rId78"/>
    <p:sldId id="425" r:id="rId79"/>
    <p:sldId id="423" r:id="rId80"/>
    <p:sldId id="426" r:id="rId81"/>
    <p:sldId id="427" r:id="rId82"/>
    <p:sldId id="429" r:id="rId83"/>
    <p:sldId id="428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91" autoAdjust="0"/>
    <p:restoredTop sz="94904"/>
  </p:normalViewPr>
  <p:slideViewPr>
    <p:cSldViewPr snapToGrid="0" snapToObjects="1">
      <p:cViewPr varScale="1">
        <p:scale>
          <a:sx n="120" d="100"/>
          <a:sy n="120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7A57FA-812F-9A4F-B534-56F100840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47C14-F0F1-884E-966F-06EB541A74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0A5A-4FB5-FC43-955A-43B2487D3E67}" type="datetimeFigureOut">
              <a:rPr lang="en-US" smtClean="0"/>
              <a:t>8/28/25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DAD26-0A26-4E46-9845-182C1EC4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C6823-2DC3-6947-A35C-D579952816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AA6F-E738-2540-8F7D-4D5ED008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8/28/25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2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29A6A-A93C-4BE7-6032-603F0739F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8095D9-4DB2-56E9-FA3A-09B08EF3C6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3362AA-DD48-57BF-EDBA-2C43428B41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2A89E-E364-912E-9CC2-1C5D8249F7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29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Error/noise</a:t>
            </a:r>
            <a:r>
              <a:rPr lang="en-US" baseline="0" dirty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9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</a:t>
            </a:r>
            <a:r>
              <a:rPr lang="en-US" baseline="0" dirty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23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many of the same things we used to “pre-prune”, i.e.</a:t>
            </a:r>
            <a:r>
              <a:rPr lang="en-US" baseline="0" dirty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tend to perform roughly</a:t>
            </a:r>
            <a:r>
              <a:rPr lang="en-US" baseline="0" dirty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is also</a:t>
            </a:r>
            <a:r>
              <a:rPr lang="en-US" baseline="0" dirty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8/28/25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8/28/25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2025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ride or not to ride, that is the question…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Build a decision tree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 value and call recursively</a:t>
            </a:r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0665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11019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600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3084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</p:spTree>
    <p:extLst>
      <p:ext uri="{BB962C8B-B14F-4D97-AF65-F5344CB8AC3E}">
        <p14:creationId xmlns:p14="http://schemas.microsoft.com/office/powerpoint/2010/main" val="3094890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500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5174" y="2644817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389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7333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318051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44822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8482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556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9992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3082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4</a:t>
            </a:r>
          </a:p>
          <a:p>
            <a:r>
              <a:rPr lang="en-US" dirty="0">
                <a:solidFill>
                  <a:srgbClr val="0000FF"/>
                </a:solidFill>
              </a:rPr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4</a:t>
            </a:r>
          </a:p>
        </p:txBody>
      </p:sp>
    </p:spTree>
    <p:extLst>
      <p:ext uri="{BB962C8B-B14F-4D97-AF65-F5344CB8AC3E}">
        <p14:creationId xmlns:p14="http://schemas.microsoft.com/office/powerpoint/2010/main" val="321340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202428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1 due tomorrow (Friday)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2 out soon: start ASAP! (due next Sunday)</a:t>
            </a:r>
          </a:p>
          <a:p>
            <a:pPr lvl="1"/>
            <a:r>
              <a:rPr lang="en-US" sz="2900" dirty="0"/>
              <a:t>Can (and are </a:t>
            </a:r>
            <a:r>
              <a:rPr lang="en-US" sz="2900" b="1" dirty="0"/>
              <a:t>STRONGLY </a:t>
            </a:r>
            <a:r>
              <a:rPr lang="en-US" sz="2900" dirty="0"/>
              <a:t>encouraged to) work in pairs</a:t>
            </a:r>
          </a:p>
          <a:p>
            <a:pPr lvl="1"/>
            <a:endParaRPr lang="en-US" sz="2900" dirty="0"/>
          </a:p>
          <a:p>
            <a:pPr marL="0" indent="0">
              <a:buNone/>
            </a:pPr>
            <a:r>
              <a:rPr lang="en-US" sz="3200" dirty="0"/>
              <a:t>Slack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2940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4</a:t>
            </a:r>
          </a:p>
          <a:p>
            <a:r>
              <a:rPr lang="en-US" dirty="0"/>
              <a:t>NO: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608450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the 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we just stopped here, which tree would be best? 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2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classification, the most common “error” is the number of mistakes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Training error for each of these?</a:t>
            </a: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vs. accuracy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Terrain</a:t>
              </a: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Road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3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4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Snowy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Weather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Rainy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Sunny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2</a:t>
              </a:r>
            </a:p>
            <a:p>
              <a:r>
                <a:rPr lang="en-US" dirty="0"/>
                <a:t>NO: 1</a:t>
              </a:r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b="1" dirty="0">
                  <a:solidFill>
                    <a:srgbClr val="008000"/>
                  </a:solidFill>
                </a:rPr>
                <a:t>NO</a:t>
              </a:r>
              <a:r>
                <a:rPr lang="en-US" dirty="0"/>
                <a:t>: 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Training error</a:t>
            </a:r>
            <a:r>
              <a:rPr lang="en-US" sz="2400" dirty="0"/>
              <a:t>: the average error over the training set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3/10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2/10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4/10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780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accuracy</a:t>
            </a:r>
            <a:r>
              <a:rPr lang="en-US" sz="2400" dirty="0"/>
              <a:t>: the average proportion correct over the training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FF6600"/>
                </a:solidFill>
              </a:rPr>
              <a:t>error: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accuracy: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7/10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8/10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6/10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training error = 1-accuracy    (and vice versa)</a:t>
            </a:r>
          </a:p>
        </p:txBody>
      </p:sp>
    </p:spTree>
    <p:extLst>
      <p:ext uri="{BB962C8B-B14F-4D97-AF65-F5344CB8AC3E}">
        <p14:creationId xmlns:p14="http://schemas.microsoft.com/office/powerpoint/2010/main" val="1835243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928698" y="2557314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27186"/>
              </p:ext>
            </p:extLst>
          </p:nvPr>
        </p:nvGraphicFramePr>
        <p:xfrm>
          <a:off x="334210" y="2112202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6007"/>
              </p:ext>
            </p:extLst>
          </p:nvPr>
        </p:nvGraphicFramePr>
        <p:xfrm>
          <a:off x="4858508" y="3518405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943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85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4</a:t>
              </a:r>
            </a:p>
            <a:p>
              <a:r>
                <a:rPr lang="en-US" dirty="0"/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68018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4994" y="4174162"/>
            <a:ext cx="2693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we do?</a:t>
            </a:r>
          </a:p>
        </p:txBody>
      </p:sp>
    </p:spTree>
    <p:extLst>
      <p:ext uri="{BB962C8B-B14F-4D97-AF65-F5344CB8AC3E}">
        <p14:creationId xmlns:p14="http://schemas.microsoft.com/office/powerpoint/2010/main" val="64275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F471-832B-EE4F-B4AA-F7607194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5E355-3A57-5149-9603-DDE48BFD4F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Mentor hours starting next week:</a:t>
            </a:r>
          </a:p>
          <a:p>
            <a:pPr lvl="1"/>
            <a:r>
              <a:rPr lang="en-US" sz="2500" dirty="0"/>
              <a:t>Wednesdays 6-8pm (Edmunds downstairs)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Office hours posted soon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Lecture notes posted (webpage)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Keep up with the reading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Videos before class</a:t>
            </a:r>
          </a:p>
        </p:txBody>
      </p:sp>
    </p:spTree>
    <p:extLst>
      <p:ext uri="{BB962C8B-B14F-4D97-AF65-F5344CB8AC3E}">
        <p14:creationId xmlns:p14="http://schemas.microsoft.com/office/powerpoint/2010/main" val="691710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28342"/>
              </p:ext>
            </p:extLst>
          </p:nvPr>
        </p:nvGraphicFramePr>
        <p:xfrm>
          <a:off x="140541" y="3603609"/>
          <a:ext cx="417094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6871" y="3943329"/>
            <a:ext cx="3880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 need to examine other features since all examples have the same label.</a:t>
            </a:r>
          </a:p>
        </p:txBody>
      </p:sp>
    </p:spTree>
    <p:extLst>
      <p:ext uri="{BB962C8B-B14F-4D97-AF65-F5344CB8AC3E}">
        <p14:creationId xmlns:p14="http://schemas.microsoft.com/office/powerpoint/2010/main" val="2134785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33623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6706" y="2748731"/>
            <a:ext cx="388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Still two features left we can split on</a:t>
            </a:r>
          </a:p>
        </p:txBody>
      </p:sp>
    </p:spTree>
    <p:extLst>
      <p:ext uri="{BB962C8B-B14F-4D97-AF65-F5344CB8AC3E}">
        <p14:creationId xmlns:p14="http://schemas.microsoft.com/office/powerpoint/2010/main" val="732668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8807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</p:spTree>
    <p:extLst>
      <p:ext uri="{BB962C8B-B14F-4D97-AF65-F5344CB8AC3E}">
        <p14:creationId xmlns:p14="http://schemas.microsoft.com/office/powerpoint/2010/main" val="223403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1882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2</a:t>
            </a:r>
          </a:p>
          <a:p>
            <a:r>
              <a:rPr lang="en-US" dirty="0">
                <a:solidFill>
                  <a:srgbClr val="0000FF"/>
                </a:solidFill>
              </a:rPr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YES: 0</a:t>
            </a:r>
          </a:p>
          <a:p>
            <a:r>
              <a:rPr lang="en-US" dirty="0">
                <a:solidFill>
                  <a:srgbClr val="0000FF"/>
                </a:solidFill>
              </a:rPr>
              <a:t>NO: 3</a:t>
            </a:r>
          </a:p>
        </p:txBody>
      </p:sp>
    </p:spTree>
    <p:extLst>
      <p:ext uri="{BB962C8B-B14F-4D97-AF65-F5344CB8AC3E}">
        <p14:creationId xmlns:p14="http://schemas.microsoft.com/office/powerpoint/2010/main" val="4006219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01982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dirty="0"/>
              <a:t>NO: 2</a:t>
            </a:r>
          </a:p>
        </p:txBody>
      </p:sp>
    </p:spTree>
    <p:extLst>
      <p:ext uri="{BB962C8B-B14F-4D97-AF65-F5344CB8AC3E}">
        <p14:creationId xmlns:p14="http://schemas.microsoft.com/office/powerpoint/2010/main" val="2218928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Unicycle 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Mountain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</a:rPr>
                <a:t>YES</a:t>
              </a:r>
              <a:r>
                <a:rPr lang="en-US" dirty="0"/>
                <a:t>: 4</a:t>
              </a:r>
            </a:p>
            <a:p>
              <a:r>
                <a:rPr lang="en-US" dirty="0">
                  <a:solidFill>
                    <a:srgbClr val="BFBFBF"/>
                  </a:solidFill>
                </a:rPr>
                <a:t>NO: 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YES: 2</a:t>
              </a:r>
            </a:p>
            <a:p>
              <a:r>
                <a:rPr lang="en-US" dirty="0"/>
                <a:t>NO: 4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/>
              <a:t>NO: 1</a:t>
            </a:r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1/6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2/6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7862" y="6259576"/>
            <a:ext cx="226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should we pick?</a:t>
            </a: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YES: 2</a:t>
            </a:r>
          </a:p>
          <a:p>
            <a:r>
              <a:rPr lang="en-US" dirty="0"/>
              <a:t>NO: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4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rgbClr val="BFBFBF"/>
                </a:solidFill>
              </a:rPr>
              <a:t>NO: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r>
              <a:rPr lang="en-US" dirty="0"/>
              <a:t>: 1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NO: 0</a:t>
            </a: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>
                <a:solidFill>
                  <a:srgbClr val="008000"/>
                </a:solidFill>
              </a:rPr>
              <a:t>NO</a:t>
            </a:r>
            <a:r>
              <a:rPr lang="en-US" dirty="0"/>
              <a:t>: 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5354"/>
              </p:ext>
            </p:extLst>
          </p:nvPr>
        </p:nvGraphicFramePr>
        <p:xfrm>
          <a:off x="4798427" y="1903836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Training error?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Are we always guaranteed to get a training error of 0?</a:t>
            </a:r>
          </a:p>
        </p:txBody>
      </p:sp>
    </p:spTree>
    <p:extLst>
      <p:ext uri="{BB962C8B-B14F-4D97-AF65-F5344CB8AC3E}">
        <p14:creationId xmlns:p14="http://schemas.microsoft.com/office/powerpoint/2010/main" val="378400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7958" y="2976698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features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525891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97958" y="38030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97958" y="4690043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97958" y="56904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f</a:t>
            </a:r>
            <a:r>
              <a:rPr lang="en-US" sz="2400" baseline="-25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</a:rPr>
              <a:t>, f</a:t>
            </a:r>
            <a:r>
              <a:rPr lang="en-US" sz="2400" baseline="-25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</a:rPr>
              <a:t>, …, f</a:t>
            </a:r>
            <a:r>
              <a:rPr lang="en-US" sz="2400" baseline="-25000" dirty="0">
                <a:solidFill>
                  <a:srgbClr val="FF6600"/>
                </a:solidFill>
              </a:rPr>
              <a:t>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503333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5556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/>
              <a:t>Features are the questions we can ask about the examples</a:t>
            </a:r>
          </a:p>
        </p:txBody>
      </p:sp>
    </p:spTree>
    <p:extLst>
      <p:ext uri="{BB962C8B-B14F-4D97-AF65-F5344CB8AC3E}">
        <p14:creationId xmlns:p14="http://schemas.microsoft.com/office/powerpoint/2010/main" val="1243140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1557"/>
              </p:ext>
            </p:extLst>
          </p:nvPr>
        </p:nvGraphicFramePr>
        <p:xfrm>
          <a:off x="2205000" y="1729875"/>
          <a:ext cx="417094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can this happen?</a:t>
            </a:r>
          </a:p>
        </p:txBody>
      </p:sp>
    </p:spTree>
    <p:extLst>
      <p:ext uri="{BB962C8B-B14F-4D97-AF65-F5344CB8AC3E}">
        <p14:creationId xmlns:p14="http://schemas.microsoft.com/office/powerpoint/2010/main" val="2508176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 case: If all data belong to the same class, create a leaf node with that label </a:t>
            </a:r>
            <a:r>
              <a:rPr lang="en-US" b="1" i="1" dirty="0">
                <a:solidFill>
                  <a:srgbClr val="FF0000"/>
                </a:solidFill>
              </a:rPr>
              <a:t>OR</a:t>
            </a:r>
            <a:r>
              <a:rPr lang="en-US" dirty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we always want to go all the way to the bottom?</a:t>
            </a:r>
          </a:p>
        </p:txBody>
      </p:sp>
    </p:spTree>
    <p:extLst>
      <p:ext uri="{BB962C8B-B14F-4D97-AF65-F5344CB8AC3E}">
        <p14:creationId xmlns:p14="http://schemas.microsoft.com/office/powerpoint/2010/main" val="5312094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03688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684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that what you would do?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A0F6EBE-FAC1-C84C-BB97-7E7577290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03395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07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Maybe…</a:t>
            </a: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77073147-89F9-444F-B546-EFBD98AFD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817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FF8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071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01349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12577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10560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299575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874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34755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447"/>
              </p:ext>
            </p:extLst>
          </p:nvPr>
        </p:nvGraphicFramePr>
        <p:xfrm>
          <a:off x="569430" y="1682286"/>
          <a:ext cx="8196618" cy="445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</a:t>
                      </a:r>
                      <a:r>
                        <a:rPr lang="en-US" sz="1400" baseline="0" dirty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989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31216"/>
              </p:ext>
            </p:extLst>
          </p:nvPr>
        </p:nvGraphicFramePr>
        <p:xfrm>
          <a:off x="256079" y="1931712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FF6600"/>
                </a:solidFill>
              </a:rPr>
              <a:t>Overfitting</a:t>
            </a:r>
            <a:r>
              <a:rPr lang="en-US" sz="2400" dirty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/>
              <a:t>Our goal is to learn a </a:t>
            </a:r>
            <a:r>
              <a:rPr lang="en-US" sz="2400" b="1" dirty="0"/>
              <a:t>general</a:t>
            </a:r>
            <a:r>
              <a:rPr lang="en-US" sz="2400" dirty="0"/>
              <a:t> model that will work on the training data as well as other data (i.e., test data)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/>
              <a:t>A sample data set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10 AM, Rainy, No, No?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you describe a “model” that could be used to make decisions in general?</a:t>
            </a: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decision tree learning procedure always decreases training error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that what we want?</a:t>
            </a:r>
          </a:p>
        </p:txBody>
      </p:sp>
    </p:spTree>
    <p:extLst>
      <p:ext uri="{BB962C8B-B14F-4D97-AF65-F5344CB8AC3E}">
        <p14:creationId xmlns:p14="http://schemas.microsoft.com/office/powerpoint/2010/main" val="27752589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 error!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predict</a:t>
            </a:r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4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Even though the training error is decreasing, the testing error can go up!</a:t>
            </a:r>
          </a:p>
        </p:txBody>
      </p:sp>
    </p:spTree>
    <p:extLst>
      <p:ext uri="{BB962C8B-B14F-4D97-AF65-F5344CB8AC3E}">
        <p14:creationId xmlns:p14="http://schemas.microsoft.com/office/powerpoint/2010/main" val="13890933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95332"/>
              </p:ext>
            </p:extLst>
          </p:nvPr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prevent </a:t>
            </a:r>
            <a:r>
              <a:rPr lang="en-US" sz="2800" dirty="0" err="1">
                <a:solidFill>
                  <a:srgbClr val="FF0000"/>
                </a:solidFill>
              </a:rPr>
              <a:t>overfitting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13879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One idea: stop building the tree early</a:t>
            </a:r>
          </a:p>
        </p:txBody>
      </p:sp>
    </p:spTree>
    <p:extLst>
      <p:ext uri="{BB962C8B-B14F-4D97-AF65-F5344CB8AC3E}">
        <p14:creationId xmlns:p14="http://schemas.microsoft.com/office/powerpoint/2010/main" val="4954201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7785" y="1600200"/>
            <a:ext cx="8153400" cy="50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</a:p>
          <a:p>
            <a:pPr>
              <a:buFontTx/>
              <a:buChar char="-"/>
            </a:pPr>
            <a:r>
              <a:rPr lang="en-US" sz="2800" dirty="0"/>
              <a:t>If all data belong to the same class, create a leaf node with that label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values </a:t>
            </a:r>
          </a:p>
          <a:p>
            <a:pPr>
              <a:buFontTx/>
              <a:buChar char="-"/>
            </a:pPr>
            <a:r>
              <a:rPr lang="en-US" sz="2800" b="1" i="1" dirty="0">
                <a:solidFill>
                  <a:srgbClr val="FF0000"/>
                </a:solidFill>
              </a:rPr>
              <a:t>OR </a:t>
            </a:r>
            <a:r>
              <a:rPr lang="en-US" sz="2800" dirty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/>
              <a:t>We only have a certain number/fraction of examples remaining</a:t>
            </a:r>
          </a:p>
          <a:p>
            <a:pPr>
              <a:buFontTx/>
              <a:buChar char="-"/>
            </a:pPr>
            <a:r>
              <a:rPr lang="en-US" sz="2800" dirty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440573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/>
              <a:t>Similar to stopping early, but done after the entire tree is built</a:t>
            </a:r>
          </a:p>
        </p:txBody>
      </p:sp>
    </p:spTree>
    <p:extLst>
      <p:ext uri="{BB962C8B-B14F-4D97-AF65-F5344CB8AC3E}">
        <p14:creationId xmlns:p14="http://schemas.microsoft.com/office/powerpoint/2010/main" val="39518155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</p:spTree>
    <p:extLst>
      <p:ext uri="{BB962C8B-B14F-4D97-AF65-F5344CB8AC3E}">
        <p14:creationId xmlns:p14="http://schemas.microsoft.com/office/powerpoint/2010/main" val="26989720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Build the full tree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Prune back leaves that are too specific</a:t>
            </a:r>
          </a:p>
        </p:txBody>
      </p:sp>
    </p:spTree>
    <p:extLst>
      <p:ext uri="{BB962C8B-B14F-4D97-AF65-F5344CB8AC3E}">
        <p14:creationId xmlns:p14="http://schemas.microsoft.com/office/powerpoint/2010/main" val="21265515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</a:t>
            </a:r>
            <a:r>
              <a:rPr lang="en-US" dirty="0" err="1"/>
              <a:t>overfitting</a:t>
            </a:r>
            <a:r>
              <a:rPr lang="en-US" dirty="0"/>
              <a:t>: pruning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Pruning criterion?</a:t>
            </a:r>
          </a:p>
        </p:txBody>
      </p:sp>
    </p:spTree>
    <p:extLst>
      <p:ext uri="{BB962C8B-B14F-4D97-AF65-F5344CB8AC3E}">
        <p14:creationId xmlns:p14="http://schemas.microsoft.com/office/powerpoint/2010/main" val="23640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Handling non-binary attributes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175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67700" imgH="4203700" progId="Excel.Sheet.12">
                  <p:embed/>
                </p:oleObj>
              </mc:Choice>
              <mc:Fallback>
                <p:oleObj name="Worksheet" r:id="rId2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 we do with features that have multiple values? Real-values?</a:t>
            </a:r>
          </a:p>
        </p:txBody>
      </p:sp>
    </p:spTree>
    <p:extLst>
      <p:ext uri="{BB962C8B-B14F-4D97-AF65-F5344CB8AC3E}">
        <p14:creationId xmlns:p14="http://schemas.microsoft.com/office/powerpoint/2010/main" val="7980613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with multiple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an n-</a:t>
            </a:r>
            <a:r>
              <a:rPr lang="en-US" sz="2400" dirty="0" err="1">
                <a:solidFill>
                  <a:srgbClr val="0000FF"/>
                </a:solidFill>
              </a:rPr>
              <a:t>ary</a:t>
            </a:r>
            <a:r>
              <a:rPr lang="en-US" sz="2400" dirty="0">
                <a:solidFill>
                  <a:srgbClr val="0000FF"/>
                </a:solidFill>
              </a:rPr>
              <a:t> split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Treat as multiple binary splits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Rainy?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Rainy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Snowy?</a:t>
            </a:r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</p:spTree>
    <p:extLst>
      <p:ext uri="{BB962C8B-B14F-4D97-AF65-F5344CB8AC3E}">
        <p14:creationId xmlns:p14="http://schemas.microsoft.com/office/powerpoint/2010/main" val="41855611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Real-valued features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 &lt; $20</a:t>
            </a:r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/>
              <a:t>Select a range filter, i.e. min &lt; value &lt; max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Fare</a:t>
            </a: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10-20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20-50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&gt;50</a:t>
            </a:r>
          </a:p>
        </p:txBody>
      </p:sp>
    </p:spTree>
    <p:extLst>
      <p:ext uri="{BB962C8B-B14F-4D97-AF65-F5344CB8AC3E}">
        <p14:creationId xmlns:p14="http://schemas.microsoft.com/office/powerpoint/2010/main" val="18587770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 used training error for the score.  Any other ideas?</a:t>
            </a:r>
          </a:p>
        </p:txBody>
      </p:sp>
    </p:spTree>
    <p:extLst>
      <p:ext uri="{BB962C8B-B14F-4D97-AF65-F5344CB8AC3E}">
        <p14:creationId xmlns:p14="http://schemas.microsoft.com/office/powerpoint/2010/main" val="30950488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splitting criterion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 Entropy: how much uncertainty there is in the distribution over labels after the split</a:t>
            </a:r>
          </a:p>
          <a:p>
            <a:r>
              <a:rPr lang="en-US" sz="2000" dirty="0"/>
              <a:t>- </a:t>
            </a:r>
            <a:r>
              <a:rPr lang="en-US" sz="2000" dirty="0" err="1"/>
              <a:t>Gini</a:t>
            </a:r>
            <a:r>
              <a:rPr lang="en-US" sz="2000" dirty="0"/>
              <a:t>: sum of the square of the label proportions after split</a:t>
            </a:r>
          </a:p>
          <a:p>
            <a:r>
              <a:rPr lang="en-US" sz="2000" dirty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6323581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Good?   Bad?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422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Fast to run and fairly easy to implement (Assignment 2 </a:t>
            </a:r>
            <a:r>
              <a:rPr lang="en-US" dirty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028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 careful with features with lots of values if you’re not doing binary splits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38921"/>
              </p:ext>
            </p:extLst>
          </p:nvPr>
        </p:nvGraphicFramePr>
        <p:xfrm>
          <a:off x="2956048" y="2276057"/>
          <a:ext cx="417095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feature would be at the top here?</a:t>
            </a:r>
          </a:p>
        </p:txBody>
      </p:sp>
    </p:spTree>
    <p:extLst>
      <p:ext uri="{BB962C8B-B14F-4D97-AF65-F5344CB8AC3E}">
        <p14:creationId xmlns:p14="http://schemas.microsoft.com/office/powerpoint/2010/main" val="32141832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problematic (slow, bad performance) with large 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Pruning/tuning can be tricky to get right</a:t>
            </a:r>
          </a:p>
        </p:txBody>
      </p:sp>
    </p:spTree>
    <p:extLst>
      <p:ext uri="{BB962C8B-B14F-4D97-AF65-F5344CB8AC3E}">
        <p14:creationId xmlns:p14="http://schemas.microsoft.com/office/powerpoint/2010/main" val="4217971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03794"/>
            <a:ext cx="8153400" cy="4382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/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>
                <a:solidFill>
                  <a:srgbClr val="FF6600"/>
                </a:solidFill>
              </a:rPr>
              <a:t>If some other stopping criteria </a:t>
            </a:r>
            <a:r>
              <a:rPr lang="en-US" dirty="0"/>
              <a:t>exists to avoid </a:t>
            </a:r>
            <a:r>
              <a:rPr lang="en-US" dirty="0" err="1"/>
              <a:t>overfitting</a:t>
            </a:r>
            <a:r>
              <a:rPr lang="en-US" dirty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Recurse</a:t>
            </a:r>
            <a:r>
              <a:rPr lang="en-US" dirty="0"/>
              <a:t>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874" y="1775607"/>
            <a:ext cx="157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DT_train</a:t>
            </a:r>
            <a:r>
              <a:rPr lang="en-US" dirty="0"/>
              <a:t>(data):</a:t>
            </a:r>
          </a:p>
        </p:txBody>
      </p:sp>
    </p:spTree>
    <p:extLst>
      <p:ext uri="{BB962C8B-B14F-4D97-AF65-F5344CB8AC3E}">
        <p14:creationId xmlns:p14="http://schemas.microsoft.com/office/powerpoint/2010/main" val="382767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5F80E-673B-4B22-36C2-EBF6A6F8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(from the book)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37FF4F-965C-13FD-8096-6F2F3D20C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651" y="1589900"/>
            <a:ext cx="5970181" cy="485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778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6A1CC-5B66-345C-A595-77F7FE68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81" y="292396"/>
            <a:ext cx="8153400" cy="990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6567DD-981C-4947-BD2F-DF74FD683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39E66B-DA5C-83FF-2A1B-29970EBB0FD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exists to avoid overfitting, pick majority label</a:t>
            </a:r>
          </a:p>
        </p:txBody>
      </p:sp>
    </p:spTree>
    <p:extLst>
      <p:ext uri="{BB962C8B-B14F-4D97-AF65-F5344CB8AC3E}">
        <p14:creationId xmlns:p14="http://schemas.microsoft.com/office/powerpoint/2010/main" val="8843532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519C7F-0084-45C9-A331-27FEC06E1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38B9C-9358-07E2-D3F4-697D3184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81" y="292396"/>
            <a:ext cx="8153400" cy="990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D0FA9D-114E-21E3-703C-E1752BBD2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137CB9-E2A1-CE43-13CC-0DF2CEE5F2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exists to avoid overfitting, pick majority label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1EE446-2FF2-A2C7-BF3C-974B4D0C79A6}"/>
              </a:ext>
            </a:extLst>
          </p:cNvPr>
          <p:cNvSpPr/>
          <p:nvPr/>
        </p:nvSpPr>
        <p:spPr>
          <a:xfrm>
            <a:off x="0" y="2424223"/>
            <a:ext cx="4390020" cy="563526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669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1A33B-02E2-838D-F100-1D5DFC01E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3413-43E7-BFD2-E5CB-5D87197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8705F9-1925-1D82-332C-3C9EF05F1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745448-F6B4-3BB4-5DCD-BA6636D7A3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exists to avoid overfitting, pick majority label</a:t>
            </a:r>
          </a:p>
        </p:txBody>
      </p:sp>
    </p:spTree>
    <p:extLst>
      <p:ext uri="{BB962C8B-B14F-4D97-AF65-F5344CB8AC3E}">
        <p14:creationId xmlns:p14="http://schemas.microsoft.com/office/powerpoint/2010/main" val="34774370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8513D1-80A5-9136-B2DB-F1A2BF939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6F72-B032-93AF-241C-B2782DDC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B983A-1E34-E772-8E89-8277B5144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EC8D5B-2C64-F50C-07D7-D3B021D52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/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exists to avoid overfitting, pick majority label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55ECC-660F-CEDC-D810-443662F3B1B1}"/>
              </a:ext>
            </a:extLst>
          </p:cNvPr>
          <p:cNvSpPr txBox="1"/>
          <p:nvPr/>
        </p:nvSpPr>
        <p:spPr>
          <a:xfrm>
            <a:off x="2775098" y="6092456"/>
            <a:ext cx="2685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Not in this pseudocode!</a:t>
            </a:r>
          </a:p>
        </p:txBody>
      </p:sp>
    </p:spTree>
    <p:extLst>
      <p:ext uri="{BB962C8B-B14F-4D97-AF65-F5344CB8AC3E}">
        <p14:creationId xmlns:p14="http://schemas.microsoft.com/office/powerpoint/2010/main" val="18490131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EE29F-8E8D-98AB-6CD1-5804C95C2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BDB2-654D-DF44-D9E2-DE6304F1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4493F-76F8-FA8A-FF60-C641E615E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B9C97A-7757-EFED-E6F6-A02DFBF006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/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exists to avoid overfitting, pick majority label</a:t>
            </a:r>
          </a:p>
        </p:txBody>
      </p:sp>
    </p:spTree>
    <p:extLst>
      <p:ext uri="{BB962C8B-B14F-4D97-AF65-F5344CB8AC3E}">
        <p14:creationId xmlns:p14="http://schemas.microsoft.com/office/powerpoint/2010/main" val="13158361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DA99B-48BE-66EB-7C84-617827970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5691E-C8BA-B5DC-F4C8-1F6977F9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BC7D10-64C0-88D0-ED10-1ECE808C3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8725938-FA3A-063F-8A56-207072F0532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/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the we don’t have any data left, pick majority label of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parent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If some other stopping criteria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exists to avoid overfitting, pick majority label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5ACE9A-D76C-A268-C705-11380D6787D4}"/>
              </a:ext>
            </a:extLst>
          </p:cNvPr>
          <p:cNvSpPr/>
          <p:nvPr/>
        </p:nvSpPr>
        <p:spPr>
          <a:xfrm>
            <a:off x="90990" y="2934586"/>
            <a:ext cx="4390020" cy="340242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5733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B1FD6-6A17-EF53-7909-C2259C8C7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276D2-846D-4078-ECEF-E6375EA3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DA799-9E6F-667F-7287-69A7F8D3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48F9FC-AD5C-05C6-CE35-9BF7066F1A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/>
              <a:t>If some other stopping criteria </a:t>
            </a:r>
            <a:r>
              <a:rPr lang="en-US" dirty="0"/>
              <a:t>exists to avoid overfitting, pick majority label</a:t>
            </a:r>
          </a:p>
        </p:txBody>
      </p:sp>
    </p:spTree>
    <p:extLst>
      <p:ext uri="{BB962C8B-B14F-4D97-AF65-F5344CB8AC3E}">
        <p14:creationId xmlns:p14="http://schemas.microsoft.com/office/powerpoint/2010/main" val="315082862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9BC287-D6A0-B6CC-8235-ECC4CA1C9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62AC-AF1C-87F5-B966-1AF48C11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BB33E-3D3A-7269-48AD-4D3430AFB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347B7B-2E56-F582-1487-1830FB14B7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0" y="2308525"/>
            <a:ext cx="4576820" cy="34543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Base cases: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all the data have the same feature values, pick majority label (if tie, parent majority)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we’re out of features to examine, pick majority label (if tie, parent majority)</a:t>
            </a:r>
          </a:p>
          <a:p>
            <a:pPr marL="514350" indent="-514350">
              <a:buAutoNum type="arabicPeriod"/>
            </a:pPr>
            <a:r>
              <a:rPr lang="en-US" dirty="0"/>
              <a:t>If the we don’t have any data left, pick majority label of </a:t>
            </a:r>
            <a:r>
              <a:rPr lang="en-US" i="1" dirty="0"/>
              <a:t>parent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i="1" dirty="0"/>
              <a:t>If some other stopping criteria </a:t>
            </a:r>
            <a:r>
              <a:rPr lang="en-US" dirty="0"/>
              <a:t>exists to avoid overfitting, pick majority label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7E3498-FDD8-31D3-0E9B-ACEB1F834C36}"/>
              </a:ext>
            </a:extLst>
          </p:cNvPr>
          <p:cNvSpPr txBox="1"/>
          <p:nvPr/>
        </p:nvSpPr>
        <p:spPr>
          <a:xfrm>
            <a:off x="2775098" y="6092456"/>
            <a:ext cx="2685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Not in this pseudocode!</a:t>
            </a:r>
          </a:p>
        </p:txBody>
      </p:sp>
    </p:spTree>
    <p:extLst>
      <p:ext uri="{BB962C8B-B14F-4D97-AF65-F5344CB8AC3E}">
        <p14:creationId xmlns:p14="http://schemas.microsoft.com/office/powerpoint/2010/main" val="15501374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7FD9D-47FF-18C6-7882-F7BCBA879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EAD508-C2FC-B3A1-FC49-EBB93E3C2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130369-02D5-DE06-1461-1044AE182925}"/>
              </a:ext>
            </a:extLst>
          </p:cNvPr>
          <p:cNvSpPr txBox="1">
            <a:spLocks/>
          </p:cNvSpPr>
          <p:nvPr/>
        </p:nvSpPr>
        <p:spPr>
          <a:xfrm>
            <a:off x="4390020" y="2350591"/>
            <a:ext cx="4800104" cy="325762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Recurse,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</p:spTree>
    <p:extLst>
      <p:ext uri="{BB962C8B-B14F-4D97-AF65-F5344CB8AC3E}">
        <p14:creationId xmlns:p14="http://schemas.microsoft.com/office/powerpoint/2010/main" val="98127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8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0D218-FF8A-9A3B-1CD2-1A5C02844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24F70F-1D23-4042-09C8-5A5454B52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77A411-E027-163D-CBA9-818FF033C69E}"/>
              </a:ext>
            </a:extLst>
          </p:cNvPr>
          <p:cNvSpPr txBox="1">
            <a:spLocks/>
          </p:cNvSpPr>
          <p:nvPr/>
        </p:nvSpPr>
        <p:spPr>
          <a:xfrm>
            <a:off x="4390020" y="2350591"/>
            <a:ext cx="4800104" cy="325762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Recurse,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372CC1-61AA-8B85-6E31-DE879F7B6001}"/>
              </a:ext>
            </a:extLst>
          </p:cNvPr>
          <p:cNvSpPr/>
          <p:nvPr/>
        </p:nvSpPr>
        <p:spPr>
          <a:xfrm>
            <a:off x="90990" y="3428999"/>
            <a:ext cx="4390020" cy="1642731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EE5E84-A9E9-E8ED-8941-15C415C827C5}"/>
              </a:ext>
            </a:extLst>
          </p:cNvPr>
          <p:cNvSpPr/>
          <p:nvPr/>
        </p:nvSpPr>
        <p:spPr>
          <a:xfrm>
            <a:off x="4570773" y="2655648"/>
            <a:ext cx="4390020" cy="1323753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003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C5AA4-1C35-1404-B026-710779CC6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5FADF1-93B7-A237-68FE-1D7C70A67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F74808-AD08-27A8-11C8-843F429793F4}"/>
              </a:ext>
            </a:extLst>
          </p:cNvPr>
          <p:cNvSpPr txBox="1">
            <a:spLocks/>
          </p:cNvSpPr>
          <p:nvPr/>
        </p:nvSpPr>
        <p:spPr>
          <a:xfrm>
            <a:off x="4390020" y="2350591"/>
            <a:ext cx="4800104" cy="325762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Otherwise (i.e. if none of the base cases apply):</a:t>
            </a:r>
          </a:p>
          <a:p>
            <a:pPr>
              <a:buFontTx/>
              <a:buChar char="-"/>
            </a:pPr>
            <a:r>
              <a:rPr lang="en-US" dirty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/>
              <a:t>pick the feature with the highest score, partition the data based on that data, e.g. </a:t>
            </a:r>
            <a:r>
              <a:rPr lang="en-US" dirty="0" err="1"/>
              <a:t>data_left</a:t>
            </a:r>
            <a:r>
              <a:rPr lang="en-US" dirty="0"/>
              <a:t> and </a:t>
            </a:r>
            <a:r>
              <a:rPr lang="en-US" dirty="0" err="1"/>
              <a:t>data_right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Recurse, i.e.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data_left</a:t>
            </a:r>
            <a:r>
              <a:rPr lang="en-US" dirty="0"/>
              <a:t>) and </a:t>
            </a:r>
            <a:r>
              <a:rPr lang="en-US" dirty="0" err="1"/>
              <a:t>DT_train</a:t>
            </a:r>
            <a:r>
              <a:rPr lang="en-US" dirty="0"/>
              <a:t>(</a:t>
            </a:r>
            <a:r>
              <a:rPr lang="en-US" dirty="0" err="1"/>
              <a:t>data_right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E9EFA8-9AEF-0C0E-21B9-E6B20DAF8496}"/>
              </a:ext>
            </a:extLst>
          </p:cNvPr>
          <p:cNvSpPr/>
          <p:nvPr/>
        </p:nvSpPr>
        <p:spPr>
          <a:xfrm>
            <a:off x="90377" y="5061098"/>
            <a:ext cx="4390020" cy="547113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A64F59-52BC-1330-5583-2CBDEFFE0E52}"/>
              </a:ext>
            </a:extLst>
          </p:cNvPr>
          <p:cNvSpPr/>
          <p:nvPr/>
        </p:nvSpPr>
        <p:spPr>
          <a:xfrm>
            <a:off x="4663605" y="3889024"/>
            <a:ext cx="4390020" cy="1323753"/>
          </a:xfrm>
          <a:prstGeom prst="rect">
            <a:avLst/>
          </a:prstGeom>
          <a:noFill/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268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79334-389F-BD29-2221-2B2D9EBF2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448CE-DDB3-893E-D332-4CBD9AEA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the tree look like for…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F8DC02-C702-620C-E74B-7F7C179FF03F}"/>
              </a:ext>
            </a:extLst>
          </p:cNvPr>
          <p:cNvGraphicFramePr>
            <a:graphicFrameLocks noGrp="1"/>
          </p:cNvGraphicFramePr>
          <p:nvPr/>
        </p:nvGraphicFramePr>
        <p:xfrm>
          <a:off x="256079" y="2173849"/>
          <a:ext cx="4170948" cy="3355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Road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6EFA6B-61B3-4F7C-03C9-92DC7154E564}"/>
              </a:ext>
            </a:extLst>
          </p:cNvPr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Unicycle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0E963F-4D35-CD2C-10B0-1E08A428808B}"/>
              </a:ext>
            </a:extLst>
          </p:cNvPr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C176837-3D17-E2FB-E3E3-B729E247ACE2}"/>
              </a:ext>
            </a:extLst>
          </p:cNvPr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523D564-0ABA-C44B-06CA-A2D6CC5A65B8}"/>
              </a:ext>
            </a:extLst>
          </p:cNvPr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Mountain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0DB56D-2725-FF3E-F457-893728B6F14C}"/>
              </a:ext>
            </a:extLst>
          </p:cNvPr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9CEA66-6FF0-6B81-93E3-7CC38C39A434}"/>
              </a:ext>
            </a:extLst>
          </p:cNvPr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58B0E7-2DF8-6EF5-F3D8-5CD94578C7F2}"/>
              </a:ext>
            </a:extLst>
          </p:cNvPr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Terrain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BB961B-49E7-543C-120C-4B3FC5CF787C}"/>
              </a:ext>
            </a:extLst>
          </p:cNvPr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B8890F-FBCA-B882-5B8A-D5818566322B}"/>
              </a:ext>
            </a:extLst>
          </p:cNvPr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8AB26E-350C-2971-E61A-5C9A50D4B1D5}"/>
              </a:ext>
            </a:extLst>
          </p:cNvPr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329011-3F88-74A0-BE75-45D49DAFA97D}"/>
              </a:ext>
            </a:extLst>
          </p:cNvPr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98D2C0-8889-B43B-A3EE-2E87EA4CCFBC}"/>
              </a:ext>
            </a:extLst>
          </p:cNvPr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F122CB-4EEE-C58C-7538-827A14EAFFCE}"/>
              </a:ext>
            </a:extLst>
          </p:cNvPr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Snowy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EDB3F8-B97E-EC60-FD2D-6C89301D8C4B}"/>
              </a:ext>
            </a:extLst>
          </p:cNvPr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2F7FD8-9029-748F-B133-FB6953DA458C}"/>
              </a:ext>
            </a:extLst>
          </p:cNvPr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09CC533-CB1F-CF88-4354-1ED9D7BB4913}"/>
              </a:ext>
            </a:extLst>
          </p:cNvPr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ECEF9A2-7BE1-268A-B5CE-A3B0241BD26D}"/>
              </a:ext>
            </a:extLst>
          </p:cNvPr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Rainy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4D3193-605E-EBA9-6A36-679B68786B93}"/>
              </a:ext>
            </a:extLst>
          </p:cNvPr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Sunny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90AA93-AFAA-1538-35BF-3ACDCFA1C176}"/>
              </a:ext>
            </a:extLst>
          </p:cNvPr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3695A1-8607-550F-0FE3-A3BFB6DFFEA4}"/>
              </a:ext>
            </a:extLst>
          </p:cNvPr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7CE5367-11C0-F5DD-AFBE-27F86307ED10}"/>
              </a:ext>
            </a:extLst>
          </p:cNvPr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65AAEF3-DBA4-8EE0-8192-3F72A9C3C5C0}"/>
              </a:ext>
            </a:extLst>
          </p:cNvPr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1A8C1-5AF9-CEDC-0E61-5A9F90F97843}"/>
              </a:ext>
            </a:extLst>
          </p:cNvPr>
          <p:cNvSpPr txBox="1"/>
          <p:nvPr/>
        </p:nvSpPr>
        <p:spPr>
          <a:xfrm>
            <a:off x="618482" y="6020967"/>
            <a:ext cx="784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 aside: how did we decide to pick the label for </a:t>
            </a:r>
            <a:r>
              <a:rPr lang="en-US" sz="2000" dirty="0" err="1">
                <a:solidFill>
                  <a:srgbClr val="FF0000"/>
                </a:solidFill>
              </a:rPr>
              <a:t>normal→road→rainy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072556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E771-7DC7-AF5D-ECDA-41FFC02B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based on parent majority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64574B-4270-DA1A-C198-AE081BC8A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5956"/>
            <a:ext cx="4390020" cy="35668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45183A-3209-732D-D593-C6BF851470C7}"/>
              </a:ext>
            </a:extLst>
          </p:cNvPr>
          <p:cNvSpPr txBox="1"/>
          <p:nvPr/>
        </p:nvSpPr>
        <p:spPr>
          <a:xfrm>
            <a:off x="4965405" y="2275366"/>
            <a:ext cx="38006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Make the parent majority an extra parameter and pass it along in case you need it (get to a case where the data is empty)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Before recursing, check if the data is empty and make a leaf node before recursing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C2AF15-9ACA-82FA-F809-9A993966DA9C}"/>
              </a:ext>
            </a:extLst>
          </p:cNvPr>
          <p:cNvSpPr txBox="1"/>
          <p:nvPr/>
        </p:nvSpPr>
        <p:spPr>
          <a:xfrm>
            <a:off x="4890977" y="5954233"/>
            <a:ext cx="230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Either </a:t>
            </a:r>
            <a:r>
              <a:rPr lang="en-US"/>
              <a:t>approach is fine!</a:t>
            </a:r>
          </a:p>
        </p:txBody>
      </p:sp>
    </p:spTree>
    <p:extLst>
      <p:ext uri="{BB962C8B-B14F-4D97-AF65-F5344CB8AC3E}">
        <p14:creationId xmlns:p14="http://schemas.microsoft.com/office/powerpoint/2010/main" val="3020685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 with internal nodes labeled by features</a:t>
            </a:r>
          </a:p>
          <a:p>
            <a:endParaRPr lang="en-US" sz="2400" dirty="0"/>
          </a:p>
          <a:p>
            <a:r>
              <a:rPr lang="en-US" sz="2400" dirty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/>
              <a:t>Leaves labeled with classes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Leave = 10 AM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Weather = Rainy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Accident = No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Stall = No</a:t>
            </a: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4200</TotalTime>
  <Words>5383</Words>
  <Application>Microsoft Macintosh PowerPoint</Application>
  <PresentationFormat>On-screen Show (4:3)</PresentationFormat>
  <Paragraphs>2393</Paragraphs>
  <Slides>83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91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Worksheet</vt:lpstr>
      <vt:lpstr>Decision trees</vt:lpstr>
      <vt:lpstr>Admin</vt:lpstr>
      <vt:lpstr>Admin</vt:lpstr>
      <vt:lpstr>Features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  <vt:lpstr>Pseudocode (from the book)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would the tree look like for…</vt:lpstr>
      <vt:lpstr>Picking based on parent majority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352</cp:revision>
  <cp:lastPrinted>2022-01-20T21:35:39Z</cp:lastPrinted>
  <dcterms:created xsi:type="dcterms:W3CDTF">2013-09-08T20:10:23Z</dcterms:created>
  <dcterms:modified xsi:type="dcterms:W3CDTF">2025-08-28T18:46:24Z</dcterms:modified>
</cp:coreProperties>
</file>