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handoutMasterIdLst>
    <p:handoutMasterId r:id="rId91"/>
  </p:handoutMasterIdLst>
  <p:sldIdLst>
    <p:sldId id="256" r:id="rId2"/>
    <p:sldId id="307" r:id="rId3"/>
    <p:sldId id="278" r:id="rId4"/>
    <p:sldId id="283" r:id="rId5"/>
    <p:sldId id="308" r:id="rId6"/>
    <p:sldId id="291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88" r:id="rId26"/>
    <p:sldId id="327" r:id="rId27"/>
    <p:sldId id="389" r:id="rId28"/>
    <p:sldId id="328" r:id="rId29"/>
    <p:sldId id="390" r:id="rId30"/>
    <p:sldId id="329" r:id="rId31"/>
    <p:sldId id="391" r:id="rId32"/>
    <p:sldId id="330" r:id="rId33"/>
    <p:sldId id="331" r:id="rId34"/>
    <p:sldId id="332" r:id="rId35"/>
    <p:sldId id="39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81" r:id="rId50"/>
    <p:sldId id="382" r:id="rId51"/>
    <p:sldId id="383" r:id="rId52"/>
    <p:sldId id="384" r:id="rId53"/>
    <p:sldId id="385" r:id="rId54"/>
    <p:sldId id="346" r:id="rId55"/>
    <p:sldId id="347" r:id="rId56"/>
    <p:sldId id="348" r:id="rId57"/>
    <p:sldId id="349" r:id="rId58"/>
    <p:sldId id="371" r:id="rId59"/>
    <p:sldId id="372" r:id="rId60"/>
    <p:sldId id="373" r:id="rId61"/>
    <p:sldId id="374" r:id="rId62"/>
    <p:sldId id="375" r:id="rId63"/>
    <p:sldId id="376" r:id="rId64"/>
    <p:sldId id="378" r:id="rId65"/>
    <p:sldId id="379" r:id="rId66"/>
    <p:sldId id="386" r:id="rId67"/>
    <p:sldId id="377" r:id="rId68"/>
    <p:sldId id="387" r:id="rId69"/>
    <p:sldId id="393" r:id="rId70"/>
    <p:sldId id="394" r:id="rId71"/>
    <p:sldId id="395" r:id="rId72"/>
    <p:sldId id="396" r:id="rId73"/>
    <p:sldId id="397" r:id="rId74"/>
    <p:sldId id="398" r:id="rId75"/>
    <p:sldId id="399" r:id="rId76"/>
    <p:sldId id="400" r:id="rId77"/>
    <p:sldId id="401" r:id="rId78"/>
    <p:sldId id="402" r:id="rId79"/>
    <p:sldId id="403" r:id="rId80"/>
    <p:sldId id="404" r:id="rId81"/>
    <p:sldId id="405" r:id="rId82"/>
    <p:sldId id="406" r:id="rId83"/>
    <p:sldId id="407" r:id="rId84"/>
    <p:sldId id="408" r:id="rId85"/>
    <p:sldId id="409" r:id="rId86"/>
    <p:sldId id="410" r:id="rId87"/>
    <p:sldId id="411" r:id="rId88"/>
    <p:sldId id="412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5F61-33DA-BD44-B76B-D37A8B23A3C5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5A820-F5D5-2B4A-BAD6-2D37FCBA1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17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yes and no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will get different centers, but the three outliers</a:t>
            </a:r>
            <a:r>
              <a:rPr lang="en-US" baseline="0" dirty="0"/>
              <a:t> will always get chosen!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6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1F1F-34D3-B64E-829D-0DD76ACC9D77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11/16/23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11/16/23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11/16/23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11/16/23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11/16/23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11/16/23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7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0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2023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33400" y="609600"/>
          <a:ext cx="8229600" cy="629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086600" imgH="5486400" progId="Word.Document.8">
                  <p:embed/>
                </p:oleObj>
              </mc:Choice>
              <mc:Fallback>
                <p:oleObj name="Document" r:id="rId2" imgW="7086600" imgH="5486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8229600" cy="6292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172200" y="805835"/>
            <a:ext cx="247996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Data from Garber et al.</a:t>
            </a:r>
          </a:p>
          <a:p>
            <a:r>
              <a:rPr lang="en-US" sz="1600" dirty="0"/>
              <a:t>PNAS (98), 2001.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Gene expression data</a:t>
            </a:r>
          </a:p>
        </p:txBody>
      </p:sp>
    </p:spTree>
    <p:extLst>
      <p:ext uri="{BB962C8B-B14F-4D97-AF65-F5344CB8AC3E}">
        <p14:creationId xmlns:p14="http://schemas.microsoft.com/office/powerpoint/2010/main" val="168226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17463"/>
            <a:ext cx="8153400" cy="990601"/>
          </a:xfrm>
        </p:spPr>
        <p:txBody>
          <a:bodyPr/>
          <a:lstStyle/>
          <a:p>
            <a:pPr algn="ctr"/>
            <a:r>
              <a:rPr lang="en-US" dirty="0"/>
              <a:t>Face Clustering</a:t>
            </a:r>
          </a:p>
        </p:txBody>
      </p:sp>
      <p:pic>
        <p:nvPicPr>
          <p:cNvPr id="12292" name="Picture 4" descr="Slide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4732" y="812800"/>
            <a:ext cx="7467600" cy="5600700"/>
          </a:xfrm>
          <a:ln/>
        </p:spPr>
      </p:pic>
    </p:spTree>
    <p:extLst>
      <p:ext uri="{BB962C8B-B14F-4D97-AF65-F5344CB8AC3E}">
        <p14:creationId xmlns:p14="http://schemas.microsoft.com/office/powerpoint/2010/main" val="40719409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clustering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5638800" cy="50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76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 result clustering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4978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pPr eaLnBrk="1" hangingPunct="1"/>
            <a:r>
              <a:rPr lang="en-US" sz="3200" dirty="0"/>
              <a:t>Google News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2" y="1772651"/>
            <a:ext cx="2362200" cy="443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77" y="1772651"/>
            <a:ext cx="6282623" cy="46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in search advertising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0"/>
            <a:ext cx="50292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clusters of advertisers and keywords</a:t>
            </a:r>
          </a:p>
          <a:p>
            <a:pPr lvl="1"/>
            <a:r>
              <a:rPr lang="en-US" dirty="0"/>
              <a:t>Keyword suggestion</a:t>
            </a:r>
          </a:p>
          <a:p>
            <a:pPr lvl="1"/>
            <a:r>
              <a:rPr lang="en-US" dirty="0"/>
              <a:t>Performance estimation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9144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9144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9144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9144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09800" y="1828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209800" y="251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209800" y="3124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209800" y="3810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209800" y="4343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8600" y="49530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/>
              <a:t>Advertiser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981200" y="4876800"/>
            <a:ext cx="129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 err="1"/>
              <a:t>Bidded</a:t>
            </a:r>
            <a:r>
              <a:rPr lang="en-US" sz="2000" u="sng" dirty="0"/>
              <a:t> Keyword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1219200" y="1905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219200" y="2514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219200" y="2514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1219200" y="2667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219200" y="31242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1219200" y="3657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1219200" y="36576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V="1">
            <a:off x="1219200" y="38862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1219200" y="41910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673100" y="1638300"/>
            <a:ext cx="2146300" cy="1892300"/>
          </a:xfrm>
          <a:custGeom>
            <a:avLst/>
            <a:gdLst/>
            <a:ahLst/>
            <a:cxnLst>
              <a:cxn ang="0">
                <a:pos x="824" y="120"/>
              </a:cxn>
              <a:cxn ang="0">
                <a:pos x="584" y="312"/>
              </a:cxn>
              <a:cxn ang="0">
                <a:pos x="200" y="408"/>
              </a:cxn>
              <a:cxn ang="0">
                <a:pos x="56" y="600"/>
              </a:cxn>
              <a:cxn ang="0">
                <a:pos x="56" y="984"/>
              </a:cxn>
              <a:cxn ang="0">
                <a:pos x="392" y="1080"/>
              </a:cxn>
              <a:cxn ang="0">
                <a:pos x="1016" y="1176"/>
              </a:cxn>
              <a:cxn ang="0">
                <a:pos x="1304" y="984"/>
              </a:cxn>
              <a:cxn ang="0">
                <a:pos x="1304" y="264"/>
              </a:cxn>
              <a:cxn ang="0">
                <a:pos x="1064" y="24"/>
              </a:cxn>
              <a:cxn ang="0">
                <a:pos x="824" y="120"/>
              </a:cxn>
            </a:cxnLst>
            <a:rect l="0" t="0" r="r" b="b"/>
            <a:pathLst>
              <a:path w="1352" h="1192">
                <a:moveTo>
                  <a:pt x="824" y="120"/>
                </a:moveTo>
                <a:cubicBezTo>
                  <a:pt x="744" y="168"/>
                  <a:pt x="688" y="264"/>
                  <a:pt x="584" y="312"/>
                </a:cubicBezTo>
                <a:cubicBezTo>
                  <a:pt x="480" y="360"/>
                  <a:pt x="288" y="360"/>
                  <a:pt x="200" y="408"/>
                </a:cubicBezTo>
                <a:cubicBezTo>
                  <a:pt x="112" y="456"/>
                  <a:pt x="80" y="504"/>
                  <a:pt x="56" y="600"/>
                </a:cubicBezTo>
                <a:cubicBezTo>
                  <a:pt x="32" y="696"/>
                  <a:pt x="0" y="904"/>
                  <a:pt x="56" y="984"/>
                </a:cubicBezTo>
                <a:cubicBezTo>
                  <a:pt x="112" y="1064"/>
                  <a:pt x="232" y="1048"/>
                  <a:pt x="392" y="1080"/>
                </a:cubicBezTo>
                <a:cubicBezTo>
                  <a:pt x="552" y="1112"/>
                  <a:pt x="864" y="1192"/>
                  <a:pt x="1016" y="1176"/>
                </a:cubicBezTo>
                <a:cubicBezTo>
                  <a:pt x="1168" y="1160"/>
                  <a:pt x="1256" y="1136"/>
                  <a:pt x="1304" y="984"/>
                </a:cubicBezTo>
                <a:cubicBezTo>
                  <a:pt x="1352" y="832"/>
                  <a:pt x="1344" y="424"/>
                  <a:pt x="1304" y="264"/>
                </a:cubicBezTo>
                <a:cubicBezTo>
                  <a:pt x="1264" y="104"/>
                  <a:pt x="1144" y="48"/>
                  <a:pt x="1064" y="24"/>
                </a:cubicBezTo>
                <a:cubicBezTo>
                  <a:pt x="984" y="0"/>
                  <a:pt x="904" y="72"/>
                  <a:pt x="824" y="120"/>
                </a:cubicBezTo>
                <a:close/>
              </a:path>
            </a:pathLst>
          </a:custGeom>
          <a:noFill/>
          <a:ln w="25400" cap="flat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647700" y="3378200"/>
            <a:ext cx="2095500" cy="1397000"/>
          </a:xfrm>
          <a:custGeom>
            <a:avLst/>
            <a:gdLst/>
            <a:ahLst/>
            <a:cxnLst>
              <a:cxn ang="0">
                <a:pos x="648" y="128"/>
              </a:cxn>
              <a:cxn ang="0">
                <a:pos x="168" y="32"/>
              </a:cxn>
              <a:cxn ang="0">
                <a:pos x="24" y="320"/>
              </a:cxn>
              <a:cxn ang="0">
                <a:pos x="168" y="704"/>
              </a:cxn>
              <a:cxn ang="0">
                <a:pos x="1032" y="848"/>
              </a:cxn>
              <a:cxn ang="0">
                <a:pos x="1320" y="512"/>
              </a:cxn>
              <a:cxn ang="0">
                <a:pos x="1032" y="176"/>
              </a:cxn>
              <a:cxn ang="0">
                <a:pos x="600" y="128"/>
              </a:cxn>
              <a:cxn ang="0">
                <a:pos x="640" y="126"/>
              </a:cxn>
              <a:cxn ang="0">
                <a:pos x="648" y="128"/>
              </a:cxn>
            </a:cxnLst>
            <a:rect l="0" t="0" r="r" b="b"/>
            <a:pathLst>
              <a:path w="1320" h="880">
                <a:moveTo>
                  <a:pt x="648" y="128"/>
                </a:moveTo>
                <a:cubicBezTo>
                  <a:pt x="576" y="88"/>
                  <a:pt x="272" y="0"/>
                  <a:pt x="168" y="32"/>
                </a:cubicBezTo>
                <a:cubicBezTo>
                  <a:pt x="64" y="64"/>
                  <a:pt x="24" y="208"/>
                  <a:pt x="24" y="320"/>
                </a:cubicBezTo>
                <a:cubicBezTo>
                  <a:pt x="24" y="432"/>
                  <a:pt x="0" y="616"/>
                  <a:pt x="168" y="704"/>
                </a:cubicBezTo>
                <a:cubicBezTo>
                  <a:pt x="336" y="792"/>
                  <a:pt x="840" y="880"/>
                  <a:pt x="1032" y="848"/>
                </a:cubicBezTo>
                <a:cubicBezTo>
                  <a:pt x="1224" y="816"/>
                  <a:pt x="1320" y="624"/>
                  <a:pt x="1320" y="512"/>
                </a:cubicBezTo>
                <a:cubicBezTo>
                  <a:pt x="1320" y="400"/>
                  <a:pt x="1152" y="240"/>
                  <a:pt x="1032" y="176"/>
                </a:cubicBezTo>
                <a:cubicBezTo>
                  <a:pt x="912" y="112"/>
                  <a:pt x="665" y="136"/>
                  <a:pt x="600" y="128"/>
                </a:cubicBezTo>
                <a:cubicBezTo>
                  <a:pt x="535" y="120"/>
                  <a:pt x="632" y="126"/>
                  <a:pt x="640" y="126"/>
                </a:cubicBezTo>
                <a:cubicBezTo>
                  <a:pt x="648" y="126"/>
                  <a:pt x="646" y="128"/>
                  <a:pt x="648" y="128"/>
                </a:cubicBezTo>
                <a:close/>
              </a:path>
            </a:pathLst>
          </a:custGeom>
          <a:noFill/>
          <a:ln w="25400" cap="flat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 rot="-1898387">
            <a:off x="1469666" y="2065408"/>
            <a:ext cx="1015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bids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990600" y="5562600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~10M nodes</a:t>
            </a:r>
          </a:p>
        </p:txBody>
      </p:sp>
    </p:spTree>
    <p:extLst>
      <p:ext uri="{BB962C8B-B14F-4D97-AF65-F5344CB8AC3E}">
        <p14:creationId xmlns:p14="http://schemas.microsoft.com/office/powerpoint/2010/main" val="1470576770"/>
      </p:ext>
    </p:extLst>
  </p:cSld>
  <p:clrMapOvr>
    <a:masterClrMapping/>
  </p:clrMapOvr>
  <p:transition advTm="14681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applications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828800"/>
            <a:ext cx="50292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clusters of users</a:t>
            </a:r>
          </a:p>
          <a:p>
            <a:pPr lvl="1"/>
            <a:r>
              <a:rPr lang="en-US" dirty="0"/>
              <a:t>Targeted advertising</a:t>
            </a:r>
          </a:p>
          <a:p>
            <a:pPr lvl="1"/>
            <a:r>
              <a:rPr lang="en-US" dirty="0"/>
              <a:t>Exploratory analysis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Clusters of the Web Graph</a:t>
            </a:r>
          </a:p>
          <a:p>
            <a:pPr lvl="1"/>
            <a:r>
              <a:rPr lang="en-US" dirty="0"/>
              <a:t>Distributed </a:t>
            </a:r>
            <a:r>
              <a:rPr lang="en-US" dirty="0" err="1"/>
              <a:t>pagerank</a:t>
            </a:r>
            <a:r>
              <a:rPr lang="en-US" dirty="0"/>
              <a:t> computation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9144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990600" y="5562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~100M nodes</a:t>
            </a: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1752600" y="1828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10668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21336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2590800" y="251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1066800" y="26670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1219200" y="25908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V="1">
            <a:off x="1371600" y="27432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1371600" y="21336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1371600" y="3429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1981200" y="2133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228600" y="4426803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Who-messages-who IM/text/twitter graph</a:t>
            </a:r>
          </a:p>
        </p:txBody>
      </p:sp>
    </p:spTree>
    <p:extLst>
      <p:ext uri="{BB962C8B-B14F-4D97-AF65-F5344CB8AC3E}">
        <p14:creationId xmlns:p14="http://schemas.microsoft.com/office/powerpoint/2010/main" val="953573571"/>
      </p:ext>
    </p:extLst>
  </p:cSld>
  <p:clrMapOvr>
    <a:masterClrMapping/>
  </p:clrMapOvr>
  <p:transition advTm="9331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dirty="0"/>
              <a:t>Data visualization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460" y="1533360"/>
            <a:ext cx="8153400" cy="15430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400" dirty="0"/>
              <a:t>Wise et al, “Visualizing the non-visual” PNNL</a:t>
            </a:r>
          </a:p>
          <a:p>
            <a:pPr marL="0" indent="0" eaLnBrk="1" hangingPunct="1">
              <a:buNone/>
            </a:pPr>
            <a:br>
              <a:rPr lang="en-US" sz="2400" dirty="0"/>
            </a:br>
            <a:r>
              <a:rPr lang="en-US" sz="2400" dirty="0" err="1"/>
              <a:t>ThemeScapes</a:t>
            </a:r>
            <a:r>
              <a:rPr lang="en-US" sz="2400" dirty="0"/>
              <a:t>, </a:t>
            </a:r>
            <a:r>
              <a:rPr lang="en-US" sz="2400" dirty="0" err="1"/>
              <a:t>Cartia</a:t>
            </a:r>
            <a:endParaRPr lang="en-US" sz="2400" dirty="0"/>
          </a:p>
          <a:p>
            <a:pPr lvl="1" eaLnBrk="1" hangingPunct="1"/>
            <a:r>
              <a:rPr lang="en-US" sz="1700" dirty="0">
                <a:solidFill>
                  <a:schemeClr val="folHlink"/>
                </a:solidFill>
                <a:ea typeface="ＭＳ Ｐゴシック" charset="-128"/>
              </a:rPr>
              <a:t>[Mountain height = cluster size]</a:t>
            </a:r>
            <a:endParaRPr lang="en-US" sz="1700" dirty="0">
              <a:ea typeface="ＭＳ Ｐゴシック" charset="-128"/>
            </a:endParaRPr>
          </a:p>
        </p:txBody>
      </p:sp>
      <p:pic>
        <p:nvPicPr>
          <p:cNvPr id="26628" name="Picture 4" descr="themeview800"/>
          <p:cNvPicPr>
            <a:picLocks noChangeAspect="1" noChangeArrowheads="1"/>
          </p:cNvPicPr>
          <p:nvPr/>
        </p:nvPicPr>
        <p:blipFill>
          <a:blip r:embed="rId2"/>
          <a:srcRect l="3448" t="2156" r="3448" b="3009"/>
          <a:stretch>
            <a:fillRect/>
          </a:stretch>
        </p:blipFill>
        <p:spPr bwMode="auto">
          <a:xfrm>
            <a:off x="0" y="3132138"/>
            <a:ext cx="45720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starr_re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45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/>
              <a:t>A data set with clear cluster structure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56102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324600" y="2721968"/>
            <a:ext cx="2441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What are some of the issues for clustering?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4855568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What clustering algorithms have you seen/used?</a:t>
            </a:r>
          </a:p>
        </p:txBody>
      </p:sp>
    </p:spTree>
    <p:extLst>
      <p:ext uri="{BB962C8B-B14F-4D97-AF65-F5344CB8AC3E}">
        <p14:creationId xmlns:p14="http://schemas.microsoft.com/office/powerpoint/2010/main" val="2971867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Issues for clustering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Representation for clustering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How do we represent an example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features, etc.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Similarity/distance between examples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Flat clustering or hierarchical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Number of clusters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Fixed a priori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Data driven?</a:t>
            </a:r>
          </a:p>
        </p:txBody>
      </p:sp>
    </p:spTree>
    <p:extLst>
      <p:ext uri="{BB962C8B-B14F-4D97-AF65-F5344CB8AC3E}">
        <p14:creationId xmlns:p14="http://schemas.microsoft.com/office/powerpoint/2010/main" val="332817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Final project</a:t>
            </a:r>
          </a:p>
          <a:p>
            <a:pPr lvl="1"/>
            <a:r>
              <a:rPr lang="en-US" dirty="0"/>
              <a:t>Project proposal feedback soon</a:t>
            </a:r>
          </a:p>
          <a:p>
            <a:pPr lvl="1"/>
            <a:r>
              <a:rPr lang="en-US" dirty="0"/>
              <a:t>Progress report due next Tuesday</a:t>
            </a:r>
          </a:p>
          <a:p>
            <a:pPr marL="365760" lvl="1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Mentor hours Thursday and Friday this week only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Monday office hours via zoom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No formal class Tuesday: working session </a:t>
            </a:r>
            <a:r>
              <a:rPr lang="en-US"/>
              <a:t>for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7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Clustering Algorithms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/>
              <a:t>Flat algorithms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Usually start with a random (partial) partitioning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Refine it iteratively</a:t>
            </a:r>
            <a:endParaRPr lang="en-US" sz="1200" dirty="0">
              <a:ea typeface="ＭＳ Ｐゴシック" charset="-128"/>
            </a:endParaRPr>
          </a:p>
          <a:p>
            <a:pPr lvl="2" eaLnBrk="1" hangingPunct="1"/>
            <a:r>
              <a:rPr lang="en-US" i="1" dirty="0">
                <a:ea typeface="ＭＳ Ｐゴシック" charset="-128"/>
              </a:rPr>
              <a:t>K </a:t>
            </a:r>
            <a:r>
              <a:rPr lang="en-US" dirty="0">
                <a:ea typeface="ＭＳ Ｐゴシック" charset="-128"/>
              </a:rPr>
              <a:t>means clustering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Model based clustering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Spectral clustering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Hierarchical algorithms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Bottom-up, agglomerative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Top-down, divisive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77000" y="4953000"/>
            <a:ext cx="1143000" cy="1371600"/>
            <a:chOff x="6264275" y="4102100"/>
            <a:chExt cx="2209800" cy="2286000"/>
          </a:xfrm>
        </p:grpSpPr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7026275" y="41021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7026275" y="41021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8093075" y="41021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6645275" y="46355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6645275" y="46355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7788275" y="51689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6264275" y="58547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>
              <a:off x="6950075" y="5854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6264275" y="5854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7407275" y="4635500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7788275" y="51689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8474075" y="51689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6172200" y="3429000"/>
            <a:ext cx="457200" cy="1066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705600" y="3124200"/>
            <a:ext cx="1219200" cy="533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705600" y="3733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17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Hard vs. soft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Hard clustering: Each example belongs to exactly one cluster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Soft clustering: An example can belong to more than one cluster (probabilistic)</a:t>
            </a: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Makes more sense for applications like creating </a:t>
            </a:r>
            <a:r>
              <a:rPr lang="en-US" sz="2000" dirty="0" err="1">
                <a:ea typeface="ＭＳ Ｐゴシック" charset="-128"/>
              </a:rPr>
              <a:t>browsable</a:t>
            </a:r>
            <a:r>
              <a:rPr lang="en-US" sz="2000" dirty="0">
                <a:ea typeface="ＭＳ Ｐゴシック" charset="-128"/>
              </a:rPr>
              <a:t> hierarchies</a:t>
            </a: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You may want to put a pair of sneakers in two clusters: (</a:t>
            </a:r>
            <a:r>
              <a:rPr lang="en-US" sz="2000" dirty="0" err="1">
                <a:ea typeface="ＭＳ Ｐゴシック" charset="-128"/>
              </a:rPr>
              <a:t>i</a:t>
            </a:r>
            <a:r>
              <a:rPr lang="en-US" sz="2000" dirty="0">
                <a:ea typeface="ＭＳ Ｐゴシック" charset="-128"/>
              </a:rPr>
              <a:t>) sports apparel and (ii) shoes</a:t>
            </a:r>
          </a:p>
        </p:txBody>
      </p:sp>
    </p:spTree>
    <p:extLst>
      <p:ext uri="{BB962C8B-B14F-4D97-AF65-F5344CB8AC3E}">
        <p14:creationId xmlns:p14="http://schemas.microsoft.com/office/powerpoint/2010/main" val="69449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331403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Most well-known and popular clustering algorithm: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Start with some initial cluster centers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dirty="0"/>
              <a:t>Assign/cluster each example to closest center</a:t>
            </a: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</p:spTree>
    <p:extLst>
      <p:ext uri="{BB962C8B-B14F-4D97-AF65-F5344CB8AC3E}">
        <p14:creationId xmlns:p14="http://schemas.microsoft.com/office/powerpoint/2010/main" val="60454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an example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57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40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6600" y="5546138"/>
            <a:ext cx="317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points are closest?</a:t>
            </a:r>
          </a:p>
        </p:txBody>
      </p:sp>
    </p:spTree>
    <p:extLst>
      <p:ext uri="{BB962C8B-B14F-4D97-AF65-F5344CB8AC3E}">
        <p14:creationId xmlns:p14="http://schemas.microsoft.com/office/powerpoint/2010/main" val="4265819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4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363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are the new centers?</a:t>
            </a:r>
          </a:p>
        </p:txBody>
      </p:sp>
    </p:spTree>
    <p:extLst>
      <p:ext uri="{BB962C8B-B14F-4D97-AF65-F5344CB8AC3E}">
        <p14:creationId xmlns:p14="http://schemas.microsoft.com/office/powerpoint/2010/main" val="3886282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0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317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points are closest?</a:t>
            </a:r>
          </a:p>
        </p:txBody>
      </p:sp>
    </p:spTree>
    <p:extLst>
      <p:ext uri="{BB962C8B-B14F-4D97-AF65-F5344CB8AC3E}">
        <p14:creationId xmlns:p14="http://schemas.microsoft.com/office/powerpoint/2010/main" val="41087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1633" y="61383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given labeled examples</a:t>
            </a:r>
          </a:p>
        </p:txBody>
      </p:sp>
      <p:sp>
        <p:nvSpPr>
          <p:cNvPr id="17" name="Oval 16"/>
          <p:cNvSpPr/>
          <p:nvPr/>
        </p:nvSpPr>
        <p:spPr>
          <a:xfrm>
            <a:off x="4205126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6792" y="3309780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471343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" y="2384769"/>
            <a:ext cx="1146630" cy="1124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8" y="3642909"/>
            <a:ext cx="887704" cy="894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7" y="4633260"/>
            <a:ext cx="1103502" cy="6491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1" y="5457411"/>
            <a:ext cx="1220008" cy="6963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41633" y="2297668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41633" y="294922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1633" y="373480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41633" y="4698795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41633" y="5512050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38236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36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363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are the new centers?</a:t>
            </a:r>
          </a:p>
        </p:txBody>
      </p:sp>
    </p:spTree>
    <p:extLst>
      <p:ext uri="{BB962C8B-B14F-4D97-AF65-F5344CB8AC3E}">
        <p14:creationId xmlns:p14="http://schemas.microsoft.com/office/powerpoint/2010/main" val="1723953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0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59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13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2475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do we stop?</a:t>
            </a:r>
          </a:p>
        </p:txBody>
      </p:sp>
    </p:spTree>
    <p:extLst>
      <p:ext uri="{BB962C8B-B14F-4D97-AF65-F5344CB8AC3E}">
        <p14:creationId xmlns:p14="http://schemas.microsoft.com/office/powerpoint/2010/main" val="3629371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2971800" y="5867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No changes:  Done</a:t>
            </a:r>
          </a:p>
        </p:txBody>
      </p:sp>
    </p:spTree>
    <p:extLst>
      <p:ext uri="{BB962C8B-B14F-4D97-AF65-F5344CB8AC3E}">
        <p14:creationId xmlns:p14="http://schemas.microsoft.com/office/powerpoint/2010/main" val="2631116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53400" cy="129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b="1" dirty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5240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2192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812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315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9624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9530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9718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914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9436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5240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3246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048000" y="3962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029200" y="3276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943600" y="39624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06899" y="6040209"/>
            <a:ext cx="256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do this?</a:t>
            </a:r>
          </a:p>
        </p:txBody>
      </p:sp>
    </p:spTree>
    <p:extLst>
      <p:ext uri="{BB962C8B-B14F-4D97-AF65-F5344CB8AC3E}">
        <p14:creationId xmlns:p14="http://schemas.microsoft.com/office/powerpoint/2010/main" val="2409914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5941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iterate over each point:</a:t>
            </a:r>
          </a:p>
          <a:p>
            <a:r>
              <a:rPr lang="en-US" sz="2000" dirty="0"/>
              <a:t>	- get distance to each cluster center</a:t>
            </a:r>
          </a:p>
          <a:p>
            <a:r>
              <a:rPr lang="en-US" sz="2000" dirty="0"/>
              <a:t>	- assign to closest center (hard cluster)</a:t>
            </a: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371600" y="6324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066800" y="5715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828800" y="5410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7162800" y="5105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10000" y="4495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800600" y="45720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886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28194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7239000" y="59436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57912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371600" y="6096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72200" y="5867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895600" y="5257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4876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>
            <a:stCxn id="28" idx="7"/>
            <a:endCxn id="35" idx="2"/>
          </p:cNvCxnSpPr>
          <p:nvPr/>
        </p:nvCxnSpPr>
        <p:spPr bwMode="auto">
          <a:xfrm flipV="1">
            <a:off x="4146363" y="4800600"/>
            <a:ext cx="844737" cy="5018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8" idx="6"/>
            <a:endCxn id="36" idx="1"/>
          </p:cNvCxnSpPr>
          <p:nvPr/>
        </p:nvCxnSpPr>
        <p:spPr bwMode="auto">
          <a:xfrm flipV="1">
            <a:off x="4191000" y="5372100"/>
            <a:ext cx="1600200" cy="38100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4" idx="3"/>
            <a:endCxn id="28" idx="2"/>
          </p:cNvCxnSpPr>
          <p:nvPr/>
        </p:nvCxnSpPr>
        <p:spPr bwMode="auto">
          <a:xfrm>
            <a:off x="3124200" y="5372100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b="1" dirty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</p:spTree>
    <p:extLst>
      <p:ext uri="{BB962C8B-B14F-4D97-AF65-F5344CB8AC3E}">
        <p14:creationId xmlns:p14="http://schemas.microsoft.com/office/powerpoint/2010/main" val="1516011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b="1" dirty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5941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iterate over each point:</a:t>
            </a:r>
          </a:p>
          <a:p>
            <a:r>
              <a:rPr lang="en-US" sz="2000" dirty="0"/>
              <a:t>	- get </a:t>
            </a:r>
            <a:r>
              <a:rPr lang="en-US" sz="2000" b="1" dirty="0">
                <a:solidFill>
                  <a:srgbClr val="FF0000"/>
                </a:solidFill>
              </a:rPr>
              <a:t>distance</a:t>
            </a:r>
            <a:r>
              <a:rPr lang="en-US" sz="2000" dirty="0"/>
              <a:t> to each cluster center</a:t>
            </a:r>
          </a:p>
          <a:p>
            <a:r>
              <a:rPr lang="en-US" sz="2000" dirty="0"/>
              <a:t>	- assign to closest center (hard cluster)</a:t>
            </a: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371600" y="6324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066800" y="5715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828800" y="5410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7162800" y="5105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10000" y="4495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800600" y="45720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886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28194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7239000" y="59436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57912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371600" y="6096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72200" y="5867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895600" y="5257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4876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>
            <a:stCxn id="28" idx="7"/>
            <a:endCxn id="35" idx="2"/>
          </p:cNvCxnSpPr>
          <p:nvPr/>
        </p:nvCxnSpPr>
        <p:spPr bwMode="auto">
          <a:xfrm flipV="1">
            <a:off x="4146363" y="4800600"/>
            <a:ext cx="844737" cy="5018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8" idx="6"/>
            <a:endCxn id="36" idx="1"/>
          </p:cNvCxnSpPr>
          <p:nvPr/>
        </p:nvCxnSpPr>
        <p:spPr bwMode="auto">
          <a:xfrm flipV="1">
            <a:off x="4191000" y="5372100"/>
            <a:ext cx="1600200" cy="38100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4" idx="3"/>
            <a:endCxn id="28" idx="2"/>
          </p:cNvCxnSpPr>
          <p:nvPr/>
        </p:nvCxnSpPr>
        <p:spPr bwMode="auto">
          <a:xfrm>
            <a:off x="3124200" y="5372100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218332" y="6261768"/>
            <a:ext cx="4953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distance measure should we use?</a:t>
            </a:r>
          </a:p>
        </p:txBody>
      </p:sp>
    </p:spTree>
    <p:extLst>
      <p:ext uri="{BB962C8B-B14F-4D97-AF65-F5344CB8AC3E}">
        <p14:creationId xmlns:p14="http://schemas.microsoft.com/office/powerpoint/2010/main" val="115164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98" y="3431117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48" y="1526117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00" y="1526117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248" y="1691217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448" y="3575050"/>
            <a:ext cx="2870200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648" y="6016260"/>
            <a:ext cx="7867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Unsupervised learning: given data, i.e. examples, but no labels</a:t>
            </a:r>
          </a:p>
        </p:txBody>
      </p:sp>
    </p:spTree>
    <p:extLst>
      <p:ext uri="{BB962C8B-B14F-4D97-AF65-F5344CB8AC3E}">
        <p14:creationId xmlns:p14="http://schemas.microsoft.com/office/powerpoint/2010/main" val="4072518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20574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Euclidean: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354597"/>
              </p:ext>
            </p:extLst>
          </p:nvPr>
        </p:nvGraphicFramePr>
        <p:xfrm>
          <a:off x="1219200" y="2743200"/>
          <a:ext cx="387831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100" imgH="368300" progId="Equation.3">
                  <p:embed/>
                </p:oleObj>
              </mc:Choice>
              <mc:Fallback>
                <p:oleObj name="Equation" r:id="rId2" imgW="1562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2743200"/>
                        <a:ext cx="387831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4724400"/>
            <a:ext cx="382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good for spatial data</a:t>
            </a:r>
          </a:p>
        </p:txBody>
      </p:sp>
    </p:spTree>
    <p:extLst>
      <p:ext uri="{BB962C8B-B14F-4D97-AF65-F5344CB8AC3E}">
        <p14:creationId xmlns:p14="http://schemas.microsoft.com/office/powerpoint/2010/main" val="870898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Clustering documents (e.g. wine data)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10600" cy="2057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One feature for each word.  The value is the number of times that word occurs.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Documents are points or vectors in this space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52600" y="3741725"/>
            <a:ext cx="5029200" cy="3048000"/>
            <a:chOff x="1602" y="1317"/>
            <a:chExt cx="2556" cy="1686"/>
          </a:xfrm>
        </p:grpSpPr>
        <p:pic>
          <p:nvPicPr>
            <p:cNvPr id="5" name="Picture 5" descr="RR-v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2" y="1317"/>
              <a:ext cx="2556" cy="1686"/>
            </a:xfrm>
            <a:prstGeom prst="rect">
              <a:avLst/>
            </a:prstGeom>
            <a:noFill/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2112" y="1584"/>
              <a:ext cx="144" cy="6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160" y="1872"/>
              <a:ext cx="336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160" y="2160"/>
              <a:ext cx="1200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60" y="2304"/>
              <a:ext cx="912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112" y="2304"/>
              <a:ext cx="67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2081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315200" cy="1054100"/>
          </a:xfrm>
        </p:spPr>
        <p:txBody>
          <a:bodyPr/>
          <a:lstStyle/>
          <a:p>
            <a:pPr eaLnBrk="1" hangingPunct="1"/>
            <a:r>
              <a:rPr lang="en-US" sz="3200" b="0" dirty="0"/>
              <a:t>When Euclidean distance doesn’t work</a:t>
            </a:r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11" name="TextBox 10"/>
          <p:cNvSpPr txBox="1"/>
          <p:nvPr/>
        </p:nvSpPr>
        <p:spPr>
          <a:xfrm>
            <a:off x="228600" y="2937808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Which document is closest to q using Euclidian distance?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Which do you think should be closer?</a:t>
            </a:r>
          </a:p>
        </p:txBody>
      </p:sp>
    </p:spTree>
    <p:extLst>
      <p:ext uri="{BB962C8B-B14F-4D97-AF65-F5344CB8AC3E}">
        <p14:creationId xmlns:p14="http://schemas.microsoft.com/office/powerpoint/2010/main" val="2670070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/>
              <a:t>Issues with Euclidian distance</a:t>
            </a:r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31748" name="Text Placeholder 4"/>
          <p:cNvSpPr>
            <a:spLocks noGrp="1"/>
          </p:cNvSpPr>
          <p:nvPr>
            <p:ph type="body" sz="half" idx="2"/>
          </p:nvPr>
        </p:nvSpPr>
        <p:spPr>
          <a:xfrm>
            <a:off x="224590" y="1784685"/>
            <a:ext cx="3276600" cy="4691063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the Euclidean distance between </a:t>
            </a:r>
            <a:r>
              <a:rPr lang="en-US" sz="2400" i="1" dirty="0">
                <a:solidFill>
                  <a:srgbClr val="0000FF"/>
                </a:solidFill>
              </a:rPr>
              <a:t>q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0000FF"/>
                </a:solidFill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is large</a:t>
            </a:r>
            <a:endParaRPr lang="en-US" sz="2400" dirty="0"/>
          </a:p>
          <a:p>
            <a:pPr eaLnBrk="1" hangingPunct="1"/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but, the distribution of terms in </a:t>
            </a:r>
            <a:r>
              <a:rPr lang="en-US" sz="2400" i="1" dirty="0">
                <a:solidFill>
                  <a:srgbClr val="0000FF"/>
                </a:solidFill>
              </a:rPr>
              <a:t>q</a:t>
            </a:r>
            <a:r>
              <a:rPr lang="en-US" sz="2400" i="1" dirty="0"/>
              <a:t>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i="1" dirty="0">
                <a:solidFill>
                  <a:srgbClr val="0000FF"/>
                </a:solidFill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are very similar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>
                <a:solidFill>
                  <a:srgbClr val="008000"/>
                </a:solidFill>
              </a:rPr>
              <a:t>This is not what we want!</a:t>
            </a:r>
          </a:p>
        </p:txBody>
      </p:sp>
    </p:spTree>
    <p:extLst>
      <p:ext uri="{BB962C8B-B14F-4D97-AF65-F5344CB8AC3E}">
        <p14:creationId xmlns:p14="http://schemas.microsoft.com/office/powerpoint/2010/main" val="224616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4379" y="84179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716723"/>
              </p:ext>
            </p:extLst>
          </p:nvPr>
        </p:nvGraphicFramePr>
        <p:xfrm>
          <a:off x="838200" y="1709738"/>
          <a:ext cx="602615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4000" imgH="660400" progId="Equation.3">
                  <p:embed/>
                </p:oleObj>
              </mc:Choice>
              <mc:Fallback>
                <p:oleObj name="Equation" r:id="rId2" imgW="27940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09738"/>
                        <a:ext cx="6026150" cy="142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457200" y="4114800"/>
            <a:ext cx="0" cy="2286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57200" y="6400800"/>
            <a:ext cx="29718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457200" y="4648200"/>
            <a:ext cx="914400" cy="17526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57200" y="5562600"/>
            <a:ext cx="3352800" cy="8382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457200" y="4191000"/>
            <a:ext cx="3048000" cy="22098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575300" y="4343400"/>
            <a:ext cx="0" cy="2286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575300" y="6629400"/>
            <a:ext cx="29718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575300" y="5791200"/>
            <a:ext cx="444500" cy="8382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575300" y="6400800"/>
            <a:ext cx="901700" cy="2286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575300" y="6096000"/>
            <a:ext cx="749300" cy="533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Right Arrow 15"/>
          <p:cNvSpPr/>
          <p:nvPr/>
        </p:nvSpPr>
        <p:spPr bwMode="auto">
          <a:xfrm>
            <a:off x="4343400" y="5257800"/>
            <a:ext cx="609600" cy="5334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270870"/>
            <a:ext cx="3463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correlated with the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angle between two vectors</a:t>
            </a:r>
          </a:p>
        </p:txBody>
      </p:sp>
    </p:spTree>
    <p:extLst>
      <p:ext uri="{BB962C8B-B14F-4D97-AF65-F5344CB8AC3E}">
        <p14:creationId xmlns:p14="http://schemas.microsoft.com/office/powerpoint/2010/main" val="255071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 similarity ranges from 0 and 1, with things that are similar 1 and dissimilar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cosine distance: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68931"/>
              </p:ext>
            </p:extLst>
          </p:nvPr>
        </p:nvGraphicFramePr>
        <p:xfrm>
          <a:off x="1981200" y="3886200"/>
          <a:ext cx="388730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03200" progId="Equation.3">
                  <p:embed/>
                </p:oleObj>
              </mc:Choice>
              <mc:Fallback>
                <p:oleObj name="Equation" r:id="rId2" imgW="1295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3887304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8632" y="5132136"/>
            <a:ext cx="78606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good for text data and many other “real world” data sets</a:t>
            </a:r>
          </a:p>
          <a:p>
            <a:pPr marL="342900" indent="-342900">
              <a:buFontTx/>
              <a:buChar char="-"/>
            </a:pPr>
            <a:r>
              <a:rPr lang="en-US" sz="2400" i="1" dirty="0">
                <a:solidFill>
                  <a:srgbClr val="0000FF"/>
                </a:solidFill>
              </a:rPr>
              <a:t>computationally friendly</a:t>
            </a:r>
            <a:r>
              <a:rPr lang="en-US" sz="2400" dirty="0">
                <a:solidFill>
                  <a:srgbClr val="0000FF"/>
                </a:solidFill>
              </a:rPr>
              <a:t> since we only need to consider features that have non-zero values for </a:t>
            </a:r>
            <a:r>
              <a:rPr lang="en-US" sz="2400" b="1" dirty="0">
                <a:solidFill>
                  <a:srgbClr val="0000FF"/>
                </a:solidFill>
              </a:rPr>
              <a:t>both</a:t>
            </a:r>
            <a:r>
              <a:rPr lang="en-US" sz="2400" dirty="0">
                <a:solidFill>
                  <a:srgbClr val="0000FF"/>
                </a:solidFill>
              </a:rPr>
              <a:t> examples</a:t>
            </a:r>
          </a:p>
        </p:txBody>
      </p:sp>
    </p:spTree>
    <p:extLst>
      <p:ext uri="{BB962C8B-B14F-4D97-AF65-F5344CB8AC3E}">
        <p14:creationId xmlns:p14="http://schemas.microsoft.com/office/powerpoint/2010/main" val="502697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dirty="0"/>
              <a:t>Assign/cluster each example to closest center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447800" y="6172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43000" y="5562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239000" y="4419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876800" y="3886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15200" y="5257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867400" y="4572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447800" y="5943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248400" y="5181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23681" y="6104499"/>
            <a:ext cx="4526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Where are the cluster centers?</a:t>
            </a:r>
          </a:p>
        </p:txBody>
      </p:sp>
    </p:spTree>
    <p:extLst>
      <p:ext uri="{BB962C8B-B14F-4D97-AF65-F5344CB8AC3E}">
        <p14:creationId xmlns:p14="http://schemas.microsoft.com/office/powerpoint/2010/main" val="1386443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dirty="0"/>
              <a:t>Assign/cluster each example to closest center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447800" y="6172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43000" y="5562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239000" y="4419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876800" y="3886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15200" y="5257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867400" y="4572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447800" y="5943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248400" y="5181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133600" y="5638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381500" y="41529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781800" y="48006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52800" y="6039185"/>
            <a:ext cx="413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calculate these?</a:t>
            </a:r>
          </a:p>
        </p:txBody>
      </p:sp>
    </p:spTree>
    <p:extLst>
      <p:ext uri="{BB962C8B-B14F-4D97-AF65-F5344CB8AC3E}">
        <p14:creationId xmlns:p14="http://schemas.microsoft.com/office/powerpoint/2010/main" val="980148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dirty="0"/>
              <a:t>Assign/cluster each example to closest center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85800" y="5486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1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1430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600200" y="4114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858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3276600"/>
            <a:ext cx="514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of the points in the cluster: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795513"/>
              </p:ext>
            </p:extLst>
          </p:nvPr>
        </p:nvGraphicFramePr>
        <p:xfrm>
          <a:off x="3276600" y="3886200"/>
          <a:ext cx="234791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3300" imgH="431800" progId="Equation.3">
                  <p:embed/>
                </p:oleObj>
              </mc:Choice>
              <mc:Fallback>
                <p:oleObj name="Equation" r:id="rId2" imgW="1003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2347913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743200" y="5181600"/>
            <a:ext cx="117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where:</a:t>
            </a: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911475"/>
              </p:ext>
            </p:extLst>
          </p:nvPr>
        </p:nvGraphicFramePr>
        <p:xfrm>
          <a:off x="3048000" y="5715000"/>
          <a:ext cx="2616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600" imgH="317500" progId="Equation.3">
                  <p:embed/>
                </p:oleObj>
              </mc:Choice>
              <mc:Fallback>
                <p:oleObj name="Equation" r:id="rId4" imgW="11176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15000"/>
                        <a:ext cx="26162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10070"/>
              </p:ext>
            </p:extLst>
          </p:nvPr>
        </p:nvGraphicFramePr>
        <p:xfrm>
          <a:off x="6172200" y="5562600"/>
          <a:ext cx="19319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444500" progId="Equation.3">
                  <p:embed/>
                </p:oleObj>
              </mc:Choice>
              <mc:Fallback>
                <p:oleObj name="Equation" r:id="rId6" imgW="825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562600"/>
                        <a:ext cx="1931987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001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734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K-means tries to minimize what is called the “k-means” loss function: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597754"/>
              </p:ext>
            </p:extLst>
          </p:nvPr>
        </p:nvGraphicFramePr>
        <p:xfrm>
          <a:off x="1474956" y="2993854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600" imgH="457200" progId="Equation.3">
                  <p:embed/>
                </p:oleObj>
              </mc:Choice>
              <mc:Fallback>
                <p:oleObj name="Equation" r:id="rId2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4956" y="2993854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2648" y="4224420"/>
            <a:ext cx="7138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sum of the squared distances from each point to the associated cluster center </a:t>
            </a:r>
          </a:p>
        </p:txBody>
      </p:sp>
    </p:spTree>
    <p:extLst>
      <p:ext uri="{BB962C8B-B14F-4D97-AF65-F5344CB8AC3E}">
        <p14:creationId xmlns:p14="http://schemas.microsoft.com/office/powerpoint/2010/main" val="423506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86200" y="2438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2590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14600" y="3200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05200" y="3962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4572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716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9863" y="5899868"/>
            <a:ext cx="680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Given some example without labels, do something!</a:t>
            </a:r>
          </a:p>
        </p:txBody>
      </p:sp>
    </p:spTree>
    <p:extLst>
      <p:ext uri="{BB962C8B-B14F-4D97-AF65-F5344CB8AC3E}">
        <p14:creationId xmlns:p14="http://schemas.microsoft.com/office/powerpoint/2010/main" val="14475861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k-means loss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198026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600" imgH="457200" progId="Equation.3">
                  <p:embed/>
                </p:oleObj>
              </mc:Choice>
              <mc:Fallback>
                <p:oleObj name="Equation" r:id="rId2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each step of k-means move towards reducing this loss function (or at least not increasing it)?</a:t>
            </a:r>
          </a:p>
        </p:txBody>
      </p:sp>
    </p:spTree>
    <p:extLst>
      <p:ext uri="{BB962C8B-B14F-4D97-AF65-F5344CB8AC3E}">
        <p14:creationId xmlns:p14="http://schemas.microsoft.com/office/powerpoint/2010/main" val="148032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k-means loss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210537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600" imgH="457200" progId="Equation.3">
                  <p:embed/>
                </p:oleObj>
              </mc:Choice>
              <mc:Fallback>
                <p:oleObj name="Equation" r:id="rId2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This isn’t quite a complete proof/argument, but: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Any other assignment would end up in a larger loss</a:t>
            </a:r>
            <a:br>
              <a:rPr lang="en-US" sz="2400" dirty="0">
                <a:solidFill>
                  <a:srgbClr val="0000FF"/>
                </a:solidFill>
              </a:rPr>
            </a:br>
            <a:endParaRPr lang="en-US" sz="2400" dirty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The mean of a set of values minimizes the squared error</a:t>
            </a:r>
          </a:p>
        </p:txBody>
      </p:sp>
    </p:spTree>
    <p:extLst>
      <p:ext uri="{BB962C8B-B14F-4D97-AF65-F5344CB8AC3E}">
        <p14:creationId xmlns:p14="http://schemas.microsoft.com/office/powerpoint/2010/main" val="1069893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k-means loss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56590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600" imgH="457200" progId="Equation.3">
                  <p:embed/>
                </p:oleObj>
              </mc:Choice>
              <mc:Fallback>
                <p:oleObj name="Equation" r:id="rId2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mean that k-means will always find the minimum loss/clustering?</a:t>
            </a:r>
          </a:p>
        </p:txBody>
      </p:sp>
    </p:spTree>
    <p:extLst>
      <p:ext uri="{BB962C8B-B14F-4D97-AF65-F5344CB8AC3E}">
        <p14:creationId xmlns:p14="http://schemas.microsoft.com/office/powerpoint/2010/main" val="25448442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k-means loss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990216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600" imgH="457200" progId="Equation.3">
                  <p:embed/>
                </p:oleObj>
              </mc:Choice>
              <mc:Fallback>
                <p:oleObj name="Equation" r:id="rId2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NO!  It will find </a:t>
            </a:r>
            <a:r>
              <a:rPr lang="en-US" sz="2400" i="1" dirty="0">
                <a:solidFill>
                  <a:srgbClr val="0000FF"/>
                </a:solidFill>
              </a:rPr>
              <a:t>a minimum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Unfortunately, the k-means loss function is generally not convex and for most problems has many, many minima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We’re only guaranteed to find one of them</a:t>
            </a:r>
          </a:p>
        </p:txBody>
      </p:sp>
    </p:spTree>
    <p:extLst>
      <p:ext uri="{BB962C8B-B14F-4D97-AF65-F5344CB8AC3E}">
        <p14:creationId xmlns:p14="http://schemas.microsoft.com/office/powerpoint/2010/main" val="861113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variations/parameters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800" dirty="0"/>
              <a:t>Start with some initial cluster centers</a:t>
            </a:r>
          </a:p>
          <a:p>
            <a:pPr marL="0" indent="0" eaLnBrk="1" hangingPunct="1">
              <a:buFont typeface="Wingdings" charset="2"/>
              <a:buNone/>
            </a:pPr>
            <a:endParaRPr lang="en-US" sz="2800" dirty="0"/>
          </a:p>
          <a:p>
            <a:pPr marL="0" indent="0" eaLnBrk="1" hangingPunct="1">
              <a:buFont typeface="Wingdings" charset="2"/>
              <a:buNone/>
            </a:pPr>
            <a:r>
              <a:rPr lang="en-US" sz="2800" dirty="0"/>
              <a:t>Iterate:</a:t>
            </a:r>
          </a:p>
          <a:p>
            <a:pPr lvl="1" eaLnBrk="1" hangingPunct="1"/>
            <a:r>
              <a:rPr lang="en-US" dirty="0"/>
              <a:t>Assign/cluster each example to closest center</a:t>
            </a:r>
          </a:p>
          <a:p>
            <a:pPr lvl="1" eaLnBrk="1" hangingPunct="1"/>
            <a:r>
              <a:rPr lang="en-US" dirty="0"/>
              <a:t>Recalculate centers as the mean of the points in a cluster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2800" y="5257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some other variations/parameters we haven’t specified?</a:t>
            </a:r>
          </a:p>
        </p:txBody>
      </p:sp>
    </p:spTree>
    <p:extLst>
      <p:ext uri="{BB962C8B-B14F-4D97-AF65-F5344CB8AC3E}">
        <p14:creationId xmlns:p14="http://schemas.microsoft.com/office/powerpoint/2010/main" val="33233155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variations/parameters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Initial (seed) cluster centers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Convergence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A fixed number of iterations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partitions unchanged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Cluster centers don’t change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K!</a:t>
            </a:r>
          </a:p>
        </p:txBody>
      </p:sp>
    </p:spTree>
    <p:extLst>
      <p:ext uri="{BB962C8B-B14F-4D97-AF65-F5344CB8AC3E}">
        <p14:creationId xmlns:p14="http://schemas.microsoft.com/office/powerpoint/2010/main" val="16906174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868968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564168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326168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307368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3916968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3383568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316768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145568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868968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20000" y="44196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7162800" y="3657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4145568" y="32766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92253" y="5370096"/>
            <a:ext cx="345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happen here?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73253" y="6132096"/>
            <a:ext cx="280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Seed selection ideas?</a:t>
            </a:r>
          </a:p>
        </p:txBody>
      </p:sp>
    </p:spTree>
    <p:extLst>
      <p:ext uri="{BB962C8B-B14F-4D97-AF65-F5344CB8AC3E}">
        <p14:creationId xmlns:p14="http://schemas.microsoft.com/office/powerpoint/2010/main" val="3642224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Seed choice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Results can vary drastically based on random seed selection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Some seeds can result in poor convergence rate, or convergence to sub-optimal </a:t>
            </a:r>
            <a:r>
              <a:rPr lang="en-US" sz="2400" dirty="0" err="1"/>
              <a:t>clusterings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ea typeface="ＭＳ Ｐゴシック" charset="-128"/>
              </a:rPr>
              <a:t>Common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Random points (not examples) in the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Randomly pick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Points least similar to any existing center (furthest centers heuristic)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CC"/>
                </a:solidFill>
                <a:ea typeface="ＭＳ Ｐゴシック" charset="-128"/>
              </a:rPr>
              <a:t>Try out multiple starting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Initialize with the results of another clustering method</a:t>
            </a:r>
          </a:p>
        </p:txBody>
      </p:sp>
    </p:spTree>
    <p:extLst>
      <p:ext uri="{BB962C8B-B14F-4D97-AF65-F5344CB8AC3E}">
        <p14:creationId xmlns:p14="http://schemas.microsoft.com/office/powerpoint/2010/main" val="1091663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Furthest centers heuristic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455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μ</a:t>
            </a:r>
            <a:r>
              <a:rPr lang="en-US" baseline="-25000" dirty="0"/>
              <a:t>1</a:t>
            </a:r>
            <a:r>
              <a:rPr lang="en-US" dirty="0"/>
              <a:t> = pick random point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2 to K:</a:t>
            </a:r>
          </a:p>
          <a:p>
            <a:pPr marL="320040" lvl="1" indent="0">
              <a:buNone/>
            </a:pPr>
            <a:r>
              <a:rPr lang="en-US" dirty="0" err="1"/>
              <a:t>μ</a:t>
            </a:r>
            <a:r>
              <a:rPr lang="en-US" baseline="-25000" dirty="0" err="1"/>
              <a:t>i</a:t>
            </a:r>
            <a:r>
              <a:rPr lang="en-US" dirty="0"/>
              <a:t> = point that is furthest from </a:t>
            </a:r>
            <a:r>
              <a:rPr lang="en-US" b="1" dirty="0"/>
              <a:t>any</a:t>
            </a:r>
            <a:r>
              <a:rPr lang="en-US" dirty="0"/>
              <a:t> previous centers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100665"/>
              </p:ext>
            </p:extLst>
          </p:nvPr>
        </p:nvGraphicFramePr>
        <p:xfrm>
          <a:off x="1951789" y="3901572"/>
          <a:ext cx="4930015" cy="112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0" imgH="520700" progId="Equation.3">
                  <p:embed/>
                </p:oleObj>
              </mc:Choice>
              <mc:Fallback>
                <p:oleObj name="Equation" r:id="rId2" imgW="22860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51789" y="3901572"/>
                        <a:ext cx="4930015" cy="1122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01053" y="3743158"/>
            <a:ext cx="836499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14138" y="5506564"/>
            <a:ext cx="335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smallest distance from x to any previous center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5289256" y="3741196"/>
            <a:ext cx="494632" cy="299192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7538" y="5528655"/>
            <a:ext cx="335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point with the largest distance to any previous center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005643" y="4682747"/>
            <a:ext cx="494632" cy="115300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680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505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a random point for the first center</a:t>
            </a:r>
          </a:p>
        </p:txBody>
      </p:sp>
    </p:spTree>
    <p:extLst>
      <p:ext uri="{BB962C8B-B14F-4D97-AF65-F5344CB8AC3E}">
        <p14:creationId xmlns:p14="http://schemas.microsoft.com/office/powerpoint/2010/main" val="211221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applications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900" dirty="0"/>
              <a:t>learn clusters/groups without any 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customer segmentation (i.e. grouping)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image compression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bioinformatics: learn motifs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find important features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435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 will be chosen next?</a:t>
            </a:r>
          </a:p>
        </p:txBody>
      </p:sp>
    </p:spTree>
    <p:extLst>
      <p:ext uri="{BB962C8B-B14F-4D97-AF65-F5344CB8AC3E}">
        <p14:creationId xmlns:p14="http://schemas.microsoft.com/office/powerpoint/2010/main" val="22496961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Furthest point from center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0658" y="6154824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 will be chosen next?</a:t>
            </a:r>
          </a:p>
        </p:txBody>
      </p:sp>
    </p:spTree>
    <p:extLst>
      <p:ext uri="{BB962C8B-B14F-4D97-AF65-F5344CB8AC3E}">
        <p14:creationId xmlns:p14="http://schemas.microsoft.com/office/powerpoint/2010/main" val="36929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4625472" y="28575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Furthest point from center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0658" y="6154824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 will be chosen next?</a:t>
            </a:r>
          </a:p>
        </p:txBody>
      </p:sp>
    </p:spTree>
    <p:extLst>
      <p:ext uri="{BB962C8B-B14F-4D97-AF65-F5344CB8AC3E}">
        <p14:creationId xmlns:p14="http://schemas.microsoft.com/office/powerpoint/2010/main" val="4211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4625472" y="28575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Furthest point from center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031958" y="3533275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1103" y="6071755"/>
            <a:ext cx="502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issues/concerns with this approach?</a:t>
            </a:r>
          </a:p>
        </p:txBody>
      </p:sp>
    </p:spTree>
    <p:extLst>
      <p:ext uri="{BB962C8B-B14F-4D97-AF65-F5344CB8AC3E}">
        <p14:creationId xmlns:p14="http://schemas.microsoft.com/office/powerpoint/2010/main" val="28278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Furthest points concerns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56527" y="5851662"/>
            <a:ext cx="474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k = 4, which points will get chosen?</a:t>
            </a:r>
          </a:p>
        </p:txBody>
      </p:sp>
    </p:spTree>
    <p:extLst>
      <p:ext uri="{BB962C8B-B14F-4D97-AF65-F5344CB8AC3E}">
        <p14:creationId xmlns:p14="http://schemas.microsoft.com/office/powerpoint/2010/main" val="28328722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Furthest points concerns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8795795" y="135689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314616" y="214629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99813" y="5600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940385" y="3795962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489159" y="5119650"/>
            <a:ext cx="5276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we do a number of trials, will we get different centers?</a:t>
            </a:r>
          </a:p>
        </p:txBody>
      </p:sp>
    </p:spTree>
    <p:extLst>
      <p:ext uri="{BB962C8B-B14F-4D97-AF65-F5344CB8AC3E}">
        <p14:creationId xmlns:p14="http://schemas.microsoft.com/office/powerpoint/2010/main" val="2621745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Furthest points concerns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68053" y="5100264"/>
            <a:ext cx="4409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Doesn’t deal well with outliers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8795795" y="135689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314616" y="214629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99813" y="5600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940385" y="3795962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53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K-means++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33060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μ</a:t>
            </a:r>
            <a:r>
              <a:rPr lang="en-US" baseline="-25000" dirty="0"/>
              <a:t>1</a:t>
            </a:r>
            <a:r>
              <a:rPr lang="en-US" dirty="0"/>
              <a:t> = pick random point</a:t>
            </a:r>
          </a:p>
          <a:p>
            <a:pPr marL="0" indent="0">
              <a:buFont typeface="Wingdings"/>
              <a:buNone/>
            </a:pPr>
            <a:endParaRPr lang="en-US" baseline="-25000" dirty="0"/>
          </a:p>
          <a:p>
            <a:pPr marL="0" indent="0">
              <a:buFont typeface="Wingdings"/>
              <a:buNone/>
            </a:pPr>
            <a:r>
              <a:rPr lang="en-US" dirty="0"/>
              <a:t>for k = 2 to </a:t>
            </a:r>
            <a:r>
              <a:rPr lang="en-US" b="1" dirty="0"/>
              <a:t>K</a:t>
            </a:r>
            <a:r>
              <a:rPr lang="en-US" dirty="0"/>
              <a:t>:</a:t>
            </a:r>
          </a:p>
          <a:p>
            <a:pPr marL="320040" lvl="1" indent="0">
              <a:buFont typeface="Wingdings 2"/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</a:t>
            </a:r>
            <a:r>
              <a:rPr lang="en-US" b="1" dirty="0"/>
              <a:t>N</a:t>
            </a:r>
            <a:r>
              <a:rPr lang="en-US" dirty="0"/>
              <a:t>:</a:t>
            </a:r>
          </a:p>
          <a:p>
            <a:pPr marL="594360" lvl="2" indent="0">
              <a:buFont typeface="Wingdings 2"/>
              <a:buNone/>
            </a:pP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min d(x</a:t>
            </a:r>
            <a:r>
              <a:rPr lang="en-US" baseline="-25000" dirty="0"/>
              <a:t>i</a:t>
            </a:r>
            <a:r>
              <a:rPr lang="en-US" dirty="0"/>
              <a:t>, μ</a:t>
            </a:r>
            <a:r>
              <a:rPr lang="en-US" baseline="-25000" dirty="0"/>
              <a:t>1…k-1</a:t>
            </a:r>
            <a:r>
              <a:rPr lang="en-US" dirty="0"/>
              <a:t>) // smallest distance to any center</a:t>
            </a:r>
          </a:p>
          <a:p>
            <a:pPr marL="594360" lvl="2" indent="0">
              <a:buFont typeface="Wingdings 2"/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 err="1"/>
              <a:t>μ</a:t>
            </a:r>
            <a:r>
              <a:rPr lang="en-US" baseline="-25000" dirty="0" err="1"/>
              <a:t>k</a:t>
            </a:r>
            <a:r>
              <a:rPr lang="en-US" dirty="0"/>
              <a:t> = randomly pick point </a:t>
            </a:r>
            <a:r>
              <a:rPr lang="en-US" b="1" i="1" dirty="0">
                <a:solidFill>
                  <a:srgbClr val="FF6600"/>
                </a:solidFill>
              </a:rPr>
              <a:t>proportionate</a:t>
            </a:r>
            <a:r>
              <a:rPr lang="en-US" dirty="0"/>
              <a:t> to </a:t>
            </a:r>
            <a:r>
              <a:rPr lang="en-US" b="1" i="1" dirty="0">
                <a:solidFill>
                  <a:srgbClr val="FF6600"/>
                </a:solidFill>
              </a:rPr>
              <a:t>s</a:t>
            </a:r>
            <a:endParaRPr lang="en-US" b="1" i="1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7684" y="5601368"/>
            <a:ext cx="2988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does this help?</a:t>
            </a:r>
          </a:p>
        </p:txBody>
      </p:sp>
    </p:spTree>
    <p:extLst>
      <p:ext uri="{BB962C8B-B14F-4D97-AF65-F5344CB8AC3E}">
        <p14:creationId xmlns:p14="http://schemas.microsoft.com/office/powerpoint/2010/main" val="385701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K-means++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33060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μ</a:t>
            </a:r>
            <a:r>
              <a:rPr lang="en-US" baseline="-25000" dirty="0"/>
              <a:t>1</a:t>
            </a:r>
            <a:r>
              <a:rPr lang="en-US" dirty="0"/>
              <a:t> = pick random point</a:t>
            </a:r>
          </a:p>
          <a:p>
            <a:pPr marL="0" indent="0">
              <a:buFont typeface="Wingdings"/>
              <a:buNone/>
            </a:pPr>
            <a:endParaRPr lang="en-US" baseline="-25000" dirty="0"/>
          </a:p>
          <a:p>
            <a:pPr marL="0" indent="0">
              <a:buFont typeface="Wingdings"/>
              <a:buNone/>
            </a:pPr>
            <a:r>
              <a:rPr lang="en-US" dirty="0"/>
              <a:t>for k = 2 to </a:t>
            </a:r>
            <a:r>
              <a:rPr lang="en-US" b="1" dirty="0"/>
              <a:t>K</a:t>
            </a:r>
            <a:r>
              <a:rPr lang="en-US" dirty="0"/>
              <a:t>:</a:t>
            </a:r>
          </a:p>
          <a:p>
            <a:pPr marL="320040" lvl="1" indent="0">
              <a:buFont typeface="Wingdings 2"/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</a:t>
            </a:r>
            <a:r>
              <a:rPr lang="en-US" b="1" dirty="0"/>
              <a:t>N</a:t>
            </a:r>
            <a:r>
              <a:rPr lang="en-US" dirty="0"/>
              <a:t>:</a:t>
            </a:r>
          </a:p>
          <a:p>
            <a:pPr marL="594360" lvl="2" indent="0">
              <a:buFont typeface="Wingdings 2"/>
              <a:buNone/>
            </a:pP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min d(x</a:t>
            </a:r>
            <a:r>
              <a:rPr lang="en-US" baseline="-25000" dirty="0"/>
              <a:t>i</a:t>
            </a:r>
            <a:r>
              <a:rPr lang="en-US" dirty="0"/>
              <a:t>, μ</a:t>
            </a:r>
            <a:r>
              <a:rPr lang="en-US" baseline="-25000" dirty="0"/>
              <a:t>1…k-1</a:t>
            </a:r>
            <a:r>
              <a:rPr lang="en-US" dirty="0"/>
              <a:t>) // smallest distance to any center</a:t>
            </a:r>
          </a:p>
          <a:p>
            <a:pPr marL="594360" lvl="2" indent="0">
              <a:buFont typeface="Wingdings 2"/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 err="1"/>
              <a:t>μ</a:t>
            </a:r>
            <a:r>
              <a:rPr lang="en-US" baseline="-25000" dirty="0" err="1"/>
              <a:t>k</a:t>
            </a:r>
            <a:r>
              <a:rPr lang="en-US" dirty="0"/>
              <a:t> = randomly pick point </a:t>
            </a:r>
            <a:r>
              <a:rPr lang="en-US" b="1" i="1" dirty="0">
                <a:solidFill>
                  <a:srgbClr val="FF6600"/>
                </a:solidFill>
              </a:rPr>
              <a:t>proportionate</a:t>
            </a:r>
            <a:r>
              <a:rPr lang="en-US" dirty="0"/>
              <a:t> to </a:t>
            </a:r>
            <a:r>
              <a:rPr lang="en-US" b="1" i="1" dirty="0">
                <a:solidFill>
                  <a:srgbClr val="FF6600"/>
                </a:solidFill>
              </a:rPr>
              <a:t>s</a:t>
            </a:r>
            <a:endParaRPr lang="en-US" b="1" i="1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00" y="4906211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Makes it possible to select other points</a:t>
            </a:r>
          </a:p>
          <a:p>
            <a:pPr marL="914400" lvl="1" indent="-4572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if #points &gt;&gt; #outliers, we will pick good points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Makes it non-deterministic, which will help with random runs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Nice theoretical guarantees!</a:t>
            </a:r>
          </a:p>
        </p:txBody>
      </p:sp>
    </p:spTree>
    <p:extLst>
      <p:ext uri="{BB962C8B-B14F-4D97-AF65-F5344CB8AC3E}">
        <p14:creationId xmlns:p14="http://schemas.microsoft.com/office/powerpoint/2010/main" val="26286773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variations/parameters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Initial (seed) cluster centers</a:t>
            </a:r>
          </a:p>
          <a:p>
            <a:pPr marL="0" indent="0" eaLnBrk="1" hangingPunct="1">
              <a:buNone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Convergence</a:t>
            </a:r>
          </a:p>
          <a:p>
            <a:pPr lvl="1" eaLnBrk="1" hangingPunct="1"/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A fixed number of iterations</a:t>
            </a:r>
          </a:p>
          <a:p>
            <a:pPr lvl="1" eaLnBrk="1" hangingPunct="1"/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partitions unchanged</a:t>
            </a:r>
          </a:p>
          <a:p>
            <a:pPr lvl="1" eaLnBrk="1" hangingPunct="1"/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Cluster centers don’t change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>
                <a:solidFill>
                  <a:srgbClr val="FF0000"/>
                </a:solidFill>
              </a:rPr>
              <a:t>K!</a:t>
            </a:r>
          </a:p>
        </p:txBody>
      </p:sp>
    </p:spTree>
    <p:extLst>
      <p:ext uri="{BB962C8B-B14F-4D97-AF65-F5344CB8AC3E}">
        <p14:creationId xmlns:p14="http://schemas.microsoft.com/office/powerpoint/2010/main" val="397332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</a:t>
            </a:r>
            <a:r>
              <a:rPr lang="en-US" dirty="0"/>
              <a:t>supervised learning: clustering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38200" y="2590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200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3810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419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029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21336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41910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extract</a:t>
            </a:r>
          </a:p>
          <a:p>
            <a:r>
              <a:rPr lang="en-US" sz="2000" dirty="0"/>
              <a:t>features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23855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4200" y="2918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34523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4200" y="4061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27631" y="4659868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6" name="Right Arrow 25"/>
          <p:cNvSpPr/>
          <p:nvPr/>
        </p:nvSpPr>
        <p:spPr bwMode="auto">
          <a:xfrm>
            <a:off x="57912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4983" y="19050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features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4000" y="4038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group into classes/clusters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42999" y="5638800"/>
            <a:ext cx="7212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</a:rPr>
              <a:t>No</a:t>
            </a:r>
            <a:r>
              <a:rPr lang="en-US" sz="2400" dirty="0">
                <a:solidFill>
                  <a:srgbClr val="FF6600"/>
                </a:solidFill>
              </a:rPr>
              <a:t> “supervision”, we’re only given data and want to find natural groupings</a:t>
            </a:r>
          </a:p>
        </p:txBody>
      </p:sp>
      <p:sp>
        <p:nvSpPr>
          <p:cNvPr id="50" name="Hexagon 49"/>
          <p:cNvSpPr/>
          <p:nvPr/>
        </p:nvSpPr>
        <p:spPr bwMode="auto">
          <a:xfrm>
            <a:off x="6781800" y="2971800"/>
            <a:ext cx="1905000" cy="1371600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rPr>
              <a:t>Clusters</a:t>
            </a:r>
          </a:p>
        </p:txBody>
      </p:sp>
    </p:spTree>
    <p:extLst>
      <p:ext uri="{BB962C8B-B14F-4D97-AF65-F5344CB8AC3E}">
        <p14:creationId xmlns:p14="http://schemas.microsoft.com/office/powerpoint/2010/main" val="32394893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Many Clusters?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/>
              <a:t>Number of clusters </a:t>
            </a:r>
            <a:r>
              <a:rPr lang="en-US" sz="2000" i="1" dirty="0"/>
              <a:t>K </a:t>
            </a:r>
            <a:r>
              <a:rPr lang="en-US" sz="2000" dirty="0"/>
              <a:t>must be provided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FF0000"/>
                </a:solidFill>
              </a:rPr>
              <a:t>How should we determine the number of clusters?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FF0000"/>
                </a:solidFill>
              </a:rPr>
              <a:t>How did we deal with models becoming too complicated previously?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743200" y="28956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9906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524000" y="3657600"/>
            <a:ext cx="304800" cy="3048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066800" y="4038600"/>
            <a:ext cx="304800" cy="304800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62000" y="3657600"/>
            <a:ext cx="304800" cy="3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3733800"/>
            <a:ext cx="304800" cy="3048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6670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971800" y="4267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7315200" y="2895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5562600" y="3276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6096000" y="3657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5638800" y="4038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5334000" y="3657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8001000" y="37338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7239000" y="3505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2400" y="5029200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many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4953000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few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724400"/>
            <a:ext cx="2578100" cy="1905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724400"/>
            <a:ext cx="2387600" cy="19939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 bwMode="auto">
          <a:xfrm rot="5400000">
            <a:off x="2515394" y="4799806"/>
            <a:ext cx="38100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796871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Regularization!!!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Statistical test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31" y="2227179"/>
            <a:ext cx="24765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359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590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K-means is trying to minimize: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358215"/>
              </p:ext>
            </p:extLst>
          </p:nvPr>
        </p:nvGraphicFramePr>
        <p:xfrm>
          <a:off x="900113" y="2377486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600" imgH="457200" progId="Equation.3">
                  <p:embed/>
                </p:oleObj>
              </mc:Choice>
              <mc:Fallback>
                <p:oleObj name="Equation" r:id="rId2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0113" y="2377486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3538" y="3783264"/>
            <a:ext cx="4919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happens when k increases?</a:t>
            </a:r>
          </a:p>
        </p:txBody>
      </p:sp>
    </p:spTree>
    <p:extLst>
      <p:ext uri="{BB962C8B-B14F-4D97-AF65-F5344CB8AC3E}">
        <p14:creationId xmlns:p14="http://schemas.microsoft.com/office/powerpoint/2010/main" val="6074646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590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K-means is trying to minimize: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840799"/>
              </p:ext>
            </p:extLst>
          </p:nvPr>
        </p:nvGraphicFramePr>
        <p:xfrm>
          <a:off x="900113" y="2377486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49600" imgH="457200" progId="Equation.3">
                  <p:embed/>
                </p:oleObj>
              </mc:Choice>
              <mc:Fallback>
                <p:oleObj name="Equation" r:id="rId2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0113" y="2377486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6226" y="3418748"/>
            <a:ext cx="7308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Loss goes down!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Making the model more complicated allows us more flexibility, but can “</a:t>
            </a:r>
            <a:r>
              <a:rPr lang="en-US" sz="2400" dirty="0" err="1">
                <a:solidFill>
                  <a:srgbClr val="0000FF"/>
                </a:solidFill>
              </a:rPr>
              <a:t>overfit</a:t>
            </a:r>
            <a:r>
              <a:rPr lang="en-US" sz="2400" dirty="0">
                <a:solidFill>
                  <a:srgbClr val="0000FF"/>
                </a:solidFill>
              </a:rPr>
              <a:t>” to the data</a:t>
            </a:r>
          </a:p>
        </p:txBody>
      </p:sp>
    </p:spTree>
    <p:extLst>
      <p:ext uri="{BB962C8B-B14F-4D97-AF65-F5344CB8AC3E}">
        <p14:creationId xmlns:p14="http://schemas.microsoft.com/office/powerpoint/2010/main" val="14385601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590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K-means is trying to minimize: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796773"/>
              </p:ext>
            </p:extLst>
          </p:nvPr>
        </p:nvGraphicFramePr>
        <p:xfrm>
          <a:off x="888332" y="2257174"/>
          <a:ext cx="7022454" cy="93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9000" imgH="457200" progId="Equation.3">
                  <p:embed/>
                </p:oleObj>
              </mc:Choice>
              <mc:Fallback>
                <p:oleObj name="Equation" r:id="rId2" imgW="342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8332" y="2257174"/>
                        <a:ext cx="7022454" cy="937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3796618" y="3207749"/>
            <a:ext cx="695158" cy="1003304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01002"/>
              </p:ext>
            </p:extLst>
          </p:nvPr>
        </p:nvGraphicFramePr>
        <p:xfrm>
          <a:off x="1247232" y="4499948"/>
          <a:ext cx="4233820" cy="54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9100" imgH="215900" progId="Equation.3">
                  <p:embed/>
                </p:oleObj>
              </mc:Choice>
              <mc:Fallback>
                <p:oleObj name="Equation" r:id="rId4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7232" y="4499948"/>
                        <a:ext cx="4233820" cy="54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56851"/>
              </p:ext>
            </p:extLst>
          </p:nvPr>
        </p:nvGraphicFramePr>
        <p:xfrm>
          <a:off x="1247232" y="5269082"/>
          <a:ext cx="3792663" cy="56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800" imgH="215900" progId="Equation.3">
                  <p:embed/>
                </p:oleObj>
              </mc:Choice>
              <mc:Fallback>
                <p:oleObj name="Equation" r:id="rId6" imgW="144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47232" y="5269082"/>
                        <a:ext cx="3792663" cy="565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75157" y="4540052"/>
            <a:ext cx="3210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N = number of points)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5671" y="5946619"/>
            <a:ext cx="5731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will this have?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Which will tend to produce smaller k?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529984" y="5002187"/>
            <a:ext cx="2616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2 regularization options</a:t>
            </a:r>
          </a:p>
        </p:txBody>
      </p:sp>
    </p:spTree>
    <p:extLst>
      <p:ext uri="{BB962C8B-B14F-4D97-AF65-F5344CB8AC3E}">
        <p14:creationId xmlns:p14="http://schemas.microsoft.com/office/powerpoint/2010/main" val="42687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revisited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138882"/>
              </p:ext>
            </p:extLst>
          </p:nvPr>
        </p:nvGraphicFramePr>
        <p:xfrm>
          <a:off x="1027789" y="2133738"/>
          <a:ext cx="4233820" cy="54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9100" imgH="215900" progId="Equation.3">
                  <p:embed/>
                </p:oleObj>
              </mc:Choice>
              <mc:Fallback>
                <p:oleObj name="Equation" r:id="rId2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7789" y="2133738"/>
                        <a:ext cx="4233820" cy="54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939053"/>
              </p:ext>
            </p:extLst>
          </p:nvPr>
        </p:nvGraphicFramePr>
        <p:xfrm>
          <a:off x="1027789" y="2902872"/>
          <a:ext cx="3792663" cy="56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800" imgH="215900" progId="Equation.3">
                  <p:embed/>
                </p:oleObj>
              </mc:Choice>
              <mc:Fallback>
                <p:oleObj name="Equation" r:id="rId4" imgW="144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7789" y="2902872"/>
                        <a:ext cx="3792663" cy="565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55714" y="2173842"/>
            <a:ext cx="3210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N = number of points)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49427" y="2635977"/>
            <a:ext cx="2616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2 regularization options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7263" y="4144143"/>
            <a:ext cx="853878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1577" y="4398209"/>
            <a:ext cx="75756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AIC penalizes increases in K more harshly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Both require a change to the K-means algorithm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Tend to work reasonably well in practice if you don’t know K</a:t>
            </a:r>
          </a:p>
        </p:txBody>
      </p:sp>
    </p:spTree>
    <p:extLst>
      <p:ext uri="{BB962C8B-B14F-4D97-AF65-F5344CB8AC3E}">
        <p14:creationId xmlns:p14="http://schemas.microsoft.com/office/powerpoint/2010/main" val="28793063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Statistical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Assume data is Gaussian (i.e. spherical)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Test for this</a:t>
            </a:r>
          </a:p>
          <a:p>
            <a:pPr lvl="1"/>
            <a:r>
              <a:rPr lang="en-US" dirty="0"/>
              <a:t>Testing in high dimensions doesn’t work well</a:t>
            </a:r>
          </a:p>
          <a:p>
            <a:pPr lvl="1"/>
            <a:r>
              <a:rPr lang="en-US" dirty="0"/>
              <a:t>Testing in lower dimensions does work well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67200"/>
            <a:ext cx="25781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267200"/>
            <a:ext cx="2387600" cy="1993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6324600"/>
            <a:ext cx="109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4702291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84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590800" y="6018212"/>
            <a:ext cx="28194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2819400" y="31242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0767" y="5247728"/>
            <a:ext cx="435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will this look like projected to 1-D?</a:t>
            </a:r>
          </a:p>
        </p:txBody>
      </p:sp>
    </p:spTree>
    <p:extLst>
      <p:ext uri="{BB962C8B-B14F-4D97-AF65-F5344CB8AC3E}">
        <p14:creationId xmlns:p14="http://schemas.microsoft.com/office/powerpoint/2010/main" val="13625437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590800" y="6018212"/>
            <a:ext cx="28194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Freeform 11"/>
          <p:cNvSpPr/>
          <p:nvPr/>
        </p:nvSpPr>
        <p:spPr bwMode="auto">
          <a:xfrm>
            <a:off x="2731519" y="5269931"/>
            <a:ext cx="2192404" cy="680958"/>
          </a:xfrm>
          <a:custGeom>
            <a:avLst/>
            <a:gdLst>
              <a:gd name="connsiteX0" fmla="*/ 0 w 2192404"/>
              <a:gd name="connsiteY0" fmla="*/ 649007 h 680958"/>
              <a:gd name="connsiteX1" fmla="*/ 778723 w 2192404"/>
              <a:gd name="connsiteY1" fmla="*/ 589098 h 680958"/>
              <a:gd name="connsiteX2" fmla="*/ 1126153 w 2192404"/>
              <a:gd name="connsiteY2" fmla="*/ 1997 h 680958"/>
              <a:gd name="connsiteX3" fmla="*/ 1413681 w 2192404"/>
              <a:gd name="connsiteY3" fmla="*/ 577117 h 680958"/>
              <a:gd name="connsiteX4" fmla="*/ 2192404 w 2192404"/>
              <a:gd name="connsiteY4" fmla="*/ 625043 h 68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404" h="680958">
                <a:moveTo>
                  <a:pt x="0" y="649007"/>
                </a:moveTo>
                <a:lnTo>
                  <a:pt x="778723" y="589098"/>
                </a:lnTo>
                <a:cubicBezTo>
                  <a:pt x="966415" y="481263"/>
                  <a:pt x="1020327" y="3994"/>
                  <a:pt x="1126153" y="1997"/>
                </a:cubicBezTo>
                <a:cubicBezTo>
                  <a:pt x="1231979" y="0"/>
                  <a:pt x="1235973" y="473276"/>
                  <a:pt x="1413681" y="577117"/>
                </a:cubicBezTo>
                <a:cubicBezTo>
                  <a:pt x="1591389" y="680958"/>
                  <a:pt x="2192404" y="625043"/>
                  <a:pt x="2192404" y="6250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19400" y="31242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6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Most frequently, when people think of unsupervised learning they think clustering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Another category: learning probabilities/parameters for models without supervision</a:t>
            </a:r>
          </a:p>
          <a:p>
            <a:pPr lvl="1"/>
            <a:r>
              <a:rPr lang="en-US" sz="2400" dirty="0"/>
              <a:t>Learn a translation dictionary</a:t>
            </a:r>
          </a:p>
          <a:p>
            <a:pPr lvl="1"/>
            <a:r>
              <a:rPr lang="en-US" sz="2400" dirty="0"/>
              <a:t>Learn a grammar for a language</a:t>
            </a:r>
          </a:p>
          <a:p>
            <a:pPr lvl="1"/>
            <a:r>
              <a:rPr lang="en-US" sz="2400" dirty="0"/>
              <a:t>Learn the social graph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32208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48000" y="3505200"/>
            <a:ext cx="1371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768" y="5247728"/>
            <a:ext cx="457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will this look like projected to 1-D?</a:t>
            </a:r>
          </a:p>
        </p:txBody>
      </p:sp>
    </p:spTree>
    <p:extLst>
      <p:ext uri="{BB962C8B-B14F-4D97-AF65-F5344CB8AC3E}">
        <p14:creationId xmlns:p14="http://schemas.microsoft.com/office/powerpoint/2010/main" val="34250056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48000" y="3505200"/>
            <a:ext cx="1371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362200" y="5420400"/>
            <a:ext cx="2731519" cy="523200"/>
          </a:xfrm>
          <a:custGeom>
            <a:avLst/>
            <a:gdLst>
              <a:gd name="connsiteX0" fmla="*/ 0 w 2731519"/>
              <a:gd name="connsiteY0" fmla="*/ 501233 h 523200"/>
              <a:gd name="connsiteX1" fmla="*/ 587037 w 2731519"/>
              <a:gd name="connsiteY1" fmla="*/ 441325 h 523200"/>
              <a:gd name="connsiteX2" fmla="*/ 862585 w 2731519"/>
              <a:gd name="connsiteY2" fmla="*/ 9985 h 523200"/>
              <a:gd name="connsiteX3" fmla="*/ 1054270 w 2731519"/>
              <a:gd name="connsiteY3" fmla="*/ 381416 h 523200"/>
              <a:gd name="connsiteX4" fmla="*/ 1449622 w 2731519"/>
              <a:gd name="connsiteY4" fmla="*/ 465288 h 523200"/>
              <a:gd name="connsiteX5" fmla="*/ 1785071 w 2731519"/>
              <a:gd name="connsiteY5" fmla="*/ 381416 h 523200"/>
              <a:gd name="connsiteX6" fmla="*/ 1952796 w 2731519"/>
              <a:gd name="connsiteY6" fmla="*/ 21967 h 523200"/>
              <a:gd name="connsiteX7" fmla="*/ 2108541 w 2731519"/>
              <a:gd name="connsiteY7" fmla="*/ 357453 h 523200"/>
              <a:gd name="connsiteX8" fmla="*/ 2731519 w 2731519"/>
              <a:gd name="connsiteY8" fmla="*/ 429343 h 52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1519" h="523200">
                <a:moveTo>
                  <a:pt x="0" y="501233"/>
                </a:moveTo>
                <a:cubicBezTo>
                  <a:pt x="221636" y="512216"/>
                  <a:pt x="443273" y="523200"/>
                  <a:pt x="587037" y="441325"/>
                </a:cubicBezTo>
                <a:cubicBezTo>
                  <a:pt x="730801" y="359450"/>
                  <a:pt x="784713" y="19970"/>
                  <a:pt x="862585" y="9985"/>
                </a:cubicBezTo>
                <a:cubicBezTo>
                  <a:pt x="940457" y="0"/>
                  <a:pt x="956431" y="305532"/>
                  <a:pt x="1054270" y="381416"/>
                </a:cubicBezTo>
                <a:cubicBezTo>
                  <a:pt x="1152109" y="457300"/>
                  <a:pt x="1327822" y="465288"/>
                  <a:pt x="1449622" y="465288"/>
                </a:cubicBezTo>
                <a:cubicBezTo>
                  <a:pt x="1571422" y="465288"/>
                  <a:pt x="1701209" y="455303"/>
                  <a:pt x="1785071" y="381416"/>
                </a:cubicBezTo>
                <a:cubicBezTo>
                  <a:pt x="1868933" y="307529"/>
                  <a:pt x="1898884" y="25961"/>
                  <a:pt x="1952796" y="21967"/>
                </a:cubicBezTo>
                <a:cubicBezTo>
                  <a:pt x="2006708" y="17973"/>
                  <a:pt x="1978754" y="289557"/>
                  <a:pt x="2108541" y="357453"/>
                </a:cubicBezTo>
                <a:cubicBezTo>
                  <a:pt x="2238328" y="425349"/>
                  <a:pt x="2731519" y="429343"/>
                  <a:pt x="2731519" y="4293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90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sp>
        <p:nvSpPr>
          <p:cNvPr id="3" name="Oval 2"/>
          <p:cNvSpPr/>
          <p:nvPr/>
        </p:nvSpPr>
        <p:spPr>
          <a:xfrm>
            <a:off x="3515864" y="36362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4896" y="36549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68264" y="37886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39936" y="378059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46360" y="387417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98760" y="390625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24424" y="389824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74688" y="43233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13720" y="434205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27088" y="44757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98760" y="446771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05184" y="456129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57584" y="459337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83248" y="458536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77699" y="5368674"/>
            <a:ext cx="467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will this look like projected to 1-D?</a:t>
            </a:r>
          </a:p>
        </p:txBody>
      </p:sp>
    </p:spTree>
    <p:extLst>
      <p:ext uri="{BB962C8B-B14F-4D97-AF65-F5344CB8AC3E}">
        <p14:creationId xmlns:p14="http://schemas.microsoft.com/office/powerpoint/2010/main" val="5784126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sp>
        <p:nvSpPr>
          <p:cNvPr id="3" name="Oval 2"/>
          <p:cNvSpPr/>
          <p:nvPr/>
        </p:nvSpPr>
        <p:spPr>
          <a:xfrm>
            <a:off x="3515864" y="36362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4896" y="36549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68264" y="37886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39936" y="378059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46360" y="387417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98760" y="390625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24424" y="389824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74688" y="43233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13720" y="434205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27088" y="44757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98760" y="446771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05184" y="456129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57584" y="459337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83248" y="458536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099430" y="6210255"/>
            <a:ext cx="125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Solution?</a:t>
            </a:r>
          </a:p>
        </p:txBody>
      </p:sp>
      <p:sp>
        <p:nvSpPr>
          <p:cNvPr id="29" name="Freeform 28"/>
          <p:cNvSpPr/>
          <p:nvPr/>
        </p:nvSpPr>
        <p:spPr bwMode="auto">
          <a:xfrm>
            <a:off x="2530999" y="5269931"/>
            <a:ext cx="2192404" cy="680958"/>
          </a:xfrm>
          <a:custGeom>
            <a:avLst/>
            <a:gdLst>
              <a:gd name="connsiteX0" fmla="*/ 0 w 2192404"/>
              <a:gd name="connsiteY0" fmla="*/ 649007 h 680958"/>
              <a:gd name="connsiteX1" fmla="*/ 778723 w 2192404"/>
              <a:gd name="connsiteY1" fmla="*/ 589098 h 680958"/>
              <a:gd name="connsiteX2" fmla="*/ 1126153 w 2192404"/>
              <a:gd name="connsiteY2" fmla="*/ 1997 h 680958"/>
              <a:gd name="connsiteX3" fmla="*/ 1413681 w 2192404"/>
              <a:gd name="connsiteY3" fmla="*/ 577117 h 680958"/>
              <a:gd name="connsiteX4" fmla="*/ 2192404 w 2192404"/>
              <a:gd name="connsiteY4" fmla="*/ 625043 h 68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404" h="680958">
                <a:moveTo>
                  <a:pt x="0" y="649007"/>
                </a:moveTo>
                <a:lnTo>
                  <a:pt x="778723" y="589098"/>
                </a:lnTo>
                <a:cubicBezTo>
                  <a:pt x="966415" y="481263"/>
                  <a:pt x="1020327" y="3994"/>
                  <a:pt x="1126153" y="1997"/>
                </a:cubicBezTo>
                <a:cubicBezTo>
                  <a:pt x="1231979" y="0"/>
                  <a:pt x="1235973" y="473276"/>
                  <a:pt x="1413681" y="577117"/>
                </a:cubicBezTo>
                <a:cubicBezTo>
                  <a:pt x="1591389" y="680958"/>
                  <a:pt x="2192404" y="625043"/>
                  <a:pt x="2192404" y="6250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4675" y="5791200"/>
            <a:ext cx="501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Chose the dimension of the projection as the dimension with highest variance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590800" y="3657600"/>
            <a:ext cx="2133600" cy="457200"/>
          </a:xfrm>
          <a:prstGeom prst="line">
            <a:avLst/>
          </a:prstGeom>
          <a:noFill/>
          <a:ln w="38100" cap="flat" cmpd="sng" algn="ctr">
            <a:solidFill>
              <a:srgbClr val="00E4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3314700" y="2857500"/>
            <a:ext cx="1981200" cy="1905000"/>
          </a:xfrm>
          <a:prstGeom prst="line">
            <a:avLst/>
          </a:prstGeom>
          <a:noFill/>
          <a:ln w="38100" cap="flat" cmpd="sng" algn="ctr">
            <a:solidFill>
              <a:srgbClr val="00E4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10103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synthetic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71800"/>
            <a:ext cx="7315200" cy="209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533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Split too far</a:t>
            </a:r>
          </a:p>
        </p:txBody>
      </p:sp>
    </p:spTree>
    <p:extLst>
      <p:ext uri="{BB962C8B-B14F-4D97-AF65-F5344CB8AC3E}">
        <p14:creationId xmlns:p14="http://schemas.microsoft.com/office/powerpoint/2010/main" val="18798059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Compared to other approaches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58674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http://cs.baylor.edu/~hamerly/papers/nips_03.pdf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240734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464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time complexity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Variables: </a:t>
            </a:r>
            <a:r>
              <a:rPr lang="en-US" i="1" dirty="0"/>
              <a:t>K</a:t>
            </a:r>
            <a:r>
              <a:rPr lang="en-US" dirty="0"/>
              <a:t> clusters, </a:t>
            </a:r>
            <a:r>
              <a:rPr lang="en-US" i="1" dirty="0"/>
              <a:t>n</a:t>
            </a:r>
            <a:r>
              <a:rPr lang="en-US" dirty="0"/>
              <a:t> data points, </a:t>
            </a:r>
            <a:br>
              <a:rPr lang="en-US" dirty="0"/>
            </a:br>
            <a:r>
              <a:rPr lang="en-US" i="1" dirty="0"/>
              <a:t>m</a:t>
            </a:r>
            <a:r>
              <a:rPr lang="en-US" dirty="0"/>
              <a:t> features/dimensions, </a:t>
            </a:r>
            <a:r>
              <a:rPr lang="en-US" i="1" dirty="0"/>
              <a:t>I</a:t>
            </a:r>
            <a:r>
              <a:rPr lang="en-US" dirty="0"/>
              <a:t> iterations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What is the runtime complexity?</a:t>
            </a:r>
          </a:p>
          <a:p>
            <a:pPr lvl="1" eaLnBrk="1" hangingPunct="1"/>
            <a:r>
              <a:rPr lang="en-US" dirty="0"/>
              <a:t>Computing distance between two points (e.g. </a:t>
            </a:r>
            <a:r>
              <a:rPr lang="en-US" dirty="0" err="1"/>
              <a:t>euclidean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Reassigning clusters</a:t>
            </a:r>
            <a:endParaRPr lang="en-US" i="1" dirty="0"/>
          </a:p>
          <a:p>
            <a:pPr lvl="1" eaLnBrk="1" hangingPunct="1"/>
            <a:r>
              <a:rPr lang="en-US" dirty="0"/>
              <a:t>Computing new centers</a:t>
            </a:r>
          </a:p>
          <a:p>
            <a:pPr lvl="1" eaLnBrk="1" hangingPunct="1"/>
            <a:r>
              <a:rPr lang="en-US" dirty="0"/>
              <a:t>Iterate…</a:t>
            </a:r>
          </a:p>
        </p:txBody>
      </p:sp>
    </p:spTree>
    <p:extLst>
      <p:ext uri="{BB962C8B-B14F-4D97-AF65-F5344CB8AC3E}">
        <p14:creationId xmlns:p14="http://schemas.microsoft.com/office/powerpoint/2010/main" val="25081250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time complexity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398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Variables: </a:t>
            </a:r>
            <a:r>
              <a:rPr lang="en-US" sz="2400" i="1" dirty="0"/>
              <a:t>K</a:t>
            </a:r>
            <a:r>
              <a:rPr lang="en-US" sz="2400" dirty="0"/>
              <a:t> clusters, </a:t>
            </a:r>
            <a:r>
              <a:rPr lang="en-US" sz="2400" i="1" dirty="0" err="1"/>
              <a:t>n</a:t>
            </a:r>
            <a:r>
              <a:rPr lang="en-US" sz="2400" dirty="0"/>
              <a:t> data points, </a:t>
            </a:r>
            <a:br>
              <a:rPr lang="en-US" sz="2400" dirty="0"/>
            </a:br>
            <a:r>
              <a:rPr lang="en-US" sz="2400" i="1" dirty="0" err="1"/>
              <a:t>m</a:t>
            </a:r>
            <a:r>
              <a:rPr lang="en-US" sz="2400" dirty="0"/>
              <a:t> features/dimensions, </a:t>
            </a:r>
            <a:r>
              <a:rPr lang="en-US" sz="2400" i="1" dirty="0"/>
              <a:t>I</a:t>
            </a:r>
            <a:r>
              <a:rPr lang="en-US" sz="2400" dirty="0"/>
              <a:t> iterations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What is the runtime complexity?</a:t>
            </a:r>
          </a:p>
          <a:p>
            <a:pPr lvl="1" eaLnBrk="1" hangingPunct="1"/>
            <a:r>
              <a:rPr lang="en-US" sz="2000" dirty="0"/>
              <a:t>Computing distance between two points is O</a:t>
            </a:r>
            <a:r>
              <a:rPr lang="en-US" sz="2000" i="1" dirty="0"/>
              <a:t>(m)</a:t>
            </a:r>
            <a:r>
              <a:rPr lang="en-US" sz="2000" dirty="0"/>
              <a:t> where </a:t>
            </a:r>
            <a:r>
              <a:rPr lang="en-US" sz="2000" i="1" dirty="0"/>
              <a:t>m</a:t>
            </a:r>
            <a:r>
              <a:rPr lang="en-US" sz="2000" dirty="0"/>
              <a:t> is the dimensionality of the vectors/number of features.</a:t>
            </a:r>
          </a:p>
          <a:p>
            <a:pPr lvl="1" eaLnBrk="1" hangingPunct="1"/>
            <a:r>
              <a:rPr lang="en-US" sz="2000" dirty="0"/>
              <a:t>Reassigning clusters: </a:t>
            </a:r>
            <a:r>
              <a:rPr lang="en-US" sz="2000" dirty="0" err="1"/>
              <a:t>O</a:t>
            </a:r>
            <a:r>
              <a:rPr lang="en-US" sz="2000" i="1" dirty="0" err="1"/>
              <a:t>(Kn</a:t>
            </a:r>
            <a:r>
              <a:rPr lang="en-US" sz="2000" i="1" dirty="0"/>
              <a:t>)</a:t>
            </a:r>
            <a:r>
              <a:rPr lang="en-US" sz="2000" dirty="0"/>
              <a:t> distance computations, or </a:t>
            </a:r>
            <a:r>
              <a:rPr lang="en-US" sz="2000" dirty="0" err="1"/>
              <a:t>O</a:t>
            </a:r>
            <a:r>
              <a:rPr lang="en-US" sz="2000" i="1" dirty="0" err="1"/>
              <a:t>(Knm</a:t>
            </a:r>
            <a:r>
              <a:rPr lang="en-US" sz="2000" i="1" dirty="0"/>
              <a:t>)</a:t>
            </a:r>
          </a:p>
          <a:p>
            <a:pPr lvl="1" eaLnBrk="1" hangingPunct="1"/>
            <a:r>
              <a:rPr lang="en-US" sz="2000" dirty="0"/>
              <a:t>Computing </a:t>
            </a:r>
            <a:r>
              <a:rPr lang="en-US" sz="2000" dirty="0" err="1"/>
              <a:t>centroids</a:t>
            </a:r>
            <a:r>
              <a:rPr lang="en-US" sz="2000" dirty="0"/>
              <a:t>: Each points gets added once to some </a:t>
            </a:r>
            <a:r>
              <a:rPr lang="en-US" sz="2000" dirty="0" err="1"/>
              <a:t>centroid</a:t>
            </a:r>
            <a:r>
              <a:rPr lang="en-US" sz="2000" dirty="0"/>
              <a:t>: </a:t>
            </a:r>
            <a:r>
              <a:rPr lang="en-US" sz="2000" dirty="0" err="1"/>
              <a:t>O</a:t>
            </a:r>
            <a:r>
              <a:rPr lang="en-US" sz="2000" i="1" dirty="0" err="1"/>
              <a:t>(nm</a:t>
            </a:r>
            <a:r>
              <a:rPr lang="en-US" sz="2000" i="1" dirty="0"/>
              <a:t>)</a:t>
            </a:r>
          </a:p>
          <a:p>
            <a:pPr lvl="1" eaLnBrk="1" hangingPunct="1"/>
            <a:r>
              <a:rPr lang="en-US" sz="2000" dirty="0"/>
              <a:t>Assume these two steps are each done once for </a:t>
            </a:r>
            <a:r>
              <a:rPr lang="en-US" sz="2000" i="1" dirty="0"/>
              <a:t>I</a:t>
            </a:r>
            <a:r>
              <a:rPr lang="en-US" sz="2000" dirty="0"/>
              <a:t> iterations:  </a:t>
            </a:r>
            <a:r>
              <a:rPr lang="en-US" sz="2000" dirty="0" err="1"/>
              <a:t>O</a:t>
            </a:r>
            <a:r>
              <a:rPr lang="en-US" sz="2000" i="1" dirty="0" err="1"/>
              <a:t>(Iknm</a:t>
            </a:r>
            <a:r>
              <a:rPr lang="en-US" sz="2000" i="1" dirty="0"/>
              <a:t>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805451"/>
            <a:ext cx="6978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 practice, K-means converges quickly and is fairly fast </a:t>
            </a:r>
          </a:p>
        </p:txBody>
      </p:sp>
    </p:spTree>
    <p:extLst>
      <p:ext uri="{BB962C8B-B14F-4D97-AF65-F5344CB8AC3E}">
        <p14:creationId xmlns:p14="http://schemas.microsoft.com/office/powerpoint/2010/main" val="24706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Clustering</a:t>
            </a:r>
          </a:p>
        </p:txBody>
      </p:sp>
      <p:sp>
        <p:nvSpPr>
          <p:cNvPr id="589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676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folHlink"/>
                </a:solidFill>
              </a:rPr>
              <a:t>Clustering</a:t>
            </a:r>
            <a:r>
              <a:rPr lang="en-US" dirty="0"/>
              <a:t>: the process of grouping a set of objects into classes of similar objects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Applications?</a:t>
            </a:r>
            <a:endParaRPr lang="en-US" dirty="0">
              <a:solidFill>
                <a:srgbClr val="FF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93444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4660</TotalTime>
  <Words>2353</Words>
  <Application>Microsoft Macintosh PowerPoint</Application>
  <PresentationFormat>On-screen Show (4:3)</PresentationFormat>
  <Paragraphs>430</Paragraphs>
  <Slides>88</Slides>
  <Notes>2</Notes>
  <HiddenSlides>13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7" baseType="lpstr">
      <vt:lpstr>Arial</vt:lpstr>
      <vt:lpstr>Calibri</vt:lpstr>
      <vt:lpstr>Lucida Sans</vt:lpstr>
      <vt:lpstr>Tw Cen MT</vt:lpstr>
      <vt:lpstr>Wingdings</vt:lpstr>
      <vt:lpstr>Wingdings 2</vt:lpstr>
      <vt:lpstr>Median</vt:lpstr>
      <vt:lpstr>Document</vt:lpstr>
      <vt:lpstr>Equation</vt:lpstr>
      <vt:lpstr>Unsupervised learning</vt:lpstr>
      <vt:lpstr>Administrative</vt:lpstr>
      <vt:lpstr>Supervised learning</vt:lpstr>
      <vt:lpstr>Unsupervised learning</vt:lpstr>
      <vt:lpstr>Unsupervised learning</vt:lpstr>
      <vt:lpstr>Unsupervised applications areas</vt:lpstr>
      <vt:lpstr>Unsupervised learning: clustering</vt:lpstr>
      <vt:lpstr>Unsupervised learning: modeling</vt:lpstr>
      <vt:lpstr>Clustering</vt:lpstr>
      <vt:lpstr>PowerPoint Presentation</vt:lpstr>
      <vt:lpstr>Face Clustering</vt:lpstr>
      <vt:lpstr>Face clustering</vt:lpstr>
      <vt:lpstr>Search result clustering</vt:lpstr>
      <vt:lpstr>Google News</vt:lpstr>
      <vt:lpstr>Clustering in search advertising</vt:lpstr>
      <vt:lpstr>Clustering applications</vt:lpstr>
      <vt:lpstr>Data visualization</vt:lpstr>
      <vt:lpstr>A data set with clear cluster structure</vt:lpstr>
      <vt:lpstr>Issues for clustering</vt:lpstr>
      <vt:lpstr>Clustering Algorithms</vt:lpstr>
      <vt:lpstr>Hard vs. soft clustering</vt:lpstr>
      <vt:lpstr>K-means</vt:lpstr>
      <vt:lpstr>K-means: an example</vt:lpstr>
      <vt:lpstr>K-means: Initialize centers randomly</vt:lpstr>
      <vt:lpstr>K-means: Initialize centers randomly</vt:lpstr>
      <vt:lpstr>K-means: assign points to nearest center</vt:lpstr>
      <vt:lpstr>K-means: assign points to nearest center</vt:lpstr>
      <vt:lpstr>K-means: readjust centers</vt:lpstr>
      <vt:lpstr>K-means: readjust centers</vt:lpstr>
      <vt:lpstr>K-means: assign points to nearest center</vt:lpstr>
      <vt:lpstr>K-means: assign points to nearest center</vt:lpstr>
      <vt:lpstr>K-means: readjust centers</vt:lpstr>
      <vt:lpstr>K-means: assign points to nearest center</vt:lpstr>
      <vt:lpstr>K-means: readjust centers</vt:lpstr>
      <vt:lpstr>K-means: readjust centers</vt:lpstr>
      <vt:lpstr>K-means: assign points to nearest center</vt:lpstr>
      <vt:lpstr>K-means</vt:lpstr>
      <vt:lpstr>K-means</vt:lpstr>
      <vt:lpstr>K-means</vt:lpstr>
      <vt:lpstr>Distance measures</vt:lpstr>
      <vt:lpstr>Clustering documents (e.g. wine data)</vt:lpstr>
      <vt:lpstr>When Euclidean distance doesn’t work</vt:lpstr>
      <vt:lpstr>Issues with Euclidian distance</vt:lpstr>
      <vt:lpstr>cosine similarity</vt:lpstr>
      <vt:lpstr>cosine distance</vt:lpstr>
      <vt:lpstr>K-means</vt:lpstr>
      <vt:lpstr>K-means</vt:lpstr>
      <vt:lpstr>K-means</vt:lpstr>
      <vt:lpstr>K-means loss function</vt:lpstr>
      <vt:lpstr>Minimizing k-means loss</vt:lpstr>
      <vt:lpstr>Minimizing k-means loss</vt:lpstr>
      <vt:lpstr>Minimizing k-means loss</vt:lpstr>
      <vt:lpstr>Minimizing k-means loss</vt:lpstr>
      <vt:lpstr>K-means variations/parameters</vt:lpstr>
      <vt:lpstr>K-means variations/parameters</vt:lpstr>
      <vt:lpstr>K-means: Initialize centers randomly</vt:lpstr>
      <vt:lpstr>Seed choice</vt:lpstr>
      <vt:lpstr>Furthest centers heuristic</vt:lpstr>
      <vt:lpstr>K-means: Initialize furthest from centers</vt:lpstr>
      <vt:lpstr>K-means: Initialize furthest from centers</vt:lpstr>
      <vt:lpstr>K-means: Initialize furthest from centers</vt:lpstr>
      <vt:lpstr>K-means: Initialize furthest from centers</vt:lpstr>
      <vt:lpstr>K-means: Initialize furthest from centers</vt:lpstr>
      <vt:lpstr>Furthest points concerns</vt:lpstr>
      <vt:lpstr>Furthest points concerns</vt:lpstr>
      <vt:lpstr>Furthest points concerns</vt:lpstr>
      <vt:lpstr>K-means++</vt:lpstr>
      <vt:lpstr>K-means++</vt:lpstr>
      <vt:lpstr>K-means variations/parameters</vt:lpstr>
      <vt:lpstr>How Many Clusters?</vt:lpstr>
      <vt:lpstr>Many approaches</vt:lpstr>
      <vt:lpstr>k-means loss revisited</vt:lpstr>
      <vt:lpstr>k-means loss revisited</vt:lpstr>
      <vt:lpstr>k-means loss revisited</vt:lpstr>
      <vt:lpstr>k-means loss revisited</vt:lpstr>
      <vt:lpstr>Statistical approach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On synthetic data</vt:lpstr>
      <vt:lpstr>Compared to other approaches</vt:lpstr>
      <vt:lpstr>K-Means time complexity</vt:lpstr>
      <vt:lpstr>K-Means time complexity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259</cp:revision>
  <cp:lastPrinted>2016-11-29T22:47:13Z</cp:lastPrinted>
  <dcterms:created xsi:type="dcterms:W3CDTF">2013-09-08T20:10:23Z</dcterms:created>
  <dcterms:modified xsi:type="dcterms:W3CDTF">2023-11-16T18:24:37Z</dcterms:modified>
</cp:coreProperties>
</file>