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358" r:id="rId3"/>
    <p:sldId id="437" r:id="rId4"/>
    <p:sldId id="442" r:id="rId5"/>
    <p:sldId id="447" r:id="rId6"/>
    <p:sldId id="44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8" r:id="rId31"/>
    <p:sldId id="479" r:id="rId32"/>
    <p:sldId id="480" r:id="rId33"/>
    <p:sldId id="477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89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11" r:id="rId57"/>
    <p:sldId id="504" r:id="rId58"/>
    <p:sldId id="505" r:id="rId59"/>
    <p:sldId id="506" r:id="rId60"/>
    <p:sldId id="507" r:id="rId61"/>
    <p:sldId id="508" r:id="rId62"/>
    <p:sldId id="509" r:id="rId63"/>
    <p:sldId id="51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1"/>
    <a:srgbClr val="2F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9" autoAdjust="0"/>
    <p:restoredTop sz="94595"/>
  </p:normalViewPr>
  <p:slideViewPr>
    <p:cSldViewPr snapToObjects="1">
      <p:cViewPr varScale="1">
        <p:scale>
          <a:sx n="128" d="100"/>
          <a:sy n="128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6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Sheet1!$A$3:$A$102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  <c:pt idx="99">
                  <c:v>1.0000000000000011</c:v>
                </c:pt>
              </c:numCache>
            </c:numRef>
          </c:cat>
          <c:val>
            <c:numRef>
              <c:f>Sheet1!$B$3:$B$102</c:f>
              <c:numCache>
                <c:formatCode>General</c:formatCode>
                <c:ptCount val="100"/>
                <c:pt idx="0">
                  <c:v>6.6897175856968404E-121</c:v>
                </c:pt>
                <c:pt idx="1">
                  <c:v>5.1385758032701196E-103</c:v>
                </c:pt>
                <c:pt idx="2">
                  <c:v>1.25355863790629E-92</c:v>
                </c:pt>
                <c:pt idx="3">
                  <c:v>2.5968615807609101E-85</c:v>
                </c:pt>
                <c:pt idx="4">
                  <c:v>1.1146652747094699E-79</c:v>
                </c:pt>
                <c:pt idx="5">
                  <c:v>4.1132884588333899E-75</c:v>
                </c:pt>
                <c:pt idx="6">
                  <c:v>2.7874067218618801E-71</c:v>
                </c:pt>
                <c:pt idx="7">
                  <c:v>5.4564768042863E-68</c:v>
                </c:pt>
                <c:pt idx="8">
                  <c:v>4.13243716969124E-65</c:v>
                </c:pt>
                <c:pt idx="9">
                  <c:v>1.4780882941434499E-62</c:v>
                </c:pt>
                <c:pt idx="10">
                  <c:v>2.8784677980773702E-60</c:v>
                </c:pt>
                <c:pt idx="11">
                  <c:v>3.3898591140578703E-58</c:v>
                </c:pt>
                <c:pt idx="12">
                  <c:v>2.6143952340823598E-56</c:v>
                </c:pt>
                <c:pt idx="13">
                  <c:v>1.4048184114665801E-54</c:v>
                </c:pt>
                <c:pt idx="14">
                  <c:v>5.5237316510042498E-53</c:v>
                </c:pt>
                <c:pt idx="15">
                  <c:v>1.65337132726718E-51</c:v>
                </c:pt>
                <c:pt idx="16">
                  <c:v>3.8909798140409198E-50</c:v>
                </c:pt>
                <c:pt idx="17">
                  <c:v>7.3944248841993794E-49</c:v>
                </c:pt>
                <c:pt idx="18">
                  <c:v>1.1604242938431801E-47</c:v>
                </c:pt>
                <c:pt idx="19">
                  <c:v>1.5324955408659E-46</c:v>
                </c:pt>
                <c:pt idx="20">
                  <c:v>1.73077787816448E-45</c:v>
                </c:pt>
                <c:pt idx="21">
                  <c:v>1.6949034236499899E-44</c:v>
                </c:pt>
                <c:pt idx="22">
                  <c:v>1.45646203305559E-43</c:v>
                </c:pt>
                <c:pt idx="23">
                  <c:v>1.1097322158869001E-42</c:v>
                </c:pt>
                <c:pt idx="24">
                  <c:v>7.5657337894837004E-42</c:v>
                </c:pt>
                <c:pt idx="25">
                  <c:v>4.65232094671735E-41</c:v>
                </c:pt>
                <c:pt idx="26">
                  <c:v>2.59860490793262E-40</c:v>
                </c:pt>
                <c:pt idx="27">
                  <c:v>1.3267275202522099E-39</c:v>
                </c:pt>
                <c:pt idx="28">
                  <c:v>6.2260674701597602E-39</c:v>
                </c:pt>
                <c:pt idx="29">
                  <c:v>2.6989627071825798E-38</c:v>
                </c:pt>
                <c:pt idx="30">
                  <c:v>1.0855885637323499E-37</c:v>
                </c:pt>
                <c:pt idx="31">
                  <c:v>4.0677589326307501E-37</c:v>
                </c:pt>
                <c:pt idx="32">
                  <c:v>1.42504474411125E-36</c:v>
                </c:pt>
                <c:pt idx="33">
                  <c:v>4.68265804484844E-36</c:v>
                </c:pt>
                <c:pt idx="34">
                  <c:v>1.44749451500989E-35</c:v>
                </c:pt>
                <c:pt idx="35">
                  <c:v>4.2203552110323001E-35</c:v>
                </c:pt>
                <c:pt idx="36">
                  <c:v>1.1633902563432299E-34</c:v>
                </c:pt>
                <c:pt idx="37">
                  <c:v>3.03866887170607E-34</c:v>
                </c:pt>
                <c:pt idx="38">
                  <c:v>7.5347669130611004E-34</c:v>
                </c:pt>
                <c:pt idx="39">
                  <c:v>1.77684479745334E-33</c:v>
                </c:pt>
                <c:pt idx="40">
                  <c:v>3.9912769946503603E-33</c:v>
                </c:pt>
                <c:pt idx="41">
                  <c:v>8.5521865650311294E-33</c:v>
                </c:pt>
                <c:pt idx="42">
                  <c:v>1.750255945821E-32</c:v>
                </c:pt>
                <c:pt idx="43">
                  <c:v>3.4251663555630801E-32</c:v>
                </c:pt>
                <c:pt idx="44">
                  <c:v>6.4159121139397998E-32</c:v>
                </c:pt>
                <c:pt idx="45">
                  <c:v>1.15138427505002E-31</c:v>
                </c:pt>
                <c:pt idx="46">
                  <c:v>1.9810993713902198E-31</c:v>
                </c:pt>
                <c:pt idx="47">
                  <c:v>3.27045357008017E-31</c:v>
                </c:pt>
                <c:pt idx="48">
                  <c:v>5.1828882578462396E-31</c:v>
                </c:pt>
                <c:pt idx="49">
                  <c:v>7.8886090522102004E-31</c:v>
                </c:pt>
                <c:pt idx="50">
                  <c:v>1.1535960677861E-30</c:v>
                </c:pt>
                <c:pt idx="51">
                  <c:v>1.6212504629723298E-30</c:v>
                </c:pt>
                <c:pt idx="52">
                  <c:v>2.19011285079003E-30</c:v>
                </c:pt>
                <c:pt idx="53">
                  <c:v>2.8440606702529698E-30</c:v>
                </c:pt>
                <c:pt idx="54">
                  <c:v>3.5502743982194597E-30</c:v>
                </c:pt>
                <c:pt idx="55">
                  <c:v>4.25979480743168E-30</c:v>
                </c:pt>
                <c:pt idx="56">
                  <c:v>4.9116743352882402E-30</c:v>
                </c:pt>
                <c:pt idx="57">
                  <c:v>5.4406555282905901E-30</c:v>
                </c:pt>
                <c:pt idx="58">
                  <c:v>5.7872862953883103E-30</c:v>
                </c:pt>
                <c:pt idx="59">
                  <c:v>5.9084651210386401E-30</c:v>
                </c:pt>
                <c:pt idx="60">
                  <c:v>5.7859460749790697E-30</c:v>
                </c:pt>
                <c:pt idx="61">
                  <c:v>5.4305677298095298E-30</c:v>
                </c:pt>
                <c:pt idx="62">
                  <c:v>4.8809227020120397E-30</c:v>
                </c:pt>
                <c:pt idx="63">
                  <c:v>4.1966086332480499E-30</c:v>
                </c:pt>
                <c:pt idx="64">
                  <c:v>3.4476500165435597E-30</c:v>
                </c:pt>
                <c:pt idx="65">
                  <c:v>2.7026687134579001E-30</c:v>
                </c:pt>
                <c:pt idx="66">
                  <c:v>2.01857902949278E-30</c:v>
                </c:pt>
                <c:pt idx="67">
                  <c:v>1.43394962645841E-30</c:v>
                </c:pt>
                <c:pt idx="68">
                  <c:v>9.6697043905149606E-31</c:v>
                </c:pt>
                <c:pt idx="69">
                  <c:v>6.1763598287598301E-31</c:v>
                </c:pt>
                <c:pt idx="70">
                  <c:v>3.7275273535665899E-31</c:v>
                </c:pt>
                <c:pt idx="71">
                  <c:v>2.1196835993959202E-31</c:v>
                </c:pt>
                <c:pt idx="72">
                  <c:v>1.13219745307646E-31</c:v>
                </c:pt>
                <c:pt idx="73">
                  <c:v>5.6602694104954598E-32</c:v>
                </c:pt>
                <c:pt idx="74">
                  <c:v>2.63800825592891E-32</c:v>
                </c:pt>
                <c:pt idx="75">
                  <c:v>1.1409463026293601E-32</c:v>
                </c:pt>
                <c:pt idx="76">
                  <c:v>4.5557192351119202E-33</c:v>
                </c:pt>
                <c:pt idx="77">
                  <c:v>1.6694883557804301E-33</c:v>
                </c:pt>
                <c:pt idx="78">
                  <c:v>5.5769566252695498E-34</c:v>
                </c:pt>
                <c:pt idx="79">
                  <c:v>1.68499666669681E-34</c:v>
                </c:pt>
                <c:pt idx="80">
                  <c:v>4.5629443364899498E-35</c:v>
                </c:pt>
                <c:pt idx="81">
                  <c:v>1.0958001288244199E-35</c:v>
                </c:pt>
                <c:pt idx="82">
                  <c:v>2.3048485724034799E-36</c:v>
                </c:pt>
                <c:pt idx="83">
                  <c:v>4.1836608394519802E-37</c:v>
                </c:pt>
                <c:pt idx="84">
                  <c:v>6.4385178651894704E-38</c:v>
                </c:pt>
                <c:pt idx="85">
                  <c:v>8.2229661360336496E-39</c:v>
                </c:pt>
                <c:pt idx="86">
                  <c:v>8.4896395083791701E-40</c:v>
                </c:pt>
                <c:pt idx="87">
                  <c:v>6.8582003944988101E-41</c:v>
                </c:pt>
                <c:pt idx="88">
                  <c:v>4.1601386489980001E-42</c:v>
                </c:pt>
                <c:pt idx="89">
                  <c:v>1.7970102999140798E-43</c:v>
                </c:pt>
                <c:pt idx="90">
                  <c:v>5.1544688196381302E-45</c:v>
                </c:pt>
                <c:pt idx="91">
                  <c:v>8.9303631651071108E-47</c:v>
                </c:pt>
                <c:pt idx="92">
                  <c:v>8.1827355113963297E-49</c:v>
                </c:pt>
                <c:pt idx="93">
                  <c:v>3.2637826643545999E-51</c:v>
                </c:pt>
                <c:pt idx="94">
                  <c:v>4.1900238090357699E-54</c:v>
                </c:pt>
                <c:pt idx="95">
                  <c:v>1.04393542564464E-57</c:v>
                </c:pt>
                <c:pt idx="96">
                  <c:v>1.9550336855480502E-62</c:v>
                </c:pt>
                <c:pt idx="97">
                  <c:v>3.27163140270867E-69</c:v>
                </c:pt>
                <c:pt idx="98">
                  <c:v>5.4715664238934696E-81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3B-834B-9A4F-3E60F3A6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4759992"/>
        <c:axId val="-1994754552"/>
      </c:lineChart>
      <c:catAx>
        <c:axId val="-1994759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p(heads)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4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99475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Likelihood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9992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BFC2-522B-3B49-866F-2B1D985C9663}" type="slidenum">
              <a:rPr lang="en-US"/>
              <a:pPr/>
              <a:t>60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4968" y="150313"/>
            <a:ext cx="2880360" cy="2170134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44" y="2404997"/>
            <a:ext cx="6434051" cy="67390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1EF8A-198E-B143-A48D-AD19FA951E3A}" type="slidenum">
              <a:rPr lang="en-US"/>
              <a:pPr/>
              <a:t>13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3B6B5-A1C1-8749-83CE-36D78FAC562E}" type="slidenum">
              <a:rPr lang="en-US"/>
              <a:pPr/>
              <a:t>14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A3A3-C8D9-5843-B441-DA579E35369B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762" y="2417523"/>
            <a:ext cx="2394065" cy="188505"/>
          </a:xfrm>
          <a:noFill/>
          <a:ln/>
        </p:spPr>
        <p:txBody>
          <a:bodyPr lIns="61904" tIns="25396" rIns="61904" bIns="25396">
            <a:spAutoFit/>
          </a:bodyPr>
          <a:lstStyle/>
          <a:p>
            <a:pPr marL="331266" indent="-331266" defTabSz="881293">
              <a:lnSpc>
                <a:spcPct val="87000"/>
              </a:lnSpc>
              <a:spcBef>
                <a:spcPct val="42000"/>
              </a:spcBef>
            </a:pPr>
            <a:endParaRPr lang="en-US" sz="1000" dirty="0">
              <a:solidFill>
                <a:schemeClr val="tx2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discrete, we could simply do a much</a:t>
            </a:r>
            <a:r>
              <a:rPr lang="en-US" baseline="0" dirty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clear, this is not the probability of getting 60 heads and 40 tails.  This is the probability of getting </a:t>
            </a:r>
            <a:r>
              <a:rPr lang="en-US" b="1" dirty="0"/>
              <a:t>some </a:t>
            </a:r>
            <a:r>
              <a:rPr lang="en-US" dirty="0"/>
              <a:t>instance of HTHH… where 60 heads came up and 40 tails came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log is a strictly increasing function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just squishes values but does not change their order, so the max of likelihood is still the max of log-likelihood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6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5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45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6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7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7726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Storing a table of that size is impossible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How are we supposed to learn/estimate each entry in the table?</a:t>
            </a:r>
          </a:p>
        </p:txBody>
      </p:sp>
    </p:spTree>
    <p:extLst>
      <p:ext uri="{BB962C8B-B14F-4D97-AF65-F5344CB8AC3E}">
        <p14:creationId xmlns:p14="http://schemas.microsoft.com/office/powerpoint/2010/main" val="391638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382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far we have made </a:t>
            </a:r>
            <a:r>
              <a:rPr lang="en-US" sz="2400" b="1" dirty="0"/>
              <a:t>NO</a:t>
            </a:r>
            <a:r>
              <a:rPr lang="en-US" sz="2400" dirty="0"/>
              <a:t> assumptions about the data</a:t>
            </a:r>
          </a:p>
          <a:p>
            <a:endParaRPr lang="en-US" sz="2400" dirty="0"/>
          </a:p>
          <a:p>
            <a:r>
              <a:rPr lang="en-US" sz="2400" dirty="0"/>
              <a:t>Model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/>
              <a:t>We did this before, e.g. assume the data is </a:t>
            </a:r>
            <a:r>
              <a:rPr lang="en-US" sz="2400" dirty="0">
                <a:solidFill>
                  <a:srgbClr val="FF6501"/>
                </a:solidFill>
              </a:rPr>
              <a:t>linearly separable</a:t>
            </a:r>
          </a:p>
          <a:p>
            <a:endParaRPr lang="en-US" sz="2400" dirty="0"/>
          </a:p>
          <a:p>
            <a:r>
              <a:rPr lang="en-US" sz="2400" dirty="0"/>
              <a:t>These assumptions allow us to represent the data </a:t>
            </a:r>
            <a:r>
              <a:rPr lang="en-US" sz="2400" i="1" dirty="0"/>
              <a:t>more compactly </a:t>
            </a:r>
            <a:r>
              <a:rPr lang="en-US" sz="2400" dirty="0"/>
              <a:t>and to estimate the parameters of the model</a:t>
            </a:r>
          </a:p>
        </p:txBody>
      </p:sp>
    </p:spTree>
    <p:extLst>
      <p:ext uri="{BB962C8B-B14F-4D97-AF65-F5344CB8AC3E}">
        <p14:creationId xmlns:p14="http://schemas.microsoft.com/office/powerpoint/2010/main" val="413854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An aside: independence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1676400"/>
            <a:ext cx="8537448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Two variables are </a:t>
            </a:r>
            <a:r>
              <a:rPr lang="en-US" sz="2800" dirty="0">
                <a:solidFill>
                  <a:srgbClr val="FF6600"/>
                </a:solidFill>
              </a:rPr>
              <a:t>independent</a:t>
            </a:r>
            <a:r>
              <a:rPr lang="en-US" sz="2800" dirty="0"/>
              <a:t> if one has nothing to do with the other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For two independent variables, knowing the value of one does not change the probability distribution of the other variable (or the probability of any individual event)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result of the toss of a coin is independent of a roll of a die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price of tea in England is independent of the whether or not you pass ML</a:t>
            </a:r>
          </a:p>
          <a:p>
            <a:pPr lvl="1" eaLnBrk="1" hangingPunct="1"/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3461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203200"/>
            <a:ext cx="6352701" cy="694549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independent or dependent?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752600"/>
            <a:ext cx="8229600" cy="4277453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Catching a cold and raining in NY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Miles per gallon and driving habits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Height and longevity of life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Ice cream sales and shark attacks</a:t>
            </a:r>
          </a:p>
        </p:txBody>
      </p:sp>
    </p:spTree>
    <p:extLst>
      <p:ext uri="{BB962C8B-B14F-4D97-AF65-F5344CB8AC3E}">
        <p14:creationId xmlns:p14="http://schemas.microsoft.com/office/powerpoint/2010/main" val="18341209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A ⫫ B 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38692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A ⫫ B 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0000FF"/>
                </a:solidFill>
              </a:rPr>
              <a:t>P(A)P(B)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0000FF"/>
                </a:solidFill>
              </a:rPr>
              <a:t>P(A)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0000FF"/>
                </a:solidFill>
              </a:rPr>
              <a:t>P(B)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791200"/>
            <a:ext cx="42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independence help us?</a:t>
            </a:r>
          </a:p>
        </p:txBody>
      </p:sp>
    </p:spTree>
    <p:extLst>
      <p:ext uri="{BB962C8B-B14F-4D97-AF65-F5344CB8AC3E}">
        <p14:creationId xmlns:p14="http://schemas.microsoft.com/office/powerpoint/2010/main" val="6827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A and B are independent</a:t>
            </a:r>
          </a:p>
          <a:p>
            <a:pPr lvl="1"/>
            <a:r>
              <a:rPr lang="en-US" sz="2400" dirty="0"/>
              <a:t>P(A,B) = P(A)P(B)</a:t>
            </a:r>
          </a:p>
          <a:p>
            <a:pPr lvl="1"/>
            <a:r>
              <a:rPr lang="en-US" sz="2400" dirty="0"/>
              <a:t>P(A|B) = P(A)</a:t>
            </a:r>
          </a:p>
          <a:p>
            <a:pPr lvl="1"/>
            <a:r>
              <a:rPr lang="en-US" sz="2400" dirty="0"/>
              <a:t>P(B|A) = P(B)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063143"/>
            <a:ext cx="853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storage requirement for the distributions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complexity of the distribution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number of probabilities we need to estimate</a:t>
            </a:r>
          </a:p>
        </p:txBody>
      </p:sp>
    </p:spTree>
    <p:extLst>
      <p:ext uri="{BB962C8B-B14F-4D97-AF65-F5344CB8AC3E}">
        <p14:creationId xmlns:p14="http://schemas.microsoft.com/office/powerpoint/2010/main" val="376452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65100"/>
            <a:ext cx="5435600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Conditional Independence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9584"/>
            <a:ext cx="8839200" cy="489384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Dependent events can become independent given certain other events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Examples,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height and length of life (or ice cream and shark attacks)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“correlation” studies</a:t>
            </a:r>
          </a:p>
          <a:p>
            <a:pPr marL="1200150" lvl="2" indent="-342900" eaLnBrk="1" hangingPunct="1"/>
            <a:r>
              <a:rPr lang="en-US" sz="1800" dirty="0">
                <a:ea typeface="ＭＳ Ｐゴシック" charset="-128"/>
              </a:rPr>
              <a:t>size of your lawn and length of life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/>
          </a:p>
          <a:p>
            <a:pPr marL="0" indent="0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If A, B are </a:t>
            </a:r>
            <a:r>
              <a:rPr lang="en-US" sz="2400" dirty="0">
                <a:solidFill>
                  <a:srgbClr val="FF6600"/>
                </a:solidFill>
              </a:rPr>
              <a:t>conditionally independent</a:t>
            </a:r>
            <a:r>
              <a:rPr lang="en-US" sz="2400" dirty="0"/>
              <a:t> given C (written A ⫫ B 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P(A,B|C) = P(A|C)P(B|C)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P(A|B,C) = P(A|C)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P(B|A,C) = 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but P(A,B) ≠ P(A)P(B)</a:t>
            </a:r>
          </a:p>
        </p:txBody>
      </p:sp>
    </p:spTree>
    <p:extLst>
      <p:ext uri="{BB962C8B-B14F-4D97-AF65-F5344CB8AC3E}">
        <p14:creationId xmlns:p14="http://schemas.microsoft.com/office/powerpoint/2010/main" val="29802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14794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assume?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5186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5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7206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23944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FF"/>
                </a:solidFill>
              </a:rPr>
              <a:t>given the label </a:t>
            </a:r>
            <a:r>
              <a:rPr lang="en-US" sz="2800" dirty="0">
                <a:solidFill>
                  <a:srgbClr val="0000FF"/>
                </a:solidFill>
              </a:rPr>
              <a:t>(i.e. is conditionally independent given the label)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075" y="5862830"/>
            <a:ext cx="33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the wine problem?</a:t>
            </a:r>
          </a:p>
        </p:txBody>
      </p:sp>
    </p:spTree>
    <p:extLst>
      <p:ext uri="{BB962C8B-B14F-4D97-AF65-F5344CB8AC3E}">
        <p14:creationId xmlns:p14="http://schemas.microsoft.com/office/powerpoint/2010/main" val="8790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700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215900" progId="Equation.3">
                  <p:embed/>
                </p:oleObj>
              </mc:Choice>
              <mc:Fallback>
                <p:oleObj name="Equation" r:id="rId2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648" y="2590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Assumes feature </a:t>
            </a:r>
            <a:r>
              <a:rPr lang="en-US" sz="2800" i="1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00"/>
                </a:solidFill>
              </a:rPr>
              <a:t>given the label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3657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the probability of a word occurring in a review is independent of the other words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68" y="479524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example, the probability of “pinot” occurring is independent of whether or not “wine” occurs given that the review is about “chardonnay”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538" y="6195924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assumption true?</a:t>
            </a:r>
          </a:p>
        </p:txBody>
      </p:sp>
    </p:spTree>
    <p:extLst>
      <p:ext uri="{BB962C8B-B14F-4D97-AF65-F5344CB8AC3E}">
        <p14:creationId xmlns:p14="http://schemas.microsoft.com/office/powerpoint/2010/main" val="13765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34556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215900" progId="Equation.3">
                  <p:embed/>
                </p:oleObj>
              </mc:Choice>
              <mc:Fallback>
                <p:oleObj name="Equation" r:id="rId2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2590800"/>
            <a:ext cx="8153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 most applications, this is not true!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For example, the fact that “pinot” occurs will probably make it </a:t>
            </a:r>
            <a:r>
              <a:rPr lang="en-US" sz="2800" i="1" dirty="0">
                <a:solidFill>
                  <a:srgbClr val="000000"/>
                </a:solidFill>
              </a:rPr>
              <a:t>more likely</a:t>
            </a:r>
            <a:r>
              <a:rPr lang="en-US" sz="2800" dirty="0">
                <a:solidFill>
                  <a:srgbClr val="000000"/>
                </a:solidFill>
              </a:rPr>
              <a:t> that “noir” occurs (or other compound phrases like “San Francisco”)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However, this is often a reasonable approximation: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09823"/>
              </p:ext>
            </p:extLst>
          </p:nvPr>
        </p:nvGraphicFramePr>
        <p:xfrm>
          <a:off x="2498318" y="5715000"/>
          <a:ext cx="426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300" imgH="215900" progId="Equation.3">
                  <p:embed/>
                </p:oleObj>
              </mc:Choice>
              <mc:Fallback>
                <p:oleObj name="Equation" r:id="rId4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8318" y="5715000"/>
                        <a:ext cx="42656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2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66540"/>
              </p:ext>
            </p:extLst>
          </p:nvPr>
        </p:nvGraphicFramePr>
        <p:xfrm>
          <a:off x="612648" y="1828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648" y="1828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76750"/>
              </p:ext>
            </p:extLst>
          </p:nvPr>
        </p:nvGraphicFramePr>
        <p:xfrm>
          <a:off x="3071813" y="3048000"/>
          <a:ext cx="24907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482600" progId="Equation.3">
                  <p:embed/>
                </p:oleObj>
              </mc:Choice>
              <mc:Fallback>
                <p:oleObj name="Equation" r:id="rId4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1813" y="3048000"/>
                        <a:ext cx="24907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4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naïve </a:t>
            </a:r>
            <a:r>
              <a:rPr lang="en-US" dirty="0" err="1">
                <a:solidFill>
                  <a:srgbClr val="FF6600"/>
                </a:solidFill>
              </a:rPr>
              <a:t>bayes</a:t>
            </a:r>
            <a:r>
              <a:rPr lang="en-US" dirty="0">
                <a:solidFill>
                  <a:srgbClr val="FF6600"/>
                </a:solidFill>
              </a:rPr>
              <a:t>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029200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binary features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discrete features, i.e. counts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real valued features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65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is the probability of a particular feature value given the label</a:t>
            </a:r>
          </a:p>
        </p:txBody>
      </p:sp>
    </p:spTree>
    <p:extLst>
      <p:ext uri="{BB962C8B-B14F-4D97-AF65-F5344CB8AC3E}">
        <p14:creationId xmlns:p14="http://schemas.microsoft.com/office/powerpoint/2010/main" val="399411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Binary features: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16"/>
              </p:ext>
            </p:extLst>
          </p:nvPr>
        </p:nvGraphicFramePr>
        <p:xfrm>
          <a:off x="1774825" y="2185988"/>
          <a:ext cx="43211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700" imgH="571500" progId="Equation.3">
                  <p:embed/>
                </p:oleObj>
              </mc:Choice>
              <mc:Fallback>
                <p:oleObj name="Equation" r:id="rId3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825" y="2185988"/>
                        <a:ext cx="4321175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0068" y="3810000"/>
            <a:ext cx="2892552" cy="585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Other features: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458507"/>
            <a:ext cx="739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use a lookup table for each value, but doesn’t generalize well</a:t>
            </a:r>
          </a:p>
          <a:p>
            <a:endParaRPr lang="en-US" sz="2000" dirty="0"/>
          </a:p>
          <a:p>
            <a:r>
              <a:rPr lang="en-US" sz="2000" dirty="0"/>
              <a:t>Better, model as a distribution: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gaussian</a:t>
            </a:r>
            <a:r>
              <a:rPr lang="en-US" sz="2000" dirty="0"/>
              <a:t> (i.e. normal) distribution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poisson</a:t>
            </a:r>
            <a:r>
              <a:rPr lang="en-US" sz="2000" dirty="0"/>
              <a:t> distribution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multinomial distribution (more on this later)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4728" y="2571690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biased coin toss!</a:t>
            </a:r>
          </a:p>
        </p:txBody>
      </p:sp>
    </p:spTree>
    <p:extLst>
      <p:ext uri="{BB962C8B-B14F-4D97-AF65-F5344CB8AC3E}">
        <p14:creationId xmlns:p14="http://schemas.microsoft.com/office/powerpoint/2010/main" val="47933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>
              <a:solidFill>
                <a:srgbClr val="775F55"/>
              </a:solidFill>
            </a:endParaRP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How do we calculate p(</a:t>
            </a:r>
            <a:r>
              <a:rPr lang="en-US" sz="2500" dirty="0" err="1">
                <a:solidFill>
                  <a:srgbClr val="775F55"/>
                </a:solidFill>
              </a:rPr>
              <a:t>x</a:t>
            </a:r>
            <a:r>
              <a:rPr lang="en-US" sz="2500" baseline="-25000" dirty="0" err="1">
                <a:solidFill>
                  <a:srgbClr val="775F55"/>
                </a:solidFill>
              </a:rPr>
              <a:t>i</a:t>
            </a:r>
            <a:r>
              <a:rPr lang="en-US" sz="2500" dirty="0" err="1">
                <a:solidFill>
                  <a:srgbClr val="775F55"/>
                </a:solidFill>
              </a:rPr>
              <a:t>|y</a:t>
            </a:r>
            <a:r>
              <a:rPr lang="en-US" sz="2500" dirty="0">
                <a:solidFill>
                  <a:srgbClr val="775F55"/>
                </a:solidFill>
              </a:rPr>
              <a:t>) from training data?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a review is about Pinot Noir?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a particular review is about Pinot Noir?</a:t>
            </a:r>
          </a:p>
          <a:p>
            <a:pPr lvl="1"/>
            <a:endParaRPr lang="en-US" sz="2500" dirty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5336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54126"/>
              </p:ext>
            </p:extLst>
          </p:nvPr>
        </p:nvGraphicFramePr>
        <p:xfrm>
          <a:off x="4495800" y="3514125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82600" progId="Equation.3">
                  <p:embed/>
                </p:oleObj>
              </mc:Choice>
              <mc:Fallback>
                <p:oleObj name="Equation" r:id="rId2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5800" y="3514125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75596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500" imgH="203200" progId="Equation.3">
                  <p:embed/>
                </p:oleObj>
              </mc:Choice>
              <mc:Fallback>
                <p:oleObj name="Equation" r:id="rId4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45703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700" imgH="203200" progId="Equation.3">
                  <p:embed/>
                </p:oleObj>
              </mc:Choice>
              <mc:Fallback>
                <p:oleObj name="Equation" r:id="rId6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41960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400" imgH="203200" progId="Equation.3">
                  <p:embed/>
                </p:oleObj>
              </mc:Choice>
              <mc:Fallback>
                <p:oleObj name="Equation" r:id="rId8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74531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800" imgH="215900" progId="Equation.3">
                  <p:embed/>
                </p:oleObj>
              </mc:Choice>
              <mc:Fallback>
                <p:oleObj name="Equation" r:id="rId10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0462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probability of a pinot noir review?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don’t know!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</a:t>
            </a:r>
            <a:r>
              <a:rPr lang="en-US" sz="2800" b="1" i="1" dirty="0">
                <a:solidFill>
                  <a:srgbClr val="0000FF"/>
                </a:solidFill>
              </a:rPr>
              <a:t>estimate</a:t>
            </a:r>
            <a:r>
              <a:rPr lang="en-US" sz="2800" dirty="0">
                <a:solidFill>
                  <a:srgbClr val="0000FF"/>
                </a:solidFill>
              </a:rPr>
              <a:t> it based on data, though: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64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reviews labeled pinot noir</a:t>
            </a:r>
          </a:p>
          <a:p>
            <a:endParaRPr lang="en-US" sz="2000" dirty="0"/>
          </a:p>
          <a:p>
            <a:r>
              <a:rPr lang="en-US" sz="2000" dirty="0"/>
              <a:t>         total number of reviews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5181600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8263" y="6113058"/>
            <a:ext cx="690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868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Maximum likelihood </a:t>
            </a:r>
            <a:r>
              <a:rPr lang="en-US" dirty="0"/>
              <a:t>estimation picks the values for the model parameters that </a:t>
            </a:r>
            <a:r>
              <a:rPr lang="en-US" i="1" dirty="0"/>
              <a:t>maximize the likelihood </a:t>
            </a:r>
            <a:r>
              <a:rPr lang="en-US" dirty="0"/>
              <a:t>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 and 40 times you get 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estimate for heads?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879149"/>
            <a:ext cx="242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p(head) = 0.60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879149"/>
            <a:ext cx="89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814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i="1" dirty="0">
                <a:solidFill>
                  <a:srgbClr val="FF6600"/>
                </a:solidFill>
              </a:rPr>
              <a:t>likelihood</a:t>
            </a:r>
            <a:r>
              <a:rPr lang="en-US" sz="2800" dirty="0"/>
              <a:t> of a data set is the probability that a particular model (i.e. a model and estimated probabilities) assigns to the data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72526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457200" progId="Equation.3">
                  <p:embed/>
                </p:oleObj>
              </mc:Choice>
              <mc:Fallback>
                <p:oleObj name="Equation" r:id="rId2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8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38629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457200" progId="Equation.3">
                  <p:embed/>
                </p:oleObj>
              </mc:Choice>
              <mc:Fallback>
                <p:oleObj name="Equation" r:id="rId2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</p:spTree>
    <p:extLst>
      <p:ext uri="{BB962C8B-B14F-4D97-AF65-F5344CB8AC3E}">
        <p14:creationId xmlns:p14="http://schemas.microsoft.com/office/powerpoint/2010/main" val="268293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358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9473" y="49485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885205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5885205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5410200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3429000" y="5410201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37446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0.5?</a:t>
            </a:r>
          </a:p>
        </p:txBody>
      </p:sp>
    </p:spTree>
    <p:extLst>
      <p:ext uri="{BB962C8B-B14F-4D97-AF65-F5344CB8AC3E}">
        <p14:creationId xmlns:p14="http://schemas.microsoft.com/office/powerpoint/2010/main" val="1525539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7309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0.50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0.50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7.888609052210118e-31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39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1342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0.7?</a:t>
            </a:r>
          </a:p>
        </p:txBody>
      </p:sp>
    </p:spTree>
    <p:extLst>
      <p:ext uri="{BB962C8B-B14F-4D97-AF65-F5344CB8AC3E}">
        <p14:creationId xmlns:p14="http://schemas.microsoft.com/office/powerpoint/2010/main" val="2228019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1123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292100" progId="Equation.3">
                  <p:embed/>
                </p:oleObj>
              </mc:Choice>
              <mc:Fallback>
                <p:oleObj name="Equation" r:id="rId2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0.70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0.30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6.176359828759916e-31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1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52697"/>
              </p:ext>
            </p:extLst>
          </p:nvPr>
        </p:nvGraphicFramePr>
        <p:xfrm>
          <a:off x="381000" y="1966174"/>
          <a:ext cx="8001000" cy="435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75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maximizes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0991"/>
              </p:ext>
            </p:extLst>
          </p:nvPr>
        </p:nvGraphicFramePr>
        <p:xfrm>
          <a:off x="2480730" y="3276600"/>
          <a:ext cx="3155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0" y="3276600"/>
                        <a:ext cx="3155950" cy="88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0" y="4466708"/>
            <a:ext cx="5641975" cy="2184917"/>
            <a:chOff x="762000" y="4466708"/>
            <a:chExt cx="5641975" cy="2184917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4466708"/>
              <a:ext cx="4298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Often easier to work with log-likelihood: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402180"/>
                </p:ext>
              </p:extLst>
            </p:nvPr>
          </p:nvGraphicFramePr>
          <p:xfrm>
            <a:off x="2727325" y="4876800"/>
            <a:ext cx="367665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92300" imgH="457200" progId="Equation.3">
                    <p:embed/>
                  </p:oleObj>
                </mc:Choice>
                <mc:Fallback>
                  <p:oleObj name="Equation" r:id="rId5" imgW="1892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4876800"/>
                          <a:ext cx="3676650" cy="887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055248"/>
                </p:ext>
              </p:extLst>
            </p:nvPr>
          </p:nvGraphicFramePr>
          <p:xfrm>
            <a:off x="3386137" y="5764213"/>
            <a:ext cx="2862263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73200" imgH="457200" progId="Equation.3">
                    <p:embed/>
                  </p:oleObj>
                </mc:Choice>
                <mc:Fallback>
                  <p:oleObj name="Equation" r:id="rId7" imgW="1473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137" y="5764213"/>
                          <a:ext cx="2862263" cy="8874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858000" y="5424417"/>
            <a:ext cx="170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is this ok?</a:t>
            </a:r>
          </a:p>
        </p:txBody>
      </p:sp>
    </p:spTree>
    <p:extLst>
      <p:ext uri="{BB962C8B-B14F-4D97-AF65-F5344CB8AC3E}">
        <p14:creationId xmlns:p14="http://schemas.microsoft.com/office/powerpoint/2010/main" val="2259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11503"/>
              </p:ext>
            </p:extLst>
          </p:nvPr>
        </p:nvGraphicFramePr>
        <p:xfrm>
          <a:off x="2514600" y="3352800"/>
          <a:ext cx="35290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457200" progId="Equation.3">
                  <p:embed/>
                </p:oleObj>
              </mc:Choice>
              <mc:Fallback>
                <p:oleObj name="Equation" r:id="rId2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29013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4724400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Given some training data, how do we calculate the MLE?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1098" y="5410200"/>
            <a:ext cx="8180502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</p:spTree>
    <p:extLst>
      <p:ext uri="{BB962C8B-B14F-4D97-AF65-F5344CB8AC3E}">
        <p14:creationId xmlns:p14="http://schemas.microsoft.com/office/powerpoint/2010/main" val="4421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95958"/>
              </p:ext>
            </p:extLst>
          </p:nvPr>
        </p:nvGraphicFramePr>
        <p:xfrm>
          <a:off x="762000" y="2235200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457200" progId="Equation.3">
                  <p:embed/>
                </p:oleObj>
              </mc:Choice>
              <mc:Fallback>
                <p:oleObj name="Equation" r:id="rId2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5200"/>
                        <a:ext cx="365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16472"/>
              </p:ext>
            </p:extLst>
          </p:nvPr>
        </p:nvGraphicFramePr>
        <p:xfrm>
          <a:off x="2599475" y="4191000"/>
          <a:ext cx="305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800" imgH="203200" progId="Equation.3">
                  <p:embed/>
                </p:oleObj>
              </mc:Choice>
              <mc:Fallback>
                <p:oleObj name="Equation" r:id="rId4" imgW="157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475" y="4191000"/>
                        <a:ext cx="3059112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16027"/>
              </p:ext>
            </p:extLst>
          </p:nvPr>
        </p:nvGraphicFramePr>
        <p:xfrm>
          <a:off x="2590800" y="3429000"/>
          <a:ext cx="4341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5200" imgH="203200" progId="Equation.3">
                  <p:embed/>
                </p:oleObj>
              </mc:Choice>
              <mc:Fallback>
                <p:oleObj name="Equation" r:id="rId6" imgW="223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4341813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93715"/>
              </p:ext>
            </p:extLst>
          </p:nvPr>
        </p:nvGraphicFramePr>
        <p:xfrm>
          <a:off x="1676400" y="5405301"/>
          <a:ext cx="4811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500" imgH="215900" progId="Equation.3">
                  <p:embed/>
                </p:oleObj>
              </mc:Choice>
              <mc:Fallback>
                <p:oleObj name="Equation" r:id="rId8" imgW="2476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05301"/>
                        <a:ext cx="4811712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2000" y="5035969"/>
            <a:ext cx="7315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1656" y="6180444"/>
            <a:ext cx="33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find the max?</a:t>
            </a:r>
          </a:p>
        </p:txBody>
      </p:sp>
    </p:spTree>
    <p:extLst>
      <p:ext uri="{BB962C8B-B14F-4D97-AF65-F5344CB8AC3E}">
        <p14:creationId xmlns:p14="http://schemas.microsoft.com/office/powerpoint/2010/main" val="23045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93580"/>
              </p:ext>
            </p:extLst>
          </p:nvPr>
        </p:nvGraphicFramePr>
        <p:xfrm>
          <a:off x="1049973" y="2209800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393700" progId="Equation.3">
                  <p:embed/>
                </p:oleObj>
              </mc:Choice>
              <mc:Fallback>
                <p:oleObj name="Equation" r:id="rId2" imgW="187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73" y="2209800"/>
                        <a:ext cx="3652837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6538"/>
              </p:ext>
            </p:extLst>
          </p:nvPr>
        </p:nvGraphicFramePr>
        <p:xfrm>
          <a:off x="3048000" y="2895600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600" imgH="393700" progId="Equation.3">
                  <p:embed/>
                </p:oleObj>
              </mc:Choice>
              <mc:Fallback>
                <p:oleObj name="Equation" r:id="rId4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16764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28612"/>
              </p:ext>
            </p:extLst>
          </p:nvPr>
        </p:nvGraphicFramePr>
        <p:xfrm>
          <a:off x="3670300" y="3730625"/>
          <a:ext cx="128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400" imgH="393700" progId="Equation.3">
                  <p:embed/>
                </p:oleObj>
              </mc:Choice>
              <mc:Fallback>
                <p:oleObj name="Equation" r:id="rId6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730625"/>
                        <a:ext cx="12827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88341"/>
              </p:ext>
            </p:extLst>
          </p:nvPr>
        </p:nvGraphicFramePr>
        <p:xfrm>
          <a:off x="3799681" y="4724400"/>
          <a:ext cx="18494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500" imgH="177800" progId="Equation.3">
                  <p:embed/>
                </p:oleObj>
              </mc:Choice>
              <mc:Fallback>
                <p:oleObj name="Equation" r:id="rId8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81" y="4724400"/>
                        <a:ext cx="1849438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38169"/>
              </p:ext>
            </p:extLst>
          </p:nvPr>
        </p:nvGraphicFramePr>
        <p:xfrm>
          <a:off x="3694112" y="5334000"/>
          <a:ext cx="1258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700" imgH="177800" progId="Equation.3">
                  <p:embed/>
                </p:oleObj>
              </mc:Choice>
              <mc:Fallback>
                <p:oleObj name="Equation" r:id="rId10" imgW="647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5334000"/>
                        <a:ext cx="1258888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99626"/>
              </p:ext>
            </p:extLst>
          </p:nvPr>
        </p:nvGraphicFramePr>
        <p:xfrm>
          <a:off x="3959225" y="5867400"/>
          <a:ext cx="98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8000" imgH="393700" progId="Equation.3">
                  <p:embed/>
                </p:oleObj>
              </mc:Choice>
              <mc:Fallback>
                <p:oleObj name="Equation" r:id="rId12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867400"/>
                        <a:ext cx="9874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6019800"/>
            <a:ext cx="71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Yay!</a:t>
            </a:r>
          </a:p>
        </p:txBody>
      </p:sp>
    </p:spTree>
    <p:extLst>
      <p:ext uri="{BB962C8B-B14F-4D97-AF65-F5344CB8AC3E}">
        <p14:creationId xmlns:p14="http://schemas.microsoft.com/office/powerpoint/2010/main" val="7648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034"/>
              </p:ext>
            </p:extLst>
          </p:nvPr>
        </p:nvGraphicFramePr>
        <p:xfrm>
          <a:off x="1196975" y="2209800"/>
          <a:ext cx="33575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393700" progId="Equation.3">
                  <p:embed/>
                </p:oleObj>
              </mc:Choice>
              <mc:Fallback>
                <p:oleObj name="Equation" r:id="rId2" imgW="172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209800"/>
                        <a:ext cx="3357563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n times.  </a:t>
            </a:r>
            <a:r>
              <a:rPr lang="en-US" sz="2000" b="1" dirty="0">
                <a:solidFill>
                  <a:srgbClr val="FF6600"/>
                </a:solidFill>
              </a:rPr>
              <a:t>a</a:t>
            </a:r>
            <a:r>
              <a:rPr lang="en-US" sz="2000" dirty="0"/>
              <a:t> times you get heads and </a:t>
            </a:r>
            <a:r>
              <a:rPr lang="en-US" sz="2000" b="1" dirty="0">
                <a:solidFill>
                  <a:srgbClr val="FF6600"/>
                </a:solidFill>
              </a:rPr>
              <a:t>b</a:t>
            </a:r>
            <a:r>
              <a:rPr lang="en-US" sz="2000" dirty="0"/>
              <a:t> times you get tails.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54603"/>
              </p:ext>
            </p:extLst>
          </p:nvPr>
        </p:nvGraphicFramePr>
        <p:xfrm>
          <a:off x="3390900" y="4343400"/>
          <a:ext cx="1136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4200" imgH="393700" progId="Equation.3">
                  <p:embed/>
                </p:oleObj>
              </mc:Choice>
              <mc:Fallback>
                <p:oleObj name="Equation" r:id="rId4" imgW="58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3400"/>
                        <a:ext cx="113665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1476" y="336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36332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428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500" imgH="203200" progId="Equation.3">
                  <p:embed/>
                </p:oleObj>
              </mc:Choice>
              <mc:Fallback>
                <p:oleObj name="Equation" r:id="rId2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99613"/>
              </p:ext>
            </p:extLst>
          </p:nvPr>
        </p:nvGraphicFramePr>
        <p:xfrm>
          <a:off x="7133575" y="3581400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700" imgH="215900" progId="Equation.3">
                  <p:embed/>
                </p:oleObj>
              </mc:Choice>
              <mc:Fallback>
                <p:oleObj name="Equation" r:id="rId4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3575" y="3581400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34075"/>
              </p:ext>
            </p:extLst>
          </p:nvPr>
        </p:nvGraphicFramePr>
        <p:xfrm>
          <a:off x="5872876" y="173847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482600" progId="Equation.3">
                  <p:embed/>
                </p:oleObj>
              </mc:Choice>
              <mc:Fallback>
                <p:oleObj name="Equation" r:id="rId6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2876" y="173847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1532160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01058"/>
              </p:ext>
            </p:extLst>
          </p:nvPr>
        </p:nvGraphicFramePr>
        <p:xfrm>
          <a:off x="152400" y="3745468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45468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11400"/>
              </p:ext>
            </p:extLst>
          </p:nvPr>
        </p:nvGraphicFramePr>
        <p:xfrm>
          <a:off x="715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393700" progId="Equation.3">
                  <p:embed/>
                </p:oleObj>
              </mc:Choice>
              <mc:Fallback>
                <p:oleObj name="Equation" r:id="rId5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95221" y="1992868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4803894" y="2498725"/>
            <a:ext cx="3200860" cy="27543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054653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810000"/>
            <a:ext cx="50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 with feature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01580" y="4284507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740385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difficult is this to calculate?</a:t>
            </a:r>
          </a:p>
        </p:txBody>
      </p:sp>
    </p:spTree>
    <p:extLst>
      <p:ext uri="{BB962C8B-B14F-4D97-AF65-F5344CB8AC3E}">
        <p14:creationId xmlns:p14="http://schemas.microsoft.com/office/powerpoint/2010/main" val="26343023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classification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NB Model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29972"/>
              </p:ext>
            </p:extLst>
          </p:nvPr>
        </p:nvGraphicFramePr>
        <p:xfrm>
          <a:off x="4967288" y="32004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82600" progId="Equation.3">
                  <p:embed/>
                </p:oleObj>
              </mc:Choice>
              <mc:Fallback>
                <p:oleObj name="Equation" r:id="rId2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7288" y="32004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44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044723" y="175336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68" y="2000249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51411" y="2097564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79" y="2604177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51411" y="265575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20067" y="2000249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20067" y="255844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61062"/>
              </p:ext>
            </p:extLst>
          </p:nvPr>
        </p:nvGraphicFramePr>
        <p:xfrm>
          <a:off x="4829355" y="33528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82600" progId="Equation.3">
                  <p:embed/>
                </p:oleObj>
              </mc:Choice>
              <mc:Fallback>
                <p:oleObj name="Equation" r:id="rId2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9355" y="33528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2115" y="2155849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4572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181600"/>
            <a:ext cx="4649898" cy="922338"/>
            <a:chOff x="1335063" y="5181600"/>
            <a:chExt cx="4649898" cy="9223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455367"/>
                </p:ext>
              </p:extLst>
            </p:nvPr>
          </p:nvGraphicFramePr>
          <p:xfrm>
            <a:off x="2517861" y="5181600"/>
            <a:ext cx="3467100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16100" imgH="482600" progId="Equation.3">
                    <p:embed/>
                  </p:oleObj>
                </mc:Choice>
                <mc:Fallback>
                  <p:oleObj name="Equation" r:id="rId4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7861" y="5181600"/>
                          <a:ext cx="3467100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405735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9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86509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generative story for the NB model?</a:t>
            </a:r>
          </a:p>
        </p:txBody>
      </p:sp>
    </p:spTree>
    <p:extLst>
      <p:ext uri="{BB962C8B-B14F-4D97-AF65-F5344CB8AC3E}">
        <p14:creationId xmlns:p14="http://schemas.microsoft.com/office/powerpoint/2010/main" val="3531734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47353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3052" y="5809376"/>
            <a:ext cx="50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about for modeling wine reviews?</a:t>
            </a:r>
          </a:p>
        </p:txBody>
      </p:sp>
    </p:spTree>
    <p:extLst>
      <p:ext uri="{BB962C8B-B14F-4D97-AF65-F5344CB8AC3E}">
        <p14:creationId xmlns:p14="http://schemas.microsoft.com/office/powerpoint/2010/main" val="11800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3: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34857" y="1752600"/>
            <a:ext cx="4404068" cy="922338"/>
            <a:chOff x="1664920" y="5181600"/>
            <a:chExt cx="4404068" cy="92233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360488"/>
                </p:ext>
              </p:extLst>
            </p:nvPr>
          </p:nvGraphicFramePr>
          <p:xfrm>
            <a:off x="2432026" y="5181600"/>
            <a:ext cx="3636962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05000" imgH="482600" progId="Equation.3">
                    <p:embed/>
                  </p:oleObj>
                </mc:Choice>
                <mc:Fallback>
                  <p:oleObj name="Equation" r:id="rId3" imgW="19050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32026" y="5181600"/>
                          <a:ext cx="3636962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64920" y="5405735"/>
              <a:ext cx="813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3429000"/>
            <a:ext cx="586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decision boundary for NB look like if the features are binary?</a:t>
            </a:r>
          </a:p>
        </p:txBody>
      </p:sp>
    </p:spTree>
    <p:extLst>
      <p:ext uri="{BB962C8B-B14F-4D97-AF65-F5344CB8AC3E}">
        <p14:creationId xmlns:p14="http://schemas.microsoft.com/office/powerpoint/2010/main" val="879796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48145"/>
              </p:ext>
            </p:extLst>
          </p:nvPr>
        </p:nvGraphicFramePr>
        <p:xfrm>
          <a:off x="152400" y="1938789"/>
          <a:ext cx="48498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482600" progId="Equation.3">
                  <p:embed/>
                </p:oleObj>
              </mc:Choice>
              <mc:Fallback>
                <p:oleObj name="Equation" r:id="rId2" imgW="2540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938789"/>
                        <a:ext cx="48498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57905"/>
              </p:ext>
            </p:extLst>
          </p:nvPr>
        </p:nvGraphicFramePr>
        <p:xfrm>
          <a:off x="838200" y="3005589"/>
          <a:ext cx="4970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500" imgH="457200" progId="Equation.3">
                  <p:embed/>
                </p:oleObj>
              </mc:Choice>
              <mc:Fallback>
                <p:oleObj name="Equation" r:id="rId4" imgW="260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005589"/>
                        <a:ext cx="49704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11151"/>
              </p:ext>
            </p:extLst>
          </p:nvPr>
        </p:nvGraphicFramePr>
        <p:xfrm>
          <a:off x="839787" y="4267200"/>
          <a:ext cx="74660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11600" imgH="457200" progId="Equation.3">
                  <p:embed/>
                </p:oleObj>
              </mc:Choice>
              <mc:Fallback>
                <p:oleObj name="Equation" r:id="rId6" imgW="391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9787" y="4267200"/>
                        <a:ext cx="746601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3347"/>
              </p:ext>
            </p:extLst>
          </p:nvPr>
        </p:nvGraphicFramePr>
        <p:xfrm>
          <a:off x="4371975" y="5257800"/>
          <a:ext cx="2873375" cy="85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17700" imgH="571500" progId="Equation.3">
                  <p:embed/>
                </p:oleObj>
              </mc:Choice>
              <mc:Fallback>
                <p:oleObj name="Equation" r:id="rId8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71975" y="5257800"/>
                        <a:ext cx="2873375" cy="858212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62806"/>
              </p:ext>
            </p:extLst>
          </p:nvPr>
        </p:nvGraphicFramePr>
        <p:xfrm>
          <a:off x="209550" y="1676400"/>
          <a:ext cx="8216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300" imgH="457200" progId="Equation.3">
                  <p:embed/>
                </p:oleObj>
              </mc:Choice>
              <mc:Fallback>
                <p:oleObj name="Equation" r:id="rId2" imgW="430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550" y="1676400"/>
                        <a:ext cx="82169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81794"/>
              </p:ext>
            </p:extLst>
          </p:nvPr>
        </p:nvGraphicFramePr>
        <p:xfrm>
          <a:off x="933450" y="4267200"/>
          <a:ext cx="7981950" cy="7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89500" imgH="457200" progId="Equation.3">
                  <p:embed/>
                </p:oleObj>
              </mc:Choice>
              <mc:Fallback>
                <p:oleObj name="Equation" r:id="rId4" imgW="488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3450" y="4267200"/>
                        <a:ext cx="7981950" cy="7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14400" y="2701925"/>
            <a:ext cx="7999412" cy="1108075"/>
            <a:chOff x="914400" y="2701925"/>
            <a:chExt cx="7999412" cy="110807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133981"/>
                </p:ext>
              </p:extLst>
            </p:nvPr>
          </p:nvGraphicFramePr>
          <p:xfrm>
            <a:off x="914400" y="2701925"/>
            <a:ext cx="7999412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91000" imgH="457200" progId="Equation.3">
                    <p:embed/>
                  </p:oleObj>
                </mc:Choice>
                <mc:Fallback>
                  <p:oleObj name="Equation" r:id="rId6" imgW="4191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14400" y="2701925"/>
                          <a:ext cx="7999412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739966" y="3409890"/>
              <a:ext cx="2558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(because x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i</a:t>
              </a:r>
              <a:r>
                <a:rPr lang="en-US" sz="2000" dirty="0">
                  <a:solidFill>
                    <a:srgbClr val="FF6600"/>
                  </a:solidFill>
                </a:rPr>
                <a:t> are binary)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11765"/>
              </p:ext>
            </p:extLst>
          </p:nvPr>
        </p:nvGraphicFramePr>
        <p:xfrm>
          <a:off x="911225" y="5235575"/>
          <a:ext cx="72659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62400" imgH="482600" progId="Equation.3">
                  <p:embed/>
                </p:oleObj>
              </mc:Choice>
              <mc:Fallback>
                <p:oleObj name="Equation" r:id="rId8" imgW="396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1225" y="5235575"/>
                        <a:ext cx="7265988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0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6055" y="4740604"/>
            <a:ext cx="323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look like?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02965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1000" imgH="482600" progId="Equation.3">
                  <p:embed/>
                </p:oleObj>
              </mc:Choice>
              <mc:Fallback>
                <p:oleObj name="Equation" r:id="rId2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6152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100" imgH="482600" progId="Equation.3">
                  <p:embed/>
                </p:oleObj>
              </mc:Choice>
              <mc:Fallback>
                <p:oleObj name="Equation" r:id="rId4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8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1573"/>
            <a:ext cx="8153400" cy="990600"/>
          </a:xfrm>
        </p:spPr>
        <p:txBody>
          <a:bodyPr/>
          <a:lstStyle/>
          <a:p>
            <a:r>
              <a:rPr lang="en-US" dirty="0"/>
              <a:t>And…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46939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6100" imgH="482600" progId="Equation.3">
                  <p:embed/>
                </p:oleObj>
              </mc:Choice>
              <mc:Fallback>
                <p:oleObj name="Equation" r:id="rId2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23053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0" imgH="482600" progId="Equation.3">
                  <p:embed/>
                </p:oleObj>
              </mc:Choice>
              <mc:Fallback>
                <p:oleObj name="Equation" r:id="rId4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6019800"/>
            <a:ext cx="236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 !!!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038601" y="2438399"/>
            <a:ext cx="381000" cy="32766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43389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338935"/>
            <a:ext cx="96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*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3389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494652"/>
            <a:ext cx="1338502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 x + b</a:t>
            </a:r>
            <a:endParaRPr lang="en-US" sz="28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710535"/>
            <a:ext cx="296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weights?</a:t>
            </a:r>
          </a:p>
        </p:txBody>
      </p:sp>
    </p:spTree>
    <p:extLst>
      <p:ext uri="{BB962C8B-B14F-4D97-AF65-F5344CB8AC3E}">
        <p14:creationId xmlns:p14="http://schemas.microsoft.com/office/powerpoint/2010/main" val="3461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as a linear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34369"/>
              </p:ext>
            </p:extLst>
          </p:nvPr>
        </p:nvGraphicFramePr>
        <p:xfrm>
          <a:off x="266700" y="3049588"/>
          <a:ext cx="2667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3">
                  <p:embed/>
                </p:oleObj>
              </mc:Choice>
              <mc:Fallback>
                <p:oleObj name="Equation" r:id="rId2" imgW="133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" y="3049588"/>
                        <a:ext cx="26670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1 given the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0 given the 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When is this big</a:t>
            </a:r>
            <a:r>
              <a:rPr lang="en-US" sz="2400">
                <a:solidFill>
                  <a:srgbClr val="0000FF"/>
                </a:solidFill>
              </a:rPr>
              <a:t>/small?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54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as a linear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" y="3049588"/>
          <a:ext cx="2667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3">
                  <p:embed/>
                </p:oleObj>
              </mc:Choice>
              <mc:Fallback>
                <p:oleObj name="Equation" r:id="rId2" imgW="1333500" imgH="482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" y="3049588"/>
                        <a:ext cx="26670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1 given the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0 given the 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low weights indicate there isn’t much difference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larger weights (positive or negative) indicate feature is important</a:t>
            </a:r>
          </a:p>
        </p:txBody>
      </p:sp>
    </p:spTree>
    <p:extLst>
      <p:ext uri="{BB962C8B-B14F-4D97-AF65-F5344CB8AC3E}">
        <p14:creationId xmlns:p14="http://schemas.microsoft.com/office/powerpoint/2010/main" val="2864134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775F55"/>
              </a:solidFill>
            </a:endParaRPr>
          </a:p>
          <a:p>
            <a:pPr lvl="1"/>
            <a:r>
              <a:rPr lang="en-US" dirty="0" err="1">
                <a:solidFill>
                  <a:srgbClr val="775F55"/>
                </a:solidFill>
              </a:rPr>
              <a:t>Overfitting</a:t>
            </a:r>
            <a:r>
              <a:rPr lang="en-US" dirty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1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8763000" cy="5238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93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Say the actual probability is 1/100,000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don’t know this, though, so we’re estimating it from a small data set of 10K sentences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is the probability that we have a parasitic gap sentence in our sample?</a:t>
            </a:r>
          </a:p>
        </p:txBody>
      </p:sp>
    </p:spTree>
    <p:extLst>
      <p:ext uri="{BB962C8B-B14F-4D97-AF65-F5344CB8AC3E}">
        <p14:creationId xmlns:p14="http://schemas.microsoft.com/office/powerpoint/2010/main" val="668945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44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p(not_parasitic</a:t>
            </a:r>
            <a:r>
              <a:rPr lang="en-US" sz="2400" dirty="0">
                <a:solidFill>
                  <a:srgbClr val="775F55"/>
                </a:solidFill>
              </a:rPr>
              <a:t>) = 0.99999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p(not_parasitic)</a:t>
            </a:r>
            <a:r>
              <a:rPr lang="en-US" sz="2400" baseline="30000" dirty="0">
                <a:solidFill>
                  <a:srgbClr val="775F55"/>
                </a:solidFill>
              </a:rPr>
              <a:t>10000</a:t>
            </a:r>
            <a:r>
              <a:rPr lang="en-US" sz="2400" dirty="0">
                <a:solidFill>
                  <a:srgbClr val="775F55"/>
                </a:solidFill>
              </a:rPr>
              <a:t> ≈ 0.905 is the probability of us NOT finding one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Then probability of us finding one is ~10%</a:t>
            </a:r>
          </a:p>
          <a:p>
            <a:r>
              <a:rPr lang="en-US" sz="2400" dirty="0">
                <a:solidFill>
                  <a:srgbClr val="775F55"/>
                </a:solidFill>
              </a:rPr>
              <a:t>90% of the time we won’t find one and won’t know anything (or assume p(parasitic) = 0)</a:t>
            </a:r>
          </a:p>
          <a:p>
            <a:r>
              <a:rPr lang="en-US" sz="2400" dirty="0">
                <a:solidFill>
                  <a:srgbClr val="775F55"/>
                </a:solidFill>
              </a:rPr>
              <a:t>10% of the time we would find one and incorrectly assume the probability is 1/10,000 (10 times too large!)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744970"/>
            <a:ext cx="155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3793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08595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215900" progId="Equation.3">
                  <p:embed/>
                </p:oleObj>
              </mc:Choice>
              <mc:Fallback>
                <p:oleObj name="Equation" r:id="rId7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400" imgH="215900" progId="Equation.3">
                  <p:embed/>
                </p:oleObj>
              </mc:Choice>
              <mc:Fallback>
                <p:oleObj name="Equation" r:id="rId9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82600" progId="Equation.3">
                  <p:embed/>
                </p:oleObj>
              </mc:Choice>
              <mc:Fallback>
                <p:oleObj name="Equation" r:id="rId11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68600" imgH="215900" progId="Equation.3">
                  <p:embed/>
                </p:oleObj>
              </mc:Choice>
              <mc:Fallback>
                <p:oleObj name="Equation" r:id="rId13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215900" progId="Equation.3">
                  <p:embed/>
                </p:oleObj>
              </mc:Choice>
              <mc:Fallback>
                <p:oleObj name="Equation" r:id="rId4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6360</TotalTime>
  <Words>2871</Words>
  <Application>Microsoft Macintosh PowerPoint</Application>
  <PresentationFormat>On-screen Show (4:3)</PresentationFormat>
  <Paragraphs>507</Paragraphs>
  <Slides>63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Equation</vt:lpstr>
      <vt:lpstr>Probabilistic models</vt:lpstr>
      <vt:lpstr>Admin</vt:lpstr>
      <vt:lpstr>Probabilistic Modeling</vt:lpstr>
      <vt:lpstr>Probabilistic models</vt:lpstr>
      <vt:lpstr>Basic steps for probabilistic modeling</vt:lpstr>
      <vt:lpstr>Basic steps for probabilistic modeling</vt:lpstr>
      <vt:lpstr>Some math</vt:lpstr>
      <vt:lpstr>Step  1: pick a model</vt:lpstr>
      <vt:lpstr>Full distribution tables</vt:lpstr>
      <vt:lpstr>27000</vt:lpstr>
      <vt:lpstr>Full distribution tables</vt:lpstr>
      <vt:lpstr>Step  1: pick a model</vt:lpstr>
      <vt:lpstr>An aside: independence</vt:lpstr>
      <vt:lpstr>independent or dependent?</vt:lpstr>
      <vt:lpstr>Independent variables</vt:lpstr>
      <vt:lpstr>Independent variables</vt:lpstr>
      <vt:lpstr>Independent variables</vt:lpstr>
      <vt:lpstr>Conditional Independence</vt:lpstr>
      <vt:lpstr>Naïve Bayes assumption</vt:lpstr>
      <vt:lpstr>Naïve Bayes assumption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Obtaining probabilities</vt:lpstr>
      <vt:lpstr>Estimating probabilities</vt:lpstr>
      <vt:lpstr>Maximum Likelihood Estimation (MLE)</vt:lpstr>
      <vt:lpstr>Likelihood</vt:lpstr>
      <vt:lpstr>Likelihood</vt:lpstr>
      <vt:lpstr>Likelihood</vt:lpstr>
      <vt:lpstr>MLE example</vt:lpstr>
      <vt:lpstr>MLE example</vt:lpstr>
      <vt:lpstr>MLE example</vt:lpstr>
      <vt:lpstr>MLE example</vt:lpstr>
      <vt:lpstr>MLE Example</vt:lpstr>
      <vt:lpstr>Maximum Likelihood Estimation (MLE)</vt:lpstr>
      <vt:lpstr>Calculating MLE</vt:lpstr>
      <vt:lpstr>Calculating MLE</vt:lpstr>
      <vt:lpstr>Calculating MLE</vt:lpstr>
      <vt:lpstr>Calculating MLE</vt:lpstr>
      <vt:lpstr>MLE estimation for NB</vt:lpstr>
      <vt:lpstr>Maximum likelihood estimates</vt:lpstr>
      <vt:lpstr>Naïve Bayes classification</vt:lpstr>
      <vt:lpstr>Probabilistic models</vt:lpstr>
      <vt:lpstr>Generative Story</vt:lpstr>
      <vt:lpstr>NB generative story</vt:lpstr>
      <vt:lpstr>NB generative story</vt:lpstr>
      <vt:lpstr>NB decision boundary</vt:lpstr>
      <vt:lpstr>Some math</vt:lpstr>
      <vt:lpstr>Some more math</vt:lpstr>
      <vt:lpstr>And…</vt:lpstr>
      <vt:lpstr>And…</vt:lpstr>
      <vt:lpstr>NB as a linear model</vt:lpstr>
      <vt:lpstr>NB as a linear model</vt:lpstr>
      <vt:lpstr>Maximum likelihood estimation</vt:lpstr>
      <vt:lpstr>Basic steps for probabilistic modeling</vt:lpstr>
      <vt:lpstr>Coin experiment</vt:lpstr>
      <vt:lpstr>PowerPoint Presentation</vt:lpstr>
      <vt:lpstr>Back to parasitic gaps</vt:lpstr>
      <vt:lpstr>Back to parasitic gaps</vt:lpstr>
      <vt:lpstr>Priors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384</cp:revision>
  <cp:lastPrinted>2022-03-03T21:24:50Z</cp:lastPrinted>
  <dcterms:created xsi:type="dcterms:W3CDTF">2011-01-25T19:35:23Z</dcterms:created>
  <dcterms:modified xsi:type="dcterms:W3CDTF">2023-10-12T17:38:54Z</dcterms:modified>
</cp:coreProperties>
</file>