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07" r:id="rId3"/>
    <p:sldId id="471" r:id="rId4"/>
    <p:sldId id="403" r:id="rId5"/>
    <p:sldId id="404" r:id="rId6"/>
    <p:sldId id="405" r:id="rId7"/>
    <p:sldId id="447" r:id="rId8"/>
    <p:sldId id="448" r:id="rId9"/>
    <p:sldId id="449" r:id="rId10"/>
    <p:sldId id="450" r:id="rId11"/>
    <p:sldId id="406" r:id="rId12"/>
    <p:sldId id="446" r:id="rId13"/>
    <p:sldId id="439" r:id="rId14"/>
    <p:sldId id="454" r:id="rId15"/>
    <p:sldId id="455" r:id="rId16"/>
    <p:sldId id="457" r:id="rId17"/>
    <p:sldId id="472" r:id="rId18"/>
    <p:sldId id="458" r:id="rId19"/>
    <p:sldId id="473" r:id="rId20"/>
    <p:sldId id="459" r:id="rId21"/>
    <p:sldId id="461" r:id="rId22"/>
    <p:sldId id="464" r:id="rId23"/>
    <p:sldId id="462" r:id="rId24"/>
    <p:sldId id="460" r:id="rId25"/>
    <p:sldId id="465" r:id="rId26"/>
    <p:sldId id="466" r:id="rId27"/>
    <p:sldId id="467" r:id="rId28"/>
    <p:sldId id="468" r:id="rId29"/>
    <p:sldId id="469" r:id="rId30"/>
    <p:sldId id="470" r:id="rId31"/>
    <p:sldId id="413" r:id="rId32"/>
    <p:sldId id="414" r:id="rId33"/>
    <p:sldId id="415" r:id="rId34"/>
    <p:sldId id="419" r:id="rId35"/>
    <p:sldId id="452" r:id="rId36"/>
    <p:sldId id="453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27" r:id="rId45"/>
    <p:sldId id="428" r:id="rId46"/>
    <p:sldId id="436" r:id="rId47"/>
    <p:sldId id="437" r:id="rId48"/>
    <p:sldId id="438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5" r:id="rId59"/>
    <p:sldId id="484" r:id="rId60"/>
    <p:sldId id="487" r:id="rId61"/>
    <p:sldId id="486" r:id="rId62"/>
    <p:sldId id="488" r:id="rId63"/>
    <p:sldId id="49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8E0573"/>
    <a:srgbClr val="8E0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7" Type="http://schemas.openxmlformats.org/officeDocument/2006/relationships/slide" Target="slides/slide43.xml"/><Relationship Id="rId2" Type="http://schemas.openxmlformats.org/officeDocument/2006/relationships/slide" Target="slides/slide38.xml"/><Relationship Id="rId1" Type="http://schemas.openxmlformats.org/officeDocument/2006/relationships/slide" Target="slides/slide37.xml"/><Relationship Id="rId6" Type="http://schemas.openxmlformats.org/officeDocument/2006/relationships/slide" Target="slides/slide42.xml"/><Relationship Id="rId5" Type="http://schemas.openxmlformats.org/officeDocument/2006/relationships/slide" Target="slides/slide41.xml"/><Relationship Id="rId4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1B06-F25F-6A43-821A-9FEE8C7F5AE1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709C-2010-2144-B63C-6FD9F394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24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30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 err="1"/>
              <a:t>macroaveraging</a:t>
            </a:r>
            <a:r>
              <a:rPr lang="en-US" dirty="0"/>
              <a:t> vs. </a:t>
            </a:r>
            <a:r>
              <a:rPr lang="en-US" dirty="0" err="1"/>
              <a:t>microaveraging</a:t>
            </a:r>
            <a:r>
              <a:rPr lang="en-US" dirty="0"/>
              <a:t> for multiclass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4/21/22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7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4/21/22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Clustering Beyond </a:t>
            </a:r>
            <a:br>
              <a:rPr lang="en-US"/>
            </a:br>
            <a:r>
              <a:rPr lang="en-US"/>
              <a:t>K</a:t>
            </a:r>
            <a:r>
              <a:rPr lang="en-US" dirty="0"/>
              <a:t>-means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3410" y="1904898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03770" y="2392944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3120" y="2803672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23480" y="3291718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80880" y="3657853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21240" y="4145899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6179445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Iteratively learning a collection of spherical clusters</a:t>
            </a:r>
          </a:p>
        </p:txBody>
      </p:sp>
    </p:spTree>
    <p:extLst>
      <p:ext uri="{BB962C8B-B14F-4D97-AF65-F5344CB8AC3E}">
        <p14:creationId xmlns:p14="http://schemas.microsoft.com/office/powerpoint/2010/main" val="193400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clustering: </a:t>
            </a:r>
            <a:br>
              <a:rPr lang="en-US" dirty="0"/>
            </a:br>
            <a:r>
              <a:rPr lang="en-US" dirty="0"/>
              <a:t>mixtures 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77647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Assume data came from a mixture of </a:t>
            </a:r>
            <a:r>
              <a:rPr lang="en-US" sz="2400" i="1" dirty="0"/>
              <a:t>Gaussians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FF6600"/>
                </a:solidFill>
              </a:rPr>
              <a:t>elliptical data</a:t>
            </a:r>
            <a:r>
              <a:rPr lang="en-US" sz="2400" dirty="0"/>
              <a:t>), assign data to cluster with a certain</a:t>
            </a:r>
            <a:r>
              <a:rPr lang="en-US" sz="2400" i="1" dirty="0"/>
              <a:t> probability</a:t>
            </a:r>
            <a:r>
              <a:rPr lang="en-US" sz="2400" dirty="0"/>
              <a:t> (soft clustering)</a:t>
            </a:r>
            <a:endParaRPr lang="en-US" sz="2400" i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2039" y="2808853"/>
            <a:ext cx="118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</a:t>
            </a:r>
            <a:r>
              <a:rPr lang="en-US" sz="2400" dirty="0"/>
              <a:t>-means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35840" y="2728692"/>
            <a:ext cx="5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302140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Very similar at a high-level to K-means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Iterate between assigning points and recalculating cluster centers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rgbClr val="FF6600"/>
                </a:solidFill>
              </a:rPr>
              <a:t>Two main differences between K-means and EM clustering:</a:t>
            </a:r>
          </a:p>
          <a:p>
            <a:pPr marL="342900" indent="-342900">
              <a:buAutoNum type="arabicPeriod"/>
            </a:pPr>
            <a:r>
              <a:rPr lang="en-US" sz="3000" dirty="0"/>
              <a:t>We assume elliptical clusters (instead of spherical)</a:t>
            </a:r>
          </a:p>
          <a:p>
            <a:pPr marL="342900" indent="-342900">
              <a:buAutoNum type="arabicPeriod"/>
            </a:pPr>
            <a:r>
              <a:rPr lang="en-US" sz="3000" dirty="0"/>
              <a:t>It is a “soft” clustering 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clustering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2138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852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1376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442477" y="2440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24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61477" y="34314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424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37677" y="4117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186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5854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3568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092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90277" y="2517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8140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433077" y="3279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814077" y="3888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4330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378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7947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63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5477" y="2288443"/>
            <a:ext cx="1981987" cy="1143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7532" y="1715085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p(red) = 0.8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p(blue) = 0.2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042678" y="3317143"/>
            <a:ext cx="1674854" cy="7239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69932" y="3576669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p(red) = 0.9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p(blue) = 0.1</a:t>
            </a:r>
          </a:p>
        </p:txBody>
      </p:sp>
    </p:spTree>
    <p:extLst>
      <p:ext uri="{BB962C8B-B14F-4D97-AF65-F5344CB8AC3E}">
        <p14:creationId xmlns:p14="http://schemas.microsoft.com/office/powerpoint/2010/main" val="397334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46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Start with some initial cluster centers</a:t>
            </a:r>
          </a:p>
          <a:p>
            <a:pPr marL="0" indent="0">
              <a:buNone/>
            </a:pPr>
            <a:r>
              <a:rPr lang="en-US" sz="2800" i="1" dirty="0"/>
              <a:t>Iterate:</a:t>
            </a:r>
          </a:p>
          <a:p>
            <a:pPr>
              <a:buFontTx/>
              <a:buChar char="-"/>
            </a:pPr>
            <a:r>
              <a:rPr lang="en-US" b="1" dirty="0"/>
              <a:t>soft assign </a:t>
            </a:r>
            <a:r>
              <a:rPr lang="en-US" dirty="0"/>
              <a:t>points to each cluster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recalculate the cluster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6646" y="3272530"/>
            <a:ext cx="327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Calculate: p(x;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292" y="3734195"/>
            <a:ext cx="638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the probability of each point belonging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292" y="5314514"/>
            <a:ext cx="61051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0000FF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0000FF"/>
              </a:solidFill>
              <a:ea typeface="Lucida Grande"/>
              <a:cs typeface="Lucida Grande"/>
            </a:endParaRPr>
          </a:p>
          <a:p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7841" y="5288495"/>
            <a:ext cx="458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Start with some initial cluster centers</a:t>
            </a:r>
          </a:p>
        </p:txBody>
      </p:sp>
    </p:spTree>
    <p:extLst>
      <p:ext uri="{BB962C8B-B14F-4D97-AF65-F5344CB8AC3E}">
        <p14:creationId xmlns:p14="http://schemas.microsoft.com/office/powerpoint/2010/main" val="40263452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53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points belong to which clusters (soft)?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4200046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31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it’s a soft (probabilistic) assignment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3501836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400" y="5288495"/>
            <a:ext cx="44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new centers look like?</a:t>
            </a:r>
          </a:p>
        </p:txBody>
      </p:sp>
    </p:spTree>
    <p:extLst>
      <p:ext uri="{BB962C8B-B14F-4D97-AF65-F5344CB8AC3E}">
        <p14:creationId xmlns:p14="http://schemas.microsoft.com/office/powerpoint/2010/main" val="27366449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734" y="5288495"/>
            <a:ext cx="689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Cluster centers get a </a:t>
            </a:r>
            <a:r>
              <a:rPr lang="en-US" sz="2400" b="1" dirty="0">
                <a:solidFill>
                  <a:srgbClr val="0000FF"/>
                </a:solidFill>
              </a:rPr>
              <a:t>weighted</a:t>
            </a:r>
            <a:r>
              <a:rPr lang="en-US" sz="2400" dirty="0">
                <a:solidFill>
                  <a:srgbClr val="0000FF"/>
                </a:solidFill>
              </a:rPr>
              <a:t> contribution from points</a:t>
            </a:r>
          </a:p>
        </p:txBody>
      </p:sp>
    </p:spTree>
    <p:extLst>
      <p:ext uri="{BB962C8B-B14F-4D97-AF65-F5344CB8AC3E}">
        <p14:creationId xmlns:p14="http://schemas.microsoft.com/office/powerpoint/2010/main" val="20858711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8 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 status reports due Wednesday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class: skim the papers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keep iterating…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732011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mixture of Gaussians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5055" y="3442594"/>
            <a:ext cx="6460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you define a Gaussian (i.e. ellipse)?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1-D?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m-D?</a:t>
            </a:r>
          </a:p>
        </p:txBody>
      </p:sp>
    </p:spTree>
    <p:extLst>
      <p:ext uri="{BB962C8B-B14F-4D97-AF65-F5344CB8AC3E}">
        <p14:creationId xmlns:p14="http://schemas.microsoft.com/office/powerpoint/2010/main" val="84833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in 1D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50364"/>
              </p:ext>
            </p:extLst>
          </p:nvPr>
        </p:nvGraphicFramePr>
        <p:xfrm>
          <a:off x="2143125" y="1720850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Equation" r:id="rId4" imgW="1600200" imgH="469900" progId="Equation.3">
                  <p:embed/>
                </p:oleObj>
              </mc:Choice>
              <mc:Fallback>
                <p:oleObj name="Equation" r:id="rId4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25" y="1720850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492" y="4013200"/>
            <a:ext cx="44450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14" y="3167342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parameterized by the mean and the standard deviation/variance</a:t>
            </a:r>
          </a:p>
        </p:txBody>
      </p:sp>
    </p:spTree>
    <p:extLst>
      <p:ext uri="{BB962C8B-B14F-4D97-AF65-F5344CB8AC3E}">
        <p14:creationId xmlns:p14="http://schemas.microsoft.com/office/powerpoint/2010/main" val="9164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in multiple dimensions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1" name="Equation" r:id="rId4" imgW="3848040" imgH="469800" progId="Equation.3">
                  <p:embed/>
                </p:oleObj>
              </mc:Choice>
              <mc:Fallback>
                <p:oleObj name="Equation" r:id="rId4" imgW="3848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6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7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4419" y="2314222"/>
            <a:ext cx="2985248" cy="3429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84328" y="2314222"/>
            <a:ext cx="4920517" cy="388729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43222"/>
            <a:ext cx="83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 learn the means of each cluster (i.e. the center) and the covariance matrix (i.e. how spread out it is in any given direction)</a:t>
            </a:r>
          </a:p>
        </p:txBody>
      </p:sp>
    </p:spTree>
    <p:extLst>
      <p:ext uri="{BB962C8B-B14F-4D97-AF65-F5344CB8AC3E}">
        <p14:creationId xmlns:p14="http://schemas.microsoft.com/office/powerpoint/2010/main" val="281780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92275" y="5870882"/>
            <a:ext cx="602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 probabilities?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soft assign points to each cluster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Calculate: p(x; 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the probability of each point belonging to each cluster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20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94848" y="5698403"/>
            <a:ext cx="7687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Just plug into the Gaussian equation for each cluster!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(and normalize to make a probability)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soft assign points to each cluster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Calculate: p(x; </a:t>
            </a:r>
            <a:r>
              <a:rPr lang="en-US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the probability of each point belonging to each cluster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57145" y="4562853"/>
            <a:ext cx="1019049" cy="126098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083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40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calculate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50996310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“best”-fit Gaussian for this data?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88846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10, 10, 10, 9, 9, 8, 11, 7, 6,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Recall this is the 1-D Gaussian equation:</a:t>
            </a:r>
          </a:p>
        </p:txBody>
      </p:sp>
    </p:spTree>
    <p:extLst>
      <p:ext uri="{BB962C8B-B14F-4D97-AF65-F5344CB8AC3E}">
        <p14:creationId xmlns:p14="http://schemas.microsoft.com/office/powerpoint/2010/main" val="61598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“best”-fit Gaussian for this data?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88733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10, 10, 10, 9, 9, 8, 11, 7, 6,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Recall this is the 1-D Gaussian equation: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949" y="3575019"/>
            <a:ext cx="738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MLE is just the mean and variance of the data!</a:t>
            </a:r>
          </a:p>
        </p:txBody>
      </p:sp>
    </p:spTree>
    <p:extLst>
      <p:ext uri="{BB962C8B-B14F-4D97-AF65-F5344CB8AC3E}">
        <p14:creationId xmlns:p14="http://schemas.microsoft.com/office/powerpoint/2010/main" val="2877249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FF0000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97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deal with “soft” data points?</a:t>
            </a:r>
          </a:p>
        </p:txBody>
      </p:sp>
    </p:spTree>
    <p:extLst>
      <p:ext uri="{BB962C8B-B14F-4D97-AF65-F5344CB8AC3E}">
        <p14:creationId xmlns:p14="http://schemas.microsoft.com/office/powerpoint/2010/main" val="3932480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sz="2400" dirty="0"/>
              <a:t>Assign/cluster each example to closest center</a:t>
            </a:r>
          </a:p>
          <a:p>
            <a:pPr lvl="1" eaLnBrk="1" hangingPunct="1"/>
            <a:r>
              <a:rPr lang="en-US" sz="24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30671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Recalculate centers: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0000FF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307" y="5870882"/>
            <a:ext cx="318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Use fractional counts!</a:t>
            </a:r>
          </a:p>
        </p:txBody>
      </p:sp>
    </p:spTree>
    <p:extLst>
      <p:ext uri="{BB962C8B-B14F-4D97-AF65-F5344CB8AC3E}">
        <p14:creationId xmlns:p14="http://schemas.microsoft.com/office/powerpoint/2010/main" val="133201007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 and M steps: creating a better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848" y="262466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Expectation</a:t>
            </a:r>
            <a:r>
              <a:rPr lang="en-US" sz="2400" dirty="0"/>
              <a:t>: Given the current model, figure out the expected probabilities of the data points to each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848" y="49868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Maximization</a:t>
            </a:r>
            <a:r>
              <a:rPr lang="en-US" sz="2400" dirty="0"/>
              <a:t>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7048" y="3539066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p(x; 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58" y="353906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probability of each point belonging to each cluster?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247" y="5825066"/>
            <a:ext cx="660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 like NB maximum likelihood estimation, except we use fractional counts instead of whole counts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12" y="1792111"/>
            <a:ext cx="589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EM stands for Expectation Maximization</a:t>
            </a:r>
          </a:p>
        </p:txBody>
      </p:sp>
    </p:spTree>
    <p:extLst>
      <p:ext uri="{BB962C8B-B14F-4D97-AF65-F5344CB8AC3E}">
        <p14:creationId xmlns:p14="http://schemas.microsoft.com/office/powerpoint/2010/main" val="2402275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Similar to </a:t>
            </a:r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1817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800" dirty="0">
                <a:solidFill>
                  <a:srgbClr val="ED958F"/>
                </a:solidFill>
              </a:rPr>
              <a:t>Assign/cluster each point to closest center</a:t>
            </a:r>
          </a:p>
          <a:p>
            <a:pPr marL="457200" lvl="1" indent="0" eaLnBrk="1" hangingPunct="1">
              <a:buNone/>
            </a:pPr>
            <a:endParaRPr lang="en-US" sz="2800" dirty="0">
              <a:solidFill>
                <a:srgbClr val="ED958F"/>
              </a:solidFill>
            </a:endParaRP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lvl="1" eaLnBrk="1" hangingPunct="1">
              <a:buNone/>
            </a:pPr>
            <a:endParaRPr lang="en-US" sz="2800" dirty="0"/>
          </a:p>
          <a:p>
            <a:pPr marL="457200" lvl="1" indent="0" eaLnBrk="1" hangingPunct="1">
              <a:buNone/>
            </a:pPr>
            <a:r>
              <a:rPr lang="en-US" sz="2800" dirty="0">
                <a:solidFill>
                  <a:srgbClr val="ED958F"/>
                </a:solidFill>
              </a:rPr>
              <a:t>Recalculate centers as the mean of the points in a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Expectation: Given the current model, figure out the expected probabilities of the points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p(x; </a:t>
            </a:r>
            <a:r>
              <a:rPr lang="en-US" sz="32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71842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Maximization: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552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and M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Expectation</a:t>
            </a:r>
            <a:r>
              <a:rPr lang="en-US" sz="2400" dirty="0"/>
              <a:t>: Given the current model, figure out the expected probabilities of the data points to each 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Maximization</a:t>
            </a:r>
            <a:r>
              <a:rPr lang="en-US" sz="2400" dirty="0"/>
              <a:t>: Given the probabilistic assignment of all the points, estimate a new model, </a:t>
            </a:r>
            <a:r>
              <a:rPr lang="en-US" sz="24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4419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each iterations increases the likelihood of the data and is guaranteed to converge (though to a local optimum)!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6600"/>
                </a:solidFill>
              </a:rPr>
              <a:t>Iterate:</a:t>
            </a:r>
          </a:p>
        </p:txBody>
      </p:sp>
    </p:spTree>
    <p:extLst>
      <p:ext uri="{BB962C8B-B14F-4D97-AF65-F5344CB8AC3E}">
        <p14:creationId xmlns:p14="http://schemas.microsoft.com/office/powerpoint/2010/main" val="4159695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 is a general purpose approach for training a model when you don’t have labels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just for clustering!</a:t>
            </a:r>
          </a:p>
          <a:p>
            <a:pPr lvl="1"/>
            <a:r>
              <a:rPr lang="en-US" dirty="0"/>
              <a:t>K-means is just for clustering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One of the most general purpose unsupervised approaches</a:t>
            </a:r>
          </a:p>
          <a:p>
            <a:pPr lvl="1"/>
            <a:r>
              <a:rPr lang="en-US" dirty="0"/>
              <a:t>can be hard to get right!</a:t>
            </a:r>
          </a:p>
        </p:txBody>
      </p:sp>
    </p:spTree>
    <p:extLst>
      <p:ext uri="{BB962C8B-B14F-4D97-AF65-F5344CB8AC3E}">
        <p14:creationId xmlns:p14="http://schemas.microsoft.com/office/powerpoint/2010/main" val="337600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is a general framework</a:t>
            </a:r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an initial model,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</a:t>
            </a:r>
          </a:p>
          <a:p>
            <a:pPr lvl="1"/>
            <a:r>
              <a:rPr lang="en-US" sz="2000" dirty="0"/>
              <a:t>Arbitrarily, randomly, or with a small set of training examples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/>
              <a:t>(</a:t>
            </a:r>
            <a:r>
              <a:rPr lang="en-US" sz="2000" dirty="0" err="1"/>
              <a:t>data</a:t>
            </a:r>
            <a:r>
              <a:rPr lang="en-US" sz="2000" baseline="-25000" dirty="0" err="1"/>
              <a:t>i</a:t>
            </a:r>
            <a:r>
              <a:rPr lang="en-US" sz="2000" dirty="0"/>
              <a:t>) 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/>
              <a:t>(</a:t>
            </a:r>
            <a:r>
              <a:rPr lang="en-US" sz="2000" dirty="0" err="1"/>
              <a:t>data</a:t>
            </a:r>
            <a:r>
              <a:rPr lang="en-US" sz="2000" baseline="-25000" dirty="0" err="1"/>
              <a:t>i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Let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=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and repeat the above step until reaching a local maximum</a:t>
            </a:r>
          </a:p>
          <a:p>
            <a:pPr lvl="1"/>
            <a:r>
              <a:rPr lang="en-US" sz="2000" dirty="0"/>
              <a:t>Guaranteed to find a better model after each iteration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941367"/>
            <a:ext cx="399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seen 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(increased log likelihood)</a:t>
            </a:r>
          </a:p>
        </p:txBody>
      </p:sp>
    </p:spTree>
    <p:extLst>
      <p:ext uri="{BB962C8B-B14F-4D97-AF65-F5344CB8AC3E}">
        <p14:creationId xmlns:p14="http://schemas.microsoft.com/office/powerpoint/2010/main" val="349106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shows up all over the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Training </a:t>
            </a:r>
            <a:r>
              <a:rPr lang="en-US" sz="1800" dirty="0" err="1"/>
              <a:t>HMMs</a:t>
            </a:r>
            <a:r>
              <a:rPr lang="en-US" sz="1800" dirty="0"/>
              <a:t> (Baum-Welch algorithm)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Learning probabilities for Bayesian networks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EM-clustering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Learning word alignments for language translation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Learning Twitter friend network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Genetics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Finance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Anytime you have a model and unlabeled data!</a:t>
            </a:r>
          </a:p>
        </p:txBody>
      </p:sp>
    </p:spTree>
    <p:extLst>
      <p:ext uri="{BB962C8B-B14F-4D97-AF65-F5344CB8AC3E}">
        <p14:creationId xmlns:p14="http://schemas.microsoft.com/office/powerpoint/2010/main" val="3417597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004608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machine translation, we train from pairs of translated sentences</a:t>
            </a:r>
          </a:p>
          <a:p>
            <a:endParaRPr lang="en-US" sz="2000" dirty="0"/>
          </a:p>
          <a:p>
            <a:r>
              <a:rPr lang="en-US" sz="2000" dirty="0"/>
              <a:t>Often useful to know how the words align in the sentences</a:t>
            </a:r>
          </a:p>
          <a:p>
            <a:endParaRPr lang="en-US" sz="2000" dirty="0"/>
          </a:p>
          <a:p>
            <a:r>
              <a:rPr lang="en-US" sz="2000" dirty="0"/>
              <a:t>Use EM!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 learn a model of </a:t>
            </a:r>
            <a:r>
              <a:rPr lang="en-US" sz="2000" dirty="0" err="1"/>
              <a:t>P(</a:t>
            </a:r>
            <a:r>
              <a:rPr lang="en-US" sz="2000" dirty="0" err="1">
                <a:solidFill>
                  <a:srgbClr val="008000"/>
                </a:solidFill>
              </a:rPr>
              <a:t>french</a:t>
            </a:r>
            <a:r>
              <a:rPr lang="en-US" sz="2000" dirty="0">
                <a:solidFill>
                  <a:srgbClr val="008000"/>
                </a:solidFill>
              </a:rPr>
              <a:t>-word</a:t>
            </a:r>
            <a:r>
              <a:rPr lang="en-US" sz="2000" dirty="0"/>
              <a:t> | </a:t>
            </a:r>
            <a:r>
              <a:rPr lang="en-US" sz="2000" dirty="0" err="1">
                <a:solidFill>
                  <a:srgbClr val="0000FF"/>
                </a:solidFill>
              </a:rPr>
              <a:t>english</a:t>
            </a:r>
            <a:r>
              <a:rPr lang="en-US" sz="2000" dirty="0">
                <a:solidFill>
                  <a:srgbClr val="0000FF"/>
                </a:solidFill>
              </a:rPr>
              <a:t>-word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74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1057275" y="4840288"/>
            <a:ext cx="708399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All word alignments are equally likely</a:t>
            </a:r>
          </a:p>
          <a:p>
            <a:endParaRPr lang="en-US" sz="2400" dirty="0"/>
          </a:p>
          <a:p>
            <a:r>
              <a:rPr lang="en-US" sz="2400" dirty="0"/>
              <a:t>All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french</a:t>
            </a:r>
            <a:r>
              <a:rPr lang="en-US" sz="2400" dirty="0">
                <a:solidFill>
                  <a:srgbClr val="008000"/>
                </a:solidFill>
              </a:rPr>
              <a:t>-word</a:t>
            </a:r>
            <a:r>
              <a:rPr lang="en-US" sz="2400" dirty="0"/>
              <a:t> | </a:t>
            </a:r>
            <a:r>
              <a:rPr lang="en-US" sz="2400" dirty="0" err="1">
                <a:solidFill>
                  <a:srgbClr val="0000FF"/>
                </a:solidFill>
              </a:rPr>
              <a:t>english</a:t>
            </a:r>
            <a:r>
              <a:rPr lang="en-US" sz="2400" dirty="0">
                <a:solidFill>
                  <a:srgbClr val="0000FF"/>
                </a:solidFill>
              </a:rPr>
              <a:t>-word</a:t>
            </a:r>
            <a:r>
              <a:rPr lang="en-US" sz="2400" dirty="0"/>
              <a:t>) equally likely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095502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854075" y="4840288"/>
            <a:ext cx="707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 observed to co-occur frequently,</a:t>
            </a:r>
          </a:p>
          <a:p>
            <a:r>
              <a:rPr lang="en-US" sz="2400" dirty="0"/>
              <a:t>so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) is increased.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29766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Determining K is challenging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Hard clustering isn’t always right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Assumes clusters are spherical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Greedy approach</a:t>
            </a:r>
          </a:p>
        </p:txBody>
      </p:sp>
    </p:spTree>
    <p:extLst>
      <p:ext uri="{BB962C8B-B14F-4D97-AF65-F5344CB8AC3E}">
        <p14:creationId xmlns:p14="http://schemas.microsoft.com/office/powerpoint/2010/main" val="34907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30250" y="4419600"/>
            <a:ext cx="8166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” co-occurs with both 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”, but</a:t>
            </a:r>
          </a:p>
          <a:p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can be raised without limit,  to 1.0,</a:t>
            </a:r>
          </a:p>
          <a:p>
            <a:r>
              <a:rPr lang="en-US" sz="2400" dirty="0"/>
              <a:t>while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is limited because of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(pigeonhole principle)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44760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641475" y="4840288"/>
            <a:ext cx="494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settling down after another iteration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978460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01663" y="3810000"/>
            <a:ext cx="7807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Inherent hidden structure revealed by EM training!</a:t>
            </a:r>
          </a:p>
          <a:p>
            <a:pPr algn="l"/>
            <a:r>
              <a:rPr lang="en-US" sz="2400"/>
              <a:t>For details, see </a:t>
            </a:r>
          </a:p>
          <a:p>
            <a:pPr algn="l"/>
            <a:r>
              <a:rPr lang="en-US" sz="2400"/>
              <a:t>    - “A Statistical MT Tutorial Workbook” (Knight, 1999).</a:t>
            </a:r>
          </a:p>
          <a:p>
            <a:pPr algn="l"/>
            <a:r>
              <a:rPr lang="en-US" sz="2800"/>
              <a:t>           </a:t>
            </a:r>
            <a:r>
              <a:rPr lang="en-US" sz="2000"/>
              <a:t>- 37 easy sections, final section promises a free beer.</a:t>
            </a:r>
          </a:p>
          <a:p>
            <a:pPr algn="l"/>
            <a:r>
              <a:rPr lang="en-US" sz="2400"/>
              <a:t>    - “The Mathematics of Statistical Machine Translation”</a:t>
            </a:r>
          </a:p>
          <a:p>
            <a:pPr algn="l"/>
            <a:r>
              <a:rPr lang="en-US" sz="2400"/>
              <a:t>        (Brown et al, 1993)</a:t>
            </a:r>
          </a:p>
          <a:p>
            <a:pPr algn="l"/>
            <a:r>
              <a:rPr lang="en-US" sz="2400"/>
              <a:t>    - Software:  GIZA++</a:t>
            </a:r>
            <a:endParaRPr lang="en-US" sz="32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308573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Machine Translation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514600" y="4114800"/>
            <a:ext cx="3683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imes New Roman" charset="0"/>
              </a:rPr>
              <a:t>P(maison | house ) = 0.411</a:t>
            </a:r>
          </a:p>
          <a:p>
            <a:pPr algn="l"/>
            <a:r>
              <a:rPr lang="en-US" sz="2400">
                <a:latin typeface="Times New Roman" charset="0"/>
              </a:rPr>
              <a:t>P(maison | building) = 0.027</a:t>
            </a:r>
          </a:p>
          <a:p>
            <a:pPr algn="l"/>
            <a:r>
              <a:rPr lang="en-US" sz="2400">
                <a:latin typeface="Times New Roman" charset="0"/>
              </a:rPr>
              <a:t>P(maison | manson) = 0.020</a:t>
            </a:r>
          </a:p>
          <a:p>
            <a:pPr algn="l"/>
            <a:r>
              <a:rPr lang="en-US" sz="2400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sp>
        <p:nvSpPr>
          <p:cNvPr id="230412" name="AutoShape 12"/>
          <p:cNvSpPr>
            <a:spLocks/>
          </p:cNvSpPr>
          <p:nvPr/>
        </p:nvSpPr>
        <p:spPr bwMode="auto">
          <a:xfrm rot="-5400000">
            <a:off x="4267200" y="457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524000" y="1371600"/>
            <a:ext cx="602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371600" y="6019800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Estimating the model from training data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044138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clustering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K-means and EM-clustering are by far the most popular for clustering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they can’t handle all clustering tasks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types of clustering problems can’t they handle?</a:t>
            </a:r>
          </a:p>
        </p:txBody>
      </p:sp>
    </p:spTree>
    <p:extLst>
      <p:ext uri="{BB962C8B-B14F-4D97-AF65-F5344CB8AC3E}">
        <p14:creationId xmlns:p14="http://schemas.microsoft.com/office/powerpoint/2010/main" val="1626312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Non-Gaussian data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281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problem?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Similar to classification: </a:t>
            </a:r>
            <a:br>
              <a:rPr lang="en-US" sz="2400" dirty="0"/>
            </a:br>
            <a:r>
              <a:rPr lang="en-US" sz="2400" dirty="0"/>
              <a:t>global decision (linear model) vs. local decision (K-NN)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42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Spectral clustering</a:t>
            </a:r>
          </a:p>
        </p:txBody>
      </p:sp>
    </p:spTree>
    <p:extLst>
      <p:ext uri="{BB962C8B-B14F-4D97-AF65-F5344CB8AC3E}">
        <p14:creationId xmlns:p14="http://schemas.microsoft.com/office/powerpoint/2010/main" val="20968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275010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1185436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 examples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8771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Good Clustering?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Internal criterion: A good clustering will produce high quality clusters in which: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intra-class</a:t>
            </a:r>
            <a:r>
              <a:rPr lang="en-US" dirty="0">
                <a:ea typeface="ＭＳ Ｐゴシック" charset="-128"/>
              </a:rPr>
              <a:t> (that is, intra-cluster) similarity is high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inter-class</a:t>
            </a:r>
            <a:r>
              <a:rPr lang="en-US" dirty="0">
                <a:ea typeface="ＭＳ Ｐゴシック" charset="-128"/>
              </a:rPr>
              <a:t> similarity is 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453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would you evaluate clustering?</a:t>
            </a:r>
          </a:p>
        </p:txBody>
      </p:sp>
    </p:spTree>
    <p:extLst>
      <p:ext uri="{BB962C8B-B14F-4D97-AF65-F5344CB8AC3E}">
        <p14:creationId xmlns:p14="http://schemas.microsoft.com/office/powerpoint/2010/main" val="42794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K-means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0" y="19812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K-means give us here?</a:t>
            </a:r>
          </a:p>
        </p:txBody>
      </p:sp>
    </p:spTree>
    <p:extLst>
      <p:ext uri="{BB962C8B-B14F-4D97-AF65-F5344CB8AC3E}">
        <p14:creationId xmlns:p14="http://schemas.microsoft.com/office/powerpoint/2010/main" val="4106243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Use data with known classes</a:t>
            </a:r>
          </a:p>
          <a:p>
            <a:pPr lvl="1" eaLnBrk="1" hangingPunct="1"/>
            <a:r>
              <a:rPr lang="en-US" sz="2000" dirty="0"/>
              <a:t>For example, document classification data</a:t>
            </a:r>
          </a:p>
          <a:p>
            <a:pPr marL="0" indent="0" eaLnBrk="1" hangingPunct="1">
              <a:buNone/>
            </a:pP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724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5052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1148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400" y="297180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8000" y="2971800"/>
            <a:ext cx="7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If we clustered this data (ignoring labels) what would we like to see?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4626114"/>
            <a:ext cx="360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Reproduces class partitions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5562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14" name="Oval 13"/>
          <p:cNvSpPr/>
          <p:nvPr/>
        </p:nvSpPr>
        <p:spPr>
          <a:xfrm>
            <a:off x="2144217" y="4724400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44217" y="535482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44217" y="593984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altLang="ja-JP" sz="2400" dirty="0"/>
              <a:t>the proportion of the dominant class in the cluster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09625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51588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3399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2063" y="45196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6663" y="45196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23075" y="45196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11" y="52578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(max(3, 1, 0)) / 4 = 3/4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911" y="5732166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(max(1, 4, 1)) / 6 = 4/6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9686" y="6189366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(max(2, 0, 3)) / 5 = 3/5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91200"/>
            <a:ext cx="202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Overall purity?</a:t>
            </a:r>
          </a:p>
        </p:txBody>
      </p:sp>
    </p:spTree>
    <p:extLst>
      <p:ext uri="{BB962C8B-B14F-4D97-AF65-F5344CB8AC3E}">
        <p14:creationId xmlns:p14="http://schemas.microsoft.com/office/powerpoint/2010/main" val="937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Cluster average: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average: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6677"/>
              </p:ext>
            </p:extLst>
          </p:nvPr>
        </p:nvGraphicFramePr>
        <p:xfrm>
          <a:off x="3733800" y="3886200"/>
          <a:ext cx="2012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1117600" imgH="558800" progId="Equation.3">
                  <p:embed/>
                </p:oleObj>
              </mc:Choice>
              <mc:Fallback>
                <p:oleObj name="Equation" r:id="rId4" imgW="1117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886200"/>
                        <a:ext cx="20129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54152"/>
              </p:ext>
            </p:extLst>
          </p:nvPr>
        </p:nvGraphicFramePr>
        <p:xfrm>
          <a:off x="3810000" y="5638800"/>
          <a:ext cx="41862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6" imgW="2324100" imgH="558800" progId="Equation.3">
                  <p:embed/>
                </p:oleObj>
              </mc:Choice>
              <mc:Fallback>
                <p:oleObj name="Equation" r:id="rId6" imgW="2324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5638800"/>
                        <a:ext cx="418623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3357" y="1836666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(max(3, 1, 0)) / 4 = 3/4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3357" y="2311032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(max(1, 4, 1)) / 6 = 4/6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31132" y="2768232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(max(2, 0, 3)) / 5 = 3/5</a:t>
            </a:r>
          </a:p>
        </p:txBody>
      </p:sp>
    </p:spTree>
    <p:extLst>
      <p:ext uri="{BB962C8B-B14F-4D97-AF65-F5344CB8AC3E}">
        <p14:creationId xmlns:p14="http://schemas.microsoft.com/office/powerpoint/2010/main" val="4175107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Purity issues…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altLang="ja-JP" sz="2400" dirty="0"/>
              <a:t>the proportion of the dominant class in the cluster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/>
              <a:t>Good for comparing two algorithms, but not understanding how well a single algorithm is doing, </a:t>
            </a:r>
            <a:r>
              <a:rPr lang="en-US" dirty="0">
                <a:solidFill>
                  <a:srgbClr val="FF0000"/>
                </a:solidFill>
              </a:rPr>
              <a:t>why?</a:t>
            </a:r>
            <a:endParaRPr lang="en-US" sz="2200" dirty="0"/>
          </a:p>
          <a:p>
            <a:pPr lvl="1" eaLnBrk="1" hangingPunct="1"/>
            <a:r>
              <a:rPr lang="en-US" sz="2200" dirty="0"/>
              <a:t>Increasing the number of clusters increases purity</a:t>
            </a:r>
          </a:p>
          <a:p>
            <a:pPr marL="914400" lvl="2" indent="0" eaLnBrk="1" hangingPunct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8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isn’t perfect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828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375463"/>
            <a:ext cx="48534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is better based on purity?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do you think is better?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556481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631" y="3810000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p(</a:t>
            </a:r>
            <a:r>
              <a:rPr lang="en-US" sz="2400" dirty="0" err="1"/>
              <a:t>class</a:t>
            </a:r>
            <a:r>
              <a:rPr lang="en-US" sz="2400" baseline="-25000" dirty="0" err="1"/>
              <a:t>i</a:t>
            </a:r>
            <a:r>
              <a:rPr lang="en-US" sz="2400" dirty="0"/>
              <a:t>) is proportion of class </a:t>
            </a:r>
            <a:r>
              <a:rPr lang="en-US" sz="2400" i="1" dirty="0" err="1"/>
              <a:t>i</a:t>
            </a:r>
            <a:r>
              <a:rPr lang="en-US" sz="2400" dirty="0"/>
              <a:t> in cluster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06254"/>
              </p:ext>
            </p:extLst>
          </p:nvPr>
        </p:nvGraphicFramePr>
        <p:xfrm>
          <a:off x="1717571" y="2614300"/>
          <a:ext cx="6573923" cy="89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7571" y="2614300"/>
                        <a:ext cx="6573923" cy="89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365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141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entropy?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21807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761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Common approach: use labeled data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Average entropy</a:t>
            </a:r>
            <a:r>
              <a:rPr lang="en-US" dirty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92469"/>
              </p:ext>
            </p:extLst>
          </p:nvPr>
        </p:nvGraphicFramePr>
        <p:xfrm>
          <a:off x="414085" y="5948363"/>
          <a:ext cx="2957749" cy="36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2" name="Equation" r:id="rId3" imgW="1651000" imgH="203200" progId="Equation.3">
                  <p:embed/>
                </p:oleObj>
              </mc:Choice>
              <mc:Fallback>
                <p:oleObj name="Equation" r:id="rId3" imgW="165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85" y="5948363"/>
                        <a:ext cx="2957749" cy="36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668625"/>
              </p:ext>
            </p:extLst>
          </p:nvPr>
        </p:nvGraphicFramePr>
        <p:xfrm>
          <a:off x="3825720" y="5943600"/>
          <a:ext cx="5096940" cy="36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Equation" r:id="rId5" imgW="2806700" imgH="203200" progId="Equation.3">
                  <p:embed/>
                </p:oleObj>
              </mc:Choice>
              <mc:Fallback>
                <p:oleObj name="Equation" r:id="rId5" imgW="280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720" y="5943600"/>
                        <a:ext cx="5096940" cy="36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55533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Equation" r:id="rId7" imgW="2717800" imgH="368300" progId="Equation.3">
                  <p:embed/>
                </p:oleObj>
              </mc:Choice>
              <mc:Fallback>
                <p:oleObj name="Equation" r:id="rId7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44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0246" y="3011245"/>
            <a:ext cx="4352246" cy="61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How many slides?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4692" y="4268358"/>
            <a:ext cx="2915377" cy="6189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>
                <a:solidFill>
                  <a:srgbClr val="0000FF"/>
                </a:solidFill>
              </a:rPr>
              <a:t>1,385 slides</a:t>
            </a:r>
          </a:p>
        </p:txBody>
      </p:sp>
    </p:spTree>
    <p:extLst>
      <p:ext uri="{BB962C8B-B14F-4D97-AF65-F5344CB8AC3E}">
        <p14:creationId xmlns:p14="http://schemas.microsoft.com/office/powerpoint/2010/main" val="2708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classes?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lines of code?</a:t>
            </a:r>
          </a:p>
        </p:txBody>
      </p:sp>
    </p:spTree>
    <p:extLst>
      <p:ext uri="{BB962C8B-B14F-4D97-AF65-F5344CB8AC3E}">
        <p14:creationId xmlns:p14="http://schemas.microsoft.com/office/powerpoint/2010/main" val="348747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Assumes spherical clusters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2057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2743200" y="1905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0" y="3200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862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k-means assumes spherical clusters!</a:t>
            </a:r>
          </a:p>
        </p:txBody>
      </p:sp>
    </p:spTree>
    <p:extLst>
      <p:ext uri="{BB962C8B-B14F-4D97-AF65-F5344CB8AC3E}">
        <p14:creationId xmlns:p14="http://schemas.microsoft.com/office/powerpoint/2010/main" val="3068693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29 classes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2951 lines of code</a:t>
            </a:r>
          </a:p>
        </p:txBody>
      </p:sp>
    </p:spTree>
    <p:extLst>
      <p:ext uri="{BB962C8B-B14F-4D97-AF65-F5344CB8AC3E}">
        <p14:creationId xmlns:p14="http://schemas.microsoft.com/office/powerpoint/2010/main" val="2509336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88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Our ML suite:</a:t>
            </a:r>
          </a:p>
          <a:p>
            <a:r>
              <a:rPr lang="en-US" dirty="0"/>
              <a:t>Supports 7 classifiers</a:t>
            </a:r>
          </a:p>
          <a:p>
            <a:pPr lvl="1"/>
            <a:r>
              <a:rPr lang="en-US" dirty="0"/>
              <a:t>Decision Tree</a:t>
            </a:r>
          </a:p>
          <a:p>
            <a:pPr lvl="1"/>
            <a:r>
              <a:rPr lang="en-US" dirty="0"/>
              <a:t>Perceptron</a:t>
            </a:r>
          </a:p>
          <a:p>
            <a:pPr lvl="1"/>
            <a:r>
              <a:rPr lang="en-US" dirty="0"/>
              <a:t>Average Perceptron</a:t>
            </a:r>
          </a:p>
          <a:p>
            <a:pPr lvl="1"/>
            <a:r>
              <a:rPr lang="en-US" dirty="0"/>
              <a:t>Gradient descent</a:t>
            </a:r>
          </a:p>
          <a:p>
            <a:pPr lvl="2"/>
            <a:r>
              <a:rPr lang="en-US" dirty="0"/>
              <a:t>2 loss functions</a:t>
            </a:r>
          </a:p>
          <a:p>
            <a:pPr lvl="2"/>
            <a:r>
              <a:rPr lang="en-US" dirty="0"/>
              <a:t>2 regularization methods</a:t>
            </a:r>
          </a:p>
          <a:p>
            <a:pPr lvl="1"/>
            <a:r>
              <a:rPr lang="en-US" dirty="0"/>
              <a:t>K-NN</a:t>
            </a:r>
          </a:p>
          <a:p>
            <a:pPr lvl="1"/>
            <a:r>
              <a:rPr lang="en-US" dirty="0"/>
              <a:t>Naïve Bayes</a:t>
            </a:r>
          </a:p>
          <a:p>
            <a:pPr lvl="1"/>
            <a:r>
              <a:rPr lang="en-US" dirty="0"/>
              <a:t>2 layer neural network</a:t>
            </a:r>
          </a:p>
          <a:p>
            <a:r>
              <a:rPr lang="en-US" dirty="0"/>
              <a:t>Supports two types of data normalization</a:t>
            </a:r>
          </a:p>
          <a:p>
            <a:pPr lvl="1"/>
            <a:r>
              <a:rPr lang="en-US" dirty="0"/>
              <a:t>feature normalization</a:t>
            </a:r>
          </a:p>
          <a:p>
            <a:pPr lvl="1"/>
            <a:r>
              <a:rPr lang="en-US" dirty="0"/>
              <a:t>example normalization</a:t>
            </a:r>
          </a:p>
          <a:p>
            <a:r>
              <a:rPr lang="en-US" dirty="0"/>
              <a:t>Supports two types of meta-classifiers</a:t>
            </a:r>
          </a:p>
          <a:p>
            <a:pPr lvl="1"/>
            <a:r>
              <a:rPr lang="en-US" dirty="0"/>
              <a:t>OVA</a:t>
            </a:r>
          </a:p>
          <a:p>
            <a:pPr lvl="1"/>
            <a:r>
              <a:rPr lang="en-US" dirty="0"/>
              <a:t>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6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Hadoop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- 532 lines of </a:t>
            </a:r>
            <a:r>
              <a:rPr lang="en-US" dirty="0" err="1"/>
              <a:t>hadoop</a:t>
            </a:r>
            <a:r>
              <a:rPr lang="en-US" dirty="0"/>
              <a:t> code in demos</a:t>
            </a:r>
          </a:p>
        </p:txBody>
      </p:sp>
    </p:spTree>
    <p:extLst>
      <p:ext uri="{BB962C8B-B14F-4D97-AF65-F5344CB8AC3E}">
        <p14:creationId xmlns:p14="http://schemas.microsoft.com/office/powerpoint/2010/main" val="2017081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0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analysis and interpretation (linear,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 and experimentation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Probability basics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Regularization (and priors)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Deep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Ensemble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Unsupervised learning (clustering)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another view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another view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5536</TotalTime>
  <Words>2115</Words>
  <Application>Microsoft Macintosh PowerPoint</Application>
  <PresentationFormat>On-screen Show (4:3)</PresentationFormat>
  <Paragraphs>387</Paragraphs>
  <Slides>63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Lucida Grande</vt:lpstr>
      <vt:lpstr>Lucida Sans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Clustering Beyond  K-means</vt:lpstr>
      <vt:lpstr>Administrative</vt:lpstr>
      <vt:lpstr>K-means</vt:lpstr>
      <vt:lpstr>Problems with K-means</vt:lpstr>
      <vt:lpstr>Problems with K-means</vt:lpstr>
      <vt:lpstr>Assumes spherical clusters</vt:lpstr>
      <vt:lpstr>K-means: another view</vt:lpstr>
      <vt:lpstr>K-means: another view</vt:lpstr>
      <vt:lpstr>K-means: assign points to nearest center</vt:lpstr>
      <vt:lpstr>K-means: readjust centers</vt:lpstr>
      <vt:lpstr>EM clustering:  mixtures of Gaussians</vt:lpstr>
      <vt:lpstr>EM clustering</vt:lpstr>
      <vt:lpstr>Soft clustering</vt:lpstr>
      <vt:lpstr>EM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mixture of Gaussians</vt:lpstr>
      <vt:lpstr>Gaussian in 1D</vt:lpstr>
      <vt:lpstr>Gaussian in multiple dimensions</vt:lpstr>
      <vt:lpstr>PowerPoint Presentation</vt:lpstr>
      <vt:lpstr>PowerPoint Presentation</vt:lpstr>
      <vt:lpstr>PowerPoint Presentation</vt:lpstr>
      <vt:lpstr>Fitting a Gaussian</vt:lpstr>
      <vt:lpstr>Fitting a Gaussian</vt:lpstr>
      <vt:lpstr>PowerPoint Presentation</vt:lpstr>
      <vt:lpstr>PowerPoint Presentation</vt:lpstr>
      <vt:lpstr>E and M steps: creating a better model</vt:lpstr>
      <vt:lpstr>Similar to k-means</vt:lpstr>
      <vt:lpstr>E and M steps</vt:lpstr>
      <vt:lpstr>EM</vt:lpstr>
      <vt:lpstr>EM is a general framework</vt:lpstr>
      <vt:lpstr>EM shows up all over the place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Statistical Machine Translation</vt:lpstr>
      <vt:lpstr>Other clustering algorithms</vt:lpstr>
      <vt:lpstr>Non-Gaussian data</vt:lpstr>
      <vt:lpstr>Spectral clustering examples</vt:lpstr>
      <vt:lpstr>Spectral clustering examples</vt:lpstr>
      <vt:lpstr>Spectral clustering examples</vt:lpstr>
      <vt:lpstr>What Is A Good Clustering?</vt:lpstr>
      <vt:lpstr>Common approach: use labeled data</vt:lpstr>
      <vt:lpstr>Common approach: use labeled data</vt:lpstr>
      <vt:lpstr>Overall purity</vt:lpstr>
      <vt:lpstr>Purity issues…</vt:lpstr>
      <vt:lpstr>Purity isn’t perfect</vt:lpstr>
      <vt:lpstr>Common approach: use labeled data</vt:lpstr>
      <vt:lpstr>Common approach: use labeled data</vt:lpstr>
      <vt:lpstr>Common approach: use labeled data</vt:lpstr>
      <vt:lpstr>Where we’ve been!</vt:lpstr>
      <vt:lpstr>Where we’ve been!</vt:lpstr>
      <vt:lpstr>Where we’ve been!</vt:lpstr>
      <vt:lpstr>Where we’ve been!</vt:lpstr>
      <vt:lpstr>Where we’ve been!</vt:lpstr>
      <vt:lpstr>Where we’ve been!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365</cp:revision>
  <cp:lastPrinted>2016-12-01T20:18:45Z</cp:lastPrinted>
  <dcterms:created xsi:type="dcterms:W3CDTF">2013-09-08T20:10:23Z</dcterms:created>
  <dcterms:modified xsi:type="dcterms:W3CDTF">2022-04-21T22:48:00Z</dcterms:modified>
</cp:coreProperties>
</file>