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81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382" r:id="rId12"/>
    <p:sldId id="373" r:id="rId13"/>
    <p:sldId id="385" r:id="rId14"/>
    <p:sldId id="386" r:id="rId15"/>
    <p:sldId id="387" r:id="rId16"/>
    <p:sldId id="413" r:id="rId17"/>
    <p:sldId id="414" r:id="rId18"/>
    <p:sldId id="4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10" autoAdjust="0"/>
    <p:restoredTop sz="94825"/>
  </p:normalViewPr>
  <p:slideViewPr>
    <p:cSldViewPr snapToGrid="0" snapToObjects="1">
      <p:cViewPr varScale="1">
        <p:scale>
          <a:sx n="128" d="100"/>
          <a:sy n="128" d="100"/>
        </p:scale>
        <p:origin x="5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emf"/><Relationship Id="rId1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Analysis tools</a:t>
            </a:r>
          </a:p>
          <a:p>
            <a:pPr lvl="1"/>
            <a:r>
              <a:rPr lang="en-US" dirty="0"/>
              <a:t>recurrences (master method, recurrence trees)</a:t>
            </a:r>
          </a:p>
          <a:p>
            <a:pPr lvl="1"/>
            <a:r>
              <a:rPr lang="en-US" dirty="0"/>
              <a:t>big-O</a:t>
            </a:r>
          </a:p>
          <a:p>
            <a:pPr lvl="1"/>
            <a:r>
              <a:rPr lang="en-US" dirty="0"/>
              <a:t>amortized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</a:t>
            </a:r>
          </a:p>
          <a:p>
            <a:pPr lvl="1"/>
            <a:r>
              <a:rPr lang="en-US" dirty="0"/>
              <a:t>proving NP-completeness</a:t>
            </a:r>
          </a:p>
          <a:p>
            <a:pPr lvl="1"/>
            <a:r>
              <a:rPr lang="en-US" dirty="0"/>
              <a:t>reductions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0749-F94F-FF43-92BA-9D99B65D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Proofs: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5D8C-7394-1241-8DE4-7599412CF75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clear and concise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you state assumptions and justify each step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when you’re done you’ve shown what you need to show</a:t>
            </a:r>
          </a:p>
        </p:txBody>
      </p:sp>
    </p:spTree>
    <p:extLst>
      <p:ext uri="{BB962C8B-B14F-4D97-AF65-F5344CB8AC3E}">
        <p14:creationId xmlns:p14="http://schemas.microsoft.com/office/powerpoint/2010/main" val="47307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9473-6D93-2847-886E-7E883BB1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FF31-B320-874C-A652-B156FE4CCD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</p:spTree>
    <p:extLst>
      <p:ext uri="{BB962C8B-B14F-4D97-AF65-F5344CB8AC3E}">
        <p14:creationId xmlns:p14="http://schemas.microsoft.com/office/powerpoint/2010/main" val="117351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D3D2-00CE-F242-9037-6005D5B1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Prof by induction: structural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28FC98-63CD-6443-95C5-07589A3D12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232640"/>
            <a:ext cx="7396235" cy="31005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BE8D4-BDCF-90BC-5DFE-727D4812E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65" y="1813170"/>
            <a:ext cx="7747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8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5BC0-1EA6-1E43-B48E-33A5DCB5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1" y="228600"/>
            <a:ext cx="844022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(important) places we saw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9B5D3-34AC-6645-A3CB-6895B6809B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Recurrences (substitution method)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 O (needed find constants c n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 algorithm correctness (proof by contradiction or stays ahead—induction —)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Proof of algorithm correctness (MSTs, Flow)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 (proving correctness of reductions)</a:t>
            </a:r>
          </a:p>
        </p:txBody>
      </p:sp>
    </p:spTree>
    <p:extLst>
      <p:ext uri="{BB962C8B-B14F-4D97-AF65-F5344CB8AC3E}">
        <p14:creationId xmlns:p14="http://schemas.microsoft.com/office/powerpoint/2010/main" val="1026965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9D13-2CB0-4C48-9846-90B81175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4D54-300B-1B41-A291-91148E2772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ways to solve:</a:t>
            </a:r>
          </a:p>
          <a:p>
            <a:pPr>
              <a:buFontTx/>
              <a:buChar char="-"/>
            </a:pPr>
            <a:r>
              <a:rPr lang="en-US" dirty="0"/>
              <a:t>Substitution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Recurrence tree (may still have to use substitution to verify)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58876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84500" imgH="4686300" progId="Equation.3">
                  <p:embed/>
                </p:oleObj>
              </mc:Choice>
              <mc:Fallback>
                <p:oleObj name="Equation" r:id="rId2" imgW="28384500" imgH="4686300" progId="Equation.3">
                  <p:embed/>
                  <p:pic>
                    <p:nvPicPr>
                      <p:cNvPr id="99330" name="Object 4">
                        <a:extLst>
                          <a:ext uri="{FF2B5EF4-FFF2-40B4-BE49-F238E27FC236}">
                            <a16:creationId xmlns:a16="http://schemas.microsoft.com/office/drawing/2014/main" id="{4AFE7601-4433-9B4B-9A57-202BA28F0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17785"/>
              </p:ext>
            </p:extLst>
          </p:nvPr>
        </p:nvGraphicFramePr>
        <p:xfrm>
          <a:off x="781050" y="5432503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597600" imgH="4686300" progId="Equation.3">
                  <p:embed/>
                </p:oleObj>
              </mc:Choice>
              <mc:Fallback>
                <p:oleObj name="Equation" r:id="rId4" imgW="31597600" imgH="4686300" progId="Equation.3">
                  <p:embed/>
                  <p:pic>
                    <p:nvPicPr>
                      <p:cNvPr id="99331" name="Object 5">
                        <a:extLst>
                          <a:ext uri="{FF2B5EF4-FFF2-40B4-BE49-F238E27FC236}">
                            <a16:creationId xmlns:a16="http://schemas.microsoft.com/office/drawing/2014/main" id="{C267348D-E369-E841-BB26-545042AE0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432503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80628"/>
              </p:ext>
            </p:extLst>
          </p:nvPr>
        </p:nvGraphicFramePr>
        <p:xfrm>
          <a:off x="2057400" y="3332743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99334" name="Object 9">
                        <a:extLst>
                          <a:ext uri="{FF2B5EF4-FFF2-40B4-BE49-F238E27FC236}">
                            <a16:creationId xmlns:a16="http://schemas.microsoft.com/office/drawing/2014/main" id="{8DCB4A27-6191-F340-9E38-EF255D754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32743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0116"/>
              </p:ext>
            </p:extLst>
          </p:nvPr>
        </p:nvGraphicFramePr>
        <p:xfrm>
          <a:off x="2057400" y="3748668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99335" name="Object 10">
                        <a:extLst>
                          <a:ext uri="{FF2B5EF4-FFF2-40B4-BE49-F238E27FC236}">
                            <a16:creationId xmlns:a16="http://schemas.microsoft.com/office/drawing/2014/main" id="{A898634D-68DB-6C4E-A3BE-773B5EE0FE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48668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24735"/>
              </p:ext>
            </p:extLst>
          </p:nvPr>
        </p:nvGraphicFramePr>
        <p:xfrm>
          <a:off x="2362200" y="4510668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99336" name="Object 11">
                        <a:extLst>
                          <a:ext uri="{FF2B5EF4-FFF2-40B4-BE49-F238E27FC236}">
                            <a16:creationId xmlns:a16="http://schemas.microsoft.com/office/drawing/2014/main" id="{E4BDC31E-02D8-E944-A06F-D5A9A9580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10668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753049"/>
              </p:ext>
            </p:extLst>
          </p:nvPr>
        </p:nvGraphicFramePr>
        <p:xfrm>
          <a:off x="2057400" y="4129668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804000" imgH="5270500" progId="Equation.3">
                  <p:embed/>
                </p:oleObj>
              </mc:Choice>
              <mc:Fallback>
                <p:oleObj name="Equation" r:id="rId12" imgW="82804000" imgH="5270500" progId="Equation.3">
                  <p:embed/>
                  <p:pic>
                    <p:nvPicPr>
                      <p:cNvPr id="99337" name="Object 12">
                        <a:extLst>
                          <a:ext uri="{FF2B5EF4-FFF2-40B4-BE49-F238E27FC236}">
                            <a16:creationId xmlns:a16="http://schemas.microsoft.com/office/drawing/2014/main" id="{646D149F-6AE0-8442-8D61-D67813B53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29668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4D5C012B-3E5A-0A40-B20E-742C4AA66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7730"/>
              </p:ext>
            </p:extLst>
          </p:nvPr>
        </p:nvGraphicFramePr>
        <p:xfrm>
          <a:off x="2057400" y="2675227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58100" imgH="4686300" progId="Equation.3">
                  <p:embed/>
                </p:oleObj>
              </mc:Choice>
              <mc:Fallback>
                <p:oleObj name="Equation" r:id="rId14" imgW="33058100" imgH="4686300" progId="Equation.3">
                  <p:embed/>
                  <p:pic>
                    <p:nvPicPr>
                      <p:cNvPr id="90115" name="Object 4">
                        <a:extLst>
                          <a:ext uri="{FF2B5EF4-FFF2-40B4-BE49-F238E27FC236}">
                            <a16:creationId xmlns:a16="http://schemas.microsoft.com/office/drawing/2014/main" id="{6AE8212E-508F-E248-AFCA-0372113B7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75227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516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008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Local decisions result in </a:t>
            </a:r>
            <a:r>
              <a:rPr lang="en-US" sz="2800" i="1" dirty="0"/>
              <a:t>different</a:t>
            </a:r>
            <a:r>
              <a:rPr lang="en-US" sz="2800" dirty="0"/>
              <a:t> subproblems.  Not obvious how to make the first choice.</a:t>
            </a:r>
          </a:p>
        </p:txBody>
      </p:sp>
    </p:spTree>
    <p:extLst>
      <p:ext uri="{BB962C8B-B14F-4D97-AF65-F5344CB8AC3E}">
        <p14:creationId xmlns:p14="http://schemas.microsoft.com/office/powerpoint/2010/main" val="2443924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607F-021A-014B-9432-3DDD9002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56F1-050F-BD4C-8681-723A703C8D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0722" y="1600200"/>
            <a:ext cx="8565326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Write the recursive definition</a:t>
            </a:r>
          </a:p>
          <a:p>
            <a:pPr>
              <a:buFontTx/>
              <a:buChar char="-"/>
            </a:pPr>
            <a:r>
              <a:rPr lang="en-US" dirty="0"/>
              <a:t>What is the input/output to the problem?</a:t>
            </a:r>
          </a:p>
          <a:p>
            <a:pPr>
              <a:buFontTx/>
              <a:buChar char="-"/>
            </a:pPr>
            <a:r>
              <a:rPr lang="en-US" dirty="0"/>
              <a:t>What would a solution look like?  What are the options for picking the first component of a solution?</a:t>
            </a:r>
          </a:p>
          <a:p>
            <a:pPr>
              <a:buFontTx/>
              <a:buChar char="-"/>
            </a:pPr>
            <a:r>
              <a:rPr lang="en-US" dirty="0"/>
              <a:t>Assume you have a solver for subproblems.  How can you combine the first decision with answer to subproblem.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 DP structure: what are subproblems indexed by?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how to fill in the table (including base cases and where the answer is)</a:t>
            </a:r>
          </a:p>
        </p:txBody>
      </p:sp>
    </p:spTree>
    <p:extLst>
      <p:ext uri="{BB962C8B-B14F-4D97-AF65-F5344CB8AC3E}">
        <p14:creationId xmlns:p14="http://schemas.microsoft.com/office/powerpoint/2010/main" val="426303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Final</a:t>
            </a:r>
          </a:p>
          <a:p>
            <a:pPr lvl="1"/>
            <a:r>
              <a:rPr lang="en-US" dirty="0"/>
              <a:t>posted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due Wednesday (5/8) at 11:59pm (seniors: 5/2 at noon)</a:t>
            </a:r>
          </a:p>
          <a:p>
            <a:pPr lvl="1"/>
            <a:r>
              <a:rPr lang="en-US" dirty="0"/>
              <a:t>time-limited (3 hours to take – 3.5 hours upload back to </a:t>
            </a:r>
            <a:r>
              <a:rPr lang="en-US" dirty="0" err="1"/>
              <a:t>Gradescope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may use: </a:t>
            </a:r>
          </a:p>
          <a:p>
            <a:pPr lvl="2"/>
            <a:r>
              <a:rPr lang="en-US" dirty="0"/>
              <a:t>the book </a:t>
            </a:r>
          </a:p>
          <a:p>
            <a:pPr lvl="2"/>
            <a:r>
              <a:rPr lang="en-US" dirty="0"/>
              <a:t>your notes </a:t>
            </a:r>
          </a:p>
          <a:p>
            <a:pPr lvl="2"/>
            <a:r>
              <a:rPr lang="en-US" dirty="0"/>
              <a:t>the class notes </a:t>
            </a:r>
          </a:p>
          <a:p>
            <a:pPr lvl="2"/>
            <a:r>
              <a:rPr lang="en-US" dirty="0"/>
              <a:t>the assignments</a:t>
            </a:r>
          </a:p>
          <a:p>
            <a:pPr lvl="2"/>
            <a:r>
              <a:rPr lang="en-US" dirty="0"/>
              <a:t>ONLY these things</a:t>
            </a:r>
          </a:p>
          <a:p>
            <a:pPr lvl="1"/>
            <a:r>
              <a:rPr lang="en-US" dirty="0"/>
              <a:t>Do NOT discuss it with anyone until after Wednesday (5/8) at 11:59pm</a:t>
            </a:r>
          </a:p>
        </p:txBody>
      </p:sp>
    </p:spTree>
    <p:extLst>
      <p:ext uri="{BB962C8B-B14F-4D97-AF65-F5344CB8AC3E}">
        <p14:creationId xmlns:p14="http://schemas.microsoft.com/office/powerpoint/2010/main" val="288905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taking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7943"/>
            <a:ext cx="8046436" cy="47814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Read the questions carefully!</a:t>
            </a:r>
          </a:p>
          <a:p>
            <a:r>
              <a:rPr lang="en-US" dirty="0"/>
              <a:t>Don’t spend too much time on any problem</a:t>
            </a:r>
          </a:p>
          <a:p>
            <a:pPr lvl="1"/>
            <a:r>
              <a:rPr lang="en-US" dirty="0"/>
              <a:t>if you get stuck, move on and come back</a:t>
            </a:r>
          </a:p>
          <a:p>
            <a:r>
              <a:rPr lang="en-US" dirty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algorithm/approach</a:t>
            </a:r>
          </a:p>
          <a:p>
            <a:r>
              <a:rPr lang="en-US" dirty="0"/>
              <a:t>Show your work (I can’t give you partial credit if I can’t figure out what went wrong)</a:t>
            </a:r>
          </a:p>
          <a:p>
            <a:r>
              <a:rPr lang="en-US" dirty="0"/>
              <a:t>Don’t rely on the book/notes for conceptual things</a:t>
            </a:r>
          </a:p>
          <a:p>
            <a:pPr lvl="1"/>
            <a:r>
              <a:rPr lang="en-US" dirty="0"/>
              <a:t>Do rely on the notes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8223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839" y="1697421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</a:t>
            </a:r>
          </a:p>
          <a:p>
            <a:pPr lvl="1"/>
            <a:r>
              <a:rPr lang="en-US" dirty="0"/>
              <a:t>Divide and conquer</a:t>
            </a:r>
          </a:p>
          <a:p>
            <a:pPr lvl="2"/>
            <a:r>
              <a:rPr lang="en-US" dirty="0"/>
              <a:t>assume that we have a solver, but that can only solve sub-problems</a:t>
            </a:r>
          </a:p>
          <a:p>
            <a:pPr lvl="2"/>
            <a:r>
              <a:rPr lang="en-US" dirty="0"/>
              <a:t>define the current problem with respect to smaller problems</a:t>
            </a:r>
          </a:p>
          <a:p>
            <a:pPr lvl="2"/>
            <a:r>
              <a:rPr lang="en-US" dirty="0"/>
              <a:t>Key: sub-problems should be non-overlapping</a:t>
            </a:r>
          </a:p>
          <a:p>
            <a:pPr lvl="1"/>
            <a:r>
              <a:rPr lang="en-US" dirty="0"/>
              <a:t>Dynamic programming</a:t>
            </a:r>
          </a:p>
          <a:p>
            <a:pPr lvl="2"/>
            <a:r>
              <a:rPr lang="en-US" dirty="0"/>
              <a:t>Same as above</a:t>
            </a:r>
          </a:p>
          <a:p>
            <a:pPr lvl="2"/>
            <a:r>
              <a:rPr lang="en-US" dirty="0"/>
              <a:t>Key difference: sub-problems are </a:t>
            </a:r>
            <a:r>
              <a:rPr lang="en-US" dirty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work from bottom up</a:t>
            </a:r>
          </a:p>
        </p:txBody>
      </p:sp>
    </p:spTree>
    <p:extLst>
      <p:ext uri="{BB962C8B-B14F-4D97-AF65-F5344CB8AC3E}">
        <p14:creationId xmlns:p14="http://schemas.microsoft.com/office/powerpoint/2010/main" val="32941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91" y="1697420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 cont.</a:t>
            </a:r>
          </a:p>
          <a:p>
            <a:pPr lvl="1"/>
            <a:r>
              <a:rPr lang="en-US" dirty="0"/>
              <a:t>Greedy</a:t>
            </a:r>
          </a:p>
          <a:p>
            <a:pPr lvl="2"/>
            <a:r>
              <a:rPr lang="en-US" dirty="0"/>
              <a:t>Same idea: most greedy problems can be solve using dynamic programming (but generally slower)</a:t>
            </a:r>
          </a:p>
          <a:p>
            <a:pPr lvl="2"/>
            <a:r>
              <a:rPr lang="en-US" dirty="0"/>
              <a:t>Key difference: Can decide between overlapping sub-problems without having to calculate them (i.e., we can make a local decision)</a:t>
            </a:r>
          </a:p>
          <a:p>
            <a:pPr lvl="1"/>
            <a:r>
              <a:rPr lang="en-US" dirty="0"/>
              <a:t>Flow</a:t>
            </a:r>
          </a:p>
          <a:p>
            <a:pPr lvl="2"/>
            <a:r>
              <a:rPr lang="en-US" dirty="0"/>
              <a:t>Min-capacity cut</a:t>
            </a:r>
          </a:p>
          <a:p>
            <a:pPr lvl="2"/>
            <a:r>
              <a:rPr lang="en-US" dirty="0"/>
              <a:t>Bottleneck edge</a:t>
            </a:r>
          </a:p>
          <a:p>
            <a:pPr lvl="2"/>
            <a:r>
              <a:rPr lang="en-US" dirty="0"/>
              <a:t>Matching problems</a:t>
            </a:r>
          </a:p>
          <a:p>
            <a:pPr lvl="2"/>
            <a:r>
              <a:rPr lang="en-US" dirty="0"/>
              <a:t>Numerical maximization/minimization problems </a:t>
            </a:r>
          </a:p>
        </p:txBody>
      </p:sp>
    </p:spTree>
    <p:extLst>
      <p:ext uri="{BB962C8B-B14F-4D97-AF65-F5344CB8AC3E}">
        <p14:creationId xmlns:p14="http://schemas.microsoft.com/office/powerpoint/2010/main" val="347190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03" y="1718441"/>
            <a:ext cx="8309194" cy="450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data structure</a:t>
            </a:r>
          </a:p>
          <a:p>
            <a:pPr lvl="1"/>
            <a:r>
              <a:rPr lang="en-US" dirty="0"/>
              <a:t>Stores data</a:t>
            </a:r>
          </a:p>
          <a:p>
            <a:pPr lvl="1"/>
            <a:r>
              <a:rPr lang="en-US" dirty="0"/>
              <a:t>Supports access to/questions about data efficiently</a:t>
            </a:r>
          </a:p>
          <a:p>
            <a:pPr lvl="2"/>
            <a:r>
              <a:rPr lang="en-US" dirty="0"/>
              <a:t>the different bias towards different actions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 single best data structure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/>
              <a:t>If keys are sequential: array</a:t>
            </a:r>
          </a:p>
          <a:p>
            <a:pPr lvl="1"/>
            <a:r>
              <a:rPr lang="en-US" dirty="0"/>
              <a:t>If keys are non-sequential or non-numerical: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Guaranteed run-time/ordered: balanced binary search tree</a:t>
            </a:r>
          </a:p>
        </p:txBody>
      </p:sp>
    </p:spTree>
    <p:extLst>
      <p:ext uri="{BB962C8B-B14F-4D97-AF65-F5344CB8AC3E}">
        <p14:creationId xmlns:p14="http://schemas.microsoft.com/office/powerpoint/2010/main" val="65429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pPr lvl="1"/>
            <a:r>
              <a:rPr lang="en-US" dirty="0"/>
              <a:t>binomial heaps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/>
              <a:t>linked list</a:t>
            </a:r>
          </a:p>
          <a:p>
            <a:pPr marL="0" indent="0">
              <a:buNone/>
            </a:pPr>
            <a:r>
              <a:rPr lang="en-US" dirty="0"/>
              <a:t>Others</a:t>
            </a:r>
          </a:p>
          <a:p>
            <a:pPr lvl="1"/>
            <a:r>
              <a:rPr lang="en-US" dirty="0"/>
              <a:t>stacks/queues</a:t>
            </a:r>
          </a:p>
          <a:p>
            <a:pPr lvl="1"/>
            <a:r>
              <a:rPr lang="en-US" dirty="0"/>
              <a:t>extensible data structures</a:t>
            </a:r>
          </a:p>
          <a:p>
            <a:pPr lvl="1"/>
            <a:r>
              <a:rPr lang="en-US" dirty="0"/>
              <a:t>balanced BSTs</a:t>
            </a:r>
          </a:p>
          <a:p>
            <a:pPr lvl="1"/>
            <a:r>
              <a:rPr lang="en-US" dirty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973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Graph types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weighted/</a:t>
            </a:r>
            <a:r>
              <a:rPr lang="en-US" dirty="0" err="1"/>
              <a:t>unweighted</a:t>
            </a:r>
            <a:endParaRPr lang="en-US" dirty="0"/>
          </a:p>
          <a:p>
            <a:pPr lvl="1"/>
            <a:r>
              <a:rPr lang="en-US" dirty="0"/>
              <a:t>trees, DAGs</a:t>
            </a:r>
          </a:p>
          <a:p>
            <a:pPr lvl="1"/>
            <a:r>
              <a:rPr lang="en-US" dirty="0"/>
              <a:t>cyclic</a:t>
            </a:r>
          </a:p>
          <a:p>
            <a:pPr lvl="1"/>
            <a:r>
              <a:rPr lang="en-US" dirty="0"/>
              <a:t>connected</a:t>
            </a:r>
          </a:p>
          <a:p>
            <a:pPr marL="0" indent="0">
              <a:buNone/>
            </a:pPr>
            <a:r>
              <a:rPr lang="en-US" dirty="0"/>
              <a:t>Algorithms</a:t>
            </a:r>
          </a:p>
          <a:p>
            <a:pPr lvl="1"/>
            <a:r>
              <a:rPr lang="en-US" dirty="0"/>
              <a:t>connectedness</a:t>
            </a:r>
          </a:p>
          <a:p>
            <a:pPr lvl="1"/>
            <a:r>
              <a:rPr lang="en-US" dirty="0"/>
              <a:t>contains a cycle</a:t>
            </a:r>
          </a:p>
          <a:p>
            <a:pPr lvl="1"/>
            <a:r>
              <a:rPr lang="en-US" dirty="0"/>
              <a:t>traversal</a:t>
            </a:r>
          </a:p>
          <a:p>
            <a:pPr lvl="2"/>
            <a:r>
              <a:rPr lang="en-US" dirty="0" err="1"/>
              <a:t>dfs</a:t>
            </a:r>
            <a:endParaRPr lang="en-US" dirty="0"/>
          </a:p>
          <a:p>
            <a:pPr lvl="2"/>
            <a:r>
              <a:rPr lang="en-US" dirty="0" err="1"/>
              <a:t>bfs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3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 algorithms cont.</a:t>
            </a:r>
          </a:p>
          <a:p>
            <a:pPr lvl="1"/>
            <a:r>
              <a:rPr lang="en-US" dirty="0"/>
              <a:t>minimum spanning trees (Prim’s, Kruskal’s)</a:t>
            </a:r>
          </a:p>
          <a:p>
            <a:pPr lvl="1"/>
            <a:r>
              <a:rPr lang="en-US" dirty="0"/>
              <a:t>shortest paths</a:t>
            </a:r>
          </a:p>
          <a:p>
            <a:pPr lvl="2"/>
            <a:r>
              <a:rPr lang="en-US" dirty="0"/>
              <a:t>single source (BFS, </a:t>
            </a:r>
            <a:r>
              <a:rPr lang="en-US" dirty="0" err="1"/>
              <a:t>Dijskstra’s</a:t>
            </a:r>
            <a:r>
              <a:rPr lang="en-US" dirty="0"/>
              <a:t>, Bellman-Ford)</a:t>
            </a:r>
          </a:p>
          <a:p>
            <a:pPr lvl="2"/>
            <a:r>
              <a:rPr lang="en-US" dirty="0"/>
              <a:t>all pairs (Johnson’s, Floyd-</a:t>
            </a:r>
            <a:r>
              <a:rPr lang="en-US" dirty="0" err="1"/>
              <a:t>Warshall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2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2695</TotalTime>
  <Words>839</Words>
  <Application>Microsoft Macintosh PowerPoint</Application>
  <PresentationFormat>On-screen Show (4:3)</PresentationFormat>
  <Paragraphs>150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Tw Cen MT</vt:lpstr>
      <vt:lpstr>Wingdings</vt:lpstr>
      <vt:lpstr>Wingdings 2</vt:lpstr>
      <vt:lpstr>Median</vt:lpstr>
      <vt:lpstr>Equation</vt:lpstr>
      <vt:lpstr>review</vt:lpstr>
      <vt:lpstr>Admin</vt:lpstr>
      <vt:lpstr>Test taking advice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  <vt:lpstr>Proofs: general</vt:lpstr>
      <vt:lpstr>Proof by induction</vt:lpstr>
      <vt:lpstr>Prof by induction: structural</vt:lpstr>
      <vt:lpstr>Other (important) places we saw proofs</vt:lpstr>
      <vt:lpstr>Recurrences</vt:lpstr>
      <vt:lpstr>Recurrences</vt:lpstr>
      <vt:lpstr>Dynamic programming</vt:lpstr>
      <vt:lpstr>DP advice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365</cp:revision>
  <cp:lastPrinted>2024-04-25T18:00:53Z</cp:lastPrinted>
  <dcterms:created xsi:type="dcterms:W3CDTF">2012-05-07T17:47:03Z</dcterms:created>
  <dcterms:modified xsi:type="dcterms:W3CDTF">2024-04-30T17:02:40Z</dcterms:modified>
</cp:coreProperties>
</file>