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2"/>
  </p:notesMasterIdLst>
  <p:sldIdLst>
    <p:sldId id="256" r:id="rId2"/>
    <p:sldId id="415" r:id="rId3"/>
    <p:sldId id="396" r:id="rId4"/>
    <p:sldId id="257" r:id="rId5"/>
    <p:sldId id="492" r:id="rId6"/>
    <p:sldId id="343" r:id="rId7"/>
    <p:sldId id="395" r:id="rId8"/>
    <p:sldId id="390" r:id="rId9"/>
    <p:sldId id="389" r:id="rId10"/>
    <p:sldId id="378" r:id="rId11"/>
    <p:sldId id="345" r:id="rId12"/>
    <p:sldId id="379" r:id="rId13"/>
    <p:sldId id="380" r:id="rId14"/>
    <p:sldId id="493" r:id="rId15"/>
    <p:sldId id="397" r:id="rId16"/>
    <p:sldId id="347" r:id="rId17"/>
    <p:sldId id="398" r:id="rId18"/>
    <p:sldId id="399" r:id="rId19"/>
    <p:sldId id="400" r:id="rId20"/>
    <p:sldId id="404" r:id="rId21"/>
    <p:sldId id="394" r:id="rId22"/>
    <p:sldId id="393" r:id="rId23"/>
    <p:sldId id="494" r:id="rId24"/>
    <p:sldId id="495" r:id="rId25"/>
    <p:sldId id="496" r:id="rId26"/>
    <p:sldId id="497" r:id="rId27"/>
    <p:sldId id="498" r:id="rId28"/>
    <p:sldId id="499" r:id="rId29"/>
    <p:sldId id="500" r:id="rId30"/>
    <p:sldId id="501" r:id="rId31"/>
    <p:sldId id="502" r:id="rId32"/>
    <p:sldId id="503" r:id="rId33"/>
    <p:sldId id="504" r:id="rId34"/>
    <p:sldId id="505" r:id="rId35"/>
    <p:sldId id="363" r:id="rId36"/>
    <p:sldId id="369" r:id="rId37"/>
    <p:sldId id="382" r:id="rId38"/>
    <p:sldId id="365" r:id="rId39"/>
    <p:sldId id="366" r:id="rId40"/>
    <p:sldId id="367" r:id="rId41"/>
    <p:sldId id="370" r:id="rId42"/>
    <p:sldId id="371" r:id="rId43"/>
    <p:sldId id="372" r:id="rId44"/>
    <p:sldId id="386" r:id="rId45"/>
    <p:sldId id="373" r:id="rId46"/>
    <p:sldId id="383" r:id="rId47"/>
    <p:sldId id="414" r:id="rId48"/>
    <p:sldId id="384" r:id="rId49"/>
    <p:sldId id="385" r:id="rId50"/>
    <p:sldId id="405" r:id="rId51"/>
    <p:sldId id="391" r:id="rId52"/>
    <p:sldId id="392" r:id="rId53"/>
    <p:sldId id="406" r:id="rId54"/>
    <p:sldId id="407" r:id="rId55"/>
    <p:sldId id="408" r:id="rId56"/>
    <p:sldId id="409" r:id="rId57"/>
    <p:sldId id="410" r:id="rId58"/>
    <p:sldId id="411" r:id="rId59"/>
    <p:sldId id="412" r:id="rId60"/>
    <p:sldId id="413" r:id="rId6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3"/>
    <p:restoredTop sz="94703"/>
  </p:normalViewPr>
  <p:slideViewPr>
    <p:cSldViewPr>
      <p:cViewPr varScale="1">
        <p:scale>
          <a:sx n="128" d="100"/>
          <a:sy n="128" d="100"/>
        </p:scale>
        <p:origin x="5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AAE5-86D0-F24E-8B41-A414CAB64259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AC191-45DF-C745-B2DF-5BADD78EE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61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AC191-45DF-C745-B2DF-5BADD78EE55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1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AC191-45DF-C745-B2DF-5BADD78EE55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89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AC191-45DF-C745-B2DF-5BADD78EE55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36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AC191-45DF-C745-B2DF-5BADD78EE55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75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AC191-45DF-C745-B2DF-5BADD78EE55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77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AC191-45DF-C745-B2DF-5BADD78EE55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33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AC191-45DF-C745-B2DF-5BADD78EE551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6DED4-A745-C247-A188-F792E5A3E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600E5-3238-0242-BFE3-1C3D6D6CF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9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BC2E7-E714-8446-947C-DA452C6DF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6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32807-187D-6846-B073-68EA310A4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1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4708F-7AF7-B644-AED2-27A9F4302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BB985-09AF-9348-9590-D9537A790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56F86-F6FB-014D-BB72-A4722A03A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0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8D671-C5AD-424D-BE4B-54B3B5538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5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4C100-35BA-6D42-92FA-2248C32B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1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BFB71-0FAA-7A4A-A936-AE8ABC73A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5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75251-C371-8844-AAF0-9D5124D00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49E1E051-F91B-674A-ACD5-0589ECE61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8.e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e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9.wmf"/><Relationship Id="rId3" Type="http://schemas.openxmlformats.org/officeDocument/2006/relationships/image" Target="../media/image14.emf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1.wmf"/><Relationship Id="rId2" Type="http://schemas.openxmlformats.org/officeDocument/2006/relationships/oleObject" Target="../embeddings/oleObject11.bin"/><Relationship Id="rId16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emf"/><Relationship Id="rId1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20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0.wmf"/><Relationship Id="rId3" Type="http://schemas.openxmlformats.org/officeDocument/2006/relationships/image" Target="../media/image23.emf"/><Relationship Id="rId7" Type="http://schemas.openxmlformats.org/officeDocument/2006/relationships/image" Target="../media/image24.e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19.wmf"/><Relationship Id="rId5" Type="http://schemas.openxmlformats.org/officeDocument/2006/relationships/image" Target="../media/image15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7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Order Statistics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David Kauchak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cs140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/>
              <a:t>Our tools</a:t>
            </a:r>
          </a:p>
          <a:p>
            <a:pPr lvl="1">
              <a:defRPr/>
            </a:pPr>
            <a:r>
              <a:rPr lang="en-US" dirty="0"/>
              <a:t>divide and conquer</a:t>
            </a:r>
          </a:p>
          <a:p>
            <a:pPr lvl="1">
              <a:defRPr/>
            </a:pPr>
            <a:r>
              <a:rPr lang="en-US" dirty="0"/>
              <a:t>sorting algorithms</a:t>
            </a:r>
          </a:p>
          <a:p>
            <a:pPr lvl="1">
              <a:defRPr/>
            </a:pPr>
            <a:r>
              <a:rPr lang="en-US" dirty="0"/>
              <a:t>other functions</a:t>
            </a:r>
          </a:p>
          <a:p>
            <a:pPr lvl="2">
              <a:defRPr/>
            </a:pPr>
            <a:r>
              <a:rPr lang="en-US" dirty="0"/>
              <a:t>merge</a:t>
            </a:r>
          </a:p>
          <a:p>
            <a:pPr lvl="2">
              <a:defRPr/>
            </a:pPr>
            <a:r>
              <a:rPr lang="en-US" dirty="0"/>
              <a:t>partition</a:t>
            </a:r>
          </a:p>
          <a:p>
            <a:pPr lvl="2">
              <a:defRPr/>
            </a:pPr>
            <a:r>
              <a:rPr lang="en-US" dirty="0"/>
              <a:t>binary search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267200"/>
            <a:ext cx="1600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Partition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Partition takes </a:t>
            </a:r>
            <a:r>
              <a:rPr lang="el-GR" sz="2400" dirty="0">
                <a:cs typeface="Arial" charset="0"/>
              </a:rPr>
              <a:t>Θ</a:t>
            </a:r>
            <a:r>
              <a:rPr lang="en-US" sz="2400" dirty="0">
                <a:cs typeface="Arial" charset="0"/>
              </a:rPr>
              <a:t>(n) time and performs a similar operation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400" dirty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>
                <a:cs typeface="Arial" charset="0"/>
              </a:rPr>
              <a:t>given an element A[q], Partition can be seen as dividing the array into two sets: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≤ A[q]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&gt; A[q]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Ideas?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731838"/>
          </a:xfrm>
        </p:spPr>
        <p:txBody>
          <a:bodyPr/>
          <a:lstStyle/>
          <a:p>
            <a:pPr>
              <a:defRPr/>
            </a:pPr>
            <a:r>
              <a:rPr lang="en-US" dirty="0"/>
              <a:t>An example</a:t>
            </a:r>
          </a:p>
        </p:txBody>
      </p:sp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685800" y="2209800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/>
              <a:t>5 2 34 9 17 2 1 34 18 5 3 2 1 6 5</a:t>
            </a: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381000" y="1276350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We’re looking for the 5</a:t>
            </a:r>
            <a:r>
              <a:rPr lang="en-US" sz="2000" baseline="30000"/>
              <a:t>th</a:t>
            </a:r>
            <a:r>
              <a:rPr lang="en-US" sz="2000"/>
              <a:t> smallest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838200" y="3124200"/>
            <a:ext cx="754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If we called partition, what would be the in three sets?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685800" y="381000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≤ 5: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685800" y="4471712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&gt; 5: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731838"/>
          </a:xfrm>
        </p:spPr>
        <p:txBody>
          <a:bodyPr/>
          <a:lstStyle/>
          <a:p>
            <a:pPr>
              <a:defRPr/>
            </a:pPr>
            <a:r>
              <a:rPr lang="en-US" dirty="0"/>
              <a:t>An example</a:t>
            </a:r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685800" y="2209800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/>
              <a:t>5 2 34 9 17 2 1 34 18 5 3 2 1 6 5</a:t>
            </a: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381000" y="1276350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We’re looking for the 5</a:t>
            </a:r>
            <a:r>
              <a:rPr lang="en-US" sz="2000" baseline="30000"/>
              <a:t>th</a:t>
            </a:r>
            <a:r>
              <a:rPr lang="en-US" sz="2000"/>
              <a:t> smallest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953000" y="4267200"/>
            <a:ext cx="388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FF0000"/>
                </a:solidFill>
              </a:rPr>
              <a:t>Does this help us?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8FFE6850-A0D5-80ED-3DC0-BEE7AD803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0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≤ 5: </a:t>
            </a:r>
            <a:r>
              <a:rPr lang="en-US" sz="2800" dirty="0">
                <a:solidFill>
                  <a:srgbClr val="3366FF"/>
                </a:solidFill>
              </a:rPr>
              <a:t>2 5 2 5 1 5 3 2 1</a:t>
            </a:r>
            <a:endParaRPr lang="en-US" sz="2800" dirty="0"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D3537E3C-F7A8-3B97-3725-98F027CC6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71712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&gt; 5: </a:t>
            </a:r>
            <a:r>
              <a:rPr lang="en-US" sz="2800" dirty="0">
                <a:solidFill>
                  <a:srgbClr val="3366FF"/>
                </a:solidFill>
              </a:rPr>
              <a:t>34 9 17 34 18 6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731838"/>
          </a:xfrm>
        </p:spPr>
        <p:txBody>
          <a:bodyPr/>
          <a:lstStyle/>
          <a:p>
            <a:pPr>
              <a:defRPr/>
            </a:pPr>
            <a:r>
              <a:rPr lang="en-US" dirty="0"/>
              <a:t>An example</a:t>
            </a:r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685800" y="2209800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/>
              <a:t>5 2 34 9 17 2 1 34 18 5 3 2 1 6 5</a:t>
            </a: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381000" y="1276350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We’re looking for the 5</a:t>
            </a:r>
            <a:r>
              <a:rPr lang="en-US" sz="2000" baseline="30000"/>
              <a:t>th</a:t>
            </a:r>
            <a:r>
              <a:rPr lang="en-US" sz="2000"/>
              <a:t> smallest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8FFE6850-A0D5-80ED-3DC0-BEE7AD803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0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≤ 5: </a:t>
            </a:r>
            <a:r>
              <a:rPr lang="en-US" sz="2800" dirty="0">
                <a:solidFill>
                  <a:srgbClr val="3366FF"/>
                </a:solidFill>
              </a:rPr>
              <a:t>2 5 2 5 1 5 3 2 1</a:t>
            </a:r>
            <a:endParaRPr lang="en-US" sz="2800" dirty="0"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D3537E3C-F7A8-3B97-3725-98F027CC6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71712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&gt; 5: </a:t>
            </a:r>
            <a:r>
              <a:rPr lang="en-US" sz="2800" dirty="0">
                <a:solidFill>
                  <a:srgbClr val="3366FF"/>
                </a:solidFill>
              </a:rPr>
              <a:t>34 9 17 34 18 6</a:t>
            </a:r>
            <a:endParaRPr lang="en-US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73FCE-3124-CAD2-7E70-85C575FB55B0}"/>
              </a:ext>
            </a:extLst>
          </p:cNvPr>
          <p:cNvSpPr/>
          <p:nvPr/>
        </p:nvSpPr>
        <p:spPr>
          <a:xfrm>
            <a:off x="1447800" y="3810000"/>
            <a:ext cx="2590800" cy="53340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C81A223-F587-C2F9-4876-878A62154F2A}"/>
              </a:ext>
            </a:extLst>
          </p:cNvPr>
          <p:cNvCxnSpPr>
            <a:cxnSpLocks/>
          </p:cNvCxnSpPr>
          <p:nvPr/>
        </p:nvCxnSpPr>
        <p:spPr>
          <a:xfrm flipH="1">
            <a:off x="4038600" y="4038600"/>
            <a:ext cx="914400" cy="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12">
            <a:extLst>
              <a:ext uri="{FF2B5EF4-FFF2-40B4-BE49-F238E27FC236}">
                <a16:creationId xmlns:a16="http://schemas.microsoft.com/office/drawing/2014/main" id="{3814870E-6286-70F2-845A-569374124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657600"/>
            <a:ext cx="365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We know the 5</a:t>
            </a:r>
            <a:r>
              <a:rPr lang="en-US" baseline="30000" dirty="0">
                <a:solidFill>
                  <a:srgbClr val="0000FF"/>
                </a:solidFill>
              </a:rPr>
              <a:t>th</a:t>
            </a:r>
            <a:r>
              <a:rPr lang="en-US" dirty="0">
                <a:solidFill>
                  <a:srgbClr val="0000FF"/>
                </a:solidFill>
              </a:rPr>
              <a:t> smallest has to be in this set</a:t>
            </a:r>
          </a:p>
        </p:txBody>
      </p:sp>
    </p:spTree>
    <p:extLst>
      <p:ext uri="{BB962C8B-B14F-4D97-AF65-F5344CB8AC3E}">
        <p14:creationId xmlns:p14="http://schemas.microsoft.com/office/powerpoint/2010/main" val="3456422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19200" y="152400"/>
            <a:ext cx="54864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←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q+1, r)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5D5878-4D8D-AE4D-A689-8C91C6457EE8}"/>
              </a:ext>
            </a:extLst>
          </p:cNvPr>
          <p:cNvSpPr txBox="1"/>
          <p:nvPr/>
        </p:nvSpPr>
        <p:spPr>
          <a:xfrm>
            <a:off x="903890" y="4740166"/>
            <a:ext cx="7050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A: array of data</a:t>
            </a:r>
          </a:p>
          <a:p>
            <a:r>
              <a:rPr lang="en-US" sz="2400" dirty="0"/>
              <a:t>k: find the kth smallest</a:t>
            </a:r>
          </a:p>
          <a:p>
            <a:r>
              <a:rPr lang="en-US" sz="2400" dirty="0" err="1"/>
              <a:t>p,r</a:t>
            </a:r>
            <a:r>
              <a:rPr lang="en-US" sz="2400" dirty="0"/>
              <a:t>: current span we’re exploring (initially 1, </a:t>
            </a:r>
            <a:r>
              <a:rPr lang="en-US" sz="2400" dirty="0" err="1"/>
              <a:t>len</a:t>
            </a:r>
            <a:r>
              <a:rPr lang="en-US" sz="2400" dirty="0"/>
              <a:t>(A))</a:t>
            </a:r>
          </a:p>
        </p:txBody>
      </p:sp>
    </p:spTree>
    <p:extLst>
      <p:ext uri="{BB962C8B-B14F-4D97-AF65-F5344CB8AC3E}">
        <p14:creationId xmlns:p14="http://schemas.microsoft.com/office/powerpoint/2010/main" val="263400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639763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>
                <a:cs typeface="+mj-cs"/>
              </a:rPr>
              <a:t>Selection: divide and conquer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95350"/>
            <a:ext cx="7315200" cy="2286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>
                <a:cs typeface="+mn-cs"/>
              </a:rPr>
              <a:t>Call partition</a:t>
            </a:r>
          </a:p>
          <a:p>
            <a:pPr lvl="1" eaLnBrk="1" hangingPunct="1">
              <a:defRPr/>
            </a:pPr>
            <a:r>
              <a:rPr lang="en-US" sz="1800" dirty="0">
                <a:cs typeface="+mn-cs"/>
              </a:rPr>
              <a:t>see if we’re at the answer</a:t>
            </a:r>
          </a:p>
          <a:p>
            <a:pPr lvl="1" eaLnBrk="1" hangingPunct="1">
              <a:defRPr/>
            </a:pPr>
            <a:r>
              <a:rPr lang="en-US" sz="1800" dirty="0">
                <a:cs typeface="+mn-cs"/>
              </a:rPr>
              <a:t>if not, </a:t>
            </a:r>
            <a:r>
              <a:rPr lang="en-US" sz="1800" dirty="0" err="1">
                <a:cs typeface="+mn-cs"/>
              </a:rPr>
              <a:t>decied</a:t>
            </a:r>
            <a:r>
              <a:rPr lang="en-US" sz="1800" dirty="0">
                <a:cs typeface="+mn-cs"/>
              </a:rPr>
              <a:t> which of the two sets contains the answer we’re looking for</a:t>
            </a:r>
          </a:p>
          <a:p>
            <a:pPr lvl="1" eaLnBrk="1" hangingPunct="1">
              <a:defRPr/>
            </a:pPr>
            <a:r>
              <a:rPr lang="en-US" sz="1800" dirty="0" err="1">
                <a:cs typeface="+mn-cs"/>
              </a:rPr>
              <a:t>recurse</a:t>
            </a:r>
            <a:endParaRPr lang="en-US" sz="18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cs typeface="+mn-cs"/>
              </a:rPr>
              <a:t>Like binary search on unsorted data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8400" y="31813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</a:t>
            </a:r>
            <a:r>
              <a:rPr lang="en-US" sz="2400" dirty="0"/>
              <a:t>←</a:t>
            </a:r>
            <a:r>
              <a:rPr lang="en-US" sz="2400" dirty="0">
                <a:cs typeface="+mn-cs"/>
              </a:rPr>
              <a:t>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 = q-p+1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k-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, q+1, r)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990600" y="3810000"/>
            <a:ext cx="2514600" cy="762000"/>
            <a:chOff x="990600" y="3810000"/>
            <a:chExt cx="2514600" cy="762000"/>
          </a:xfrm>
        </p:grpSpPr>
        <p:sp>
          <p:nvSpPr>
            <p:cNvPr id="2" name="Oval 1"/>
            <p:cNvSpPr/>
            <p:nvPr/>
          </p:nvSpPr>
          <p:spPr>
            <a:xfrm>
              <a:off x="2667000" y="4191000"/>
              <a:ext cx="8382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1447800" y="4191000"/>
              <a:ext cx="1143000" cy="1524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559" name="TextBox 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609600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FF0000"/>
                  </a:solidFill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DF6C-BD6F-F647-8D92-A899A852F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relq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A2995C-DF37-B34A-92BA-805E78707A02}"/>
              </a:ext>
            </a:extLst>
          </p:cNvPr>
          <p:cNvSpPr/>
          <p:nvPr/>
        </p:nvSpPr>
        <p:spPr>
          <a:xfrm>
            <a:off x="394063" y="3962400"/>
            <a:ext cx="23622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04185B-91E2-AA4F-9CB2-9DA782914602}"/>
              </a:ext>
            </a:extLst>
          </p:cNvPr>
          <p:cNvSpPr/>
          <p:nvPr/>
        </p:nvSpPr>
        <p:spPr>
          <a:xfrm>
            <a:off x="5651863" y="3962400"/>
            <a:ext cx="23622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9D9A33-C458-CA48-87C9-67CFC165BDE0}"/>
              </a:ext>
            </a:extLst>
          </p:cNvPr>
          <p:cNvSpPr/>
          <p:nvPr/>
        </p:nvSpPr>
        <p:spPr>
          <a:xfrm>
            <a:off x="2832463" y="3962400"/>
            <a:ext cx="26670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C0D608-5ADA-3349-995D-2ADFF37F9B11}"/>
              </a:ext>
            </a:extLst>
          </p:cNvPr>
          <p:cNvSpPr txBox="1"/>
          <p:nvPr/>
        </p:nvSpPr>
        <p:spPr>
          <a:xfrm>
            <a:off x="922513" y="1752600"/>
            <a:ext cx="2254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relq</a:t>
            </a:r>
            <a:r>
              <a:rPr lang="en-US" sz="2400" dirty="0"/>
              <a:t> = q – p + 1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877662-2E00-E740-960B-099B35586996}"/>
              </a:ext>
            </a:extLst>
          </p:cNvPr>
          <p:cNvSpPr txBox="1"/>
          <p:nvPr/>
        </p:nvSpPr>
        <p:spPr>
          <a:xfrm>
            <a:off x="2756263" y="4389695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8AC046-CB2D-E74C-8BD0-827BA281D04A}"/>
              </a:ext>
            </a:extLst>
          </p:cNvPr>
          <p:cNvSpPr txBox="1"/>
          <p:nvPr/>
        </p:nvSpPr>
        <p:spPr>
          <a:xfrm>
            <a:off x="5279572" y="439562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09E8B5-D989-6342-BD51-00D6821C843D}"/>
              </a:ext>
            </a:extLst>
          </p:cNvPr>
          <p:cNvSpPr txBox="1"/>
          <p:nvPr/>
        </p:nvSpPr>
        <p:spPr>
          <a:xfrm>
            <a:off x="40159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F3B395-B1A7-304F-A230-2589177E42E6}"/>
              </a:ext>
            </a:extLst>
          </p:cNvPr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2">
            <a:extLst>
              <a:ext uri="{FF2B5EF4-FFF2-40B4-BE49-F238E27FC236}">
                <a16:creationId xmlns:a16="http://schemas.microsoft.com/office/drawing/2014/main" id="{79EEAAC2-15DF-9741-9F5B-1C78282C0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828" y="1290638"/>
            <a:ext cx="3124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Partition returns the absolute index, we want an index relative to the current p (window start)</a:t>
            </a:r>
          </a:p>
        </p:txBody>
      </p:sp>
    </p:spTree>
    <p:extLst>
      <p:ext uri="{BB962C8B-B14F-4D97-AF65-F5344CB8AC3E}">
        <p14:creationId xmlns:p14="http://schemas.microsoft.com/office/powerpoint/2010/main" val="4271305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DF6C-BD6F-F647-8D92-A899A852F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relq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A2995C-DF37-B34A-92BA-805E78707A02}"/>
              </a:ext>
            </a:extLst>
          </p:cNvPr>
          <p:cNvSpPr/>
          <p:nvPr/>
        </p:nvSpPr>
        <p:spPr>
          <a:xfrm>
            <a:off x="394063" y="3962400"/>
            <a:ext cx="23622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04185B-91E2-AA4F-9CB2-9DA782914602}"/>
              </a:ext>
            </a:extLst>
          </p:cNvPr>
          <p:cNvSpPr/>
          <p:nvPr/>
        </p:nvSpPr>
        <p:spPr>
          <a:xfrm>
            <a:off x="5651863" y="3962400"/>
            <a:ext cx="23622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9D9A33-C458-CA48-87C9-67CFC165BDE0}"/>
              </a:ext>
            </a:extLst>
          </p:cNvPr>
          <p:cNvSpPr/>
          <p:nvPr/>
        </p:nvSpPr>
        <p:spPr>
          <a:xfrm>
            <a:off x="2832463" y="3962400"/>
            <a:ext cx="26670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C0D608-5ADA-3349-995D-2ADFF37F9B11}"/>
              </a:ext>
            </a:extLst>
          </p:cNvPr>
          <p:cNvSpPr txBox="1"/>
          <p:nvPr/>
        </p:nvSpPr>
        <p:spPr>
          <a:xfrm>
            <a:off x="922513" y="1752600"/>
            <a:ext cx="2254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relq</a:t>
            </a:r>
            <a:r>
              <a:rPr lang="en-US" sz="2400" dirty="0"/>
              <a:t> = q – p + 1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877662-2E00-E740-960B-099B35586996}"/>
              </a:ext>
            </a:extLst>
          </p:cNvPr>
          <p:cNvSpPr txBox="1"/>
          <p:nvPr/>
        </p:nvSpPr>
        <p:spPr>
          <a:xfrm>
            <a:off x="2756263" y="4389695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8AC046-CB2D-E74C-8BD0-827BA281D04A}"/>
              </a:ext>
            </a:extLst>
          </p:cNvPr>
          <p:cNvSpPr txBox="1"/>
          <p:nvPr/>
        </p:nvSpPr>
        <p:spPr>
          <a:xfrm>
            <a:off x="5279572" y="439562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09E8B5-D989-6342-BD51-00D6821C843D}"/>
              </a:ext>
            </a:extLst>
          </p:cNvPr>
          <p:cNvSpPr txBox="1"/>
          <p:nvPr/>
        </p:nvSpPr>
        <p:spPr>
          <a:xfrm>
            <a:off x="4015922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F3B395-B1A7-304F-A230-2589177E42E6}"/>
              </a:ext>
            </a:extLst>
          </p:cNvPr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64DFB4-5F23-2E43-A8F2-C5953158C8FB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3069169" y="4572001"/>
            <a:ext cx="726398" cy="2360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CDA5E50-7FDC-194A-98C4-DBCFF9F006EF}"/>
              </a:ext>
            </a:extLst>
          </p:cNvPr>
          <p:cNvSpPr txBox="1"/>
          <p:nvPr/>
        </p:nvSpPr>
        <p:spPr>
          <a:xfrm>
            <a:off x="2943398" y="4731604"/>
            <a:ext cx="10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– p + 1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A94B8333-24B3-434E-A865-5489F7E67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828" y="1290638"/>
            <a:ext cx="3124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Partition returns the absolute index, we want an index relative to the current p (window start)</a:t>
            </a:r>
          </a:p>
        </p:txBody>
      </p:sp>
    </p:spTree>
    <p:extLst>
      <p:ext uri="{BB962C8B-B14F-4D97-AF65-F5344CB8AC3E}">
        <p14:creationId xmlns:p14="http://schemas.microsoft.com/office/powerpoint/2010/main" val="3426074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DF6C-BD6F-F647-8D92-A899A852F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relq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04185B-91E2-AA4F-9CB2-9DA782914602}"/>
              </a:ext>
            </a:extLst>
          </p:cNvPr>
          <p:cNvSpPr/>
          <p:nvPr/>
        </p:nvSpPr>
        <p:spPr>
          <a:xfrm>
            <a:off x="5651863" y="3962400"/>
            <a:ext cx="23622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C0D608-5ADA-3349-995D-2ADFF37F9B11}"/>
              </a:ext>
            </a:extLst>
          </p:cNvPr>
          <p:cNvSpPr txBox="1"/>
          <p:nvPr/>
        </p:nvSpPr>
        <p:spPr>
          <a:xfrm>
            <a:off x="922513" y="1752600"/>
            <a:ext cx="2254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relq</a:t>
            </a:r>
            <a:r>
              <a:rPr lang="en-US" sz="2400" dirty="0"/>
              <a:t> = q – p + 1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877662-2E00-E740-960B-099B35586996}"/>
              </a:ext>
            </a:extLst>
          </p:cNvPr>
          <p:cNvSpPr txBox="1"/>
          <p:nvPr/>
        </p:nvSpPr>
        <p:spPr>
          <a:xfrm>
            <a:off x="2756262" y="4389695"/>
            <a:ext cx="748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8AC046-CB2D-E74C-8BD0-827BA281D04A}"/>
              </a:ext>
            </a:extLst>
          </p:cNvPr>
          <p:cNvSpPr txBox="1"/>
          <p:nvPr/>
        </p:nvSpPr>
        <p:spPr>
          <a:xfrm>
            <a:off x="5017243" y="4389695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r=9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09E8B5-D989-6342-BD51-00D6821C843D}"/>
              </a:ext>
            </a:extLst>
          </p:cNvPr>
          <p:cNvSpPr txBox="1"/>
          <p:nvPr/>
        </p:nvSpPr>
        <p:spPr>
          <a:xfrm>
            <a:off x="4015922" y="34290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q=7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F3B395-B1A7-304F-A230-2589177E42E6}"/>
              </a:ext>
            </a:extLst>
          </p:cNvPr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D743E45-93D9-BF4B-AA4A-3BBA9CF5BFFA}"/>
              </a:ext>
            </a:extLst>
          </p:cNvPr>
          <p:cNvSpPr txBox="1"/>
          <p:nvPr/>
        </p:nvSpPr>
        <p:spPr>
          <a:xfrm>
            <a:off x="2717074" y="5381897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is </a:t>
            </a:r>
            <a:r>
              <a:rPr lang="en-US" dirty="0" err="1">
                <a:solidFill>
                  <a:srgbClr val="FF0000"/>
                </a:solidFill>
              </a:rPr>
              <a:t>relq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3FBE51-7703-6847-A2E7-9C610E7482EC}"/>
              </a:ext>
            </a:extLst>
          </p:cNvPr>
          <p:cNvSpPr/>
          <p:nvPr/>
        </p:nvSpPr>
        <p:spPr>
          <a:xfrm>
            <a:off x="2301252" y="396675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DC76DC-7DCF-C24E-A727-50B993EB7B98}"/>
              </a:ext>
            </a:extLst>
          </p:cNvPr>
          <p:cNvSpPr/>
          <p:nvPr/>
        </p:nvSpPr>
        <p:spPr>
          <a:xfrm>
            <a:off x="1793979" y="396979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211261-8574-3D42-BD84-8E065E97C0B8}"/>
              </a:ext>
            </a:extLst>
          </p:cNvPr>
          <p:cNvSpPr/>
          <p:nvPr/>
        </p:nvSpPr>
        <p:spPr>
          <a:xfrm>
            <a:off x="1260579" y="396979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7E1D9F-F6C0-6B4E-8595-0F4907257BA8}"/>
              </a:ext>
            </a:extLst>
          </p:cNvPr>
          <p:cNvSpPr/>
          <p:nvPr/>
        </p:nvSpPr>
        <p:spPr>
          <a:xfrm>
            <a:off x="727179" y="397283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41C9FE-EE96-0B48-9552-3B1F0DD41E59}"/>
              </a:ext>
            </a:extLst>
          </p:cNvPr>
          <p:cNvSpPr/>
          <p:nvPr/>
        </p:nvSpPr>
        <p:spPr>
          <a:xfrm>
            <a:off x="4437028" y="396240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6985A0-54CF-3F40-80E9-DE8CFA63D0EC}"/>
              </a:ext>
            </a:extLst>
          </p:cNvPr>
          <p:cNvSpPr/>
          <p:nvPr/>
        </p:nvSpPr>
        <p:spPr>
          <a:xfrm>
            <a:off x="3929755" y="3965440"/>
            <a:ext cx="415821" cy="381000"/>
          </a:xfrm>
          <a:prstGeom prst="rect">
            <a:avLst/>
          </a:prstGeom>
          <a:solidFill>
            <a:srgbClr val="92D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B579F5-76F3-8242-90AC-6D0D84733734}"/>
              </a:ext>
            </a:extLst>
          </p:cNvPr>
          <p:cNvSpPr/>
          <p:nvPr/>
        </p:nvSpPr>
        <p:spPr>
          <a:xfrm>
            <a:off x="3396355" y="396544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28574D-C4DF-6244-BC3A-7B95393CE076}"/>
              </a:ext>
            </a:extLst>
          </p:cNvPr>
          <p:cNvSpPr/>
          <p:nvPr/>
        </p:nvSpPr>
        <p:spPr>
          <a:xfrm>
            <a:off x="2862955" y="396848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0ABE043-CF79-2E40-B392-7D8D9BB89338}"/>
              </a:ext>
            </a:extLst>
          </p:cNvPr>
          <p:cNvSpPr/>
          <p:nvPr/>
        </p:nvSpPr>
        <p:spPr>
          <a:xfrm>
            <a:off x="5017243" y="396240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5ED2EE-9DB9-A64C-A7EC-2B58B7F11F82}"/>
              </a:ext>
            </a:extLst>
          </p:cNvPr>
          <p:cNvSpPr/>
          <p:nvPr/>
        </p:nvSpPr>
        <p:spPr>
          <a:xfrm>
            <a:off x="2819400" y="3838547"/>
            <a:ext cx="2722346" cy="615678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DCEB0D0C-8E74-3C47-AAED-FE77A5184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828" y="1290638"/>
            <a:ext cx="3124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Partition returns the absolute index, we want an index relative to the current p (window start)</a:t>
            </a:r>
          </a:p>
        </p:txBody>
      </p:sp>
    </p:spTree>
    <p:extLst>
      <p:ext uri="{BB962C8B-B14F-4D97-AF65-F5344CB8AC3E}">
        <p14:creationId xmlns:p14="http://schemas.microsoft.com/office/powerpoint/2010/main" val="131597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86A2-0E22-D702-AD91-F032F6F2C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879E0-3D41-4593-27C2-F24B4909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Group assignment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Assignment 2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Midterm 1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Assignment 3</a:t>
            </a:r>
          </a:p>
          <a:p>
            <a:pPr lvl="1"/>
            <a:r>
              <a:rPr lang="en-US" sz="2400" dirty="0"/>
              <a:t>Available early next week</a:t>
            </a:r>
          </a:p>
          <a:p>
            <a:pPr lvl="1"/>
            <a:r>
              <a:rPr lang="en-US" sz="2400" dirty="0"/>
              <a:t>Due on Sunday 9/29 (two weeks)</a:t>
            </a:r>
          </a:p>
        </p:txBody>
      </p:sp>
    </p:spTree>
    <p:extLst>
      <p:ext uri="{BB962C8B-B14F-4D97-AF65-F5344CB8AC3E}">
        <p14:creationId xmlns:p14="http://schemas.microsoft.com/office/powerpoint/2010/main" val="3080162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DF6C-BD6F-F647-8D92-A899A852F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relq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04185B-91E2-AA4F-9CB2-9DA782914602}"/>
              </a:ext>
            </a:extLst>
          </p:cNvPr>
          <p:cNvSpPr/>
          <p:nvPr/>
        </p:nvSpPr>
        <p:spPr>
          <a:xfrm>
            <a:off x="5651863" y="3962400"/>
            <a:ext cx="2362200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C0D608-5ADA-3349-995D-2ADFF37F9B11}"/>
              </a:ext>
            </a:extLst>
          </p:cNvPr>
          <p:cNvSpPr txBox="1"/>
          <p:nvPr/>
        </p:nvSpPr>
        <p:spPr>
          <a:xfrm>
            <a:off x="922513" y="1752600"/>
            <a:ext cx="2254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relq</a:t>
            </a:r>
            <a:r>
              <a:rPr lang="en-US" sz="2400" dirty="0"/>
              <a:t> = q – p + 1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877662-2E00-E740-960B-099B35586996}"/>
              </a:ext>
            </a:extLst>
          </p:cNvPr>
          <p:cNvSpPr txBox="1"/>
          <p:nvPr/>
        </p:nvSpPr>
        <p:spPr>
          <a:xfrm>
            <a:off x="2756262" y="4389695"/>
            <a:ext cx="748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8AC046-CB2D-E74C-8BD0-827BA281D04A}"/>
              </a:ext>
            </a:extLst>
          </p:cNvPr>
          <p:cNvSpPr txBox="1"/>
          <p:nvPr/>
        </p:nvSpPr>
        <p:spPr>
          <a:xfrm>
            <a:off x="5017243" y="4389695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r=9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09E8B5-D989-6342-BD51-00D6821C843D}"/>
              </a:ext>
            </a:extLst>
          </p:cNvPr>
          <p:cNvSpPr txBox="1"/>
          <p:nvPr/>
        </p:nvSpPr>
        <p:spPr>
          <a:xfrm>
            <a:off x="4015922" y="34290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q=7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F3B395-B1A7-304F-A230-2589177E42E6}"/>
              </a:ext>
            </a:extLst>
          </p:cNvPr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43FBE51-7703-6847-A2E7-9C610E7482EC}"/>
              </a:ext>
            </a:extLst>
          </p:cNvPr>
          <p:cNvSpPr/>
          <p:nvPr/>
        </p:nvSpPr>
        <p:spPr>
          <a:xfrm>
            <a:off x="2301252" y="396675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DC76DC-7DCF-C24E-A727-50B993EB7B98}"/>
              </a:ext>
            </a:extLst>
          </p:cNvPr>
          <p:cNvSpPr/>
          <p:nvPr/>
        </p:nvSpPr>
        <p:spPr>
          <a:xfrm>
            <a:off x="1793979" y="396979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211261-8574-3D42-BD84-8E065E97C0B8}"/>
              </a:ext>
            </a:extLst>
          </p:cNvPr>
          <p:cNvSpPr/>
          <p:nvPr/>
        </p:nvSpPr>
        <p:spPr>
          <a:xfrm>
            <a:off x="1260579" y="396979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7E1D9F-F6C0-6B4E-8595-0F4907257BA8}"/>
              </a:ext>
            </a:extLst>
          </p:cNvPr>
          <p:cNvSpPr/>
          <p:nvPr/>
        </p:nvSpPr>
        <p:spPr>
          <a:xfrm>
            <a:off x="727179" y="3972834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41C9FE-EE96-0B48-9552-3B1F0DD41E59}"/>
              </a:ext>
            </a:extLst>
          </p:cNvPr>
          <p:cNvSpPr/>
          <p:nvPr/>
        </p:nvSpPr>
        <p:spPr>
          <a:xfrm>
            <a:off x="4437028" y="396240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6985A0-54CF-3F40-80E9-DE8CFA63D0EC}"/>
              </a:ext>
            </a:extLst>
          </p:cNvPr>
          <p:cNvSpPr/>
          <p:nvPr/>
        </p:nvSpPr>
        <p:spPr>
          <a:xfrm>
            <a:off x="3929755" y="3965440"/>
            <a:ext cx="415821" cy="381000"/>
          </a:xfrm>
          <a:prstGeom prst="rect">
            <a:avLst/>
          </a:prstGeom>
          <a:solidFill>
            <a:srgbClr val="92D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B579F5-76F3-8242-90AC-6D0D84733734}"/>
              </a:ext>
            </a:extLst>
          </p:cNvPr>
          <p:cNvSpPr/>
          <p:nvPr/>
        </p:nvSpPr>
        <p:spPr>
          <a:xfrm>
            <a:off x="3396355" y="396544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28574D-C4DF-6244-BC3A-7B95393CE076}"/>
              </a:ext>
            </a:extLst>
          </p:cNvPr>
          <p:cNvSpPr/>
          <p:nvPr/>
        </p:nvSpPr>
        <p:spPr>
          <a:xfrm>
            <a:off x="2862955" y="396848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0ABE043-CF79-2E40-B392-7D8D9BB89338}"/>
              </a:ext>
            </a:extLst>
          </p:cNvPr>
          <p:cNvSpPr/>
          <p:nvPr/>
        </p:nvSpPr>
        <p:spPr>
          <a:xfrm>
            <a:off x="5017243" y="3962400"/>
            <a:ext cx="415821" cy="381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5ED2EE-9DB9-A64C-A7EC-2B58B7F11F82}"/>
              </a:ext>
            </a:extLst>
          </p:cNvPr>
          <p:cNvSpPr/>
          <p:nvPr/>
        </p:nvSpPr>
        <p:spPr>
          <a:xfrm>
            <a:off x="2819400" y="3838547"/>
            <a:ext cx="2722346" cy="615678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628C2A-4E18-504C-B6D9-3261A2F6DE0B}"/>
              </a:ext>
            </a:extLst>
          </p:cNvPr>
          <p:cNvSpPr txBox="1"/>
          <p:nvPr/>
        </p:nvSpPr>
        <p:spPr>
          <a:xfrm>
            <a:off x="2927554" y="4916270"/>
            <a:ext cx="14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7-5+1=3</a:t>
            </a:r>
          </a:p>
        </p:txBody>
      </p:sp>
      <p:sp>
        <p:nvSpPr>
          <p:cNvPr id="27" name="TextBox 2">
            <a:extLst>
              <a:ext uri="{FF2B5EF4-FFF2-40B4-BE49-F238E27FC236}">
                <a16:creationId xmlns:a16="http://schemas.microsoft.com/office/drawing/2014/main" id="{73E9C19A-2533-A344-A29A-748DD35AB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828" y="1290638"/>
            <a:ext cx="3124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Partition returns the absolute index, we want an index relative to the current p (window start)</a:t>
            </a:r>
          </a:p>
        </p:txBody>
      </p:sp>
    </p:spTree>
    <p:extLst>
      <p:ext uri="{BB962C8B-B14F-4D97-AF65-F5344CB8AC3E}">
        <p14:creationId xmlns:p14="http://schemas.microsoft.com/office/powerpoint/2010/main" val="2828537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639763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>
                <a:cs typeface="+mj-cs"/>
              </a:rPr>
              <a:t>Selection: divide and conquer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543800" cy="2286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>
                <a:cs typeface="+mn-cs"/>
              </a:rPr>
              <a:t>Call partition</a:t>
            </a:r>
          </a:p>
          <a:p>
            <a:pPr lvl="1" eaLnBrk="1" hangingPunct="1">
              <a:defRPr/>
            </a:pPr>
            <a:r>
              <a:rPr lang="en-US" sz="1800" dirty="0">
                <a:cs typeface="+mn-cs"/>
              </a:rPr>
              <a:t>decide which of the three sets contains the answer we’re looking for</a:t>
            </a:r>
          </a:p>
          <a:p>
            <a:pPr lvl="1" eaLnBrk="1" hangingPunct="1">
              <a:defRPr/>
            </a:pPr>
            <a:r>
              <a:rPr lang="en-US" sz="1800" dirty="0" err="1">
                <a:cs typeface="+mn-cs"/>
              </a:rPr>
              <a:t>recurse</a:t>
            </a:r>
            <a:endParaRPr lang="en-US" sz="18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cs typeface="+mn-cs"/>
              </a:rPr>
              <a:t>Like binary search on unsorted data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8400" y="31813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</a:t>
            </a:r>
            <a:r>
              <a:rPr lang="en-US" sz="2400" dirty="0"/>
              <a:t>←</a:t>
            </a:r>
            <a:r>
              <a:rPr lang="en-US" sz="2400" dirty="0">
                <a:cs typeface="+mn-cs"/>
              </a:rPr>
              <a:t>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 = q-p+1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k-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, q+1, r)</a:t>
            </a:r>
          </a:p>
        </p:txBody>
      </p:sp>
      <p:sp>
        <p:nvSpPr>
          <p:cNvPr id="25604" name="TextBox 2"/>
          <p:cNvSpPr txBox="1">
            <a:spLocks noChangeArrowheads="1"/>
          </p:cNvSpPr>
          <p:nvPr/>
        </p:nvSpPr>
        <p:spPr bwMode="auto">
          <a:xfrm>
            <a:off x="6019800" y="3352800"/>
            <a:ext cx="3124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Partition returns the absolute index, we want an index relative to the current p (window start)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495800" y="3962400"/>
            <a:ext cx="1524000" cy="381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639763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>
                <a:cs typeface="+mj-cs"/>
              </a:rPr>
              <a:t>Selection: divide and conquer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543800" cy="2286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>
                <a:cs typeface="+mn-cs"/>
              </a:rPr>
              <a:t>Call partition</a:t>
            </a:r>
          </a:p>
          <a:p>
            <a:pPr lvl="1" eaLnBrk="1" hangingPunct="1">
              <a:defRPr/>
            </a:pPr>
            <a:r>
              <a:rPr lang="en-US" sz="1800" dirty="0">
                <a:cs typeface="+mn-cs"/>
              </a:rPr>
              <a:t>decide which of the three sets contains the answer we’re looking for</a:t>
            </a:r>
          </a:p>
          <a:p>
            <a:pPr lvl="1" eaLnBrk="1" hangingPunct="1">
              <a:defRPr/>
            </a:pPr>
            <a:r>
              <a:rPr lang="en-US" sz="1800" dirty="0" err="1">
                <a:cs typeface="+mn-cs"/>
              </a:rPr>
              <a:t>recurse</a:t>
            </a:r>
            <a:endParaRPr lang="en-US" sz="18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cs typeface="+mn-cs"/>
              </a:rPr>
              <a:t>Like binary search on unsorted data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8400" y="31813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</a:t>
            </a:r>
            <a:r>
              <a:rPr lang="en-US" sz="2400" dirty="0"/>
              <a:t>←</a:t>
            </a:r>
            <a:r>
              <a:rPr lang="en-US" sz="2400" dirty="0">
                <a:cs typeface="+mn-cs"/>
              </a:rPr>
              <a:t>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 = q-p+1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</a:t>
            </a:r>
            <a:r>
              <a:rPr lang="en-US" sz="2400" dirty="0" err="1">
                <a:cs typeface="+mn-cs"/>
              </a:rPr>
              <a:t>relq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k-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, q+1, r)</a:t>
            </a:r>
          </a:p>
        </p:txBody>
      </p:sp>
      <p:sp>
        <p:nvSpPr>
          <p:cNvPr id="24580" name="TextBox 2"/>
          <p:cNvSpPr txBox="1">
            <a:spLocks noChangeArrowheads="1"/>
          </p:cNvSpPr>
          <p:nvPr/>
        </p:nvSpPr>
        <p:spPr bwMode="auto">
          <a:xfrm>
            <a:off x="5867400" y="3200400"/>
            <a:ext cx="2667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</a:rPr>
              <a:t>As we recurse, we may update the k that we’re looking for because we update the lower end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629400" y="4800600"/>
            <a:ext cx="609600" cy="16002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057400" y="1371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5  7  1  4  8  3  2  6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Selection(A, 3, 1, 8)</a:t>
            </a: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29" name="TextBox 1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E66CBF9C-AD20-2334-9D06-FBB16170C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5  1  4  3  2  6  8  7</a:t>
            </a: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Selection(A, 3, 1, 8)</a:t>
            </a:r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 flipV="1">
            <a:off x="44958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5791200" y="4800600"/>
            <a:ext cx="3124200" cy="170387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55" name="TextBox 8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AEBFECC7-1761-2E72-AEE5-E9A0F4C30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3ECE56E0-B490-DC64-FEA2-8000B63AE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Selection(A, 3, 1, 8)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5791200" y="5334000"/>
            <a:ext cx="3124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5  1  4  3  2  6  8  7</a:t>
            </a:r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 flipV="1">
            <a:off x="44958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2057400" y="1371600"/>
            <a:ext cx="2209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79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1,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5</a:t>
            </a:r>
            <a:r>
              <a:rPr lang="en-US" sz="2800" dirty="0">
                <a:cs typeface="+mn-cs"/>
              </a:rPr>
              <a:t>)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5  1  4  3  2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2057400" y="1371600"/>
            <a:ext cx="2209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3675" name="AutoShape 11"/>
          <p:cNvSpPr>
            <a:spLocks/>
          </p:cNvSpPr>
          <p:nvPr/>
        </p:nvSpPr>
        <p:spPr bwMode="auto">
          <a:xfrm rot="-5400000">
            <a:off x="4800600" y="1600200"/>
            <a:ext cx="381000" cy="11430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3962400" y="25146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At each call, discard part of the array</a:t>
            </a: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9041CAE5-5C4A-3D50-3925-5B50A17AA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1, 5)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5791200" y="4800600"/>
            <a:ext cx="3124200" cy="170387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1  2  4  3  5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 flipV="1">
            <a:off x="27432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26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CD1015D0-A7CF-03EC-136C-FAAD00BD3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3</a:t>
            </a:r>
            <a:r>
              <a:rPr lang="en-US" sz="2800" dirty="0">
                <a:cs typeface="+mn-cs"/>
              </a:rPr>
              <a:t>, 5)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5715000" y="5894874"/>
            <a:ext cx="3124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1  2  4  3  5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 flipV="1">
            <a:off x="27432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2971800" y="14478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51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371B49E5-80EB-C77D-A214-E1EF9BD51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3, 5)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2971800" y="14478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B7EE3F74-980F-6986-A0DE-D17091438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7" lvl="1" indent="0">
              <a:buNone/>
            </a:pPr>
            <a:r>
              <a:rPr lang="en-US" dirty="0"/>
              <a:t>Midterm 1</a:t>
            </a:r>
          </a:p>
          <a:p>
            <a:pPr lvl="2"/>
            <a:r>
              <a:rPr lang="en-US" dirty="0"/>
              <a:t>Take-home midterm</a:t>
            </a:r>
          </a:p>
          <a:p>
            <a:pPr lvl="3"/>
            <a:r>
              <a:rPr lang="en-US" dirty="0"/>
              <a:t>Download from </a:t>
            </a:r>
            <a:r>
              <a:rPr lang="en-US" dirty="0" err="1"/>
              <a:t>Gradescope</a:t>
            </a:r>
            <a:endParaRPr lang="en-US" dirty="0"/>
          </a:p>
          <a:p>
            <a:pPr lvl="3"/>
            <a:r>
              <a:rPr lang="en-US" dirty="0"/>
              <a:t>1 hour and 15 minutes to take</a:t>
            </a:r>
          </a:p>
          <a:p>
            <a:pPr lvl="3"/>
            <a:r>
              <a:rPr lang="en-US" dirty="0"/>
              <a:t>Upload answers to </a:t>
            </a:r>
            <a:r>
              <a:rPr lang="en-US" dirty="0" err="1"/>
              <a:t>Gradescope</a:t>
            </a:r>
            <a:r>
              <a:rPr lang="en-US" dirty="0"/>
              <a:t> (in any reasonable format)</a:t>
            </a:r>
          </a:p>
          <a:p>
            <a:pPr lvl="2"/>
            <a:r>
              <a:rPr lang="en-US" dirty="0"/>
              <a:t>Available Thursday (9/19) morning</a:t>
            </a:r>
          </a:p>
          <a:p>
            <a:pPr lvl="2"/>
            <a:r>
              <a:rPr lang="en-US" dirty="0"/>
              <a:t>Must submit by Friday (9/20) 11:59pm</a:t>
            </a:r>
          </a:p>
          <a:p>
            <a:pPr lvl="2"/>
            <a:r>
              <a:rPr lang="en-US" dirty="0"/>
              <a:t>If you want to take it during the normal class time, I’ll be in the classroom</a:t>
            </a:r>
          </a:p>
          <a:p>
            <a:pPr lvl="2"/>
            <a:r>
              <a:rPr lang="en-US" dirty="0"/>
              <a:t>Can use 2 pages of notes (and nothing else)</a:t>
            </a:r>
          </a:p>
          <a:p>
            <a:pPr lvl="2"/>
            <a:r>
              <a:rPr lang="en-US" dirty="0"/>
              <a:t>Cover material up through order statistics (today)</a:t>
            </a:r>
          </a:p>
          <a:p>
            <a:pPr lvl="2"/>
            <a:r>
              <a:rPr lang="en-US" dirty="0"/>
              <a:t>Post sample problems soon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76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3, 5)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5791200" y="4800600"/>
            <a:ext cx="3124200" cy="170387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V="1">
            <a:off x="40386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6569CCF8-B2F5-CCC8-9F26-1E60F72F7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7E65C1BA-0328-23E0-F620-146A5D72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3,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4</a:t>
            </a:r>
            <a:r>
              <a:rPr lang="en-US" sz="2800" dirty="0">
                <a:cs typeface="+mn-cs"/>
              </a:rPr>
              <a:t>)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5791200" y="5334000"/>
            <a:ext cx="3124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9814" name="Line 6"/>
          <p:cNvSpPr>
            <a:spLocks noChangeShapeType="1"/>
          </p:cNvSpPr>
          <p:nvPr/>
        </p:nvSpPr>
        <p:spPr bwMode="auto">
          <a:xfrm flipV="1">
            <a:off x="40386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2971800" y="1447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4823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3, 4)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</a:t>
            </a:r>
            <a:r>
              <a:rPr lang="en-US" sz="3200">
                <a:solidFill>
                  <a:schemeClr val="bg2"/>
                </a:solidFill>
                <a:cs typeface="+mn-cs"/>
              </a:rPr>
              <a:t>5</a:t>
            </a:r>
            <a:r>
              <a:rPr lang="en-US" sz="3200">
                <a:cs typeface="+mn-cs"/>
              </a:rPr>
              <a:t>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2971800" y="1447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45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09D3F8E-EB7B-6749-B80F-80B695C41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3, 4)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3  4  </a:t>
            </a:r>
            <a:r>
              <a:rPr lang="en-US" sz="3200">
                <a:solidFill>
                  <a:schemeClr val="bg2"/>
                </a:solidFill>
                <a:cs typeface="+mn-cs"/>
              </a:rPr>
              <a:t>5</a:t>
            </a:r>
            <a:r>
              <a:rPr lang="en-US" sz="3200">
                <a:cs typeface="+mn-cs"/>
              </a:rPr>
              <a:t>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 flipV="1">
            <a:off x="32004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6869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1AAB1B9-0A98-EEE4-7CCE-5DAB92F31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B980CB3F-AB3E-C9F2-3F49-0AC06F5AA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57650"/>
            <a:ext cx="34290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</a:t>
            </a:r>
            <a:r>
              <a:rPr lang="en-US" dirty="0"/>
              <a:t>←</a:t>
            </a:r>
            <a:r>
              <a:rPr lang="en-US" dirty="0">
                <a:cs typeface="+mn-cs"/>
              </a:rPr>
              <a:t>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q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q+1, r)</a:t>
            </a:r>
          </a:p>
        </p:txBody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3, 4)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5791200" y="4800600"/>
            <a:ext cx="3124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3  4  </a:t>
            </a:r>
            <a:r>
              <a:rPr lang="en-US" sz="3200">
                <a:solidFill>
                  <a:schemeClr val="bg2"/>
                </a:solidFill>
                <a:cs typeface="+mn-cs"/>
              </a:rPr>
              <a:t>5</a:t>
            </a:r>
            <a:r>
              <a:rPr lang="en-US" sz="3200">
                <a:cs typeface="+mn-cs"/>
              </a:rPr>
              <a:t>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 flipV="1">
            <a:off x="32004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2895600" y="1447800"/>
            <a:ext cx="533400" cy="990600"/>
          </a:xfrm>
          <a:prstGeom prst="rect">
            <a:avLst/>
          </a:prstGeom>
          <a:noFill/>
          <a:ln w="28575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  <a:cs typeface="+mn-cs"/>
            </a:endParaRPr>
          </a:p>
        </p:txBody>
      </p:sp>
      <p:sp>
        <p:nvSpPr>
          <p:cNvPr id="37895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Selection?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Best case?</a:t>
            </a:r>
          </a:p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We get lucky and the element at the end of the list is the kth smallest element!</a:t>
            </a:r>
          </a:p>
          <a:p>
            <a:pPr marL="0" indent="0" eaLnBrk="1" hangingPunct="1"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>
                <a:cs typeface="+mn-cs"/>
              </a:rPr>
              <a:t>One call to partition: </a:t>
            </a:r>
            <a:r>
              <a:rPr lang="en-US" sz="2400" dirty="0" err="1">
                <a:solidFill>
                  <a:srgbClr val="0000FF"/>
                </a:solidFill>
                <a:cs typeface="+mn-cs"/>
              </a:rPr>
              <a:t>θ</a:t>
            </a:r>
            <a:r>
              <a:rPr lang="en-US" sz="2400" dirty="0">
                <a:solidFill>
                  <a:srgbClr val="0000FF"/>
                </a:solidFill>
                <a:cs typeface="+mn-cs"/>
              </a:rPr>
              <a:t>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Selection?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Worst case?</a:t>
            </a:r>
          </a:p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Each call to Partition only reduces our search by 1</a:t>
            </a: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Recurrence?</a:t>
            </a: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err="1">
                <a:solidFill>
                  <a:srgbClr val="0000FF"/>
                </a:solidFill>
              </a:rPr>
              <a:t>θ</a:t>
            </a:r>
            <a:r>
              <a:rPr lang="en-US" sz="2400" dirty="0">
                <a:solidFill>
                  <a:srgbClr val="0000FF"/>
                </a:solidFill>
                <a:cs typeface="+mn-cs"/>
              </a:rPr>
              <a:t>(n</a:t>
            </a:r>
            <a:r>
              <a:rPr lang="en-US" sz="2400" baseline="30000" dirty="0">
                <a:solidFill>
                  <a:srgbClr val="0000FF"/>
                </a:solidFill>
                <a:cs typeface="+mn-cs"/>
              </a:rPr>
              <a:t>2</a:t>
            </a:r>
            <a:r>
              <a:rPr lang="en-US" sz="2400" dirty="0">
                <a:solidFill>
                  <a:srgbClr val="0000FF"/>
                </a:solidFill>
                <a:cs typeface="+mn-cs"/>
              </a:rPr>
              <a:t>)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676400" y="23622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1676400" y="3048000"/>
            <a:ext cx="487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1676400" y="3733800"/>
            <a:ext cx="441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132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12035"/>
              </p:ext>
            </p:extLst>
          </p:nvPr>
        </p:nvGraphicFramePr>
        <p:xfrm>
          <a:off x="1752600" y="4800600"/>
          <a:ext cx="3429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71600" imgH="203200" progId="Equation.3">
                  <p:embed/>
                </p:oleObj>
              </mc:Choice>
              <mc:Fallback>
                <p:oleObj name="Equation" r:id="rId2" imgW="13716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00600"/>
                        <a:ext cx="3429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nimBg="1"/>
      <p:bldP spid="132101" grpId="0" animBg="1"/>
      <p:bldP spid="13210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Selection?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>
                <a:cs typeface="+mn-cs"/>
              </a:rPr>
              <a:t>Worst case?</a:t>
            </a:r>
          </a:p>
          <a:p>
            <a:pPr marL="0" indent="0" eaLnBrk="1" hangingPunct="1">
              <a:buNone/>
              <a:defRPr/>
            </a:pPr>
            <a:r>
              <a:rPr lang="en-US" sz="2400" dirty="0">
                <a:cs typeface="+mn-cs"/>
              </a:rPr>
              <a:t>Each call to Partition only reduces our search by 1</a:t>
            </a: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When does this happen?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rgbClr val="0000FF"/>
                </a:solidFill>
                <a:cs typeface="+mn-cs"/>
              </a:rPr>
              <a:t>sorted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rgbClr val="0000FF"/>
                </a:solidFill>
                <a:cs typeface="+mn-cs"/>
              </a:rPr>
              <a:t>reverse sorted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rgbClr val="0000FF"/>
                </a:solidFill>
                <a:cs typeface="+mn-cs"/>
              </a:rPr>
              <a:t>others…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676400" y="23622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1676400" y="3048000"/>
            <a:ext cx="487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1676400" y="3733800"/>
            <a:ext cx="441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How can randomness help us?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57400" y="2209800"/>
            <a:ext cx="48006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err="1">
                <a:cs typeface="+mn-cs"/>
              </a:rPr>
              <a:t>RSelection</a:t>
            </a:r>
            <a:r>
              <a:rPr lang="en-US" sz="2400" dirty="0">
                <a:cs typeface="+mn-cs"/>
              </a:rPr>
              <a:t>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</a:t>
            </a:r>
            <a:r>
              <a:rPr lang="en-US" sz="2400" dirty="0"/>
              <a:t>←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cs typeface="+mn-cs"/>
              </a:rPr>
              <a:t>RPartition</a:t>
            </a:r>
            <a:r>
              <a:rPr lang="en-US" sz="2400" dirty="0">
                <a:cs typeface="+mn-cs"/>
              </a:rPr>
              <a:t>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q+1, 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RSelection?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02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 eaLnBrk="1" hangingPunct="1">
                  <a:buNone/>
                  <a:defRPr/>
                </a:pPr>
                <a:r>
                  <a:rPr lang="en-US" dirty="0">
                    <a:solidFill>
                      <a:srgbClr val="FF0000"/>
                    </a:solidFill>
                    <a:cs typeface="+mn-cs"/>
                  </a:rPr>
                  <a:t>Best case</a:t>
                </a:r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(n)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en-US" dirty="0">
                    <a:solidFill>
                      <a:srgbClr val="FF0000"/>
                    </a:solidFill>
                    <a:cs typeface="+mn-cs"/>
                  </a:rPr>
                  <a:t>Worst case</a:t>
                </a:r>
              </a:p>
              <a:p>
                <a:pPr lvl="1" eaLnBrk="1" hangingPunct="1">
                  <a:defRPr/>
                </a:pPr>
                <a:r>
                  <a:rPr lang="en-US" dirty="0"/>
                  <a:t>Still </a:t>
                </a:r>
                <a:r>
                  <a:rPr lang="en-US" sz="2800" dirty="0" err="1">
                    <a:solidFill>
                      <a:srgbClr val="0000FF"/>
                    </a:solidFill>
                    <a:cs typeface="+mn-cs"/>
                  </a:rPr>
                  <a:t>θ</a:t>
                </a:r>
                <a:r>
                  <a:rPr lang="en-US" dirty="0">
                    <a:solidFill>
                      <a:srgbClr val="0000FF"/>
                    </a:solidFill>
                  </a:rPr>
                  <a:t>(n</a:t>
                </a:r>
                <a:r>
                  <a:rPr lang="en-US" baseline="30000" dirty="0">
                    <a:solidFill>
                      <a:srgbClr val="0000FF"/>
                    </a:solidFill>
                  </a:rPr>
                  <a:t>2</a:t>
                </a:r>
                <a:r>
                  <a:rPr lang="en-US" dirty="0">
                    <a:solidFill>
                      <a:srgbClr val="0000FF"/>
                    </a:solidFill>
                  </a:rPr>
                  <a:t>)</a:t>
                </a:r>
              </a:p>
              <a:p>
                <a:pPr lvl="1" eaLnBrk="1" hangingPunct="1">
                  <a:defRPr/>
                </a:pPr>
                <a:r>
                  <a:rPr lang="en-US" dirty="0"/>
                  <a:t>As with Quicksort, we can get unlucky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en-US" dirty="0">
                    <a:solidFill>
                      <a:srgbClr val="FF0000"/>
                    </a:solidFill>
                    <a:cs typeface="+mn-cs"/>
                  </a:rPr>
                  <a:t>Average case?</a:t>
                </a:r>
              </a:p>
            </p:txBody>
          </p:sp>
        </mc:Choice>
        <mc:Fallback xmlns="">
          <p:sp>
            <p:nvSpPr>
              <p:cNvPr id="1290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852" t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E7EF0-46CB-954E-97CE-174DEF3F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1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8C46-E392-A842-8575-26152202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Math foundations</a:t>
            </a:r>
          </a:p>
          <a:p>
            <a:r>
              <a:rPr lang="en-US" dirty="0"/>
              <a:t>log properties</a:t>
            </a:r>
          </a:p>
          <a:p>
            <a:r>
              <a:rPr lang="en-US" dirty="0"/>
              <a:t>properties of exponentials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Proofs by induction (weak, strong)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Big-O (theta and omega)</a:t>
            </a:r>
          </a:p>
          <a:p>
            <a:r>
              <a:rPr lang="en-US" dirty="0"/>
              <a:t>Proving and disproving</a:t>
            </a:r>
          </a:p>
          <a:p>
            <a:r>
              <a:rPr lang="en-US" dirty="0"/>
              <a:t>Categories and function ordering</a:t>
            </a:r>
          </a:p>
        </p:txBody>
      </p:sp>
    </p:spTree>
    <p:extLst>
      <p:ext uri="{BB962C8B-B14F-4D97-AF65-F5344CB8AC3E}">
        <p14:creationId xmlns:p14="http://schemas.microsoft.com/office/powerpoint/2010/main" val="8641442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Average case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10400" cy="1600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800" dirty="0">
                <a:cs typeface="+mn-cs"/>
              </a:rPr>
              <a:t>Depends on how much data we throw away at each step</a:t>
            </a:r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 flipH="1">
            <a:off x="3200400" y="3200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3" name="AutoShape 5"/>
          <p:cNvSpPr>
            <a:spLocks noChangeArrowheads="1"/>
          </p:cNvSpPr>
          <p:nvPr/>
        </p:nvSpPr>
        <p:spPr bwMode="auto">
          <a:xfrm>
            <a:off x="2743200" y="3657600"/>
            <a:ext cx="990600" cy="1295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 flipH="1" flipV="1">
            <a:off x="3810000" y="3200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5" name="AutoShape 7"/>
          <p:cNvSpPr>
            <a:spLocks noChangeArrowheads="1"/>
          </p:cNvSpPr>
          <p:nvPr/>
        </p:nvSpPr>
        <p:spPr bwMode="auto">
          <a:xfrm>
            <a:off x="3733800" y="3657600"/>
            <a:ext cx="1752600" cy="2209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Average case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>
                <a:cs typeface="+mn-cs"/>
              </a:rPr>
              <a:t>We</a:t>
            </a:r>
            <a:r>
              <a:rPr lang="en-US" sz="2400" dirty="0">
                <a:latin typeface="Arial"/>
                <a:cs typeface="+mn-cs"/>
              </a:rPr>
              <a:t>’</a:t>
            </a:r>
            <a:r>
              <a:rPr lang="en-US" sz="2400" dirty="0">
                <a:cs typeface="+mn-cs"/>
              </a:rPr>
              <a:t>ll call a partition </a:t>
            </a:r>
            <a:r>
              <a:rPr lang="ja-JP" altLang="en-US" sz="2400" dirty="0">
                <a:latin typeface="Arial"/>
                <a:cs typeface="+mn-cs"/>
              </a:rPr>
              <a:t>“</a:t>
            </a:r>
            <a:r>
              <a:rPr lang="en-US" sz="2400" dirty="0">
                <a:cs typeface="+mn-cs"/>
              </a:rPr>
              <a:t>good</a:t>
            </a:r>
            <a:r>
              <a:rPr lang="ja-JP" altLang="en-US" sz="2400" dirty="0">
                <a:latin typeface="Arial"/>
                <a:cs typeface="+mn-cs"/>
              </a:rPr>
              <a:t>”</a:t>
            </a:r>
            <a:r>
              <a:rPr lang="en-US" sz="2400" dirty="0">
                <a:cs typeface="+mn-cs"/>
              </a:rPr>
              <a:t> if the pivot falls within within the 25</a:t>
            </a:r>
            <a:r>
              <a:rPr lang="en-US" sz="2400" baseline="30000" dirty="0">
                <a:cs typeface="+mn-cs"/>
              </a:rPr>
              <a:t>th</a:t>
            </a:r>
            <a:r>
              <a:rPr lang="en-US" sz="2400" dirty="0">
                <a:cs typeface="+mn-cs"/>
              </a:rPr>
              <a:t> and 75</a:t>
            </a:r>
            <a:r>
              <a:rPr lang="en-US" sz="2400" baseline="30000" dirty="0">
                <a:cs typeface="+mn-cs"/>
              </a:rPr>
              <a:t>th</a:t>
            </a:r>
            <a:r>
              <a:rPr lang="en-US" sz="2400" dirty="0">
                <a:cs typeface="+mn-cs"/>
              </a:rPr>
              <a:t> percentile</a:t>
            </a:r>
          </a:p>
          <a:p>
            <a:pPr lvl="1" eaLnBrk="1" hangingPunct="1">
              <a:defRPr/>
            </a:pPr>
            <a:r>
              <a:rPr lang="en-US" sz="2000" dirty="0">
                <a:cs typeface="+mn-cs"/>
              </a:rPr>
              <a:t>a “good” partition throws away at least a quarter of the data</a:t>
            </a:r>
          </a:p>
          <a:p>
            <a:pPr lvl="1" eaLnBrk="1" hangingPunct="1">
              <a:defRPr/>
            </a:pPr>
            <a:r>
              <a:rPr lang="en-US" sz="2000" dirty="0">
                <a:cs typeface="+mn-cs"/>
              </a:rPr>
              <a:t>Or, each of the partitions contains at least 25% of the data</a:t>
            </a: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What is the probability of a </a:t>
            </a:r>
            <a:r>
              <a:rPr lang="ja-JP" altLang="en-US" sz="2400" dirty="0">
                <a:solidFill>
                  <a:srgbClr val="FF0000"/>
                </a:solidFill>
                <a:latin typeface="Arial"/>
                <a:cs typeface="+mn-cs"/>
              </a:rPr>
              <a:t>“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good</a:t>
            </a:r>
            <a:r>
              <a:rPr lang="ja-JP" altLang="en-US" sz="2400" dirty="0">
                <a:solidFill>
                  <a:srgbClr val="FF0000"/>
                </a:solidFill>
                <a:latin typeface="Arial"/>
                <a:cs typeface="+mn-cs"/>
              </a:rPr>
              <a:t>”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partition?</a:t>
            </a: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>
                <a:cs typeface="+mn-cs"/>
              </a:rPr>
              <a:t>Half of the elements lie within this range and half outside, so 50% chance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Average case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001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>
                <a:cs typeface="+mn-cs"/>
              </a:rPr>
              <a:t>Recall, that like Quicksort, we can absorb the cost of a constant number of </a:t>
            </a:r>
            <a:r>
              <a:rPr lang="ja-JP" altLang="en-US">
                <a:latin typeface="Arial"/>
                <a:cs typeface="+mn-cs"/>
              </a:rPr>
              <a:t>“</a:t>
            </a:r>
            <a:r>
              <a:rPr lang="en-US" dirty="0">
                <a:cs typeface="+mn-cs"/>
              </a:rPr>
              <a:t>bad</a:t>
            </a:r>
            <a:r>
              <a:rPr lang="ja-JP" altLang="en-US" dirty="0">
                <a:latin typeface="Arial"/>
                <a:cs typeface="+mn-cs"/>
              </a:rPr>
              <a:t>”</a:t>
            </a:r>
            <a:r>
              <a:rPr lang="en-US" dirty="0">
                <a:cs typeface="+mn-cs"/>
              </a:rPr>
              <a:t> partitions </a:t>
            </a:r>
          </a:p>
        </p:txBody>
      </p:sp>
      <p:sp>
        <p:nvSpPr>
          <p:cNvPr id="134148" name="Line 4"/>
          <p:cNvSpPr>
            <a:spLocks noChangeShapeType="1"/>
          </p:cNvSpPr>
          <p:nvPr/>
        </p:nvSpPr>
        <p:spPr bwMode="auto">
          <a:xfrm flipH="1">
            <a:off x="1295400" y="3048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49" name="AutoShape 5"/>
          <p:cNvSpPr>
            <a:spLocks noChangeArrowheads="1"/>
          </p:cNvSpPr>
          <p:nvPr/>
        </p:nvSpPr>
        <p:spPr bwMode="auto">
          <a:xfrm>
            <a:off x="1219200" y="35814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 flipH="1" flipV="1">
            <a:off x="1905000" y="3048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1" name="AutoShape 7"/>
          <p:cNvSpPr>
            <a:spLocks noChangeArrowheads="1"/>
          </p:cNvSpPr>
          <p:nvPr/>
        </p:nvSpPr>
        <p:spPr bwMode="auto">
          <a:xfrm>
            <a:off x="2133600" y="3505200"/>
            <a:ext cx="11430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2" name="AutoShape 8"/>
          <p:cNvSpPr>
            <a:spLocks noChangeArrowheads="1"/>
          </p:cNvSpPr>
          <p:nvPr/>
        </p:nvSpPr>
        <p:spPr bwMode="auto">
          <a:xfrm>
            <a:off x="1600200" y="51816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3" name="AutoShape 9"/>
          <p:cNvSpPr>
            <a:spLocks noChangeArrowheads="1"/>
          </p:cNvSpPr>
          <p:nvPr/>
        </p:nvSpPr>
        <p:spPr bwMode="auto">
          <a:xfrm>
            <a:off x="3048000" y="51054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4" name="Line 10"/>
          <p:cNvSpPr>
            <a:spLocks noChangeShapeType="1"/>
          </p:cNvSpPr>
          <p:nvPr/>
        </p:nvSpPr>
        <p:spPr bwMode="auto">
          <a:xfrm flipV="1">
            <a:off x="1981200" y="4572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5" name="Line 11"/>
          <p:cNvSpPr>
            <a:spLocks noChangeShapeType="1"/>
          </p:cNvSpPr>
          <p:nvPr/>
        </p:nvSpPr>
        <p:spPr bwMode="auto">
          <a:xfrm flipH="1" flipV="1">
            <a:off x="2819400" y="4572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6" name="AutoShape 12"/>
          <p:cNvSpPr>
            <a:spLocks noChangeArrowheads="1"/>
          </p:cNvSpPr>
          <p:nvPr/>
        </p:nvSpPr>
        <p:spPr bwMode="auto">
          <a:xfrm>
            <a:off x="4191000" y="3657600"/>
            <a:ext cx="8382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7" name="AutoShape 13"/>
          <p:cNvSpPr>
            <a:spLocks noChangeArrowheads="1"/>
          </p:cNvSpPr>
          <p:nvPr/>
        </p:nvSpPr>
        <p:spPr bwMode="auto">
          <a:xfrm>
            <a:off x="5715000" y="36576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8" name="AutoShape 14"/>
          <p:cNvSpPr>
            <a:spLocks noChangeArrowheads="1"/>
          </p:cNvSpPr>
          <p:nvPr/>
        </p:nvSpPr>
        <p:spPr bwMode="auto">
          <a:xfrm>
            <a:off x="7162800" y="35814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9" name="Line 15"/>
          <p:cNvSpPr>
            <a:spLocks noChangeShapeType="1"/>
          </p:cNvSpPr>
          <p:nvPr/>
        </p:nvSpPr>
        <p:spPr bwMode="auto">
          <a:xfrm flipV="1">
            <a:off x="6096000" y="2971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60" name="Line 16"/>
          <p:cNvSpPr>
            <a:spLocks noChangeShapeType="1"/>
          </p:cNvSpPr>
          <p:nvPr/>
        </p:nvSpPr>
        <p:spPr bwMode="auto">
          <a:xfrm flipH="1" flipV="1">
            <a:off x="6781800" y="2971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Average case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On average, how many times will Partition need to be called before we get a good partition?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cs typeface="+mn-cs"/>
              </a:rPr>
              <a:t>Let E be the number of times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cs typeface="+mn-cs"/>
              </a:rPr>
              <a:t>Recurrence:</a:t>
            </a:r>
          </a:p>
        </p:txBody>
      </p:sp>
      <p:graphicFrame>
        <p:nvGraphicFramePr>
          <p:cNvPr id="135176" name="Object 8"/>
          <p:cNvGraphicFramePr>
            <a:graphicFrameLocks noChangeAspect="1"/>
          </p:cNvGraphicFramePr>
          <p:nvPr/>
        </p:nvGraphicFramePr>
        <p:xfrm>
          <a:off x="2971800" y="3429000"/>
          <a:ext cx="16764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586" imgH="393529" progId="Equation.3">
                  <p:embed/>
                </p:oleObj>
              </mc:Choice>
              <mc:Fallback>
                <p:oleObj name="Equation" r:id="rId2" imgW="723586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16764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/>
        </p:nvGraphicFramePr>
        <p:xfrm>
          <a:off x="3276600" y="4422775"/>
          <a:ext cx="33528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47172" imgH="393529" progId="Equation.3">
                  <p:embed/>
                </p:oleObj>
              </mc:Choice>
              <mc:Fallback>
                <p:oleObj name="Equation" r:id="rId4" imgW="1447172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22775"/>
                        <a:ext cx="33528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ChangeAspect="1"/>
          </p:cNvGraphicFramePr>
          <p:nvPr/>
        </p:nvGraphicFramePr>
        <p:xfrm>
          <a:off x="3276600" y="5562600"/>
          <a:ext cx="558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1091" imgH="164957" progId="Equation.3">
                  <p:embed/>
                </p:oleObj>
              </mc:Choice>
              <mc:Fallback>
                <p:oleObj name="Equation" r:id="rId6" imgW="241091" imgH="16495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562600"/>
                        <a:ext cx="5588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5257800" y="3276600"/>
            <a:ext cx="3429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0000FF"/>
                </a:solidFill>
                <a:cs typeface="+mn-cs"/>
              </a:rPr>
              <a:t>half the time we get a good partition on the first try and half of the time, we have to try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Mathematicians and beer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6096000" cy="4411663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/>
              <a:t>An infinite number of mathematicians walk into a bar. The first one orders a beer. The second orders half a beer. The third, a quarter of a beer. The bartender says "You're all idiots", and pours two beers.</a:t>
            </a:r>
          </a:p>
        </p:txBody>
      </p:sp>
      <p:pic>
        <p:nvPicPr>
          <p:cNvPr id="4813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343400"/>
            <a:ext cx="8128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48200"/>
            <a:ext cx="16256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Average case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001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>
                <a:cs typeface="+mn-cs"/>
              </a:rPr>
              <a:t>Another look.  Let </a:t>
            </a:r>
            <a:r>
              <a:rPr lang="en-US" sz="2400" i="1" dirty="0">
                <a:cs typeface="+mn-cs"/>
              </a:rPr>
              <a:t>p</a:t>
            </a:r>
            <a:r>
              <a:rPr lang="en-US" sz="2400" dirty="0">
                <a:cs typeface="+mn-cs"/>
              </a:rPr>
              <a:t> be the probability of success</a:t>
            </a:r>
            <a:br>
              <a:rPr lang="en-US" sz="2400" dirty="0">
                <a:cs typeface="+mn-cs"/>
              </a:rPr>
            </a:b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Let X be the number of calls required</a:t>
            </a:r>
          </a:p>
        </p:txBody>
      </p:sp>
      <p:graphicFrame>
        <p:nvGraphicFramePr>
          <p:cNvPr id="49155" name="Object 4"/>
          <p:cNvGraphicFramePr>
            <a:graphicFrameLocks noChangeAspect="1"/>
          </p:cNvGraphicFramePr>
          <p:nvPr/>
        </p:nvGraphicFramePr>
        <p:xfrm>
          <a:off x="2389188" y="3444875"/>
          <a:ext cx="96361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900" imgH="177800" progId="Equation.3">
                  <p:embed/>
                </p:oleObj>
              </mc:Choice>
              <mc:Fallback>
                <p:oleObj name="Equation" r:id="rId2" imgW="4699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3444875"/>
                        <a:ext cx="96361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3106738" y="4038600"/>
          <a:ext cx="276066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46200" imgH="419100" progId="Equation.3">
                  <p:embed/>
                </p:oleObj>
              </mc:Choice>
              <mc:Fallback>
                <p:oleObj name="Equation" r:id="rId4" imgW="13462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4038600"/>
                        <a:ext cx="276066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8" name="Object 6"/>
          <p:cNvGraphicFramePr>
            <a:graphicFrameLocks noChangeAspect="1"/>
          </p:cNvGraphicFramePr>
          <p:nvPr/>
        </p:nvGraphicFramePr>
        <p:xfrm>
          <a:off x="3124200" y="5006975"/>
          <a:ext cx="18494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01309" imgH="418918" progId="Equation.3">
                  <p:embed/>
                </p:oleObj>
              </mc:Choice>
              <mc:Fallback>
                <p:oleObj name="Equation" r:id="rId6" imgW="901309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006975"/>
                        <a:ext cx="184943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9" name="Object 7"/>
          <p:cNvGraphicFramePr>
            <a:graphicFrameLocks noChangeAspect="1"/>
          </p:cNvGraphicFramePr>
          <p:nvPr/>
        </p:nvGraphicFramePr>
        <p:xfrm>
          <a:off x="3124200" y="5845175"/>
          <a:ext cx="6000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1973" imgH="418918" progId="Equation.3">
                  <p:embed/>
                </p:oleObj>
              </mc:Choice>
              <mc:Fallback>
                <p:oleObj name="Equation" r:id="rId8" imgW="291973" imgH="41891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845175"/>
                        <a:ext cx="6000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429000" y="3276600"/>
          <a:ext cx="195421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52500" imgH="330200" progId="Equation.3">
                  <p:embed/>
                </p:oleObj>
              </mc:Choice>
              <mc:Fallback>
                <p:oleObj name="Equation" r:id="rId10" imgW="952500" imgH="330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76600"/>
                        <a:ext cx="1954213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Average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If on average we can get a “good” partition ever other time, what is the recurrence?</a:t>
            </a:r>
          </a:p>
          <a:p>
            <a:pPr lvl="1">
              <a:defRPr/>
            </a:pPr>
            <a:r>
              <a:rPr lang="en-US" dirty="0"/>
              <a:t>recall the pivot of a “good” partition falls in the 25</a:t>
            </a:r>
            <a:r>
              <a:rPr lang="en-US" baseline="30000" dirty="0"/>
              <a:t>th</a:t>
            </a:r>
            <a:r>
              <a:rPr lang="en-US" dirty="0"/>
              <a:t> and 75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6246B-EA4C-0C8D-1771-044E1F911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CB08A-18B9-629E-8B20-4B669F4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Average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8ACE4-0774-0202-582B-6F0C94067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If on average we can get a “good” partition ever other time, what is the recurrence?</a:t>
            </a:r>
          </a:p>
          <a:p>
            <a:pPr lvl="1">
              <a:defRPr/>
            </a:pPr>
            <a:r>
              <a:rPr lang="en-US" dirty="0"/>
              <a:t>recall the pivot of a “good” partition falls in the 25</a:t>
            </a:r>
            <a:r>
              <a:rPr lang="en-US" baseline="30000" dirty="0"/>
              <a:t>th</a:t>
            </a:r>
            <a:r>
              <a:rPr lang="en-US" dirty="0"/>
              <a:t> and 75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EB713471-FB03-B4C4-5DF9-C3E0E6FEB5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1200" y="4724400"/>
            <a:ext cx="304800" cy="914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2839994-A371-032E-66D2-E255BB90F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8674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roll in the cost of the </a:t>
            </a:r>
            <a:r>
              <a:rPr lang="ja-JP" altLang="en-US" sz="2000">
                <a:latin typeface="Arial"/>
                <a:cs typeface="+mn-cs"/>
              </a:rPr>
              <a:t>“</a:t>
            </a:r>
            <a:r>
              <a:rPr lang="en-US" sz="2000">
                <a:cs typeface="+mn-cs"/>
              </a:rPr>
              <a:t>bad</a:t>
            </a:r>
            <a:r>
              <a:rPr lang="ja-JP" altLang="en-US" sz="2000">
                <a:latin typeface="Arial"/>
                <a:cs typeface="+mn-cs"/>
              </a:rPr>
              <a:t>”</a:t>
            </a:r>
            <a:r>
              <a:rPr lang="en-US" sz="2000">
                <a:cs typeface="+mn-cs"/>
              </a:rPr>
              <a:t> partitions</a:t>
            </a: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7236D589-C28C-7E01-2D4D-5FB3E85177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4953000"/>
            <a:ext cx="30480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EFCAB450-51DC-4638-BE92-51DD48699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We throw away at least ¼ of the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F58742E-AB3F-3CD5-7615-074754B9188B}"/>
                  </a:ext>
                </a:extLst>
              </p:cNvPr>
              <p:cNvSpPr txBox="1"/>
              <p:nvPr/>
            </p:nvSpPr>
            <p:spPr>
              <a:xfrm>
                <a:off x="1903563" y="3788759"/>
                <a:ext cx="4063228" cy="935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F58742E-AB3F-3CD5-7615-074754B91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563" y="3788759"/>
                <a:ext cx="4063228" cy="935641"/>
              </a:xfrm>
              <a:prstGeom prst="rect">
                <a:avLst/>
              </a:prstGeom>
              <a:blipFill>
                <a:blip r:embed="rId2"/>
                <a:stretch>
                  <a:fillRect l="-1558" t="-1351" r="-3115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7199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792163"/>
          </a:xfrm>
        </p:spPr>
        <p:txBody>
          <a:bodyPr/>
          <a:lstStyle/>
          <a:p>
            <a:pPr>
              <a:defRPr/>
            </a:pPr>
            <a:r>
              <a:rPr lang="en-US" dirty="0"/>
              <a:t>Which is?</a:t>
            </a:r>
          </a:p>
        </p:txBody>
      </p:sp>
      <p:graphicFrame>
        <p:nvGraphicFramePr>
          <p:cNvPr id="512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318656"/>
              </p:ext>
            </p:extLst>
          </p:nvPr>
        </p:nvGraphicFramePr>
        <p:xfrm>
          <a:off x="1806575" y="2590800"/>
          <a:ext cx="40798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84300" imgH="203200" progId="Equation.3">
                  <p:embed/>
                </p:oleObj>
              </mc:Choice>
              <mc:Fallback>
                <p:oleObj name="Equation" r:id="rId2" imgW="13843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2590800"/>
                        <a:ext cx="40798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5" name="Object 2"/>
          <p:cNvGraphicFramePr>
            <a:graphicFrameLocks noChangeAspect="1"/>
          </p:cNvGraphicFramePr>
          <p:nvPr/>
        </p:nvGraphicFramePr>
        <p:xfrm>
          <a:off x="920750" y="228600"/>
          <a:ext cx="4940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700" imgH="203200" progId="Equation.3">
                  <p:embed/>
                </p:oleObj>
              </mc:Choice>
              <mc:Fallback>
                <p:oleObj name="Equation" r:id="rId2" imgW="14097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228600"/>
                        <a:ext cx="4940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  a   = </a:t>
            </a:r>
            <a:br>
              <a:rPr lang="en-US" sz="2800"/>
            </a:br>
            <a:r>
              <a:rPr lang="en-US" sz="2800"/>
              <a:t>  b   =</a:t>
            </a:r>
            <a:br>
              <a:rPr lang="en-US" sz="2800"/>
            </a:br>
            <a:r>
              <a:rPr lang="en-US" sz="2800" i="1"/>
              <a:t>f(n) =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1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752600" y="3146425"/>
            <a:ext cx="83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4/3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752600" y="36036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dirty="0"/>
              <a:t>n</a:t>
            </a:r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292" imgH="203024" progId="Equation.3">
                  <p:embed/>
                </p:oleObj>
              </mc:Choice>
              <mc:Fallback>
                <p:oleObj name="Equation" r:id="rId4" imgW="355292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453698"/>
              </p:ext>
            </p:extLst>
          </p:nvPr>
        </p:nvGraphicFramePr>
        <p:xfrm>
          <a:off x="3852863" y="2833688"/>
          <a:ext cx="1897062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74700" imgH="508000" progId="Equation.3">
                  <p:embed/>
                </p:oleObj>
              </mc:Choice>
              <mc:Fallback>
                <p:oleObj name="Equation" r:id="rId6" imgW="774700" imgH="508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2833688"/>
                        <a:ext cx="1897062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601144"/>
              </p:ext>
            </p:extLst>
          </p:nvPr>
        </p:nvGraphicFramePr>
        <p:xfrm>
          <a:off x="863600" y="4500563"/>
          <a:ext cx="2538413" cy="188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92200" imgH="812800" progId="Equation.3">
                  <p:embed/>
                </p:oleObj>
              </mc:Choice>
              <mc:Fallback>
                <p:oleObj name="Equation" r:id="rId8" imgW="1092200" imgH="812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500563"/>
                        <a:ext cx="2538413" cy="188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10"/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49600" imgH="228600" progId="Equation.3">
                  <p:embed/>
                </p:oleObj>
              </mc:Choice>
              <mc:Fallback>
                <p:oleObj name="Equation" r:id="rId10" imgW="31496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1"/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819400" imgH="228600" progId="Equation.3">
                  <p:embed/>
                </p:oleObj>
              </mc:Choice>
              <mc:Fallback>
                <p:oleObj name="Equation" r:id="rId12" imgW="2819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5" name="Object 12"/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594100" imgH="228600" progId="Equation.3">
                  <p:embed/>
                </p:oleObj>
              </mc:Choice>
              <mc:Fallback>
                <p:oleObj name="Equation" r:id="rId14" imgW="35941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6" name="Object 13"/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95400" imgH="203200" progId="Equation.3">
                  <p:embed/>
                </p:oleObj>
              </mc:Choice>
              <mc:Fallback>
                <p:oleObj name="Equation" r:id="rId16" imgW="1295400" imgH="203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343400" y="4343400"/>
            <a:ext cx="3200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2102DA"/>
                </a:solidFill>
              </a:rPr>
              <a:t>Case 3: </a:t>
            </a:r>
            <a:r>
              <a:rPr lang="el-GR" sz="3200" dirty="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2102DA"/>
                </a:solidFill>
                <a:cs typeface="Arial" charset="0"/>
              </a:rPr>
              <a:t>(n)</a:t>
            </a:r>
            <a:r>
              <a:rPr lang="en-US" sz="3200" dirty="0"/>
              <a:t>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191000" y="5105400"/>
            <a:ext cx="480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</a:rPr>
              <a:t>Average case running time!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8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4800-7206-344E-A14F-ED7720C3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1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1FF3-F1C2-F142-91DD-F7414619E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Recurrences</a:t>
            </a:r>
          </a:p>
          <a:p>
            <a:r>
              <a:rPr lang="en-US" dirty="0"/>
              <a:t>Generating (i.e., given a function/algorithm, write the recurrence)</a:t>
            </a:r>
          </a:p>
          <a:p>
            <a:r>
              <a:rPr lang="en-US" dirty="0"/>
              <a:t>Solving: recurrence tree, substitution, master method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Sorting</a:t>
            </a:r>
          </a:p>
          <a:p>
            <a:r>
              <a:rPr lang="en-US" dirty="0"/>
              <a:t>Insertion sort, Selection sort, </a:t>
            </a:r>
            <a:r>
              <a:rPr lang="en-US" dirty="0" err="1"/>
              <a:t>Mergesort</a:t>
            </a:r>
            <a:r>
              <a:rPr lang="en-US" dirty="0"/>
              <a:t>, Quicksort</a:t>
            </a:r>
          </a:p>
          <a:p>
            <a:r>
              <a:rPr lang="en-US" dirty="0"/>
              <a:t>Runtimes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Order statistics</a:t>
            </a:r>
          </a:p>
          <a:p>
            <a:r>
              <a:rPr lang="en-US" dirty="0"/>
              <a:t>median/selection</a:t>
            </a:r>
          </a:p>
          <a:p>
            <a:r>
              <a:rPr lang="en-US" dirty="0"/>
              <a:t>run-time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Divide and conquer algorithms</a:t>
            </a:r>
          </a:p>
        </p:txBody>
      </p:sp>
    </p:spTree>
    <p:extLst>
      <p:ext uri="{BB962C8B-B14F-4D97-AF65-F5344CB8AC3E}">
        <p14:creationId xmlns:p14="http://schemas.microsoft.com/office/powerpoint/2010/main" val="13584251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7939-EDF2-9145-A530-1F03A3E3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451F5-F9A4-C547-B607-9F3A525BE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Worst case: </a:t>
            </a:r>
            <a:r>
              <a:rPr lang="el-GR" sz="2800" dirty="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2800" dirty="0">
                <a:solidFill>
                  <a:srgbClr val="2102DA"/>
                </a:solidFill>
                <a:cs typeface="Arial" charset="0"/>
              </a:rPr>
              <a:t>(n</a:t>
            </a:r>
            <a:r>
              <a:rPr lang="en-US" sz="2800" baseline="30000" dirty="0">
                <a:solidFill>
                  <a:srgbClr val="2102DA"/>
                </a:solidFill>
                <a:cs typeface="Arial" charset="0"/>
              </a:rPr>
              <a:t>2</a:t>
            </a:r>
            <a:r>
              <a:rPr lang="en-US" sz="2800" dirty="0">
                <a:solidFill>
                  <a:srgbClr val="2102DA"/>
                </a:solidFill>
                <a:cs typeface="Arial" charset="0"/>
              </a:rPr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Best case: </a:t>
            </a:r>
            <a:r>
              <a:rPr lang="el-GR" sz="2800" dirty="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2800" dirty="0">
                <a:solidFill>
                  <a:srgbClr val="2102DA"/>
                </a:solidFill>
                <a:cs typeface="Arial" charset="0"/>
              </a:rPr>
              <a:t>(n)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Average case: </a:t>
            </a:r>
            <a:r>
              <a:rPr lang="el-GR" sz="2800" dirty="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2800" dirty="0">
                <a:solidFill>
                  <a:srgbClr val="2102DA"/>
                </a:solidFill>
                <a:cs typeface="Arial" charset="0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435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 aside…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Notice a trend?</a:t>
            </a:r>
          </a:p>
        </p:txBody>
      </p:sp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1322388" y="2438400"/>
          <a:ext cx="444023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200" imgH="203200" progId="Equation.3">
                  <p:embed/>
                </p:oleObj>
              </mc:Choice>
              <mc:Fallback>
                <p:oleObj name="Equation" r:id="rId2" imgW="13462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2438400"/>
                        <a:ext cx="4440237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2"/>
          <p:cNvGraphicFramePr>
            <a:graphicFrameLocks noChangeAspect="1"/>
          </p:cNvGraphicFramePr>
          <p:nvPr/>
        </p:nvGraphicFramePr>
        <p:xfrm>
          <a:off x="1295400" y="3581400"/>
          <a:ext cx="46482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09700" imgH="203200" progId="Equation.3">
                  <p:embed/>
                </p:oleObj>
              </mc:Choice>
              <mc:Fallback>
                <p:oleObj name="Equation" r:id="rId4" imgW="14097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81400"/>
                        <a:ext cx="46482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6207125" y="23622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l-GR" sz="360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600">
                <a:solidFill>
                  <a:srgbClr val="2102DA"/>
                </a:solidFill>
                <a:cs typeface="Arial" charset="0"/>
              </a:rPr>
              <a:t>(n)</a:t>
            </a:r>
            <a:r>
              <a:rPr lang="en-US" sz="3600"/>
              <a:t> 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6172200" y="3621088"/>
            <a:ext cx="110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l-GR" sz="360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600">
                <a:solidFill>
                  <a:srgbClr val="2102DA"/>
                </a:solidFill>
                <a:cs typeface="Arial" charset="0"/>
              </a:rPr>
              <a:t>(n)</a:t>
            </a:r>
            <a:r>
              <a:rPr lang="en-US" sz="3600"/>
              <a:t>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3" name="Object 2"/>
          <p:cNvGraphicFramePr>
            <a:graphicFrameLocks noChangeAspect="1"/>
          </p:cNvGraphicFramePr>
          <p:nvPr/>
        </p:nvGraphicFramePr>
        <p:xfrm>
          <a:off x="228600" y="15875"/>
          <a:ext cx="2895600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400" imgH="660400" progId="Equation.3">
                  <p:embed/>
                </p:oleObj>
              </mc:Choice>
              <mc:Fallback>
                <p:oleObj name="Equation" r:id="rId2" imgW="1295400" imgH="660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875"/>
                        <a:ext cx="2895600" cy="147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  a   = </a:t>
            </a:r>
            <a:br>
              <a:rPr lang="en-US" sz="2800"/>
            </a:br>
            <a:r>
              <a:rPr lang="en-US" sz="2800"/>
              <a:t>  b   =</a:t>
            </a:r>
            <a:br>
              <a:rPr lang="en-US" sz="2800"/>
            </a:br>
            <a:r>
              <a:rPr lang="en-US" sz="2800" i="1"/>
              <a:t>f(n) =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1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752600" y="3146425"/>
            <a:ext cx="83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1/p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752600" y="3603625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dirty="0"/>
              <a:t>f(n)</a:t>
            </a:r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292" imgH="203024" progId="Equation.3">
                  <p:embed/>
                </p:oleObj>
              </mc:Choice>
              <mc:Fallback>
                <p:oleObj name="Equation" r:id="rId4" imgW="355292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3852863" y="2847975"/>
          <a:ext cx="1897062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74700" imgH="495300" progId="Equation.3">
                  <p:embed/>
                </p:oleObj>
              </mc:Choice>
              <mc:Fallback>
                <p:oleObj name="Equation" r:id="rId6" imgW="774700" imgH="495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2847975"/>
                        <a:ext cx="1897062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26670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49600" imgH="228600" progId="Equation.3">
                  <p:embed/>
                </p:oleObj>
              </mc:Choice>
              <mc:Fallback>
                <p:oleObj name="Equation" r:id="rId8" imgW="31496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11"/>
          <p:cNvGraphicFramePr>
            <a:graphicFrameLocks noChangeAspect="1"/>
          </p:cNvGraphicFramePr>
          <p:nvPr/>
        </p:nvGraphicFramePr>
        <p:xfrm>
          <a:off x="26670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819400" imgH="228600" progId="Equation.3">
                  <p:embed/>
                </p:oleObj>
              </mc:Choice>
              <mc:Fallback>
                <p:oleObj name="Equation" r:id="rId10" imgW="2819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2" name="Object 12"/>
          <p:cNvGraphicFramePr>
            <a:graphicFrameLocks noChangeAspect="1"/>
          </p:cNvGraphicFramePr>
          <p:nvPr/>
        </p:nvGraphicFramePr>
        <p:xfrm>
          <a:off x="27432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594100" imgH="228600" progId="Equation.3">
                  <p:embed/>
                </p:oleObj>
              </mc:Choice>
              <mc:Fallback>
                <p:oleObj name="Equation" r:id="rId12" imgW="35941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3" name="Object 13"/>
          <p:cNvGraphicFramePr>
            <a:graphicFrameLocks noChangeAspect="1"/>
          </p:cNvGraphicFramePr>
          <p:nvPr/>
        </p:nvGraphicFramePr>
        <p:xfrm>
          <a:off x="29718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95400" imgH="203200" progId="Equation.3">
                  <p:embed/>
                </p:oleObj>
              </mc:Choice>
              <mc:Fallback>
                <p:oleObj name="Equation" r:id="rId14" imgW="1295400" imgH="203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2362200" y="5029200"/>
            <a:ext cx="3200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2102DA"/>
                </a:solidFill>
              </a:rPr>
              <a:t>Case 3: </a:t>
            </a:r>
            <a:r>
              <a:rPr lang="el-GR" sz="3200" dirty="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2102DA"/>
                </a:solidFill>
                <a:cs typeface="Arial" charset="0"/>
              </a:rPr>
              <a:t>(f(n))</a:t>
            </a:r>
            <a:r>
              <a:rPr lang="en-US" sz="32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8852D6-C7BF-804B-ADB9-03105F7CB92B}"/>
              </a:ext>
            </a:extLst>
          </p:cNvPr>
          <p:cNvSpPr txBox="1"/>
          <p:nvPr/>
        </p:nvSpPr>
        <p:spPr>
          <a:xfrm>
            <a:off x="4759574" y="35330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88" grpId="0"/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CFFFB-F3C3-DC48-BDF3-306548FAC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635DE-4733-E24C-B2E0-126DD5758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Split data in half and recurse on two halves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Assume it works!  How do we get the answer to the entire problem?</a:t>
            </a:r>
          </a:p>
          <a:p>
            <a:pPr marL="806450" lvl="1" indent="-457200"/>
            <a:r>
              <a:rPr lang="en-US" dirty="0"/>
              <a:t>Often have to do a bit of extra work</a:t>
            </a:r>
          </a:p>
          <a:p>
            <a:pPr marL="806450" lvl="1" indent="-457200"/>
            <a:r>
              <a:rPr lang="en-US" dirty="0"/>
              <a:t>Be careful about solutions that could span/combine the two halves</a:t>
            </a:r>
          </a:p>
        </p:txBody>
      </p:sp>
    </p:spTree>
    <p:extLst>
      <p:ext uri="{BB962C8B-B14F-4D97-AF65-F5344CB8AC3E}">
        <p14:creationId xmlns:p14="http://schemas.microsoft.com/office/powerpoint/2010/main" val="31275250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BC1B-9428-9A4F-95C5-2DC8CD742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F7BF5-924E-894F-A741-29394FADE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a data structure?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en-US" sz="3200" dirty="0">
                <a:solidFill>
                  <a:srgbClr val="0000FF"/>
                </a:solidFill>
              </a:rPr>
              <a:t>Way of storing data that </a:t>
            </a:r>
            <a:r>
              <a:rPr lang="en-US" altLang="en-US" sz="3200" b="1" dirty="0">
                <a:solidFill>
                  <a:srgbClr val="0000FF"/>
                </a:solidFill>
              </a:rPr>
              <a:t>facilitates particular operations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58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B9A39-8FA8-B245-81A5-048CCD37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7EEB6-D4AA-A44F-AB0F-84799C1F7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some of the data structures that you’ve seen?</a:t>
            </a:r>
          </a:p>
        </p:txBody>
      </p:sp>
    </p:spTree>
    <p:extLst>
      <p:ext uri="{BB962C8B-B14F-4D97-AF65-F5344CB8AC3E}">
        <p14:creationId xmlns:p14="http://schemas.microsoft.com/office/powerpoint/2010/main" val="40054589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5057E-899B-A24D-BC28-E3C955DD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72C68-5F9E-4B40-AEFB-37FCA2B90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41148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Ordered Set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Priority Queue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Unordered Set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42AC5-4BE4-2C4C-A35E-115052337721}"/>
              </a:ext>
            </a:extLst>
          </p:cNvPr>
          <p:cNvSpPr txBox="1"/>
          <p:nvPr/>
        </p:nvSpPr>
        <p:spPr>
          <a:xfrm>
            <a:off x="4769709" y="1878227"/>
            <a:ext cx="37646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What operations do they support?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What are they good at?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How can we implement them? (Are there variations?)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What are the runtimes for the operations? (Do variations matter?)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735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4515E-120C-844E-8108-A01D5E9E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F173E-C4E4-704A-ACFC-35283D5FC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get/set at index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append (add at the end of the list)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add/insert</a:t>
            </a:r>
          </a:p>
        </p:txBody>
      </p:sp>
    </p:spTree>
    <p:extLst>
      <p:ext uri="{BB962C8B-B14F-4D97-AF65-F5344CB8AC3E}">
        <p14:creationId xmlns:p14="http://schemas.microsoft.com/office/powerpoint/2010/main" val="18962766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6996-BA18-BB40-9FF0-337ADB17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CB5A-9A6A-FC46-99DF-A8742B26E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contains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next/</a:t>
            </a:r>
            <a:r>
              <a:rPr lang="en-US" dirty="0" err="1"/>
              <a:t>prev</a:t>
            </a:r>
            <a:r>
              <a:rPr lang="en-US" dirty="0"/>
              <a:t> (successor/predecessor)</a:t>
            </a:r>
          </a:p>
        </p:txBody>
      </p:sp>
    </p:spTree>
    <p:extLst>
      <p:ext uri="{BB962C8B-B14F-4D97-AF65-F5344CB8AC3E}">
        <p14:creationId xmlns:p14="http://schemas.microsoft.com/office/powerpoint/2010/main" val="34463662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A9C54-EECA-204A-BD80-5BD22A9F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83AF5-317E-2C43-9D18-6094E5770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min/max</a:t>
            </a:r>
          </a:p>
        </p:txBody>
      </p:sp>
    </p:spTree>
    <p:extLst>
      <p:ext uri="{BB962C8B-B14F-4D97-AF65-F5344CB8AC3E}">
        <p14:creationId xmlns:p14="http://schemas.microsoft.com/office/powerpoint/2010/main" val="171837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Medians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The median of a set of numbers is the number such that half of the numbers are larger and half smaller</a:t>
            </a: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How might we calculate the median of a set?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Sort the numbers, then pick the n/2 element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819400" y="26670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cs typeface="+mn-cs"/>
              </a:rPr>
              <a:t>A = [50, 12, 1, 97, 30]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4953000" y="2682875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819400" y="51054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A = [1, 12, 30, 50, 97]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114800" y="5105400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05200" y="5867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cs typeface="Arial" charset="0"/>
              </a:rPr>
              <a:t>runtime?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animBg="1"/>
      <p:bldP spid="6" grpId="0"/>
      <p:bldP spid="7" grpId="0" animBg="1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0C4A-14A0-D442-9227-47A3A5E5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8AAD-C3A0-D54A-916A-A648F5D2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contains</a:t>
            </a:r>
          </a:p>
        </p:txBody>
      </p:sp>
    </p:spTree>
    <p:extLst>
      <p:ext uri="{BB962C8B-B14F-4D97-AF65-F5344CB8AC3E}">
        <p14:creationId xmlns:p14="http://schemas.microsoft.com/office/powerpoint/2010/main" val="212842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Medians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The median of a set of numbers is the number such that half of the numbers are larger and half smaller</a:t>
            </a:r>
          </a:p>
          <a:p>
            <a:pPr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How might we calculate the median of a set?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Sort the numbers, then pick the n/2 element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819400" y="26670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cs typeface="+mn-cs"/>
              </a:rPr>
              <a:t>A = [50, 12, 1, 97, 30]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4953000" y="2682875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819400" y="51054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A = [1, 12, 30, 50, 97]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114800" y="5105400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505200" y="5867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sz="2400" dirty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2400" dirty="0">
                <a:solidFill>
                  <a:srgbClr val="0000FF"/>
                </a:solidFill>
                <a:cs typeface="+mn-cs"/>
              </a:rPr>
              <a:t>(n log n)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/>
              <a:t>More general problem: </a:t>
            </a:r>
            <a:br>
              <a:rPr lang="en-US" sz="2400" dirty="0"/>
            </a:br>
            <a:r>
              <a:rPr lang="en-US" sz="2400" dirty="0"/>
              <a:t>find the </a:t>
            </a:r>
            <a:r>
              <a:rPr lang="en-US" sz="2400" i="1" dirty="0"/>
              <a:t>k</a:t>
            </a:r>
            <a:r>
              <a:rPr lang="en-US" sz="2400" dirty="0"/>
              <a:t>-</a:t>
            </a:r>
            <a:r>
              <a:rPr lang="en-US" sz="2400" dirty="0" err="1"/>
              <a:t>th</a:t>
            </a:r>
            <a:r>
              <a:rPr lang="en-US" sz="2400" dirty="0"/>
              <a:t> smallest element in an array</a:t>
            </a:r>
          </a:p>
          <a:p>
            <a:pPr lvl="1">
              <a:defRPr/>
            </a:pPr>
            <a:r>
              <a:rPr lang="en-US" sz="2000" dirty="0"/>
              <a:t>i.e. element where exactly k-1 things are smaller than it</a:t>
            </a:r>
          </a:p>
          <a:p>
            <a:pPr lvl="1">
              <a:defRPr/>
            </a:pPr>
            <a:r>
              <a:rPr lang="en-US" sz="2000" dirty="0"/>
              <a:t>aka the “selection” problem</a:t>
            </a:r>
          </a:p>
          <a:p>
            <a:pPr lvl="1">
              <a:defRPr/>
            </a:pPr>
            <a:r>
              <a:rPr lang="en-US" sz="2000" dirty="0"/>
              <a:t>can use this to find the median if we want</a:t>
            </a:r>
          </a:p>
          <a:p>
            <a:pPr marL="0" indent="0">
              <a:buFont typeface="Wingdings" charset="0"/>
              <a:buNone/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Can we solve this in a similar way?</a:t>
            </a:r>
          </a:p>
          <a:p>
            <a:pPr lvl="1">
              <a:defRPr/>
            </a:pPr>
            <a:r>
              <a:rPr lang="en-US" sz="2000" dirty="0">
                <a:solidFill>
                  <a:srgbClr val="0000FF"/>
                </a:solidFill>
              </a:rPr>
              <a:t>Yes, sort the data and take the </a:t>
            </a:r>
            <a:r>
              <a:rPr lang="en-US" sz="2000" dirty="0" err="1">
                <a:solidFill>
                  <a:srgbClr val="0000FF"/>
                </a:solidFill>
              </a:rPr>
              <a:t>kth</a:t>
            </a:r>
            <a:r>
              <a:rPr lang="en-US" sz="2000" dirty="0">
                <a:solidFill>
                  <a:srgbClr val="0000FF"/>
                </a:solidFill>
              </a:rPr>
              <a:t> element</a:t>
            </a:r>
          </a:p>
          <a:p>
            <a:pPr lvl="1">
              <a:defRPr/>
            </a:pPr>
            <a:r>
              <a:rPr lang="el-GR" sz="2000" dirty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2000" dirty="0">
                <a:solidFill>
                  <a:srgbClr val="0000FF"/>
                </a:solidFill>
              </a:rPr>
              <a:t>(n log n)</a:t>
            </a:r>
          </a:p>
          <a:p>
            <a:pPr lvl="1">
              <a:defRPr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Can we do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Are we doing more work than we need to?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 typeface="Wingdings" charset="0"/>
              <a:buNone/>
              <a:defRPr/>
            </a:pPr>
            <a:r>
              <a:rPr lang="en-US" sz="2400" dirty="0"/>
              <a:t>To get the k-</a:t>
            </a:r>
            <a:r>
              <a:rPr lang="en-US" sz="2400" dirty="0" err="1"/>
              <a:t>th</a:t>
            </a:r>
            <a:r>
              <a:rPr lang="en-US" sz="2400" dirty="0"/>
              <a:t> element (or the median) by sorting, we’re finding </a:t>
            </a:r>
            <a:r>
              <a:rPr lang="en-US" sz="2400" i="1" dirty="0"/>
              <a:t>all</a:t>
            </a:r>
            <a:r>
              <a:rPr lang="en-US" sz="2400" dirty="0"/>
              <a:t> the k-</a:t>
            </a:r>
            <a:r>
              <a:rPr lang="en-US" sz="2400" dirty="0" err="1"/>
              <a:t>th</a:t>
            </a:r>
            <a:r>
              <a:rPr lang="en-US" sz="2400" dirty="0"/>
              <a:t> elements at once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</a:rPr>
              <a:t>We just want the one!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 typeface="Wingdings" charset="0"/>
              <a:buNone/>
              <a:defRPr/>
            </a:pPr>
            <a:r>
              <a:rPr lang="en-US" sz="2400" dirty="0"/>
              <a:t>Often when you find yourself doing more work than you need to, there is a faster way (though not always)</a:t>
            </a:r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5365</TotalTime>
  <Words>3314</Words>
  <Application>Microsoft Macintosh PowerPoint</Application>
  <PresentationFormat>On-screen Show (4:3)</PresentationFormat>
  <Paragraphs>397</Paragraphs>
  <Slides>60</Slides>
  <Notes>7</Notes>
  <HiddenSlides>8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Arial</vt:lpstr>
      <vt:lpstr>Calibri</vt:lpstr>
      <vt:lpstr>Cambria Math</vt:lpstr>
      <vt:lpstr>Wingdings</vt:lpstr>
      <vt:lpstr>Network</vt:lpstr>
      <vt:lpstr>Equation</vt:lpstr>
      <vt:lpstr>Order Statistics</vt:lpstr>
      <vt:lpstr>Administrative</vt:lpstr>
      <vt:lpstr>Administrative</vt:lpstr>
      <vt:lpstr>Midterm 1 topics</vt:lpstr>
      <vt:lpstr>Midterm 1 topics</vt:lpstr>
      <vt:lpstr>Medians</vt:lpstr>
      <vt:lpstr>Medians</vt:lpstr>
      <vt:lpstr>Selection</vt:lpstr>
      <vt:lpstr>Can we do better?</vt:lpstr>
      <vt:lpstr>selection problem</vt:lpstr>
      <vt:lpstr>Partition</vt:lpstr>
      <vt:lpstr>An example</vt:lpstr>
      <vt:lpstr>An example</vt:lpstr>
      <vt:lpstr>An example</vt:lpstr>
      <vt:lpstr>PowerPoint Presentation</vt:lpstr>
      <vt:lpstr>Selection: divide and conquer</vt:lpstr>
      <vt:lpstr>relq</vt:lpstr>
      <vt:lpstr>relq</vt:lpstr>
      <vt:lpstr>relq</vt:lpstr>
      <vt:lpstr>relq</vt:lpstr>
      <vt:lpstr>Selection: divide and conquer</vt:lpstr>
      <vt:lpstr>Selection: divide and 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Running time of Selection?</vt:lpstr>
      <vt:lpstr>Running time of Selection?</vt:lpstr>
      <vt:lpstr>Running time of Selection?</vt:lpstr>
      <vt:lpstr>How can randomness help us?</vt:lpstr>
      <vt:lpstr>Running time of RSelection?</vt:lpstr>
      <vt:lpstr>Average case</vt:lpstr>
      <vt:lpstr>Average case</vt:lpstr>
      <vt:lpstr>Average case</vt:lpstr>
      <vt:lpstr>Average case</vt:lpstr>
      <vt:lpstr>Mathematicians and beer</vt:lpstr>
      <vt:lpstr>Average case</vt:lpstr>
      <vt:lpstr>Average case</vt:lpstr>
      <vt:lpstr>Average case</vt:lpstr>
      <vt:lpstr>Which is?</vt:lpstr>
      <vt:lpstr>PowerPoint Presentation</vt:lpstr>
      <vt:lpstr>Selection</vt:lpstr>
      <vt:lpstr>An aside…</vt:lpstr>
      <vt:lpstr>PowerPoint Presentation</vt:lpstr>
      <vt:lpstr>Divide and conquer strategy</vt:lpstr>
      <vt:lpstr>Data structures</vt:lpstr>
      <vt:lpstr>Data structures</vt:lpstr>
      <vt:lpstr>Data structures review</vt:lpstr>
      <vt:lpstr>Lists</vt:lpstr>
      <vt:lpstr>Ordered Set</vt:lpstr>
      <vt:lpstr>Priority Queue</vt:lpstr>
      <vt:lpstr>Unordered 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Robert Kauchak</cp:lastModifiedBy>
  <cp:revision>391</cp:revision>
  <cp:lastPrinted>2024-09-12T21:00:11Z</cp:lastPrinted>
  <dcterms:created xsi:type="dcterms:W3CDTF">1601-01-01T00:00:00Z</dcterms:created>
  <dcterms:modified xsi:type="dcterms:W3CDTF">2024-09-12T21:01:48Z</dcterms:modified>
</cp:coreProperties>
</file>