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1"/>
  </p:notesMasterIdLst>
  <p:handoutMasterIdLst>
    <p:handoutMasterId r:id="rId22"/>
  </p:handoutMasterIdLst>
  <p:sldIdLst>
    <p:sldId id="256" r:id="rId2"/>
    <p:sldId id="416" r:id="rId3"/>
    <p:sldId id="381" r:id="rId4"/>
    <p:sldId id="258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382" r:id="rId13"/>
    <p:sldId id="373" r:id="rId14"/>
    <p:sldId id="385" r:id="rId15"/>
    <p:sldId id="386" r:id="rId16"/>
    <p:sldId id="387" r:id="rId17"/>
    <p:sldId id="413" r:id="rId18"/>
    <p:sldId id="414" r:id="rId19"/>
    <p:sldId id="41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10" autoAdjust="0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11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064AD-7059-6948-BAB0-E62C6B3257D3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61283-C41B-0644-BF1C-2B3BC394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4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74A3F-3C2C-9340-BD65-4AF8BE3CE1AC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C1D82-B653-3647-8619-A21CB6B3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8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6.e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5" Type="http://schemas.openxmlformats.org/officeDocument/2006/relationships/image" Target="../media/image10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emf"/><Relationship Id="rId1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6334400-71CE-A44E-A547-0512A4057EFC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140 – Fall 2024</a:t>
            </a:r>
          </a:p>
        </p:txBody>
      </p:sp>
    </p:spTree>
    <p:extLst>
      <p:ext uri="{BB962C8B-B14F-4D97-AF65-F5344CB8AC3E}">
        <p14:creationId xmlns:p14="http://schemas.microsoft.com/office/powerpoint/2010/main" val="10143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Graph algorithms cont.</a:t>
            </a:r>
          </a:p>
          <a:p>
            <a:pPr lvl="1"/>
            <a:r>
              <a:rPr lang="en-US" dirty="0"/>
              <a:t>minimum spanning trees (Prim’s, Kruskal’s)</a:t>
            </a:r>
          </a:p>
          <a:p>
            <a:pPr lvl="1"/>
            <a:r>
              <a:rPr lang="en-US" dirty="0"/>
              <a:t>shortest paths</a:t>
            </a:r>
          </a:p>
          <a:p>
            <a:pPr lvl="2"/>
            <a:r>
              <a:rPr lang="en-US" dirty="0"/>
              <a:t>single source (BFS, </a:t>
            </a:r>
            <a:r>
              <a:rPr lang="en-US" dirty="0" err="1"/>
              <a:t>Dijskstra’s</a:t>
            </a:r>
            <a:r>
              <a:rPr lang="en-US" dirty="0"/>
              <a:t>, Bellman-Ford)</a:t>
            </a:r>
          </a:p>
          <a:p>
            <a:pPr lvl="2"/>
            <a:r>
              <a:rPr lang="en-US" dirty="0"/>
              <a:t>all pairs (Johnson’s, Floyd-</a:t>
            </a:r>
            <a:r>
              <a:rPr lang="en-US" dirty="0" err="1"/>
              <a:t>Warshall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topological sort</a:t>
            </a:r>
          </a:p>
          <a:p>
            <a:pPr lvl="1"/>
            <a:r>
              <a:rPr lang="en-US" dirty="0"/>
              <a:t>flow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29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topics…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Analysis tools</a:t>
            </a:r>
          </a:p>
          <a:p>
            <a:pPr lvl="1"/>
            <a:r>
              <a:rPr lang="en-US" dirty="0"/>
              <a:t>recurrences (master method, recurrence trees)</a:t>
            </a:r>
          </a:p>
          <a:p>
            <a:pPr lvl="1"/>
            <a:r>
              <a:rPr lang="en-US" dirty="0"/>
              <a:t>big-O</a:t>
            </a:r>
          </a:p>
          <a:p>
            <a:pPr lvl="1"/>
            <a:r>
              <a:rPr lang="en-US" dirty="0"/>
              <a:t>amortized analysis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NP-completeness</a:t>
            </a:r>
          </a:p>
          <a:p>
            <a:pPr lvl="1"/>
            <a:r>
              <a:rPr lang="en-US" dirty="0"/>
              <a:t>proving NP-completeness</a:t>
            </a:r>
          </a:p>
          <a:p>
            <a:pPr lvl="1"/>
            <a:r>
              <a:rPr lang="en-US" dirty="0"/>
              <a:t>reductions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45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0749-F94F-FF43-92BA-9D99B65D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Proofs: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45D8C-7394-1241-8DE4-7599412CF75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 clear and concise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Make sure you state assumptions and justify each step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Make sure when you’re done you’ve shown what you need to show</a:t>
            </a:r>
          </a:p>
        </p:txBody>
      </p:sp>
    </p:spTree>
    <p:extLst>
      <p:ext uri="{BB962C8B-B14F-4D97-AF65-F5344CB8AC3E}">
        <p14:creationId xmlns:p14="http://schemas.microsoft.com/office/powerpoint/2010/main" val="473071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E9473-6D93-2847-886E-7E883BB1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induction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9FF31-B320-874C-A652-B156FE4CCD8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State what you’re trying to prove</a:t>
            </a:r>
            <a:br>
              <a:rPr lang="en-US" dirty="0"/>
            </a:br>
            <a:r>
              <a:rPr lang="en-US" dirty="0"/>
              <a:t>We show that XXX using proof by induction</a:t>
            </a:r>
          </a:p>
          <a:p>
            <a:pPr marL="514350" indent="-514350">
              <a:buAutoNum type="arabicPeriod"/>
            </a:pPr>
            <a:r>
              <a:rPr lang="en-US" dirty="0"/>
              <a:t>Prove base case</a:t>
            </a:r>
          </a:p>
          <a:p>
            <a:pPr marL="514350" indent="-514350">
              <a:buAutoNum type="arabicPeriod"/>
            </a:pPr>
            <a:r>
              <a:rPr lang="en-US" dirty="0"/>
              <a:t>State the inductive hypothesis</a:t>
            </a:r>
          </a:p>
          <a:p>
            <a:pPr marL="514350" indent="-514350">
              <a:buAutoNum type="arabicPeriod"/>
            </a:pPr>
            <a:r>
              <a:rPr lang="en-US" dirty="0"/>
              <a:t>Inductive proof</a:t>
            </a:r>
          </a:p>
          <a:p>
            <a:pPr marL="917086" lvl="1" indent="-514350">
              <a:buFont typeface="+mj-lt"/>
              <a:buAutoNum type="alphaLcPeriod"/>
            </a:pPr>
            <a:r>
              <a:rPr lang="en-US" sz="2400" dirty="0"/>
              <a:t>State what you want to show (may include a variable change, e.g., k in instead of n)</a:t>
            </a:r>
          </a:p>
          <a:p>
            <a:pPr marL="917086" lvl="1" indent="-514350">
              <a:buFont typeface="+mj-lt"/>
              <a:buAutoNum type="alphaLcPeriod"/>
            </a:pPr>
            <a:r>
              <a:rPr lang="en-US" sz="2400" dirty="0"/>
              <a:t>Show a step by step derivation from the left hand side resulting in the right hand side.  Give justifications for steps that are non-trivial</a:t>
            </a:r>
          </a:p>
        </p:txBody>
      </p:sp>
    </p:spTree>
    <p:extLst>
      <p:ext uri="{BB962C8B-B14F-4D97-AF65-F5344CB8AC3E}">
        <p14:creationId xmlns:p14="http://schemas.microsoft.com/office/powerpoint/2010/main" val="1173518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ED3D2-00CE-F242-9037-6005D5B13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266700"/>
            <a:ext cx="8153400" cy="990600"/>
          </a:xfrm>
        </p:spPr>
        <p:txBody>
          <a:bodyPr/>
          <a:lstStyle/>
          <a:p>
            <a:r>
              <a:rPr lang="en-US" dirty="0"/>
              <a:t>Prof by induction: structural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828FC98-63CD-6443-95C5-07589A3D12C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3232640"/>
            <a:ext cx="7396235" cy="310055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State what you’re trying to prove</a:t>
            </a:r>
            <a:br>
              <a:rPr lang="en-US" dirty="0"/>
            </a:br>
            <a:r>
              <a:rPr lang="en-US" dirty="0"/>
              <a:t>We show that XXX using proof by induction</a:t>
            </a:r>
          </a:p>
          <a:p>
            <a:pPr marL="514350" indent="-514350">
              <a:buAutoNum type="arabicPeriod"/>
            </a:pPr>
            <a:r>
              <a:rPr lang="en-US" dirty="0"/>
              <a:t>Prove base case</a:t>
            </a:r>
          </a:p>
          <a:p>
            <a:pPr marL="514350" indent="-514350">
              <a:buAutoNum type="arabicPeriod"/>
            </a:pPr>
            <a:r>
              <a:rPr lang="en-US" dirty="0"/>
              <a:t>State the inductive hypothesis</a:t>
            </a:r>
          </a:p>
          <a:p>
            <a:pPr marL="514350" indent="-514350">
              <a:buAutoNum type="arabicPeriod"/>
            </a:pPr>
            <a:r>
              <a:rPr lang="en-US" dirty="0"/>
              <a:t>Inductive proof</a:t>
            </a:r>
          </a:p>
          <a:p>
            <a:pPr marL="917086" lvl="1" indent="-514350">
              <a:buFont typeface="+mj-lt"/>
              <a:buAutoNum type="alphaLcPeriod"/>
            </a:pPr>
            <a:r>
              <a:rPr lang="en-US" sz="2400" dirty="0"/>
              <a:t>State what you want to show (may include a variable change, e.g., k in instead of n)</a:t>
            </a:r>
          </a:p>
          <a:p>
            <a:pPr marL="917086" lvl="1" indent="-514350">
              <a:buFont typeface="+mj-lt"/>
              <a:buAutoNum type="alphaLcPeriod"/>
            </a:pPr>
            <a:r>
              <a:rPr lang="en-US" sz="2400" dirty="0"/>
              <a:t>Show a step by step derivation from the left hand side resulting in the right hand side.  Give justifications for steps that are non-trivial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EBE8D4-BDCF-90BC-5DFE-727D4812E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65" y="1813170"/>
            <a:ext cx="77470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184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75BC0-1EA6-1E43-B48E-33A5DCB57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21" y="228600"/>
            <a:ext cx="8440227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(important) places we saw proofs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9B5D3-34AC-6645-A3CB-6895B6809B9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Recurrences (substitution method)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Big O (needed find constants c n</a:t>
            </a:r>
            <a:r>
              <a:rPr lang="en-US" baseline="-25000" dirty="0"/>
              <a:t>0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Greedy algorithm correctness (proof by contradiction or stays ahead—induction —)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Proof of algorithm correctness (MSTs, Flow)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NP-completeness (proving correctness of reductions)</a:t>
            </a:r>
          </a:p>
        </p:txBody>
      </p:sp>
    </p:spTree>
    <p:extLst>
      <p:ext uri="{BB962C8B-B14F-4D97-AF65-F5344CB8AC3E}">
        <p14:creationId xmlns:p14="http://schemas.microsoft.com/office/powerpoint/2010/main" val="1026965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F9D13-2CB0-4C48-9846-90B811754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34D54-300B-1B41-A291-91148E27729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Three ways to solve:</a:t>
            </a:r>
          </a:p>
          <a:p>
            <a:pPr>
              <a:buFontTx/>
              <a:buChar char="-"/>
            </a:pPr>
            <a:r>
              <a:rPr lang="en-US" dirty="0"/>
              <a:t>Substitution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Recurrence tree (may still have to use substitution to verify)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Master method</a:t>
            </a:r>
          </a:p>
        </p:txBody>
      </p:sp>
    </p:spTree>
    <p:extLst>
      <p:ext uri="{BB962C8B-B14F-4D97-AF65-F5344CB8AC3E}">
        <p14:creationId xmlns:p14="http://schemas.microsoft.com/office/powerpoint/2010/main" val="3588763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97A4FA86-AA96-9046-A377-5A6EFE415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Recurrences</a:t>
            </a:r>
          </a:p>
        </p:txBody>
      </p:sp>
      <p:graphicFrame>
        <p:nvGraphicFramePr>
          <p:cNvPr id="99330" name="Object 4">
            <a:extLst>
              <a:ext uri="{FF2B5EF4-FFF2-40B4-BE49-F238E27FC236}">
                <a16:creationId xmlns:a16="http://schemas.microsoft.com/office/drawing/2014/main" id="{4AFE7601-4433-9B4B-9A57-202BA28F00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1752600"/>
          <a:ext cx="35814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384500" imgH="4686300" progId="Equation.3">
                  <p:embed/>
                </p:oleObj>
              </mc:Choice>
              <mc:Fallback>
                <p:oleObj name="Equation" r:id="rId2" imgW="28384500" imgH="4686300" progId="Equation.3">
                  <p:embed/>
                  <p:pic>
                    <p:nvPicPr>
                      <p:cNvPr id="99330" name="Object 4">
                        <a:extLst>
                          <a:ext uri="{FF2B5EF4-FFF2-40B4-BE49-F238E27FC236}">
                            <a16:creationId xmlns:a16="http://schemas.microsoft.com/office/drawing/2014/main" id="{4AFE7601-4433-9B4B-9A57-202BA28F00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35814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1" name="Object 5">
            <a:extLst>
              <a:ext uri="{FF2B5EF4-FFF2-40B4-BE49-F238E27FC236}">
                <a16:creationId xmlns:a16="http://schemas.microsoft.com/office/drawing/2014/main" id="{C267348D-E369-E841-BB26-545042AE0E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717785"/>
              </p:ext>
            </p:extLst>
          </p:nvPr>
        </p:nvGraphicFramePr>
        <p:xfrm>
          <a:off x="781050" y="5432503"/>
          <a:ext cx="37909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597600" imgH="4686300" progId="Equation.3">
                  <p:embed/>
                </p:oleObj>
              </mc:Choice>
              <mc:Fallback>
                <p:oleObj name="Equation" r:id="rId4" imgW="31597600" imgH="4686300" progId="Equation.3">
                  <p:embed/>
                  <p:pic>
                    <p:nvPicPr>
                      <p:cNvPr id="99331" name="Object 5">
                        <a:extLst>
                          <a:ext uri="{FF2B5EF4-FFF2-40B4-BE49-F238E27FC236}">
                            <a16:creationId xmlns:a16="http://schemas.microsoft.com/office/drawing/2014/main" id="{C267348D-E369-E841-BB26-545042AE0E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5432503"/>
                        <a:ext cx="37909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4" name="Object 9">
            <a:extLst>
              <a:ext uri="{FF2B5EF4-FFF2-40B4-BE49-F238E27FC236}">
                <a16:creationId xmlns:a16="http://schemas.microsoft.com/office/drawing/2014/main" id="{8DCB4A27-6191-F340-9E38-EF255D7543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780628"/>
              </p:ext>
            </p:extLst>
          </p:nvPr>
        </p:nvGraphicFramePr>
        <p:xfrm>
          <a:off x="2057400" y="3332743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2555100" imgH="5270500" progId="Equation.3">
                  <p:embed/>
                </p:oleObj>
              </mc:Choice>
              <mc:Fallback>
                <p:oleObj name="Equation" r:id="rId6" imgW="72555100" imgH="5270500" progId="Equation.3">
                  <p:embed/>
                  <p:pic>
                    <p:nvPicPr>
                      <p:cNvPr id="99334" name="Object 9">
                        <a:extLst>
                          <a:ext uri="{FF2B5EF4-FFF2-40B4-BE49-F238E27FC236}">
                            <a16:creationId xmlns:a16="http://schemas.microsoft.com/office/drawing/2014/main" id="{8DCB4A27-6191-F340-9E38-EF255D7543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32743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5" name="Object 10">
            <a:extLst>
              <a:ext uri="{FF2B5EF4-FFF2-40B4-BE49-F238E27FC236}">
                <a16:creationId xmlns:a16="http://schemas.microsoft.com/office/drawing/2014/main" id="{A898634D-68DB-6C4E-A3BE-773B5EE0FE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50116"/>
              </p:ext>
            </p:extLst>
          </p:nvPr>
        </p:nvGraphicFramePr>
        <p:xfrm>
          <a:off x="2057400" y="3748668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4947800" imgH="5270500" progId="Equation.3">
                  <p:embed/>
                </p:oleObj>
              </mc:Choice>
              <mc:Fallback>
                <p:oleObj name="Equation" r:id="rId8" imgW="64947800" imgH="5270500" progId="Equation.3">
                  <p:embed/>
                  <p:pic>
                    <p:nvPicPr>
                      <p:cNvPr id="99335" name="Object 10">
                        <a:extLst>
                          <a:ext uri="{FF2B5EF4-FFF2-40B4-BE49-F238E27FC236}">
                            <a16:creationId xmlns:a16="http://schemas.microsoft.com/office/drawing/2014/main" id="{A898634D-68DB-6C4E-A3BE-773B5EE0FE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748668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6" name="Object 11">
            <a:extLst>
              <a:ext uri="{FF2B5EF4-FFF2-40B4-BE49-F238E27FC236}">
                <a16:creationId xmlns:a16="http://schemas.microsoft.com/office/drawing/2014/main" id="{E4BDC31E-02D8-E944-A06F-D5A9A9580C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424735"/>
              </p:ext>
            </p:extLst>
          </p:nvPr>
        </p:nvGraphicFramePr>
        <p:xfrm>
          <a:off x="2362200" y="4510668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845000" imgH="4686300" progId="Equation.3">
                  <p:embed/>
                </p:oleObj>
              </mc:Choice>
              <mc:Fallback>
                <p:oleObj name="Equation" r:id="rId10" imgW="29845000" imgH="4686300" progId="Equation.3">
                  <p:embed/>
                  <p:pic>
                    <p:nvPicPr>
                      <p:cNvPr id="99336" name="Object 11">
                        <a:extLst>
                          <a:ext uri="{FF2B5EF4-FFF2-40B4-BE49-F238E27FC236}">
                            <a16:creationId xmlns:a16="http://schemas.microsoft.com/office/drawing/2014/main" id="{E4BDC31E-02D8-E944-A06F-D5A9A9580C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510668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7" name="Object 12">
            <a:extLst>
              <a:ext uri="{FF2B5EF4-FFF2-40B4-BE49-F238E27FC236}">
                <a16:creationId xmlns:a16="http://schemas.microsoft.com/office/drawing/2014/main" id="{646D149F-6AE0-8442-8D61-D67813B536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753049"/>
              </p:ext>
            </p:extLst>
          </p:nvPr>
        </p:nvGraphicFramePr>
        <p:xfrm>
          <a:off x="2057400" y="4129668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2804000" imgH="5270500" progId="Equation.3">
                  <p:embed/>
                </p:oleObj>
              </mc:Choice>
              <mc:Fallback>
                <p:oleObj name="Equation" r:id="rId12" imgW="82804000" imgH="5270500" progId="Equation.3">
                  <p:embed/>
                  <p:pic>
                    <p:nvPicPr>
                      <p:cNvPr id="99337" name="Object 12">
                        <a:extLst>
                          <a:ext uri="{FF2B5EF4-FFF2-40B4-BE49-F238E27FC236}">
                            <a16:creationId xmlns:a16="http://schemas.microsoft.com/office/drawing/2014/main" id="{646D149F-6AE0-8442-8D61-D67813B536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129668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4D5C012B-3E5A-0A40-B20E-742C4AA66C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267730"/>
              </p:ext>
            </p:extLst>
          </p:nvPr>
        </p:nvGraphicFramePr>
        <p:xfrm>
          <a:off x="2057400" y="2675227"/>
          <a:ext cx="39624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3058100" imgH="4686300" progId="Equation.3">
                  <p:embed/>
                </p:oleObj>
              </mc:Choice>
              <mc:Fallback>
                <p:oleObj name="Equation" r:id="rId14" imgW="33058100" imgH="4686300" progId="Equation.3">
                  <p:embed/>
                  <p:pic>
                    <p:nvPicPr>
                      <p:cNvPr id="90115" name="Object 4">
                        <a:extLst>
                          <a:ext uri="{FF2B5EF4-FFF2-40B4-BE49-F238E27FC236}">
                            <a16:creationId xmlns:a16="http://schemas.microsoft.com/office/drawing/2014/main" id="{6AE8212E-508F-E248-AFCA-0372113B7F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675227"/>
                        <a:ext cx="396240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4516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317D9C9-3B28-F246-A4DF-5D9072CD06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Dynamic programming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6AF46AB-4BA2-DF45-9E99-64B8305A43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2648" y="1710368"/>
            <a:ext cx="8153400" cy="4569246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cs typeface="+mn-cs"/>
              </a:rPr>
              <a:t>Method for solving problems where optimal solutions can be defined in terms of optimal solutions to subproblems 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cs typeface="+mn-cs"/>
              </a:rPr>
              <a:t>	</a:t>
            </a:r>
            <a:r>
              <a:rPr lang="en-US" sz="2800" i="1" dirty="0">
                <a:solidFill>
                  <a:srgbClr val="FF0000"/>
                </a:solidFill>
                <a:cs typeface="+mn-cs"/>
              </a:rPr>
              <a:t>AND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solidFill>
                  <a:srgbClr val="008000"/>
                </a:solidFill>
                <a:cs typeface="+mn-cs"/>
              </a:rPr>
              <a:t>the subproblems are overlapping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800" dirty="0">
              <a:solidFill>
                <a:srgbClr val="008000"/>
              </a:solidFill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/>
              <a:t>Local decisions result in </a:t>
            </a:r>
            <a:r>
              <a:rPr lang="en-US" sz="2800" i="1" dirty="0"/>
              <a:t>different</a:t>
            </a:r>
            <a:r>
              <a:rPr lang="en-US" sz="2800" dirty="0"/>
              <a:t> subproblems.  Not obvious how to make the first choice.</a:t>
            </a:r>
          </a:p>
        </p:txBody>
      </p:sp>
    </p:spTree>
    <p:extLst>
      <p:ext uri="{BB962C8B-B14F-4D97-AF65-F5344CB8AC3E}">
        <p14:creationId xmlns:p14="http://schemas.microsoft.com/office/powerpoint/2010/main" val="2443924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0607F-021A-014B-9432-3DDD90022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E56F1-050F-BD4C-8681-723A703C8DA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0722" y="1600200"/>
            <a:ext cx="8565326" cy="449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Write the recursive definition</a:t>
            </a:r>
          </a:p>
          <a:p>
            <a:pPr>
              <a:buFontTx/>
              <a:buChar char="-"/>
            </a:pPr>
            <a:r>
              <a:rPr lang="en-US" dirty="0"/>
              <a:t>What is the input/output to the problem?</a:t>
            </a:r>
          </a:p>
          <a:p>
            <a:pPr>
              <a:buFontTx/>
              <a:buChar char="-"/>
            </a:pPr>
            <a:r>
              <a:rPr lang="en-US" dirty="0"/>
              <a:t>What would a solution look like?  What are the options for picking the first component of a solution?</a:t>
            </a:r>
          </a:p>
          <a:p>
            <a:pPr>
              <a:buFontTx/>
              <a:buChar char="-"/>
            </a:pPr>
            <a:r>
              <a:rPr lang="en-US" dirty="0"/>
              <a:t>Assume you have a solver for subproblems.  How can you combine the first decision with answer to subproblem.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Define DP structure: what are subproblems indexed by?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State how to fill in the table (including base cases and where the answer is)</a:t>
            </a:r>
          </a:p>
        </p:txBody>
      </p:sp>
    </p:spTree>
    <p:extLst>
      <p:ext uri="{BB962C8B-B14F-4D97-AF65-F5344CB8AC3E}">
        <p14:creationId xmlns:p14="http://schemas.microsoft.com/office/powerpoint/2010/main" val="4263037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2EC2B-5D1D-7CF7-96F1-3C3A89A74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CEDFA-C175-8B76-3353-6C5E58EF0FE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Double check all of your scores on </a:t>
            </a:r>
            <a:r>
              <a:rPr lang="en-US" dirty="0" err="1"/>
              <a:t>Gradescope</a:t>
            </a:r>
            <a:r>
              <a:rPr lang="en-US" dirty="0"/>
              <a:t> (and Sakai for midterms 2 &amp; 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10 &amp; 11 back soon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I’ll have my normal office hours through next Monday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Mentor hours to be posted</a:t>
            </a:r>
          </a:p>
        </p:txBody>
      </p:sp>
    </p:spTree>
    <p:extLst>
      <p:ext uri="{BB962C8B-B14F-4D97-AF65-F5344CB8AC3E}">
        <p14:creationId xmlns:p14="http://schemas.microsoft.com/office/powerpoint/2010/main" val="324452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Final</a:t>
            </a:r>
          </a:p>
          <a:p>
            <a:pPr lvl="1"/>
            <a:r>
              <a:rPr lang="en-US" dirty="0"/>
              <a:t>posted on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due Wednesday (11/11) at 11:59pm</a:t>
            </a:r>
          </a:p>
          <a:p>
            <a:pPr lvl="1"/>
            <a:r>
              <a:rPr lang="en-US" dirty="0"/>
              <a:t>time-limited (3 hours to take – 3.5 hours upload back to </a:t>
            </a:r>
            <a:r>
              <a:rPr lang="en-US" dirty="0" err="1"/>
              <a:t>Gradescope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You may use: </a:t>
            </a:r>
          </a:p>
          <a:p>
            <a:pPr lvl="2"/>
            <a:r>
              <a:rPr lang="en-US" dirty="0"/>
              <a:t>the book </a:t>
            </a:r>
          </a:p>
          <a:p>
            <a:pPr lvl="2"/>
            <a:r>
              <a:rPr lang="en-US" dirty="0"/>
              <a:t>your notes </a:t>
            </a:r>
          </a:p>
          <a:p>
            <a:pPr lvl="2"/>
            <a:r>
              <a:rPr lang="en-US" dirty="0"/>
              <a:t>the class notes </a:t>
            </a:r>
          </a:p>
          <a:p>
            <a:pPr lvl="2"/>
            <a:r>
              <a:rPr lang="en-US" dirty="0"/>
              <a:t>the assignments</a:t>
            </a:r>
          </a:p>
          <a:p>
            <a:pPr lvl="2"/>
            <a:r>
              <a:rPr lang="en-US" dirty="0"/>
              <a:t>ONLY these things</a:t>
            </a:r>
          </a:p>
          <a:p>
            <a:pPr lvl="1"/>
            <a:r>
              <a:rPr lang="en-US" dirty="0"/>
              <a:t>Do NOT discuss it with anyone until after Wednesday at 11:59pm</a:t>
            </a:r>
          </a:p>
        </p:txBody>
      </p:sp>
    </p:spTree>
    <p:extLst>
      <p:ext uri="{BB962C8B-B14F-4D97-AF65-F5344CB8AC3E}">
        <p14:creationId xmlns:p14="http://schemas.microsoft.com/office/powerpoint/2010/main" val="288905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taking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847943"/>
            <a:ext cx="8046436" cy="478145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Read the questions carefully!</a:t>
            </a:r>
          </a:p>
          <a:p>
            <a:r>
              <a:rPr lang="en-US" dirty="0"/>
              <a:t>Don’t spend too much time on any problem</a:t>
            </a:r>
          </a:p>
          <a:p>
            <a:pPr lvl="1"/>
            <a:r>
              <a:rPr lang="en-US" dirty="0"/>
              <a:t>if you get stuck, move on and come back</a:t>
            </a:r>
          </a:p>
          <a:p>
            <a:r>
              <a:rPr lang="en-US" dirty="0"/>
              <a:t>When you finish answering a question, reread the question and make sure that you answered everything the question asked</a:t>
            </a:r>
          </a:p>
          <a:p>
            <a:r>
              <a:rPr lang="en-US" dirty="0"/>
              <a:t>Think about how you might be able to reuse an existing algorithm/approach</a:t>
            </a:r>
          </a:p>
          <a:p>
            <a:r>
              <a:rPr lang="en-US" dirty="0"/>
              <a:t>Show your work (I can’t give you partial credit if I can’t figure out what went wrong)</a:t>
            </a:r>
          </a:p>
          <a:p>
            <a:r>
              <a:rPr lang="en-US" dirty="0"/>
              <a:t>Don’t rely on the book/notes for conceptual things</a:t>
            </a:r>
          </a:p>
          <a:p>
            <a:pPr lvl="1"/>
            <a:r>
              <a:rPr lang="en-US" dirty="0"/>
              <a:t>Do rely on the notes for a run-time you may not remember, etc.</a:t>
            </a:r>
          </a:p>
        </p:txBody>
      </p:sp>
    </p:spTree>
    <p:extLst>
      <p:ext uri="{BB962C8B-B14F-4D97-AF65-F5344CB8AC3E}">
        <p14:creationId xmlns:p14="http://schemas.microsoft.com/office/powerpoint/2010/main" val="82233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839" y="1697421"/>
            <a:ext cx="7556313" cy="43837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Algorithm tools</a:t>
            </a:r>
          </a:p>
          <a:p>
            <a:pPr lvl="1"/>
            <a:r>
              <a:rPr lang="en-US" dirty="0"/>
              <a:t>Divide and conquer</a:t>
            </a:r>
          </a:p>
          <a:p>
            <a:pPr lvl="2"/>
            <a:r>
              <a:rPr lang="en-US" dirty="0"/>
              <a:t>assume that we have a solver, but that can only solve sub-problems</a:t>
            </a:r>
          </a:p>
          <a:p>
            <a:pPr lvl="2"/>
            <a:r>
              <a:rPr lang="en-US" dirty="0"/>
              <a:t>define the current problem with respect to smaller problems</a:t>
            </a:r>
          </a:p>
          <a:p>
            <a:pPr lvl="2"/>
            <a:r>
              <a:rPr lang="en-US" dirty="0"/>
              <a:t>Key: sub-problems should be non-overlapping</a:t>
            </a:r>
          </a:p>
          <a:p>
            <a:pPr lvl="1"/>
            <a:r>
              <a:rPr lang="en-US" dirty="0"/>
              <a:t>Dynamic programming</a:t>
            </a:r>
          </a:p>
          <a:p>
            <a:pPr lvl="2"/>
            <a:r>
              <a:rPr lang="en-US" dirty="0"/>
              <a:t>Same as above</a:t>
            </a:r>
          </a:p>
          <a:p>
            <a:pPr lvl="2"/>
            <a:r>
              <a:rPr lang="en-US" dirty="0"/>
              <a:t>Key difference: sub-problems are </a:t>
            </a:r>
            <a:r>
              <a:rPr lang="en-US" dirty="0">
                <a:solidFill>
                  <a:srgbClr val="0000FF"/>
                </a:solidFill>
              </a:rPr>
              <a:t>overlapping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Once you have this recursive relationship: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figure out the data structure to store sub-problem solutions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work from bottom up</a:t>
            </a:r>
          </a:p>
        </p:txBody>
      </p:sp>
    </p:spTree>
    <p:extLst>
      <p:ext uri="{BB962C8B-B14F-4D97-AF65-F5344CB8AC3E}">
        <p14:creationId xmlns:p14="http://schemas.microsoft.com/office/powerpoint/2010/main" val="32941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91" y="1697420"/>
            <a:ext cx="7556313" cy="43837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Algorithm tools cont.</a:t>
            </a:r>
          </a:p>
          <a:p>
            <a:pPr lvl="1"/>
            <a:r>
              <a:rPr lang="en-US" dirty="0"/>
              <a:t>Greedy</a:t>
            </a:r>
          </a:p>
          <a:p>
            <a:pPr lvl="2"/>
            <a:r>
              <a:rPr lang="en-US" dirty="0"/>
              <a:t>Same idea: most greedy problems can be solve using dynamic programming (but generally slower)</a:t>
            </a:r>
          </a:p>
          <a:p>
            <a:pPr lvl="2"/>
            <a:r>
              <a:rPr lang="en-US" dirty="0"/>
              <a:t>Key difference: Can decide between overlapping sub-problems without having to calculate them (i.e., we can make a local decision)</a:t>
            </a:r>
          </a:p>
          <a:p>
            <a:pPr lvl="1"/>
            <a:r>
              <a:rPr lang="en-US" dirty="0"/>
              <a:t>Flow</a:t>
            </a:r>
          </a:p>
          <a:p>
            <a:pPr lvl="2"/>
            <a:r>
              <a:rPr lang="en-US" dirty="0"/>
              <a:t>Min-capacity cut</a:t>
            </a:r>
          </a:p>
          <a:p>
            <a:pPr lvl="2"/>
            <a:r>
              <a:rPr lang="en-US" dirty="0"/>
              <a:t>Bottleneck edge</a:t>
            </a:r>
          </a:p>
          <a:p>
            <a:pPr lvl="2"/>
            <a:r>
              <a:rPr lang="en-US" dirty="0"/>
              <a:t>Matching problems</a:t>
            </a:r>
          </a:p>
          <a:p>
            <a:pPr lvl="2"/>
            <a:r>
              <a:rPr lang="en-US" dirty="0"/>
              <a:t>Numerical maximization/minimization problems </a:t>
            </a:r>
          </a:p>
        </p:txBody>
      </p:sp>
    </p:spTree>
    <p:extLst>
      <p:ext uri="{BB962C8B-B14F-4D97-AF65-F5344CB8AC3E}">
        <p14:creationId xmlns:p14="http://schemas.microsoft.com/office/powerpoint/2010/main" val="3471907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403" y="1718441"/>
            <a:ext cx="8309194" cy="4503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 data structure</a:t>
            </a:r>
          </a:p>
          <a:p>
            <a:pPr lvl="1"/>
            <a:r>
              <a:rPr lang="en-US" dirty="0"/>
              <a:t>Stores data</a:t>
            </a:r>
          </a:p>
          <a:p>
            <a:pPr lvl="1"/>
            <a:r>
              <a:rPr lang="en-US" dirty="0"/>
              <a:t>Supports access to/questions about data efficiently</a:t>
            </a:r>
          </a:p>
          <a:p>
            <a:pPr lvl="2"/>
            <a:r>
              <a:rPr lang="en-US" dirty="0"/>
              <a:t>the different bias towards different actions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No single best data structure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Fast access/lookup?</a:t>
            </a:r>
          </a:p>
          <a:p>
            <a:pPr lvl="1"/>
            <a:r>
              <a:rPr lang="en-US" dirty="0"/>
              <a:t>If keys are sequential: array</a:t>
            </a:r>
          </a:p>
          <a:p>
            <a:pPr lvl="1"/>
            <a:r>
              <a:rPr lang="en-US" dirty="0"/>
              <a:t>If keys are non-sequential or non-numerical: </a:t>
            </a:r>
            <a:r>
              <a:rPr lang="en-US" dirty="0" err="1"/>
              <a:t>hashtable</a:t>
            </a:r>
            <a:endParaRPr lang="en-US" dirty="0"/>
          </a:p>
          <a:p>
            <a:pPr lvl="1"/>
            <a:r>
              <a:rPr lang="en-US" dirty="0"/>
              <a:t>Guaranteed run-time/ordered: balanced binary search tree</a:t>
            </a:r>
          </a:p>
        </p:txBody>
      </p:sp>
    </p:spTree>
    <p:extLst>
      <p:ext uri="{BB962C8B-B14F-4D97-AF65-F5344CB8AC3E}">
        <p14:creationId xmlns:p14="http://schemas.microsoft.com/office/powerpoint/2010/main" val="65429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Min/max?</a:t>
            </a:r>
          </a:p>
          <a:p>
            <a:pPr lvl="1"/>
            <a:r>
              <a:rPr lang="en-US" dirty="0"/>
              <a:t>heap</a:t>
            </a:r>
          </a:p>
          <a:p>
            <a:pPr lvl="1"/>
            <a:r>
              <a:rPr lang="en-US" dirty="0"/>
              <a:t>binomial heap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Fast insert/delete at positions?</a:t>
            </a:r>
          </a:p>
          <a:p>
            <a:pPr lvl="1"/>
            <a:r>
              <a:rPr lang="en-US" dirty="0"/>
              <a:t>linked list</a:t>
            </a:r>
          </a:p>
          <a:p>
            <a:pPr marL="0" indent="0">
              <a:buNone/>
            </a:pPr>
            <a:r>
              <a:rPr lang="en-US" dirty="0"/>
              <a:t>Others</a:t>
            </a:r>
          </a:p>
          <a:p>
            <a:pPr lvl="1"/>
            <a:r>
              <a:rPr lang="en-US" dirty="0"/>
              <a:t>stacks/queues</a:t>
            </a:r>
          </a:p>
          <a:p>
            <a:pPr lvl="1"/>
            <a:r>
              <a:rPr lang="en-US" dirty="0"/>
              <a:t>extensible data structures</a:t>
            </a:r>
          </a:p>
          <a:p>
            <a:pPr lvl="1"/>
            <a:r>
              <a:rPr lang="en-US" dirty="0"/>
              <a:t>balanced BSTs</a:t>
            </a:r>
          </a:p>
          <a:p>
            <a:pPr lvl="1"/>
            <a:r>
              <a:rPr lang="en-US" dirty="0"/>
              <a:t>disjoint sets</a:t>
            </a:r>
          </a:p>
        </p:txBody>
      </p:sp>
    </p:spTree>
    <p:extLst>
      <p:ext uri="{BB962C8B-B14F-4D97-AF65-F5344CB8AC3E}">
        <p14:creationId xmlns:p14="http://schemas.microsoft.com/office/powerpoint/2010/main" val="197383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Graph types</a:t>
            </a:r>
          </a:p>
          <a:p>
            <a:pPr lvl="1"/>
            <a:r>
              <a:rPr lang="en-US" dirty="0"/>
              <a:t>directed/undirected</a:t>
            </a:r>
          </a:p>
          <a:p>
            <a:pPr lvl="1"/>
            <a:r>
              <a:rPr lang="en-US" dirty="0"/>
              <a:t>weighted/</a:t>
            </a:r>
            <a:r>
              <a:rPr lang="en-US" dirty="0" err="1"/>
              <a:t>unweighted</a:t>
            </a:r>
            <a:endParaRPr lang="en-US" dirty="0"/>
          </a:p>
          <a:p>
            <a:pPr lvl="1"/>
            <a:r>
              <a:rPr lang="en-US" dirty="0"/>
              <a:t>trees, DAGs</a:t>
            </a:r>
          </a:p>
          <a:p>
            <a:pPr lvl="1"/>
            <a:r>
              <a:rPr lang="en-US" dirty="0"/>
              <a:t>cyclic</a:t>
            </a:r>
          </a:p>
          <a:p>
            <a:pPr lvl="1"/>
            <a:r>
              <a:rPr lang="en-US" dirty="0"/>
              <a:t>connected</a:t>
            </a:r>
          </a:p>
          <a:p>
            <a:pPr marL="0" indent="0">
              <a:buNone/>
            </a:pPr>
            <a:r>
              <a:rPr lang="en-US" dirty="0"/>
              <a:t>Algorithms</a:t>
            </a:r>
          </a:p>
          <a:p>
            <a:pPr lvl="1"/>
            <a:r>
              <a:rPr lang="en-US" dirty="0"/>
              <a:t>connectedness</a:t>
            </a:r>
          </a:p>
          <a:p>
            <a:pPr lvl="1"/>
            <a:r>
              <a:rPr lang="en-US" dirty="0"/>
              <a:t>contains a cycle</a:t>
            </a:r>
          </a:p>
          <a:p>
            <a:pPr lvl="1"/>
            <a:r>
              <a:rPr lang="en-US" dirty="0"/>
              <a:t>traversal</a:t>
            </a:r>
          </a:p>
          <a:p>
            <a:pPr lvl="2"/>
            <a:r>
              <a:rPr lang="en-US" dirty="0" err="1"/>
              <a:t>dfs</a:t>
            </a:r>
            <a:endParaRPr lang="en-US" dirty="0"/>
          </a:p>
          <a:p>
            <a:pPr lvl="2"/>
            <a:r>
              <a:rPr lang="en-US" dirty="0" err="1"/>
              <a:t>bfs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39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2856</TotalTime>
  <Words>867</Words>
  <Application>Microsoft Macintosh PowerPoint</Application>
  <PresentationFormat>On-screen Show (4:3)</PresentationFormat>
  <Paragraphs>158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Tw Cen MT</vt:lpstr>
      <vt:lpstr>Wingdings</vt:lpstr>
      <vt:lpstr>Wingdings 2</vt:lpstr>
      <vt:lpstr>Median</vt:lpstr>
      <vt:lpstr>Equation</vt:lpstr>
      <vt:lpstr>review</vt:lpstr>
      <vt:lpstr>Admin</vt:lpstr>
      <vt:lpstr>Admin</vt:lpstr>
      <vt:lpstr>Test taking advice</vt:lpstr>
      <vt:lpstr>High-level approaches</vt:lpstr>
      <vt:lpstr>High-level approaches</vt:lpstr>
      <vt:lpstr>Data structures</vt:lpstr>
      <vt:lpstr>Data structures</vt:lpstr>
      <vt:lpstr>Graphs</vt:lpstr>
      <vt:lpstr>Graphs</vt:lpstr>
      <vt:lpstr>Other topics…</vt:lpstr>
      <vt:lpstr>Proofs: general</vt:lpstr>
      <vt:lpstr>Proof by induction</vt:lpstr>
      <vt:lpstr>Prof by induction: structural</vt:lpstr>
      <vt:lpstr>Other (important) places we saw proofs</vt:lpstr>
      <vt:lpstr>Recurrences</vt:lpstr>
      <vt:lpstr>Recurrences</vt:lpstr>
      <vt:lpstr>Dynamic programming</vt:lpstr>
      <vt:lpstr>DP advice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NP-Complete problems</dc:title>
  <dc:creator>David Kauchak</dc:creator>
  <cp:lastModifiedBy>David Kauchak</cp:lastModifiedBy>
  <cp:revision>371</cp:revision>
  <cp:lastPrinted>2024-04-30T17:04:40Z</cp:lastPrinted>
  <dcterms:created xsi:type="dcterms:W3CDTF">2012-05-07T17:47:03Z</dcterms:created>
  <dcterms:modified xsi:type="dcterms:W3CDTF">2024-12-03T19:46:06Z</dcterms:modified>
</cp:coreProperties>
</file>