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68"/>
  </p:notesMasterIdLst>
  <p:handoutMasterIdLst>
    <p:handoutMasterId r:id="rId69"/>
  </p:handoutMasterIdLst>
  <p:sldIdLst>
    <p:sldId id="256" r:id="rId2"/>
    <p:sldId id="257" r:id="rId3"/>
    <p:sldId id="375" r:id="rId4"/>
    <p:sldId id="282" r:id="rId5"/>
    <p:sldId id="348" r:id="rId6"/>
    <p:sldId id="360" r:id="rId7"/>
    <p:sldId id="356" r:id="rId8"/>
    <p:sldId id="296" r:id="rId9"/>
    <p:sldId id="376" r:id="rId10"/>
    <p:sldId id="364" r:id="rId11"/>
    <p:sldId id="291" r:id="rId12"/>
    <p:sldId id="301" r:id="rId13"/>
    <p:sldId id="303" r:id="rId14"/>
    <p:sldId id="302" r:id="rId15"/>
    <p:sldId id="304" r:id="rId16"/>
    <p:sldId id="305" r:id="rId17"/>
    <p:sldId id="366" r:id="rId18"/>
    <p:sldId id="307" r:id="rId19"/>
    <p:sldId id="352" r:id="rId20"/>
    <p:sldId id="310" r:id="rId21"/>
    <p:sldId id="311" r:id="rId22"/>
    <p:sldId id="369" r:id="rId23"/>
    <p:sldId id="312" r:id="rId24"/>
    <p:sldId id="315" r:id="rId25"/>
    <p:sldId id="316" r:id="rId26"/>
    <p:sldId id="317" r:id="rId27"/>
    <p:sldId id="371" r:id="rId28"/>
    <p:sldId id="318" r:id="rId29"/>
    <p:sldId id="319" r:id="rId30"/>
    <p:sldId id="320" r:id="rId31"/>
    <p:sldId id="321" r:id="rId32"/>
    <p:sldId id="322" r:id="rId33"/>
    <p:sldId id="324" r:id="rId34"/>
    <p:sldId id="326" r:id="rId35"/>
    <p:sldId id="372" r:id="rId36"/>
    <p:sldId id="328" r:id="rId37"/>
    <p:sldId id="374" r:id="rId38"/>
    <p:sldId id="330" r:id="rId39"/>
    <p:sldId id="370" r:id="rId40"/>
    <p:sldId id="331" r:id="rId41"/>
    <p:sldId id="332" r:id="rId42"/>
    <p:sldId id="377" r:id="rId43"/>
    <p:sldId id="333" r:id="rId44"/>
    <p:sldId id="335" r:id="rId45"/>
    <p:sldId id="336" r:id="rId46"/>
    <p:sldId id="339" r:id="rId47"/>
    <p:sldId id="337" r:id="rId48"/>
    <p:sldId id="381" r:id="rId49"/>
    <p:sldId id="388" r:id="rId50"/>
    <p:sldId id="389" r:id="rId51"/>
    <p:sldId id="341" r:id="rId52"/>
    <p:sldId id="373" r:id="rId53"/>
    <p:sldId id="382" r:id="rId54"/>
    <p:sldId id="383" r:id="rId55"/>
    <p:sldId id="384" r:id="rId56"/>
    <p:sldId id="340" r:id="rId57"/>
    <p:sldId id="385" r:id="rId58"/>
    <p:sldId id="386" r:id="rId59"/>
    <p:sldId id="342" r:id="rId60"/>
    <p:sldId id="334" r:id="rId61"/>
    <p:sldId id="343" r:id="rId62"/>
    <p:sldId id="345" r:id="rId63"/>
    <p:sldId id="353" r:id="rId64"/>
    <p:sldId id="378" r:id="rId65"/>
    <p:sldId id="379" r:id="rId66"/>
    <p:sldId id="380" r:id="rId6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51" autoAdjust="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60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1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A064AD-7059-6948-BAB0-E62C6B3257D3}" type="datetimeFigureOut">
              <a:rPr lang="en-US" smtClean="0"/>
              <a:t>11/19/24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C61283-C41B-0644-BF1C-2B3BC3941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3947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F74A3F-3C2C-9340-BD65-4AF8BE3CE1AC}" type="datetimeFigureOut">
              <a:rPr lang="en-US" smtClean="0"/>
              <a:t>11/19/24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1C1D82-B653-3647-8619-A21CB6B38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286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1C1D82-B653-3647-8619-A21CB6B38A55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071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11/19/24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11/19/24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11/19/24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728701E-CAF4-4159-9B3E-41C86DFFA30D}" type="datetimeFigureOut">
              <a:rPr lang="en-US" smtClean="0"/>
              <a:t>11/19/24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728701E-CAF4-4159-9B3E-41C86DFFA30D}" type="datetimeFigureOut">
              <a:rPr lang="en-US" smtClean="0"/>
              <a:t>11/19/24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11/19/24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11/19/24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728701E-CAF4-4159-9B3E-41C86DFFA30D}" type="datetimeFigureOut">
              <a:rPr lang="en-US" smtClean="0"/>
              <a:t>11/19/24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11/19/24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.uwaterloo.ca/tsp/world/" TargetMode="External"/><Relationship Id="rId2" Type="http://schemas.openxmlformats.org/officeDocument/2006/relationships/hyperlink" Target="https://www.math.uwaterloo.ca/tsp/" TargetMode="Externa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NP-Complete Reductions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B6334400-71CE-A44E-A547-0512A4057EFC}"/>
              </a:ext>
            </a:extLst>
          </p:cNvPr>
          <p:cNvSpPr txBox="1">
            <a:spLocks/>
          </p:cNvSpPr>
          <p:nvPr/>
        </p:nvSpPr>
        <p:spPr>
          <a:xfrm>
            <a:off x="2362200" y="6050037"/>
            <a:ext cx="6705600" cy="685800"/>
          </a:xfrm>
          <a:prstGeom prst="rect">
            <a:avLst/>
          </a:prstGeom>
        </p:spPr>
        <p:txBody>
          <a:bodyPr vert="horz" anchor="ctr">
            <a:normAutofit fontScale="92500" lnSpcReduction="200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David Kauchak</a:t>
            </a:r>
            <a:br>
              <a:rPr lang="en-US" dirty="0"/>
            </a:br>
            <a:r>
              <a:rPr lang="en-US" dirty="0"/>
              <a:t>CS 140 – Fall 2024</a:t>
            </a:r>
          </a:p>
        </p:txBody>
      </p:sp>
    </p:spTree>
    <p:extLst>
      <p:ext uri="{BB962C8B-B14F-4D97-AF65-F5344CB8AC3E}">
        <p14:creationId xmlns:p14="http://schemas.microsoft.com/office/powerpoint/2010/main" val="101436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NP-complete: 3-SAT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3836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A </a:t>
            </a:r>
            <a:r>
              <a:rPr lang="en-US" sz="2400" dirty="0" err="1"/>
              <a:t>boolean</a:t>
            </a:r>
            <a:r>
              <a:rPr lang="en-US" sz="2400" dirty="0"/>
              <a:t> formula is in </a:t>
            </a:r>
            <a:r>
              <a:rPr lang="en-US" sz="2400" i="1" dirty="0"/>
              <a:t>n-conjunctive normal form </a:t>
            </a:r>
            <a:r>
              <a:rPr lang="en-US" sz="2400" dirty="0"/>
              <a:t>(</a:t>
            </a:r>
            <a:r>
              <a:rPr lang="en-US" sz="2400" i="1" dirty="0"/>
              <a:t>n-</a:t>
            </a:r>
            <a:r>
              <a:rPr lang="en-US" sz="2400" dirty="0"/>
              <a:t>CNF) if:</a:t>
            </a:r>
          </a:p>
          <a:p>
            <a:pPr lvl="1"/>
            <a:r>
              <a:rPr lang="en-US" sz="2000" dirty="0"/>
              <a:t>it is expressed as an AND of clauses</a:t>
            </a:r>
          </a:p>
          <a:p>
            <a:pPr lvl="1"/>
            <a:r>
              <a:rPr lang="en-US" sz="2000" dirty="0"/>
              <a:t>where each clause is an OR of no more than </a:t>
            </a:r>
            <a:r>
              <a:rPr lang="en-US" sz="2000" i="1" dirty="0"/>
              <a:t>n</a:t>
            </a:r>
            <a:r>
              <a:rPr lang="en-US" sz="2000" dirty="0"/>
              <a:t> variables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400" dirty="0"/>
              <a:t>3-SAT: Given a 3-CNF </a:t>
            </a:r>
            <a:r>
              <a:rPr lang="en-US" sz="2400" dirty="0" err="1"/>
              <a:t>boolean</a:t>
            </a:r>
            <a:r>
              <a:rPr lang="en-US" sz="2400" dirty="0"/>
              <a:t> formula, is it </a:t>
            </a:r>
            <a:r>
              <a:rPr lang="en-US" sz="2400" dirty="0" err="1"/>
              <a:t>satisfiable</a:t>
            </a:r>
            <a:r>
              <a:rPr lang="en-US" sz="2400" dirty="0"/>
              <a:t>?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6844692"/>
              </p:ext>
            </p:extLst>
          </p:nvPr>
        </p:nvGraphicFramePr>
        <p:xfrm>
          <a:off x="1119552" y="3224899"/>
          <a:ext cx="6454306" cy="52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514600" imgH="203200" progId="Equation.3">
                  <p:embed/>
                </p:oleObj>
              </mc:Choice>
              <mc:Fallback>
                <p:oleObj name="Equation" r:id="rId2" imgW="25146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19552" y="3224899"/>
                        <a:ext cx="6454306" cy="521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55802C0-6DF5-BA4F-A897-973D5C5A2834}"/>
              </a:ext>
            </a:extLst>
          </p:cNvPr>
          <p:cNvSpPr txBox="1"/>
          <p:nvPr/>
        </p:nvSpPr>
        <p:spPr>
          <a:xfrm>
            <a:off x="659112" y="5436832"/>
            <a:ext cx="5003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3-SAT is an NP-complete problem</a:t>
            </a:r>
          </a:p>
        </p:txBody>
      </p:sp>
    </p:spTree>
    <p:extLst>
      <p:ext uri="{BB962C8B-B14F-4D97-AF65-F5344CB8AC3E}">
        <p14:creationId xmlns:p14="http://schemas.microsoft.com/office/powerpoint/2010/main" val="2350845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NP-complete: SAT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1723" y="1600200"/>
            <a:ext cx="8534142" cy="2038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Given a </a:t>
            </a:r>
            <a:r>
              <a:rPr lang="en-US" sz="2800" dirty="0" err="1"/>
              <a:t>boolean</a:t>
            </a:r>
            <a:r>
              <a:rPr lang="en-US" sz="2800" dirty="0"/>
              <a:t> formula of </a:t>
            </a:r>
            <a:r>
              <a:rPr lang="en-US" sz="2800" i="1" dirty="0"/>
              <a:t>n</a:t>
            </a:r>
            <a:r>
              <a:rPr lang="en-US" sz="2800" dirty="0"/>
              <a:t> </a:t>
            </a:r>
            <a:r>
              <a:rPr lang="en-US" sz="2800" dirty="0" err="1"/>
              <a:t>boolean</a:t>
            </a:r>
            <a:r>
              <a:rPr lang="en-US" sz="2800" dirty="0"/>
              <a:t> variables joined by </a:t>
            </a:r>
            <a:r>
              <a:rPr lang="en-US" sz="2800" i="1" dirty="0"/>
              <a:t>m</a:t>
            </a:r>
            <a:r>
              <a:rPr lang="en-US" sz="2800" dirty="0"/>
              <a:t> connectives (AND, OR or NOT) is there a setting of the variables such that the </a:t>
            </a:r>
            <a:r>
              <a:rPr lang="en-US" sz="2800" dirty="0" err="1"/>
              <a:t>boolean</a:t>
            </a:r>
            <a:r>
              <a:rPr lang="en-US" sz="2800" dirty="0"/>
              <a:t> formula evaluate to true?</a:t>
            </a:r>
          </a:p>
          <a:p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072950" y="4218374"/>
          <a:ext cx="5943323" cy="5598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159000" imgH="203200" progId="Equation.3">
                  <p:embed/>
                </p:oleObj>
              </mc:Choice>
              <mc:Fallback>
                <p:oleObj name="Equation" r:id="rId2" imgW="2159000" imgH="203200" progId="Equation.3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72950" y="4218374"/>
                        <a:ext cx="5943323" cy="5598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072950" y="3296079"/>
          <a:ext cx="3077958" cy="55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17600" imgH="203200" progId="Equation.3">
                  <p:embed/>
                </p:oleObj>
              </mc:Choice>
              <mc:Fallback>
                <p:oleObj name="Equation" r:id="rId4" imgW="1117600" imgH="203200" progId="Equation.3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72950" y="3296079"/>
                        <a:ext cx="3077958" cy="559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41976" y="5921602"/>
            <a:ext cx="548619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Is SAT an NP-complete problem?</a:t>
            </a:r>
          </a:p>
        </p:txBody>
      </p:sp>
    </p:spTree>
    <p:extLst>
      <p:ext uri="{BB962C8B-B14F-4D97-AF65-F5344CB8AC3E}">
        <p14:creationId xmlns:p14="http://schemas.microsoft.com/office/powerpoint/2010/main" val="560097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NP-complete: SAT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18413" y="3175921"/>
            <a:ext cx="8153400" cy="490642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endParaRPr lang="en-US" sz="2000" dirty="0"/>
          </a:p>
          <a:p>
            <a:pPr marL="514350" indent="-514350">
              <a:buFont typeface="Wingdings"/>
              <a:buAutoNum type="arabicPeriod"/>
            </a:pPr>
            <a:r>
              <a:rPr lang="en-US" sz="2000" dirty="0"/>
              <a:t>Show that SAT is in NP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1800" dirty="0"/>
              <a:t>Provide a verifier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1800" dirty="0"/>
              <a:t>Show that the verifier runs in polynomial time</a:t>
            </a:r>
          </a:p>
          <a:p>
            <a:pPr marL="514350" indent="-514350">
              <a:buAutoNum type="arabicPeriod"/>
            </a:pPr>
            <a:r>
              <a:rPr lang="en-US" sz="2000" dirty="0"/>
              <a:t>Show that NEW is NP-Hard (i.e., all NP-complete problems are reducible to NEW in polynomial time)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1800" dirty="0"/>
              <a:t>Describe a reduction function </a:t>
            </a:r>
            <a:r>
              <a:rPr lang="en-US" sz="1800" i="1" dirty="0"/>
              <a:t>f</a:t>
            </a:r>
            <a:r>
              <a:rPr lang="en-US" sz="1800" dirty="0"/>
              <a:t> from a known NP-Complete problem to SAT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1800" dirty="0"/>
              <a:t>Show that </a:t>
            </a:r>
            <a:r>
              <a:rPr lang="en-US" sz="1800" i="1" dirty="0"/>
              <a:t>f</a:t>
            </a:r>
            <a:r>
              <a:rPr lang="en-US" sz="1800" dirty="0"/>
              <a:t> runs in polynomial time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1800" dirty="0"/>
              <a:t>Show that a solution exists to the NP-Complete problem IFF a solution exists </a:t>
            </a:r>
            <a:r>
              <a:rPr lang="en-US" sz="1800" i="1" dirty="0">
                <a:solidFill>
                  <a:srgbClr val="FF6600"/>
                </a:solidFill>
              </a:rPr>
              <a:t>to the SAT problem generate by f</a:t>
            </a:r>
            <a:endParaRPr lang="en-US" sz="1800" dirty="0">
              <a:solidFill>
                <a:srgbClr val="FF6600"/>
              </a:solidFill>
            </a:endParaRPr>
          </a:p>
          <a:p>
            <a:pPr marL="834390" lvl="1" indent="-514350">
              <a:buFont typeface="Wingdings 2"/>
              <a:buAutoNum type="alphaLcPeriod"/>
            </a:pPr>
            <a:endParaRPr lang="en-US" sz="18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83882" y="3409487"/>
            <a:ext cx="848216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/>
          <p:cNvSpPr>
            <a:spLocks noGrp="1"/>
          </p:cNvSpPr>
          <p:nvPr>
            <p:ph sz="quarter" idx="1"/>
          </p:nvPr>
        </p:nvSpPr>
        <p:spPr>
          <a:xfrm>
            <a:off x="418413" y="1619539"/>
            <a:ext cx="8396881" cy="13282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Given a </a:t>
            </a:r>
            <a:r>
              <a:rPr lang="en-US" sz="2400" dirty="0" err="1"/>
              <a:t>boolean</a:t>
            </a:r>
            <a:r>
              <a:rPr lang="en-US" sz="2400" dirty="0"/>
              <a:t> formula of </a:t>
            </a:r>
            <a:r>
              <a:rPr lang="en-US" sz="2400" i="1" dirty="0"/>
              <a:t>n</a:t>
            </a:r>
            <a:r>
              <a:rPr lang="en-US" sz="2400" dirty="0"/>
              <a:t> </a:t>
            </a:r>
            <a:r>
              <a:rPr lang="en-US" sz="2400" dirty="0" err="1"/>
              <a:t>boolean</a:t>
            </a:r>
            <a:r>
              <a:rPr lang="en-US" sz="2400" dirty="0"/>
              <a:t> variables joined by </a:t>
            </a:r>
            <a:r>
              <a:rPr lang="en-US" sz="2400" i="1" dirty="0"/>
              <a:t>m</a:t>
            </a:r>
            <a:r>
              <a:rPr lang="en-US" sz="2400" dirty="0"/>
              <a:t> connectives (AND, OR or NOT) is there a setting of the variables such that the </a:t>
            </a:r>
            <a:r>
              <a:rPr lang="en-US" sz="2400" dirty="0" err="1"/>
              <a:t>boolean</a:t>
            </a:r>
            <a:r>
              <a:rPr lang="en-US" sz="2400" dirty="0"/>
              <a:t> formula evaluate to true?</a:t>
            </a:r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1476360" y="2881496"/>
          <a:ext cx="4290933" cy="4041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159000" imgH="203200" progId="Equation.3">
                  <p:embed/>
                </p:oleObj>
              </mc:Choice>
              <mc:Fallback>
                <p:oleObj name="Equation" r:id="rId2" imgW="2159000" imgH="203200" progId="Equation.3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476360" y="2881496"/>
                        <a:ext cx="4290933" cy="4041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658904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NP-Complete: SAT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24178" y="1024399"/>
            <a:ext cx="8153400" cy="1724784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endParaRPr lang="en-US" sz="2800" dirty="0"/>
          </a:p>
          <a:p>
            <a:pPr marL="514350" indent="-514350">
              <a:buFont typeface="Wingdings"/>
              <a:buAutoNum type="arabicPeriod"/>
            </a:pPr>
            <a:r>
              <a:rPr lang="en-US" sz="2800" dirty="0"/>
              <a:t>Show that SAT is in NP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2400" dirty="0"/>
              <a:t>Provide a verifier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2400" dirty="0"/>
              <a:t>Show that the verifier runs in polynomial time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4178" y="3182471"/>
            <a:ext cx="773946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Verifier: A solution consists of an assignment of the variables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If clause is a single variable: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return the value of the variable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otherwise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for each clause:</a:t>
            </a:r>
          </a:p>
          <a:p>
            <a:pPr marL="1257300" lvl="2" indent="-342900">
              <a:buFont typeface="Arial"/>
              <a:buChar char="•"/>
            </a:pPr>
            <a:r>
              <a:rPr lang="en-US" sz="2400" dirty="0"/>
              <a:t>call the verifier recursively</a:t>
            </a:r>
          </a:p>
          <a:p>
            <a:pPr marL="1257300" lvl="2" indent="-342900">
              <a:buFont typeface="Arial"/>
              <a:buChar char="•"/>
            </a:pPr>
            <a:r>
              <a:rPr lang="en-US" sz="2400" dirty="0"/>
              <a:t>compute a running solution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55154" y="3122301"/>
            <a:ext cx="848216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400711" y="6027149"/>
            <a:ext cx="31456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polynomial run-time?</a:t>
            </a:r>
          </a:p>
        </p:txBody>
      </p:sp>
    </p:spTree>
    <p:extLst>
      <p:ext uri="{BB962C8B-B14F-4D97-AF65-F5344CB8AC3E}">
        <p14:creationId xmlns:p14="http://schemas.microsoft.com/office/powerpoint/2010/main" val="523281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NP-Complete: SAT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4178" y="1633516"/>
            <a:ext cx="773946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Verifier: A solution consists of an assignment of the variables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If clause is a single variable: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return the value of the variable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otherwise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for each clause:</a:t>
            </a:r>
          </a:p>
          <a:p>
            <a:pPr marL="1257300" lvl="2" indent="-342900">
              <a:buFont typeface="Arial"/>
              <a:buChar char="•"/>
            </a:pPr>
            <a:r>
              <a:rPr lang="en-US" sz="2400" dirty="0"/>
              <a:t>call the verifier recursively</a:t>
            </a:r>
          </a:p>
          <a:p>
            <a:pPr marL="1257300" lvl="2" indent="-342900">
              <a:buFont typeface="Arial"/>
              <a:buChar char="•"/>
            </a:pPr>
            <a:r>
              <a:rPr lang="en-US" sz="2400" dirty="0"/>
              <a:t>compute a running solution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10383" y="3409512"/>
            <a:ext cx="1690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linear time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4291" y="4924991"/>
            <a:ext cx="817278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dirty="0">
                <a:solidFill>
                  <a:srgbClr val="0000FF"/>
                </a:solidFill>
              </a:rPr>
              <a:t>at most a linear number of recursive calls (each call makes the problem smaller and no overlap)</a:t>
            </a:r>
          </a:p>
          <a:p>
            <a:pPr marL="457200" indent="-457200">
              <a:buFontTx/>
              <a:buChar char="-"/>
            </a:pPr>
            <a:r>
              <a:rPr lang="en-US" sz="2800" dirty="0">
                <a:solidFill>
                  <a:srgbClr val="0000FF"/>
                </a:solidFill>
              </a:rPr>
              <a:t>overall polynomial time</a:t>
            </a:r>
          </a:p>
        </p:txBody>
      </p:sp>
    </p:spTree>
    <p:extLst>
      <p:ext uri="{BB962C8B-B14F-4D97-AF65-F5344CB8AC3E}">
        <p14:creationId xmlns:p14="http://schemas.microsoft.com/office/powerpoint/2010/main" val="12712246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NP-Complete: SAT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48045" y="1131293"/>
            <a:ext cx="8153400" cy="247777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Wingdings"/>
              <a:buAutoNum type="arabicPeriod"/>
            </a:pPr>
            <a:r>
              <a:rPr lang="en-US" sz="1800" dirty="0"/>
              <a:t>  </a:t>
            </a:r>
          </a:p>
          <a:p>
            <a:pPr marL="514350" indent="-514350">
              <a:buFont typeface="Wingdings"/>
              <a:buAutoNum type="arabicPeriod"/>
            </a:pPr>
            <a:r>
              <a:rPr lang="en-US" sz="1800" dirty="0"/>
              <a:t>Show that all NP-complete problems are reducible to SAT in polynomial time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1600" dirty="0"/>
              <a:t>Describe a reduction function </a:t>
            </a:r>
            <a:r>
              <a:rPr lang="en-US" sz="1600" i="1" dirty="0"/>
              <a:t>f</a:t>
            </a:r>
            <a:r>
              <a:rPr lang="en-US" sz="1600" dirty="0"/>
              <a:t> from a known NP-Complete problem to SAT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1600" dirty="0"/>
              <a:t>Show that </a:t>
            </a:r>
            <a:r>
              <a:rPr lang="en-US" sz="1600" i="1" dirty="0"/>
              <a:t>f</a:t>
            </a:r>
            <a:r>
              <a:rPr lang="en-US" sz="1600" dirty="0"/>
              <a:t> runs in polynomial time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1600" dirty="0"/>
              <a:t>Show that a solution exists to the NP-Complete problem IFF a solution exists </a:t>
            </a:r>
            <a:r>
              <a:rPr lang="en-US" sz="1600" i="1" dirty="0">
                <a:solidFill>
                  <a:srgbClr val="FF6600"/>
                </a:solidFill>
              </a:rPr>
              <a:t>to the SAT problem generate by f</a:t>
            </a:r>
            <a:endParaRPr lang="en-US" sz="1600" dirty="0">
              <a:solidFill>
                <a:srgbClr val="FF6600"/>
              </a:solidFill>
            </a:endParaRPr>
          </a:p>
          <a:p>
            <a:pPr marL="834390" lvl="1" indent="-514350">
              <a:buFont typeface="Wingdings 2"/>
              <a:buAutoNum type="alphaLcPeriod"/>
            </a:pPr>
            <a:endParaRPr lang="en-US" sz="16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83882" y="3084197"/>
            <a:ext cx="848216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01344" y="3115176"/>
            <a:ext cx="89282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Reduce 3-SAT to SAT: </a:t>
            </a:r>
          </a:p>
          <a:p>
            <a:r>
              <a:rPr lang="en-US" sz="2400" dirty="0"/>
              <a:t>- Given an instance of 3-SAT, turn it into an instance of SAT</a:t>
            </a:r>
          </a:p>
          <a:p>
            <a:endParaRPr lang="en-US" sz="2400" dirty="0"/>
          </a:p>
          <a:p>
            <a:r>
              <a:rPr lang="en-US" sz="2400" dirty="0"/>
              <a:t>Reduction function: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>
                <a:solidFill>
                  <a:srgbClr val="0000FF"/>
                </a:solidFill>
              </a:rPr>
              <a:t>DONE </a:t>
            </a:r>
            <a:r>
              <a:rPr lang="en-US" sz="2400" dirty="0">
                <a:solidFill>
                  <a:srgbClr val="0000FF"/>
                </a:solidFill>
                <a:sym typeface="Wingdings"/>
              </a:rPr>
              <a:t></a:t>
            </a:r>
          </a:p>
          <a:p>
            <a:endParaRPr lang="en-US" sz="2400" dirty="0">
              <a:solidFill>
                <a:srgbClr val="0000FF"/>
              </a:solidFill>
              <a:sym typeface="Wingdings"/>
            </a:endParaRPr>
          </a:p>
          <a:p>
            <a:pPr marL="342900" indent="-342900">
              <a:buFontTx/>
              <a:buChar char="-"/>
            </a:pPr>
            <a:r>
              <a:rPr lang="en-US" sz="2400" dirty="0">
                <a:solidFill>
                  <a:srgbClr val="0000FF"/>
                </a:solidFill>
                <a:sym typeface="Wingdings"/>
              </a:rPr>
              <a:t>Runs in constant time! (or linear if you have to copy the problem)</a:t>
            </a:r>
          </a:p>
        </p:txBody>
      </p:sp>
    </p:spTree>
    <p:extLst>
      <p:ext uri="{BB962C8B-B14F-4D97-AF65-F5344CB8AC3E}">
        <p14:creationId xmlns:p14="http://schemas.microsoft.com/office/powerpoint/2010/main" val="2520935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NP-Complete: SAT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01344" y="3519680"/>
            <a:ext cx="848216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24352" y="3719275"/>
            <a:ext cx="892824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000" dirty="0"/>
              <a:t>Assume we have a 3-SAT problem with a solution:</a:t>
            </a:r>
          </a:p>
          <a:p>
            <a:pPr marL="800100" lvl="1" indent="-342900">
              <a:buFontTx/>
              <a:buChar char="-"/>
            </a:pPr>
            <a:r>
              <a:rPr lang="en-US" sz="2000" dirty="0"/>
              <a:t>Because 3-SAT problems are a subset of SAT problems, then the SAT problem will also have a solution</a:t>
            </a:r>
          </a:p>
          <a:p>
            <a:pPr marL="342900" indent="-342900">
              <a:buFontTx/>
              <a:buChar char="-"/>
            </a:pPr>
            <a:r>
              <a:rPr lang="en-US" sz="2000" dirty="0"/>
              <a:t>Assume we have a problem instance generated by our reduction with a solution:</a:t>
            </a:r>
          </a:p>
          <a:p>
            <a:pPr marL="800100" lvl="1" indent="-342900">
              <a:buFontTx/>
              <a:buChar char="-"/>
            </a:pPr>
            <a:r>
              <a:rPr lang="en-US" sz="2000" dirty="0"/>
              <a:t>Our reduction function simply does a copy, so it is already a </a:t>
            </a:r>
            <a:br>
              <a:rPr lang="en-US" sz="2000" dirty="0"/>
            </a:br>
            <a:r>
              <a:rPr lang="en-US" sz="2000" dirty="0"/>
              <a:t>3-SAT problem</a:t>
            </a:r>
          </a:p>
          <a:p>
            <a:pPr marL="800100" lvl="1" indent="-342900">
              <a:buFontTx/>
              <a:buChar char="-"/>
            </a:pPr>
            <a:r>
              <a:rPr lang="en-US" sz="2000" dirty="0"/>
              <a:t>Therefore the variable assignment found by our SAT-solver will also be a solution to the original 3-SAT problem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902215"/>
          </a:xfrm>
        </p:spPr>
        <p:txBody>
          <a:bodyPr>
            <a:normAutofit/>
          </a:bodyPr>
          <a:lstStyle/>
          <a:p>
            <a:pPr marL="0" lvl="1" indent="0"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en-US" sz="1800" dirty="0"/>
              <a:t>Show that a solution exists to the NP-Complete problem IFF a solution exists </a:t>
            </a:r>
            <a:r>
              <a:rPr lang="en-US" sz="1800" i="1" dirty="0">
                <a:solidFill>
                  <a:srgbClr val="FF6600"/>
                </a:solidFill>
              </a:rPr>
              <a:t>to the NEW problem generate by f</a:t>
            </a:r>
            <a:endParaRPr lang="en-US" sz="1800" dirty="0">
              <a:solidFill>
                <a:srgbClr val="FF6600"/>
              </a:solidFill>
            </a:endParaRPr>
          </a:p>
          <a:p>
            <a:pPr lvl="1"/>
            <a:r>
              <a:rPr lang="en-US" sz="1800" dirty="0"/>
              <a:t>Assume we have an NP-Complete problem instance that has a solution, show that the NEW problem instance generated by </a:t>
            </a:r>
            <a:r>
              <a:rPr lang="en-US" sz="1800" i="1" dirty="0"/>
              <a:t>f</a:t>
            </a:r>
            <a:r>
              <a:rPr lang="en-US" sz="1800" dirty="0"/>
              <a:t> has a solution</a:t>
            </a:r>
          </a:p>
          <a:p>
            <a:pPr lvl="1"/>
            <a:r>
              <a:rPr lang="en-US" sz="1800" dirty="0"/>
              <a:t>Assume we have a problem instance of NEW </a:t>
            </a:r>
            <a:r>
              <a:rPr lang="en-US" sz="1800" i="1" dirty="0">
                <a:solidFill>
                  <a:srgbClr val="FF6600"/>
                </a:solidFill>
              </a:rPr>
              <a:t>generated by f</a:t>
            </a:r>
            <a:r>
              <a:rPr lang="en-US" sz="1800" dirty="0"/>
              <a:t> that has a solution, show that we can derive a solution to the NP-Complete problem instance</a:t>
            </a:r>
          </a:p>
        </p:txBody>
      </p:sp>
    </p:spTree>
    <p:extLst>
      <p:ext uri="{BB962C8B-B14F-4D97-AF65-F5344CB8AC3E}">
        <p14:creationId xmlns:p14="http://schemas.microsoft.com/office/powerpoint/2010/main" val="4242265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4890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A </a:t>
            </a:r>
            <a:r>
              <a:rPr lang="en-US" sz="2800" i="1" dirty="0">
                <a:solidFill>
                  <a:srgbClr val="008000"/>
                </a:solidFill>
              </a:rPr>
              <a:t>clique</a:t>
            </a:r>
            <a:r>
              <a:rPr lang="en-US" sz="2800" dirty="0"/>
              <a:t> in an undirected graph G = (V, E) is a subset V’ ⊆ V of vertices that are fully connected, i.e. every vertex in V’ is connected to every other vertex in V’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/>
              <a:t>CLIQUE problem: Does G contain a clique of size k?</a:t>
            </a:r>
          </a:p>
        </p:txBody>
      </p:sp>
      <p:sp>
        <p:nvSpPr>
          <p:cNvPr id="4" name="Oval 3"/>
          <p:cNvSpPr/>
          <p:nvPr/>
        </p:nvSpPr>
        <p:spPr>
          <a:xfrm>
            <a:off x="4180840" y="4204894"/>
            <a:ext cx="190453" cy="190453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399813" y="4566868"/>
            <a:ext cx="190453" cy="190453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495040" y="5614641"/>
            <a:ext cx="190453" cy="190453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904787" y="5614641"/>
            <a:ext cx="190453" cy="190453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285787" y="4471641"/>
            <a:ext cx="190453" cy="190453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9" name="Straight Connector 8"/>
          <p:cNvCxnSpPr>
            <a:stCxn id="4" idx="4"/>
            <a:endCxn id="5" idx="0"/>
          </p:cNvCxnSpPr>
          <p:nvPr/>
        </p:nvCxnSpPr>
        <p:spPr>
          <a:xfrm flipH="1">
            <a:off x="3495040" y="4395347"/>
            <a:ext cx="781027" cy="1715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4" idx="5"/>
            <a:endCxn id="7" idx="1"/>
          </p:cNvCxnSpPr>
          <p:nvPr/>
        </p:nvCxnSpPr>
        <p:spPr>
          <a:xfrm rot="16200000" flipH="1">
            <a:off x="4000502" y="4710356"/>
            <a:ext cx="1275076" cy="5892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6"/>
            <a:endCxn id="7" idx="2"/>
          </p:cNvCxnSpPr>
          <p:nvPr/>
        </p:nvCxnSpPr>
        <p:spPr>
          <a:xfrm>
            <a:off x="3685493" y="5709868"/>
            <a:ext cx="121929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7"/>
            <a:endCxn id="4" idx="3"/>
          </p:cNvCxnSpPr>
          <p:nvPr/>
        </p:nvCxnSpPr>
        <p:spPr>
          <a:xfrm rot="5400000" flipH="1" flipV="1">
            <a:off x="3295628" y="4729430"/>
            <a:ext cx="1275076" cy="55112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5"/>
            <a:endCxn id="7" idx="1"/>
          </p:cNvCxnSpPr>
          <p:nvPr/>
        </p:nvCxnSpPr>
        <p:spPr>
          <a:xfrm>
            <a:off x="3562375" y="4729430"/>
            <a:ext cx="1370303" cy="9131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3"/>
            <a:endCxn id="6" idx="6"/>
          </p:cNvCxnSpPr>
          <p:nvPr/>
        </p:nvCxnSpPr>
        <p:spPr>
          <a:xfrm>
            <a:off x="3427704" y="4729430"/>
            <a:ext cx="257789" cy="9804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3"/>
            <a:endCxn id="7" idx="0"/>
          </p:cNvCxnSpPr>
          <p:nvPr/>
        </p:nvCxnSpPr>
        <p:spPr>
          <a:xfrm rot="5400000">
            <a:off x="4666627" y="4967590"/>
            <a:ext cx="980438" cy="3136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4" idx="5"/>
            <a:endCxn id="8" idx="2"/>
          </p:cNvCxnSpPr>
          <p:nvPr/>
        </p:nvCxnSpPr>
        <p:spPr>
          <a:xfrm rot="16200000" flipH="1">
            <a:off x="4714888" y="3995969"/>
            <a:ext cx="199412" cy="9423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785364" y="6089812"/>
            <a:ext cx="57741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Is there a clique of size 4 in this graph?</a:t>
            </a:r>
          </a:p>
        </p:txBody>
      </p:sp>
    </p:spTree>
    <p:extLst>
      <p:ext uri="{BB962C8B-B14F-4D97-AF65-F5344CB8AC3E}">
        <p14:creationId xmlns:p14="http://schemas.microsoft.com/office/powerpoint/2010/main" val="4791901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HALF-CLIQUE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Given a graph G, does the graph contain a clique containing exactly half the vertices?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9418" y="3040545"/>
            <a:ext cx="70835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Is HALF-CLIQUE an NP-complete problem?</a:t>
            </a:r>
          </a:p>
        </p:txBody>
      </p:sp>
    </p:spTree>
    <p:extLst>
      <p:ext uri="{BB962C8B-B14F-4D97-AF65-F5344CB8AC3E}">
        <p14:creationId xmlns:p14="http://schemas.microsoft.com/office/powerpoint/2010/main" val="25015579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Half-Clique NP-Complete?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88310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400" dirty="0"/>
              <a:t>Show that NEW is in NP</a:t>
            </a:r>
          </a:p>
          <a:p>
            <a:pPr marL="834390" lvl="1" indent="-514350">
              <a:buAutoNum type="alphaLcPeriod"/>
            </a:pPr>
            <a:r>
              <a:rPr lang="en-US" sz="2000" dirty="0"/>
              <a:t>Provide a verifier</a:t>
            </a:r>
          </a:p>
          <a:p>
            <a:pPr marL="834390" lvl="1" indent="-514350">
              <a:buAutoNum type="alphaLcPeriod"/>
            </a:pPr>
            <a:r>
              <a:rPr lang="en-US" sz="2000" dirty="0"/>
              <a:t>Show that the verifier runs in polynomial time</a:t>
            </a:r>
          </a:p>
          <a:p>
            <a:pPr marL="514350" indent="-514350">
              <a:buAutoNum type="arabicPeriod"/>
            </a:pPr>
            <a:r>
              <a:rPr lang="en-US" sz="2400" dirty="0"/>
              <a:t>Show that all NP-complete problems are reducible to NEW in polynomial time</a:t>
            </a:r>
          </a:p>
          <a:p>
            <a:pPr marL="834390" lvl="1" indent="-514350">
              <a:buAutoNum type="alphaLcPeriod"/>
            </a:pPr>
            <a:r>
              <a:rPr lang="en-US" sz="2000" dirty="0"/>
              <a:t>Describe a reduction function </a:t>
            </a:r>
            <a:r>
              <a:rPr lang="en-US" sz="2000" i="1" dirty="0"/>
              <a:t>f</a:t>
            </a:r>
            <a:r>
              <a:rPr lang="en-US" sz="2000" dirty="0"/>
              <a:t> from a known NP-Complete problem to NEW</a:t>
            </a:r>
          </a:p>
          <a:p>
            <a:pPr marL="834390" lvl="1" indent="-514350">
              <a:buAutoNum type="alphaLcPeriod"/>
            </a:pPr>
            <a:r>
              <a:rPr lang="en-US" sz="2000" dirty="0"/>
              <a:t>Show that </a:t>
            </a:r>
            <a:r>
              <a:rPr lang="en-US" sz="2000" i="1" dirty="0"/>
              <a:t>f</a:t>
            </a:r>
            <a:r>
              <a:rPr lang="en-US" sz="2000" dirty="0"/>
              <a:t> runs in polynomial time</a:t>
            </a:r>
          </a:p>
          <a:p>
            <a:pPr marL="834390" lvl="1" indent="-514350">
              <a:buAutoNum type="alphaLcPeriod"/>
            </a:pPr>
            <a:r>
              <a:rPr lang="en-US" sz="2000" dirty="0"/>
              <a:t>Show that a solution exists to the NP-Complete problem IFF a solution exists </a:t>
            </a:r>
            <a:r>
              <a:rPr lang="en-US" sz="2000" i="1" dirty="0">
                <a:solidFill>
                  <a:srgbClr val="FF6600"/>
                </a:solidFill>
              </a:rPr>
              <a:t>to the NEW problem generate by f</a:t>
            </a:r>
            <a:endParaRPr lang="en-US" sz="2000" dirty="0">
              <a:solidFill>
                <a:srgbClr val="FF6600"/>
              </a:solidFill>
            </a:endParaRPr>
          </a:p>
          <a:p>
            <a:pPr marL="834390" lvl="1" indent="-514350">
              <a:buAutoNum type="alphaLcPeriod"/>
            </a:pPr>
            <a:endParaRPr lang="en-US" sz="20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55154" y="5483302"/>
            <a:ext cx="848216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489338" y="5692588"/>
            <a:ext cx="824798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8000"/>
                </a:solidFill>
              </a:rPr>
              <a:t>Given a graph G, does the graph contain a clique containing exactly half the vertices?</a:t>
            </a:r>
          </a:p>
        </p:txBody>
      </p:sp>
    </p:spTree>
    <p:extLst>
      <p:ext uri="{BB962C8B-B14F-4D97-AF65-F5344CB8AC3E}">
        <p14:creationId xmlns:p14="http://schemas.microsoft.com/office/powerpoint/2010/main" val="1439902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Assignment 11 out today (last one!)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Midterm 3 Thursday</a:t>
            </a:r>
          </a:p>
          <a:p>
            <a:pPr lvl="1"/>
            <a:r>
              <a:rPr lang="en-US" dirty="0"/>
              <a:t>Extra mentor hours:</a:t>
            </a:r>
          </a:p>
          <a:p>
            <a:pPr lvl="2"/>
            <a:r>
              <a:rPr lang="en-US" dirty="0"/>
              <a:t>Tuesday 6:30-8:30pm</a:t>
            </a:r>
          </a:p>
          <a:p>
            <a:pPr lvl="2"/>
            <a:r>
              <a:rPr lang="en-US" dirty="0"/>
              <a:t>Wednesday 4:30-6:30pm</a:t>
            </a:r>
          </a:p>
          <a:p>
            <a:pPr lvl="1"/>
            <a:r>
              <a:rPr lang="en-US" dirty="0"/>
              <a:t>A few sample problems posted</a:t>
            </a:r>
          </a:p>
          <a:p>
            <a:pPr lvl="1"/>
            <a:endParaRPr lang="en-US" dirty="0"/>
          </a:p>
          <a:p>
            <a:pPr marL="45720" indent="0">
              <a:buNone/>
            </a:pPr>
            <a:r>
              <a:rPr lang="en-US" dirty="0"/>
              <a:t>No class next Tuesday</a:t>
            </a:r>
            <a:br>
              <a:rPr lang="en-US" dirty="0"/>
            </a:br>
            <a:br>
              <a:rPr lang="en-US" dirty="0"/>
            </a:br>
            <a:r>
              <a:rPr lang="en-US" dirty="0"/>
              <a:t>Review on Tuesday after break</a:t>
            </a:r>
          </a:p>
        </p:txBody>
      </p:sp>
    </p:spTree>
    <p:extLst>
      <p:ext uri="{BB962C8B-B14F-4D97-AF65-F5344CB8AC3E}">
        <p14:creationId xmlns:p14="http://schemas.microsoft.com/office/powerpoint/2010/main" val="10627974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HALF-CLIQUE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24178" y="1024399"/>
            <a:ext cx="8153400" cy="1724784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endParaRPr lang="en-US" sz="2800" dirty="0"/>
          </a:p>
          <a:p>
            <a:pPr marL="514350" indent="-514350">
              <a:buFont typeface="Wingdings"/>
              <a:buAutoNum type="arabicPeriod"/>
            </a:pPr>
            <a:r>
              <a:rPr lang="en-US" sz="2800" dirty="0"/>
              <a:t>Show that HALF-CLIQUE is in NP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2400" dirty="0"/>
              <a:t>Provide a verifier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2400" dirty="0"/>
              <a:t>Show that the verifier runs in polynomial time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4178" y="3220563"/>
            <a:ext cx="77394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Verifier: A solution consists of the set of vertices in V’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check that |V ‘| = |V|/2 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for all pairs of u, v ∈ V’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there exists an edge (</a:t>
            </a:r>
            <a:r>
              <a:rPr lang="en-US" sz="2400" dirty="0" err="1"/>
              <a:t>u,v</a:t>
            </a:r>
            <a:r>
              <a:rPr lang="en-US" sz="2400" dirty="0"/>
              <a:t>) ∈ 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55154" y="3122301"/>
            <a:ext cx="848216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02969" y="5250958"/>
            <a:ext cx="78746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400" dirty="0">
                <a:solidFill>
                  <a:srgbClr val="0000FF"/>
                </a:solidFill>
              </a:rPr>
              <a:t>Check for edge existence in O(V) (assuming adjacency list)</a:t>
            </a:r>
          </a:p>
          <a:p>
            <a:pPr marL="457200" indent="-457200">
              <a:buFontTx/>
              <a:buChar char="-"/>
            </a:pPr>
            <a:r>
              <a:rPr lang="en-US" sz="2400" dirty="0">
                <a:solidFill>
                  <a:srgbClr val="0000FF"/>
                </a:solidFill>
              </a:rPr>
              <a:t>O(V</a:t>
            </a:r>
            <a:r>
              <a:rPr lang="en-US" sz="2400" baseline="30000" dirty="0">
                <a:solidFill>
                  <a:srgbClr val="0000FF"/>
                </a:solidFill>
              </a:rPr>
              <a:t>2</a:t>
            </a:r>
            <a:r>
              <a:rPr lang="en-US" sz="2400" dirty="0">
                <a:solidFill>
                  <a:srgbClr val="0000FF"/>
                </a:solidFill>
              </a:rPr>
              <a:t>) checks</a:t>
            </a:r>
          </a:p>
          <a:p>
            <a:pPr marL="457200" indent="-457200">
              <a:buFontTx/>
              <a:buChar char="-"/>
            </a:pPr>
            <a:r>
              <a:rPr lang="en-US" sz="2400" dirty="0">
                <a:solidFill>
                  <a:srgbClr val="0000FF"/>
                </a:solidFill>
              </a:rPr>
              <a:t>O(V</a:t>
            </a:r>
            <a:r>
              <a:rPr lang="en-US" sz="2400" baseline="30000" dirty="0">
                <a:solidFill>
                  <a:srgbClr val="0000FF"/>
                </a:solidFill>
              </a:rPr>
              <a:t>3</a:t>
            </a:r>
            <a:r>
              <a:rPr lang="en-US" sz="2400" dirty="0">
                <a:solidFill>
                  <a:srgbClr val="0000FF"/>
                </a:solidFill>
              </a:rPr>
              <a:t>) overall, which is polynomial</a:t>
            </a:r>
          </a:p>
        </p:txBody>
      </p:sp>
    </p:spTree>
    <p:extLst>
      <p:ext uri="{BB962C8B-B14F-4D97-AF65-F5344CB8AC3E}">
        <p14:creationId xmlns:p14="http://schemas.microsoft.com/office/powerpoint/2010/main" val="2396667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HALF-CLIQUE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48045" y="1131293"/>
            <a:ext cx="8153400" cy="247777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Wingdings"/>
              <a:buAutoNum type="arabicPeriod"/>
            </a:pPr>
            <a:r>
              <a:rPr lang="en-US" sz="1800" dirty="0"/>
              <a:t>  </a:t>
            </a:r>
          </a:p>
          <a:p>
            <a:pPr marL="514350" indent="-514350">
              <a:buFont typeface="Wingdings"/>
              <a:buAutoNum type="arabicPeriod"/>
            </a:pPr>
            <a:r>
              <a:rPr lang="en-US" sz="1800" dirty="0"/>
              <a:t>Show that all NP-complete problems are reducible to HALF-CLIQUE in polynomial time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1600" dirty="0"/>
              <a:t>Describe a reduction function </a:t>
            </a:r>
            <a:r>
              <a:rPr lang="en-US" sz="1600" i="1" dirty="0"/>
              <a:t>f</a:t>
            </a:r>
            <a:r>
              <a:rPr lang="en-US" sz="1600" dirty="0"/>
              <a:t> from a known NP-Complete problem to HALF-CLIQUE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1600" dirty="0"/>
              <a:t>Show that </a:t>
            </a:r>
            <a:r>
              <a:rPr lang="en-US" sz="1600" i="1" dirty="0"/>
              <a:t>f</a:t>
            </a:r>
            <a:r>
              <a:rPr lang="en-US" sz="1600" dirty="0"/>
              <a:t> runs in polynomial time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1600" dirty="0"/>
              <a:t>Show that a solution exists to the NP-Complete problem IFF a solution exists </a:t>
            </a:r>
            <a:r>
              <a:rPr lang="en-US" sz="1600" i="1" dirty="0">
                <a:solidFill>
                  <a:srgbClr val="FF6600"/>
                </a:solidFill>
              </a:rPr>
              <a:t>to the HALF-CLIQUE problem generate by f</a:t>
            </a:r>
            <a:endParaRPr lang="en-US" sz="1600" dirty="0">
              <a:solidFill>
                <a:srgbClr val="FF6600"/>
              </a:solidFill>
            </a:endParaRPr>
          </a:p>
          <a:p>
            <a:pPr marL="834390" lvl="1" indent="-514350">
              <a:buFont typeface="Wingdings 2"/>
              <a:buAutoNum type="alphaLcPeriod"/>
            </a:pPr>
            <a:endParaRPr lang="en-US" sz="16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83882" y="3288583"/>
            <a:ext cx="848216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15754" y="3311686"/>
            <a:ext cx="89282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Reduce CLIQUE to HALF-CLIQUE: </a:t>
            </a:r>
          </a:p>
          <a:p>
            <a:r>
              <a:rPr lang="en-US" sz="2000" dirty="0"/>
              <a:t>Given a problem instance of CLIQUE, turn it into a problem instance of HALF-CLIQUE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382348" y="4380313"/>
            <a:ext cx="974725" cy="8905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>
                <a:latin typeface="Monotype Corsiva" charset="0"/>
              </a:rPr>
              <a:t>f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441747" y="4826400"/>
            <a:ext cx="884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078209" y="4437389"/>
            <a:ext cx="3635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ym typeface="Symbol" charset="0"/>
              </a:rPr>
              <a:t>x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5603211" y="4481426"/>
            <a:ext cx="6778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ym typeface="Symbol" charset="0"/>
              </a:rPr>
              <a:t>f(x)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4379298" y="4826400"/>
            <a:ext cx="11811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Text Box 20"/>
          <p:cNvSpPr txBox="1">
            <a:spLocks noChangeArrowheads="1"/>
          </p:cNvSpPr>
          <p:nvPr/>
        </p:nvSpPr>
        <p:spPr bwMode="auto">
          <a:xfrm>
            <a:off x="1569072" y="4961264"/>
            <a:ext cx="170807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CLIQUE problem</a:t>
            </a:r>
          </a:p>
          <a:p>
            <a:r>
              <a:rPr lang="en-US" dirty="0"/>
              <a:t>(Does G have </a:t>
            </a:r>
          </a:p>
          <a:p>
            <a:r>
              <a:rPr lang="en-US" dirty="0"/>
              <a:t>clique of size k)</a:t>
            </a:r>
          </a:p>
        </p:txBody>
      </p:sp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5022840" y="4968224"/>
            <a:ext cx="225370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HALF-CLIQUE problem</a:t>
            </a:r>
          </a:p>
          <a:p>
            <a:r>
              <a:rPr lang="en-US" dirty="0"/>
              <a:t>(Does G have a clique</a:t>
            </a:r>
          </a:p>
          <a:p>
            <a:r>
              <a:rPr lang="en-US" dirty="0"/>
              <a:t>exactly have the size)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688611" y="5847757"/>
            <a:ext cx="553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724227" y="6175345"/>
            <a:ext cx="4569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no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086459" y="5899054"/>
            <a:ext cx="553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22075" y="6226642"/>
            <a:ext cx="4569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no</a:t>
            </a:r>
          </a:p>
        </p:txBody>
      </p:sp>
      <p:sp>
        <p:nvSpPr>
          <p:cNvPr id="18" name="Line 11"/>
          <p:cNvSpPr>
            <a:spLocks noChangeShapeType="1"/>
          </p:cNvSpPr>
          <p:nvPr/>
        </p:nvSpPr>
        <p:spPr bwMode="auto">
          <a:xfrm flipH="1">
            <a:off x="2624966" y="6146146"/>
            <a:ext cx="3049046" cy="0"/>
          </a:xfrm>
          <a:prstGeom prst="line">
            <a:avLst/>
          </a:prstGeom>
          <a:noFill/>
          <a:ln w="19050">
            <a:solidFill>
              <a:srgbClr val="008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11"/>
          <p:cNvSpPr>
            <a:spLocks noChangeShapeType="1"/>
          </p:cNvSpPr>
          <p:nvPr/>
        </p:nvSpPr>
        <p:spPr bwMode="auto">
          <a:xfrm flipH="1">
            <a:off x="2616788" y="6444536"/>
            <a:ext cx="3049046" cy="0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3243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HALF-CLIQUE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104981" y="1825443"/>
            <a:ext cx="974725" cy="8905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>
                <a:latin typeface="Monotype Corsiva" charset="0"/>
              </a:rPr>
              <a:t>f</a:t>
            </a: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2164380" y="2271530"/>
            <a:ext cx="884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800842" y="1882519"/>
            <a:ext cx="3635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ym typeface="Symbol" charset="0"/>
              </a:rPr>
              <a:t>x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5325844" y="1926556"/>
            <a:ext cx="6778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ym typeface="Symbol" charset="0"/>
              </a:rPr>
              <a:t>f(x)</a:t>
            </a:r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4101931" y="2271530"/>
            <a:ext cx="11811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Text Box 20"/>
          <p:cNvSpPr txBox="1">
            <a:spLocks noChangeArrowheads="1"/>
          </p:cNvSpPr>
          <p:nvPr/>
        </p:nvSpPr>
        <p:spPr bwMode="auto">
          <a:xfrm>
            <a:off x="1291705" y="2406394"/>
            <a:ext cx="170807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CLIQUE problem</a:t>
            </a:r>
          </a:p>
          <a:p>
            <a:r>
              <a:rPr lang="en-US" dirty="0"/>
              <a:t>(Does G have </a:t>
            </a:r>
          </a:p>
          <a:p>
            <a:r>
              <a:rPr lang="en-US" dirty="0"/>
              <a:t>clique of size k)</a:t>
            </a:r>
          </a:p>
        </p:txBody>
      </p:sp>
      <p:sp>
        <p:nvSpPr>
          <p:cNvPr id="10" name="Text Box 20"/>
          <p:cNvSpPr txBox="1">
            <a:spLocks noChangeArrowheads="1"/>
          </p:cNvSpPr>
          <p:nvPr/>
        </p:nvSpPr>
        <p:spPr bwMode="auto">
          <a:xfrm>
            <a:off x="4745473" y="2413354"/>
            <a:ext cx="225370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HALF-CLIQUE problem</a:t>
            </a:r>
          </a:p>
          <a:p>
            <a:r>
              <a:rPr lang="en-US" dirty="0"/>
              <a:t>(Does G have a clique</a:t>
            </a:r>
          </a:p>
          <a:p>
            <a:r>
              <a:rPr lang="en-US" dirty="0"/>
              <a:t>exactly have the size)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53192" y="3649814"/>
            <a:ext cx="185178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Three cases: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k = |V|/2</a:t>
            </a:r>
            <a:br>
              <a:rPr lang="en-US" sz="2400" dirty="0"/>
            </a:b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k &lt; |V|/2</a:t>
            </a:r>
            <a:br>
              <a:rPr lang="en-US" sz="2400" dirty="0"/>
            </a:b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k &gt; |V|/2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591470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HALF-CLIQUE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344" y="3273000"/>
            <a:ext cx="7023100" cy="2387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1344" y="1873292"/>
            <a:ext cx="892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Reduce CLIQUE to HALF-CLIQUE: </a:t>
            </a:r>
          </a:p>
          <a:p>
            <a:r>
              <a:rPr lang="en-US" sz="2400" dirty="0"/>
              <a:t>Given an instance of CLIQUE, turn it into an instance of HALF-CLIQUE</a:t>
            </a:r>
          </a:p>
        </p:txBody>
      </p:sp>
      <p:sp>
        <p:nvSpPr>
          <p:cNvPr id="6" name="Rectangle 5"/>
          <p:cNvSpPr/>
          <p:nvPr/>
        </p:nvSpPr>
        <p:spPr>
          <a:xfrm>
            <a:off x="216832" y="3671024"/>
            <a:ext cx="2571090" cy="542135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34707" y="2903668"/>
            <a:ext cx="42923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It’s already a half-clique problem</a:t>
            </a:r>
          </a:p>
        </p:txBody>
      </p:sp>
    </p:spTree>
    <p:extLst>
      <p:ext uri="{BB962C8B-B14F-4D97-AF65-F5344CB8AC3E}">
        <p14:creationId xmlns:p14="http://schemas.microsoft.com/office/powerpoint/2010/main" val="4051305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HALF-CLIQUE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252" y="3830624"/>
            <a:ext cx="7023100" cy="2387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1344" y="1873292"/>
            <a:ext cx="892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Reduce CLIQUE to HALF-CLIQUE: </a:t>
            </a:r>
          </a:p>
          <a:p>
            <a:r>
              <a:rPr lang="en-US" sz="2400" dirty="0"/>
              <a:t>Given an instance of CLIQUE, turn it into an instance of HALF-CLIQUE</a:t>
            </a:r>
          </a:p>
        </p:txBody>
      </p:sp>
      <p:sp>
        <p:nvSpPr>
          <p:cNvPr id="6" name="Rectangle 5"/>
          <p:cNvSpPr/>
          <p:nvPr/>
        </p:nvSpPr>
        <p:spPr>
          <a:xfrm>
            <a:off x="325251" y="4770783"/>
            <a:ext cx="6783951" cy="805456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12648" y="2726900"/>
            <a:ext cx="78057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We’re looking for a clique that is smaller than half, so add an artificial clique to the graph and connect it up to all vertices</a:t>
            </a:r>
          </a:p>
        </p:txBody>
      </p:sp>
    </p:spTree>
    <p:extLst>
      <p:ext uri="{BB962C8B-B14F-4D97-AF65-F5344CB8AC3E}">
        <p14:creationId xmlns:p14="http://schemas.microsoft.com/office/powerpoint/2010/main" val="1578487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HALF-CLIQUE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252" y="3830624"/>
            <a:ext cx="7023100" cy="2387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1344" y="1873292"/>
            <a:ext cx="892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Reduce CLIQUE to HALF-CLIQUE: </a:t>
            </a:r>
          </a:p>
          <a:p>
            <a:r>
              <a:rPr lang="en-US" sz="2400" dirty="0"/>
              <a:t>Given an instance of CLIQUE, turn it into an instance of HALF-CLIQUE</a:t>
            </a:r>
          </a:p>
        </p:txBody>
      </p:sp>
      <p:sp>
        <p:nvSpPr>
          <p:cNvPr id="6" name="Rectangle 5"/>
          <p:cNvSpPr/>
          <p:nvPr/>
        </p:nvSpPr>
        <p:spPr>
          <a:xfrm>
            <a:off x="325251" y="5576263"/>
            <a:ext cx="6783951" cy="641961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12648" y="2726900"/>
            <a:ext cx="78057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We’re looking for a clique that is bigger than half, so add vertices until k = |V|/2</a:t>
            </a:r>
          </a:p>
        </p:txBody>
      </p:sp>
    </p:spTree>
    <p:extLst>
      <p:ext uri="{BB962C8B-B14F-4D97-AF65-F5344CB8AC3E}">
        <p14:creationId xmlns:p14="http://schemas.microsoft.com/office/powerpoint/2010/main" val="182155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HALF-CLIQUE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344" y="3273000"/>
            <a:ext cx="7023100" cy="2387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1344" y="1873292"/>
            <a:ext cx="892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Reduce CLIQUE to HALF-CLIQUE: </a:t>
            </a:r>
          </a:p>
          <a:p>
            <a:r>
              <a:rPr lang="en-US" sz="2400" dirty="0"/>
              <a:t>Given an instance of CLIQUE, turn it into an instance of HALF-CLIQUE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8792" y="6071905"/>
            <a:ext cx="69524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Runtime: From the construction we can see that it is polynomial time</a:t>
            </a:r>
          </a:p>
        </p:txBody>
      </p:sp>
    </p:spTree>
    <p:extLst>
      <p:ext uri="{BB962C8B-B14F-4D97-AF65-F5344CB8AC3E}">
        <p14:creationId xmlns:p14="http://schemas.microsoft.com/office/powerpoint/2010/main" val="41385431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Reduction proof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104" y="4338742"/>
            <a:ext cx="7023100" cy="2387600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738542"/>
          </a:xfrm>
        </p:spPr>
        <p:txBody>
          <a:bodyPr>
            <a:normAutofit lnSpcReduction="10000"/>
          </a:bodyPr>
          <a:lstStyle/>
          <a:p>
            <a:pPr marL="0" lvl="1" indent="0"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en-US" sz="2000" dirty="0"/>
              <a:t>Show that a solution exists to the NP-Complete problem IFF a solution exists </a:t>
            </a:r>
            <a:r>
              <a:rPr lang="en-US" sz="2000" i="1" dirty="0">
                <a:solidFill>
                  <a:srgbClr val="FF6600"/>
                </a:solidFill>
              </a:rPr>
              <a:t>to the NEW problem generate by f</a:t>
            </a:r>
            <a:endParaRPr lang="en-US" sz="2000" dirty="0">
              <a:solidFill>
                <a:srgbClr val="FF6600"/>
              </a:solidFill>
            </a:endParaRPr>
          </a:p>
          <a:p>
            <a:pPr lvl="1"/>
            <a:r>
              <a:rPr lang="en-US" sz="2000" dirty="0"/>
              <a:t>Assume we have an NP-Complete problem instance that has a solution, show that the NEW problem instance generated by </a:t>
            </a:r>
            <a:r>
              <a:rPr lang="en-US" sz="2000" i="1" dirty="0"/>
              <a:t>f</a:t>
            </a:r>
            <a:r>
              <a:rPr lang="en-US" sz="2000" dirty="0"/>
              <a:t> has a solution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Assume we have a problem instance of NEW </a:t>
            </a:r>
            <a:r>
              <a:rPr lang="en-US" sz="2000" i="1" dirty="0">
                <a:solidFill>
                  <a:srgbClr val="FF6600"/>
                </a:solidFill>
              </a:rPr>
              <a:t>generated by f</a:t>
            </a:r>
            <a:r>
              <a:rPr lang="en-US" sz="2000" dirty="0"/>
              <a:t> that has a solution, show that we can derive a solution to the NP-Complete problem instance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3093CB-DE23-FB43-9C3D-29D9391F21F4}"/>
              </a:ext>
            </a:extLst>
          </p:cNvPr>
          <p:cNvSpPr txBox="1"/>
          <p:nvPr/>
        </p:nvSpPr>
        <p:spPr>
          <a:xfrm>
            <a:off x="5098295" y="3957742"/>
            <a:ext cx="553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9FB9EA-1190-774D-A10F-4BB788791B1C}"/>
              </a:ext>
            </a:extLst>
          </p:cNvPr>
          <p:cNvSpPr txBox="1"/>
          <p:nvPr/>
        </p:nvSpPr>
        <p:spPr>
          <a:xfrm>
            <a:off x="1496143" y="4009039"/>
            <a:ext cx="553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8" name="Line 11">
            <a:extLst>
              <a:ext uri="{FF2B5EF4-FFF2-40B4-BE49-F238E27FC236}">
                <a16:creationId xmlns:a16="http://schemas.microsoft.com/office/drawing/2014/main" id="{D56141E4-C8A4-594D-B947-E3DA825F3B0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34650" y="4256131"/>
            <a:ext cx="3049046" cy="0"/>
          </a:xfrm>
          <a:prstGeom prst="line">
            <a:avLst/>
          </a:prstGeom>
          <a:noFill/>
          <a:ln w="19050">
            <a:solidFill>
              <a:srgbClr val="008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746B2F7-AACB-7348-AC32-BA10F148267E}"/>
              </a:ext>
            </a:extLst>
          </p:cNvPr>
          <p:cNvSpPr txBox="1"/>
          <p:nvPr/>
        </p:nvSpPr>
        <p:spPr>
          <a:xfrm>
            <a:off x="5098295" y="2686979"/>
            <a:ext cx="553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4E40091-DCEB-A849-AFA2-4792853B8A4B}"/>
              </a:ext>
            </a:extLst>
          </p:cNvPr>
          <p:cNvSpPr txBox="1"/>
          <p:nvPr/>
        </p:nvSpPr>
        <p:spPr>
          <a:xfrm>
            <a:off x="1496143" y="2738276"/>
            <a:ext cx="553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11" name="Line 11">
            <a:extLst>
              <a:ext uri="{FF2B5EF4-FFF2-40B4-BE49-F238E27FC236}">
                <a16:creationId xmlns:a16="http://schemas.microsoft.com/office/drawing/2014/main" id="{CC40ED42-EA29-394B-87B5-450426451B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34650" y="2985368"/>
            <a:ext cx="3049046" cy="0"/>
          </a:xfrm>
          <a:prstGeom prst="line">
            <a:avLst/>
          </a:prstGeom>
          <a:noFill/>
          <a:ln w="19050">
            <a:solidFill>
              <a:srgbClr val="008000"/>
            </a:solidFill>
            <a:prstDash val="dash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4072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Reduction proof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5621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Given a graph G that has a CLIQUE of size k, show that f(</a:t>
            </a:r>
            <a:r>
              <a:rPr lang="en-US" dirty="0" err="1"/>
              <a:t>G,k</a:t>
            </a:r>
            <a:r>
              <a:rPr lang="en-US" dirty="0"/>
              <a:t>) has a solution to HALF-CLIQUE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If k = |V|/2:</a:t>
            </a:r>
          </a:p>
          <a:p>
            <a:pPr lvl="1"/>
            <a:r>
              <a:rPr lang="en-US" dirty="0"/>
              <a:t>the graph is unmodified</a:t>
            </a:r>
          </a:p>
          <a:p>
            <a:pPr lvl="1"/>
            <a:r>
              <a:rPr lang="en-US" dirty="0"/>
              <a:t>f(</a:t>
            </a:r>
            <a:r>
              <a:rPr lang="en-US" dirty="0" err="1"/>
              <a:t>G,k</a:t>
            </a:r>
            <a:r>
              <a:rPr lang="en-US" dirty="0"/>
              <a:t>) has a clique that is half the size</a:t>
            </a:r>
          </a:p>
        </p:txBody>
      </p:sp>
    </p:spTree>
    <p:extLst>
      <p:ext uri="{BB962C8B-B14F-4D97-AF65-F5344CB8AC3E}">
        <p14:creationId xmlns:p14="http://schemas.microsoft.com/office/powerpoint/2010/main" val="91910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Reduction proof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5621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Given a graph G that has a CLIQUE of size k, show that f(</a:t>
            </a:r>
            <a:r>
              <a:rPr lang="en-US" dirty="0" err="1"/>
              <a:t>G,k</a:t>
            </a:r>
            <a:r>
              <a:rPr lang="en-US" dirty="0"/>
              <a:t>) has a solution to HALF-CLIQUE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If k &lt; |V|/2:</a:t>
            </a:r>
          </a:p>
          <a:p>
            <a:pPr lvl="1"/>
            <a:r>
              <a:rPr lang="en-US" dirty="0"/>
              <a:t>we added a clique of |V|- 2k fully connected nodes</a:t>
            </a:r>
          </a:p>
          <a:p>
            <a:pPr lvl="1"/>
            <a:r>
              <a:rPr lang="en-US" dirty="0"/>
              <a:t>there are |V| + |V| - 2k = 2(|V|-k) nodes in f(G)</a:t>
            </a:r>
          </a:p>
          <a:p>
            <a:pPr lvl="1"/>
            <a:r>
              <a:rPr lang="en-US" dirty="0"/>
              <a:t>there is a clique in the original graph of size k</a:t>
            </a:r>
          </a:p>
          <a:p>
            <a:pPr lvl="1"/>
            <a:r>
              <a:rPr lang="en-US" dirty="0"/>
              <a:t>plus our added clique of |V|-2k</a:t>
            </a:r>
          </a:p>
          <a:p>
            <a:pPr lvl="1"/>
            <a:r>
              <a:rPr lang="en-US" dirty="0"/>
              <a:t>k + |V|-2k = |V|-k, which is half the size of f(G)</a:t>
            </a:r>
          </a:p>
        </p:txBody>
      </p:sp>
    </p:spTree>
    <p:extLst>
      <p:ext uri="{BB962C8B-B14F-4D97-AF65-F5344CB8AC3E}">
        <p14:creationId xmlns:p14="http://schemas.microsoft.com/office/powerpoint/2010/main" val="3667795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3B503-69C7-B149-912C-C1FA373BD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6A0B5-2110-9C4E-98AC-4922A5F39C3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 = problems with a polynomial runtime solution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Also, called “tractable” problems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(Basically, all of the problems in this class)</a:t>
            </a:r>
          </a:p>
        </p:txBody>
      </p:sp>
    </p:spTree>
    <p:extLst>
      <p:ext uri="{BB962C8B-B14F-4D97-AF65-F5344CB8AC3E}">
        <p14:creationId xmlns:p14="http://schemas.microsoft.com/office/powerpoint/2010/main" val="19687021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Reduction proof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5621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Given a graph G that has a CLIQUE of size k, show that f(</a:t>
            </a:r>
            <a:r>
              <a:rPr lang="en-US" dirty="0" err="1"/>
              <a:t>G,k</a:t>
            </a:r>
            <a:r>
              <a:rPr lang="en-US" dirty="0"/>
              <a:t>) has a solution to HALF-CLIQUE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If k &gt;|V|/2:</a:t>
            </a:r>
          </a:p>
          <a:p>
            <a:pPr lvl="1"/>
            <a:r>
              <a:rPr lang="en-US" dirty="0"/>
              <a:t>we added 2k - |V| unconnected vertices</a:t>
            </a:r>
          </a:p>
          <a:p>
            <a:pPr lvl="1"/>
            <a:r>
              <a:rPr lang="en-US" dirty="0"/>
              <a:t>f(G) contains |V| + 2k - |V| = 2k vertices</a:t>
            </a:r>
          </a:p>
          <a:p>
            <a:pPr lvl="1"/>
            <a:r>
              <a:rPr lang="en-US" dirty="0"/>
              <a:t>Since the original graph had a clique of size k vertices, the new graph will have a half-clique</a:t>
            </a:r>
          </a:p>
        </p:txBody>
      </p:sp>
    </p:spTree>
    <p:extLst>
      <p:ext uri="{BB962C8B-B14F-4D97-AF65-F5344CB8AC3E}">
        <p14:creationId xmlns:p14="http://schemas.microsoft.com/office/powerpoint/2010/main" val="2305143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Reduction proof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56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Given a graph f(G) that has a CLIQUE of half the elements, show that G has a clique of size k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8000"/>
                </a:solidFill>
              </a:rPr>
              <a:t>Key: f(G) was constructed by your reduction function</a:t>
            </a:r>
          </a:p>
          <a:p>
            <a:pPr marL="0" indent="0">
              <a:buNone/>
            </a:pPr>
            <a:r>
              <a:rPr lang="en-US" dirty="0"/>
              <a:t>Use a similar argument to what we used in the other direction</a:t>
            </a:r>
          </a:p>
        </p:txBody>
      </p:sp>
    </p:spTree>
    <p:extLst>
      <p:ext uri="{BB962C8B-B14F-4D97-AF65-F5344CB8AC3E}">
        <p14:creationId xmlns:p14="http://schemas.microsoft.com/office/powerpoint/2010/main" val="1582832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Independent-Set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9159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Given a graph G = (V, E) is there a subset V’⊆ V of vertices of size |V ‘| = k that are independent, i.e. for any pair of vertices u, v ∈ V’ there exists no edge between any of these vertices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7607" y="6125558"/>
            <a:ext cx="77937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Does the graph contain an independent set of size 5?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4552" y="3443599"/>
            <a:ext cx="4699000" cy="264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2599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Independent-Set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9159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Given a graph G = (V, E) is there a subset V’⊆ V of vertices of size |V ‘| = k that are independent, i.e. for any pair of vertices u, v ∈ V’ there exists no edge between any of these vertices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781"/>
          <a:stretch/>
        </p:blipFill>
        <p:spPr bwMode="auto">
          <a:xfrm>
            <a:off x="1780676" y="3454169"/>
            <a:ext cx="4693502" cy="2624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03683" y="6132742"/>
            <a:ext cx="48455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Independent-Set is NP-Complete</a:t>
            </a:r>
          </a:p>
        </p:txBody>
      </p:sp>
      <p:sp>
        <p:nvSpPr>
          <p:cNvPr id="6" name="Oval 5"/>
          <p:cNvSpPr/>
          <p:nvPr/>
        </p:nvSpPr>
        <p:spPr>
          <a:xfrm>
            <a:off x="2880853" y="3856898"/>
            <a:ext cx="464654" cy="44919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637303" y="5480806"/>
            <a:ext cx="464654" cy="44919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787714" y="4985139"/>
            <a:ext cx="464654" cy="44919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886899" y="3392211"/>
            <a:ext cx="464654" cy="44919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732012" y="4127966"/>
            <a:ext cx="464654" cy="44919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25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CLIQUE revisited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4890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A </a:t>
            </a:r>
            <a:r>
              <a:rPr lang="en-US" sz="2800" i="1" dirty="0"/>
              <a:t>clique</a:t>
            </a:r>
            <a:r>
              <a:rPr lang="en-US" sz="2800" dirty="0"/>
              <a:t> in an undirected graph G = (V, E) is a subset V’ ⊆ V of vertices that are fully connected, i.e. every vertex in V’ is connected to every other vertex in V’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/>
              <a:t>CLIQUE problem: Does G contain a clique of size k?</a:t>
            </a:r>
          </a:p>
        </p:txBody>
      </p:sp>
      <p:sp>
        <p:nvSpPr>
          <p:cNvPr id="4" name="Oval 3"/>
          <p:cNvSpPr/>
          <p:nvPr/>
        </p:nvSpPr>
        <p:spPr>
          <a:xfrm>
            <a:off x="4180840" y="4204894"/>
            <a:ext cx="190453" cy="190453"/>
          </a:xfrm>
          <a:prstGeom prst="ellipse">
            <a:avLst/>
          </a:prstGeom>
          <a:solidFill>
            <a:srgbClr val="FF00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399813" y="4566868"/>
            <a:ext cx="190453" cy="190453"/>
          </a:xfrm>
          <a:prstGeom prst="ellipse">
            <a:avLst/>
          </a:prstGeom>
          <a:solidFill>
            <a:srgbClr val="FF00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495040" y="5614641"/>
            <a:ext cx="190453" cy="190453"/>
          </a:xfrm>
          <a:prstGeom prst="ellipse">
            <a:avLst/>
          </a:prstGeom>
          <a:solidFill>
            <a:srgbClr val="FF00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904787" y="5614641"/>
            <a:ext cx="190453" cy="190453"/>
          </a:xfrm>
          <a:prstGeom prst="ellipse">
            <a:avLst/>
          </a:prstGeom>
          <a:solidFill>
            <a:srgbClr val="FF00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285787" y="4471641"/>
            <a:ext cx="190453" cy="190453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9" name="Straight Connector 8"/>
          <p:cNvCxnSpPr>
            <a:stCxn id="4" idx="4"/>
            <a:endCxn id="5" idx="0"/>
          </p:cNvCxnSpPr>
          <p:nvPr/>
        </p:nvCxnSpPr>
        <p:spPr>
          <a:xfrm flipH="1">
            <a:off x="3495040" y="4395347"/>
            <a:ext cx="781027" cy="1715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4" idx="5"/>
            <a:endCxn id="7" idx="1"/>
          </p:cNvCxnSpPr>
          <p:nvPr/>
        </p:nvCxnSpPr>
        <p:spPr>
          <a:xfrm rot="16200000" flipH="1">
            <a:off x="4000502" y="4710356"/>
            <a:ext cx="1275076" cy="5892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6"/>
            <a:endCxn id="7" idx="2"/>
          </p:cNvCxnSpPr>
          <p:nvPr/>
        </p:nvCxnSpPr>
        <p:spPr>
          <a:xfrm>
            <a:off x="3685493" y="5709868"/>
            <a:ext cx="121929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7"/>
            <a:endCxn id="4" idx="3"/>
          </p:cNvCxnSpPr>
          <p:nvPr/>
        </p:nvCxnSpPr>
        <p:spPr>
          <a:xfrm rot="5400000" flipH="1" flipV="1">
            <a:off x="3295628" y="4729430"/>
            <a:ext cx="1275076" cy="55112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5"/>
            <a:endCxn id="7" idx="1"/>
          </p:cNvCxnSpPr>
          <p:nvPr/>
        </p:nvCxnSpPr>
        <p:spPr>
          <a:xfrm>
            <a:off x="3562375" y="4729430"/>
            <a:ext cx="1370303" cy="9131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3"/>
            <a:endCxn id="6" idx="6"/>
          </p:cNvCxnSpPr>
          <p:nvPr/>
        </p:nvCxnSpPr>
        <p:spPr>
          <a:xfrm>
            <a:off x="3427704" y="4729430"/>
            <a:ext cx="257789" cy="9804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3"/>
            <a:endCxn id="7" idx="0"/>
          </p:cNvCxnSpPr>
          <p:nvPr/>
        </p:nvCxnSpPr>
        <p:spPr>
          <a:xfrm rot="5400000">
            <a:off x="4666627" y="4967590"/>
            <a:ext cx="980438" cy="3136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4" idx="5"/>
            <a:endCxn id="8" idx="2"/>
          </p:cNvCxnSpPr>
          <p:nvPr/>
        </p:nvCxnSpPr>
        <p:spPr>
          <a:xfrm rot="16200000" flipH="1">
            <a:off x="4714888" y="3995969"/>
            <a:ext cx="199412" cy="9423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364327" y="6089812"/>
            <a:ext cx="37117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Is CLIQUE NP-Complete?</a:t>
            </a:r>
          </a:p>
        </p:txBody>
      </p:sp>
    </p:spTree>
    <p:extLst>
      <p:ext uri="{BB962C8B-B14F-4D97-AF65-F5344CB8AC3E}">
        <p14:creationId xmlns:p14="http://schemas.microsoft.com/office/powerpoint/2010/main" val="37204879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CLIQUE NP-Complete?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88310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400" dirty="0"/>
              <a:t>Show that CLIQUE is in NP</a:t>
            </a:r>
          </a:p>
          <a:p>
            <a:pPr marL="834390" lvl="1" indent="-514350">
              <a:buAutoNum type="alphaLcPeriod"/>
            </a:pPr>
            <a:r>
              <a:rPr lang="en-US" sz="2000" dirty="0"/>
              <a:t>Provide a verifier</a:t>
            </a:r>
          </a:p>
          <a:p>
            <a:pPr marL="834390" lvl="1" indent="-514350">
              <a:buAutoNum type="alphaLcPeriod"/>
            </a:pPr>
            <a:r>
              <a:rPr lang="en-US" sz="2000" dirty="0"/>
              <a:t>Show that the verifier runs in polynomial time</a:t>
            </a:r>
          </a:p>
          <a:p>
            <a:pPr marL="514350" indent="-514350">
              <a:buAutoNum type="arabicPeriod"/>
            </a:pPr>
            <a:r>
              <a:rPr lang="en-US" sz="2400" dirty="0"/>
              <a:t>Show that all NP-complete problems are reducible to CLIQUE in polynomial time</a:t>
            </a:r>
          </a:p>
          <a:p>
            <a:pPr marL="834390" lvl="1" indent="-514350">
              <a:buAutoNum type="alphaLcPeriod"/>
            </a:pPr>
            <a:r>
              <a:rPr lang="en-US" sz="2000" dirty="0"/>
              <a:t>Describe a reduction function </a:t>
            </a:r>
            <a:r>
              <a:rPr lang="en-US" sz="2000" i="1" dirty="0"/>
              <a:t>f</a:t>
            </a:r>
            <a:r>
              <a:rPr lang="en-US" sz="2000" dirty="0"/>
              <a:t> from a known NP-Complete problem to CLIQUE</a:t>
            </a:r>
          </a:p>
          <a:p>
            <a:pPr marL="834390" lvl="1" indent="-514350">
              <a:buAutoNum type="alphaLcPeriod"/>
            </a:pPr>
            <a:r>
              <a:rPr lang="en-US" sz="2000" dirty="0"/>
              <a:t>Show that </a:t>
            </a:r>
            <a:r>
              <a:rPr lang="en-US" sz="2000" i="1" dirty="0"/>
              <a:t>f</a:t>
            </a:r>
            <a:r>
              <a:rPr lang="en-US" sz="2000" dirty="0"/>
              <a:t> runs in polynomial time</a:t>
            </a:r>
          </a:p>
          <a:p>
            <a:pPr marL="834390" lvl="1" indent="-514350">
              <a:buAutoNum type="alphaLcPeriod"/>
            </a:pPr>
            <a:r>
              <a:rPr lang="en-US" sz="2000" dirty="0"/>
              <a:t>Show that a solution exists to the NP-Complete problem IFF a solution exists </a:t>
            </a:r>
            <a:r>
              <a:rPr lang="en-US" sz="2000" i="1" dirty="0">
                <a:solidFill>
                  <a:srgbClr val="FF6600"/>
                </a:solidFill>
              </a:rPr>
              <a:t>to the CLIQUE problem generate by f</a:t>
            </a:r>
            <a:endParaRPr lang="en-US" sz="2000" dirty="0">
              <a:solidFill>
                <a:srgbClr val="FF6600"/>
              </a:solidFill>
            </a:endParaRPr>
          </a:p>
          <a:p>
            <a:pPr marL="834390" lvl="1" indent="-514350">
              <a:buAutoNum type="alphaLcPeriod"/>
            </a:pPr>
            <a:endParaRPr lang="en-US" sz="20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55154" y="5483302"/>
            <a:ext cx="848216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489338" y="5692588"/>
            <a:ext cx="824798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8000"/>
                </a:solidFill>
              </a:rPr>
              <a:t>Given a graph G, does the graph contain a clique of size k?</a:t>
            </a:r>
          </a:p>
        </p:txBody>
      </p:sp>
    </p:spTree>
    <p:extLst>
      <p:ext uri="{BB962C8B-B14F-4D97-AF65-F5344CB8AC3E}">
        <p14:creationId xmlns:p14="http://schemas.microsoft.com/office/powerpoint/2010/main" val="704833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Independent-Set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9159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Given a graph G = (V, E) is there a subset V’⊆ V of vertices of size |V ‘| = k that are independent, i.e. for any pair of vertices u, v ∈ V’ there exists no edge between any of these vertices. Is there an independent set of size k?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781"/>
          <a:stretch/>
        </p:blipFill>
        <p:spPr bwMode="auto">
          <a:xfrm>
            <a:off x="1780676" y="3454169"/>
            <a:ext cx="4693502" cy="2624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03683" y="6132742"/>
            <a:ext cx="52216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Reduce Independent-Set to CLIQUE</a:t>
            </a:r>
          </a:p>
        </p:txBody>
      </p:sp>
      <p:sp>
        <p:nvSpPr>
          <p:cNvPr id="6" name="Oval 5"/>
          <p:cNvSpPr/>
          <p:nvPr/>
        </p:nvSpPr>
        <p:spPr>
          <a:xfrm>
            <a:off x="2880853" y="3856898"/>
            <a:ext cx="464654" cy="44919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637303" y="5480806"/>
            <a:ext cx="464654" cy="44919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787714" y="4985139"/>
            <a:ext cx="464654" cy="44919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886899" y="3392211"/>
            <a:ext cx="464654" cy="44919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732012" y="4127966"/>
            <a:ext cx="464654" cy="44919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3782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Independent-Set to Clique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9159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Given a graph G = (V, E) is there a subset V’⊆ V of vertices of size |V ‘| = k that are independent, i.e. for any pair of vertices u, v ∈ V’ there exists no edge between any of these vertices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40746" y="2949050"/>
            <a:ext cx="8425302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2"/>
          <p:cNvSpPr txBox="1">
            <a:spLocks/>
          </p:cNvSpPr>
          <p:nvPr/>
        </p:nvSpPr>
        <p:spPr>
          <a:xfrm>
            <a:off x="340746" y="3206118"/>
            <a:ext cx="8673538" cy="2122610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sz="2400"/>
              <a:t>Both are selecting vertices</a:t>
            </a:r>
          </a:p>
          <a:p>
            <a:pPr marL="0" indent="0">
              <a:buFont typeface="Wingdings"/>
              <a:buNone/>
            </a:pPr>
            <a:endParaRPr lang="en-US" sz="2400"/>
          </a:p>
          <a:p>
            <a:pPr marL="0" indent="0">
              <a:buFont typeface="Wingdings"/>
              <a:buNone/>
            </a:pPr>
            <a:r>
              <a:rPr lang="en-US" sz="2400"/>
              <a:t>Independent set wants vertices where NONE are connected</a:t>
            </a:r>
          </a:p>
          <a:p>
            <a:pPr marL="0" indent="0">
              <a:buFont typeface="Wingdings"/>
              <a:buNone/>
            </a:pPr>
            <a:endParaRPr lang="en-US" sz="2400"/>
          </a:p>
          <a:p>
            <a:pPr marL="0" indent="0">
              <a:buFont typeface="Wingdings"/>
              <a:buNone/>
            </a:pPr>
            <a:r>
              <a:rPr lang="en-US" sz="2400"/>
              <a:t>Clique wants vertices where ALL are connected</a:t>
            </a:r>
          </a:p>
          <a:p>
            <a:pPr marL="0" indent="0">
              <a:buFont typeface="Wingdings"/>
              <a:buNone/>
            </a:pP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133666" y="5762859"/>
            <a:ext cx="73917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can we convert a NONE problem to an ALL problem?</a:t>
            </a:r>
          </a:p>
        </p:txBody>
      </p:sp>
    </p:spTree>
    <p:extLst>
      <p:ext uri="{BB962C8B-B14F-4D97-AF65-F5344CB8AC3E}">
        <p14:creationId xmlns:p14="http://schemas.microsoft.com/office/powerpoint/2010/main" val="126200145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Independent-Set to Clique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7" y="1600199"/>
            <a:ext cx="8292293" cy="248904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/>
              <a:t>Given a graph G = (V, E), the complement of that graph G’ = (V, E) is the graph constructed by remove all edges E and including all edges not in E</a:t>
            </a:r>
          </a:p>
          <a:p>
            <a:pPr marL="365760" lvl="1" indent="0">
              <a:buNone/>
            </a:pPr>
            <a:endParaRPr lang="en-US" sz="2800" dirty="0"/>
          </a:p>
          <a:p>
            <a:pPr marL="45720" indent="0">
              <a:buNone/>
            </a:pPr>
            <a:r>
              <a:rPr lang="en-US" sz="2800" dirty="0"/>
              <a:t>For example, for adjacency matrix this is flipping all of the bits</a:t>
            </a:r>
          </a:p>
        </p:txBody>
      </p:sp>
      <p:sp>
        <p:nvSpPr>
          <p:cNvPr id="4" name="Rectangle 3"/>
          <p:cNvSpPr/>
          <p:nvPr/>
        </p:nvSpPr>
        <p:spPr>
          <a:xfrm>
            <a:off x="612648" y="4670280"/>
            <a:ext cx="511808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lvl="1" indent="0">
              <a:buNone/>
            </a:pPr>
            <a:r>
              <a:rPr lang="en-US" sz="2800" dirty="0"/>
              <a:t>f(G)</a:t>
            </a:r>
          </a:p>
          <a:p>
            <a:pPr marL="365760" lvl="1" indent="0">
              <a:buNone/>
            </a:pPr>
            <a:r>
              <a:rPr lang="en-US" sz="2800" dirty="0"/>
              <a:t>	return G’</a:t>
            </a:r>
          </a:p>
        </p:txBody>
      </p:sp>
    </p:spTree>
    <p:extLst>
      <p:ext uri="{BB962C8B-B14F-4D97-AF65-F5344CB8AC3E}">
        <p14:creationId xmlns:p14="http://schemas.microsoft.com/office/powerpoint/2010/main" val="14638045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Reduction proof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738542"/>
          </a:xfrm>
        </p:spPr>
        <p:txBody>
          <a:bodyPr>
            <a:normAutofit fontScale="92500"/>
          </a:bodyPr>
          <a:lstStyle/>
          <a:p>
            <a:pPr marL="0" lvl="1" indent="0"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en-US" sz="2000" dirty="0"/>
              <a:t>Show that a solution exists to the NP-Complete problem IFF a solution exists </a:t>
            </a:r>
            <a:r>
              <a:rPr lang="en-US" sz="2000" i="1" dirty="0">
                <a:solidFill>
                  <a:srgbClr val="FF6600"/>
                </a:solidFill>
              </a:rPr>
              <a:t>to the NEW problem generate by f</a:t>
            </a:r>
            <a:endParaRPr lang="en-US" sz="2000" dirty="0">
              <a:solidFill>
                <a:srgbClr val="FF6600"/>
              </a:solidFill>
            </a:endParaRPr>
          </a:p>
          <a:p>
            <a:pPr lvl="1"/>
            <a:r>
              <a:rPr lang="en-US" sz="2000" dirty="0"/>
              <a:t>Assume we have an Independent-Set problem instance that has a solution, show that the Clique problem instance generated by </a:t>
            </a:r>
            <a:r>
              <a:rPr lang="en-US" sz="2000" i="1" dirty="0"/>
              <a:t>f</a:t>
            </a:r>
            <a:r>
              <a:rPr lang="en-US" sz="2000" dirty="0"/>
              <a:t> has a solution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Assume we have a problem instance of Clique </a:t>
            </a:r>
            <a:r>
              <a:rPr lang="en-US" sz="2000" i="1" dirty="0">
                <a:solidFill>
                  <a:srgbClr val="FF6600"/>
                </a:solidFill>
              </a:rPr>
              <a:t>generated by f</a:t>
            </a:r>
            <a:r>
              <a:rPr lang="en-US" sz="2000" dirty="0"/>
              <a:t> that has a solution, show that we can derive a solution to Independent-Set problem instance</a:t>
            </a:r>
          </a:p>
        </p:txBody>
      </p:sp>
      <p:sp>
        <p:nvSpPr>
          <p:cNvPr id="6" name="Rectangle 5"/>
          <p:cNvSpPr/>
          <p:nvPr/>
        </p:nvSpPr>
        <p:spPr>
          <a:xfrm>
            <a:off x="612648" y="4670280"/>
            <a:ext cx="511808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lvl="1" indent="0">
              <a:buNone/>
            </a:pPr>
            <a:r>
              <a:rPr lang="en-US" sz="2800" dirty="0"/>
              <a:t>f(G)</a:t>
            </a:r>
          </a:p>
          <a:p>
            <a:pPr marL="365760" lvl="1" indent="0">
              <a:buNone/>
            </a:pPr>
            <a:r>
              <a:rPr lang="en-US" sz="2800" dirty="0"/>
              <a:t>	return G’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2152B6-2E40-8141-BEA4-9850B1C9B101}"/>
              </a:ext>
            </a:extLst>
          </p:cNvPr>
          <p:cNvSpPr txBox="1"/>
          <p:nvPr/>
        </p:nvSpPr>
        <p:spPr>
          <a:xfrm>
            <a:off x="5106246" y="4132670"/>
            <a:ext cx="553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EDE2F7-CA27-0D43-A45C-A78A19CEF728}"/>
              </a:ext>
            </a:extLst>
          </p:cNvPr>
          <p:cNvSpPr txBox="1"/>
          <p:nvPr/>
        </p:nvSpPr>
        <p:spPr>
          <a:xfrm>
            <a:off x="1504094" y="4183967"/>
            <a:ext cx="553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9" name="Line 11">
            <a:extLst>
              <a:ext uri="{FF2B5EF4-FFF2-40B4-BE49-F238E27FC236}">
                <a16:creationId xmlns:a16="http://schemas.microsoft.com/office/drawing/2014/main" id="{9B1BF34A-F44E-114B-864E-EB78BC4DEC4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42601" y="4431059"/>
            <a:ext cx="3049046" cy="0"/>
          </a:xfrm>
          <a:prstGeom prst="line">
            <a:avLst/>
          </a:prstGeom>
          <a:noFill/>
          <a:ln w="19050">
            <a:solidFill>
              <a:srgbClr val="008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CC208C-0E2F-4F4D-8B56-323AEBDF47B5}"/>
              </a:ext>
            </a:extLst>
          </p:cNvPr>
          <p:cNvSpPr txBox="1"/>
          <p:nvPr/>
        </p:nvSpPr>
        <p:spPr>
          <a:xfrm>
            <a:off x="5106246" y="2861907"/>
            <a:ext cx="553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DAD074-6576-FE4E-9FFC-C3E6CC2E1340}"/>
              </a:ext>
            </a:extLst>
          </p:cNvPr>
          <p:cNvSpPr txBox="1"/>
          <p:nvPr/>
        </p:nvSpPr>
        <p:spPr>
          <a:xfrm>
            <a:off x="1504094" y="2913204"/>
            <a:ext cx="553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12" name="Line 11">
            <a:extLst>
              <a:ext uri="{FF2B5EF4-FFF2-40B4-BE49-F238E27FC236}">
                <a16:creationId xmlns:a16="http://schemas.microsoft.com/office/drawing/2014/main" id="{03AECA3A-E24B-3049-9DAB-AF954F79D4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42601" y="3160296"/>
            <a:ext cx="3049046" cy="0"/>
          </a:xfrm>
          <a:prstGeom prst="line">
            <a:avLst/>
          </a:prstGeom>
          <a:noFill/>
          <a:ln w="19050">
            <a:solidFill>
              <a:srgbClr val="008000"/>
            </a:solidFill>
            <a:prstDash val="dash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895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33294" y="1600199"/>
            <a:ext cx="8486588" cy="50491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NP is the set of </a:t>
            </a:r>
            <a:r>
              <a:rPr lang="en-US" dirty="0">
                <a:solidFill>
                  <a:srgbClr val="FF6600"/>
                </a:solidFill>
              </a:rPr>
              <a:t>problems</a:t>
            </a:r>
            <a:r>
              <a:rPr lang="en-US" dirty="0"/>
              <a:t> that can be </a:t>
            </a:r>
            <a:r>
              <a:rPr lang="en-US" i="1" dirty="0">
                <a:solidFill>
                  <a:srgbClr val="008000"/>
                </a:solidFill>
              </a:rPr>
              <a:t>verified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/>
              <a:t>in polynomial time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 problem can be verified in polynomial time if you can check that a given solution is correct in polynomial time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sz="2400" dirty="0"/>
              <a:t>(NP is an abbreviation for non-deterministic polynomial time)</a:t>
            </a:r>
          </a:p>
        </p:txBody>
      </p:sp>
    </p:spTree>
    <p:extLst>
      <p:ext uri="{BB962C8B-B14F-4D97-AF65-F5344CB8AC3E}">
        <p14:creationId xmlns:p14="http://schemas.microsoft.com/office/powerpoint/2010/main" val="4083891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Given a graph G that has an independent set of size k, show that f(G) has a clique of size k</a:t>
            </a:r>
          </a:p>
          <a:p>
            <a:pPr lvl="1"/>
            <a:r>
              <a:rPr lang="en-US" dirty="0"/>
              <a:t>By definition, the independent set has no edges between any vertices</a:t>
            </a:r>
          </a:p>
          <a:p>
            <a:pPr lvl="1"/>
            <a:r>
              <a:rPr lang="en-US" dirty="0"/>
              <a:t>These will all be edges in f(G) and therefore they will form a clique of size k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553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Given f(G) that has clique of size k, show that G has an independent set of size k</a:t>
            </a:r>
          </a:p>
          <a:p>
            <a:pPr lvl="1"/>
            <a:r>
              <a:rPr lang="en-US" dirty="0"/>
              <a:t>By definition, the clique will have an edge between every vertex</a:t>
            </a:r>
          </a:p>
          <a:p>
            <a:pPr lvl="1"/>
            <a:r>
              <a:rPr lang="en-US" dirty="0"/>
              <a:t>None of these vertices will therefore be connected in G, so we have an independent set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56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2F957-7572-2E45-82EF-798B0531D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Concrete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A1B3A-9980-BA4B-A2C7-5D9FDE62752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class is slightly different than what you’d write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I’ve provided a concrete example of a NP completeness proof on the course webpage</a:t>
            </a:r>
          </a:p>
        </p:txBody>
      </p:sp>
    </p:spTree>
    <p:extLst>
      <p:ext uri="{BB962C8B-B14F-4D97-AF65-F5344CB8AC3E}">
        <p14:creationId xmlns:p14="http://schemas.microsoft.com/office/powerpoint/2010/main" val="312208815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Independent-Set revisited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9159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Given a graph G = (V, E) is there a subset V’⊆ V of vertices of size |V ‘| = k that are independent, i.e. for any pair of vertices u, v ∈ V’ there exists no edge between any of these vertices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781"/>
          <a:stretch/>
        </p:blipFill>
        <p:spPr bwMode="auto">
          <a:xfrm>
            <a:off x="1780676" y="3454169"/>
            <a:ext cx="4693502" cy="2624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10079" y="6132742"/>
            <a:ext cx="49837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Is Independent-Set NP-Complete?</a:t>
            </a:r>
          </a:p>
        </p:txBody>
      </p:sp>
      <p:sp>
        <p:nvSpPr>
          <p:cNvPr id="6" name="Oval 5"/>
          <p:cNvSpPr/>
          <p:nvPr/>
        </p:nvSpPr>
        <p:spPr>
          <a:xfrm>
            <a:off x="2880853" y="3856898"/>
            <a:ext cx="464654" cy="44919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637303" y="5480806"/>
            <a:ext cx="464654" cy="44919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787714" y="4985139"/>
            <a:ext cx="464654" cy="44919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886899" y="3392211"/>
            <a:ext cx="464654" cy="44919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732012" y="4127966"/>
            <a:ext cx="464654" cy="44919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99746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Independent-Set revisited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9159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Given a graph G = (V, E) is there a subset V’⊆ V of vertices of size |V ‘| = k that are independent, i.e. for any pair of vertices u, v ∈ V’ there exists no edge between any of these vertices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781"/>
          <a:stretch/>
        </p:blipFill>
        <p:spPr bwMode="auto">
          <a:xfrm>
            <a:off x="1780676" y="3454169"/>
            <a:ext cx="4693502" cy="2624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10079" y="6132742"/>
            <a:ext cx="49904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Reduce 3-SAT to Independent-Set</a:t>
            </a:r>
          </a:p>
        </p:txBody>
      </p:sp>
      <p:sp>
        <p:nvSpPr>
          <p:cNvPr id="6" name="Oval 5"/>
          <p:cNvSpPr/>
          <p:nvPr/>
        </p:nvSpPr>
        <p:spPr>
          <a:xfrm>
            <a:off x="2880853" y="3856898"/>
            <a:ext cx="464654" cy="44919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637303" y="5480806"/>
            <a:ext cx="464654" cy="44919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787714" y="4985139"/>
            <a:ext cx="464654" cy="44919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886899" y="3392211"/>
            <a:ext cx="464654" cy="44919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732012" y="4127966"/>
            <a:ext cx="464654" cy="44919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49320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3-SAT to Independent-Set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127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Given a 3-CNF formula, convert it into a graph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the </a:t>
            </a:r>
            <a:r>
              <a:rPr lang="en-US" dirty="0" err="1"/>
              <a:t>boolean</a:t>
            </a:r>
            <a:r>
              <a:rPr lang="en-US" dirty="0"/>
              <a:t> formula in 3-SAT to be satisfied, at least one of the literals in each clause must be true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addition, we must make sure that we enforce a literal and its complement must not both be true.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05E6CF1-6AAD-A6FA-F726-C114B4590667}"/>
                  </a:ext>
                </a:extLst>
              </p:cNvPr>
              <p:cNvSpPr txBox="1"/>
              <p:nvPr/>
            </p:nvSpPr>
            <p:spPr>
              <a:xfrm>
                <a:off x="1678075" y="2341266"/>
                <a:ext cx="511268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∨¬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)∧(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)∧(¬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∨¬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∨¬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05E6CF1-6AAD-A6FA-F726-C114B45906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8075" y="2341266"/>
                <a:ext cx="5112682" cy="400110"/>
              </a:xfrm>
              <a:prstGeom prst="rect">
                <a:avLst/>
              </a:prstGeom>
              <a:blipFill>
                <a:blip r:embed="rId3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187073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3-SAT to Independent-Set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287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Given a 3-CNF formula, convert into a graph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each clause, e.g. </a:t>
            </a:r>
            <a:r>
              <a:rPr lang="en-US" i="1" dirty="0">
                <a:solidFill>
                  <a:srgbClr val="FF6600"/>
                </a:solidFill>
              </a:rPr>
              <a:t>(a OR ~b OR c)</a:t>
            </a:r>
            <a:r>
              <a:rPr lang="en-US" dirty="0"/>
              <a:t> create a clique containing vertices representing these literals</a:t>
            </a:r>
            <a:endParaRPr lang="en-US" i="1" dirty="0">
              <a:solidFill>
                <a:srgbClr val="FF6600"/>
              </a:solidFill>
            </a:endParaRP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963567" y="4692453"/>
            <a:ext cx="533400" cy="533400"/>
            <a:chOff x="1824" y="2736"/>
            <a:chExt cx="336" cy="336"/>
          </a:xfrm>
        </p:grpSpPr>
        <p:sp>
          <p:nvSpPr>
            <p:cNvPr id="5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076253" y="3930970"/>
            <a:ext cx="795338" cy="533400"/>
            <a:chOff x="1824" y="2736"/>
            <a:chExt cx="501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42" y="2736"/>
              <a:ext cx="48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~b</a:t>
              </a:r>
            </a:p>
          </p:txBody>
        </p:sp>
      </p:grpSp>
      <p:grpSp>
        <p:nvGrpSpPr>
          <p:cNvPr id="11" name="Group 7"/>
          <p:cNvGrpSpPr>
            <a:grpSpLocks/>
          </p:cNvGrpSpPr>
          <p:nvPr/>
        </p:nvGrpSpPr>
        <p:grpSpPr bwMode="auto">
          <a:xfrm>
            <a:off x="2342953" y="5225853"/>
            <a:ext cx="533400" cy="533400"/>
            <a:chOff x="1824" y="2736"/>
            <a:chExt cx="336" cy="336"/>
          </a:xfrm>
        </p:grpSpPr>
        <p:sp>
          <p:nvSpPr>
            <p:cNvPr id="12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cxnSp>
        <p:nvCxnSpPr>
          <p:cNvPr id="14" name="Straight Arrow Connector 13"/>
          <p:cNvCxnSpPr>
            <a:stCxn id="5" idx="0"/>
            <a:endCxn id="8" idx="2"/>
          </p:cNvCxnSpPr>
          <p:nvPr/>
        </p:nvCxnSpPr>
        <p:spPr>
          <a:xfrm flipV="1">
            <a:off x="1230267" y="4197670"/>
            <a:ext cx="845986" cy="49478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12" idx="2"/>
          </p:cNvCxnSpPr>
          <p:nvPr/>
        </p:nvCxnSpPr>
        <p:spPr>
          <a:xfrm>
            <a:off x="1468392" y="5043003"/>
            <a:ext cx="874561" cy="44955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4"/>
          </p:cNvCxnSpPr>
          <p:nvPr/>
        </p:nvCxnSpPr>
        <p:spPr>
          <a:xfrm>
            <a:off x="2342953" y="4464370"/>
            <a:ext cx="170580" cy="803408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314532" y="3864206"/>
            <a:ext cx="54515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>
                <a:solidFill>
                  <a:srgbClr val="0000FF"/>
                </a:solidFill>
              </a:rPr>
              <a:t>for the Independent-Set problem to be satisfied it can only select one variable</a:t>
            </a:r>
          </a:p>
          <a:p>
            <a:pPr marL="342900" indent="-342900">
              <a:buFontTx/>
              <a:buChar char="-"/>
            </a:pPr>
            <a:endParaRPr lang="en-US" sz="2400" dirty="0">
              <a:solidFill>
                <a:srgbClr val="0000FF"/>
              </a:solidFill>
            </a:endParaRPr>
          </a:p>
          <a:p>
            <a:pPr marL="342900" indent="-342900">
              <a:buFontTx/>
              <a:buChar char="-"/>
            </a:pPr>
            <a:r>
              <a:rPr lang="en-US" sz="2400" dirty="0">
                <a:solidFill>
                  <a:srgbClr val="0000FF"/>
                </a:solidFill>
              </a:rPr>
              <a:t>to make sure that all clauses are satisfied, we set k = number of clauses</a:t>
            </a:r>
          </a:p>
        </p:txBody>
      </p:sp>
    </p:spTree>
    <p:extLst>
      <p:ext uri="{BB962C8B-B14F-4D97-AF65-F5344CB8AC3E}">
        <p14:creationId xmlns:p14="http://schemas.microsoft.com/office/powerpoint/2010/main" val="401392997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3-SAT to Independent-Set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28767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Given a 3-CNF formula, convert into a graph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To enforce that only one variable and its complement can be set we connect each vertex representing x to each vertex representing its complement ~x</a:t>
            </a:r>
            <a:endParaRPr lang="en-US" i="1" dirty="0">
              <a:solidFill>
                <a:srgbClr val="FF6600"/>
              </a:solidFill>
            </a:endParaRP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963567" y="5033233"/>
            <a:ext cx="533400" cy="533400"/>
            <a:chOff x="1824" y="2736"/>
            <a:chExt cx="336" cy="336"/>
          </a:xfrm>
        </p:grpSpPr>
        <p:sp>
          <p:nvSpPr>
            <p:cNvPr id="5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076253" y="4271750"/>
            <a:ext cx="795338" cy="533400"/>
            <a:chOff x="1824" y="2736"/>
            <a:chExt cx="501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42" y="2736"/>
              <a:ext cx="48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~b</a:t>
              </a:r>
            </a:p>
          </p:txBody>
        </p:sp>
      </p:grpSp>
      <p:grpSp>
        <p:nvGrpSpPr>
          <p:cNvPr id="11" name="Group 7"/>
          <p:cNvGrpSpPr>
            <a:grpSpLocks/>
          </p:cNvGrpSpPr>
          <p:nvPr/>
        </p:nvGrpSpPr>
        <p:grpSpPr bwMode="auto">
          <a:xfrm>
            <a:off x="2342953" y="5566633"/>
            <a:ext cx="533400" cy="533400"/>
            <a:chOff x="1824" y="2736"/>
            <a:chExt cx="336" cy="336"/>
          </a:xfrm>
        </p:grpSpPr>
        <p:sp>
          <p:nvSpPr>
            <p:cNvPr id="12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cxnSp>
        <p:nvCxnSpPr>
          <p:cNvPr id="14" name="Straight Arrow Connector 13"/>
          <p:cNvCxnSpPr>
            <a:stCxn id="5" idx="0"/>
            <a:endCxn id="8" idx="2"/>
          </p:cNvCxnSpPr>
          <p:nvPr/>
        </p:nvCxnSpPr>
        <p:spPr>
          <a:xfrm flipV="1">
            <a:off x="1230267" y="4538450"/>
            <a:ext cx="845986" cy="49478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12" idx="2"/>
          </p:cNvCxnSpPr>
          <p:nvPr/>
        </p:nvCxnSpPr>
        <p:spPr>
          <a:xfrm>
            <a:off x="1468392" y="5383783"/>
            <a:ext cx="874561" cy="44955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4"/>
          </p:cNvCxnSpPr>
          <p:nvPr/>
        </p:nvCxnSpPr>
        <p:spPr>
          <a:xfrm>
            <a:off x="2342953" y="4805150"/>
            <a:ext cx="170580" cy="803408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5" name="Group 7"/>
          <p:cNvGrpSpPr>
            <a:grpSpLocks/>
          </p:cNvGrpSpPr>
          <p:nvPr/>
        </p:nvGrpSpPr>
        <p:grpSpPr bwMode="auto">
          <a:xfrm>
            <a:off x="4337566" y="5002783"/>
            <a:ext cx="533400" cy="533400"/>
            <a:chOff x="1824" y="2736"/>
            <a:chExt cx="336" cy="336"/>
          </a:xfrm>
        </p:grpSpPr>
        <p:sp>
          <p:nvSpPr>
            <p:cNvPr id="26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28" name="Group 7"/>
          <p:cNvGrpSpPr>
            <a:grpSpLocks/>
          </p:cNvGrpSpPr>
          <p:nvPr/>
        </p:nvGrpSpPr>
        <p:grpSpPr bwMode="auto">
          <a:xfrm>
            <a:off x="5450252" y="4241300"/>
            <a:ext cx="795338" cy="533400"/>
            <a:chOff x="1824" y="2736"/>
            <a:chExt cx="501" cy="336"/>
          </a:xfrm>
        </p:grpSpPr>
        <p:sp>
          <p:nvSpPr>
            <p:cNvPr id="2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Text Box 9"/>
            <p:cNvSpPr txBox="1">
              <a:spLocks noChangeArrowheads="1"/>
            </p:cNvSpPr>
            <p:nvPr/>
          </p:nvSpPr>
          <p:spPr bwMode="auto">
            <a:xfrm>
              <a:off x="1842" y="2736"/>
              <a:ext cx="48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grpSp>
        <p:nvGrpSpPr>
          <p:cNvPr id="31" name="Group 7"/>
          <p:cNvGrpSpPr>
            <a:grpSpLocks/>
          </p:cNvGrpSpPr>
          <p:nvPr/>
        </p:nvGrpSpPr>
        <p:grpSpPr bwMode="auto">
          <a:xfrm>
            <a:off x="5716952" y="5536183"/>
            <a:ext cx="533400" cy="533400"/>
            <a:chOff x="1824" y="2736"/>
            <a:chExt cx="336" cy="336"/>
          </a:xfrm>
        </p:grpSpPr>
        <p:sp>
          <p:nvSpPr>
            <p:cNvPr id="32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cxnSp>
        <p:nvCxnSpPr>
          <p:cNvPr id="34" name="Straight Arrow Connector 33"/>
          <p:cNvCxnSpPr>
            <a:stCxn id="26" idx="0"/>
            <a:endCxn id="29" idx="2"/>
          </p:cNvCxnSpPr>
          <p:nvPr/>
        </p:nvCxnSpPr>
        <p:spPr>
          <a:xfrm flipV="1">
            <a:off x="4604266" y="4508000"/>
            <a:ext cx="845986" cy="49478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32" idx="2"/>
          </p:cNvCxnSpPr>
          <p:nvPr/>
        </p:nvCxnSpPr>
        <p:spPr>
          <a:xfrm>
            <a:off x="4842391" y="5353333"/>
            <a:ext cx="874561" cy="44955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9" idx="4"/>
          </p:cNvCxnSpPr>
          <p:nvPr/>
        </p:nvCxnSpPr>
        <p:spPr>
          <a:xfrm>
            <a:off x="5716952" y="4774700"/>
            <a:ext cx="170580" cy="803408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26" idx="2"/>
          </p:cNvCxnSpPr>
          <p:nvPr/>
        </p:nvCxnSpPr>
        <p:spPr>
          <a:xfrm>
            <a:off x="2609653" y="4538450"/>
            <a:ext cx="1727913" cy="73103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091139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3704F-AEAB-326B-ABDF-D059EE73E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3-SAT to Independent-Set</a:t>
            </a:r>
          </a:p>
        </p:txBody>
      </p:sp>
      <p:grpSp>
        <p:nvGrpSpPr>
          <p:cNvPr id="5" name="Group 7">
            <a:extLst>
              <a:ext uri="{FF2B5EF4-FFF2-40B4-BE49-F238E27FC236}">
                <a16:creationId xmlns:a16="http://schemas.microsoft.com/office/drawing/2014/main" id="{59D53015-BD9E-8153-35E3-05851671F320}"/>
              </a:ext>
            </a:extLst>
          </p:cNvPr>
          <p:cNvGrpSpPr>
            <a:grpSpLocks/>
          </p:cNvGrpSpPr>
          <p:nvPr/>
        </p:nvGrpSpPr>
        <p:grpSpPr bwMode="auto">
          <a:xfrm>
            <a:off x="1312176" y="3416463"/>
            <a:ext cx="533400" cy="533400"/>
            <a:chOff x="1824" y="2736"/>
            <a:chExt cx="336" cy="336"/>
          </a:xfrm>
        </p:grpSpPr>
        <p:sp>
          <p:nvSpPr>
            <p:cNvPr id="6" name="Oval 8">
              <a:extLst>
                <a:ext uri="{FF2B5EF4-FFF2-40B4-BE49-F238E27FC236}">
                  <a16:creationId xmlns:a16="http://schemas.microsoft.com/office/drawing/2014/main" id="{B97885A6-FA11-C2F0-A78B-66C2C3E67B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Text Box 9">
              <a:extLst>
                <a:ext uri="{FF2B5EF4-FFF2-40B4-BE49-F238E27FC236}">
                  <a16:creationId xmlns:a16="http://schemas.microsoft.com/office/drawing/2014/main" id="{843EABFE-6036-E2BD-9BD4-1CF6E206EA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8948218-6AAD-B8E7-E1CE-2B0C37666FBA}"/>
              </a:ext>
            </a:extLst>
          </p:cNvPr>
          <p:cNvGrpSpPr>
            <a:grpSpLocks/>
          </p:cNvGrpSpPr>
          <p:nvPr/>
        </p:nvGrpSpPr>
        <p:grpSpPr bwMode="auto">
          <a:xfrm>
            <a:off x="2424862" y="2654980"/>
            <a:ext cx="795338" cy="533400"/>
            <a:chOff x="1824" y="2736"/>
            <a:chExt cx="501" cy="336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A86BD140-D32F-248F-1614-B94C5466BA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Text Box 9">
              <a:extLst>
                <a:ext uri="{FF2B5EF4-FFF2-40B4-BE49-F238E27FC236}">
                  <a16:creationId xmlns:a16="http://schemas.microsoft.com/office/drawing/2014/main" id="{F64CDF24-B8DA-86E5-0BCC-EA84EB1B63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2" y="2736"/>
              <a:ext cx="48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~b</a:t>
              </a:r>
            </a:p>
          </p:txBody>
        </p:sp>
      </p:grpSp>
      <p:grpSp>
        <p:nvGrpSpPr>
          <p:cNvPr id="11" name="Group 7">
            <a:extLst>
              <a:ext uri="{FF2B5EF4-FFF2-40B4-BE49-F238E27FC236}">
                <a16:creationId xmlns:a16="http://schemas.microsoft.com/office/drawing/2014/main" id="{316B807A-16CD-B735-91C4-095AA9744031}"/>
              </a:ext>
            </a:extLst>
          </p:cNvPr>
          <p:cNvGrpSpPr>
            <a:grpSpLocks/>
          </p:cNvGrpSpPr>
          <p:nvPr/>
        </p:nvGrpSpPr>
        <p:grpSpPr bwMode="auto">
          <a:xfrm>
            <a:off x="2691562" y="3949863"/>
            <a:ext cx="533400" cy="533400"/>
            <a:chOff x="1824" y="2736"/>
            <a:chExt cx="336" cy="336"/>
          </a:xfrm>
        </p:grpSpPr>
        <p:sp>
          <p:nvSpPr>
            <p:cNvPr id="12" name="Oval 8">
              <a:extLst>
                <a:ext uri="{FF2B5EF4-FFF2-40B4-BE49-F238E27FC236}">
                  <a16:creationId xmlns:a16="http://schemas.microsoft.com/office/drawing/2014/main" id="{09FE3DC8-BB31-7F68-3483-2B1610C4F1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Text Box 9">
              <a:extLst>
                <a:ext uri="{FF2B5EF4-FFF2-40B4-BE49-F238E27FC236}">
                  <a16:creationId xmlns:a16="http://schemas.microsoft.com/office/drawing/2014/main" id="{4D9A1718-F566-AA64-88D9-92E19CE3E5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1A5C495-2808-9980-73E2-2DAB9ADD599D}"/>
              </a:ext>
            </a:extLst>
          </p:cNvPr>
          <p:cNvCxnSpPr>
            <a:stCxn id="6" idx="0"/>
            <a:endCxn id="9" idx="2"/>
          </p:cNvCxnSpPr>
          <p:nvPr/>
        </p:nvCxnSpPr>
        <p:spPr>
          <a:xfrm flipV="1">
            <a:off x="1578876" y="2921680"/>
            <a:ext cx="845986" cy="49478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3D4C60B-BAFD-67F1-615C-FBA215A0270F}"/>
              </a:ext>
            </a:extLst>
          </p:cNvPr>
          <p:cNvCxnSpPr>
            <a:endCxn id="12" idx="2"/>
          </p:cNvCxnSpPr>
          <p:nvPr/>
        </p:nvCxnSpPr>
        <p:spPr>
          <a:xfrm>
            <a:off x="1817001" y="3767013"/>
            <a:ext cx="874561" cy="44955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BE92968-C58B-763F-6BD4-668F3C3E12A4}"/>
              </a:ext>
            </a:extLst>
          </p:cNvPr>
          <p:cNvCxnSpPr>
            <a:stCxn id="9" idx="4"/>
          </p:cNvCxnSpPr>
          <p:nvPr/>
        </p:nvCxnSpPr>
        <p:spPr>
          <a:xfrm>
            <a:off x="2691562" y="3188380"/>
            <a:ext cx="170580" cy="803408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" name="Group 7">
            <a:extLst>
              <a:ext uri="{FF2B5EF4-FFF2-40B4-BE49-F238E27FC236}">
                <a16:creationId xmlns:a16="http://schemas.microsoft.com/office/drawing/2014/main" id="{61778D32-2160-FD1E-5F7B-364B122A9F65}"/>
              </a:ext>
            </a:extLst>
          </p:cNvPr>
          <p:cNvGrpSpPr>
            <a:grpSpLocks/>
          </p:cNvGrpSpPr>
          <p:nvPr/>
        </p:nvGrpSpPr>
        <p:grpSpPr bwMode="auto">
          <a:xfrm>
            <a:off x="4686175" y="3386013"/>
            <a:ext cx="533400" cy="533400"/>
            <a:chOff x="1824" y="2736"/>
            <a:chExt cx="336" cy="336"/>
          </a:xfrm>
        </p:grpSpPr>
        <p:sp>
          <p:nvSpPr>
            <p:cNvPr id="18" name="Oval 8">
              <a:extLst>
                <a:ext uri="{FF2B5EF4-FFF2-40B4-BE49-F238E27FC236}">
                  <a16:creationId xmlns:a16="http://schemas.microsoft.com/office/drawing/2014/main" id="{C1A3F25B-CCCC-6204-3CD8-792ED50464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Text Box 9">
              <a:extLst>
                <a:ext uri="{FF2B5EF4-FFF2-40B4-BE49-F238E27FC236}">
                  <a16:creationId xmlns:a16="http://schemas.microsoft.com/office/drawing/2014/main" id="{8247353B-87DA-BF89-5603-A46F3A65D4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20" name="Group 7">
            <a:extLst>
              <a:ext uri="{FF2B5EF4-FFF2-40B4-BE49-F238E27FC236}">
                <a16:creationId xmlns:a16="http://schemas.microsoft.com/office/drawing/2014/main" id="{A00FA1FD-6D2D-7F0A-867C-EBBFFD20796B}"/>
              </a:ext>
            </a:extLst>
          </p:cNvPr>
          <p:cNvGrpSpPr>
            <a:grpSpLocks/>
          </p:cNvGrpSpPr>
          <p:nvPr/>
        </p:nvGrpSpPr>
        <p:grpSpPr bwMode="auto">
          <a:xfrm>
            <a:off x="5798861" y="2624530"/>
            <a:ext cx="795338" cy="533400"/>
            <a:chOff x="1824" y="2736"/>
            <a:chExt cx="501" cy="336"/>
          </a:xfrm>
        </p:grpSpPr>
        <p:sp>
          <p:nvSpPr>
            <p:cNvPr id="21" name="Oval 8">
              <a:extLst>
                <a:ext uri="{FF2B5EF4-FFF2-40B4-BE49-F238E27FC236}">
                  <a16:creationId xmlns:a16="http://schemas.microsoft.com/office/drawing/2014/main" id="{77FE0E1D-975C-9308-A06D-F9F2965023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Text Box 9">
              <a:extLst>
                <a:ext uri="{FF2B5EF4-FFF2-40B4-BE49-F238E27FC236}">
                  <a16:creationId xmlns:a16="http://schemas.microsoft.com/office/drawing/2014/main" id="{B52162A2-EAAA-84AD-B120-1EB391E6A4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2" y="2736"/>
              <a:ext cx="48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grpSp>
        <p:nvGrpSpPr>
          <p:cNvPr id="23" name="Group 7">
            <a:extLst>
              <a:ext uri="{FF2B5EF4-FFF2-40B4-BE49-F238E27FC236}">
                <a16:creationId xmlns:a16="http://schemas.microsoft.com/office/drawing/2014/main" id="{1C699A6E-A27C-DFF7-3576-3526178C165F}"/>
              </a:ext>
            </a:extLst>
          </p:cNvPr>
          <p:cNvGrpSpPr>
            <a:grpSpLocks/>
          </p:cNvGrpSpPr>
          <p:nvPr/>
        </p:nvGrpSpPr>
        <p:grpSpPr bwMode="auto">
          <a:xfrm>
            <a:off x="6065561" y="3919413"/>
            <a:ext cx="533400" cy="533400"/>
            <a:chOff x="1824" y="2736"/>
            <a:chExt cx="336" cy="336"/>
          </a:xfrm>
        </p:grpSpPr>
        <p:sp>
          <p:nvSpPr>
            <p:cNvPr id="24" name="Oval 8">
              <a:extLst>
                <a:ext uri="{FF2B5EF4-FFF2-40B4-BE49-F238E27FC236}">
                  <a16:creationId xmlns:a16="http://schemas.microsoft.com/office/drawing/2014/main" id="{B68B8396-754F-D4CF-0028-BD43925A8C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Text Box 9">
              <a:extLst>
                <a:ext uri="{FF2B5EF4-FFF2-40B4-BE49-F238E27FC236}">
                  <a16:creationId xmlns:a16="http://schemas.microsoft.com/office/drawing/2014/main" id="{50746EBA-068A-78D7-B015-31777CD830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5D6B5B3-6E42-B14E-02F0-ACB5FBB718BA}"/>
              </a:ext>
            </a:extLst>
          </p:cNvPr>
          <p:cNvCxnSpPr>
            <a:stCxn id="18" idx="0"/>
            <a:endCxn id="21" idx="2"/>
          </p:cNvCxnSpPr>
          <p:nvPr/>
        </p:nvCxnSpPr>
        <p:spPr>
          <a:xfrm flipV="1">
            <a:off x="4952875" y="2891230"/>
            <a:ext cx="845986" cy="49478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0B22AC5-98B8-331A-7C75-619A80AD4179}"/>
              </a:ext>
            </a:extLst>
          </p:cNvPr>
          <p:cNvCxnSpPr>
            <a:endCxn id="24" idx="2"/>
          </p:cNvCxnSpPr>
          <p:nvPr/>
        </p:nvCxnSpPr>
        <p:spPr>
          <a:xfrm>
            <a:off x="5191000" y="3736563"/>
            <a:ext cx="874561" cy="44955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F3F0E2F-52AF-ADE7-6C48-9470A6476A76}"/>
              </a:ext>
            </a:extLst>
          </p:cNvPr>
          <p:cNvCxnSpPr>
            <a:stCxn id="21" idx="4"/>
          </p:cNvCxnSpPr>
          <p:nvPr/>
        </p:nvCxnSpPr>
        <p:spPr>
          <a:xfrm>
            <a:off x="6065561" y="3157930"/>
            <a:ext cx="170580" cy="803408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686F8C1-2582-E917-C29F-611F4B54BF12}"/>
              </a:ext>
            </a:extLst>
          </p:cNvPr>
          <p:cNvCxnSpPr>
            <a:endCxn id="18" idx="2"/>
          </p:cNvCxnSpPr>
          <p:nvPr/>
        </p:nvCxnSpPr>
        <p:spPr>
          <a:xfrm>
            <a:off x="2958262" y="2921680"/>
            <a:ext cx="1727913" cy="73103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0" name="Group 7">
            <a:extLst>
              <a:ext uri="{FF2B5EF4-FFF2-40B4-BE49-F238E27FC236}">
                <a16:creationId xmlns:a16="http://schemas.microsoft.com/office/drawing/2014/main" id="{CEC38982-2D52-A231-8362-1EA192C77FAD}"/>
              </a:ext>
            </a:extLst>
          </p:cNvPr>
          <p:cNvGrpSpPr>
            <a:grpSpLocks/>
          </p:cNvGrpSpPr>
          <p:nvPr/>
        </p:nvGrpSpPr>
        <p:grpSpPr bwMode="auto">
          <a:xfrm>
            <a:off x="3305204" y="5562600"/>
            <a:ext cx="627063" cy="533400"/>
            <a:chOff x="1823" y="2736"/>
            <a:chExt cx="395" cy="336"/>
          </a:xfrm>
        </p:grpSpPr>
        <p:sp>
          <p:nvSpPr>
            <p:cNvPr id="31" name="Oval 8">
              <a:extLst>
                <a:ext uri="{FF2B5EF4-FFF2-40B4-BE49-F238E27FC236}">
                  <a16:creationId xmlns:a16="http://schemas.microsoft.com/office/drawing/2014/main" id="{FD29CF09-E99B-3496-782F-BE7AB4BAE5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Text Box 9">
              <a:extLst>
                <a:ext uri="{FF2B5EF4-FFF2-40B4-BE49-F238E27FC236}">
                  <a16:creationId xmlns:a16="http://schemas.microsoft.com/office/drawing/2014/main" id="{32D8D890-874F-7A06-63EB-28A2F28C8E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3" y="2736"/>
              <a:ext cx="39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~a</a:t>
              </a:r>
            </a:p>
          </p:txBody>
        </p:sp>
      </p:grpSp>
      <p:grpSp>
        <p:nvGrpSpPr>
          <p:cNvPr id="33" name="Group 7">
            <a:extLst>
              <a:ext uri="{FF2B5EF4-FFF2-40B4-BE49-F238E27FC236}">
                <a16:creationId xmlns:a16="http://schemas.microsoft.com/office/drawing/2014/main" id="{C97055C0-94D1-3FC2-3154-4898E70978D9}"/>
              </a:ext>
            </a:extLst>
          </p:cNvPr>
          <p:cNvGrpSpPr>
            <a:grpSpLocks/>
          </p:cNvGrpSpPr>
          <p:nvPr/>
        </p:nvGrpSpPr>
        <p:grpSpPr bwMode="auto">
          <a:xfrm>
            <a:off x="4419475" y="4801117"/>
            <a:ext cx="795338" cy="533400"/>
            <a:chOff x="1824" y="2736"/>
            <a:chExt cx="501" cy="336"/>
          </a:xfrm>
        </p:grpSpPr>
        <p:sp>
          <p:nvSpPr>
            <p:cNvPr id="34" name="Oval 8">
              <a:extLst>
                <a:ext uri="{FF2B5EF4-FFF2-40B4-BE49-F238E27FC236}">
                  <a16:creationId xmlns:a16="http://schemas.microsoft.com/office/drawing/2014/main" id="{4708A186-5E9F-8355-31C2-AF0B7677C1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Text Box 9">
              <a:extLst>
                <a:ext uri="{FF2B5EF4-FFF2-40B4-BE49-F238E27FC236}">
                  <a16:creationId xmlns:a16="http://schemas.microsoft.com/office/drawing/2014/main" id="{576B1536-7D19-A09B-8319-280E255677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2" y="2736"/>
              <a:ext cx="48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~d</a:t>
              </a:r>
            </a:p>
          </p:txBody>
        </p:sp>
      </p:grpSp>
      <p:grpSp>
        <p:nvGrpSpPr>
          <p:cNvPr id="36" name="Group 7">
            <a:extLst>
              <a:ext uri="{FF2B5EF4-FFF2-40B4-BE49-F238E27FC236}">
                <a16:creationId xmlns:a16="http://schemas.microsoft.com/office/drawing/2014/main" id="{F904961C-23DF-521A-CBBC-416AB822B6A9}"/>
              </a:ext>
            </a:extLst>
          </p:cNvPr>
          <p:cNvGrpSpPr>
            <a:grpSpLocks/>
          </p:cNvGrpSpPr>
          <p:nvPr/>
        </p:nvGrpSpPr>
        <p:grpSpPr bwMode="auto">
          <a:xfrm>
            <a:off x="4686175" y="6096000"/>
            <a:ext cx="688975" cy="533400"/>
            <a:chOff x="1824" y="2736"/>
            <a:chExt cx="434" cy="336"/>
          </a:xfrm>
        </p:grpSpPr>
        <p:sp>
          <p:nvSpPr>
            <p:cNvPr id="37" name="Oval 8">
              <a:extLst>
                <a:ext uri="{FF2B5EF4-FFF2-40B4-BE49-F238E27FC236}">
                  <a16:creationId xmlns:a16="http://schemas.microsoft.com/office/drawing/2014/main" id="{C98E5E74-0E52-504A-74DB-B1B45CE18C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Text Box 9">
              <a:extLst>
                <a:ext uri="{FF2B5EF4-FFF2-40B4-BE49-F238E27FC236}">
                  <a16:creationId xmlns:a16="http://schemas.microsoft.com/office/drawing/2014/main" id="{DEC22B22-7496-8D78-0A76-D98C60D4C6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38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~c</a:t>
              </a:r>
            </a:p>
          </p:txBody>
        </p:sp>
      </p:grp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478FB502-2792-3097-4E48-114E619F3638}"/>
              </a:ext>
            </a:extLst>
          </p:cNvPr>
          <p:cNvCxnSpPr>
            <a:stCxn id="31" idx="0"/>
            <a:endCxn id="34" idx="2"/>
          </p:cNvCxnSpPr>
          <p:nvPr/>
        </p:nvCxnSpPr>
        <p:spPr>
          <a:xfrm flipV="1">
            <a:off x="3573489" y="5067817"/>
            <a:ext cx="845986" cy="49478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B88DC5A-6BFA-2A93-1F51-9C5FEC4377AD}"/>
              </a:ext>
            </a:extLst>
          </p:cNvPr>
          <p:cNvCxnSpPr>
            <a:endCxn id="37" idx="2"/>
          </p:cNvCxnSpPr>
          <p:nvPr/>
        </p:nvCxnSpPr>
        <p:spPr>
          <a:xfrm>
            <a:off x="3811614" y="5913150"/>
            <a:ext cx="874561" cy="44955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8378397-A974-DB91-1A98-19C9FE6AB664}"/>
              </a:ext>
            </a:extLst>
          </p:cNvPr>
          <p:cNvCxnSpPr>
            <a:stCxn id="34" idx="4"/>
          </p:cNvCxnSpPr>
          <p:nvPr/>
        </p:nvCxnSpPr>
        <p:spPr>
          <a:xfrm>
            <a:off x="4686175" y="5334517"/>
            <a:ext cx="170580" cy="803408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C6B44436-925F-CAB4-813C-9E43ABF8822B}"/>
              </a:ext>
            </a:extLst>
          </p:cNvPr>
          <p:cNvCxnSpPr>
            <a:cxnSpLocks/>
          </p:cNvCxnSpPr>
          <p:nvPr/>
        </p:nvCxnSpPr>
        <p:spPr>
          <a:xfrm>
            <a:off x="1620370" y="3932583"/>
            <a:ext cx="1723655" cy="1762182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9E7174C4-02D2-3243-6C84-CE106BE94FB8}"/>
              </a:ext>
            </a:extLst>
          </p:cNvPr>
          <p:cNvCxnSpPr>
            <a:cxnSpLocks/>
            <a:stCxn id="21" idx="3"/>
          </p:cNvCxnSpPr>
          <p:nvPr/>
        </p:nvCxnSpPr>
        <p:spPr>
          <a:xfrm flipH="1">
            <a:off x="4709117" y="3079815"/>
            <a:ext cx="1167859" cy="176030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9C041E5E-5EF7-CF1B-BCD0-B1176091459D}"/>
              </a:ext>
            </a:extLst>
          </p:cNvPr>
          <p:cNvCxnSpPr>
            <a:cxnSpLocks/>
          </p:cNvCxnSpPr>
          <p:nvPr/>
        </p:nvCxnSpPr>
        <p:spPr>
          <a:xfrm flipH="1">
            <a:off x="4991386" y="4368963"/>
            <a:ext cx="1167859" cy="176030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72BAB07-7C7B-1570-5B06-32E67EFBFAA4}"/>
              </a:ext>
            </a:extLst>
          </p:cNvPr>
          <p:cNvCxnSpPr>
            <a:cxnSpLocks/>
            <a:endCxn id="37" idx="1"/>
          </p:cNvCxnSpPr>
          <p:nvPr/>
        </p:nvCxnSpPr>
        <p:spPr>
          <a:xfrm>
            <a:off x="3097464" y="4437579"/>
            <a:ext cx="1666826" cy="1736536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A6A851D0-C3E0-415A-19E9-495F12AB8896}"/>
                  </a:ext>
                </a:extLst>
              </p:cNvPr>
              <p:cNvSpPr txBox="1"/>
              <p:nvPr/>
            </p:nvSpPr>
            <p:spPr>
              <a:xfrm>
                <a:off x="1706012" y="1728555"/>
                <a:ext cx="609981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∨¬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)∧(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)∧(¬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∨¬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∨¬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A6A851D0-C3E0-415A-19E9-495F12AB88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6012" y="1728555"/>
                <a:ext cx="6099811" cy="461665"/>
              </a:xfrm>
              <a:prstGeom prst="rect">
                <a:avLst/>
              </a:prstGeom>
              <a:blipFill>
                <a:blip r:embed="rId2"/>
                <a:stretch>
                  <a:fillRect b="-216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334780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581D188E-C835-227D-94AC-8CBC5A355F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FA2BF-E82A-CC6E-9EDF-EF68B507F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3-SAT to Independent-Set</a:t>
            </a:r>
          </a:p>
        </p:txBody>
      </p:sp>
      <p:grpSp>
        <p:nvGrpSpPr>
          <p:cNvPr id="5" name="Group 7">
            <a:extLst>
              <a:ext uri="{FF2B5EF4-FFF2-40B4-BE49-F238E27FC236}">
                <a16:creationId xmlns:a16="http://schemas.microsoft.com/office/drawing/2014/main" id="{6A695B3A-E062-2929-B1A8-D02D9CFDC678}"/>
              </a:ext>
            </a:extLst>
          </p:cNvPr>
          <p:cNvGrpSpPr>
            <a:grpSpLocks/>
          </p:cNvGrpSpPr>
          <p:nvPr/>
        </p:nvGrpSpPr>
        <p:grpSpPr bwMode="auto">
          <a:xfrm>
            <a:off x="1312176" y="3416463"/>
            <a:ext cx="533400" cy="533400"/>
            <a:chOff x="1824" y="2736"/>
            <a:chExt cx="336" cy="336"/>
          </a:xfrm>
        </p:grpSpPr>
        <p:sp>
          <p:nvSpPr>
            <p:cNvPr id="6" name="Oval 8">
              <a:extLst>
                <a:ext uri="{FF2B5EF4-FFF2-40B4-BE49-F238E27FC236}">
                  <a16:creationId xmlns:a16="http://schemas.microsoft.com/office/drawing/2014/main" id="{9234F70E-B9D4-16C8-CEC3-9CF11EA401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Text Box 9">
              <a:extLst>
                <a:ext uri="{FF2B5EF4-FFF2-40B4-BE49-F238E27FC236}">
                  <a16:creationId xmlns:a16="http://schemas.microsoft.com/office/drawing/2014/main" id="{A9EC1B34-E028-6004-196C-AE37934658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8B9D3AA1-8ADD-DCFA-AF83-0CEEDA062CD1}"/>
              </a:ext>
            </a:extLst>
          </p:cNvPr>
          <p:cNvGrpSpPr>
            <a:grpSpLocks/>
          </p:cNvGrpSpPr>
          <p:nvPr/>
        </p:nvGrpSpPr>
        <p:grpSpPr bwMode="auto">
          <a:xfrm>
            <a:off x="2424862" y="2654980"/>
            <a:ext cx="795338" cy="533400"/>
            <a:chOff x="1824" y="2736"/>
            <a:chExt cx="501" cy="336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FDDA3DCC-5168-C178-2D35-BA6F30C688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Text Box 9">
              <a:extLst>
                <a:ext uri="{FF2B5EF4-FFF2-40B4-BE49-F238E27FC236}">
                  <a16:creationId xmlns:a16="http://schemas.microsoft.com/office/drawing/2014/main" id="{0F9E678B-8C4F-9672-0E9F-7ECB1D714B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2" y="2736"/>
              <a:ext cx="48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~b</a:t>
              </a:r>
            </a:p>
          </p:txBody>
        </p:sp>
      </p:grpSp>
      <p:grpSp>
        <p:nvGrpSpPr>
          <p:cNvPr id="11" name="Group 7">
            <a:extLst>
              <a:ext uri="{FF2B5EF4-FFF2-40B4-BE49-F238E27FC236}">
                <a16:creationId xmlns:a16="http://schemas.microsoft.com/office/drawing/2014/main" id="{EB3D79B3-A764-03EC-4EC7-F18C623C760F}"/>
              </a:ext>
            </a:extLst>
          </p:cNvPr>
          <p:cNvGrpSpPr>
            <a:grpSpLocks/>
          </p:cNvGrpSpPr>
          <p:nvPr/>
        </p:nvGrpSpPr>
        <p:grpSpPr bwMode="auto">
          <a:xfrm>
            <a:off x="2691562" y="3949863"/>
            <a:ext cx="533400" cy="533400"/>
            <a:chOff x="1824" y="2736"/>
            <a:chExt cx="336" cy="336"/>
          </a:xfrm>
        </p:grpSpPr>
        <p:sp>
          <p:nvSpPr>
            <p:cNvPr id="12" name="Oval 8">
              <a:extLst>
                <a:ext uri="{FF2B5EF4-FFF2-40B4-BE49-F238E27FC236}">
                  <a16:creationId xmlns:a16="http://schemas.microsoft.com/office/drawing/2014/main" id="{46B0F942-A268-C6C7-1FEB-8F63546505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Text Box 9">
              <a:extLst>
                <a:ext uri="{FF2B5EF4-FFF2-40B4-BE49-F238E27FC236}">
                  <a16:creationId xmlns:a16="http://schemas.microsoft.com/office/drawing/2014/main" id="{993C2F22-CCE0-C81C-F8F4-C6492DFB74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3BDD8CE-BB79-8B02-1D87-C721FE14D20B}"/>
              </a:ext>
            </a:extLst>
          </p:cNvPr>
          <p:cNvCxnSpPr>
            <a:stCxn id="6" idx="0"/>
            <a:endCxn id="9" idx="2"/>
          </p:cNvCxnSpPr>
          <p:nvPr/>
        </p:nvCxnSpPr>
        <p:spPr>
          <a:xfrm flipV="1">
            <a:off x="1578876" y="2921680"/>
            <a:ext cx="845986" cy="49478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5A71DDE-EE7F-8C8E-7004-07D28ED2729F}"/>
              </a:ext>
            </a:extLst>
          </p:cNvPr>
          <p:cNvCxnSpPr>
            <a:endCxn id="12" idx="2"/>
          </p:cNvCxnSpPr>
          <p:nvPr/>
        </p:nvCxnSpPr>
        <p:spPr>
          <a:xfrm>
            <a:off x="1817001" y="3767013"/>
            <a:ext cx="874561" cy="44955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DDCB1CE-1E6D-FE63-51E2-5F81E28B0F5C}"/>
              </a:ext>
            </a:extLst>
          </p:cNvPr>
          <p:cNvCxnSpPr>
            <a:stCxn id="9" idx="4"/>
          </p:cNvCxnSpPr>
          <p:nvPr/>
        </p:nvCxnSpPr>
        <p:spPr>
          <a:xfrm>
            <a:off x="2691562" y="3188380"/>
            <a:ext cx="170580" cy="803408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" name="Group 7">
            <a:extLst>
              <a:ext uri="{FF2B5EF4-FFF2-40B4-BE49-F238E27FC236}">
                <a16:creationId xmlns:a16="http://schemas.microsoft.com/office/drawing/2014/main" id="{D2C27B31-6457-76F3-5BB6-70698159E801}"/>
              </a:ext>
            </a:extLst>
          </p:cNvPr>
          <p:cNvGrpSpPr>
            <a:grpSpLocks/>
          </p:cNvGrpSpPr>
          <p:nvPr/>
        </p:nvGrpSpPr>
        <p:grpSpPr bwMode="auto">
          <a:xfrm>
            <a:off x="4686175" y="3386013"/>
            <a:ext cx="533400" cy="533400"/>
            <a:chOff x="1824" y="2736"/>
            <a:chExt cx="336" cy="336"/>
          </a:xfrm>
        </p:grpSpPr>
        <p:sp>
          <p:nvSpPr>
            <p:cNvPr id="18" name="Oval 8">
              <a:extLst>
                <a:ext uri="{FF2B5EF4-FFF2-40B4-BE49-F238E27FC236}">
                  <a16:creationId xmlns:a16="http://schemas.microsoft.com/office/drawing/2014/main" id="{1D8AB79D-D529-47B5-081A-2AD46CB789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Text Box 9">
              <a:extLst>
                <a:ext uri="{FF2B5EF4-FFF2-40B4-BE49-F238E27FC236}">
                  <a16:creationId xmlns:a16="http://schemas.microsoft.com/office/drawing/2014/main" id="{7B3229AA-9442-52CE-AD6D-F8786A6F88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20" name="Group 7">
            <a:extLst>
              <a:ext uri="{FF2B5EF4-FFF2-40B4-BE49-F238E27FC236}">
                <a16:creationId xmlns:a16="http://schemas.microsoft.com/office/drawing/2014/main" id="{ADDEE367-109F-B342-B17E-98458576114F}"/>
              </a:ext>
            </a:extLst>
          </p:cNvPr>
          <p:cNvGrpSpPr>
            <a:grpSpLocks/>
          </p:cNvGrpSpPr>
          <p:nvPr/>
        </p:nvGrpSpPr>
        <p:grpSpPr bwMode="auto">
          <a:xfrm>
            <a:off x="5798861" y="2624530"/>
            <a:ext cx="795338" cy="533400"/>
            <a:chOff x="1824" y="2736"/>
            <a:chExt cx="501" cy="336"/>
          </a:xfrm>
        </p:grpSpPr>
        <p:sp>
          <p:nvSpPr>
            <p:cNvPr id="21" name="Oval 8">
              <a:extLst>
                <a:ext uri="{FF2B5EF4-FFF2-40B4-BE49-F238E27FC236}">
                  <a16:creationId xmlns:a16="http://schemas.microsoft.com/office/drawing/2014/main" id="{DF35F4DA-B3DC-2F76-10F6-65B5600F62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Text Box 9">
              <a:extLst>
                <a:ext uri="{FF2B5EF4-FFF2-40B4-BE49-F238E27FC236}">
                  <a16:creationId xmlns:a16="http://schemas.microsoft.com/office/drawing/2014/main" id="{DD60E156-78AF-B883-7782-BF799D33F5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2" y="2736"/>
              <a:ext cx="48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grpSp>
        <p:nvGrpSpPr>
          <p:cNvPr id="23" name="Group 7">
            <a:extLst>
              <a:ext uri="{FF2B5EF4-FFF2-40B4-BE49-F238E27FC236}">
                <a16:creationId xmlns:a16="http://schemas.microsoft.com/office/drawing/2014/main" id="{80854078-56AC-5737-38D7-60CCFEF13123}"/>
              </a:ext>
            </a:extLst>
          </p:cNvPr>
          <p:cNvGrpSpPr>
            <a:grpSpLocks/>
          </p:cNvGrpSpPr>
          <p:nvPr/>
        </p:nvGrpSpPr>
        <p:grpSpPr bwMode="auto">
          <a:xfrm>
            <a:off x="6065561" y="3919413"/>
            <a:ext cx="533400" cy="533400"/>
            <a:chOff x="1824" y="2736"/>
            <a:chExt cx="336" cy="336"/>
          </a:xfrm>
        </p:grpSpPr>
        <p:sp>
          <p:nvSpPr>
            <p:cNvPr id="24" name="Oval 8">
              <a:extLst>
                <a:ext uri="{FF2B5EF4-FFF2-40B4-BE49-F238E27FC236}">
                  <a16:creationId xmlns:a16="http://schemas.microsoft.com/office/drawing/2014/main" id="{50CA38B6-24E0-5275-0E65-D244CB661C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Text Box 9">
              <a:extLst>
                <a:ext uri="{FF2B5EF4-FFF2-40B4-BE49-F238E27FC236}">
                  <a16:creationId xmlns:a16="http://schemas.microsoft.com/office/drawing/2014/main" id="{81841EC2-4897-BD77-99A7-B087814998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97EAA2C-5F70-CCC6-1F4E-0EE99D8EF44D}"/>
              </a:ext>
            </a:extLst>
          </p:cNvPr>
          <p:cNvCxnSpPr>
            <a:stCxn id="18" idx="0"/>
            <a:endCxn id="21" idx="2"/>
          </p:cNvCxnSpPr>
          <p:nvPr/>
        </p:nvCxnSpPr>
        <p:spPr>
          <a:xfrm flipV="1">
            <a:off x="4952875" y="2891230"/>
            <a:ext cx="845986" cy="49478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A2B1AF3-0818-6959-A91D-5216B193076D}"/>
              </a:ext>
            </a:extLst>
          </p:cNvPr>
          <p:cNvCxnSpPr>
            <a:endCxn id="24" idx="2"/>
          </p:cNvCxnSpPr>
          <p:nvPr/>
        </p:nvCxnSpPr>
        <p:spPr>
          <a:xfrm>
            <a:off x="5191000" y="3736563"/>
            <a:ext cx="874561" cy="44955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ED757F4-31D4-6DAB-DF5A-5D78509FC46D}"/>
              </a:ext>
            </a:extLst>
          </p:cNvPr>
          <p:cNvCxnSpPr>
            <a:stCxn id="21" idx="4"/>
          </p:cNvCxnSpPr>
          <p:nvPr/>
        </p:nvCxnSpPr>
        <p:spPr>
          <a:xfrm>
            <a:off x="6065561" y="3157930"/>
            <a:ext cx="170580" cy="803408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95D1A6F-1AE7-2D17-39F0-20E449F23ACC}"/>
              </a:ext>
            </a:extLst>
          </p:cNvPr>
          <p:cNvCxnSpPr>
            <a:endCxn id="18" idx="2"/>
          </p:cNvCxnSpPr>
          <p:nvPr/>
        </p:nvCxnSpPr>
        <p:spPr>
          <a:xfrm>
            <a:off x="2958262" y="2921680"/>
            <a:ext cx="1727913" cy="73103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0" name="Group 7">
            <a:extLst>
              <a:ext uri="{FF2B5EF4-FFF2-40B4-BE49-F238E27FC236}">
                <a16:creationId xmlns:a16="http://schemas.microsoft.com/office/drawing/2014/main" id="{747396BE-E84C-3E50-F316-52F1F8314A92}"/>
              </a:ext>
            </a:extLst>
          </p:cNvPr>
          <p:cNvGrpSpPr>
            <a:grpSpLocks/>
          </p:cNvGrpSpPr>
          <p:nvPr/>
        </p:nvGrpSpPr>
        <p:grpSpPr bwMode="auto">
          <a:xfrm>
            <a:off x="3305204" y="5562600"/>
            <a:ext cx="627063" cy="533400"/>
            <a:chOff x="1823" y="2736"/>
            <a:chExt cx="395" cy="336"/>
          </a:xfrm>
        </p:grpSpPr>
        <p:sp>
          <p:nvSpPr>
            <p:cNvPr id="31" name="Oval 8">
              <a:extLst>
                <a:ext uri="{FF2B5EF4-FFF2-40B4-BE49-F238E27FC236}">
                  <a16:creationId xmlns:a16="http://schemas.microsoft.com/office/drawing/2014/main" id="{F432E3C5-AB99-4654-6A06-5821EC0409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Text Box 9">
              <a:extLst>
                <a:ext uri="{FF2B5EF4-FFF2-40B4-BE49-F238E27FC236}">
                  <a16:creationId xmlns:a16="http://schemas.microsoft.com/office/drawing/2014/main" id="{00E9E78C-FF97-2BA5-8AC5-41262BBC94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3" y="2736"/>
              <a:ext cx="39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~a</a:t>
              </a:r>
            </a:p>
          </p:txBody>
        </p:sp>
      </p:grpSp>
      <p:grpSp>
        <p:nvGrpSpPr>
          <p:cNvPr id="33" name="Group 7">
            <a:extLst>
              <a:ext uri="{FF2B5EF4-FFF2-40B4-BE49-F238E27FC236}">
                <a16:creationId xmlns:a16="http://schemas.microsoft.com/office/drawing/2014/main" id="{EBD64F38-3820-CC5E-EEFE-1E221783164A}"/>
              </a:ext>
            </a:extLst>
          </p:cNvPr>
          <p:cNvGrpSpPr>
            <a:grpSpLocks/>
          </p:cNvGrpSpPr>
          <p:nvPr/>
        </p:nvGrpSpPr>
        <p:grpSpPr bwMode="auto">
          <a:xfrm>
            <a:off x="4419475" y="4801117"/>
            <a:ext cx="795338" cy="533400"/>
            <a:chOff x="1824" y="2736"/>
            <a:chExt cx="501" cy="336"/>
          </a:xfrm>
        </p:grpSpPr>
        <p:sp>
          <p:nvSpPr>
            <p:cNvPr id="34" name="Oval 8">
              <a:extLst>
                <a:ext uri="{FF2B5EF4-FFF2-40B4-BE49-F238E27FC236}">
                  <a16:creationId xmlns:a16="http://schemas.microsoft.com/office/drawing/2014/main" id="{17CBF28A-439E-2C0D-B1F3-EF9F302D47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Text Box 9">
              <a:extLst>
                <a:ext uri="{FF2B5EF4-FFF2-40B4-BE49-F238E27FC236}">
                  <a16:creationId xmlns:a16="http://schemas.microsoft.com/office/drawing/2014/main" id="{F9A8FF0C-B8D4-071A-7558-1A8404DAA2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2" y="2736"/>
              <a:ext cx="48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~d</a:t>
              </a:r>
            </a:p>
          </p:txBody>
        </p:sp>
      </p:grpSp>
      <p:grpSp>
        <p:nvGrpSpPr>
          <p:cNvPr id="36" name="Group 7">
            <a:extLst>
              <a:ext uri="{FF2B5EF4-FFF2-40B4-BE49-F238E27FC236}">
                <a16:creationId xmlns:a16="http://schemas.microsoft.com/office/drawing/2014/main" id="{0D3E73E6-4E5E-DBF1-2D83-782D0810B244}"/>
              </a:ext>
            </a:extLst>
          </p:cNvPr>
          <p:cNvGrpSpPr>
            <a:grpSpLocks/>
          </p:cNvGrpSpPr>
          <p:nvPr/>
        </p:nvGrpSpPr>
        <p:grpSpPr bwMode="auto">
          <a:xfrm>
            <a:off x="4686175" y="6096000"/>
            <a:ext cx="688975" cy="533400"/>
            <a:chOff x="1824" y="2736"/>
            <a:chExt cx="434" cy="336"/>
          </a:xfrm>
        </p:grpSpPr>
        <p:sp>
          <p:nvSpPr>
            <p:cNvPr id="37" name="Oval 8">
              <a:extLst>
                <a:ext uri="{FF2B5EF4-FFF2-40B4-BE49-F238E27FC236}">
                  <a16:creationId xmlns:a16="http://schemas.microsoft.com/office/drawing/2014/main" id="{5D26DA6E-38CA-D99D-4F01-3CA9B9E853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Text Box 9">
              <a:extLst>
                <a:ext uri="{FF2B5EF4-FFF2-40B4-BE49-F238E27FC236}">
                  <a16:creationId xmlns:a16="http://schemas.microsoft.com/office/drawing/2014/main" id="{CE64F16D-5641-3A1B-D42F-108BF29CA3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38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~c</a:t>
              </a:r>
            </a:p>
          </p:txBody>
        </p:sp>
      </p:grp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0465411-1179-E521-24D5-6B2A2FAFAE59}"/>
              </a:ext>
            </a:extLst>
          </p:cNvPr>
          <p:cNvCxnSpPr>
            <a:stCxn id="31" idx="0"/>
            <a:endCxn id="34" idx="2"/>
          </p:cNvCxnSpPr>
          <p:nvPr/>
        </p:nvCxnSpPr>
        <p:spPr>
          <a:xfrm flipV="1">
            <a:off x="3573489" y="5067817"/>
            <a:ext cx="845986" cy="49478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BF6D2977-56F8-0532-5120-79C2D767AFCE}"/>
              </a:ext>
            </a:extLst>
          </p:cNvPr>
          <p:cNvCxnSpPr>
            <a:endCxn id="37" idx="2"/>
          </p:cNvCxnSpPr>
          <p:nvPr/>
        </p:nvCxnSpPr>
        <p:spPr>
          <a:xfrm>
            <a:off x="3811614" y="5913150"/>
            <a:ext cx="874561" cy="44955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2C9D981-6377-B5D4-9A5C-97BA8D6EC79B}"/>
              </a:ext>
            </a:extLst>
          </p:cNvPr>
          <p:cNvCxnSpPr>
            <a:stCxn id="34" idx="4"/>
          </p:cNvCxnSpPr>
          <p:nvPr/>
        </p:nvCxnSpPr>
        <p:spPr>
          <a:xfrm>
            <a:off x="4686175" y="5334517"/>
            <a:ext cx="170580" cy="803408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8B781708-F168-7CA0-FCB2-DDD18B70798F}"/>
              </a:ext>
            </a:extLst>
          </p:cNvPr>
          <p:cNvCxnSpPr>
            <a:cxnSpLocks/>
          </p:cNvCxnSpPr>
          <p:nvPr/>
        </p:nvCxnSpPr>
        <p:spPr>
          <a:xfrm>
            <a:off x="1620370" y="3932583"/>
            <a:ext cx="1723655" cy="1762182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A733CDE7-174B-C735-E7A9-14FF98A70B80}"/>
              </a:ext>
            </a:extLst>
          </p:cNvPr>
          <p:cNvCxnSpPr>
            <a:cxnSpLocks/>
            <a:stCxn id="21" idx="3"/>
          </p:cNvCxnSpPr>
          <p:nvPr/>
        </p:nvCxnSpPr>
        <p:spPr>
          <a:xfrm flipH="1">
            <a:off x="4709117" y="3079815"/>
            <a:ext cx="1167859" cy="176030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6C1C4965-AD95-F778-52E8-86D4C2BA5B93}"/>
              </a:ext>
            </a:extLst>
          </p:cNvPr>
          <p:cNvCxnSpPr>
            <a:cxnSpLocks/>
          </p:cNvCxnSpPr>
          <p:nvPr/>
        </p:nvCxnSpPr>
        <p:spPr>
          <a:xfrm flipH="1">
            <a:off x="4991386" y="4368963"/>
            <a:ext cx="1167859" cy="176030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3FC8ED60-3DEA-A203-056F-6322AAB7067A}"/>
              </a:ext>
            </a:extLst>
          </p:cNvPr>
          <p:cNvCxnSpPr>
            <a:cxnSpLocks/>
            <a:endCxn id="37" idx="1"/>
          </p:cNvCxnSpPr>
          <p:nvPr/>
        </p:nvCxnSpPr>
        <p:spPr>
          <a:xfrm>
            <a:off x="3097464" y="4437579"/>
            <a:ext cx="1666826" cy="1736536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8ABAA09E-9D9D-B1F2-92B4-47CE3F9F7C44}"/>
                  </a:ext>
                </a:extLst>
              </p:cNvPr>
              <p:cNvSpPr txBox="1"/>
              <p:nvPr/>
            </p:nvSpPr>
            <p:spPr>
              <a:xfrm>
                <a:off x="1706012" y="1728555"/>
                <a:ext cx="609981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∨¬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)∧(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)∧(¬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∨¬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∨¬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A6A851D0-C3E0-415A-19E9-495F12AB88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6012" y="1728555"/>
                <a:ext cx="6099811" cy="461665"/>
              </a:xfrm>
              <a:prstGeom prst="rect">
                <a:avLst/>
              </a:prstGeom>
              <a:blipFill>
                <a:blip r:embed="rId2"/>
                <a:stretch>
                  <a:fillRect b="-216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C489E2B4-5995-1CED-8DF9-3E8C0E185A85}"/>
              </a:ext>
            </a:extLst>
          </p:cNvPr>
          <p:cNvSpPr txBox="1"/>
          <p:nvPr/>
        </p:nvSpPr>
        <p:spPr>
          <a:xfrm>
            <a:off x="6131244" y="5317000"/>
            <a:ext cx="27204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setting of the variables does this correspond to?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A970C7F-E384-1C2E-5690-613EC37469CE}"/>
              </a:ext>
            </a:extLst>
          </p:cNvPr>
          <p:cNvSpPr/>
          <p:nvPr/>
        </p:nvSpPr>
        <p:spPr>
          <a:xfrm>
            <a:off x="2246268" y="2464480"/>
            <a:ext cx="890588" cy="920601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880947A4-A1DC-015A-8146-13B444D98A52}"/>
              </a:ext>
            </a:extLst>
          </p:cNvPr>
          <p:cNvSpPr/>
          <p:nvPr/>
        </p:nvSpPr>
        <p:spPr>
          <a:xfrm>
            <a:off x="4486748" y="5896608"/>
            <a:ext cx="890588" cy="920601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FD069F01-9CF7-B15E-AB3A-8B803B6A976B}"/>
              </a:ext>
            </a:extLst>
          </p:cNvPr>
          <p:cNvSpPr/>
          <p:nvPr/>
        </p:nvSpPr>
        <p:spPr>
          <a:xfrm>
            <a:off x="5628280" y="2409914"/>
            <a:ext cx="890588" cy="920601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087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 and NP</a:t>
            </a:r>
          </a:p>
        </p:txBody>
      </p:sp>
      <p:sp>
        <p:nvSpPr>
          <p:cNvPr id="4" name="Oval 3"/>
          <p:cNvSpPr/>
          <p:nvPr/>
        </p:nvSpPr>
        <p:spPr>
          <a:xfrm>
            <a:off x="1510488" y="2974997"/>
            <a:ext cx="1679644" cy="150248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01677" y="1738329"/>
            <a:ext cx="2504162" cy="2785625"/>
          </a:xfrm>
          <a:prstGeom prst="ellipse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162092" y="3470659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22593" y="2089593"/>
            <a:ext cx="6037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78922" y="1645366"/>
            <a:ext cx="46350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Big-O allowed us to group algorithms by run-time</a:t>
            </a:r>
          </a:p>
          <a:p>
            <a:endParaRPr lang="en-US" sz="2800" dirty="0"/>
          </a:p>
          <a:p>
            <a:r>
              <a:rPr lang="en-US" sz="2800" dirty="0"/>
              <a:t>Today, we’re talking about sets of problems grouped by how easy they are to solve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DB387D-5EFA-7D4B-9139-6634E277A95F}"/>
              </a:ext>
            </a:extLst>
          </p:cNvPr>
          <p:cNvSpPr txBox="1"/>
          <p:nvPr/>
        </p:nvSpPr>
        <p:spPr>
          <a:xfrm>
            <a:off x="1103586" y="5339255"/>
            <a:ext cx="5610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 = problems with a polynomial runtime solution (tractable)</a:t>
            </a:r>
          </a:p>
        </p:txBody>
      </p:sp>
    </p:spTree>
    <p:extLst>
      <p:ext uri="{BB962C8B-B14F-4D97-AF65-F5344CB8AC3E}">
        <p14:creationId xmlns:p14="http://schemas.microsoft.com/office/powerpoint/2010/main" val="17230168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0055E249-C647-89CB-EBF6-ACBE26BF61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1CF7F-B8A8-EB31-B3A3-56EE92CC3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3-SAT to Independent-Set</a:t>
            </a:r>
          </a:p>
        </p:txBody>
      </p:sp>
      <p:grpSp>
        <p:nvGrpSpPr>
          <p:cNvPr id="5" name="Group 7">
            <a:extLst>
              <a:ext uri="{FF2B5EF4-FFF2-40B4-BE49-F238E27FC236}">
                <a16:creationId xmlns:a16="http://schemas.microsoft.com/office/drawing/2014/main" id="{8B99DBAE-0C4B-94A3-159C-888F4D7885EE}"/>
              </a:ext>
            </a:extLst>
          </p:cNvPr>
          <p:cNvGrpSpPr>
            <a:grpSpLocks/>
          </p:cNvGrpSpPr>
          <p:nvPr/>
        </p:nvGrpSpPr>
        <p:grpSpPr bwMode="auto">
          <a:xfrm>
            <a:off x="1312176" y="3416463"/>
            <a:ext cx="533400" cy="533400"/>
            <a:chOff x="1824" y="2736"/>
            <a:chExt cx="336" cy="336"/>
          </a:xfrm>
        </p:grpSpPr>
        <p:sp>
          <p:nvSpPr>
            <p:cNvPr id="6" name="Oval 8">
              <a:extLst>
                <a:ext uri="{FF2B5EF4-FFF2-40B4-BE49-F238E27FC236}">
                  <a16:creationId xmlns:a16="http://schemas.microsoft.com/office/drawing/2014/main" id="{59A1BFCE-CFB9-2331-C3F8-4B918955D1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Text Box 9">
              <a:extLst>
                <a:ext uri="{FF2B5EF4-FFF2-40B4-BE49-F238E27FC236}">
                  <a16:creationId xmlns:a16="http://schemas.microsoft.com/office/drawing/2014/main" id="{F7000579-9B45-83E9-E327-AE5064EA07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222EE0D8-9EF8-2F53-2FD0-726A80BFEE42}"/>
              </a:ext>
            </a:extLst>
          </p:cNvPr>
          <p:cNvGrpSpPr>
            <a:grpSpLocks/>
          </p:cNvGrpSpPr>
          <p:nvPr/>
        </p:nvGrpSpPr>
        <p:grpSpPr bwMode="auto">
          <a:xfrm>
            <a:off x="2424862" y="2654980"/>
            <a:ext cx="795338" cy="533400"/>
            <a:chOff x="1824" y="2736"/>
            <a:chExt cx="501" cy="336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B8342E2D-8360-0DEE-8760-7EBFB5E0E9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Text Box 9">
              <a:extLst>
                <a:ext uri="{FF2B5EF4-FFF2-40B4-BE49-F238E27FC236}">
                  <a16:creationId xmlns:a16="http://schemas.microsoft.com/office/drawing/2014/main" id="{D994A196-6481-1749-CB2F-BA42653AE9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2" y="2736"/>
              <a:ext cx="48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~b</a:t>
              </a:r>
            </a:p>
          </p:txBody>
        </p:sp>
      </p:grpSp>
      <p:grpSp>
        <p:nvGrpSpPr>
          <p:cNvPr id="11" name="Group 7">
            <a:extLst>
              <a:ext uri="{FF2B5EF4-FFF2-40B4-BE49-F238E27FC236}">
                <a16:creationId xmlns:a16="http://schemas.microsoft.com/office/drawing/2014/main" id="{6817D923-A599-09AE-A1B8-32D02129D5FF}"/>
              </a:ext>
            </a:extLst>
          </p:cNvPr>
          <p:cNvGrpSpPr>
            <a:grpSpLocks/>
          </p:cNvGrpSpPr>
          <p:nvPr/>
        </p:nvGrpSpPr>
        <p:grpSpPr bwMode="auto">
          <a:xfrm>
            <a:off x="2691562" y="3949863"/>
            <a:ext cx="533400" cy="533400"/>
            <a:chOff x="1824" y="2736"/>
            <a:chExt cx="336" cy="336"/>
          </a:xfrm>
        </p:grpSpPr>
        <p:sp>
          <p:nvSpPr>
            <p:cNvPr id="12" name="Oval 8">
              <a:extLst>
                <a:ext uri="{FF2B5EF4-FFF2-40B4-BE49-F238E27FC236}">
                  <a16:creationId xmlns:a16="http://schemas.microsoft.com/office/drawing/2014/main" id="{1F1EBC0E-33BF-F2A1-9A8F-F238EBA724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Text Box 9">
              <a:extLst>
                <a:ext uri="{FF2B5EF4-FFF2-40B4-BE49-F238E27FC236}">
                  <a16:creationId xmlns:a16="http://schemas.microsoft.com/office/drawing/2014/main" id="{63A19B86-2C46-213F-7D35-279B523F7C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4EFE11C-B61B-9CCF-5150-D9862C0784FA}"/>
              </a:ext>
            </a:extLst>
          </p:cNvPr>
          <p:cNvCxnSpPr>
            <a:stCxn id="6" idx="0"/>
            <a:endCxn id="9" idx="2"/>
          </p:cNvCxnSpPr>
          <p:nvPr/>
        </p:nvCxnSpPr>
        <p:spPr>
          <a:xfrm flipV="1">
            <a:off x="1578876" y="2921680"/>
            <a:ext cx="845986" cy="49478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EC08B4D-76C9-7019-BBD6-B8633F1A5B94}"/>
              </a:ext>
            </a:extLst>
          </p:cNvPr>
          <p:cNvCxnSpPr>
            <a:endCxn id="12" idx="2"/>
          </p:cNvCxnSpPr>
          <p:nvPr/>
        </p:nvCxnSpPr>
        <p:spPr>
          <a:xfrm>
            <a:off x="1817001" y="3767013"/>
            <a:ext cx="874561" cy="44955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A0F4FAA-2978-24F6-C530-D03EBA9E5D35}"/>
              </a:ext>
            </a:extLst>
          </p:cNvPr>
          <p:cNvCxnSpPr>
            <a:stCxn id="9" idx="4"/>
          </p:cNvCxnSpPr>
          <p:nvPr/>
        </p:nvCxnSpPr>
        <p:spPr>
          <a:xfrm>
            <a:off x="2691562" y="3188380"/>
            <a:ext cx="170580" cy="803408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" name="Group 7">
            <a:extLst>
              <a:ext uri="{FF2B5EF4-FFF2-40B4-BE49-F238E27FC236}">
                <a16:creationId xmlns:a16="http://schemas.microsoft.com/office/drawing/2014/main" id="{36629E46-80D8-614E-69D0-DA0077A1CD91}"/>
              </a:ext>
            </a:extLst>
          </p:cNvPr>
          <p:cNvGrpSpPr>
            <a:grpSpLocks/>
          </p:cNvGrpSpPr>
          <p:nvPr/>
        </p:nvGrpSpPr>
        <p:grpSpPr bwMode="auto">
          <a:xfrm>
            <a:off x="4686175" y="3386013"/>
            <a:ext cx="533400" cy="533400"/>
            <a:chOff x="1824" y="2736"/>
            <a:chExt cx="336" cy="336"/>
          </a:xfrm>
        </p:grpSpPr>
        <p:sp>
          <p:nvSpPr>
            <p:cNvPr id="18" name="Oval 8">
              <a:extLst>
                <a:ext uri="{FF2B5EF4-FFF2-40B4-BE49-F238E27FC236}">
                  <a16:creationId xmlns:a16="http://schemas.microsoft.com/office/drawing/2014/main" id="{EA2A97D7-05F0-6640-A713-DCE8FC4848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Text Box 9">
              <a:extLst>
                <a:ext uri="{FF2B5EF4-FFF2-40B4-BE49-F238E27FC236}">
                  <a16:creationId xmlns:a16="http://schemas.microsoft.com/office/drawing/2014/main" id="{9F1550BA-BE69-9A8F-C458-C3051205FB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20" name="Group 7">
            <a:extLst>
              <a:ext uri="{FF2B5EF4-FFF2-40B4-BE49-F238E27FC236}">
                <a16:creationId xmlns:a16="http://schemas.microsoft.com/office/drawing/2014/main" id="{196AD2E5-97A7-2CA9-136F-C452B4E070F4}"/>
              </a:ext>
            </a:extLst>
          </p:cNvPr>
          <p:cNvGrpSpPr>
            <a:grpSpLocks/>
          </p:cNvGrpSpPr>
          <p:nvPr/>
        </p:nvGrpSpPr>
        <p:grpSpPr bwMode="auto">
          <a:xfrm>
            <a:off x="5798861" y="2624530"/>
            <a:ext cx="795338" cy="533400"/>
            <a:chOff x="1824" y="2736"/>
            <a:chExt cx="501" cy="336"/>
          </a:xfrm>
        </p:grpSpPr>
        <p:sp>
          <p:nvSpPr>
            <p:cNvPr id="21" name="Oval 8">
              <a:extLst>
                <a:ext uri="{FF2B5EF4-FFF2-40B4-BE49-F238E27FC236}">
                  <a16:creationId xmlns:a16="http://schemas.microsoft.com/office/drawing/2014/main" id="{11E055EF-A146-778C-1839-5524C61994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Text Box 9">
              <a:extLst>
                <a:ext uri="{FF2B5EF4-FFF2-40B4-BE49-F238E27FC236}">
                  <a16:creationId xmlns:a16="http://schemas.microsoft.com/office/drawing/2014/main" id="{55FFE76B-04BC-D24B-02C6-8F919D6462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2" y="2736"/>
              <a:ext cx="48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grpSp>
        <p:nvGrpSpPr>
          <p:cNvPr id="23" name="Group 7">
            <a:extLst>
              <a:ext uri="{FF2B5EF4-FFF2-40B4-BE49-F238E27FC236}">
                <a16:creationId xmlns:a16="http://schemas.microsoft.com/office/drawing/2014/main" id="{7E8C3542-3E0E-6E04-C868-2EAECD521CFD}"/>
              </a:ext>
            </a:extLst>
          </p:cNvPr>
          <p:cNvGrpSpPr>
            <a:grpSpLocks/>
          </p:cNvGrpSpPr>
          <p:nvPr/>
        </p:nvGrpSpPr>
        <p:grpSpPr bwMode="auto">
          <a:xfrm>
            <a:off x="6065561" y="3919413"/>
            <a:ext cx="533400" cy="533400"/>
            <a:chOff x="1824" y="2736"/>
            <a:chExt cx="336" cy="336"/>
          </a:xfrm>
        </p:grpSpPr>
        <p:sp>
          <p:nvSpPr>
            <p:cNvPr id="24" name="Oval 8">
              <a:extLst>
                <a:ext uri="{FF2B5EF4-FFF2-40B4-BE49-F238E27FC236}">
                  <a16:creationId xmlns:a16="http://schemas.microsoft.com/office/drawing/2014/main" id="{0B6E3ABE-C267-9A0D-0F09-19E41CB1EB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Text Box 9">
              <a:extLst>
                <a:ext uri="{FF2B5EF4-FFF2-40B4-BE49-F238E27FC236}">
                  <a16:creationId xmlns:a16="http://schemas.microsoft.com/office/drawing/2014/main" id="{4C095823-EE4C-59F7-BFC5-5995B3A738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BA69D45-EF3F-E2A0-E34F-1BDE23760764}"/>
              </a:ext>
            </a:extLst>
          </p:cNvPr>
          <p:cNvCxnSpPr>
            <a:stCxn id="18" idx="0"/>
            <a:endCxn id="21" idx="2"/>
          </p:cNvCxnSpPr>
          <p:nvPr/>
        </p:nvCxnSpPr>
        <p:spPr>
          <a:xfrm flipV="1">
            <a:off x="4952875" y="2891230"/>
            <a:ext cx="845986" cy="49478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9B0A7C3-B01C-87B7-D17F-4AAB6BF9E9B1}"/>
              </a:ext>
            </a:extLst>
          </p:cNvPr>
          <p:cNvCxnSpPr>
            <a:endCxn id="24" idx="2"/>
          </p:cNvCxnSpPr>
          <p:nvPr/>
        </p:nvCxnSpPr>
        <p:spPr>
          <a:xfrm>
            <a:off x="5191000" y="3736563"/>
            <a:ext cx="874561" cy="44955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A00C4C3-1115-ECFE-A409-310E9B1F26F9}"/>
              </a:ext>
            </a:extLst>
          </p:cNvPr>
          <p:cNvCxnSpPr>
            <a:stCxn id="21" idx="4"/>
          </p:cNvCxnSpPr>
          <p:nvPr/>
        </p:nvCxnSpPr>
        <p:spPr>
          <a:xfrm>
            <a:off x="6065561" y="3157930"/>
            <a:ext cx="170580" cy="803408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2E8DCE2-4393-7A2F-E107-FF1AC3087ACF}"/>
              </a:ext>
            </a:extLst>
          </p:cNvPr>
          <p:cNvCxnSpPr>
            <a:endCxn id="18" idx="2"/>
          </p:cNvCxnSpPr>
          <p:nvPr/>
        </p:nvCxnSpPr>
        <p:spPr>
          <a:xfrm>
            <a:off x="2958262" y="2921680"/>
            <a:ext cx="1727913" cy="73103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0" name="Group 7">
            <a:extLst>
              <a:ext uri="{FF2B5EF4-FFF2-40B4-BE49-F238E27FC236}">
                <a16:creationId xmlns:a16="http://schemas.microsoft.com/office/drawing/2014/main" id="{5BB2FB9E-584E-465B-DF4F-0A450AE95F9A}"/>
              </a:ext>
            </a:extLst>
          </p:cNvPr>
          <p:cNvGrpSpPr>
            <a:grpSpLocks/>
          </p:cNvGrpSpPr>
          <p:nvPr/>
        </p:nvGrpSpPr>
        <p:grpSpPr bwMode="auto">
          <a:xfrm>
            <a:off x="3305204" y="5562600"/>
            <a:ext cx="627063" cy="533400"/>
            <a:chOff x="1823" y="2736"/>
            <a:chExt cx="395" cy="336"/>
          </a:xfrm>
        </p:grpSpPr>
        <p:sp>
          <p:nvSpPr>
            <p:cNvPr id="31" name="Oval 8">
              <a:extLst>
                <a:ext uri="{FF2B5EF4-FFF2-40B4-BE49-F238E27FC236}">
                  <a16:creationId xmlns:a16="http://schemas.microsoft.com/office/drawing/2014/main" id="{5E12A253-24AC-41D0-F290-23599C2796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Text Box 9">
              <a:extLst>
                <a:ext uri="{FF2B5EF4-FFF2-40B4-BE49-F238E27FC236}">
                  <a16:creationId xmlns:a16="http://schemas.microsoft.com/office/drawing/2014/main" id="{F10E711B-1DB7-398F-C20E-73F9A7D7C1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3" y="2736"/>
              <a:ext cx="39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~a</a:t>
              </a:r>
            </a:p>
          </p:txBody>
        </p:sp>
      </p:grpSp>
      <p:grpSp>
        <p:nvGrpSpPr>
          <p:cNvPr id="33" name="Group 7">
            <a:extLst>
              <a:ext uri="{FF2B5EF4-FFF2-40B4-BE49-F238E27FC236}">
                <a16:creationId xmlns:a16="http://schemas.microsoft.com/office/drawing/2014/main" id="{9D2A15E8-F9E4-2ACA-3D27-6452C014F4A0}"/>
              </a:ext>
            </a:extLst>
          </p:cNvPr>
          <p:cNvGrpSpPr>
            <a:grpSpLocks/>
          </p:cNvGrpSpPr>
          <p:nvPr/>
        </p:nvGrpSpPr>
        <p:grpSpPr bwMode="auto">
          <a:xfrm>
            <a:off x="4419475" y="4801117"/>
            <a:ext cx="795338" cy="533400"/>
            <a:chOff x="1824" y="2736"/>
            <a:chExt cx="501" cy="336"/>
          </a:xfrm>
        </p:grpSpPr>
        <p:sp>
          <p:nvSpPr>
            <p:cNvPr id="34" name="Oval 8">
              <a:extLst>
                <a:ext uri="{FF2B5EF4-FFF2-40B4-BE49-F238E27FC236}">
                  <a16:creationId xmlns:a16="http://schemas.microsoft.com/office/drawing/2014/main" id="{BCBC61DE-C2EA-6433-17D5-AF43C00531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Text Box 9">
              <a:extLst>
                <a:ext uri="{FF2B5EF4-FFF2-40B4-BE49-F238E27FC236}">
                  <a16:creationId xmlns:a16="http://schemas.microsoft.com/office/drawing/2014/main" id="{6E447CF4-5A6E-6B31-F0B3-E6B35E4D0A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2" y="2736"/>
              <a:ext cx="48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~d</a:t>
              </a:r>
            </a:p>
          </p:txBody>
        </p:sp>
      </p:grpSp>
      <p:grpSp>
        <p:nvGrpSpPr>
          <p:cNvPr id="36" name="Group 7">
            <a:extLst>
              <a:ext uri="{FF2B5EF4-FFF2-40B4-BE49-F238E27FC236}">
                <a16:creationId xmlns:a16="http://schemas.microsoft.com/office/drawing/2014/main" id="{1D8CFBFE-D4EE-DCBA-5F2C-6D1DFD126CE2}"/>
              </a:ext>
            </a:extLst>
          </p:cNvPr>
          <p:cNvGrpSpPr>
            <a:grpSpLocks/>
          </p:cNvGrpSpPr>
          <p:nvPr/>
        </p:nvGrpSpPr>
        <p:grpSpPr bwMode="auto">
          <a:xfrm>
            <a:off x="4686175" y="6096000"/>
            <a:ext cx="688975" cy="533400"/>
            <a:chOff x="1824" y="2736"/>
            <a:chExt cx="434" cy="336"/>
          </a:xfrm>
        </p:grpSpPr>
        <p:sp>
          <p:nvSpPr>
            <p:cNvPr id="37" name="Oval 8">
              <a:extLst>
                <a:ext uri="{FF2B5EF4-FFF2-40B4-BE49-F238E27FC236}">
                  <a16:creationId xmlns:a16="http://schemas.microsoft.com/office/drawing/2014/main" id="{AF9B2A5F-7615-1D3B-7200-9C934B3462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Text Box 9">
              <a:extLst>
                <a:ext uri="{FF2B5EF4-FFF2-40B4-BE49-F238E27FC236}">
                  <a16:creationId xmlns:a16="http://schemas.microsoft.com/office/drawing/2014/main" id="{A2B96F7E-34B3-DB3D-4239-7472D7D9BA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38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~c</a:t>
              </a:r>
            </a:p>
          </p:txBody>
        </p:sp>
      </p:grp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D0BF5187-B717-E0B6-8977-756E055D473D}"/>
              </a:ext>
            </a:extLst>
          </p:cNvPr>
          <p:cNvCxnSpPr>
            <a:stCxn id="31" idx="0"/>
            <a:endCxn id="34" idx="2"/>
          </p:cNvCxnSpPr>
          <p:nvPr/>
        </p:nvCxnSpPr>
        <p:spPr>
          <a:xfrm flipV="1">
            <a:off x="3573489" y="5067817"/>
            <a:ext cx="845986" cy="49478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18B22C22-421D-3BDA-A20C-A0283310BEEA}"/>
              </a:ext>
            </a:extLst>
          </p:cNvPr>
          <p:cNvCxnSpPr>
            <a:endCxn id="37" idx="2"/>
          </p:cNvCxnSpPr>
          <p:nvPr/>
        </p:nvCxnSpPr>
        <p:spPr>
          <a:xfrm>
            <a:off x="3811614" y="5913150"/>
            <a:ext cx="874561" cy="44955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EC37406E-539B-ECE0-57B0-4E6D76CEBB95}"/>
              </a:ext>
            </a:extLst>
          </p:cNvPr>
          <p:cNvCxnSpPr>
            <a:stCxn id="34" idx="4"/>
          </p:cNvCxnSpPr>
          <p:nvPr/>
        </p:nvCxnSpPr>
        <p:spPr>
          <a:xfrm>
            <a:off x="4686175" y="5334517"/>
            <a:ext cx="170580" cy="803408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AEB0B421-5C11-08DC-8B8E-84EE34678831}"/>
              </a:ext>
            </a:extLst>
          </p:cNvPr>
          <p:cNvCxnSpPr>
            <a:cxnSpLocks/>
          </p:cNvCxnSpPr>
          <p:nvPr/>
        </p:nvCxnSpPr>
        <p:spPr>
          <a:xfrm>
            <a:off x="1620370" y="3932583"/>
            <a:ext cx="1723655" cy="1762182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6B3DCC8C-D15D-F363-CD11-DDEF2F311F94}"/>
              </a:ext>
            </a:extLst>
          </p:cNvPr>
          <p:cNvCxnSpPr>
            <a:cxnSpLocks/>
            <a:stCxn id="21" idx="3"/>
          </p:cNvCxnSpPr>
          <p:nvPr/>
        </p:nvCxnSpPr>
        <p:spPr>
          <a:xfrm flipH="1">
            <a:off x="4709117" y="3079815"/>
            <a:ext cx="1167859" cy="176030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B93F1288-819A-6303-02F6-59A5CF1FD760}"/>
              </a:ext>
            </a:extLst>
          </p:cNvPr>
          <p:cNvCxnSpPr>
            <a:cxnSpLocks/>
          </p:cNvCxnSpPr>
          <p:nvPr/>
        </p:nvCxnSpPr>
        <p:spPr>
          <a:xfrm flipH="1">
            <a:off x="4991386" y="4368963"/>
            <a:ext cx="1167859" cy="176030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2A23BFA8-6945-2BD4-F483-DA085F208F90}"/>
              </a:ext>
            </a:extLst>
          </p:cNvPr>
          <p:cNvCxnSpPr>
            <a:cxnSpLocks/>
            <a:endCxn id="37" idx="1"/>
          </p:cNvCxnSpPr>
          <p:nvPr/>
        </p:nvCxnSpPr>
        <p:spPr>
          <a:xfrm>
            <a:off x="3097464" y="4437579"/>
            <a:ext cx="1666826" cy="1736536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77A34ADE-A81B-9592-8C48-9B6F72A421D9}"/>
                  </a:ext>
                </a:extLst>
              </p:cNvPr>
              <p:cNvSpPr txBox="1"/>
              <p:nvPr/>
            </p:nvSpPr>
            <p:spPr>
              <a:xfrm>
                <a:off x="1706012" y="1728555"/>
                <a:ext cx="609981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∨¬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)∧(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)∧(¬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∨¬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∨¬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A6A851D0-C3E0-415A-19E9-495F12AB88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6012" y="1728555"/>
                <a:ext cx="6099811" cy="461665"/>
              </a:xfrm>
              <a:prstGeom prst="rect">
                <a:avLst/>
              </a:prstGeom>
              <a:blipFill>
                <a:blip r:embed="rId2"/>
                <a:stretch>
                  <a:fillRect b="-216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631F0BD4-73F7-BFF4-1949-E23573B87BA6}"/>
              </a:ext>
            </a:extLst>
          </p:cNvPr>
          <p:cNvSpPr txBox="1"/>
          <p:nvPr/>
        </p:nvSpPr>
        <p:spPr>
          <a:xfrm>
            <a:off x="6163387" y="5067817"/>
            <a:ext cx="27204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b = false</a:t>
            </a:r>
          </a:p>
          <a:p>
            <a:r>
              <a:rPr lang="en-US" sz="2400" dirty="0">
                <a:solidFill>
                  <a:srgbClr val="0000FF"/>
                </a:solidFill>
              </a:rPr>
              <a:t>d = true</a:t>
            </a:r>
          </a:p>
          <a:p>
            <a:r>
              <a:rPr lang="en-US" sz="2400" dirty="0">
                <a:solidFill>
                  <a:srgbClr val="0000FF"/>
                </a:solidFill>
              </a:rPr>
              <a:t>c = false</a:t>
            </a:r>
          </a:p>
          <a:p>
            <a:r>
              <a:rPr lang="en-US" sz="2400" dirty="0">
                <a:solidFill>
                  <a:srgbClr val="0000FF"/>
                </a:solidFill>
              </a:rPr>
              <a:t>a = anything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985028C-C0F6-CF25-7912-42FF12080901}"/>
              </a:ext>
            </a:extLst>
          </p:cNvPr>
          <p:cNvSpPr/>
          <p:nvPr/>
        </p:nvSpPr>
        <p:spPr>
          <a:xfrm>
            <a:off x="2246268" y="2464480"/>
            <a:ext cx="890588" cy="920601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FF344268-9E5C-4FAE-5CE1-F3197DBE4700}"/>
              </a:ext>
            </a:extLst>
          </p:cNvPr>
          <p:cNvSpPr/>
          <p:nvPr/>
        </p:nvSpPr>
        <p:spPr>
          <a:xfrm>
            <a:off x="4486748" y="5896608"/>
            <a:ext cx="890588" cy="920601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8C585B12-289C-779C-4A2B-A1D92161566A}"/>
              </a:ext>
            </a:extLst>
          </p:cNvPr>
          <p:cNvSpPr/>
          <p:nvPr/>
        </p:nvSpPr>
        <p:spPr>
          <a:xfrm>
            <a:off x="5628280" y="2409914"/>
            <a:ext cx="890588" cy="920601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64791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Given a 3-SAT problem with k clauses and a valid truth assignment, show that f(3-SAT) has an independent set of size k. (Assume you know the solution to the 3-SAT problem and show how to get the solution to the independent set problem)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8890974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Given a 3-SAT problem with k clauses and a valid truth assignment, show that f(3-SAT) has an independent set of size k. (Assume you know the solution to the 3-SAT problem and show how to get the solution to the independent set problem)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Since each clause is an OR of variables, at least one of the three must be true for the entire formula to be true.  Therefore each 3-clique in the graph will have at least one node that can be selected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6449990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3704F-AEAB-326B-ABDF-D059EE73E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</a:t>
            </a:r>
          </a:p>
        </p:txBody>
      </p:sp>
      <p:grpSp>
        <p:nvGrpSpPr>
          <p:cNvPr id="5" name="Group 7">
            <a:extLst>
              <a:ext uri="{FF2B5EF4-FFF2-40B4-BE49-F238E27FC236}">
                <a16:creationId xmlns:a16="http://schemas.microsoft.com/office/drawing/2014/main" id="{59D53015-BD9E-8153-35E3-05851671F320}"/>
              </a:ext>
            </a:extLst>
          </p:cNvPr>
          <p:cNvGrpSpPr>
            <a:grpSpLocks/>
          </p:cNvGrpSpPr>
          <p:nvPr/>
        </p:nvGrpSpPr>
        <p:grpSpPr bwMode="auto">
          <a:xfrm>
            <a:off x="1312176" y="3567906"/>
            <a:ext cx="533400" cy="533400"/>
            <a:chOff x="1824" y="2736"/>
            <a:chExt cx="336" cy="336"/>
          </a:xfrm>
        </p:grpSpPr>
        <p:sp>
          <p:nvSpPr>
            <p:cNvPr id="6" name="Oval 8">
              <a:extLst>
                <a:ext uri="{FF2B5EF4-FFF2-40B4-BE49-F238E27FC236}">
                  <a16:creationId xmlns:a16="http://schemas.microsoft.com/office/drawing/2014/main" id="{B97885A6-FA11-C2F0-A78B-66C2C3E67B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Text Box 9">
              <a:extLst>
                <a:ext uri="{FF2B5EF4-FFF2-40B4-BE49-F238E27FC236}">
                  <a16:creationId xmlns:a16="http://schemas.microsoft.com/office/drawing/2014/main" id="{843EABFE-6036-E2BD-9BD4-1CF6E206EA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8948218-6AAD-B8E7-E1CE-2B0C37666FBA}"/>
              </a:ext>
            </a:extLst>
          </p:cNvPr>
          <p:cNvGrpSpPr>
            <a:grpSpLocks/>
          </p:cNvGrpSpPr>
          <p:nvPr/>
        </p:nvGrpSpPr>
        <p:grpSpPr bwMode="auto">
          <a:xfrm>
            <a:off x="2424862" y="2806423"/>
            <a:ext cx="795338" cy="533400"/>
            <a:chOff x="1824" y="2736"/>
            <a:chExt cx="501" cy="336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A86BD140-D32F-248F-1614-B94C5466BA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Text Box 9">
              <a:extLst>
                <a:ext uri="{FF2B5EF4-FFF2-40B4-BE49-F238E27FC236}">
                  <a16:creationId xmlns:a16="http://schemas.microsoft.com/office/drawing/2014/main" id="{F64CDF24-B8DA-86E5-0BCC-EA84EB1B63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2" y="2736"/>
              <a:ext cx="48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~b</a:t>
              </a:r>
            </a:p>
          </p:txBody>
        </p:sp>
      </p:grpSp>
      <p:grpSp>
        <p:nvGrpSpPr>
          <p:cNvPr id="11" name="Group 7">
            <a:extLst>
              <a:ext uri="{FF2B5EF4-FFF2-40B4-BE49-F238E27FC236}">
                <a16:creationId xmlns:a16="http://schemas.microsoft.com/office/drawing/2014/main" id="{316B807A-16CD-B735-91C4-095AA9744031}"/>
              </a:ext>
            </a:extLst>
          </p:cNvPr>
          <p:cNvGrpSpPr>
            <a:grpSpLocks/>
          </p:cNvGrpSpPr>
          <p:nvPr/>
        </p:nvGrpSpPr>
        <p:grpSpPr bwMode="auto">
          <a:xfrm>
            <a:off x="2691562" y="4101306"/>
            <a:ext cx="533400" cy="533400"/>
            <a:chOff x="1824" y="2736"/>
            <a:chExt cx="336" cy="336"/>
          </a:xfrm>
        </p:grpSpPr>
        <p:sp>
          <p:nvSpPr>
            <p:cNvPr id="12" name="Oval 8">
              <a:extLst>
                <a:ext uri="{FF2B5EF4-FFF2-40B4-BE49-F238E27FC236}">
                  <a16:creationId xmlns:a16="http://schemas.microsoft.com/office/drawing/2014/main" id="{09FE3DC8-BB31-7F68-3483-2B1610C4F1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Text Box 9">
              <a:extLst>
                <a:ext uri="{FF2B5EF4-FFF2-40B4-BE49-F238E27FC236}">
                  <a16:creationId xmlns:a16="http://schemas.microsoft.com/office/drawing/2014/main" id="{4D9A1718-F566-AA64-88D9-92E19CE3E5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1A5C495-2808-9980-73E2-2DAB9ADD599D}"/>
              </a:ext>
            </a:extLst>
          </p:cNvPr>
          <p:cNvCxnSpPr>
            <a:stCxn id="6" idx="0"/>
            <a:endCxn id="9" idx="2"/>
          </p:cNvCxnSpPr>
          <p:nvPr/>
        </p:nvCxnSpPr>
        <p:spPr>
          <a:xfrm flipV="1">
            <a:off x="1578876" y="3073123"/>
            <a:ext cx="845986" cy="49478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3D4C60B-BAFD-67F1-615C-FBA215A0270F}"/>
              </a:ext>
            </a:extLst>
          </p:cNvPr>
          <p:cNvCxnSpPr>
            <a:endCxn id="12" idx="2"/>
          </p:cNvCxnSpPr>
          <p:nvPr/>
        </p:nvCxnSpPr>
        <p:spPr>
          <a:xfrm>
            <a:off x="1817001" y="3918456"/>
            <a:ext cx="874561" cy="44955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BE92968-C58B-763F-6BD4-668F3C3E12A4}"/>
              </a:ext>
            </a:extLst>
          </p:cNvPr>
          <p:cNvCxnSpPr>
            <a:stCxn id="9" idx="4"/>
          </p:cNvCxnSpPr>
          <p:nvPr/>
        </p:nvCxnSpPr>
        <p:spPr>
          <a:xfrm>
            <a:off x="2691562" y="3339823"/>
            <a:ext cx="170580" cy="803408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" name="Group 7">
            <a:extLst>
              <a:ext uri="{FF2B5EF4-FFF2-40B4-BE49-F238E27FC236}">
                <a16:creationId xmlns:a16="http://schemas.microsoft.com/office/drawing/2014/main" id="{61778D32-2160-FD1E-5F7B-364B122A9F65}"/>
              </a:ext>
            </a:extLst>
          </p:cNvPr>
          <p:cNvGrpSpPr>
            <a:grpSpLocks/>
          </p:cNvGrpSpPr>
          <p:nvPr/>
        </p:nvGrpSpPr>
        <p:grpSpPr bwMode="auto">
          <a:xfrm>
            <a:off x="4686175" y="3537456"/>
            <a:ext cx="533400" cy="533400"/>
            <a:chOff x="1824" y="2736"/>
            <a:chExt cx="336" cy="336"/>
          </a:xfrm>
        </p:grpSpPr>
        <p:sp>
          <p:nvSpPr>
            <p:cNvPr id="18" name="Oval 8">
              <a:extLst>
                <a:ext uri="{FF2B5EF4-FFF2-40B4-BE49-F238E27FC236}">
                  <a16:creationId xmlns:a16="http://schemas.microsoft.com/office/drawing/2014/main" id="{C1A3F25B-CCCC-6204-3CD8-792ED50464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Text Box 9">
              <a:extLst>
                <a:ext uri="{FF2B5EF4-FFF2-40B4-BE49-F238E27FC236}">
                  <a16:creationId xmlns:a16="http://schemas.microsoft.com/office/drawing/2014/main" id="{8247353B-87DA-BF89-5603-A46F3A65D4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20" name="Group 7">
            <a:extLst>
              <a:ext uri="{FF2B5EF4-FFF2-40B4-BE49-F238E27FC236}">
                <a16:creationId xmlns:a16="http://schemas.microsoft.com/office/drawing/2014/main" id="{A00FA1FD-6D2D-7F0A-867C-EBBFFD20796B}"/>
              </a:ext>
            </a:extLst>
          </p:cNvPr>
          <p:cNvGrpSpPr>
            <a:grpSpLocks/>
          </p:cNvGrpSpPr>
          <p:nvPr/>
        </p:nvGrpSpPr>
        <p:grpSpPr bwMode="auto">
          <a:xfrm>
            <a:off x="5798861" y="2775973"/>
            <a:ext cx="795338" cy="533400"/>
            <a:chOff x="1824" y="2736"/>
            <a:chExt cx="501" cy="336"/>
          </a:xfrm>
        </p:grpSpPr>
        <p:sp>
          <p:nvSpPr>
            <p:cNvPr id="21" name="Oval 8">
              <a:extLst>
                <a:ext uri="{FF2B5EF4-FFF2-40B4-BE49-F238E27FC236}">
                  <a16:creationId xmlns:a16="http://schemas.microsoft.com/office/drawing/2014/main" id="{77FE0E1D-975C-9308-A06D-F9F2965023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Text Box 9">
              <a:extLst>
                <a:ext uri="{FF2B5EF4-FFF2-40B4-BE49-F238E27FC236}">
                  <a16:creationId xmlns:a16="http://schemas.microsoft.com/office/drawing/2014/main" id="{B52162A2-EAAA-84AD-B120-1EB391E6A4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2" y="2736"/>
              <a:ext cx="48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grpSp>
        <p:nvGrpSpPr>
          <p:cNvPr id="23" name="Group 7">
            <a:extLst>
              <a:ext uri="{FF2B5EF4-FFF2-40B4-BE49-F238E27FC236}">
                <a16:creationId xmlns:a16="http://schemas.microsoft.com/office/drawing/2014/main" id="{1C699A6E-A27C-DFF7-3576-3526178C165F}"/>
              </a:ext>
            </a:extLst>
          </p:cNvPr>
          <p:cNvGrpSpPr>
            <a:grpSpLocks/>
          </p:cNvGrpSpPr>
          <p:nvPr/>
        </p:nvGrpSpPr>
        <p:grpSpPr bwMode="auto">
          <a:xfrm>
            <a:off x="6065561" y="4070856"/>
            <a:ext cx="533400" cy="533400"/>
            <a:chOff x="1824" y="2736"/>
            <a:chExt cx="336" cy="336"/>
          </a:xfrm>
        </p:grpSpPr>
        <p:sp>
          <p:nvSpPr>
            <p:cNvPr id="24" name="Oval 8">
              <a:extLst>
                <a:ext uri="{FF2B5EF4-FFF2-40B4-BE49-F238E27FC236}">
                  <a16:creationId xmlns:a16="http://schemas.microsoft.com/office/drawing/2014/main" id="{B68B8396-754F-D4CF-0028-BD43925A8C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Text Box 9">
              <a:extLst>
                <a:ext uri="{FF2B5EF4-FFF2-40B4-BE49-F238E27FC236}">
                  <a16:creationId xmlns:a16="http://schemas.microsoft.com/office/drawing/2014/main" id="{50746EBA-068A-78D7-B015-31777CD830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5D6B5B3-6E42-B14E-02F0-ACB5FBB718BA}"/>
              </a:ext>
            </a:extLst>
          </p:cNvPr>
          <p:cNvCxnSpPr>
            <a:stCxn id="18" idx="0"/>
            <a:endCxn id="21" idx="2"/>
          </p:cNvCxnSpPr>
          <p:nvPr/>
        </p:nvCxnSpPr>
        <p:spPr>
          <a:xfrm flipV="1">
            <a:off x="4952875" y="3042673"/>
            <a:ext cx="845986" cy="49478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0B22AC5-98B8-331A-7C75-619A80AD4179}"/>
              </a:ext>
            </a:extLst>
          </p:cNvPr>
          <p:cNvCxnSpPr>
            <a:endCxn id="24" idx="2"/>
          </p:cNvCxnSpPr>
          <p:nvPr/>
        </p:nvCxnSpPr>
        <p:spPr>
          <a:xfrm>
            <a:off x="5191000" y="3888006"/>
            <a:ext cx="874561" cy="44955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F3F0E2F-52AF-ADE7-6C48-9470A6476A76}"/>
              </a:ext>
            </a:extLst>
          </p:cNvPr>
          <p:cNvCxnSpPr>
            <a:stCxn id="21" idx="4"/>
          </p:cNvCxnSpPr>
          <p:nvPr/>
        </p:nvCxnSpPr>
        <p:spPr>
          <a:xfrm>
            <a:off x="6065561" y="3309373"/>
            <a:ext cx="170580" cy="803408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686F8C1-2582-E917-C29F-611F4B54BF12}"/>
              </a:ext>
            </a:extLst>
          </p:cNvPr>
          <p:cNvCxnSpPr>
            <a:endCxn id="18" idx="2"/>
          </p:cNvCxnSpPr>
          <p:nvPr/>
        </p:nvCxnSpPr>
        <p:spPr>
          <a:xfrm>
            <a:off x="2958262" y="3073123"/>
            <a:ext cx="1727913" cy="73103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0" name="Group 7">
            <a:extLst>
              <a:ext uri="{FF2B5EF4-FFF2-40B4-BE49-F238E27FC236}">
                <a16:creationId xmlns:a16="http://schemas.microsoft.com/office/drawing/2014/main" id="{CEC38982-2D52-A231-8362-1EA192C77FAD}"/>
              </a:ext>
            </a:extLst>
          </p:cNvPr>
          <p:cNvGrpSpPr>
            <a:grpSpLocks/>
          </p:cNvGrpSpPr>
          <p:nvPr/>
        </p:nvGrpSpPr>
        <p:grpSpPr bwMode="auto">
          <a:xfrm>
            <a:off x="3305204" y="5714043"/>
            <a:ext cx="627063" cy="533400"/>
            <a:chOff x="1823" y="2736"/>
            <a:chExt cx="395" cy="336"/>
          </a:xfrm>
        </p:grpSpPr>
        <p:sp>
          <p:nvSpPr>
            <p:cNvPr id="31" name="Oval 8">
              <a:extLst>
                <a:ext uri="{FF2B5EF4-FFF2-40B4-BE49-F238E27FC236}">
                  <a16:creationId xmlns:a16="http://schemas.microsoft.com/office/drawing/2014/main" id="{FD29CF09-E99B-3496-782F-BE7AB4BAE5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Text Box 9">
              <a:extLst>
                <a:ext uri="{FF2B5EF4-FFF2-40B4-BE49-F238E27FC236}">
                  <a16:creationId xmlns:a16="http://schemas.microsoft.com/office/drawing/2014/main" id="{32D8D890-874F-7A06-63EB-28A2F28C8E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3" y="2736"/>
              <a:ext cx="39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~a</a:t>
              </a:r>
            </a:p>
          </p:txBody>
        </p:sp>
      </p:grpSp>
      <p:grpSp>
        <p:nvGrpSpPr>
          <p:cNvPr id="33" name="Group 7">
            <a:extLst>
              <a:ext uri="{FF2B5EF4-FFF2-40B4-BE49-F238E27FC236}">
                <a16:creationId xmlns:a16="http://schemas.microsoft.com/office/drawing/2014/main" id="{C97055C0-94D1-3FC2-3154-4898E70978D9}"/>
              </a:ext>
            </a:extLst>
          </p:cNvPr>
          <p:cNvGrpSpPr>
            <a:grpSpLocks/>
          </p:cNvGrpSpPr>
          <p:nvPr/>
        </p:nvGrpSpPr>
        <p:grpSpPr bwMode="auto">
          <a:xfrm>
            <a:off x="4419475" y="4952560"/>
            <a:ext cx="795338" cy="533400"/>
            <a:chOff x="1824" y="2736"/>
            <a:chExt cx="501" cy="336"/>
          </a:xfrm>
        </p:grpSpPr>
        <p:sp>
          <p:nvSpPr>
            <p:cNvPr id="34" name="Oval 8">
              <a:extLst>
                <a:ext uri="{FF2B5EF4-FFF2-40B4-BE49-F238E27FC236}">
                  <a16:creationId xmlns:a16="http://schemas.microsoft.com/office/drawing/2014/main" id="{4708A186-5E9F-8355-31C2-AF0B7677C1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Text Box 9">
              <a:extLst>
                <a:ext uri="{FF2B5EF4-FFF2-40B4-BE49-F238E27FC236}">
                  <a16:creationId xmlns:a16="http://schemas.microsoft.com/office/drawing/2014/main" id="{576B1536-7D19-A09B-8319-280E255677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2" y="2736"/>
              <a:ext cx="48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~d</a:t>
              </a:r>
            </a:p>
          </p:txBody>
        </p:sp>
      </p:grpSp>
      <p:grpSp>
        <p:nvGrpSpPr>
          <p:cNvPr id="36" name="Group 7">
            <a:extLst>
              <a:ext uri="{FF2B5EF4-FFF2-40B4-BE49-F238E27FC236}">
                <a16:creationId xmlns:a16="http://schemas.microsoft.com/office/drawing/2014/main" id="{F904961C-23DF-521A-CBBC-416AB822B6A9}"/>
              </a:ext>
            </a:extLst>
          </p:cNvPr>
          <p:cNvGrpSpPr>
            <a:grpSpLocks/>
          </p:cNvGrpSpPr>
          <p:nvPr/>
        </p:nvGrpSpPr>
        <p:grpSpPr bwMode="auto">
          <a:xfrm>
            <a:off x="4686175" y="6247443"/>
            <a:ext cx="688975" cy="533400"/>
            <a:chOff x="1824" y="2736"/>
            <a:chExt cx="434" cy="336"/>
          </a:xfrm>
        </p:grpSpPr>
        <p:sp>
          <p:nvSpPr>
            <p:cNvPr id="37" name="Oval 8">
              <a:extLst>
                <a:ext uri="{FF2B5EF4-FFF2-40B4-BE49-F238E27FC236}">
                  <a16:creationId xmlns:a16="http://schemas.microsoft.com/office/drawing/2014/main" id="{C98E5E74-0E52-504A-74DB-B1B45CE18C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Text Box 9">
              <a:extLst>
                <a:ext uri="{FF2B5EF4-FFF2-40B4-BE49-F238E27FC236}">
                  <a16:creationId xmlns:a16="http://schemas.microsoft.com/office/drawing/2014/main" id="{DEC22B22-7496-8D78-0A76-D98C60D4C6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38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~c</a:t>
              </a:r>
            </a:p>
          </p:txBody>
        </p:sp>
      </p:grp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478FB502-2792-3097-4E48-114E619F3638}"/>
              </a:ext>
            </a:extLst>
          </p:cNvPr>
          <p:cNvCxnSpPr>
            <a:stCxn id="31" idx="0"/>
            <a:endCxn id="34" idx="2"/>
          </p:cNvCxnSpPr>
          <p:nvPr/>
        </p:nvCxnSpPr>
        <p:spPr>
          <a:xfrm flipV="1">
            <a:off x="3573489" y="5219260"/>
            <a:ext cx="845986" cy="49478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B88DC5A-6BFA-2A93-1F51-9C5FEC4377AD}"/>
              </a:ext>
            </a:extLst>
          </p:cNvPr>
          <p:cNvCxnSpPr>
            <a:endCxn id="37" idx="2"/>
          </p:cNvCxnSpPr>
          <p:nvPr/>
        </p:nvCxnSpPr>
        <p:spPr>
          <a:xfrm>
            <a:off x="3811614" y="6064593"/>
            <a:ext cx="874561" cy="44955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8378397-A974-DB91-1A98-19C9FE6AB664}"/>
              </a:ext>
            </a:extLst>
          </p:cNvPr>
          <p:cNvCxnSpPr>
            <a:stCxn id="34" idx="4"/>
          </p:cNvCxnSpPr>
          <p:nvPr/>
        </p:nvCxnSpPr>
        <p:spPr>
          <a:xfrm>
            <a:off x="4686175" y="5485960"/>
            <a:ext cx="170580" cy="803408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C6B44436-925F-CAB4-813C-9E43ABF8822B}"/>
              </a:ext>
            </a:extLst>
          </p:cNvPr>
          <p:cNvCxnSpPr>
            <a:cxnSpLocks/>
          </p:cNvCxnSpPr>
          <p:nvPr/>
        </p:nvCxnSpPr>
        <p:spPr>
          <a:xfrm>
            <a:off x="1620370" y="4084026"/>
            <a:ext cx="1723655" cy="1762182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9E7174C4-02D2-3243-6C84-CE106BE94FB8}"/>
              </a:ext>
            </a:extLst>
          </p:cNvPr>
          <p:cNvCxnSpPr>
            <a:cxnSpLocks/>
            <a:stCxn id="21" idx="3"/>
          </p:cNvCxnSpPr>
          <p:nvPr/>
        </p:nvCxnSpPr>
        <p:spPr>
          <a:xfrm flipH="1">
            <a:off x="4709117" y="3231258"/>
            <a:ext cx="1167859" cy="176030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9C041E5E-5EF7-CF1B-BCD0-B1176091459D}"/>
              </a:ext>
            </a:extLst>
          </p:cNvPr>
          <p:cNvCxnSpPr>
            <a:cxnSpLocks/>
          </p:cNvCxnSpPr>
          <p:nvPr/>
        </p:nvCxnSpPr>
        <p:spPr>
          <a:xfrm flipH="1">
            <a:off x="4991386" y="4520406"/>
            <a:ext cx="1167859" cy="176030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72BAB07-7C7B-1570-5B06-32E67EFBFAA4}"/>
              </a:ext>
            </a:extLst>
          </p:cNvPr>
          <p:cNvCxnSpPr>
            <a:cxnSpLocks/>
            <a:endCxn id="37" idx="1"/>
          </p:cNvCxnSpPr>
          <p:nvPr/>
        </p:nvCxnSpPr>
        <p:spPr>
          <a:xfrm>
            <a:off x="3097464" y="4589022"/>
            <a:ext cx="1666826" cy="1736536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007AEF3C-0800-75D6-A700-2CE23AAF5680}"/>
              </a:ext>
            </a:extLst>
          </p:cNvPr>
          <p:cNvSpPr txBox="1"/>
          <p:nvPr/>
        </p:nvSpPr>
        <p:spPr>
          <a:xfrm>
            <a:off x="7129443" y="1606094"/>
            <a:ext cx="6944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 = T</a:t>
            </a:r>
          </a:p>
          <a:p>
            <a:r>
              <a:rPr lang="en-US" dirty="0"/>
              <a:t>b = T</a:t>
            </a:r>
          </a:p>
          <a:p>
            <a:r>
              <a:rPr lang="en-US" dirty="0"/>
              <a:t>c = F</a:t>
            </a:r>
          </a:p>
          <a:p>
            <a:r>
              <a:rPr lang="en-US" dirty="0"/>
              <a:t>d = F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A573DB7-6CAB-FBEA-36A0-7DAA6A2EF18D}"/>
              </a:ext>
            </a:extLst>
          </p:cNvPr>
          <p:cNvSpPr txBox="1"/>
          <p:nvPr/>
        </p:nvSpPr>
        <p:spPr>
          <a:xfrm>
            <a:off x="5827436" y="5945024"/>
            <a:ext cx="30348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independent set?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C4E0582A-EF29-37FB-9C99-9C1C166C58EB}"/>
                  </a:ext>
                </a:extLst>
              </p:cNvPr>
              <p:cNvSpPr txBox="1"/>
              <p:nvPr/>
            </p:nvSpPr>
            <p:spPr>
              <a:xfrm>
                <a:off x="801917" y="1839508"/>
                <a:ext cx="609981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∨¬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)∧(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)∧(¬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∨¬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∨¬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C4E0582A-EF29-37FB-9C99-9C1C166C58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917" y="1839508"/>
                <a:ext cx="6099811" cy="461665"/>
              </a:xfrm>
              <a:prstGeom prst="rect">
                <a:avLst/>
              </a:prstGeom>
              <a:blipFill>
                <a:blip r:embed="rId2"/>
                <a:stretch>
                  <a:fillRect b="-243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715374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3704F-AEAB-326B-ABDF-D059EE73E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</a:t>
            </a:r>
          </a:p>
        </p:txBody>
      </p:sp>
      <p:grpSp>
        <p:nvGrpSpPr>
          <p:cNvPr id="5" name="Group 7">
            <a:extLst>
              <a:ext uri="{FF2B5EF4-FFF2-40B4-BE49-F238E27FC236}">
                <a16:creationId xmlns:a16="http://schemas.microsoft.com/office/drawing/2014/main" id="{59D53015-BD9E-8153-35E3-05851671F320}"/>
              </a:ext>
            </a:extLst>
          </p:cNvPr>
          <p:cNvGrpSpPr>
            <a:grpSpLocks/>
          </p:cNvGrpSpPr>
          <p:nvPr/>
        </p:nvGrpSpPr>
        <p:grpSpPr bwMode="auto">
          <a:xfrm>
            <a:off x="1312176" y="3567906"/>
            <a:ext cx="533400" cy="533400"/>
            <a:chOff x="1824" y="2736"/>
            <a:chExt cx="336" cy="336"/>
          </a:xfrm>
        </p:grpSpPr>
        <p:sp>
          <p:nvSpPr>
            <p:cNvPr id="6" name="Oval 8">
              <a:extLst>
                <a:ext uri="{FF2B5EF4-FFF2-40B4-BE49-F238E27FC236}">
                  <a16:creationId xmlns:a16="http://schemas.microsoft.com/office/drawing/2014/main" id="{B97885A6-FA11-C2F0-A78B-66C2C3E67B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Text Box 9">
              <a:extLst>
                <a:ext uri="{FF2B5EF4-FFF2-40B4-BE49-F238E27FC236}">
                  <a16:creationId xmlns:a16="http://schemas.microsoft.com/office/drawing/2014/main" id="{843EABFE-6036-E2BD-9BD4-1CF6E206EA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8948218-6AAD-B8E7-E1CE-2B0C37666FBA}"/>
              </a:ext>
            </a:extLst>
          </p:cNvPr>
          <p:cNvGrpSpPr>
            <a:grpSpLocks/>
          </p:cNvGrpSpPr>
          <p:nvPr/>
        </p:nvGrpSpPr>
        <p:grpSpPr bwMode="auto">
          <a:xfrm>
            <a:off x="2424862" y="2806423"/>
            <a:ext cx="795338" cy="533400"/>
            <a:chOff x="1824" y="2736"/>
            <a:chExt cx="501" cy="336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A86BD140-D32F-248F-1614-B94C5466BA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Text Box 9">
              <a:extLst>
                <a:ext uri="{FF2B5EF4-FFF2-40B4-BE49-F238E27FC236}">
                  <a16:creationId xmlns:a16="http://schemas.microsoft.com/office/drawing/2014/main" id="{F64CDF24-B8DA-86E5-0BCC-EA84EB1B63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2" y="2736"/>
              <a:ext cx="48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~b</a:t>
              </a:r>
            </a:p>
          </p:txBody>
        </p:sp>
      </p:grpSp>
      <p:grpSp>
        <p:nvGrpSpPr>
          <p:cNvPr id="11" name="Group 7">
            <a:extLst>
              <a:ext uri="{FF2B5EF4-FFF2-40B4-BE49-F238E27FC236}">
                <a16:creationId xmlns:a16="http://schemas.microsoft.com/office/drawing/2014/main" id="{316B807A-16CD-B735-91C4-095AA9744031}"/>
              </a:ext>
            </a:extLst>
          </p:cNvPr>
          <p:cNvGrpSpPr>
            <a:grpSpLocks/>
          </p:cNvGrpSpPr>
          <p:nvPr/>
        </p:nvGrpSpPr>
        <p:grpSpPr bwMode="auto">
          <a:xfrm>
            <a:off x="2691562" y="4101306"/>
            <a:ext cx="533400" cy="533400"/>
            <a:chOff x="1824" y="2736"/>
            <a:chExt cx="336" cy="336"/>
          </a:xfrm>
        </p:grpSpPr>
        <p:sp>
          <p:nvSpPr>
            <p:cNvPr id="12" name="Oval 8">
              <a:extLst>
                <a:ext uri="{FF2B5EF4-FFF2-40B4-BE49-F238E27FC236}">
                  <a16:creationId xmlns:a16="http://schemas.microsoft.com/office/drawing/2014/main" id="{09FE3DC8-BB31-7F68-3483-2B1610C4F1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Text Box 9">
              <a:extLst>
                <a:ext uri="{FF2B5EF4-FFF2-40B4-BE49-F238E27FC236}">
                  <a16:creationId xmlns:a16="http://schemas.microsoft.com/office/drawing/2014/main" id="{4D9A1718-F566-AA64-88D9-92E19CE3E5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1A5C495-2808-9980-73E2-2DAB9ADD599D}"/>
              </a:ext>
            </a:extLst>
          </p:cNvPr>
          <p:cNvCxnSpPr>
            <a:stCxn id="6" idx="0"/>
            <a:endCxn id="9" idx="2"/>
          </p:cNvCxnSpPr>
          <p:nvPr/>
        </p:nvCxnSpPr>
        <p:spPr>
          <a:xfrm flipV="1">
            <a:off x="1578876" y="3073123"/>
            <a:ext cx="845986" cy="49478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3D4C60B-BAFD-67F1-615C-FBA215A0270F}"/>
              </a:ext>
            </a:extLst>
          </p:cNvPr>
          <p:cNvCxnSpPr>
            <a:endCxn id="12" idx="2"/>
          </p:cNvCxnSpPr>
          <p:nvPr/>
        </p:nvCxnSpPr>
        <p:spPr>
          <a:xfrm>
            <a:off x="1817001" y="3918456"/>
            <a:ext cx="874561" cy="44955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BE92968-C58B-763F-6BD4-668F3C3E12A4}"/>
              </a:ext>
            </a:extLst>
          </p:cNvPr>
          <p:cNvCxnSpPr>
            <a:stCxn id="9" idx="4"/>
          </p:cNvCxnSpPr>
          <p:nvPr/>
        </p:nvCxnSpPr>
        <p:spPr>
          <a:xfrm>
            <a:off x="2691562" y="3339823"/>
            <a:ext cx="170580" cy="803408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" name="Group 7">
            <a:extLst>
              <a:ext uri="{FF2B5EF4-FFF2-40B4-BE49-F238E27FC236}">
                <a16:creationId xmlns:a16="http://schemas.microsoft.com/office/drawing/2014/main" id="{61778D32-2160-FD1E-5F7B-364B122A9F65}"/>
              </a:ext>
            </a:extLst>
          </p:cNvPr>
          <p:cNvGrpSpPr>
            <a:grpSpLocks/>
          </p:cNvGrpSpPr>
          <p:nvPr/>
        </p:nvGrpSpPr>
        <p:grpSpPr bwMode="auto">
          <a:xfrm>
            <a:off x="4686175" y="3537456"/>
            <a:ext cx="533400" cy="533400"/>
            <a:chOff x="1824" y="2736"/>
            <a:chExt cx="336" cy="336"/>
          </a:xfrm>
        </p:grpSpPr>
        <p:sp>
          <p:nvSpPr>
            <p:cNvPr id="18" name="Oval 8">
              <a:extLst>
                <a:ext uri="{FF2B5EF4-FFF2-40B4-BE49-F238E27FC236}">
                  <a16:creationId xmlns:a16="http://schemas.microsoft.com/office/drawing/2014/main" id="{C1A3F25B-CCCC-6204-3CD8-792ED50464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Text Box 9">
              <a:extLst>
                <a:ext uri="{FF2B5EF4-FFF2-40B4-BE49-F238E27FC236}">
                  <a16:creationId xmlns:a16="http://schemas.microsoft.com/office/drawing/2014/main" id="{8247353B-87DA-BF89-5603-A46F3A65D4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20" name="Group 7">
            <a:extLst>
              <a:ext uri="{FF2B5EF4-FFF2-40B4-BE49-F238E27FC236}">
                <a16:creationId xmlns:a16="http://schemas.microsoft.com/office/drawing/2014/main" id="{A00FA1FD-6D2D-7F0A-867C-EBBFFD20796B}"/>
              </a:ext>
            </a:extLst>
          </p:cNvPr>
          <p:cNvGrpSpPr>
            <a:grpSpLocks/>
          </p:cNvGrpSpPr>
          <p:nvPr/>
        </p:nvGrpSpPr>
        <p:grpSpPr bwMode="auto">
          <a:xfrm>
            <a:off x="5798861" y="2775973"/>
            <a:ext cx="795338" cy="533400"/>
            <a:chOff x="1824" y="2736"/>
            <a:chExt cx="501" cy="336"/>
          </a:xfrm>
        </p:grpSpPr>
        <p:sp>
          <p:nvSpPr>
            <p:cNvPr id="21" name="Oval 8">
              <a:extLst>
                <a:ext uri="{FF2B5EF4-FFF2-40B4-BE49-F238E27FC236}">
                  <a16:creationId xmlns:a16="http://schemas.microsoft.com/office/drawing/2014/main" id="{77FE0E1D-975C-9308-A06D-F9F2965023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Text Box 9">
              <a:extLst>
                <a:ext uri="{FF2B5EF4-FFF2-40B4-BE49-F238E27FC236}">
                  <a16:creationId xmlns:a16="http://schemas.microsoft.com/office/drawing/2014/main" id="{B52162A2-EAAA-84AD-B120-1EB391E6A4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2" y="2736"/>
              <a:ext cx="48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grpSp>
        <p:nvGrpSpPr>
          <p:cNvPr id="23" name="Group 7">
            <a:extLst>
              <a:ext uri="{FF2B5EF4-FFF2-40B4-BE49-F238E27FC236}">
                <a16:creationId xmlns:a16="http://schemas.microsoft.com/office/drawing/2014/main" id="{1C699A6E-A27C-DFF7-3576-3526178C165F}"/>
              </a:ext>
            </a:extLst>
          </p:cNvPr>
          <p:cNvGrpSpPr>
            <a:grpSpLocks/>
          </p:cNvGrpSpPr>
          <p:nvPr/>
        </p:nvGrpSpPr>
        <p:grpSpPr bwMode="auto">
          <a:xfrm>
            <a:off x="6065561" y="4070856"/>
            <a:ext cx="533400" cy="533400"/>
            <a:chOff x="1824" y="2736"/>
            <a:chExt cx="336" cy="336"/>
          </a:xfrm>
        </p:grpSpPr>
        <p:sp>
          <p:nvSpPr>
            <p:cNvPr id="24" name="Oval 8">
              <a:extLst>
                <a:ext uri="{FF2B5EF4-FFF2-40B4-BE49-F238E27FC236}">
                  <a16:creationId xmlns:a16="http://schemas.microsoft.com/office/drawing/2014/main" id="{B68B8396-754F-D4CF-0028-BD43925A8C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Text Box 9">
              <a:extLst>
                <a:ext uri="{FF2B5EF4-FFF2-40B4-BE49-F238E27FC236}">
                  <a16:creationId xmlns:a16="http://schemas.microsoft.com/office/drawing/2014/main" id="{50746EBA-068A-78D7-B015-31777CD830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5D6B5B3-6E42-B14E-02F0-ACB5FBB718BA}"/>
              </a:ext>
            </a:extLst>
          </p:cNvPr>
          <p:cNvCxnSpPr>
            <a:stCxn id="18" idx="0"/>
            <a:endCxn id="21" idx="2"/>
          </p:cNvCxnSpPr>
          <p:nvPr/>
        </p:nvCxnSpPr>
        <p:spPr>
          <a:xfrm flipV="1">
            <a:off x="4952875" y="3042673"/>
            <a:ext cx="845986" cy="49478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0B22AC5-98B8-331A-7C75-619A80AD4179}"/>
              </a:ext>
            </a:extLst>
          </p:cNvPr>
          <p:cNvCxnSpPr>
            <a:endCxn id="24" idx="2"/>
          </p:cNvCxnSpPr>
          <p:nvPr/>
        </p:nvCxnSpPr>
        <p:spPr>
          <a:xfrm>
            <a:off x="5191000" y="3888006"/>
            <a:ext cx="874561" cy="44955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F3F0E2F-52AF-ADE7-6C48-9470A6476A76}"/>
              </a:ext>
            </a:extLst>
          </p:cNvPr>
          <p:cNvCxnSpPr>
            <a:stCxn id="21" idx="4"/>
          </p:cNvCxnSpPr>
          <p:nvPr/>
        </p:nvCxnSpPr>
        <p:spPr>
          <a:xfrm>
            <a:off x="6065561" y="3309373"/>
            <a:ext cx="170580" cy="803408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686F8C1-2582-E917-C29F-611F4B54BF12}"/>
              </a:ext>
            </a:extLst>
          </p:cNvPr>
          <p:cNvCxnSpPr>
            <a:endCxn id="18" idx="2"/>
          </p:cNvCxnSpPr>
          <p:nvPr/>
        </p:nvCxnSpPr>
        <p:spPr>
          <a:xfrm>
            <a:off x="2958262" y="3073123"/>
            <a:ext cx="1727913" cy="73103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0" name="Group 7">
            <a:extLst>
              <a:ext uri="{FF2B5EF4-FFF2-40B4-BE49-F238E27FC236}">
                <a16:creationId xmlns:a16="http://schemas.microsoft.com/office/drawing/2014/main" id="{CEC38982-2D52-A231-8362-1EA192C77FAD}"/>
              </a:ext>
            </a:extLst>
          </p:cNvPr>
          <p:cNvGrpSpPr>
            <a:grpSpLocks/>
          </p:cNvGrpSpPr>
          <p:nvPr/>
        </p:nvGrpSpPr>
        <p:grpSpPr bwMode="auto">
          <a:xfrm>
            <a:off x="3305204" y="5714043"/>
            <a:ext cx="627063" cy="533400"/>
            <a:chOff x="1823" y="2736"/>
            <a:chExt cx="395" cy="336"/>
          </a:xfrm>
        </p:grpSpPr>
        <p:sp>
          <p:nvSpPr>
            <p:cNvPr id="31" name="Oval 8">
              <a:extLst>
                <a:ext uri="{FF2B5EF4-FFF2-40B4-BE49-F238E27FC236}">
                  <a16:creationId xmlns:a16="http://schemas.microsoft.com/office/drawing/2014/main" id="{FD29CF09-E99B-3496-782F-BE7AB4BAE5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Text Box 9">
              <a:extLst>
                <a:ext uri="{FF2B5EF4-FFF2-40B4-BE49-F238E27FC236}">
                  <a16:creationId xmlns:a16="http://schemas.microsoft.com/office/drawing/2014/main" id="{32D8D890-874F-7A06-63EB-28A2F28C8E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3" y="2736"/>
              <a:ext cx="39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~a</a:t>
              </a:r>
            </a:p>
          </p:txBody>
        </p:sp>
      </p:grpSp>
      <p:grpSp>
        <p:nvGrpSpPr>
          <p:cNvPr id="33" name="Group 7">
            <a:extLst>
              <a:ext uri="{FF2B5EF4-FFF2-40B4-BE49-F238E27FC236}">
                <a16:creationId xmlns:a16="http://schemas.microsoft.com/office/drawing/2014/main" id="{C97055C0-94D1-3FC2-3154-4898E70978D9}"/>
              </a:ext>
            </a:extLst>
          </p:cNvPr>
          <p:cNvGrpSpPr>
            <a:grpSpLocks/>
          </p:cNvGrpSpPr>
          <p:nvPr/>
        </p:nvGrpSpPr>
        <p:grpSpPr bwMode="auto">
          <a:xfrm>
            <a:off x="4419475" y="4952560"/>
            <a:ext cx="795338" cy="533400"/>
            <a:chOff x="1824" y="2736"/>
            <a:chExt cx="501" cy="336"/>
          </a:xfrm>
        </p:grpSpPr>
        <p:sp>
          <p:nvSpPr>
            <p:cNvPr id="34" name="Oval 8">
              <a:extLst>
                <a:ext uri="{FF2B5EF4-FFF2-40B4-BE49-F238E27FC236}">
                  <a16:creationId xmlns:a16="http://schemas.microsoft.com/office/drawing/2014/main" id="{4708A186-5E9F-8355-31C2-AF0B7677C1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Text Box 9">
              <a:extLst>
                <a:ext uri="{FF2B5EF4-FFF2-40B4-BE49-F238E27FC236}">
                  <a16:creationId xmlns:a16="http://schemas.microsoft.com/office/drawing/2014/main" id="{576B1536-7D19-A09B-8319-280E255677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2" y="2736"/>
              <a:ext cx="48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~d</a:t>
              </a:r>
            </a:p>
          </p:txBody>
        </p:sp>
      </p:grpSp>
      <p:grpSp>
        <p:nvGrpSpPr>
          <p:cNvPr id="36" name="Group 7">
            <a:extLst>
              <a:ext uri="{FF2B5EF4-FFF2-40B4-BE49-F238E27FC236}">
                <a16:creationId xmlns:a16="http://schemas.microsoft.com/office/drawing/2014/main" id="{F904961C-23DF-521A-CBBC-416AB822B6A9}"/>
              </a:ext>
            </a:extLst>
          </p:cNvPr>
          <p:cNvGrpSpPr>
            <a:grpSpLocks/>
          </p:cNvGrpSpPr>
          <p:nvPr/>
        </p:nvGrpSpPr>
        <p:grpSpPr bwMode="auto">
          <a:xfrm>
            <a:off x="4686175" y="6247443"/>
            <a:ext cx="688975" cy="533400"/>
            <a:chOff x="1824" y="2736"/>
            <a:chExt cx="434" cy="336"/>
          </a:xfrm>
        </p:grpSpPr>
        <p:sp>
          <p:nvSpPr>
            <p:cNvPr id="37" name="Oval 8">
              <a:extLst>
                <a:ext uri="{FF2B5EF4-FFF2-40B4-BE49-F238E27FC236}">
                  <a16:creationId xmlns:a16="http://schemas.microsoft.com/office/drawing/2014/main" id="{C98E5E74-0E52-504A-74DB-B1B45CE18C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Text Box 9">
              <a:extLst>
                <a:ext uri="{FF2B5EF4-FFF2-40B4-BE49-F238E27FC236}">
                  <a16:creationId xmlns:a16="http://schemas.microsoft.com/office/drawing/2014/main" id="{DEC22B22-7496-8D78-0A76-D98C60D4C6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38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~c</a:t>
              </a:r>
            </a:p>
          </p:txBody>
        </p:sp>
      </p:grp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478FB502-2792-3097-4E48-114E619F3638}"/>
              </a:ext>
            </a:extLst>
          </p:cNvPr>
          <p:cNvCxnSpPr>
            <a:stCxn id="31" idx="0"/>
            <a:endCxn id="34" idx="2"/>
          </p:cNvCxnSpPr>
          <p:nvPr/>
        </p:nvCxnSpPr>
        <p:spPr>
          <a:xfrm flipV="1">
            <a:off x="3573489" y="5219260"/>
            <a:ext cx="845986" cy="49478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B88DC5A-6BFA-2A93-1F51-9C5FEC4377AD}"/>
              </a:ext>
            </a:extLst>
          </p:cNvPr>
          <p:cNvCxnSpPr>
            <a:endCxn id="37" idx="2"/>
          </p:cNvCxnSpPr>
          <p:nvPr/>
        </p:nvCxnSpPr>
        <p:spPr>
          <a:xfrm>
            <a:off x="3811614" y="6064593"/>
            <a:ext cx="874561" cy="44955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8378397-A974-DB91-1A98-19C9FE6AB664}"/>
              </a:ext>
            </a:extLst>
          </p:cNvPr>
          <p:cNvCxnSpPr>
            <a:stCxn id="34" idx="4"/>
          </p:cNvCxnSpPr>
          <p:nvPr/>
        </p:nvCxnSpPr>
        <p:spPr>
          <a:xfrm>
            <a:off x="4686175" y="5485960"/>
            <a:ext cx="170580" cy="803408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C6B44436-925F-CAB4-813C-9E43ABF8822B}"/>
              </a:ext>
            </a:extLst>
          </p:cNvPr>
          <p:cNvCxnSpPr>
            <a:cxnSpLocks/>
          </p:cNvCxnSpPr>
          <p:nvPr/>
        </p:nvCxnSpPr>
        <p:spPr>
          <a:xfrm>
            <a:off x="1620370" y="4084026"/>
            <a:ext cx="1723655" cy="1762182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9E7174C4-02D2-3243-6C84-CE106BE94FB8}"/>
              </a:ext>
            </a:extLst>
          </p:cNvPr>
          <p:cNvCxnSpPr>
            <a:cxnSpLocks/>
            <a:stCxn id="21" idx="3"/>
          </p:cNvCxnSpPr>
          <p:nvPr/>
        </p:nvCxnSpPr>
        <p:spPr>
          <a:xfrm flipH="1">
            <a:off x="4709117" y="3231258"/>
            <a:ext cx="1167859" cy="176030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9C041E5E-5EF7-CF1B-BCD0-B1176091459D}"/>
              </a:ext>
            </a:extLst>
          </p:cNvPr>
          <p:cNvCxnSpPr>
            <a:cxnSpLocks/>
          </p:cNvCxnSpPr>
          <p:nvPr/>
        </p:nvCxnSpPr>
        <p:spPr>
          <a:xfrm flipH="1">
            <a:off x="4991386" y="4520406"/>
            <a:ext cx="1167859" cy="176030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72BAB07-7C7B-1570-5B06-32E67EFBFAA4}"/>
              </a:ext>
            </a:extLst>
          </p:cNvPr>
          <p:cNvCxnSpPr>
            <a:cxnSpLocks/>
            <a:endCxn id="37" idx="1"/>
          </p:cNvCxnSpPr>
          <p:nvPr/>
        </p:nvCxnSpPr>
        <p:spPr>
          <a:xfrm>
            <a:off x="3097464" y="4589022"/>
            <a:ext cx="1666826" cy="1736536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007AEF3C-0800-75D6-A700-2CE23AAF5680}"/>
              </a:ext>
            </a:extLst>
          </p:cNvPr>
          <p:cNvSpPr txBox="1"/>
          <p:nvPr/>
        </p:nvSpPr>
        <p:spPr>
          <a:xfrm>
            <a:off x="7129443" y="1606094"/>
            <a:ext cx="6944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 = T</a:t>
            </a:r>
          </a:p>
          <a:p>
            <a:r>
              <a:rPr lang="en-US" dirty="0"/>
              <a:t>b = T</a:t>
            </a:r>
          </a:p>
          <a:p>
            <a:r>
              <a:rPr lang="en-US" dirty="0"/>
              <a:t>c = F</a:t>
            </a:r>
          </a:p>
          <a:p>
            <a:r>
              <a:rPr lang="en-US" dirty="0"/>
              <a:t>d = F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A573DB7-6CAB-FBEA-36A0-7DAA6A2EF18D}"/>
              </a:ext>
            </a:extLst>
          </p:cNvPr>
          <p:cNvSpPr txBox="1"/>
          <p:nvPr/>
        </p:nvSpPr>
        <p:spPr>
          <a:xfrm>
            <a:off x="5827436" y="5945024"/>
            <a:ext cx="30348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independent set?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5EACFE51-B519-B9F6-921C-E2098F139F3B}"/>
              </a:ext>
            </a:extLst>
          </p:cNvPr>
          <p:cNvSpPr/>
          <p:nvPr/>
        </p:nvSpPr>
        <p:spPr>
          <a:xfrm>
            <a:off x="1225899" y="3487216"/>
            <a:ext cx="703385" cy="702948"/>
          </a:xfrm>
          <a:prstGeom prst="ellipse">
            <a:avLst/>
          </a:prstGeom>
          <a:noFill/>
          <a:ln w="381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D76D0880-8319-5061-001B-38884DE7844D}"/>
              </a:ext>
            </a:extLst>
          </p:cNvPr>
          <p:cNvSpPr/>
          <p:nvPr/>
        </p:nvSpPr>
        <p:spPr>
          <a:xfrm>
            <a:off x="4605944" y="3459309"/>
            <a:ext cx="703385" cy="702948"/>
          </a:xfrm>
          <a:prstGeom prst="ellipse">
            <a:avLst/>
          </a:prstGeom>
          <a:noFill/>
          <a:ln w="381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C46092FB-17B6-9452-097C-BD6C037920E5}"/>
              </a:ext>
            </a:extLst>
          </p:cNvPr>
          <p:cNvSpPr/>
          <p:nvPr/>
        </p:nvSpPr>
        <p:spPr>
          <a:xfrm>
            <a:off x="4345281" y="4867730"/>
            <a:ext cx="703385" cy="702948"/>
          </a:xfrm>
          <a:prstGeom prst="ellipse">
            <a:avLst/>
          </a:prstGeom>
          <a:noFill/>
          <a:ln w="381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C1601888-EB62-3CCB-BA26-8B2035422FF2}"/>
                  </a:ext>
                </a:extLst>
              </p:cNvPr>
              <p:cNvSpPr txBox="1"/>
              <p:nvPr/>
            </p:nvSpPr>
            <p:spPr>
              <a:xfrm>
                <a:off x="801917" y="1839508"/>
                <a:ext cx="609981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∨¬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)∧(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)∧(¬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∨¬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∨¬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C1601888-EB62-3CCB-BA26-8B2035422F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917" y="1839508"/>
                <a:ext cx="6099811" cy="461665"/>
              </a:xfrm>
              <a:prstGeom prst="rect">
                <a:avLst/>
              </a:prstGeom>
              <a:blipFill>
                <a:blip r:embed="rId2"/>
                <a:stretch>
                  <a:fillRect b="-243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008331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3704F-AEAB-326B-ABDF-D059EE73E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</a:t>
            </a:r>
          </a:p>
        </p:txBody>
      </p:sp>
      <p:grpSp>
        <p:nvGrpSpPr>
          <p:cNvPr id="5" name="Group 7">
            <a:extLst>
              <a:ext uri="{FF2B5EF4-FFF2-40B4-BE49-F238E27FC236}">
                <a16:creationId xmlns:a16="http://schemas.microsoft.com/office/drawing/2014/main" id="{59D53015-BD9E-8153-35E3-05851671F320}"/>
              </a:ext>
            </a:extLst>
          </p:cNvPr>
          <p:cNvGrpSpPr>
            <a:grpSpLocks/>
          </p:cNvGrpSpPr>
          <p:nvPr/>
        </p:nvGrpSpPr>
        <p:grpSpPr bwMode="auto">
          <a:xfrm>
            <a:off x="1312176" y="3567906"/>
            <a:ext cx="533400" cy="533400"/>
            <a:chOff x="1824" y="2736"/>
            <a:chExt cx="336" cy="336"/>
          </a:xfrm>
        </p:grpSpPr>
        <p:sp>
          <p:nvSpPr>
            <p:cNvPr id="6" name="Oval 8">
              <a:extLst>
                <a:ext uri="{FF2B5EF4-FFF2-40B4-BE49-F238E27FC236}">
                  <a16:creationId xmlns:a16="http://schemas.microsoft.com/office/drawing/2014/main" id="{B97885A6-FA11-C2F0-A78B-66C2C3E67B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Text Box 9">
              <a:extLst>
                <a:ext uri="{FF2B5EF4-FFF2-40B4-BE49-F238E27FC236}">
                  <a16:creationId xmlns:a16="http://schemas.microsoft.com/office/drawing/2014/main" id="{843EABFE-6036-E2BD-9BD4-1CF6E206EA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8948218-6AAD-B8E7-E1CE-2B0C37666FBA}"/>
              </a:ext>
            </a:extLst>
          </p:cNvPr>
          <p:cNvGrpSpPr>
            <a:grpSpLocks/>
          </p:cNvGrpSpPr>
          <p:nvPr/>
        </p:nvGrpSpPr>
        <p:grpSpPr bwMode="auto">
          <a:xfrm>
            <a:off x="2424862" y="2806423"/>
            <a:ext cx="795338" cy="533400"/>
            <a:chOff x="1824" y="2736"/>
            <a:chExt cx="501" cy="336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A86BD140-D32F-248F-1614-B94C5466BA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Text Box 9">
              <a:extLst>
                <a:ext uri="{FF2B5EF4-FFF2-40B4-BE49-F238E27FC236}">
                  <a16:creationId xmlns:a16="http://schemas.microsoft.com/office/drawing/2014/main" id="{F64CDF24-B8DA-86E5-0BCC-EA84EB1B63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2" y="2736"/>
              <a:ext cx="48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~b</a:t>
              </a:r>
            </a:p>
          </p:txBody>
        </p:sp>
      </p:grpSp>
      <p:grpSp>
        <p:nvGrpSpPr>
          <p:cNvPr id="11" name="Group 7">
            <a:extLst>
              <a:ext uri="{FF2B5EF4-FFF2-40B4-BE49-F238E27FC236}">
                <a16:creationId xmlns:a16="http://schemas.microsoft.com/office/drawing/2014/main" id="{316B807A-16CD-B735-91C4-095AA9744031}"/>
              </a:ext>
            </a:extLst>
          </p:cNvPr>
          <p:cNvGrpSpPr>
            <a:grpSpLocks/>
          </p:cNvGrpSpPr>
          <p:nvPr/>
        </p:nvGrpSpPr>
        <p:grpSpPr bwMode="auto">
          <a:xfrm>
            <a:off x="2691562" y="4101306"/>
            <a:ext cx="533400" cy="533400"/>
            <a:chOff x="1824" y="2736"/>
            <a:chExt cx="336" cy="336"/>
          </a:xfrm>
        </p:grpSpPr>
        <p:sp>
          <p:nvSpPr>
            <p:cNvPr id="12" name="Oval 8">
              <a:extLst>
                <a:ext uri="{FF2B5EF4-FFF2-40B4-BE49-F238E27FC236}">
                  <a16:creationId xmlns:a16="http://schemas.microsoft.com/office/drawing/2014/main" id="{09FE3DC8-BB31-7F68-3483-2B1610C4F1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Text Box 9">
              <a:extLst>
                <a:ext uri="{FF2B5EF4-FFF2-40B4-BE49-F238E27FC236}">
                  <a16:creationId xmlns:a16="http://schemas.microsoft.com/office/drawing/2014/main" id="{4D9A1718-F566-AA64-88D9-92E19CE3E5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1A5C495-2808-9980-73E2-2DAB9ADD599D}"/>
              </a:ext>
            </a:extLst>
          </p:cNvPr>
          <p:cNvCxnSpPr>
            <a:stCxn id="6" idx="0"/>
            <a:endCxn id="9" idx="2"/>
          </p:cNvCxnSpPr>
          <p:nvPr/>
        </p:nvCxnSpPr>
        <p:spPr>
          <a:xfrm flipV="1">
            <a:off x="1578876" y="3073123"/>
            <a:ext cx="845986" cy="49478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3D4C60B-BAFD-67F1-615C-FBA215A0270F}"/>
              </a:ext>
            </a:extLst>
          </p:cNvPr>
          <p:cNvCxnSpPr>
            <a:endCxn id="12" idx="2"/>
          </p:cNvCxnSpPr>
          <p:nvPr/>
        </p:nvCxnSpPr>
        <p:spPr>
          <a:xfrm>
            <a:off x="1817001" y="3918456"/>
            <a:ext cx="874561" cy="44955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BE92968-C58B-763F-6BD4-668F3C3E12A4}"/>
              </a:ext>
            </a:extLst>
          </p:cNvPr>
          <p:cNvCxnSpPr>
            <a:stCxn id="9" idx="4"/>
          </p:cNvCxnSpPr>
          <p:nvPr/>
        </p:nvCxnSpPr>
        <p:spPr>
          <a:xfrm>
            <a:off x="2691562" y="3339823"/>
            <a:ext cx="170580" cy="803408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" name="Group 7">
            <a:extLst>
              <a:ext uri="{FF2B5EF4-FFF2-40B4-BE49-F238E27FC236}">
                <a16:creationId xmlns:a16="http://schemas.microsoft.com/office/drawing/2014/main" id="{61778D32-2160-FD1E-5F7B-364B122A9F65}"/>
              </a:ext>
            </a:extLst>
          </p:cNvPr>
          <p:cNvGrpSpPr>
            <a:grpSpLocks/>
          </p:cNvGrpSpPr>
          <p:nvPr/>
        </p:nvGrpSpPr>
        <p:grpSpPr bwMode="auto">
          <a:xfrm>
            <a:off x="4686175" y="3537456"/>
            <a:ext cx="533400" cy="533400"/>
            <a:chOff x="1824" y="2736"/>
            <a:chExt cx="336" cy="336"/>
          </a:xfrm>
        </p:grpSpPr>
        <p:sp>
          <p:nvSpPr>
            <p:cNvPr id="18" name="Oval 8">
              <a:extLst>
                <a:ext uri="{FF2B5EF4-FFF2-40B4-BE49-F238E27FC236}">
                  <a16:creationId xmlns:a16="http://schemas.microsoft.com/office/drawing/2014/main" id="{C1A3F25B-CCCC-6204-3CD8-792ED50464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Text Box 9">
              <a:extLst>
                <a:ext uri="{FF2B5EF4-FFF2-40B4-BE49-F238E27FC236}">
                  <a16:creationId xmlns:a16="http://schemas.microsoft.com/office/drawing/2014/main" id="{8247353B-87DA-BF89-5603-A46F3A65D4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20" name="Group 7">
            <a:extLst>
              <a:ext uri="{FF2B5EF4-FFF2-40B4-BE49-F238E27FC236}">
                <a16:creationId xmlns:a16="http://schemas.microsoft.com/office/drawing/2014/main" id="{A00FA1FD-6D2D-7F0A-867C-EBBFFD20796B}"/>
              </a:ext>
            </a:extLst>
          </p:cNvPr>
          <p:cNvGrpSpPr>
            <a:grpSpLocks/>
          </p:cNvGrpSpPr>
          <p:nvPr/>
        </p:nvGrpSpPr>
        <p:grpSpPr bwMode="auto">
          <a:xfrm>
            <a:off x="5798861" y="2775973"/>
            <a:ext cx="795338" cy="533400"/>
            <a:chOff x="1824" y="2736"/>
            <a:chExt cx="501" cy="336"/>
          </a:xfrm>
        </p:grpSpPr>
        <p:sp>
          <p:nvSpPr>
            <p:cNvPr id="21" name="Oval 8">
              <a:extLst>
                <a:ext uri="{FF2B5EF4-FFF2-40B4-BE49-F238E27FC236}">
                  <a16:creationId xmlns:a16="http://schemas.microsoft.com/office/drawing/2014/main" id="{77FE0E1D-975C-9308-A06D-F9F2965023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Text Box 9">
              <a:extLst>
                <a:ext uri="{FF2B5EF4-FFF2-40B4-BE49-F238E27FC236}">
                  <a16:creationId xmlns:a16="http://schemas.microsoft.com/office/drawing/2014/main" id="{B52162A2-EAAA-84AD-B120-1EB391E6A4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2" y="2736"/>
              <a:ext cx="48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grpSp>
        <p:nvGrpSpPr>
          <p:cNvPr id="23" name="Group 7">
            <a:extLst>
              <a:ext uri="{FF2B5EF4-FFF2-40B4-BE49-F238E27FC236}">
                <a16:creationId xmlns:a16="http://schemas.microsoft.com/office/drawing/2014/main" id="{1C699A6E-A27C-DFF7-3576-3526178C165F}"/>
              </a:ext>
            </a:extLst>
          </p:cNvPr>
          <p:cNvGrpSpPr>
            <a:grpSpLocks/>
          </p:cNvGrpSpPr>
          <p:nvPr/>
        </p:nvGrpSpPr>
        <p:grpSpPr bwMode="auto">
          <a:xfrm>
            <a:off x="6065561" y="4070856"/>
            <a:ext cx="533400" cy="533400"/>
            <a:chOff x="1824" y="2736"/>
            <a:chExt cx="336" cy="336"/>
          </a:xfrm>
        </p:grpSpPr>
        <p:sp>
          <p:nvSpPr>
            <p:cNvPr id="24" name="Oval 8">
              <a:extLst>
                <a:ext uri="{FF2B5EF4-FFF2-40B4-BE49-F238E27FC236}">
                  <a16:creationId xmlns:a16="http://schemas.microsoft.com/office/drawing/2014/main" id="{B68B8396-754F-D4CF-0028-BD43925A8C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Text Box 9">
              <a:extLst>
                <a:ext uri="{FF2B5EF4-FFF2-40B4-BE49-F238E27FC236}">
                  <a16:creationId xmlns:a16="http://schemas.microsoft.com/office/drawing/2014/main" id="{50746EBA-068A-78D7-B015-31777CD830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5D6B5B3-6E42-B14E-02F0-ACB5FBB718BA}"/>
              </a:ext>
            </a:extLst>
          </p:cNvPr>
          <p:cNvCxnSpPr>
            <a:stCxn id="18" idx="0"/>
            <a:endCxn id="21" idx="2"/>
          </p:cNvCxnSpPr>
          <p:nvPr/>
        </p:nvCxnSpPr>
        <p:spPr>
          <a:xfrm flipV="1">
            <a:off x="4952875" y="3042673"/>
            <a:ext cx="845986" cy="49478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0B22AC5-98B8-331A-7C75-619A80AD4179}"/>
              </a:ext>
            </a:extLst>
          </p:cNvPr>
          <p:cNvCxnSpPr>
            <a:endCxn id="24" idx="2"/>
          </p:cNvCxnSpPr>
          <p:nvPr/>
        </p:nvCxnSpPr>
        <p:spPr>
          <a:xfrm>
            <a:off x="5191000" y="3888006"/>
            <a:ext cx="874561" cy="44955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F3F0E2F-52AF-ADE7-6C48-9470A6476A76}"/>
              </a:ext>
            </a:extLst>
          </p:cNvPr>
          <p:cNvCxnSpPr>
            <a:stCxn id="21" idx="4"/>
          </p:cNvCxnSpPr>
          <p:nvPr/>
        </p:nvCxnSpPr>
        <p:spPr>
          <a:xfrm>
            <a:off x="6065561" y="3309373"/>
            <a:ext cx="170580" cy="803408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686F8C1-2582-E917-C29F-611F4B54BF12}"/>
              </a:ext>
            </a:extLst>
          </p:cNvPr>
          <p:cNvCxnSpPr>
            <a:endCxn id="18" idx="2"/>
          </p:cNvCxnSpPr>
          <p:nvPr/>
        </p:nvCxnSpPr>
        <p:spPr>
          <a:xfrm>
            <a:off x="2958262" y="3073123"/>
            <a:ext cx="1727913" cy="73103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0" name="Group 7">
            <a:extLst>
              <a:ext uri="{FF2B5EF4-FFF2-40B4-BE49-F238E27FC236}">
                <a16:creationId xmlns:a16="http://schemas.microsoft.com/office/drawing/2014/main" id="{CEC38982-2D52-A231-8362-1EA192C77FAD}"/>
              </a:ext>
            </a:extLst>
          </p:cNvPr>
          <p:cNvGrpSpPr>
            <a:grpSpLocks/>
          </p:cNvGrpSpPr>
          <p:nvPr/>
        </p:nvGrpSpPr>
        <p:grpSpPr bwMode="auto">
          <a:xfrm>
            <a:off x="3305204" y="5714043"/>
            <a:ext cx="627063" cy="533400"/>
            <a:chOff x="1823" y="2736"/>
            <a:chExt cx="395" cy="336"/>
          </a:xfrm>
        </p:grpSpPr>
        <p:sp>
          <p:nvSpPr>
            <p:cNvPr id="31" name="Oval 8">
              <a:extLst>
                <a:ext uri="{FF2B5EF4-FFF2-40B4-BE49-F238E27FC236}">
                  <a16:creationId xmlns:a16="http://schemas.microsoft.com/office/drawing/2014/main" id="{FD29CF09-E99B-3496-782F-BE7AB4BAE5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Text Box 9">
              <a:extLst>
                <a:ext uri="{FF2B5EF4-FFF2-40B4-BE49-F238E27FC236}">
                  <a16:creationId xmlns:a16="http://schemas.microsoft.com/office/drawing/2014/main" id="{32D8D890-874F-7A06-63EB-28A2F28C8E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3" y="2736"/>
              <a:ext cx="39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~a</a:t>
              </a:r>
            </a:p>
          </p:txBody>
        </p:sp>
      </p:grpSp>
      <p:grpSp>
        <p:nvGrpSpPr>
          <p:cNvPr id="33" name="Group 7">
            <a:extLst>
              <a:ext uri="{FF2B5EF4-FFF2-40B4-BE49-F238E27FC236}">
                <a16:creationId xmlns:a16="http://schemas.microsoft.com/office/drawing/2014/main" id="{C97055C0-94D1-3FC2-3154-4898E70978D9}"/>
              </a:ext>
            </a:extLst>
          </p:cNvPr>
          <p:cNvGrpSpPr>
            <a:grpSpLocks/>
          </p:cNvGrpSpPr>
          <p:nvPr/>
        </p:nvGrpSpPr>
        <p:grpSpPr bwMode="auto">
          <a:xfrm>
            <a:off x="4419475" y="4952560"/>
            <a:ext cx="795338" cy="533400"/>
            <a:chOff x="1824" y="2736"/>
            <a:chExt cx="501" cy="336"/>
          </a:xfrm>
        </p:grpSpPr>
        <p:sp>
          <p:nvSpPr>
            <p:cNvPr id="34" name="Oval 8">
              <a:extLst>
                <a:ext uri="{FF2B5EF4-FFF2-40B4-BE49-F238E27FC236}">
                  <a16:creationId xmlns:a16="http://schemas.microsoft.com/office/drawing/2014/main" id="{4708A186-5E9F-8355-31C2-AF0B7677C1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Text Box 9">
              <a:extLst>
                <a:ext uri="{FF2B5EF4-FFF2-40B4-BE49-F238E27FC236}">
                  <a16:creationId xmlns:a16="http://schemas.microsoft.com/office/drawing/2014/main" id="{576B1536-7D19-A09B-8319-280E255677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2" y="2736"/>
              <a:ext cx="48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~d</a:t>
              </a:r>
            </a:p>
          </p:txBody>
        </p:sp>
      </p:grpSp>
      <p:grpSp>
        <p:nvGrpSpPr>
          <p:cNvPr id="36" name="Group 7">
            <a:extLst>
              <a:ext uri="{FF2B5EF4-FFF2-40B4-BE49-F238E27FC236}">
                <a16:creationId xmlns:a16="http://schemas.microsoft.com/office/drawing/2014/main" id="{F904961C-23DF-521A-CBBC-416AB822B6A9}"/>
              </a:ext>
            </a:extLst>
          </p:cNvPr>
          <p:cNvGrpSpPr>
            <a:grpSpLocks/>
          </p:cNvGrpSpPr>
          <p:nvPr/>
        </p:nvGrpSpPr>
        <p:grpSpPr bwMode="auto">
          <a:xfrm>
            <a:off x="4686175" y="6247443"/>
            <a:ext cx="688975" cy="533400"/>
            <a:chOff x="1824" y="2736"/>
            <a:chExt cx="434" cy="336"/>
          </a:xfrm>
        </p:grpSpPr>
        <p:sp>
          <p:nvSpPr>
            <p:cNvPr id="37" name="Oval 8">
              <a:extLst>
                <a:ext uri="{FF2B5EF4-FFF2-40B4-BE49-F238E27FC236}">
                  <a16:creationId xmlns:a16="http://schemas.microsoft.com/office/drawing/2014/main" id="{C98E5E74-0E52-504A-74DB-B1B45CE18C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Text Box 9">
              <a:extLst>
                <a:ext uri="{FF2B5EF4-FFF2-40B4-BE49-F238E27FC236}">
                  <a16:creationId xmlns:a16="http://schemas.microsoft.com/office/drawing/2014/main" id="{DEC22B22-7496-8D78-0A76-D98C60D4C6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38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~c</a:t>
              </a:r>
            </a:p>
          </p:txBody>
        </p:sp>
      </p:grp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478FB502-2792-3097-4E48-114E619F3638}"/>
              </a:ext>
            </a:extLst>
          </p:cNvPr>
          <p:cNvCxnSpPr>
            <a:stCxn id="31" idx="0"/>
            <a:endCxn id="34" idx="2"/>
          </p:cNvCxnSpPr>
          <p:nvPr/>
        </p:nvCxnSpPr>
        <p:spPr>
          <a:xfrm flipV="1">
            <a:off x="3573489" y="5219260"/>
            <a:ext cx="845986" cy="49478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B88DC5A-6BFA-2A93-1F51-9C5FEC4377AD}"/>
              </a:ext>
            </a:extLst>
          </p:cNvPr>
          <p:cNvCxnSpPr>
            <a:endCxn id="37" idx="2"/>
          </p:cNvCxnSpPr>
          <p:nvPr/>
        </p:nvCxnSpPr>
        <p:spPr>
          <a:xfrm>
            <a:off x="3811614" y="6064593"/>
            <a:ext cx="874561" cy="44955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8378397-A974-DB91-1A98-19C9FE6AB664}"/>
              </a:ext>
            </a:extLst>
          </p:cNvPr>
          <p:cNvCxnSpPr>
            <a:stCxn id="34" idx="4"/>
          </p:cNvCxnSpPr>
          <p:nvPr/>
        </p:nvCxnSpPr>
        <p:spPr>
          <a:xfrm>
            <a:off x="4686175" y="5485960"/>
            <a:ext cx="170580" cy="803408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C6B44436-925F-CAB4-813C-9E43ABF8822B}"/>
              </a:ext>
            </a:extLst>
          </p:cNvPr>
          <p:cNvCxnSpPr>
            <a:cxnSpLocks/>
          </p:cNvCxnSpPr>
          <p:nvPr/>
        </p:nvCxnSpPr>
        <p:spPr>
          <a:xfrm>
            <a:off x="1620370" y="4084026"/>
            <a:ext cx="1723655" cy="1762182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9E7174C4-02D2-3243-6C84-CE106BE94FB8}"/>
              </a:ext>
            </a:extLst>
          </p:cNvPr>
          <p:cNvCxnSpPr>
            <a:cxnSpLocks/>
            <a:stCxn id="21" idx="3"/>
          </p:cNvCxnSpPr>
          <p:nvPr/>
        </p:nvCxnSpPr>
        <p:spPr>
          <a:xfrm flipH="1">
            <a:off x="4709117" y="3231258"/>
            <a:ext cx="1167859" cy="176030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9C041E5E-5EF7-CF1B-BCD0-B1176091459D}"/>
              </a:ext>
            </a:extLst>
          </p:cNvPr>
          <p:cNvCxnSpPr>
            <a:cxnSpLocks/>
          </p:cNvCxnSpPr>
          <p:nvPr/>
        </p:nvCxnSpPr>
        <p:spPr>
          <a:xfrm flipH="1">
            <a:off x="4991386" y="4520406"/>
            <a:ext cx="1167859" cy="176030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72BAB07-7C7B-1570-5B06-32E67EFBFAA4}"/>
              </a:ext>
            </a:extLst>
          </p:cNvPr>
          <p:cNvCxnSpPr>
            <a:cxnSpLocks/>
            <a:endCxn id="37" idx="1"/>
          </p:cNvCxnSpPr>
          <p:nvPr/>
        </p:nvCxnSpPr>
        <p:spPr>
          <a:xfrm>
            <a:off x="3097464" y="4589022"/>
            <a:ext cx="1666826" cy="1736536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007AEF3C-0800-75D6-A700-2CE23AAF5680}"/>
              </a:ext>
            </a:extLst>
          </p:cNvPr>
          <p:cNvSpPr txBox="1"/>
          <p:nvPr/>
        </p:nvSpPr>
        <p:spPr>
          <a:xfrm>
            <a:off x="7129443" y="1606094"/>
            <a:ext cx="6944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 = T</a:t>
            </a:r>
          </a:p>
          <a:p>
            <a:r>
              <a:rPr lang="en-US" dirty="0"/>
              <a:t>b = T</a:t>
            </a:r>
          </a:p>
          <a:p>
            <a:r>
              <a:rPr lang="en-US" dirty="0"/>
              <a:t>c = F</a:t>
            </a:r>
          </a:p>
          <a:p>
            <a:r>
              <a:rPr lang="en-US" dirty="0"/>
              <a:t>d = F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A573DB7-6CAB-FBEA-36A0-7DAA6A2EF18D}"/>
              </a:ext>
            </a:extLst>
          </p:cNvPr>
          <p:cNvSpPr txBox="1"/>
          <p:nvPr/>
        </p:nvSpPr>
        <p:spPr>
          <a:xfrm>
            <a:off x="5827436" y="5945024"/>
            <a:ext cx="30348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independent set?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5EACFE51-B519-B9F6-921C-E2098F139F3B}"/>
              </a:ext>
            </a:extLst>
          </p:cNvPr>
          <p:cNvSpPr/>
          <p:nvPr/>
        </p:nvSpPr>
        <p:spPr>
          <a:xfrm>
            <a:off x="1225899" y="3487216"/>
            <a:ext cx="703385" cy="702948"/>
          </a:xfrm>
          <a:prstGeom prst="ellipse">
            <a:avLst/>
          </a:prstGeom>
          <a:noFill/>
          <a:ln w="381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D76D0880-8319-5061-001B-38884DE7844D}"/>
              </a:ext>
            </a:extLst>
          </p:cNvPr>
          <p:cNvSpPr/>
          <p:nvPr/>
        </p:nvSpPr>
        <p:spPr>
          <a:xfrm>
            <a:off x="4605944" y="3459309"/>
            <a:ext cx="703385" cy="702948"/>
          </a:xfrm>
          <a:prstGeom prst="ellipse">
            <a:avLst/>
          </a:prstGeom>
          <a:noFill/>
          <a:ln w="381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C46092FB-17B6-9452-097C-BD6C037920E5}"/>
              </a:ext>
            </a:extLst>
          </p:cNvPr>
          <p:cNvSpPr/>
          <p:nvPr/>
        </p:nvSpPr>
        <p:spPr>
          <a:xfrm>
            <a:off x="4597780" y="6164269"/>
            <a:ext cx="703385" cy="702948"/>
          </a:xfrm>
          <a:prstGeom prst="ellipse">
            <a:avLst/>
          </a:prstGeom>
          <a:noFill/>
          <a:ln w="381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7CE8559B-8AD5-576B-F8E7-AEECD9A57F6C}"/>
                  </a:ext>
                </a:extLst>
              </p:cNvPr>
              <p:cNvSpPr txBox="1"/>
              <p:nvPr/>
            </p:nvSpPr>
            <p:spPr>
              <a:xfrm>
                <a:off x="801917" y="1839508"/>
                <a:ext cx="609981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∨¬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)∧(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)∧(¬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∨¬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∨¬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7CE8559B-8AD5-576B-F8E7-AEECD9A57F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917" y="1839508"/>
                <a:ext cx="6099811" cy="461665"/>
              </a:xfrm>
              <a:prstGeom prst="rect">
                <a:avLst/>
              </a:prstGeom>
              <a:blipFill>
                <a:blip r:embed="rId2"/>
                <a:stretch>
                  <a:fillRect b="-243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728933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Given a graph with an independent set S of k vertices,  show there exists a truth assignment satisfying the </a:t>
            </a:r>
            <a:r>
              <a:rPr lang="en-US" dirty="0" err="1"/>
              <a:t>boolean</a:t>
            </a:r>
            <a:r>
              <a:rPr lang="en-US" dirty="0"/>
              <a:t> formula</a:t>
            </a:r>
          </a:p>
          <a:p>
            <a:pPr lvl="1"/>
            <a:r>
              <a:rPr lang="en-US" dirty="0"/>
              <a:t>For any variable x</a:t>
            </a:r>
            <a:r>
              <a:rPr lang="en-US" baseline="-25000" dirty="0"/>
              <a:t>i</a:t>
            </a:r>
            <a:r>
              <a:rPr lang="en-US" dirty="0"/>
              <a:t>, S cannot contain both x</a:t>
            </a:r>
            <a:r>
              <a:rPr lang="en-US" baseline="-25000" dirty="0"/>
              <a:t>i</a:t>
            </a:r>
            <a:r>
              <a:rPr lang="en-US" dirty="0"/>
              <a:t> and ¬x</a:t>
            </a:r>
            <a:r>
              <a:rPr lang="en-US" baseline="-25000" dirty="0"/>
              <a:t>i</a:t>
            </a:r>
            <a:r>
              <a:rPr lang="en-US" dirty="0"/>
              <a:t> since they are connected by an edge</a:t>
            </a:r>
          </a:p>
          <a:p>
            <a:endParaRPr lang="en-US" dirty="0"/>
          </a:p>
          <a:p>
            <a:pPr lvl="1"/>
            <a:r>
              <a:rPr lang="en-US" dirty="0"/>
              <a:t>For each vertex in S, we assign it a true value and all others false. Since S has only k vertices, it must have one vertex per clause</a:t>
            </a:r>
          </a:p>
        </p:txBody>
      </p:sp>
    </p:spTree>
    <p:extLst>
      <p:ext uri="{BB962C8B-B14F-4D97-AF65-F5344CB8AC3E}">
        <p14:creationId xmlns:p14="http://schemas.microsoft.com/office/powerpoint/2010/main" val="986121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3704F-AEAB-326B-ABDF-D059EE73E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</a:t>
            </a:r>
          </a:p>
        </p:txBody>
      </p:sp>
      <p:grpSp>
        <p:nvGrpSpPr>
          <p:cNvPr id="5" name="Group 7">
            <a:extLst>
              <a:ext uri="{FF2B5EF4-FFF2-40B4-BE49-F238E27FC236}">
                <a16:creationId xmlns:a16="http://schemas.microsoft.com/office/drawing/2014/main" id="{59D53015-BD9E-8153-35E3-05851671F320}"/>
              </a:ext>
            </a:extLst>
          </p:cNvPr>
          <p:cNvGrpSpPr>
            <a:grpSpLocks/>
          </p:cNvGrpSpPr>
          <p:nvPr/>
        </p:nvGrpSpPr>
        <p:grpSpPr bwMode="auto">
          <a:xfrm>
            <a:off x="1312176" y="3567906"/>
            <a:ext cx="533400" cy="533400"/>
            <a:chOff x="1824" y="2736"/>
            <a:chExt cx="336" cy="336"/>
          </a:xfrm>
        </p:grpSpPr>
        <p:sp>
          <p:nvSpPr>
            <p:cNvPr id="6" name="Oval 8">
              <a:extLst>
                <a:ext uri="{FF2B5EF4-FFF2-40B4-BE49-F238E27FC236}">
                  <a16:creationId xmlns:a16="http://schemas.microsoft.com/office/drawing/2014/main" id="{B97885A6-FA11-C2F0-A78B-66C2C3E67B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Text Box 9">
              <a:extLst>
                <a:ext uri="{FF2B5EF4-FFF2-40B4-BE49-F238E27FC236}">
                  <a16:creationId xmlns:a16="http://schemas.microsoft.com/office/drawing/2014/main" id="{843EABFE-6036-E2BD-9BD4-1CF6E206EA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8948218-6AAD-B8E7-E1CE-2B0C37666FBA}"/>
              </a:ext>
            </a:extLst>
          </p:cNvPr>
          <p:cNvGrpSpPr>
            <a:grpSpLocks/>
          </p:cNvGrpSpPr>
          <p:nvPr/>
        </p:nvGrpSpPr>
        <p:grpSpPr bwMode="auto">
          <a:xfrm>
            <a:off x="2424862" y="2806423"/>
            <a:ext cx="795338" cy="533400"/>
            <a:chOff x="1824" y="2736"/>
            <a:chExt cx="501" cy="336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A86BD140-D32F-248F-1614-B94C5466BA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Text Box 9">
              <a:extLst>
                <a:ext uri="{FF2B5EF4-FFF2-40B4-BE49-F238E27FC236}">
                  <a16:creationId xmlns:a16="http://schemas.microsoft.com/office/drawing/2014/main" id="{F64CDF24-B8DA-86E5-0BCC-EA84EB1B63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2" y="2736"/>
              <a:ext cx="48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~b</a:t>
              </a:r>
            </a:p>
          </p:txBody>
        </p:sp>
      </p:grpSp>
      <p:grpSp>
        <p:nvGrpSpPr>
          <p:cNvPr id="11" name="Group 7">
            <a:extLst>
              <a:ext uri="{FF2B5EF4-FFF2-40B4-BE49-F238E27FC236}">
                <a16:creationId xmlns:a16="http://schemas.microsoft.com/office/drawing/2014/main" id="{316B807A-16CD-B735-91C4-095AA9744031}"/>
              </a:ext>
            </a:extLst>
          </p:cNvPr>
          <p:cNvGrpSpPr>
            <a:grpSpLocks/>
          </p:cNvGrpSpPr>
          <p:nvPr/>
        </p:nvGrpSpPr>
        <p:grpSpPr bwMode="auto">
          <a:xfrm>
            <a:off x="2691562" y="4101306"/>
            <a:ext cx="533400" cy="533400"/>
            <a:chOff x="1824" y="2736"/>
            <a:chExt cx="336" cy="336"/>
          </a:xfrm>
        </p:grpSpPr>
        <p:sp>
          <p:nvSpPr>
            <p:cNvPr id="12" name="Oval 8">
              <a:extLst>
                <a:ext uri="{FF2B5EF4-FFF2-40B4-BE49-F238E27FC236}">
                  <a16:creationId xmlns:a16="http://schemas.microsoft.com/office/drawing/2014/main" id="{09FE3DC8-BB31-7F68-3483-2B1610C4F1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Text Box 9">
              <a:extLst>
                <a:ext uri="{FF2B5EF4-FFF2-40B4-BE49-F238E27FC236}">
                  <a16:creationId xmlns:a16="http://schemas.microsoft.com/office/drawing/2014/main" id="{4D9A1718-F566-AA64-88D9-92E19CE3E5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1A5C495-2808-9980-73E2-2DAB9ADD599D}"/>
              </a:ext>
            </a:extLst>
          </p:cNvPr>
          <p:cNvCxnSpPr>
            <a:stCxn id="6" idx="0"/>
            <a:endCxn id="9" idx="2"/>
          </p:cNvCxnSpPr>
          <p:nvPr/>
        </p:nvCxnSpPr>
        <p:spPr>
          <a:xfrm flipV="1">
            <a:off x="1578876" y="3073123"/>
            <a:ext cx="845986" cy="49478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3D4C60B-BAFD-67F1-615C-FBA215A0270F}"/>
              </a:ext>
            </a:extLst>
          </p:cNvPr>
          <p:cNvCxnSpPr>
            <a:endCxn id="12" idx="2"/>
          </p:cNvCxnSpPr>
          <p:nvPr/>
        </p:nvCxnSpPr>
        <p:spPr>
          <a:xfrm>
            <a:off x="1817001" y="3918456"/>
            <a:ext cx="874561" cy="44955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BE92968-C58B-763F-6BD4-668F3C3E12A4}"/>
              </a:ext>
            </a:extLst>
          </p:cNvPr>
          <p:cNvCxnSpPr>
            <a:stCxn id="9" idx="4"/>
          </p:cNvCxnSpPr>
          <p:nvPr/>
        </p:nvCxnSpPr>
        <p:spPr>
          <a:xfrm>
            <a:off x="2691562" y="3339823"/>
            <a:ext cx="170580" cy="803408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" name="Group 7">
            <a:extLst>
              <a:ext uri="{FF2B5EF4-FFF2-40B4-BE49-F238E27FC236}">
                <a16:creationId xmlns:a16="http://schemas.microsoft.com/office/drawing/2014/main" id="{61778D32-2160-FD1E-5F7B-364B122A9F65}"/>
              </a:ext>
            </a:extLst>
          </p:cNvPr>
          <p:cNvGrpSpPr>
            <a:grpSpLocks/>
          </p:cNvGrpSpPr>
          <p:nvPr/>
        </p:nvGrpSpPr>
        <p:grpSpPr bwMode="auto">
          <a:xfrm>
            <a:off x="4686175" y="3537456"/>
            <a:ext cx="533400" cy="533400"/>
            <a:chOff x="1824" y="2736"/>
            <a:chExt cx="336" cy="336"/>
          </a:xfrm>
        </p:grpSpPr>
        <p:sp>
          <p:nvSpPr>
            <p:cNvPr id="18" name="Oval 8">
              <a:extLst>
                <a:ext uri="{FF2B5EF4-FFF2-40B4-BE49-F238E27FC236}">
                  <a16:creationId xmlns:a16="http://schemas.microsoft.com/office/drawing/2014/main" id="{C1A3F25B-CCCC-6204-3CD8-792ED50464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Text Box 9">
              <a:extLst>
                <a:ext uri="{FF2B5EF4-FFF2-40B4-BE49-F238E27FC236}">
                  <a16:creationId xmlns:a16="http://schemas.microsoft.com/office/drawing/2014/main" id="{8247353B-87DA-BF89-5603-A46F3A65D4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20" name="Group 7">
            <a:extLst>
              <a:ext uri="{FF2B5EF4-FFF2-40B4-BE49-F238E27FC236}">
                <a16:creationId xmlns:a16="http://schemas.microsoft.com/office/drawing/2014/main" id="{A00FA1FD-6D2D-7F0A-867C-EBBFFD20796B}"/>
              </a:ext>
            </a:extLst>
          </p:cNvPr>
          <p:cNvGrpSpPr>
            <a:grpSpLocks/>
          </p:cNvGrpSpPr>
          <p:nvPr/>
        </p:nvGrpSpPr>
        <p:grpSpPr bwMode="auto">
          <a:xfrm>
            <a:off x="5798861" y="2775973"/>
            <a:ext cx="795338" cy="533400"/>
            <a:chOff x="1824" y="2736"/>
            <a:chExt cx="501" cy="336"/>
          </a:xfrm>
        </p:grpSpPr>
        <p:sp>
          <p:nvSpPr>
            <p:cNvPr id="21" name="Oval 8">
              <a:extLst>
                <a:ext uri="{FF2B5EF4-FFF2-40B4-BE49-F238E27FC236}">
                  <a16:creationId xmlns:a16="http://schemas.microsoft.com/office/drawing/2014/main" id="{77FE0E1D-975C-9308-A06D-F9F2965023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Text Box 9">
              <a:extLst>
                <a:ext uri="{FF2B5EF4-FFF2-40B4-BE49-F238E27FC236}">
                  <a16:creationId xmlns:a16="http://schemas.microsoft.com/office/drawing/2014/main" id="{B52162A2-EAAA-84AD-B120-1EB391E6A4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2" y="2736"/>
              <a:ext cx="48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grpSp>
        <p:nvGrpSpPr>
          <p:cNvPr id="23" name="Group 7">
            <a:extLst>
              <a:ext uri="{FF2B5EF4-FFF2-40B4-BE49-F238E27FC236}">
                <a16:creationId xmlns:a16="http://schemas.microsoft.com/office/drawing/2014/main" id="{1C699A6E-A27C-DFF7-3576-3526178C165F}"/>
              </a:ext>
            </a:extLst>
          </p:cNvPr>
          <p:cNvGrpSpPr>
            <a:grpSpLocks/>
          </p:cNvGrpSpPr>
          <p:nvPr/>
        </p:nvGrpSpPr>
        <p:grpSpPr bwMode="auto">
          <a:xfrm>
            <a:off x="6065561" y="4070856"/>
            <a:ext cx="533400" cy="533400"/>
            <a:chOff x="1824" y="2736"/>
            <a:chExt cx="336" cy="336"/>
          </a:xfrm>
        </p:grpSpPr>
        <p:sp>
          <p:nvSpPr>
            <p:cNvPr id="24" name="Oval 8">
              <a:extLst>
                <a:ext uri="{FF2B5EF4-FFF2-40B4-BE49-F238E27FC236}">
                  <a16:creationId xmlns:a16="http://schemas.microsoft.com/office/drawing/2014/main" id="{B68B8396-754F-D4CF-0028-BD43925A8C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Text Box 9">
              <a:extLst>
                <a:ext uri="{FF2B5EF4-FFF2-40B4-BE49-F238E27FC236}">
                  <a16:creationId xmlns:a16="http://schemas.microsoft.com/office/drawing/2014/main" id="{50746EBA-068A-78D7-B015-31777CD830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5D6B5B3-6E42-B14E-02F0-ACB5FBB718BA}"/>
              </a:ext>
            </a:extLst>
          </p:cNvPr>
          <p:cNvCxnSpPr>
            <a:stCxn id="18" idx="0"/>
            <a:endCxn id="21" idx="2"/>
          </p:cNvCxnSpPr>
          <p:nvPr/>
        </p:nvCxnSpPr>
        <p:spPr>
          <a:xfrm flipV="1">
            <a:off x="4952875" y="3042673"/>
            <a:ext cx="845986" cy="49478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0B22AC5-98B8-331A-7C75-619A80AD4179}"/>
              </a:ext>
            </a:extLst>
          </p:cNvPr>
          <p:cNvCxnSpPr>
            <a:endCxn id="24" idx="2"/>
          </p:cNvCxnSpPr>
          <p:nvPr/>
        </p:nvCxnSpPr>
        <p:spPr>
          <a:xfrm>
            <a:off x="5191000" y="3888006"/>
            <a:ext cx="874561" cy="44955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F3F0E2F-52AF-ADE7-6C48-9470A6476A76}"/>
              </a:ext>
            </a:extLst>
          </p:cNvPr>
          <p:cNvCxnSpPr>
            <a:stCxn id="21" idx="4"/>
          </p:cNvCxnSpPr>
          <p:nvPr/>
        </p:nvCxnSpPr>
        <p:spPr>
          <a:xfrm>
            <a:off x="6065561" y="3309373"/>
            <a:ext cx="170580" cy="803408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686F8C1-2582-E917-C29F-611F4B54BF12}"/>
              </a:ext>
            </a:extLst>
          </p:cNvPr>
          <p:cNvCxnSpPr>
            <a:endCxn id="18" idx="2"/>
          </p:cNvCxnSpPr>
          <p:nvPr/>
        </p:nvCxnSpPr>
        <p:spPr>
          <a:xfrm>
            <a:off x="2958262" y="3073123"/>
            <a:ext cx="1727913" cy="73103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0" name="Group 7">
            <a:extLst>
              <a:ext uri="{FF2B5EF4-FFF2-40B4-BE49-F238E27FC236}">
                <a16:creationId xmlns:a16="http://schemas.microsoft.com/office/drawing/2014/main" id="{CEC38982-2D52-A231-8362-1EA192C77FAD}"/>
              </a:ext>
            </a:extLst>
          </p:cNvPr>
          <p:cNvGrpSpPr>
            <a:grpSpLocks/>
          </p:cNvGrpSpPr>
          <p:nvPr/>
        </p:nvGrpSpPr>
        <p:grpSpPr bwMode="auto">
          <a:xfrm>
            <a:off x="3305204" y="5714043"/>
            <a:ext cx="627063" cy="533400"/>
            <a:chOff x="1823" y="2736"/>
            <a:chExt cx="395" cy="336"/>
          </a:xfrm>
        </p:grpSpPr>
        <p:sp>
          <p:nvSpPr>
            <p:cNvPr id="31" name="Oval 8">
              <a:extLst>
                <a:ext uri="{FF2B5EF4-FFF2-40B4-BE49-F238E27FC236}">
                  <a16:creationId xmlns:a16="http://schemas.microsoft.com/office/drawing/2014/main" id="{FD29CF09-E99B-3496-782F-BE7AB4BAE5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Text Box 9">
              <a:extLst>
                <a:ext uri="{FF2B5EF4-FFF2-40B4-BE49-F238E27FC236}">
                  <a16:creationId xmlns:a16="http://schemas.microsoft.com/office/drawing/2014/main" id="{32D8D890-874F-7A06-63EB-28A2F28C8E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3" y="2736"/>
              <a:ext cx="39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~a</a:t>
              </a:r>
            </a:p>
          </p:txBody>
        </p:sp>
      </p:grpSp>
      <p:grpSp>
        <p:nvGrpSpPr>
          <p:cNvPr id="33" name="Group 7">
            <a:extLst>
              <a:ext uri="{FF2B5EF4-FFF2-40B4-BE49-F238E27FC236}">
                <a16:creationId xmlns:a16="http://schemas.microsoft.com/office/drawing/2014/main" id="{C97055C0-94D1-3FC2-3154-4898E70978D9}"/>
              </a:ext>
            </a:extLst>
          </p:cNvPr>
          <p:cNvGrpSpPr>
            <a:grpSpLocks/>
          </p:cNvGrpSpPr>
          <p:nvPr/>
        </p:nvGrpSpPr>
        <p:grpSpPr bwMode="auto">
          <a:xfrm>
            <a:off x="4419475" y="4952560"/>
            <a:ext cx="795338" cy="533400"/>
            <a:chOff x="1824" y="2736"/>
            <a:chExt cx="501" cy="336"/>
          </a:xfrm>
        </p:grpSpPr>
        <p:sp>
          <p:nvSpPr>
            <p:cNvPr id="34" name="Oval 8">
              <a:extLst>
                <a:ext uri="{FF2B5EF4-FFF2-40B4-BE49-F238E27FC236}">
                  <a16:creationId xmlns:a16="http://schemas.microsoft.com/office/drawing/2014/main" id="{4708A186-5E9F-8355-31C2-AF0B7677C1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Text Box 9">
              <a:extLst>
                <a:ext uri="{FF2B5EF4-FFF2-40B4-BE49-F238E27FC236}">
                  <a16:creationId xmlns:a16="http://schemas.microsoft.com/office/drawing/2014/main" id="{576B1536-7D19-A09B-8319-280E255677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2" y="2736"/>
              <a:ext cx="48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~d</a:t>
              </a:r>
            </a:p>
          </p:txBody>
        </p:sp>
      </p:grpSp>
      <p:grpSp>
        <p:nvGrpSpPr>
          <p:cNvPr id="36" name="Group 7">
            <a:extLst>
              <a:ext uri="{FF2B5EF4-FFF2-40B4-BE49-F238E27FC236}">
                <a16:creationId xmlns:a16="http://schemas.microsoft.com/office/drawing/2014/main" id="{F904961C-23DF-521A-CBBC-416AB822B6A9}"/>
              </a:ext>
            </a:extLst>
          </p:cNvPr>
          <p:cNvGrpSpPr>
            <a:grpSpLocks/>
          </p:cNvGrpSpPr>
          <p:nvPr/>
        </p:nvGrpSpPr>
        <p:grpSpPr bwMode="auto">
          <a:xfrm>
            <a:off x="4686175" y="6247443"/>
            <a:ext cx="688975" cy="533400"/>
            <a:chOff x="1824" y="2736"/>
            <a:chExt cx="434" cy="336"/>
          </a:xfrm>
        </p:grpSpPr>
        <p:sp>
          <p:nvSpPr>
            <p:cNvPr id="37" name="Oval 8">
              <a:extLst>
                <a:ext uri="{FF2B5EF4-FFF2-40B4-BE49-F238E27FC236}">
                  <a16:creationId xmlns:a16="http://schemas.microsoft.com/office/drawing/2014/main" id="{C98E5E74-0E52-504A-74DB-B1B45CE18C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Text Box 9">
              <a:extLst>
                <a:ext uri="{FF2B5EF4-FFF2-40B4-BE49-F238E27FC236}">
                  <a16:creationId xmlns:a16="http://schemas.microsoft.com/office/drawing/2014/main" id="{DEC22B22-7496-8D78-0A76-D98C60D4C6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38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~c</a:t>
              </a:r>
            </a:p>
          </p:txBody>
        </p:sp>
      </p:grp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478FB502-2792-3097-4E48-114E619F3638}"/>
              </a:ext>
            </a:extLst>
          </p:cNvPr>
          <p:cNvCxnSpPr>
            <a:stCxn id="31" idx="0"/>
            <a:endCxn id="34" idx="2"/>
          </p:cNvCxnSpPr>
          <p:nvPr/>
        </p:nvCxnSpPr>
        <p:spPr>
          <a:xfrm flipV="1">
            <a:off x="3573489" y="5219260"/>
            <a:ext cx="845986" cy="49478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B88DC5A-6BFA-2A93-1F51-9C5FEC4377AD}"/>
              </a:ext>
            </a:extLst>
          </p:cNvPr>
          <p:cNvCxnSpPr>
            <a:endCxn id="37" idx="2"/>
          </p:cNvCxnSpPr>
          <p:nvPr/>
        </p:nvCxnSpPr>
        <p:spPr>
          <a:xfrm>
            <a:off x="3811614" y="6064593"/>
            <a:ext cx="874561" cy="44955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8378397-A974-DB91-1A98-19C9FE6AB664}"/>
              </a:ext>
            </a:extLst>
          </p:cNvPr>
          <p:cNvCxnSpPr>
            <a:stCxn id="34" idx="4"/>
          </p:cNvCxnSpPr>
          <p:nvPr/>
        </p:nvCxnSpPr>
        <p:spPr>
          <a:xfrm>
            <a:off x="4686175" y="5485960"/>
            <a:ext cx="170580" cy="803408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C6B44436-925F-CAB4-813C-9E43ABF8822B}"/>
              </a:ext>
            </a:extLst>
          </p:cNvPr>
          <p:cNvCxnSpPr>
            <a:cxnSpLocks/>
          </p:cNvCxnSpPr>
          <p:nvPr/>
        </p:nvCxnSpPr>
        <p:spPr>
          <a:xfrm>
            <a:off x="1620370" y="4084026"/>
            <a:ext cx="1723655" cy="1762182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9E7174C4-02D2-3243-6C84-CE106BE94FB8}"/>
              </a:ext>
            </a:extLst>
          </p:cNvPr>
          <p:cNvCxnSpPr>
            <a:cxnSpLocks/>
            <a:stCxn id="21" idx="3"/>
          </p:cNvCxnSpPr>
          <p:nvPr/>
        </p:nvCxnSpPr>
        <p:spPr>
          <a:xfrm flipH="1">
            <a:off x="4709117" y="3231258"/>
            <a:ext cx="1167859" cy="176030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9C041E5E-5EF7-CF1B-BCD0-B1176091459D}"/>
              </a:ext>
            </a:extLst>
          </p:cNvPr>
          <p:cNvCxnSpPr>
            <a:cxnSpLocks/>
          </p:cNvCxnSpPr>
          <p:nvPr/>
        </p:nvCxnSpPr>
        <p:spPr>
          <a:xfrm flipH="1">
            <a:off x="4991386" y="4520406"/>
            <a:ext cx="1167859" cy="176030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72BAB07-7C7B-1570-5B06-32E67EFBFAA4}"/>
              </a:ext>
            </a:extLst>
          </p:cNvPr>
          <p:cNvCxnSpPr>
            <a:cxnSpLocks/>
            <a:endCxn id="37" idx="1"/>
          </p:cNvCxnSpPr>
          <p:nvPr/>
        </p:nvCxnSpPr>
        <p:spPr>
          <a:xfrm>
            <a:off x="3097464" y="4589022"/>
            <a:ext cx="1666826" cy="1736536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007AEF3C-0800-75D6-A700-2CE23AAF5680}"/>
              </a:ext>
            </a:extLst>
          </p:cNvPr>
          <p:cNvSpPr txBox="1"/>
          <p:nvPr/>
        </p:nvSpPr>
        <p:spPr>
          <a:xfrm>
            <a:off x="7129443" y="1606094"/>
            <a:ext cx="6575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 =  </a:t>
            </a:r>
          </a:p>
          <a:p>
            <a:r>
              <a:rPr lang="en-US" dirty="0"/>
              <a:t>b =  </a:t>
            </a:r>
          </a:p>
          <a:p>
            <a:r>
              <a:rPr lang="en-US" dirty="0"/>
              <a:t>c = </a:t>
            </a:r>
          </a:p>
          <a:p>
            <a:r>
              <a:rPr lang="en-US" dirty="0"/>
              <a:t>d =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A573DB7-6CAB-FBEA-36A0-7DAA6A2EF18D}"/>
              </a:ext>
            </a:extLst>
          </p:cNvPr>
          <p:cNvSpPr txBox="1"/>
          <p:nvPr/>
        </p:nvSpPr>
        <p:spPr>
          <a:xfrm>
            <a:off x="5575315" y="5961521"/>
            <a:ext cx="34465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setting of variables?</a:t>
            </a:r>
          </a:p>
        </p:txBody>
      </p:sp>
      <p:grpSp>
        <p:nvGrpSpPr>
          <p:cNvPr id="3" name="Group 7">
            <a:extLst>
              <a:ext uri="{FF2B5EF4-FFF2-40B4-BE49-F238E27FC236}">
                <a16:creationId xmlns:a16="http://schemas.microsoft.com/office/drawing/2014/main" id="{2AEC4B4C-AAD8-C7A5-DB09-879FF1D43BB8}"/>
              </a:ext>
            </a:extLst>
          </p:cNvPr>
          <p:cNvGrpSpPr>
            <a:grpSpLocks/>
          </p:cNvGrpSpPr>
          <p:nvPr/>
        </p:nvGrpSpPr>
        <p:grpSpPr bwMode="auto">
          <a:xfrm>
            <a:off x="4686175" y="6247443"/>
            <a:ext cx="688975" cy="533400"/>
            <a:chOff x="1824" y="2736"/>
            <a:chExt cx="434" cy="336"/>
          </a:xfrm>
        </p:grpSpPr>
        <p:sp>
          <p:nvSpPr>
            <p:cNvPr id="46" name="Oval 8">
              <a:extLst>
                <a:ext uri="{FF2B5EF4-FFF2-40B4-BE49-F238E27FC236}">
                  <a16:creationId xmlns:a16="http://schemas.microsoft.com/office/drawing/2014/main" id="{3120EA30-2923-49D6-7A31-F1DD6EC5C8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" name="Text Box 9">
              <a:extLst>
                <a:ext uri="{FF2B5EF4-FFF2-40B4-BE49-F238E27FC236}">
                  <a16:creationId xmlns:a16="http://schemas.microsoft.com/office/drawing/2014/main" id="{DDED39EB-E8CA-6CCC-329F-F57C783864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38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~c</a:t>
              </a:r>
            </a:p>
          </p:txBody>
        </p:sp>
      </p:grpSp>
      <p:sp>
        <p:nvSpPr>
          <p:cNvPr id="48" name="Oval 47">
            <a:extLst>
              <a:ext uri="{FF2B5EF4-FFF2-40B4-BE49-F238E27FC236}">
                <a16:creationId xmlns:a16="http://schemas.microsoft.com/office/drawing/2014/main" id="{23A60C18-9BC5-D809-13B7-5EFCFB92DD81}"/>
              </a:ext>
            </a:extLst>
          </p:cNvPr>
          <p:cNvSpPr/>
          <p:nvPr/>
        </p:nvSpPr>
        <p:spPr>
          <a:xfrm>
            <a:off x="2601819" y="4033817"/>
            <a:ext cx="703385" cy="702948"/>
          </a:xfrm>
          <a:prstGeom prst="ellipse">
            <a:avLst/>
          </a:prstGeom>
          <a:noFill/>
          <a:ln w="381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A9FB423C-A553-7B7D-03B9-75C646637CC4}"/>
              </a:ext>
            </a:extLst>
          </p:cNvPr>
          <p:cNvSpPr/>
          <p:nvPr/>
        </p:nvSpPr>
        <p:spPr>
          <a:xfrm>
            <a:off x="3219428" y="5622610"/>
            <a:ext cx="703385" cy="702948"/>
          </a:xfrm>
          <a:prstGeom prst="ellipse">
            <a:avLst/>
          </a:prstGeom>
          <a:noFill/>
          <a:ln w="381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819F347F-4426-436A-A1D5-5565F87FE999}"/>
              </a:ext>
            </a:extLst>
          </p:cNvPr>
          <p:cNvSpPr/>
          <p:nvPr/>
        </p:nvSpPr>
        <p:spPr>
          <a:xfrm>
            <a:off x="4605944" y="3462449"/>
            <a:ext cx="703385" cy="702948"/>
          </a:xfrm>
          <a:prstGeom prst="ellipse">
            <a:avLst/>
          </a:prstGeom>
          <a:noFill/>
          <a:ln w="381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772C8E2A-28A1-292E-9981-1B1682617E29}"/>
                  </a:ext>
                </a:extLst>
              </p:cNvPr>
              <p:cNvSpPr txBox="1"/>
              <p:nvPr/>
            </p:nvSpPr>
            <p:spPr>
              <a:xfrm>
                <a:off x="801917" y="1839508"/>
                <a:ext cx="609981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∨¬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)∧(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)∧(¬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∨¬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∨¬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772C8E2A-28A1-292E-9981-1B1682617E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917" y="1839508"/>
                <a:ext cx="6099811" cy="461665"/>
              </a:xfrm>
              <a:prstGeom prst="rect">
                <a:avLst/>
              </a:prstGeom>
              <a:blipFill>
                <a:blip r:embed="rId2"/>
                <a:stretch>
                  <a:fillRect b="-243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708690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3704F-AEAB-326B-ABDF-D059EE73E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</a:t>
            </a:r>
          </a:p>
        </p:txBody>
      </p:sp>
      <p:grpSp>
        <p:nvGrpSpPr>
          <p:cNvPr id="5" name="Group 7">
            <a:extLst>
              <a:ext uri="{FF2B5EF4-FFF2-40B4-BE49-F238E27FC236}">
                <a16:creationId xmlns:a16="http://schemas.microsoft.com/office/drawing/2014/main" id="{59D53015-BD9E-8153-35E3-05851671F320}"/>
              </a:ext>
            </a:extLst>
          </p:cNvPr>
          <p:cNvGrpSpPr>
            <a:grpSpLocks/>
          </p:cNvGrpSpPr>
          <p:nvPr/>
        </p:nvGrpSpPr>
        <p:grpSpPr bwMode="auto">
          <a:xfrm>
            <a:off x="1312176" y="3567906"/>
            <a:ext cx="533400" cy="533400"/>
            <a:chOff x="1824" y="2736"/>
            <a:chExt cx="336" cy="336"/>
          </a:xfrm>
        </p:grpSpPr>
        <p:sp>
          <p:nvSpPr>
            <p:cNvPr id="6" name="Oval 8">
              <a:extLst>
                <a:ext uri="{FF2B5EF4-FFF2-40B4-BE49-F238E27FC236}">
                  <a16:creationId xmlns:a16="http://schemas.microsoft.com/office/drawing/2014/main" id="{B97885A6-FA11-C2F0-A78B-66C2C3E67B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Text Box 9">
              <a:extLst>
                <a:ext uri="{FF2B5EF4-FFF2-40B4-BE49-F238E27FC236}">
                  <a16:creationId xmlns:a16="http://schemas.microsoft.com/office/drawing/2014/main" id="{843EABFE-6036-E2BD-9BD4-1CF6E206EA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8948218-6AAD-B8E7-E1CE-2B0C37666FBA}"/>
              </a:ext>
            </a:extLst>
          </p:cNvPr>
          <p:cNvGrpSpPr>
            <a:grpSpLocks/>
          </p:cNvGrpSpPr>
          <p:nvPr/>
        </p:nvGrpSpPr>
        <p:grpSpPr bwMode="auto">
          <a:xfrm>
            <a:off x="2424862" y="2806423"/>
            <a:ext cx="795338" cy="533400"/>
            <a:chOff x="1824" y="2736"/>
            <a:chExt cx="501" cy="336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A86BD140-D32F-248F-1614-B94C5466BA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Text Box 9">
              <a:extLst>
                <a:ext uri="{FF2B5EF4-FFF2-40B4-BE49-F238E27FC236}">
                  <a16:creationId xmlns:a16="http://schemas.microsoft.com/office/drawing/2014/main" id="{F64CDF24-B8DA-86E5-0BCC-EA84EB1B63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2" y="2736"/>
              <a:ext cx="48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~b</a:t>
              </a:r>
            </a:p>
          </p:txBody>
        </p:sp>
      </p:grpSp>
      <p:grpSp>
        <p:nvGrpSpPr>
          <p:cNvPr id="11" name="Group 7">
            <a:extLst>
              <a:ext uri="{FF2B5EF4-FFF2-40B4-BE49-F238E27FC236}">
                <a16:creationId xmlns:a16="http://schemas.microsoft.com/office/drawing/2014/main" id="{316B807A-16CD-B735-91C4-095AA9744031}"/>
              </a:ext>
            </a:extLst>
          </p:cNvPr>
          <p:cNvGrpSpPr>
            <a:grpSpLocks/>
          </p:cNvGrpSpPr>
          <p:nvPr/>
        </p:nvGrpSpPr>
        <p:grpSpPr bwMode="auto">
          <a:xfrm>
            <a:off x="2691562" y="4101306"/>
            <a:ext cx="533400" cy="533400"/>
            <a:chOff x="1824" y="2736"/>
            <a:chExt cx="336" cy="336"/>
          </a:xfrm>
        </p:grpSpPr>
        <p:sp>
          <p:nvSpPr>
            <p:cNvPr id="12" name="Oval 8">
              <a:extLst>
                <a:ext uri="{FF2B5EF4-FFF2-40B4-BE49-F238E27FC236}">
                  <a16:creationId xmlns:a16="http://schemas.microsoft.com/office/drawing/2014/main" id="{09FE3DC8-BB31-7F68-3483-2B1610C4F1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Text Box 9">
              <a:extLst>
                <a:ext uri="{FF2B5EF4-FFF2-40B4-BE49-F238E27FC236}">
                  <a16:creationId xmlns:a16="http://schemas.microsoft.com/office/drawing/2014/main" id="{4D9A1718-F566-AA64-88D9-92E19CE3E5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1A5C495-2808-9980-73E2-2DAB9ADD599D}"/>
              </a:ext>
            </a:extLst>
          </p:cNvPr>
          <p:cNvCxnSpPr>
            <a:stCxn id="6" idx="0"/>
            <a:endCxn id="9" idx="2"/>
          </p:cNvCxnSpPr>
          <p:nvPr/>
        </p:nvCxnSpPr>
        <p:spPr>
          <a:xfrm flipV="1">
            <a:off x="1578876" y="3073123"/>
            <a:ext cx="845986" cy="49478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3D4C60B-BAFD-67F1-615C-FBA215A0270F}"/>
              </a:ext>
            </a:extLst>
          </p:cNvPr>
          <p:cNvCxnSpPr>
            <a:endCxn id="12" idx="2"/>
          </p:cNvCxnSpPr>
          <p:nvPr/>
        </p:nvCxnSpPr>
        <p:spPr>
          <a:xfrm>
            <a:off x="1817001" y="3918456"/>
            <a:ext cx="874561" cy="44955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BE92968-C58B-763F-6BD4-668F3C3E12A4}"/>
              </a:ext>
            </a:extLst>
          </p:cNvPr>
          <p:cNvCxnSpPr>
            <a:stCxn id="9" idx="4"/>
          </p:cNvCxnSpPr>
          <p:nvPr/>
        </p:nvCxnSpPr>
        <p:spPr>
          <a:xfrm>
            <a:off x="2691562" y="3339823"/>
            <a:ext cx="170580" cy="803408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" name="Group 7">
            <a:extLst>
              <a:ext uri="{FF2B5EF4-FFF2-40B4-BE49-F238E27FC236}">
                <a16:creationId xmlns:a16="http://schemas.microsoft.com/office/drawing/2014/main" id="{61778D32-2160-FD1E-5F7B-364B122A9F65}"/>
              </a:ext>
            </a:extLst>
          </p:cNvPr>
          <p:cNvGrpSpPr>
            <a:grpSpLocks/>
          </p:cNvGrpSpPr>
          <p:nvPr/>
        </p:nvGrpSpPr>
        <p:grpSpPr bwMode="auto">
          <a:xfrm>
            <a:off x="4686175" y="3537456"/>
            <a:ext cx="533400" cy="533400"/>
            <a:chOff x="1824" y="2736"/>
            <a:chExt cx="336" cy="336"/>
          </a:xfrm>
        </p:grpSpPr>
        <p:sp>
          <p:nvSpPr>
            <p:cNvPr id="18" name="Oval 8">
              <a:extLst>
                <a:ext uri="{FF2B5EF4-FFF2-40B4-BE49-F238E27FC236}">
                  <a16:creationId xmlns:a16="http://schemas.microsoft.com/office/drawing/2014/main" id="{C1A3F25B-CCCC-6204-3CD8-792ED50464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Text Box 9">
              <a:extLst>
                <a:ext uri="{FF2B5EF4-FFF2-40B4-BE49-F238E27FC236}">
                  <a16:creationId xmlns:a16="http://schemas.microsoft.com/office/drawing/2014/main" id="{8247353B-87DA-BF89-5603-A46F3A65D4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20" name="Group 7">
            <a:extLst>
              <a:ext uri="{FF2B5EF4-FFF2-40B4-BE49-F238E27FC236}">
                <a16:creationId xmlns:a16="http://schemas.microsoft.com/office/drawing/2014/main" id="{A00FA1FD-6D2D-7F0A-867C-EBBFFD20796B}"/>
              </a:ext>
            </a:extLst>
          </p:cNvPr>
          <p:cNvGrpSpPr>
            <a:grpSpLocks/>
          </p:cNvGrpSpPr>
          <p:nvPr/>
        </p:nvGrpSpPr>
        <p:grpSpPr bwMode="auto">
          <a:xfrm>
            <a:off x="5798861" y="2775973"/>
            <a:ext cx="795338" cy="533400"/>
            <a:chOff x="1824" y="2736"/>
            <a:chExt cx="501" cy="336"/>
          </a:xfrm>
        </p:grpSpPr>
        <p:sp>
          <p:nvSpPr>
            <p:cNvPr id="21" name="Oval 8">
              <a:extLst>
                <a:ext uri="{FF2B5EF4-FFF2-40B4-BE49-F238E27FC236}">
                  <a16:creationId xmlns:a16="http://schemas.microsoft.com/office/drawing/2014/main" id="{77FE0E1D-975C-9308-A06D-F9F2965023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Text Box 9">
              <a:extLst>
                <a:ext uri="{FF2B5EF4-FFF2-40B4-BE49-F238E27FC236}">
                  <a16:creationId xmlns:a16="http://schemas.microsoft.com/office/drawing/2014/main" id="{B52162A2-EAAA-84AD-B120-1EB391E6A4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2" y="2736"/>
              <a:ext cx="48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grpSp>
        <p:nvGrpSpPr>
          <p:cNvPr id="23" name="Group 7">
            <a:extLst>
              <a:ext uri="{FF2B5EF4-FFF2-40B4-BE49-F238E27FC236}">
                <a16:creationId xmlns:a16="http://schemas.microsoft.com/office/drawing/2014/main" id="{1C699A6E-A27C-DFF7-3576-3526178C165F}"/>
              </a:ext>
            </a:extLst>
          </p:cNvPr>
          <p:cNvGrpSpPr>
            <a:grpSpLocks/>
          </p:cNvGrpSpPr>
          <p:nvPr/>
        </p:nvGrpSpPr>
        <p:grpSpPr bwMode="auto">
          <a:xfrm>
            <a:off x="6065561" y="4070856"/>
            <a:ext cx="533400" cy="533400"/>
            <a:chOff x="1824" y="2736"/>
            <a:chExt cx="336" cy="336"/>
          </a:xfrm>
        </p:grpSpPr>
        <p:sp>
          <p:nvSpPr>
            <p:cNvPr id="24" name="Oval 8">
              <a:extLst>
                <a:ext uri="{FF2B5EF4-FFF2-40B4-BE49-F238E27FC236}">
                  <a16:creationId xmlns:a16="http://schemas.microsoft.com/office/drawing/2014/main" id="{B68B8396-754F-D4CF-0028-BD43925A8C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Text Box 9">
              <a:extLst>
                <a:ext uri="{FF2B5EF4-FFF2-40B4-BE49-F238E27FC236}">
                  <a16:creationId xmlns:a16="http://schemas.microsoft.com/office/drawing/2014/main" id="{50746EBA-068A-78D7-B015-31777CD830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5D6B5B3-6E42-B14E-02F0-ACB5FBB718BA}"/>
              </a:ext>
            </a:extLst>
          </p:cNvPr>
          <p:cNvCxnSpPr>
            <a:stCxn id="18" idx="0"/>
            <a:endCxn id="21" idx="2"/>
          </p:cNvCxnSpPr>
          <p:nvPr/>
        </p:nvCxnSpPr>
        <p:spPr>
          <a:xfrm flipV="1">
            <a:off x="4952875" y="3042673"/>
            <a:ext cx="845986" cy="49478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0B22AC5-98B8-331A-7C75-619A80AD4179}"/>
              </a:ext>
            </a:extLst>
          </p:cNvPr>
          <p:cNvCxnSpPr>
            <a:endCxn id="24" idx="2"/>
          </p:cNvCxnSpPr>
          <p:nvPr/>
        </p:nvCxnSpPr>
        <p:spPr>
          <a:xfrm>
            <a:off x="5191000" y="3888006"/>
            <a:ext cx="874561" cy="44955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F3F0E2F-52AF-ADE7-6C48-9470A6476A76}"/>
              </a:ext>
            </a:extLst>
          </p:cNvPr>
          <p:cNvCxnSpPr>
            <a:stCxn id="21" idx="4"/>
          </p:cNvCxnSpPr>
          <p:nvPr/>
        </p:nvCxnSpPr>
        <p:spPr>
          <a:xfrm>
            <a:off x="6065561" y="3309373"/>
            <a:ext cx="170580" cy="803408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686F8C1-2582-E917-C29F-611F4B54BF12}"/>
              </a:ext>
            </a:extLst>
          </p:cNvPr>
          <p:cNvCxnSpPr>
            <a:endCxn id="18" idx="2"/>
          </p:cNvCxnSpPr>
          <p:nvPr/>
        </p:nvCxnSpPr>
        <p:spPr>
          <a:xfrm>
            <a:off x="2958262" y="3073123"/>
            <a:ext cx="1727913" cy="73103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0" name="Group 7">
            <a:extLst>
              <a:ext uri="{FF2B5EF4-FFF2-40B4-BE49-F238E27FC236}">
                <a16:creationId xmlns:a16="http://schemas.microsoft.com/office/drawing/2014/main" id="{CEC38982-2D52-A231-8362-1EA192C77FAD}"/>
              </a:ext>
            </a:extLst>
          </p:cNvPr>
          <p:cNvGrpSpPr>
            <a:grpSpLocks/>
          </p:cNvGrpSpPr>
          <p:nvPr/>
        </p:nvGrpSpPr>
        <p:grpSpPr bwMode="auto">
          <a:xfrm>
            <a:off x="3305204" y="5714043"/>
            <a:ext cx="627063" cy="533400"/>
            <a:chOff x="1823" y="2736"/>
            <a:chExt cx="395" cy="336"/>
          </a:xfrm>
        </p:grpSpPr>
        <p:sp>
          <p:nvSpPr>
            <p:cNvPr id="31" name="Oval 8">
              <a:extLst>
                <a:ext uri="{FF2B5EF4-FFF2-40B4-BE49-F238E27FC236}">
                  <a16:creationId xmlns:a16="http://schemas.microsoft.com/office/drawing/2014/main" id="{FD29CF09-E99B-3496-782F-BE7AB4BAE5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Text Box 9">
              <a:extLst>
                <a:ext uri="{FF2B5EF4-FFF2-40B4-BE49-F238E27FC236}">
                  <a16:creationId xmlns:a16="http://schemas.microsoft.com/office/drawing/2014/main" id="{32D8D890-874F-7A06-63EB-28A2F28C8E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3" y="2736"/>
              <a:ext cx="39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~a</a:t>
              </a:r>
            </a:p>
          </p:txBody>
        </p:sp>
      </p:grpSp>
      <p:grpSp>
        <p:nvGrpSpPr>
          <p:cNvPr id="33" name="Group 7">
            <a:extLst>
              <a:ext uri="{FF2B5EF4-FFF2-40B4-BE49-F238E27FC236}">
                <a16:creationId xmlns:a16="http://schemas.microsoft.com/office/drawing/2014/main" id="{C97055C0-94D1-3FC2-3154-4898E70978D9}"/>
              </a:ext>
            </a:extLst>
          </p:cNvPr>
          <p:cNvGrpSpPr>
            <a:grpSpLocks/>
          </p:cNvGrpSpPr>
          <p:nvPr/>
        </p:nvGrpSpPr>
        <p:grpSpPr bwMode="auto">
          <a:xfrm>
            <a:off x="4419475" y="4952560"/>
            <a:ext cx="795338" cy="533400"/>
            <a:chOff x="1824" y="2736"/>
            <a:chExt cx="501" cy="336"/>
          </a:xfrm>
        </p:grpSpPr>
        <p:sp>
          <p:nvSpPr>
            <p:cNvPr id="34" name="Oval 8">
              <a:extLst>
                <a:ext uri="{FF2B5EF4-FFF2-40B4-BE49-F238E27FC236}">
                  <a16:creationId xmlns:a16="http://schemas.microsoft.com/office/drawing/2014/main" id="{4708A186-5E9F-8355-31C2-AF0B7677C1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Text Box 9">
              <a:extLst>
                <a:ext uri="{FF2B5EF4-FFF2-40B4-BE49-F238E27FC236}">
                  <a16:creationId xmlns:a16="http://schemas.microsoft.com/office/drawing/2014/main" id="{576B1536-7D19-A09B-8319-280E255677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2" y="2736"/>
              <a:ext cx="48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~d</a:t>
              </a:r>
            </a:p>
          </p:txBody>
        </p:sp>
      </p:grpSp>
      <p:grpSp>
        <p:nvGrpSpPr>
          <p:cNvPr id="36" name="Group 7">
            <a:extLst>
              <a:ext uri="{FF2B5EF4-FFF2-40B4-BE49-F238E27FC236}">
                <a16:creationId xmlns:a16="http://schemas.microsoft.com/office/drawing/2014/main" id="{F904961C-23DF-521A-CBBC-416AB822B6A9}"/>
              </a:ext>
            </a:extLst>
          </p:cNvPr>
          <p:cNvGrpSpPr>
            <a:grpSpLocks/>
          </p:cNvGrpSpPr>
          <p:nvPr/>
        </p:nvGrpSpPr>
        <p:grpSpPr bwMode="auto">
          <a:xfrm>
            <a:off x="4686175" y="6247443"/>
            <a:ext cx="688975" cy="533400"/>
            <a:chOff x="1824" y="2736"/>
            <a:chExt cx="434" cy="336"/>
          </a:xfrm>
        </p:grpSpPr>
        <p:sp>
          <p:nvSpPr>
            <p:cNvPr id="37" name="Oval 8">
              <a:extLst>
                <a:ext uri="{FF2B5EF4-FFF2-40B4-BE49-F238E27FC236}">
                  <a16:creationId xmlns:a16="http://schemas.microsoft.com/office/drawing/2014/main" id="{C98E5E74-0E52-504A-74DB-B1B45CE18C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Text Box 9">
              <a:extLst>
                <a:ext uri="{FF2B5EF4-FFF2-40B4-BE49-F238E27FC236}">
                  <a16:creationId xmlns:a16="http://schemas.microsoft.com/office/drawing/2014/main" id="{DEC22B22-7496-8D78-0A76-D98C60D4C6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38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~c</a:t>
              </a:r>
            </a:p>
          </p:txBody>
        </p:sp>
      </p:grp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478FB502-2792-3097-4E48-114E619F3638}"/>
              </a:ext>
            </a:extLst>
          </p:cNvPr>
          <p:cNvCxnSpPr>
            <a:stCxn id="31" idx="0"/>
            <a:endCxn id="34" idx="2"/>
          </p:cNvCxnSpPr>
          <p:nvPr/>
        </p:nvCxnSpPr>
        <p:spPr>
          <a:xfrm flipV="1">
            <a:off x="3573489" y="5219260"/>
            <a:ext cx="845986" cy="49478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B88DC5A-6BFA-2A93-1F51-9C5FEC4377AD}"/>
              </a:ext>
            </a:extLst>
          </p:cNvPr>
          <p:cNvCxnSpPr>
            <a:endCxn id="37" idx="2"/>
          </p:cNvCxnSpPr>
          <p:nvPr/>
        </p:nvCxnSpPr>
        <p:spPr>
          <a:xfrm>
            <a:off x="3811614" y="6064593"/>
            <a:ext cx="874561" cy="44955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8378397-A974-DB91-1A98-19C9FE6AB664}"/>
              </a:ext>
            </a:extLst>
          </p:cNvPr>
          <p:cNvCxnSpPr>
            <a:stCxn id="34" idx="4"/>
          </p:cNvCxnSpPr>
          <p:nvPr/>
        </p:nvCxnSpPr>
        <p:spPr>
          <a:xfrm>
            <a:off x="4686175" y="5485960"/>
            <a:ext cx="170580" cy="803408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C6B44436-925F-CAB4-813C-9E43ABF8822B}"/>
              </a:ext>
            </a:extLst>
          </p:cNvPr>
          <p:cNvCxnSpPr>
            <a:cxnSpLocks/>
          </p:cNvCxnSpPr>
          <p:nvPr/>
        </p:nvCxnSpPr>
        <p:spPr>
          <a:xfrm>
            <a:off x="1620370" y="4084026"/>
            <a:ext cx="1723655" cy="1762182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9E7174C4-02D2-3243-6C84-CE106BE94FB8}"/>
              </a:ext>
            </a:extLst>
          </p:cNvPr>
          <p:cNvCxnSpPr>
            <a:cxnSpLocks/>
            <a:stCxn id="21" idx="3"/>
          </p:cNvCxnSpPr>
          <p:nvPr/>
        </p:nvCxnSpPr>
        <p:spPr>
          <a:xfrm flipH="1">
            <a:off x="4709117" y="3231258"/>
            <a:ext cx="1167859" cy="176030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9C041E5E-5EF7-CF1B-BCD0-B1176091459D}"/>
              </a:ext>
            </a:extLst>
          </p:cNvPr>
          <p:cNvCxnSpPr>
            <a:cxnSpLocks/>
          </p:cNvCxnSpPr>
          <p:nvPr/>
        </p:nvCxnSpPr>
        <p:spPr>
          <a:xfrm flipH="1">
            <a:off x="4991386" y="4520406"/>
            <a:ext cx="1167859" cy="176030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72BAB07-7C7B-1570-5B06-32E67EFBFAA4}"/>
              </a:ext>
            </a:extLst>
          </p:cNvPr>
          <p:cNvCxnSpPr>
            <a:cxnSpLocks/>
            <a:endCxn id="37" idx="1"/>
          </p:cNvCxnSpPr>
          <p:nvPr/>
        </p:nvCxnSpPr>
        <p:spPr>
          <a:xfrm>
            <a:off x="3097464" y="4589022"/>
            <a:ext cx="1666826" cy="1736536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007AEF3C-0800-75D6-A700-2CE23AAF5680}"/>
              </a:ext>
            </a:extLst>
          </p:cNvPr>
          <p:cNvSpPr txBox="1"/>
          <p:nvPr/>
        </p:nvSpPr>
        <p:spPr>
          <a:xfrm>
            <a:off x="7129443" y="1606094"/>
            <a:ext cx="9108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 = F </a:t>
            </a:r>
          </a:p>
          <a:p>
            <a:r>
              <a:rPr lang="en-US" dirty="0"/>
              <a:t>b = T </a:t>
            </a:r>
          </a:p>
          <a:p>
            <a:r>
              <a:rPr lang="en-US" dirty="0"/>
              <a:t>c = T</a:t>
            </a:r>
          </a:p>
          <a:p>
            <a:r>
              <a:rPr lang="en-US" dirty="0"/>
              <a:t>d = T/F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A573DB7-6CAB-FBEA-36A0-7DAA6A2EF18D}"/>
              </a:ext>
            </a:extLst>
          </p:cNvPr>
          <p:cNvSpPr txBox="1"/>
          <p:nvPr/>
        </p:nvSpPr>
        <p:spPr>
          <a:xfrm>
            <a:off x="5575315" y="5961521"/>
            <a:ext cx="34465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setting of variables?</a:t>
            </a:r>
          </a:p>
        </p:txBody>
      </p:sp>
      <p:grpSp>
        <p:nvGrpSpPr>
          <p:cNvPr id="3" name="Group 7">
            <a:extLst>
              <a:ext uri="{FF2B5EF4-FFF2-40B4-BE49-F238E27FC236}">
                <a16:creationId xmlns:a16="http://schemas.microsoft.com/office/drawing/2014/main" id="{2AEC4B4C-AAD8-C7A5-DB09-879FF1D43BB8}"/>
              </a:ext>
            </a:extLst>
          </p:cNvPr>
          <p:cNvGrpSpPr>
            <a:grpSpLocks/>
          </p:cNvGrpSpPr>
          <p:nvPr/>
        </p:nvGrpSpPr>
        <p:grpSpPr bwMode="auto">
          <a:xfrm>
            <a:off x="4686175" y="6247443"/>
            <a:ext cx="688975" cy="533400"/>
            <a:chOff x="1824" y="2736"/>
            <a:chExt cx="434" cy="336"/>
          </a:xfrm>
        </p:grpSpPr>
        <p:sp>
          <p:nvSpPr>
            <p:cNvPr id="46" name="Oval 8">
              <a:extLst>
                <a:ext uri="{FF2B5EF4-FFF2-40B4-BE49-F238E27FC236}">
                  <a16:creationId xmlns:a16="http://schemas.microsoft.com/office/drawing/2014/main" id="{3120EA30-2923-49D6-7A31-F1DD6EC5C8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" name="Text Box 9">
              <a:extLst>
                <a:ext uri="{FF2B5EF4-FFF2-40B4-BE49-F238E27FC236}">
                  <a16:creationId xmlns:a16="http://schemas.microsoft.com/office/drawing/2014/main" id="{DDED39EB-E8CA-6CCC-329F-F57C783864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38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~c</a:t>
              </a:r>
            </a:p>
          </p:txBody>
        </p:sp>
      </p:grpSp>
      <p:sp>
        <p:nvSpPr>
          <p:cNvPr id="48" name="Oval 47">
            <a:extLst>
              <a:ext uri="{FF2B5EF4-FFF2-40B4-BE49-F238E27FC236}">
                <a16:creationId xmlns:a16="http://schemas.microsoft.com/office/drawing/2014/main" id="{23A60C18-9BC5-D809-13B7-5EFCFB92DD81}"/>
              </a:ext>
            </a:extLst>
          </p:cNvPr>
          <p:cNvSpPr/>
          <p:nvPr/>
        </p:nvSpPr>
        <p:spPr>
          <a:xfrm>
            <a:off x="2601819" y="4033817"/>
            <a:ext cx="703385" cy="702948"/>
          </a:xfrm>
          <a:prstGeom prst="ellipse">
            <a:avLst/>
          </a:prstGeom>
          <a:noFill/>
          <a:ln w="381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A9FB423C-A553-7B7D-03B9-75C646637CC4}"/>
              </a:ext>
            </a:extLst>
          </p:cNvPr>
          <p:cNvSpPr/>
          <p:nvPr/>
        </p:nvSpPr>
        <p:spPr>
          <a:xfrm>
            <a:off x="3219428" y="5622610"/>
            <a:ext cx="703385" cy="702948"/>
          </a:xfrm>
          <a:prstGeom prst="ellipse">
            <a:avLst/>
          </a:prstGeom>
          <a:noFill/>
          <a:ln w="381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819F347F-4426-436A-A1D5-5565F87FE999}"/>
              </a:ext>
            </a:extLst>
          </p:cNvPr>
          <p:cNvSpPr/>
          <p:nvPr/>
        </p:nvSpPr>
        <p:spPr>
          <a:xfrm>
            <a:off x="4605944" y="3462449"/>
            <a:ext cx="703385" cy="702948"/>
          </a:xfrm>
          <a:prstGeom prst="ellipse">
            <a:avLst/>
          </a:prstGeom>
          <a:noFill/>
          <a:ln w="381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2D93E76-87BA-2E48-45BF-B70E15D44C63}"/>
                  </a:ext>
                </a:extLst>
              </p:cNvPr>
              <p:cNvSpPr txBox="1"/>
              <p:nvPr/>
            </p:nvSpPr>
            <p:spPr>
              <a:xfrm>
                <a:off x="801917" y="1839508"/>
                <a:ext cx="609981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∨¬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)∧(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)∧(¬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∨¬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∨¬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2D93E76-87BA-2E48-45BF-B70E15D44C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917" y="1839508"/>
                <a:ext cx="6099811" cy="461665"/>
              </a:xfrm>
              <a:prstGeom prst="rect">
                <a:avLst/>
              </a:prstGeom>
              <a:blipFill>
                <a:blip r:embed="rId2"/>
                <a:stretch>
                  <a:fillRect b="-243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44870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NP-Complete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8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SUBSET-SUM:</a:t>
            </a:r>
          </a:p>
          <a:p>
            <a:pPr lvl="1"/>
            <a:r>
              <a:rPr lang="en-US" sz="2000" dirty="0"/>
              <a:t>Given a set S of positive integers, is there some subset S’⊆ S whose elements sum to t.</a:t>
            </a:r>
          </a:p>
          <a:p>
            <a:pPr marL="365760" lvl="1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400" dirty="0"/>
              <a:t>TRAVELING-SALESMAN:</a:t>
            </a:r>
          </a:p>
          <a:p>
            <a:pPr lvl="1"/>
            <a:r>
              <a:rPr lang="en-US" sz="2000" dirty="0"/>
              <a:t>Given a weighted graph G, does the graph contain a </a:t>
            </a:r>
            <a:r>
              <a:rPr lang="en-US" sz="2000" dirty="0" err="1"/>
              <a:t>hamiltonian</a:t>
            </a:r>
            <a:r>
              <a:rPr lang="en-US" sz="2000" dirty="0"/>
              <a:t> cycle of length k or less?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VERTEX-COVER:</a:t>
            </a:r>
          </a:p>
          <a:p>
            <a:pPr lvl="1"/>
            <a:r>
              <a:rPr lang="en-US" sz="2000" dirty="0"/>
              <a:t>Given a graph G = (V, E), is there a subset V’⊆V such that if (</a:t>
            </a:r>
            <a:r>
              <a:rPr lang="en-US" sz="2000" dirty="0" err="1"/>
              <a:t>u,v</a:t>
            </a:r>
            <a:r>
              <a:rPr lang="en-US" sz="2000" dirty="0"/>
              <a:t>)∈E then </a:t>
            </a:r>
            <a:r>
              <a:rPr lang="en-US" sz="2000" dirty="0" err="1"/>
              <a:t>u∈V</a:t>
            </a:r>
            <a:r>
              <a:rPr lang="en-US" sz="2000" dirty="0"/>
              <a:t>’ or </a:t>
            </a:r>
            <a:r>
              <a:rPr lang="en-US" sz="2000" dirty="0" err="1"/>
              <a:t>v∈V</a:t>
            </a:r>
            <a:r>
              <a:rPr lang="en-US" sz="2000" dirty="0"/>
              <a:t>’?</a:t>
            </a:r>
          </a:p>
        </p:txBody>
      </p:sp>
    </p:spTree>
    <p:extLst>
      <p:ext uri="{BB962C8B-B14F-4D97-AF65-F5344CB8AC3E}">
        <p14:creationId xmlns:p14="http://schemas.microsoft.com/office/powerpoint/2010/main" val="69601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Reduction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0086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Given two problems P</a:t>
            </a:r>
            <a:r>
              <a:rPr lang="en-US" baseline="-25000" dirty="0"/>
              <a:t>1</a:t>
            </a:r>
            <a:r>
              <a:rPr lang="en-US" dirty="0"/>
              <a:t> and P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>
                <a:solidFill>
                  <a:srgbClr val="008000"/>
                </a:solidFill>
              </a:rPr>
              <a:t>a </a:t>
            </a:r>
            <a:r>
              <a:rPr lang="en-US" i="1" dirty="0">
                <a:solidFill>
                  <a:srgbClr val="008000"/>
                </a:solidFill>
              </a:rPr>
              <a:t>reduction function</a:t>
            </a:r>
            <a:r>
              <a:rPr lang="en-US" i="1" dirty="0"/>
              <a:t>,</a:t>
            </a:r>
            <a:r>
              <a:rPr lang="en-US" i="1" dirty="0">
                <a:solidFill>
                  <a:srgbClr val="008000"/>
                </a:solidFill>
              </a:rPr>
              <a:t> </a:t>
            </a:r>
            <a:r>
              <a:rPr lang="en-US" i="1" dirty="0"/>
              <a:t>f(x),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/>
              <a:t>is a function that transforms a problem instance </a:t>
            </a:r>
            <a:r>
              <a:rPr lang="en-US" i="1" dirty="0"/>
              <a:t>x</a:t>
            </a:r>
            <a:r>
              <a:rPr lang="en-US" dirty="0"/>
              <a:t> of type P</a:t>
            </a:r>
            <a:r>
              <a:rPr lang="en-US" baseline="-25000" dirty="0"/>
              <a:t>1</a:t>
            </a:r>
            <a:r>
              <a:rPr lang="en-US" dirty="0"/>
              <a:t> to a problem instance of type P</a:t>
            </a:r>
            <a:r>
              <a:rPr lang="en-US" baseline="-25000" dirty="0"/>
              <a:t>2</a:t>
            </a:r>
            <a:endParaRPr lang="en-US" i="1" dirty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dirty="0"/>
              <a:t>such that: a solution to </a:t>
            </a:r>
            <a:r>
              <a:rPr lang="en-US" i="1" dirty="0"/>
              <a:t>x</a:t>
            </a:r>
            <a:r>
              <a:rPr lang="en-US" dirty="0"/>
              <a:t> exists for P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 err="1"/>
              <a:t>iff</a:t>
            </a:r>
            <a:r>
              <a:rPr lang="en-US" dirty="0"/>
              <a:t> a solution for </a:t>
            </a:r>
            <a:r>
              <a:rPr lang="en-US" i="1" dirty="0"/>
              <a:t>f(x)</a:t>
            </a:r>
            <a:r>
              <a:rPr lang="en-US" dirty="0"/>
              <a:t> exists for P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3523319" y="5223749"/>
            <a:ext cx="974725" cy="8905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>
                <a:latin typeface="Monotype Corsiva" charset="0"/>
              </a:rPr>
              <a:t>f</a:t>
            </a:r>
          </a:p>
        </p:txBody>
      </p:sp>
      <p:sp>
        <p:nvSpPr>
          <p:cNvPr id="24" name="Line 8"/>
          <p:cNvSpPr>
            <a:spLocks noChangeShapeType="1"/>
          </p:cNvSpPr>
          <p:nvPr/>
        </p:nvSpPr>
        <p:spPr bwMode="auto">
          <a:xfrm>
            <a:off x="2582718" y="5669836"/>
            <a:ext cx="884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2219180" y="5280825"/>
            <a:ext cx="3635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ym typeface="Symbol" charset="0"/>
              </a:rPr>
              <a:t>x</a:t>
            </a:r>
          </a:p>
        </p:txBody>
      </p:sp>
      <p:sp>
        <p:nvSpPr>
          <p:cNvPr id="26" name="Text Box 10"/>
          <p:cNvSpPr txBox="1">
            <a:spLocks noChangeArrowheads="1"/>
          </p:cNvSpPr>
          <p:nvPr/>
        </p:nvSpPr>
        <p:spPr bwMode="auto">
          <a:xfrm>
            <a:off x="5744182" y="5324862"/>
            <a:ext cx="6778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ym typeface="Symbol" charset="0"/>
              </a:rPr>
              <a:t>f(x)</a:t>
            </a:r>
          </a:p>
        </p:txBody>
      </p:sp>
      <p:sp>
        <p:nvSpPr>
          <p:cNvPr id="27" name="Line 11"/>
          <p:cNvSpPr>
            <a:spLocks noChangeShapeType="1"/>
          </p:cNvSpPr>
          <p:nvPr/>
        </p:nvSpPr>
        <p:spPr bwMode="auto">
          <a:xfrm>
            <a:off x="4520269" y="5669836"/>
            <a:ext cx="11811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Text Box 20"/>
          <p:cNvSpPr txBox="1">
            <a:spLocks noChangeArrowheads="1"/>
          </p:cNvSpPr>
          <p:nvPr/>
        </p:nvSpPr>
        <p:spPr bwMode="auto">
          <a:xfrm>
            <a:off x="1812229" y="5804700"/>
            <a:ext cx="11725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1</a:t>
            </a:r>
            <a:r>
              <a:rPr lang="en-US" dirty="0"/>
              <a:t> instance</a:t>
            </a:r>
            <a:endParaRPr lang="en-US" baseline="-25000" dirty="0"/>
          </a:p>
        </p:txBody>
      </p:sp>
      <p:sp>
        <p:nvSpPr>
          <p:cNvPr id="37" name="Text Box 20"/>
          <p:cNvSpPr txBox="1">
            <a:spLocks noChangeArrowheads="1"/>
          </p:cNvSpPr>
          <p:nvPr/>
        </p:nvSpPr>
        <p:spPr bwMode="auto">
          <a:xfrm>
            <a:off x="5432427" y="5811660"/>
            <a:ext cx="11725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2</a:t>
            </a:r>
            <a:r>
              <a:rPr lang="en-US" dirty="0"/>
              <a:t> instance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244172000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known NP-Complete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49518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We can reduce any of these problems to a new problem in an NP-completeness proof</a:t>
            </a:r>
          </a:p>
          <a:p>
            <a:endParaRPr lang="en-US" dirty="0"/>
          </a:p>
          <a:p>
            <a:r>
              <a:rPr lang="en-US" dirty="0"/>
              <a:t>SAT, 3-SAT</a:t>
            </a:r>
          </a:p>
          <a:p>
            <a:r>
              <a:rPr lang="en-US" dirty="0"/>
              <a:t>CLIQUE, HALF-CLIQUE</a:t>
            </a:r>
          </a:p>
          <a:p>
            <a:r>
              <a:rPr lang="en-US" dirty="0"/>
              <a:t>INDEPENDENT-SET</a:t>
            </a:r>
          </a:p>
          <a:p>
            <a:r>
              <a:rPr lang="en-US" dirty="0"/>
              <a:t>HAMILTONIAN-CYCLE</a:t>
            </a:r>
          </a:p>
          <a:p>
            <a:r>
              <a:rPr lang="en-US" dirty="0"/>
              <a:t>TRAVELING-SALESMAN</a:t>
            </a:r>
          </a:p>
          <a:p>
            <a:r>
              <a:rPr lang="en-US" dirty="0"/>
              <a:t>VERTEX-COVER</a:t>
            </a:r>
          </a:p>
          <a:p>
            <a:r>
              <a:rPr lang="en-US" dirty="0"/>
              <a:t>SUBSET-SUM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24330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vs. Exists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dirty="0"/>
              <a:t>All the problems we’ve looked at asked decision questions:</a:t>
            </a:r>
          </a:p>
          <a:p>
            <a:pPr lvl="1"/>
            <a:r>
              <a:rPr lang="en-US" sz="2400" dirty="0"/>
              <a:t>Is there a </a:t>
            </a:r>
            <a:r>
              <a:rPr lang="en-US" sz="2400" dirty="0" err="1"/>
              <a:t>hamiltonian</a:t>
            </a:r>
            <a:r>
              <a:rPr lang="en-US" sz="2400" dirty="0"/>
              <a:t> cycle?</a:t>
            </a:r>
          </a:p>
          <a:p>
            <a:pPr lvl="1"/>
            <a:r>
              <a:rPr lang="en-US" sz="2400" dirty="0"/>
              <a:t>Does the graph have a clique of size k?</a:t>
            </a:r>
          </a:p>
          <a:p>
            <a:pPr lvl="1"/>
            <a:r>
              <a:rPr lang="en-US" sz="2400" dirty="0"/>
              <a:t>Does the graph has an independent set of size k?</a:t>
            </a:r>
          </a:p>
          <a:p>
            <a:pPr lvl="1"/>
            <a:r>
              <a:rPr lang="en-US" sz="2400" dirty="0"/>
              <a:t>…</a:t>
            </a:r>
          </a:p>
          <a:p>
            <a:pPr lvl="1"/>
            <a:endParaRPr lang="en-US" sz="2400" dirty="0"/>
          </a:p>
          <a:p>
            <a:pPr marL="0" indent="0">
              <a:buNone/>
            </a:pPr>
            <a:r>
              <a:rPr lang="en-US" sz="2800" dirty="0"/>
              <a:t>For many of the problems with a k in them, we really want to know what the largest/smallest one is</a:t>
            </a:r>
          </a:p>
          <a:p>
            <a:pPr lvl="1"/>
            <a:r>
              <a:rPr lang="en-US" sz="2400" dirty="0"/>
              <a:t>What is the largest clique in the graph?</a:t>
            </a:r>
          </a:p>
          <a:p>
            <a:pPr lvl="1"/>
            <a:r>
              <a:rPr lang="en-US" sz="2400" dirty="0"/>
              <a:t>What is the shortest path that visits all the vertices exactly once?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Why don’t we care?</a:t>
            </a:r>
          </a:p>
        </p:txBody>
      </p:sp>
    </p:spTree>
    <p:extLst>
      <p:ext uri="{BB962C8B-B14F-4D97-AF65-F5344CB8AC3E}">
        <p14:creationId xmlns:p14="http://schemas.microsoft.com/office/powerpoint/2010/main" val="247719395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 vs. NP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72323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big question:</a:t>
            </a:r>
          </a:p>
        </p:txBody>
      </p:sp>
      <p:sp>
        <p:nvSpPr>
          <p:cNvPr id="4" name="Oval 3"/>
          <p:cNvSpPr/>
          <p:nvPr/>
        </p:nvSpPr>
        <p:spPr>
          <a:xfrm>
            <a:off x="1278652" y="3686514"/>
            <a:ext cx="1679644" cy="1502487"/>
          </a:xfrm>
          <a:prstGeom prst="ellipse">
            <a:avLst/>
          </a:prstGeom>
          <a:noFill/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008887" y="3686514"/>
            <a:ext cx="1679644" cy="150248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600076" y="2449846"/>
            <a:ext cx="2504162" cy="2785625"/>
          </a:xfrm>
          <a:prstGeom prst="ellipse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666954" y="4135702"/>
            <a:ext cx="10227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P=NP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60491" y="418217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20992" y="2801110"/>
            <a:ext cx="6037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630965" y="3458593"/>
            <a:ext cx="5399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4886" y="5359386"/>
            <a:ext cx="401601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Someone finds a polynomial time solution to one of the </a:t>
            </a:r>
            <a:br>
              <a:rPr lang="en-US" sz="2400" dirty="0">
                <a:solidFill>
                  <a:srgbClr val="0000FF"/>
                </a:solidFill>
              </a:rPr>
            </a:br>
            <a:r>
              <a:rPr lang="en-US" sz="2400" dirty="0">
                <a:solidFill>
                  <a:srgbClr val="0000FF"/>
                </a:solidFill>
              </a:rPr>
              <a:t>NP-Complete problems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80526" y="5493801"/>
            <a:ext cx="40160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NP-Complete problems are somehow harder and distinct</a:t>
            </a:r>
          </a:p>
        </p:txBody>
      </p:sp>
    </p:spTree>
    <p:extLst>
      <p:ext uri="{BB962C8B-B14F-4D97-AF65-F5344CB8AC3E}">
        <p14:creationId xmlns:p14="http://schemas.microsoft.com/office/powerpoint/2010/main" val="333028671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NP-Complete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https://www.math.uwaterloo.ca/tsp/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3"/>
              </a:rPr>
              <a:t>https://www.math.uwaterloo.ca/tsp/world/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88285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4A1010A-B66F-1AF7-1A0D-550116E2D2F2}"/>
              </a:ext>
            </a:extLst>
          </p:cNvPr>
          <p:cNvSpPr txBox="1"/>
          <p:nvPr/>
        </p:nvSpPr>
        <p:spPr>
          <a:xfrm>
            <a:off x="3172560" y="2637638"/>
            <a:ext cx="22493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Handout</a:t>
            </a:r>
          </a:p>
        </p:txBody>
      </p:sp>
    </p:spTree>
    <p:extLst>
      <p:ext uri="{BB962C8B-B14F-4D97-AF65-F5344CB8AC3E}">
        <p14:creationId xmlns:p14="http://schemas.microsoft.com/office/powerpoint/2010/main" val="155386875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Half-Clique NP-Complete?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88310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1800" dirty="0"/>
              <a:t>Show that Half-Clique is in NP</a:t>
            </a:r>
          </a:p>
          <a:p>
            <a:pPr marL="834390" lvl="1" indent="-514350">
              <a:buAutoNum type="alphaLcPeriod"/>
            </a:pPr>
            <a:r>
              <a:rPr lang="en-US" sz="1600" dirty="0"/>
              <a:t>Provide a verifier</a:t>
            </a:r>
          </a:p>
          <a:p>
            <a:pPr marL="834390" lvl="1" indent="-514350">
              <a:buAutoNum type="alphaLcPeriod"/>
            </a:pPr>
            <a:r>
              <a:rPr lang="en-US" sz="1600" dirty="0"/>
              <a:t>Show that the verifier runs in polynomial time</a:t>
            </a:r>
          </a:p>
          <a:p>
            <a:pPr marL="834390" lvl="1" indent="-514350">
              <a:buAutoNum type="alphaLcPeriod"/>
            </a:pPr>
            <a:endParaRPr lang="en-US" sz="16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3E2C961-9E28-1F9A-3A0D-54AD773E5148}"/>
              </a:ext>
            </a:extLst>
          </p:cNvPr>
          <p:cNvCxnSpPr/>
          <p:nvPr/>
        </p:nvCxnSpPr>
        <p:spPr>
          <a:xfrm>
            <a:off x="255154" y="6291697"/>
            <a:ext cx="848216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93ECDD44-BFE1-30D1-D694-D2AC1AD5187F}"/>
              </a:ext>
            </a:extLst>
          </p:cNvPr>
          <p:cNvSpPr/>
          <p:nvPr/>
        </p:nvSpPr>
        <p:spPr>
          <a:xfrm>
            <a:off x="489338" y="6306573"/>
            <a:ext cx="82479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Given a graph G, does the graph contain a clique containing exactly half the vertices?</a:t>
            </a:r>
          </a:p>
        </p:txBody>
      </p:sp>
    </p:spTree>
    <p:extLst>
      <p:ext uri="{BB962C8B-B14F-4D97-AF65-F5344CB8AC3E}">
        <p14:creationId xmlns:p14="http://schemas.microsoft.com/office/powerpoint/2010/main" val="11139670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Half-Clique NP-Complete?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7952" y="737298"/>
            <a:ext cx="8153400" cy="388310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1800" dirty="0"/>
              <a:t> </a:t>
            </a:r>
          </a:p>
          <a:p>
            <a:pPr marL="514350" indent="-514350">
              <a:buAutoNum type="arabicPeriod"/>
            </a:pPr>
            <a:endParaRPr lang="en-US" sz="1800" dirty="0"/>
          </a:p>
          <a:p>
            <a:pPr marL="514350" indent="-514350">
              <a:buAutoNum type="arabicPeriod"/>
            </a:pPr>
            <a:r>
              <a:rPr lang="en-US" sz="1800" dirty="0"/>
              <a:t>Show that all NP-complete problems are reducible to Half-Clique in polynomial time</a:t>
            </a:r>
          </a:p>
          <a:p>
            <a:pPr marL="834390" lvl="1" indent="-514350">
              <a:buAutoNum type="alphaLcPeriod"/>
            </a:pPr>
            <a:r>
              <a:rPr lang="en-US" sz="1600" dirty="0"/>
              <a:t>Describe a reduction function </a:t>
            </a:r>
            <a:r>
              <a:rPr lang="en-US" sz="1600" i="1" dirty="0"/>
              <a:t>f</a:t>
            </a:r>
            <a:r>
              <a:rPr lang="en-US" sz="1600" dirty="0"/>
              <a:t> from a known NP-Complete problem to Half-Clique</a:t>
            </a:r>
          </a:p>
          <a:p>
            <a:pPr marL="834390" lvl="1" indent="-514350">
              <a:buAutoNum type="alphaLcPeriod"/>
            </a:pPr>
            <a:r>
              <a:rPr lang="en-US" sz="1600" dirty="0"/>
              <a:t>Show that </a:t>
            </a:r>
            <a:r>
              <a:rPr lang="en-US" sz="1600" i="1" dirty="0"/>
              <a:t>f</a:t>
            </a:r>
            <a:r>
              <a:rPr lang="en-US" sz="1600" dirty="0"/>
              <a:t> runs in polynomial time</a:t>
            </a:r>
          </a:p>
          <a:p>
            <a:pPr marL="834390" lvl="1" indent="-514350">
              <a:buAutoNum type="alphaLcPeriod"/>
            </a:pPr>
            <a:r>
              <a:rPr lang="en-US" sz="1600" dirty="0"/>
              <a:t>Show that a solution exists to the NP-Complete problem IFF a solution exists </a:t>
            </a:r>
            <a:r>
              <a:rPr lang="en-US" sz="1600" i="1" dirty="0">
                <a:solidFill>
                  <a:srgbClr val="FF6600"/>
                </a:solidFill>
              </a:rPr>
              <a:t>to the NEW problem generate by f</a:t>
            </a:r>
            <a:endParaRPr lang="en-US" sz="1600" dirty="0">
              <a:solidFill>
                <a:srgbClr val="FF6600"/>
              </a:solidFill>
            </a:endParaRPr>
          </a:p>
          <a:p>
            <a:pPr marL="834390" lvl="1" indent="-514350">
              <a:buAutoNum type="alphaLcPeriod"/>
            </a:pPr>
            <a:endParaRPr lang="en-US" sz="16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55154" y="6291697"/>
            <a:ext cx="848216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489338" y="6306573"/>
            <a:ext cx="82479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Given a graph G, does the graph contain a clique containing exactly half the vertices?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B422D6-62B8-4C1A-437A-978AC7601B07}"/>
              </a:ext>
            </a:extLst>
          </p:cNvPr>
          <p:cNvSpPr/>
          <p:nvPr/>
        </p:nvSpPr>
        <p:spPr>
          <a:xfrm>
            <a:off x="375730" y="747346"/>
            <a:ext cx="234184" cy="3278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84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Reduction function</a:t>
            </a:r>
          </a:p>
        </p:txBody>
      </p:sp>
      <p:grpSp>
        <p:nvGrpSpPr>
          <p:cNvPr id="13" name="Group 4"/>
          <p:cNvGrpSpPr>
            <a:grpSpLocks/>
          </p:cNvGrpSpPr>
          <p:nvPr/>
        </p:nvGrpSpPr>
        <p:grpSpPr bwMode="auto">
          <a:xfrm>
            <a:off x="369761" y="4902430"/>
            <a:ext cx="8358188" cy="1927225"/>
            <a:chOff x="151" y="895"/>
            <a:chExt cx="5265" cy="1214"/>
          </a:xfrm>
        </p:grpSpPr>
        <p:sp>
          <p:nvSpPr>
            <p:cNvPr id="14" name="Rectangle 5"/>
            <p:cNvSpPr>
              <a:spLocks noChangeArrowheads="1"/>
            </p:cNvSpPr>
            <p:nvPr/>
          </p:nvSpPr>
          <p:spPr bwMode="auto">
            <a:xfrm>
              <a:off x="677" y="895"/>
              <a:ext cx="4181" cy="989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  <a:p>
              <a:pPr algn="ctr"/>
              <a:endParaRPr lang="en-US" sz="2400"/>
            </a:p>
            <a:p>
              <a:pPr algn="ctr"/>
              <a:endParaRPr lang="en-US" sz="2400"/>
            </a:p>
          </p:txBody>
        </p:sp>
        <p:sp>
          <p:nvSpPr>
            <p:cNvPr id="15" name="Rectangle 6"/>
            <p:cNvSpPr>
              <a:spLocks noChangeArrowheads="1"/>
            </p:cNvSpPr>
            <p:nvPr/>
          </p:nvSpPr>
          <p:spPr bwMode="auto">
            <a:xfrm>
              <a:off x="852" y="1102"/>
              <a:ext cx="614" cy="56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800">
                  <a:latin typeface="Monotype Corsiva" charset="0"/>
                </a:rPr>
                <a:t>f</a:t>
              </a:r>
            </a:p>
          </p:txBody>
        </p:sp>
        <p:sp>
          <p:nvSpPr>
            <p:cNvPr id="16" name="Rectangle 7"/>
            <p:cNvSpPr>
              <a:spLocks noChangeArrowheads="1"/>
            </p:cNvSpPr>
            <p:nvPr/>
          </p:nvSpPr>
          <p:spPr bwMode="auto">
            <a:xfrm>
              <a:off x="2224" y="1102"/>
              <a:ext cx="2082" cy="56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 dirty="0"/>
                <a:t>Problem P</a:t>
              </a:r>
              <a:r>
                <a:rPr lang="en-US" sz="2400" baseline="-25000" dirty="0"/>
                <a:t>2</a:t>
              </a:r>
            </a:p>
          </p:txBody>
        </p:sp>
        <p:sp>
          <p:nvSpPr>
            <p:cNvPr id="17" name="Line 8"/>
            <p:cNvSpPr>
              <a:spLocks noChangeShapeType="1"/>
            </p:cNvSpPr>
            <p:nvPr/>
          </p:nvSpPr>
          <p:spPr bwMode="auto">
            <a:xfrm>
              <a:off x="304" y="1383"/>
              <a:ext cx="55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Text Box 9"/>
            <p:cNvSpPr txBox="1">
              <a:spLocks noChangeArrowheads="1"/>
            </p:cNvSpPr>
            <p:nvPr/>
          </p:nvSpPr>
          <p:spPr bwMode="auto">
            <a:xfrm>
              <a:off x="453" y="1074"/>
              <a:ext cx="22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dirty="0">
                  <a:sym typeface="Symbol" charset="0"/>
                </a:rPr>
                <a:t>x</a:t>
              </a:r>
            </a:p>
          </p:txBody>
        </p:sp>
        <p:sp>
          <p:nvSpPr>
            <p:cNvPr id="19" name="Text Box 10"/>
            <p:cNvSpPr txBox="1">
              <a:spLocks noChangeArrowheads="1"/>
            </p:cNvSpPr>
            <p:nvPr/>
          </p:nvSpPr>
          <p:spPr bwMode="auto">
            <a:xfrm>
              <a:off x="1592" y="1057"/>
              <a:ext cx="427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dirty="0">
                  <a:sym typeface="Symbol" charset="0"/>
                </a:rPr>
                <a:t>f(x)</a:t>
              </a:r>
            </a:p>
          </p:txBody>
        </p:sp>
        <p:sp>
          <p:nvSpPr>
            <p:cNvPr id="20" name="Line 11"/>
            <p:cNvSpPr>
              <a:spLocks noChangeShapeType="1"/>
            </p:cNvSpPr>
            <p:nvPr/>
          </p:nvSpPr>
          <p:spPr bwMode="auto">
            <a:xfrm>
              <a:off x="1480" y="1383"/>
              <a:ext cx="7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12"/>
            <p:cNvSpPr>
              <a:spLocks noChangeShapeType="1"/>
            </p:cNvSpPr>
            <p:nvPr/>
          </p:nvSpPr>
          <p:spPr bwMode="auto">
            <a:xfrm flipV="1">
              <a:off x="4310" y="1186"/>
              <a:ext cx="547" cy="19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13"/>
            <p:cNvSpPr>
              <a:spLocks noChangeShapeType="1"/>
            </p:cNvSpPr>
            <p:nvPr/>
          </p:nvSpPr>
          <p:spPr bwMode="auto">
            <a:xfrm>
              <a:off x="4310" y="1397"/>
              <a:ext cx="547" cy="19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14"/>
            <p:cNvSpPr>
              <a:spLocks noChangeShapeType="1"/>
            </p:cNvSpPr>
            <p:nvPr/>
          </p:nvSpPr>
          <p:spPr bwMode="auto">
            <a:xfrm>
              <a:off x="4854" y="1191"/>
              <a:ext cx="55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15"/>
            <p:cNvSpPr>
              <a:spLocks noChangeShapeType="1"/>
            </p:cNvSpPr>
            <p:nvPr/>
          </p:nvSpPr>
          <p:spPr bwMode="auto">
            <a:xfrm>
              <a:off x="4859" y="1585"/>
              <a:ext cx="55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Text Box 16"/>
            <p:cNvSpPr txBox="1">
              <a:spLocks noChangeArrowheads="1"/>
            </p:cNvSpPr>
            <p:nvPr/>
          </p:nvSpPr>
          <p:spPr bwMode="auto">
            <a:xfrm>
              <a:off x="4402" y="1065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yes</a:t>
              </a:r>
            </a:p>
          </p:txBody>
        </p:sp>
        <p:sp>
          <p:nvSpPr>
            <p:cNvPr id="26" name="Text Box 17"/>
            <p:cNvSpPr txBox="1">
              <a:spLocks noChangeArrowheads="1"/>
            </p:cNvSpPr>
            <p:nvPr/>
          </p:nvSpPr>
          <p:spPr bwMode="auto">
            <a:xfrm>
              <a:off x="4426" y="1463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no</a:t>
              </a:r>
            </a:p>
          </p:txBody>
        </p:sp>
        <p:sp>
          <p:nvSpPr>
            <p:cNvPr id="27" name="Text Box 18"/>
            <p:cNvSpPr txBox="1">
              <a:spLocks noChangeArrowheads="1"/>
            </p:cNvSpPr>
            <p:nvPr/>
          </p:nvSpPr>
          <p:spPr bwMode="auto">
            <a:xfrm>
              <a:off x="4997" y="969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yes</a:t>
              </a:r>
            </a:p>
          </p:txBody>
        </p:sp>
        <p:sp>
          <p:nvSpPr>
            <p:cNvPr id="28" name="Text Box 19"/>
            <p:cNvSpPr txBox="1">
              <a:spLocks noChangeArrowheads="1"/>
            </p:cNvSpPr>
            <p:nvPr/>
          </p:nvSpPr>
          <p:spPr bwMode="auto">
            <a:xfrm>
              <a:off x="5021" y="1367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no</a:t>
              </a:r>
            </a:p>
          </p:txBody>
        </p:sp>
        <p:sp>
          <p:nvSpPr>
            <p:cNvPr id="29" name="Text Box 20"/>
            <p:cNvSpPr txBox="1">
              <a:spLocks noChangeArrowheads="1"/>
            </p:cNvSpPr>
            <p:nvPr/>
          </p:nvSpPr>
          <p:spPr bwMode="auto">
            <a:xfrm>
              <a:off x="151" y="1876"/>
              <a:ext cx="78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/>
                <a:t>Problem P</a:t>
              </a:r>
              <a:r>
                <a:rPr lang="en-US" baseline="-25000" dirty="0"/>
                <a:t>1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514122" y="3540352"/>
            <a:ext cx="82079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Allows us to solve P</a:t>
            </a:r>
            <a:r>
              <a:rPr lang="en-US" sz="2800" baseline="-25000" dirty="0">
                <a:solidFill>
                  <a:srgbClr val="0000FF"/>
                </a:solidFill>
              </a:rPr>
              <a:t>1</a:t>
            </a:r>
            <a:r>
              <a:rPr lang="en-US" sz="2800" dirty="0">
                <a:solidFill>
                  <a:srgbClr val="0000FF"/>
                </a:solidFill>
              </a:rPr>
              <a:t> problems if we have a solver for P</a:t>
            </a:r>
            <a:r>
              <a:rPr lang="en-US" sz="2800" baseline="-25000" dirty="0">
                <a:solidFill>
                  <a:srgbClr val="0000FF"/>
                </a:solidFill>
              </a:rPr>
              <a:t>2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31" name="Rectangle 6"/>
          <p:cNvSpPr>
            <a:spLocks noChangeArrowheads="1"/>
          </p:cNvSpPr>
          <p:nvPr/>
        </p:nvSpPr>
        <p:spPr bwMode="auto">
          <a:xfrm>
            <a:off x="3703511" y="1927628"/>
            <a:ext cx="974725" cy="8905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>
                <a:latin typeface="Monotype Corsiva" charset="0"/>
              </a:rPr>
              <a:t>f</a:t>
            </a:r>
          </a:p>
        </p:txBody>
      </p:sp>
      <p:sp>
        <p:nvSpPr>
          <p:cNvPr id="32" name="Line 8"/>
          <p:cNvSpPr>
            <a:spLocks noChangeShapeType="1"/>
          </p:cNvSpPr>
          <p:nvPr/>
        </p:nvSpPr>
        <p:spPr bwMode="auto">
          <a:xfrm>
            <a:off x="2762910" y="2373715"/>
            <a:ext cx="884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2399372" y="1984704"/>
            <a:ext cx="3635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ym typeface="Symbol" charset="0"/>
              </a:rPr>
              <a:t>x</a:t>
            </a:r>
          </a:p>
        </p:txBody>
      </p:sp>
      <p:sp>
        <p:nvSpPr>
          <p:cNvPr id="34" name="Text Box 10"/>
          <p:cNvSpPr txBox="1">
            <a:spLocks noChangeArrowheads="1"/>
          </p:cNvSpPr>
          <p:nvPr/>
        </p:nvSpPr>
        <p:spPr bwMode="auto">
          <a:xfrm>
            <a:off x="5924374" y="2028741"/>
            <a:ext cx="6778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ym typeface="Symbol" charset="0"/>
              </a:rPr>
              <a:t>f(x)</a:t>
            </a:r>
          </a:p>
        </p:txBody>
      </p:sp>
      <p:sp>
        <p:nvSpPr>
          <p:cNvPr id="35" name="Line 11"/>
          <p:cNvSpPr>
            <a:spLocks noChangeShapeType="1"/>
          </p:cNvSpPr>
          <p:nvPr/>
        </p:nvSpPr>
        <p:spPr bwMode="auto">
          <a:xfrm>
            <a:off x="4700461" y="2373715"/>
            <a:ext cx="11811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Text Box 20"/>
          <p:cNvSpPr txBox="1">
            <a:spLocks noChangeArrowheads="1"/>
          </p:cNvSpPr>
          <p:nvPr/>
        </p:nvSpPr>
        <p:spPr bwMode="auto">
          <a:xfrm>
            <a:off x="1992421" y="2508579"/>
            <a:ext cx="11725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1</a:t>
            </a:r>
            <a:r>
              <a:rPr lang="en-US" dirty="0"/>
              <a:t> instance</a:t>
            </a:r>
            <a:endParaRPr lang="en-US" baseline="-25000" dirty="0"/>
          </a:p>
        </p:txBody>
      </p:sp>
      <p:sp>
        <p:nvSpPr>
          <p:cNvPr id="37" name="Text Box 20"/>
          <p:cNvSpPr txBox="1">
            <a:spLocks noChangeArrowheads="1"/>
          </p:cNvSpPr>
          <p:nvPr/>
        </p:nvSpPr>
        <p:spPr bwMode="auto">
          <a:xfrm>
            <a:off x="5612619" y="2515539"/>
            <a:ext cx="11725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2</a:t>
            </a:r>
            <a:r>
              <a:rPr lang="en-US" dirty="0"/>
              <a:t> instance</a:t>
            </a:r>
            <a:endParaRPr lang="en-US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7795484" y="4379776"/>
            <a:ext cx="829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3446824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NP-completeness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064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Given a problem NEW to show it is NP-Complete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Show that NEW is in NP</a:t>
            </a:r>
          </a:p>
          <a:p>
            <a:pPr marL="834390" lvl="1" indent="-514350">
              <a:buAutoNum type="alphaLcPeriod"/>
            </a:pPr>
            <a:r>
              <a:rPr lang="en-US" dirty="0"/>
              <a:t>Provide a verifier</a:t>
            </a:r>
          </a:p>
          <a:p>
            <a:pPr marL="834390" lvl="1" indent="-514350">
              <a:buAutoNum type="alphaLcPeriod"/>
            </a:pPr>
            <a:r>
              <a:rPr lang="en-US" dirty="0"/>
              <a:t>Show that the verifier runs in polynomial time</a:t>
            </a:r>
          </a:p>
          <a:p>
            <a:pPr marL="514350" indent="-514350">
              <a:buAutoNum type="arabicPeriod"/>
            </a:pPr>
            <a:r>
              <a:rPr lang="en-US" dirty="0"/>
              <a:t>Show that NEW is NP-Hard (i.e., all NP-complete problems are reducible to NEW in polynomial time)</a:t>
            </a:r>
          </a:p>
          <a:p>
            <a:pPr marL="834390" lvl="1" indent="-514350">
              <a:buAutoNum type="alphaLcPeriod"/>
            </a:pPr>
            <a:r>
              <a:rPr lang="en-US" dirty="0"/>
              <a:t>Describe a reduction function </a:t>
            </a:r>
            <a:r>
              <a:rPr lang="en-US" i="1" dirty="0"/>
              <a:t>f</a:t>
            </a:r>
            <a:r>
              <a:rPr lang="en-US" dirty="0"/>
              <a:t> </a:t>
            </a:r>
            <a:r>
              <a:rPr lang="en-US" dirty="0">
                <a:solidFill>
                  <a:srgbClr val="008000"/>
                </a:solidFill>
              </a:rPr>
              <a:t>from</a:t>
            </a:r>
            <a:r>
              <a:rPr lang="en-US" dirty="0"/>
              <a:t> a known NP-Complete problem to NEW</a:t>
            </a:r>
          </a:p>
          <a:p>
            <a:pPr marL="834390" lvl="1" indent="-514350">
              <a:buAutoNum type="alphaLcPeriod"/>
            </a:pPr>
            <a:r>
              <a:rPr lang="en-US" dirty="0"/>
              <a:t>Show that </a:t>
            </a:r>
            <a:r>
              <a:rPr lang="en-US" i="1" dirty="0"/>
              <a:t>f</a:t>
            </a:r>
            <a:r>
              <a:rPr lang="en-US" dirty="0"/>
              <a:t> runs in polynomial time</a:t>
            </a:r>
          </a:p>
          <a:p>
            <a:pPr marL="834390" lvl="1" indent="-514350">
              <a:buAutoNum type="alphaLcPeriod"/>
            </a:pPr>
            <a:r>
              <a:rPr lang="en-US" dirty="0"/>
              <a:t>Show that a solution exists to the NP-Complete problem IFF a solution exists </a:t>
            </a:r>
            <a:r>
              <a:rPr lang="en-US" i="1" dirty="0">
                <a:solidFill>
                  <a:srgbClr val="FF6600"/>
                </a:solidFill>
              </a:rPr>
              <a:t>to the NEW problem generate by f</a:t>
            </a:r>
            <a:endParaRPr lang="en-US" dirty="0">
              <a:solidFill>
                <a:srgbClr val="FF6600"/>
              </a:solidFill>
            </a:endParaRPr>
          </a:p>
          <a:p>
            <a:pPr marL="834390" lvl="1" indent="-514350"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612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NP-completeness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 fontScale="92500" lnSpcReduction="10000"/>
          </a:bodyPr>
          <a:lstStyle/>
          <a:p>
            <a:pPr marL="0" lvl="1" indent="0"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en-US" dirty="0"/>
              <a:t>Show that a solution exists to the NP-Complete problem IFF a solution exists </a:t>
            </a:r>
            <a:r>
              <a:rPr lang="en-US" i="1" dirty="0">
                <a:solidFill>
                  <a:srgbClr val="FF6600"/>
                </a:solidFill>
              </a:rPr>
              <a:t>to the NEW problem generate by f</a:t>
            </a:r>
            <a:endParaRPr lang="en-US" dirty="0">
              <a:solidFill>
                <a:srgbClr val="FF6600"/>
              </a:solidFill>
            </a:endParaRPr>
          </a:p>
          <a:p>
            <a:pPr lvl="1"/>
            <a:r>
              <a:rPr lang="en-US" dirty="0"/>
              <a:t>Assume we have an NP-Complete problem instance that has a solution, show that the NEW problem instance generated by </a:t>
            </a:r>
            <a:r>
              <a:rPr lang="en-US" i="1" dirty="0"/>
              <a:t>f</a:t>
            </a:r>
            <a:r>
              <a:rPr lang="en-US" dirty="0"/>
              <a:t> has a solution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Assume we have a problem instance of NEW </a:t>
            </a:r>
            <a:r>
              <a:rPr lang="en-US" i="1" dirty="0">
                <a:solidFill>
                  <a:srgbClr val="FF6600"/>
                </a:solidFill>
              </a:rPr>
              <a:t>generated by f</a:t>
            </a:r>
            <a:r>
              <a:rPr lang="en-US" dirty="0"/>
              <a:t> that has a solution, show that we can derive a solution to the NP-Complete problem instance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Other ways of proving the IFF, but this is often the easiest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D1CB8E-3D4B-1049-8668-B2E1CD3318B6}"/>
              </a:ext>
            </a:extLst>
          </p:cNvPr>
          <p:cNvSpPr txBox="1"/>
          <p:nvPr/>
        </p:nvSpPr>
        <p:spPr>
          <a:xfrm>
            <a:off x="5909328" y="5343261"/>
            <a:ext cx="553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2A6555-E4F6-1A4F-9560-853DBE956149}"/>
              </a:ext>
            </a:extLst>
          </p:cNvPr>
          <p:cNvSpPr txBox="1"/>
          <p:nvPr/>
        </p:nvSpPr>
        <p:spPr>
          <a:xfrm>
            <a:off x="2307176" y="5394558"/>
            <a:ext cx="553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6" name="Line 11">
            <a:extLst>
              <a:ext uri="{FF2B5EF4-FFF2-40B4-BE49-F238E27FC236}">
                <a16:creationId xmlns:a16="http://schemas.microsoft.com/office/drawing/2014/main" id="{6053D5A8-B6BC-9E40-B392-B8FA668808B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45683" y="5641650"/>
            <a:ext cx="3049046" cy="0"/>
          </a:xfrm>
          <a:prstGeom prst="line">
            <a:avLst/>
          </a:prstGeom>
          <a:noFill/>
          <a:ln w="19050">
            <a:solidFill>
              <a:srgbClr val="008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90A597-F9B6-A14F-BE8E-E7329483DA73}"/>
              </a:ext>
            </a:extLst>
          </p:cNvPr>
          <p:cNvSpPr txBox="1"/>
          <p:nvPr/>
        </p:nvSpPr>
        <p:spPr>
          <a:xfrm>
            <a:off x="5909328" y="3223847"/>
            <a:ext cx="553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15D3E-7A2D-DD49-A635-27BF3FE5D468}"/>
              </a:ext>
            </a:extLst>
          </p:cNvPr>
          <p:cNvSpPr txBox="1"/>
          <p:nvPr/>
        </p:nvSpPr>
        <p:spPr>
          <a:xfrm>
            <a:off x="2307176" y="3275144"/>
            <a:ext cx="553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9" name="Line 11">
            <a:extLst>
              <a:ext uri="{FF2B5EF4-FFF2-40B4-BE49-F238E27FC236}">
                <a16:creationId xmlns:a16="http://schemas.microsoft.com/office/drawing/2014/main" id="{002F8142-5EC3-A240-B592-4F85B40D668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45683" y="3522236"/>
            <a:ext cx="3049046" cy="0"/>
          </a:xfrm>
          <a:prstGeom prst="line">
            <a:avLst/>
          </a:prstGeom>
          <a:noFill/>
          <a:ln w="19050">
            <a:solidFill>
              <a:srgbClr val="008000"/>
            </a:solidFill>
            <a:prstDash val="dash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7893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4234</TotalTime>
  <Words>4049</Words>
  <Application>Microsoft Macintosh PowerPoint</Application>
  <PresentationFormat>On-screen Show (4:3)</PresentationFormat>
  <Paragraphs>552</Paragraphs>
  <Slides>66</Slides>
  <Notes>1</Notes>
  <HiddenSlides>2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76" baseType="lpstr">
      <vt:lpstr>Arial</vt:lpstr>
      <vt:lpstr>Calibri</vt:lpstr>
      <vt:lpstr>Cambria Math</vt:lpstr>
      <vt:lpstr>Monotype Corsiva</vt:lpstr>
      <vt:lpstr>Symbol</vt:lpstr>
      <vt:lpstr>Tw Cen MT</vt:lpstr>
      <vt:lpstr>Wingdings</vt:lpstr>
      <vt:lpstr>Wingdings 2</vt:lpstr>
      <vt:lpstr>Median</vt:lpstr>
      <vt:lpstr>Equation</vt:lpstr>
      <vt:lpstr>NP-Complete Reductions</vt:lpstr>
      <vt:lpstr>Admin</vt:lpstr>
      <vt:lpstr>P problems</vt:lpstr>
      <vt:lpstr>NP problems</vt:lpstr>
      <vt:lpstr>P and NP</vt:lpstr>
      <vt:lpstr>Reduction function</vt:lpstr>
      <vt:lpstr>Reduction function</vt:lpstr>
      <vt:lpstr>Proving NP-completeness</vt:lpstr>
      <vt:lpstr>Proving NP-completeness</vt:lpstr>
      <vt:lpstr>NP-complete: 3-SAT </vt:lpstr>
      <vt:lpstr>NP-complete: SAT</vt:lpstr>
      <vt:lpstr>NP-complete: SAT </vt:lpstr>
      <vt:lpstr>NP-Complete: SAT</vt:lpstr>
      <vt:lpstr>NP-Complete: SAT</vt:lpstr>
      <vt:lpstr>NP-Complete: SAT</vt:lpstr>
      <vt:lpstr>NP-Complete: SAT</vt:lpstr>
      <vt:lpstr>CLIQUE</vt:lpstr>
      <vt:lpstr>HALF-CLIQUE</vt:lpstr>
      <vt:lpstr>Is Half-Clique NP-Complete?</vt:lpstr>
      <vt:lpstr>HALF-CLIQUE</vt:lpstr>
      <vt:lpstr>HALF-CLIQUE</vt:lpstr>
      <vt:lpstr>HALF-CLIQUE</vt:lpstr>
      <vt:lpstr>HALF-CLIQUE</vt:lpstr>
      <vt:lpstr>HALF-CLIQUE</vt:lpstr>
      <vt:lpstr>HALF-CLIQUE</vt:lpstr>
      <vt:lpstr>HALF-CLIQUE</vt:lpstr>
      <vt:lpstr>Reduction proof</vt:lpstr>
      <vt:lpstr>Reduction proof</vt:lpstr>
      <vt:lpstr>Reduction proof</vt:lpstr>
      <vt:lpstr>Reduction proof</vt:lpstr>
      <vt:lpstr>Reduction proof</vt:lpstr>
      <vt:lpstr>Independent-Set</vt:lpstr>
      <vt:lpstr>Independent-Set</vt:lpstr>
      <vt:lpstr>CLIQUE revisited</vt:lpstr>
      <vt:lpstr>Is CLIQUE NP-Complete?</vt:lpstr>
      <vt:lpstr>Independent-Set</vt:lpstr>
      <vt:lpstr>Independent-Set to Clique</vt:lpstr>
      <vt:lpstr>Independent-Set to Clique</vt:lpstr>
      <vt:lpstr>Reduction proof</vt:lpstr>
      <vt:lpstr>Proof</vt:lpstr>
      <vt:lpstr>Proof</vt:lpstr>
      <vt:lpstr>Concrete example</vt:lpstr>
      <vt:lpstr>Independent-Set revisited</vt:lpstr>
      <vt:lpstr>Independent-Set revisited</vt:lpstr>
      <vt:lpstr>3-SAT to Independent-Set</vt:lpstr>
      <vt:lpstr>3-SAT to Independent-Set</vt:lpstr>
      <vt:lpstr>3-SAT to Independent-Set</vt:lpstr>
      <vt:lpstr>3-SAT to Independent-Set</vt:lpstr>
      <vt:lpstr>3-SAT to Independent-Set</vt:lpstr>
      <vt:lpstr>3-SAT to Independent-Set</vt:lpstr>
      <vt:lpstr>Proof</vt:lpstr>
      <vt:lpstr>Proof</vt:lpstr>
      <vt:lpstr>Proof</vt:lpstr>
      <vt:lpstr>Proof</vt:lpstr>
      <vt:lpstr>Proof</vt:lpstr>
      <vt:lpstr>Proof</vt:lpstr>
      <vt:lpstr>Proof</vt:lpstr>
      <vt:lpstr>Proof</vt:lpstr>
      <vt:lpstr>More NP-Complete problems</vt:lpstr>
      <vt:lpstr>Our known NP-Complete problems</vt:lpstr>
      <vt:lpstr>Search vs. Exists</vt:lpstr>
      <vt:lpstr>P vs. NP</vt:lpstr>
      <vt:lpstr>Solving NP-Complete problems</vt:lpstr>
      <vt:lpstr>PowerPoint Presentation</vt:lpstr>
      <vt:lpstr>Is Half-Clique NP-Complete?</vt:lpstr>
      <vt:lpstr>Is Half-Clique NP-Complete?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NP-Complete problems</dc:title>
  <dc:creator>David Kauchak</dc:creator>
  <cp:lastModifiedBy>David Kauchak</cp:lastModifiedBy>
  <cp:revision>290</cp:revision>
  <cp:lastPrinted>2024-04-23T20:10:03Z</cp:lastPrinted>
  <dcterms:created xsi:type="dcterms:W3CDTF">2012-05-07T17:47:03Z</dcterms:created>
  <dcterms:modified xsi:type="dcterms:W3CDTF">2024-11-19T19:29:55Z</dcterms:modified>
</cp:coreProperties>
</file>