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375" r:id="rId4"/>
    <p:sldId id="282" r:id="rId5"/>
    <p:sldId id="348" r:id="rId6"/>
    <p:sldId id="360" r:id="rId7"/>
    <p:sldId id="356" r:id="rId8"/>
    <p:sldId id="296" r:id="rId9"/>
    <p:sldId id="376" r:id="rId10"/>
    <p:sldId id="364" r:id="rId11"/>
    <p:sldId id="291" r:id="rId12"/>
    <p:sldId id="301" r:id="rId13"/>
    <p:sldId id="303" r:id="rId14"/>
    <p:sldId id="302" r:id="rId15"/>
    <p:sldId id="304" r:id="rId16"/>
    <p:sldId id="305" r:id="rId17"/>
    <p:sldId id="366" r:id="rId18"/>
    <p:sldId id="307" r:id="rId19"/>
    <p:sldId id="352" r:id="rId20"/>
    <p:sldId id="310" r:id="rId21"/>
    <p:sldId id="311" r:id="rId22"/>
    <p:sldId id="369" r:id="rId23"/>
    <p:sldId id="312" r:id="rId24"/>
    <p:sldId id="315" r:id="rId25"/>
    <p:sldId id="316" r:id="rId26"/>
    <p:sldId id="317" r:id="rId27"/>
    <p:sldId id="371" r:id="rId28"/>
    <p:sldId id="318" r:id="rId29"/>
    <p:sldId id="319" r:id="rId30"/>
    <p:sldId id="320" r:id="rId31"/>
    <p:sldId id="321" r:id="rId32"/>
    <p:sldId id="322" r:id="rId33"/>
    <p:sldId id="324" r:id="rId34"/>
    <p:sldId id="326" r:id="rId35"/>
    <p:sldId id="372" r:id="rId36"/>
    <p:sldId id="328" r:id="rId37"/>
    <p:sldId id="374" r:id="rId38"/>
    <p:sldId id="330" r:id="rId39"/>
    <p:sldId id="370" r:id="rId40"/>
    <p:sldId id="331" r:id="rId41"/>
    <p:sldId id="332" r:id="rId42"/>
    <p:sldId id="377" r:id="rId43"/>
    <p:sldId id="333" r:id="rId44"/>
    <p:sldId id="335" r:id="rId45"/>
    <p:sldId id="336" r:id="rId46"/>
    <p:sldId id="339" r:id="rId47"/>
    <p:sldId id="337" r:id="rId48"/>
    <p:sldId id="381" r:id="rId49"/>
    <p:sldId id="388" r:id="rId50"/>
    <p:sldId id="389" r:id="rId51"/>
    <p:sldId id="341" r:id="rId52"/>
    <p:sldId id="373" r:id="rId53"/>
    <p:sldId id="382" r:id="rId54"/>
    <p:sldId id="383" r:id="rId55"/>
    <p:sldId id="384" r:id="rId56"/>
    <p:sldId id="340" r:id="rId57"/>
    <p:sldId id="385" r:id="rId58"/>
    <p:sldId id="386" r:id="rId59"/>
    <p:sldId id="342" r:id="rId60"/>
    <p:sldId id="334" r:id="rId61"/>
    <p:sldId id="343" r:id="rId62"/>
    <p:sldId id="345" r:id="rId63"/>
    <p:sldId id="353" r:id="rId64"/>
    <p:sldId id="378" r:id="rId65"/>
    <p:sldId id="379" r:id="rId66"/>
    <p:sldId id="380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uwaterloo.ca/tsp/world/" TargetMode="External"/><Relationship Id="rId2" Type="http://schemas.openxmlformats.org/officeDocument/2006/relationships/hyperlink" Target="https://www.math.uwaterloo.ca/tsp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Reductions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4692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5802C0-6DF5-BA4F-A897-973D5C5A2834}"/>
              </a:ext>
            </a:extLst>
          </p:cNvPr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23508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03200" progId="Equation.3">
                  <p:embed/>
                </p:oleObj>
              </mc:Choice>
              <mc:Fallback>
                <p:oleObj name="Equation" r:id="rId4" imgW="1117600" imgH="2032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56009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89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5232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27122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25209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42422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47919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out today (last one!)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3 Thursday</a:t>
            </a:r>
          </a:p>
          <a:p>
            <a:pPr lvl="1"/>
            <a:r>
              <a:rPr lang="en-US" dirty="0"/>
              <a:t>Extra mentor hours:</a:t>
            </a:r>
          </a:p>
          <a:p>
            <a:pPr lvl="2"/>
            <a:r>
              <a:rPr lang="en-US" dirty="0"/>
              <a:t>Tuesday 6:30-8:30pm</a:t>
            </a:r>
          </a:p>
          <a:p>
            <a:pPr lvl="2"/>
            <a:r>
              <a:rPr lang="en-US" dirty="0"/>
              <a:t>Wednesday 4:30-6:30pm</a:t>
            </a:r>
          </a:p>
          <a:p>
            <a:pPr lvl="1"/>
            <a:r>
              <a:rPr lang="en-US" dirty="0"/>
              <a:t>A few sample problems posted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/>
              <a:t>No class next Tuesday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Review on Tuesday after break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check that |V ‘| = |V|/2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for all pairs of u, v ∈ 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there exists an edge (</a:t>
            </a:r>
            <a:r>
              <a:rPr lang="en-US" sz="2400" dirty="0" err="1"/>
              <a:t>u,v</a:t>
            </a:r>
            <a:r>
              <a:rPr lang="en-US" sz="2400" dirty="0"/>
              <a:t>) ∈ 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7874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Check for edge existence in O(V) (assuming adjacency list)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</a:t>
            </a:r>
            <a:r>
              <a:rPr lang="en-US" sz="2400" baseline="30000" dirty="0">
                <a:solidFill>
                  <a:srgbClr val="0000FF"/>
                </a:solidFill>
              </a:rPr>
              <a:t>3</a:t>
            </a:r>
            <a:r>
              <a:rPr lang="en-US" sz="2400" dirty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HALF-CLIQUE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HALF-CLIQUE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HALF-CLIQUE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288583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5754" y="3311686"/>
            <a:ext cx="892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Reduce CLIQUE to HALF-CLIQUE: </a:t>
            </a:r>
          </a:p>
          <a:p>
            <a:r>
              <a:rPr lang="en-US" sz="2000" dirty="0"/>
              <a:t>Given a problem instance of CLIQUE, turn it into a problem instance of HALF-CLIQUE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2348" y="438031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41747" y="48264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78209" y="443738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03211" y="448142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79298" y="482640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569072" y="496126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022840" y="496822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8611" y="584775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227" y="6175345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6459" y="589905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2075" y="6226642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2624966" y="614614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2616788" y="6444536"/>
            <a:ext cx="304904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4981" y="182544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64380" y="227153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0842" y="188251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25844" y="192655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01931" y="227153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91705" y="240639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745473" y="241335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3192" y="3649814"/>
            <a:ext cx="1851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cases: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=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&lt;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&gt; |V|/2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14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It’s already a half-clique problem</a:t>
            </a: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bigger than half, so add vertices until k = |V|/2</a:t>
            </a: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Runtime: From the construction we can see that it is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4" y="4338742"/>
            <a:ext cx="7023100" cy="238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NP-Complete problem instance that has a solution, show that the NEW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NEW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the NP-Complete problem instance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093CB-DE23-FB43-9C3D-29D9391F21F4}"/>
              </a:ext>
            </a:extLst>
          </p:cNvPr>
          <p:cNvSpPr txBox="1"/>
          <p:nvPr/>
        </p:nvSpPr>
        <p:spPr>
          <a:xfrm>
            <a:off x="5098295" y="3957742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B9EA-1190-774D-A10F-4BB788791B1C}"/>
              </a:ext>
            </a:extLst>
          </p:cNvPr>
          <p:cNvSpPr txBox="1"/>
          <p:nvPr/>
        </p:nvSpPr>
        <p:spPr>
          <a:xfrm>
            <a:off x="1496143" y="400903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D56141E4-C8A4-594D-B947-E3DA825F3B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4256131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6B2F7-AACB-7348-AC32-BA10F148267E}"/>
              </a:ext>
            </a:extLst>
          </p:cNvPr>
          <p:cNvSpPr txBox="1"/>
          <p:nvPr/>
        </p:nvSpPr>
        <p:spPr>
          <a:xfrm>
            <a:off x="5098295" y="268697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E40091-DCEB-A849-AFA2-4792853B8A4B}"/>
              </a:ext>
            </a:extLst>
          </p:cNvPr>
          <p:cNvSpPr txBox="1"/>
          <p:nvPr/>
        </p:nvSpPr>
        <p:spPr>
          <a:xfrm>
            <a:off x="1496143" y="2738276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CC40ED42-EA29-394B-87B5-450426451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2985368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= |V|/2:</a:t>
            </a:r>
          </a:p>
          <a:p>
            <a:pPr lvl="1"/>
            <a:r>
              <a:rPr lang="en-US" dirty="0"/>
              <a:t>the graph is unmodified</a:t>
            </a:r>
          </a:p>
          <a:p>
            <a:pPr lvl="1"/>
            <a:r>
              <a:rPr lang="en-US" dirty="0"/>
              <a:t>f(</a:t>
            </a:r>
            <a:r>
              <a:rPr lang="en-US" dirty="0" err="1"/>
              <a:t>G,k</a:t>
            </a:r>
            <a:r>
              <a:rPr lang="en-US" dirty="0"/>
              <a:t>) has a clique that is half the size</a:t>
            </a:r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&lt; |V|/2:</a:t>
            </a:r>
          </a:p>
          <a:p>
            <a:pPr lvl="1"/>
            <a:r>
              <a:rPr lang="en-US" dirty="0"/>
              <a:t>we added a clique of |V|- 2k fully connected nodes</a:t>
            </a:r>
          </a:p>
          <a:p>
            <a:pPr lvl="1"/>
            <a:r>
              <a:rPr lang="en-US" dirty="0"/>
              <a:t>there are |V| + |V| - 2k = 2(|V|-k) nodes in f(G)</a:t>
            </a:r>
          </a:p>
          <a:p>
            <a:pPr lvl="1"/>
            <a:r>
              <a:rPr lang="en-US" dirty="0"/>
              <a:t>there is a clique in the original graph of size k</a:t>
            </a:r>
          </a:p>
          <a:p>
            <a:pPr lvl="1"/>
            <a:r>
              <a:rPr lang="en-US" dirty="0"/>
              <a:t>plus our added clique of |V|-2k</a:t>
            </a:r>
          </a:p>
          <a:p>
            <a:pPr lvl="1"/>
            <a:r>
              <a:rPr lang="en-US" dirty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B503-69C7-B149-912C-C1FA373B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A0B5-2110-9C4E-98AC-4922A5F39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problems with a polynomial runtime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called “tractable”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(Basically, all of the problems in this class)</a:t>
            </a:r>
          </a:p>
        </p:txBody>
      </p:sp>
    </p:spTree>
    <p:extLst>
      <p:ext uri="{BB962C8B-B14F-4D97-AF65-F5344CB8AC3E}">
        <p14:creationId xmlns:p14="http://schemas.microsoft.com/office/powerpoint/2010/main" val="1968702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&gt;|V|/2:</a:t>
            </a:r>
          </a:p>
          <a:p>
            <a:pPr lvl="1"/>
            <a:r>
              <a:rPr lang="en-US" dirty="0"/>
              <a:t>we added 2k - |V| unconnected vertices</a:t>
            </a:r>
          </a:p>
          <a:p>
            <a:pPr lvl="1"/>
            <a:r>
              <a:rPr lang="en-US" dirty="0"/>
              <a:t>f(G) contains |V| + 2k - |V| = 2k vertices</a:t>
            </a:r>
          </a:p>
          <a:p>
            <a:pPr lvl="1"/>
            <a:r>
              <a:rPr lang="en-US" dirty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f(G) that has a CLIQUE of half the elements, show that G has a clique of size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Key: f(G) was constructed by your reduction function</a:t>
            </a:r>
          </a:p>
          <a:p>
            <a:pPr marL="0" indent="0">
              <a:buNone/>
            </a:pPr>
            <a:r>
              <a:rPr lang="en-US" dirty="0"/>
              <a:t>Use a similar argument to what we used in the other direction</a:t>
            </a:r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607" y="6125558"/>
            <a:ext cx="77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the graph contain an independent set of size 5?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2" y="3443599"/>
            <a:ext cx="4699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59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48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Independent-Set is NP-Complete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/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4327" y="6089812"/>
            <a:ext cx="371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CLIQUE NP-Complete?</a:t>
            </a:r>
          </a:p>
        </p:txBody>
      </p:sp>
    </p:spTree>
    <p:extLst>
      <p:ext uri="{BB962C8B-B14F-4D97-AF65-F5344CB8AC3E}">
        <p14:creationId xmlns:p14="http://schemas.microsoft.com/office/powerpoint/2010/main" val="3720487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CLIQUE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CLIQUE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of size k?</a:t>
            </a:r>
          </a:p>
        </p:txBody>
      </p:sp>
    </p:spTree>
    <p:extLst>
      <p:ext uri="{BB962C8B-B14F-4D97-AF65-F5344CB8AC3E}">
        <p14:creationId xmlns:p14="http://schemas.microsoft.com/office/powerpoint/2010/main" val="70483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vertices. Is there an independent set of size k?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52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Independent-Set to CLIQUE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8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0746" y="2949050"/>
            <a:ext cx="842530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40746" y="3206118"/>
            <a:ext cx="8673538" cy="21226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Both are selecting vertices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Independent set wants vertices where NONE are connected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Clique wants vertices where ALL are connected</a:t>
            </a:r>
          </a:p>
          <a:p>
            <a:pPr marL="0" indent="0">
              <a:buFont typeface="Wingdings"/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3666" y="5762859"/>
            <a:ext cx="739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convert a NONE problem to an ALL problem?</a:t>
            </a:r>
          </a:p>
        </p:txBody>
      </p:sp>
    </p:spTree>
    <p:extLst>
      <p:ext uri="{BB962C8B-B14F-4D97-AF65-F5344CB8AC3E}">
        <p14:creationId xmlns:p14="http://schemas.microsoft.com/office/powerpoint/2010/main" val="1262001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92293" cy="2489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Given a graph G = (V, E), the complement of that graph G’ = (V, E) is the graph constructed by remove all edges E and including all edges not in E</a:t>
            </a:r>
          </a:p>
          <a:p>
            <a:pPr marL="365760" lvl="1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For example, for adjacency matrix this is flipping all of the 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1463804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Independent-Set problem instance that has a solution, show that the Clique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Clique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Independent-Set problem instance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152B6-2E40-8141-BEA4-9850B1C9B101}"/>
              </a:ext>
            </a:extLst>
          </p:cNvPr>
          <p:cNvSpPr txBox="1"/>
          <p:nvPr/>
        </p:nvSpPr>
        <p:spPr>
          <a:xfrm>
            <a:off x="5106246" y="4132670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DE2F7-CA27-0D43-A45C-A78A19CEF728}"/>
              </a:ext>
            </a:extLst>
          </p:cNvPr>
          <p:cNvSpPr txBox="1"/>
          <p:nvPr/>
        </p:nvSpPr>
        <p:spPr>
          <a:xfrm>
            <a:off x="1504094" y="418396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9B1BF34A-F44E-114B-864E-EB78BC4DE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4431059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CC208C-0E2F-4F4D-8B56-323AEBDF47B5}"/>
              </a:ext>
            </a:extLst>
          </p:cNvPr>
          <p:cNvSpPr txBox="1"/>
          <p:nvPr/>
        </p:nvSpPr>
        <p:spPr>
          <a:xfrm>
            <a:off x="5106246" y="286190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AD074-6576-FE4E-9FFC-C3E6CC2E1340}"/>
              </a:ext>
            </a:extLst>
          </p:cNvPr>
          <p:cNvSpPr txBox="1"/>
          <p:nvPr/>
        </p:nvSpPr>
        <p:spPr>
          <a:xfrm>
            <a:off x="1504094" y="291320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03AECA3A-E24B-3049-9DAB-AF954F79D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316029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graph G that has an independent set of size k, show that f(G) has a clique of size k</a:t>
            </a:r>
          </a:p>
          <a:p>
            <a:pPr lvl="1"/>
            <a:r>
              <a:rPr lang="en-US" dirty="0"/>
              <a:t>By definition, the independent set has no edges between any vertices</a:t>
            </a:r>
          </a:p>
          <a:p>
            <a:pPr lvl="1"/>
            <a:r>
              <a:rPr lang="en-US" dirty="0"/>
              <a:t>These will all be edges in f(G) and therefore they will form a clique of size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f(G) that has clique of size k, show that G has an independent set of size k</a:t>
            </a:r>
          </a:p>
          <a:p>
            <a:pPr lvl="1"/>
            <a:r>
              <a:rPr lang="en-US" dirty="0"/>
              <a:t>By definition, the clique will have an edge between every vertex</a:t>
            </a:r>
          </a:p>
          <a:p>
            <a:pPr lvl="1"/>
            <a:r>
              <a:rPr lang="en-US" dirty="0"/>
              <a:t>None of these vertices will therefore be connected in G, so we have an independent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F957-7572-2E45-82EF-798B0531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1B3A-9980-BA4B-A2C7-5D9FDE6275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class is slightly different than what you’d write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I’ve provided a concrete example of a NP completeness proof on the course webpage</a:t>
            </a:r>
          </a:p>
        </p:txBody>
      </p:sp>
    </p:spTree>
    <p:extLst>
      <p:ext uri="{BB962C8B-B14F-4D97-AF65-F5344CB8AC3E}">
        <p14:creationId xmlns:p14="http://schemas.microsoft.com/office/powerpoint/2010/main" val="31220881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Independent-Set NP-Complete?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3-SAT to Independent-Set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27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addition, we must make sure that we enforce a literal and its complement must not both be true.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5E6CF1-6AAD-A6FA-F726-C114B4590667}"/>
                  </a:ext>
                </a:extLst>
              </p:cNvPr>
              <p:cNvSpPr txBox="1"/>
              <p:nvPr/>
            </p:nvSpPr>
            <p:spPr>
              <a:xfrm>
                <a:off x="1678075" y="2341266"/>
                <a:ext cx="51126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5E6CF1-6AAD-A6FA-F726-C114B4590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075" y="2341266"/>
                <a:ext cx="5112682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clause, e.g. </a:t>
            </a:r>
            <a:r>
              <a:rPr lang="en-US" i="1" dirty="0">
                <a:solidFill>
                  <a:srgbClr val="FF6600"/>
                </a:solidFill>
              </a:rPr>
              <a:t>(a OR ~b OR c)</a:t>
            </a:r>
            <a:r>
              <a:rPr lang="en-US" dirty="0"/>
              <a:t> 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for the Independent-Set problem to be satisfied it can only select one variable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to make sure that all clauses are satisfied, we set k = number of clauses</a:t>
            </a: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416463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654980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3949863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292168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76701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18838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386013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624530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3919413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289123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73656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15793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292168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562600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801117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096000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067817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5913150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334517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3932583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079815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368963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437579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6A851D0-C3E0-415A-19E9-495F12AB8896}"/>
                  </a:ext>
                </a:extLst>
              </p:cNvPr>
              <p:cNvSpPr txBox="1"/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6A851D0-C3E0-415A-19E9-495F12AB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347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581D188E-C835-227D-94AC-8CBC5A355F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A2BF-E82A-CC6E-9EDF-EF68B507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6A695B3A-E062-2929-B1A8-D02D9CFDC678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416463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9234F70E-B9D4-16C8-CEC3-9CF11EA40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A9EC1B34-E028-6004-196C-AE3793465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B9D3AA1-8ADD-DCFA-AF83-0CEEDA062CD1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654980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DDA3DCC-5168-C178-2D35-BA6F30C68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0F9E678B-8C4F-9672-0E9F-7ECB1D714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EB3D79B3-A764-03EC-4EC7-F18C623C760F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3949863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46B0F942-A268-C6C7-1FEB-8F6354650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993C2F22-CCE0-C81C-F8F4-C6492DFB7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3BDD8CE-BB79-8B02-1D87-C721FE14D20B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292168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A71DDE-EE7F-8C8E-7004-07D28ED2729F}"/>
              </a:ext>
            </a:extLst>
          </p:cNvPr>
          <p:cNvCxnSpPr>
            <a:endCxn id="12" idx="2"/>
          </p:cNvCxnSpPr>
          <p:nvPr/>
        </p:nvCxnSpPr>
        <p:spPr>
          <a:xfrm>
            <a:off x="1817001" y="376701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DCB1CE-1E6D-FE63-51E2-5F81E28B0F5C}"/>
              </a:ext>
            </a:extLst>
          </p:cNvPr>
          <p:cNvCxnSpPr>
            <a:stCxn id="9" idx="4"/>
          </p:cNvCxnSpPr>
          <p:nvPr/>
        </p:nvCxnSpPr>
        <p:spPr>
          <a:xfrm>
            <a:off x="2691562" y="318838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D2C27B31-6457-76F3-5BB6-70698159E801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386013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1D8AB79D-D529-47B5-081A-2AD46CB78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7B3229AA-9442-52CE-AD6D-F8786A6F8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DDEE367-109F-B342-B17E-98458576114F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624530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DF35F4DA-B3DC-2F76-10F6-65B5600F6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DD60E156-78AF-B883-7782-BF799D33F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80854078-56AC-5737-38D7-60CCFEF13123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3919413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50CA38B6-24E0-5275-0E65-D244CB661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81841EC2-4897-BD77-99A7-B08781499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7EAA2C-5F70-CCC6-1F4E-0EE99D8EF44D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289123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2B1AF3-0818-6959-A91D-5216B193076D}"/>
              </a:ext>
            </a:extLst>
          </p:cNvPr>
          <p:cNvCxnSpPr>
            <a:endCxn id="24" idx="2"/>
          </p:cNvCxnSpPr>
          <p:nvPr/>
        </p:nvCxnSpPr>
        <p:spPr>
          <a:xfrm>
            <a:off x="5191000" y="373656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ED757F4-31D4-6DAB-DF5A-5D78509FC46D}"/>
              </a:ext>
            </a:extLst>
          </p:cNvPr>
          <p:cNvCxnSpPr>
            <a:stCxn id="21" idx="4"/>
          </p:cNvCxnSpPr>
          <p:nvPr/>
        </p:nvCxnSpPr>
        <p:spPr>
          <a:xfrm>
            <a:off x="6065561" y="315793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95D1A6F-1AE7-2D17-39F0-20E449F23ACC}"/>
              </a:ext>
            </a:extLst>
          </p:cNvPr>
          <p:cNvCxnSpPr>
            <a:endCxn id="18" idx="2"/>
          </p:cNvCxnSpPr>
          <p:nvPr/>
        </p:nvCxnSpPr>
        <p:spPr>
          <a:xfrm>
            <a:off x="2958262" y="292168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747396BE-E84C-3E50-F316-52F1F8314A92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562600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432E3C5-AB99-4654-6A06-5821EC040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00E9E78C-FF97-2BA5-8AC5-41262BBC9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EBD64F38-3820-CC5E-EEFE-1E221783164A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801117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17CBF28A-439E-2C0D-B1F3-EF9F302D4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F9A8FF0C-B8D4-071A-7558-1A8404DAA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0D3E73E6-4E5E-DBF1-2D83-782D0810B244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096000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5D26DA6E-38CA-D99D-4F01-3CA9B9E8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CE64F16D-5641-3A1B-D42F-108BF29CA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0465411-1179-E521-24D5-6B2A2FAFAE59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067817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F6D2977-56F8-0532-5120-79C2D767AFCE}"/>
              </a:ext>
            </a:extLst>
          </p:cNvPr>
          <p:cNvCxnSpPr>
            <a:endCxn id="37" idx="2"/>
          </p:cNvCxnSpPr>
          <p:nvPr/>
        </p:nvCxnSpPr>
        <p:spPr>
          <a:xfrm>
            <a:off x="3811614" y="5913150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2C9D981-6377-B5D4-9A5C-97BA8D6EC79B}"/>
              </a:ext>
            </a:extLst>
          </p:cNvPr>
          <p:cNvCxnSpPr>
            <a:stCxn id="34" idx="4"/>
          </p:cNvCxnSpPr>
          <p:nvPr/>
        </p:nvCxnSpPr>
        <p:spPr>
          <a:xfrm>
            <a:off x="4686175" y="5334517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B781708-F168-7CA0-FCB2-DDD18B70798F}"/>
              </a:ext>
            </a:extLst>
          </p:cNvPr>
          <p:cNvCxnSpPr>
            <a:cxnSpLocks/>
          </p:cNvCxnSpPr>
          <p:nvPr/>
        </p:nvCxnSpPr>
        <p:spPr>
          <a:xfrm>
            <a:off x="1620370" y="3932583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733CDE7-174B-C735-E7A9-14FF98A70B80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079815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C1C4965-AD95-F778-52E8-86D4C2BA5B93}"/>
              </a:ext>
            </a:extLst>
          </p:cNvPr>
          <p:cNvCxnSpPr>
            <a:cxnSpLocks/>
          </p:cNvCxnSpPr>
          <p:nvPr/>
        </p:nvCxnSpPr>
        <p:spPr>
          <a:xfrm flipH="1">
            <a:off x="4991386" y="4368963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FC8ED60-3DEA-A203-056F-6322AAB7067A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437579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ABAA09E-9D9D-B1F2-92B4-47CE3F9F7C44}"/>
                  </a:ext>
                </a:extLst>
              </p:cNvPr>
              <p:cNvSpPr txBox="1"/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6A851D0-C3E0-415A-19E9-495F12AB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489E2B4-5995-1CED-8DF9-3E8C0E185A85}"/>
              </a:ext>
            </a:extLst>
          </p:cNvPr>
          <p:cNvSpPr txBox="1"/>
          <p:nvPr/>
        </p:nvSpPr>
        <p:spPr>
          <a:xfrm>
            <a:off x="6131244" y="5317000"/>
            <a:ext cx="272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setting of the variables does this correspond to?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970C7F-E384-1C2E-5690-613EC37469CE}"/>
              </a:ext>
            </a:extLst>
          </p:cNvPr>
          <p:cNvSpPr/>
          <p:nvPr/>
        </p:nvSpPr>
        <p:spPr>
          <a:xfrm>
            <a:off x="2246268" y="2464480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80947A4-A1DC-015A-8146-13B444D98A52}"/>
              </a:ext>
            </a:extLst>
          </p:cNvPr>
          <p:cNvSpPr/>
          <p:nvPr/>
        </p:nvSpPr>
        <p:spPr>
          <a:xfrm>
            <a:off x="4486748" y="5896608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D069F01-9CF7-B15E-AB3A-8B803B6A976B}"/>
              </a:ext>
            </a:extLst>
          </p:cNvPr>
          <p:cNvSpPr/>
          <p:nvPr/>
        </p:nvSpPr>
        <p:spPr>
          <a:xfrm>
            <a:off x="5628280" y="2409914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8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510488" y="2974997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1677" y="1738329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62092" y="3470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593" y="2089593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2" y="1645366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B387D-5EFA-7D4B-9139-6634E277A95F}"/>
              </a:ext>
            </a:extLst>
          </p:cNvPr>
          <p:cNvSpPr txBox="1"/>
          <p:nvPr/>
        </p:nvSpPr>
        <p:spPr>
          <a:xfrm>
            <a:off x="1103586" y="5339255"/>
            <a:ext cx="5610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= problems with a polynomial runtime solution (tractable)</a:t>
            </a:r>
          </a:p>
        </p:txBody>
      </p:sp>
    </p:spTree>
    <p:extLst>
      <p:ext uri="{BB962C8B-B14F-4D97-AF65-F5344CB8AC3E}">
        <p14:creationId xmlns:p14="http://schemas.microsoft.com/office/powerpoint/2010/main" val="172301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055E249-C647-89CB-EBF6-ACBE26BF6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CF7F-B8A8-EB31-B3A3-56EE92CC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B99DBAE-0C4B-94A3-159C-888F4D7885EE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416463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59A1BFCE-CFB9-2331-C3F8-4B918955D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F7000579-9B45-83E9-E327-AE5064EA0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2EE0D8-9EF8-2F53-2FD0-726A80BFEE42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654980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8342E2D-8360-0DEE-8760-7EBFB5E0E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D994A196-6481-1749-CB2F-BA42653AE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6817D923-A599-09AE-A1B8-32D02129D5FF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3949863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1F1EBC0E-33BF-F2A1-9A8F-F238EBA72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63A19B86-2C46-213F-7D35-279B523F7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EFE11C-B61B-9CCF-5150-D9862C0784FA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292168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C08B4D-76C9-7019-BBD6-B8633F1A5B94}"/>
              </a:ext>
            </a:extLst>
          </p:cNvPr>
          <p:cNvCxnSpPr>
            <a:endCxn id="12" idx="2"/>
          </p:cNvCxnSpPr>
          <p:nvPr/>
        </p:nvCxnSpPr>
        <p:spPr>
          <a:xfrm>
            <a:off x="1817001" y="376701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A0F4FAA-2978-24F6-C530-D03EBA9E5D35}"/>
              </a:ext>
            </a:extLst>
          </p:cNvPr>
          <p:cNvCxnSpPr>
            <a:stCxn id="9" idx="4"/>
          </p:cNvCxnSpPr>
          <p:nvPr/>
        </p:nvCxnSpPr>
        <p:spPr>
          <a:xfrm>
            <a:off x="2691562" y="318838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36629E46-80D8-614E-69D0-DA0077A1CD91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386013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EA2A97D7-05F0-6640-A713-DCE8FC484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9F1550BA-BE69-9A8F-C458-C3051205F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196AD2E5-97A7-2CA9-136F-C452B4E070F4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624530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11E055EF-A146-778C-1839-5524C6199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55FFE76B-04BC-D24B-02C6-8F919D646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7E8C3542-3E0E-6E04-C868-2EAECD521CFD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3919413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0B6E3ABE-C267-9A0D-0F09-19E41CB1E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4C095823-EE4C-59F7-BFC5-5995B3A73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BA69D45-EF3F-E2A0-E34F-1BDE23760764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289123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B0A7C3-B01C-87B7-D17F-4AAB6BF9E9B1}"/>
              </a:ext>
            </a:extLst>
          </p:cNvPr>
          <p:cNvCxnSpPr>
            <a:endCxn id="24" idx="2"/>
          </p:cNvCxnSpPr>
          <p:nvPr/>
        </p:nvCxnSpPr>
        <p:spPr>
          <a:xfrm>
            <a:off x="5191000" y="373656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00C4C3-1115-ECFE-A409-310E9B1F26F9}"/>
              </a:ext>
            </a:extLst>
          </p:cNvPr>
          <p:cNvCxnSpPr>
            <a:stCxn id="21" idx="4"/>
          </p:cNvCxnSpPr>
          <p:nvPr/>
        </p:nvCxnSpPr>
        <p:spPr>
          <a:xfrm>
            <a:off x="6065561" y="315793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E8DCE2-4393-7A2F-E107-FF1AC3087ACF}"/>
              </a:ext>
            </a:extLst>
          </p:cNvPr>
          <p:cNvCxnSpPr>
            <a:endCxn id="18" idx="2"/>
          </p:cNvCxnSpPr>
          <p:nvPr/>
        </p:nvCxnSpPr>
        <p:spPr>
          <a:xfrm>
            <a:off x="2958262" y="292168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5BB2FB9E-584E-465B-DF4F-0A450AE95F9A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562600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5E12A253-24AC-41D0-F290-23599C279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F10E711B-1DB7-398F-C20E-73F9A7D7C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9D2A15E8-F9E4-2ACA-3D27-6452C014F4A0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801117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BCBC61DE-C2EA-6433-17D5-AF43C0053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6E447CF4-5A6E-6B31-F0B3-E6B35E4D0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1D8CFBFE-D4EE-DCBA-5F2C-6D1DFD126CE2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096000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AF9B2A5F-7615-1D3B-7200-9C934B346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A2B96F7E-34B3-DB3D-4239-7472D7D9B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0BF5187-B717-E0B6-8977-756E055D473D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067817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B22C22-421D-3BDA-A20C-A0283310BEEA}"/>
              </a:ext>
            </a:extLst>
          </p:cNvPr>
          <p:cNvCxnSpPr>
            <a:endCxn id="37" idx="2"/>
          </p:cNvCxnSpPr>
          <p:nvPr/>
        </p:nvCxnSpPr>
        <p:spPr>
          <a:xfrm>
            <a:off x="3811614" y="5913150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37406E-539B-ECE0-57B0-4E6D76CEBB95}"/>
              </a:ext>
            </a:extLst>
          </p:cNvPr>
          <p:cNvCxnSpPr>
            <a:stCxn id="34" idx="4"/>
          </p:cNvCxnSpPr>
          <p:nvPr/>
        </p:nvCxnSpPr>
        <p:spPr>
          <a:xfrm>
            <a:off x="4686175" y="5334517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EB0B421-5C11-08DC-8B8E-84EE34678831}"/>
              </a:ext>
            </a:extLst>
          </p:cNvPr>
          <p:cNvCxnSpPr>
            <a:cxnSpLocks/>
          </p:cNvCxnSpPr>
          <p:nvPr/>
        </p:nvCxnSpPr>
        <p:spPr>
          <a:xfrm>
            <a:off x="1620370" y="3932583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B3DCC8C-D15D-F363-CD11-DDEF2F311F94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079815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93F1288-819A-6303-02F6-59A5CF1FD760}"/>
              </a:ext>
            </a:extLst>
          </p:cNvPr>
          <p:cNvCxnSpPr>
            <a:cxnSpLocks/>
          </p:cNvCxnSpPr>
          <p:nvPr/>
        </p:nvCxnSpPr>
        <p:spPr>
          <a:xfrm flipH="1">
            <a:off x="4991386" y="4368963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A23BFA8-6945-2BD4-F483-DA085F208F90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437579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A34ADE-A81B-9592-8C48-9B6F72A421D9}"/>
                  </a:ext>
                </a:extLst>
              </p:cNvPr>
              <p:cNvSpPr txBox="1"/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6A851D0-C3E0-415A-19E9-495F12AB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12" y="1728555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31F0BD4-73F7-BFF4-1949-E23573B87BA6}"/>
              </a:ext>
            </a:extLst>
          </p:cNvPr>
          <p:cNvSpPr txBox="1"/>
          <p:nvPr/>
        </p:nvSpPr>
        <p:spPr>
          <a:xfrm>
            <a:off x="6163387" y="5067817"/>
            <a:ext cx="2720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 = false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 = true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 = false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 = anything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85028C-C0F6-CF25-7912-42FF12080901}"/>
              </a:ext>
            </a:extLst>
          </p:cNvPr>
          <p:cNvSpPr/>
          <p:nvPr/>
        </p:nvSpPr>
        <p:spPr>
          <a:xfrm>
            <a:off x="2246268" y="2464480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F344268-9E5C-4FAE-5CE1-F3197DBE4700}"/>
              </a:ext>
            </a:extLst>
          </p:cNvPr>
          <p:cNvSpPr/>
          <p:nvPr/>
        </p:nvSpPr>
        <p:spPr>
          <a:xfrm>
            <a:off x="4486748" y="5896608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C585B12-289C-779C-4A2B-A1D92161566A}"/>
              </a:ext>
            </a:extLst>
          </p:cNvPr>
          <p:cNvSpPr/>
          <p:nvPr/>
        </p:nvSpPr>
        <p:spPr>
          <a:xfrm>
            <a:off x="5628280" y="2409914"/>
            <a:ext cx="890588" cy="920601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79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9097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each clause is an OR of variables, at least one of the three must be true for the entire formula to be true.  Therefore each 3-clique in the graph will have at least one node that can be selected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4E0582A-EF29-37FB-9C99-9C1C166C58EB}"/>
                  </a:ext>
                </a:extLst>
              </p:cNvPr>
              <p:cNvSpPr txBox="1"/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4E0582A-EF29-37FB-9C99-9C1C166C5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537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EACFE51-B519-B9F6-921C-E2098F139F3B}"/>
              </a:ext>
            </a:extLst>
          </p:cNvPr>
          <p:cNvSpPr/>
          <p:nvPr/>
        </p:nvSpPr>
        <p:spPr>
          <a:xfrm>
            <a:off x="1225899" y="3487216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76D0880-8319-5061-001B-38884DE7844D}"/>
              </a:ext>
            </a:extLst>
          </p:cNvPr>
          <p:cNvSpPr/>
          <p:nvPr/>
        </p:nvSpPr>
        <p:spPr>
          <a:xfrm>
            <a:off x="4605944" y="345930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46092FB-17B6-9452-097C-BD6C037920E5}"/>
              </a:ext>
            </a:extLst>
          </p:cNvPr>
          <p:cNvSpPr/>
          <p:nvPr/>
        </p:nvSpPr>
        <p:spPr>
          <a:xfrm>
            <a:off x="4345281" y="4867730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1601888-EB62-3CCB-BA26-8B2035422FF2}"/>
                  </a:ext>
                </a:extLst>
              </p:cNvPr>
              <p:cNvSpPr txBox="1"/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1601888-EB62-3CCB-BA26-8B2035422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0833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EACFE51-B519-B9F6-921C-E2098F139F3B}"/>
              </a:ext>
            </a:extLst>
          </p:cNvPr>
          <p:cNvSpPr/>
          <p:nvPr/>
        </p:nvSpPr>
        <p:spPr>
          <a:xfrm>
            <a:off x="1225899" y="3487216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76D0880-8319-5061-001B-38884DE7844D}"/>
              </a:ext>
            </a:extLst>
          </p:cNvPr>
          <p:cNvSpPr/>
          <p:nvPr/>
        </p:nvSpPr>
        <p:spPr>
          <a:xfrm>
            <a:off x="4605944" y="345930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46092FB-17B6-9452-097C-BD6C037920E5}"/>
              </a:ext>
            </a:extLst>
          </p:cNvPr>
          <p:cNvSpPr/>
          <p:nvPr/>
        </p:nvSpPr>
        <p:spPr>
          <a:xfrm>
            <a:off x="4597780" y="616426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CE8559B-8AD5-576B-F8E7-AEECD9A57F6C}"/>
                  </a:ext>
                </a:extLst>
              </p:cNvPr>
              <p:cNvSpPr txBox="1"/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CE8559B-8AD5-576B-F8E7-AEECD9A57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2893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with an independent set S of k vertices,  show there exists a truth assignment satisfying the </a:t>
            </a:r>
            <a:r>
              <a:rPr lang="en-US" dirty="0" err="1"/>
              <a:t>boolean</a:t>
            </a:r>
            <a:r>
              <a:rPr lang="en-US" dirty="0"/>
              <a:t> formula</a:t>
            </a:r>
          </a:p>
          <a:p>
            <a:pPr lvl="1"/>
            <a:r>
              <a:rPr lang="en-US" dirty="0"/>
              <a:t>For any variable x</a:t>
            </a:r>
            <a:r>
              <a:rPr lang="en-US" baseline="-25000" dirty="0"/>
              <a:t>i</a:t>
            </a:r>
            <a:r>
              <a:rPr lang="en-US" dirty="0"/>
              <a:t>, S cannot contain both x</a:t>
            </a:r>
            <a:r>
              <a:rPr lang="en-US" baseline="-25000" dirty="0"/>
              <a:t>i</a:t>
            </a:r>
            <a:r>
              <a:rPr lang="en-US" dirty="0"/>
              <a:t> and ¬x</a:t>
            </a:r>
            <a:r>
              <a:rPr lang="en-US" baseline="-25000" dirty="0"/>
              <a:t>i</a:t>
            </a:r>
            <a:r>
              <a:rPr lang="en-US" dirty="0"/>
              <a:t> since they are connected by an edge</a:t>
            </a:r>
          </a:p>
          <a:p>
            <a:endParaRPr lang="en-US" dirty="0"/>
          </a:p>
          <a:p>
            <a:pPr lvl="1"/>
            <a:r>
              <a:rPr lang="en-US" dirty="0"/>
              <a:t>For each vertex in S, we assign it a true value and all others false. Since S has only k vertices, it must have one vertex per clause</a:t>
            </a:r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 </a:t>
            </a:r>
          </a:p>
          <a:p>
            <a:r>
              <a:rPr lang="en-US" dirty="0"/>
              <a:t>b =  </a:t>
            </a:r>
          </a:p>
          <a:p>
            <a:r>
              <a:rPr lang="en-US" dirty="0"/>
              <a:t>c = </a:t>
            </a:r>
          </a:p>
          <a:p>
            <a:r>
              <a:rPr lang="en-US" dirty="0"/>
              <a:t>d 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575315" y="5961521"/>
            <a:ext cx="344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setting of variables?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2AEC4B4C-AAD8-C7A5-DB09-879FF1D43BB8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46" name="Oval 8">
              <a:extLst>
                <a:ext uri="{FF2B5EF4-FFF2-40B4-BE49-F238E27FC236}">
                  <a16:creationId xmlns:a16="http://schemas.microsoft.com/office/drawing/2014/main" id="{3120EA30-2923-49D6-7A31-F1DD6EC5C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ext Box 9">
              <a:extLst>
                <a:ext uri="{FF2B5EF4-FFF2-40B4-BE49-F238E27FC236}">
                  <a16:creationId xmlns:a16="http://schemas.microsoft.com/office/drawing/2014/main" id="{DDED39EB-E8CA-6CCC-329F-F57C78386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23A60C18-9BC5-D809-13B7-5EFCFB92DD81}"/>
              </a:ext>
            </a:extLst>
          </p:cNvPr>
          <p:cNvSpPr/>
          <p:nvPr/>
        </p:nvSpPr>
        <p:spPr>
          <a:xfrm>
            <a:off x="2601819" y="4033817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FB423C-A553-7B7D-03B9-75C646637CC4}"/>
              </a:ext>
            </a:extLst>
          </p:cNvPr>
          <p:cNvSpPr/>
          <p:nvPr/>
        </p:nvSpPr>
        <p:spPr>
          <a:xfrm>
            <a:off x="3219428" y="5622610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19F347F-4426-436A-A1D5-5565F87FE999}"/>
              </a:ext>
            </a:extLst>
          </p:cNvPr>
          <p:cNvSpPr/>
          <p:nvPr/>
        </p:nvSpPr>
        <p:spPr>
          <a:xfrm>
            <a:off x="4605944" y="346244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2C8E2A-28A1-292E-9981-1B1682617E29}"/>
                  </a:ext>
                </a:extLst>
              </p:cNvPr>
              <p:cNvSpPr txBox="1"/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2C8E2A-28A1-292E-9981-1B1682617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0869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910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F </a:t>
            </a:r>
          </a:p>
          <a:p>
            <a:r>
              <a:rPr lang="en-US" dirty="0"/>
              <a:t>b = T </a:t>
            </a:r>
          </a:p>
          <a:p>
            <a:r>
              <a:rPr lang="en-US" dirty="0"/>
              <a:t>c = T</a:t>
            </a:r>
          </a:p>
          <a:p>
            <a:r>
              <a:rPr lang="en-US" dirty="0"/>
              <a:t>d = T/F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575315" y="5961521"/>
            <a:ext cx="344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setting of variables?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2AEC4B4C-AAD8-C7A5-DB09-879FF1D43BB8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46" name="Oval 8">
              <a:extLst>
                <a:ext uri="{FF2B5EF4-FFF2-40B4-BE49-F238E27FC236}">
                  <a16:creationId xmlns:a16="http://schemas.microsoft.com/office/drawing/2014/main" id="{3120EA30-2923-49D6-7A31-F1DD6EC5C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ext Box 9">
              <a:extLst>
                <a:ext uri="{FF2B5EF4-FFF2-40B4-BE49-F238E27FC236}">
                  <a16:creationId xmlns:a16="http://schemas.microsoft.com/office/drawing/2014/main" id="{DDED39EB-E8CA-6CCC-329F-F57C78386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23A60C18-9BC5-D809-13B7-5EFCFB92DD81}"/>
              </a:ext>
            </a:extLst>
          </p:cNvPr>
          <p:cNvSpPr/>
          <p:nvPr/>
        </p:nvSpPr>
        <p:spPr>
          <a:xfrm>
            <a:off x="2601819" y="4033817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FB423C-A553-7B7D-03B9-75C646637CC4}"/>
              </a:ext>
            </a:extLst>
          </p:cNvPr>
          <p:cNvSpPr/>
          <p:nvPr/>
        </p:nvSpPr>
        <p:spPr>
          <a:xfrm>
            <a:off x="3219428" y="5622610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19F347F-4426-436A-A1D5-5565F87FE999}"/>
              </a:ext>
            </a:extLst>
          </p:cNvPr>
          <p:cNvSpPr/>
          <p:nvPr/>
        </p:nvSpPr>
        <p:spPr>
          <a:xfrm>
            <a:off x="4605944" y="346244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D93E76-87BA-2E48-45BF-B70E15D44C63}"/>
                  </a:ext>
                </a:extLst>
              </p:cNvPr>
              <p:cNvSpPr txBox="1"/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D93E76-87BA-2E48-45BF-B70E15D44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7" y="1839508"/>
                <a:ext cx="6099811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487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SUBSET-SUM:</a:t>
            </a:r>
          </a:p>
          <a:p>
            <a:pPr lvl="1"/>
            <a:r>
              <a:rPr lang="en-US" sz="2000" dirty="0"/>
              <a:t>Given a set S of positive integers, is there some subset S’⊆ S whose elements sum to t.</a:t>
            </a:r>
          </a:p>
          <a:p>
            <a:pPr marL="36576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TRAVELING-SALESMAN:</a:t>
            </a:r>
          </a:p>
          <a:p>
            <a:pPr lvl="1"/>
            <a:r>
              <a:rPr lang="en-US" sz="2000" dirty="0"/>
              <a:t>Given a weighted graph G, does the graph contain a </a:t>
            </a:r>
            <a:r>
              <a:rPr lang="en-US" sz="2000" dirty="0" err="1"/>
              <a:t>hamiltonian</a:t>
            </a:r>
            <a:r>
              <a:rPr lang="en-US" sz="2000" dirty="0"/>
              <a:t> cycle of length k or less?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VERTEX-COVER:</a:t>
            </a:r>
          </a:p>
          <a:p>
            <a:pPr lvl="1"/>
            <a:r>
              <a:rPr lang="en-US" sz="2000" dirty="0"/>
              <a:t>Given a graph G = (V, E), is there a subset V’⊆V such that if (</a:t>
            </a:r>
            <a:r>
              <a:rPr lang="en-US" sz="2000" dirty="0" err="1"/>
              <a:t>u,v</a:t>
            </a:r>
            <a:r>
              <a:rPr lang="en-US" sz="2000" dirty="0"/>
              <a:t>)∈E then </a:t>
            </a:r>
            <a:r>
              <a:rPr lang="en-US" sz="2000" dirty="0" err="1"/>
              <a:t>u∈V</a:t>
            </a:r>
            <a:r>
              <a:rPr lang="en-US" sz="2000" dirty="0"/>
              <a:t>’ or </a:t>
            </a:r>
            <a:r>
              <a:rPr lang="en-US" sz="2000" dirty="0" err="1"/>
              <a:t>v∈V</a:t>
            </a:r>
            <a:r>
              <a:rPr lang="en-US" sz="2000" dirty="0"/>
              <a:t>’?</a:t>
            </a:r>
          </a:p>
        </p:txBody>
      </p:sp>
    </p:spTree>
    <p:extLst>
      <p:ext uri="{BB962C8B-B14F-4D97-AF65-F5344CB8AC3E}">
        <p14:creationId xmlns:p14="http://schemas.microsoft.com/office/powerpoint/2010/main" val="6960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17200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known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1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reduce any of these problems to a new problem in an NP-completeness proof</a:t>
            </a:r>
          </a:p>
          <a:p>
            <a:endParaRPr lang="en-US" dirty="0"/>
          </a:p>
          <a:p>
            <a:r>
              <a:rPr lang="en-US" dirty="0"/>
              <a:t>SAT, 3-SAT</a:t>
            </a:r>
          </a:p>
          <a:p>
            <a:r>
              <a:rPr lang="en-US" dirty="0"/>
              <a:t>CLIQUE, HALF-CLIQUE</a:t>
            </a:r>
          </a:p>
          <a:p>
            <a:r>
              <a:rPr lang="en-US" dirty="0"/>
              <a:t>INDEPENDENT-SET</a:t>
            </a:r>
          </a:p>
          <a:p>
            <a:r>
              <a:rPr lang="en-US" dirty="0"/>
              <a:t>HAMILTONIAN-CYCLE</a:t>
            </a:r>
          </a:p>
          <a:p>
            <a:r>
              <a:rPr lang="en-US" dirty="0"/>
              <a:t>TRAVELING-SALESMAN</a:t>
            </a:r>
          </a:p>
          <a:p>
            <a:r>
              <a:rPr lang="en-US" dirty="0"/>
              <a:t>VERTEX-COVER</a:t>
            </a:r>
          </a:p>
          <a:p>
            <a:r>
              <a:rPr lang="en-US" dirty="0"/>
              <a:t>SUBSET-SUM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433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vs.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All the problems we’ve looked at asked decision questions:</a:t>
            </a:r>
          </a:p>
          <a:p>
            <a:pPr lvl="1"/>
            <a:r>
              <a:rPr lang="en-US" sz="2400" dirty="0"/>
              <a:t>Is there a </a:t>
            </a:r>
            <a:r>
              <a:rPr lang="en-US" sz="2400" dirty="0" err="1"/>
              <a:t>hamiltonian</a:t>
            </a:r>
            <a:r>
              <a:rPr lang="en-US" sz="2400" dirty="0"/>
              <a:t> cycle?</a:t>
            </a:r>
          </a:p>
          <a:p>
            <a:pPr lvl="1"/>
            <a:r>
              <a:rPr lang="en-US" sz="2400" dirty="0"/>
              <a:t>Does the graph have a clique of size k?</a:t>
            </a:r>
          </a:p>
          <a:p>
            <a:pPr lvl="1"/>
            <a:r>
              <a:rPr lang="en-US" sz="2400" dirty="0"/>
              <a:t>Does the graph has an independent set of size k?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For many of the problems with a k in them, we really want to know what the largest/smallest one is</a:t>
            </a:r>
          </a:p>
          <a:p>
            <a:pPr lvl="1"/>
            <a:r>
              <a:rPr lang="en-US" sz="2400" dirty="0"/>
              <a:t>What is the largest clique in the graph?</a:t>
            </a:r>
          </a:p>
          <a:p>
            <a:pPr lvl="1"/>
            <a:r>
              <a:rPr lang="en-US" sz="2400" dirty="0"/>
              <a:t>What is the shortest path that visits all the vertices exactly once?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don’t we care?</a:t>
            </a:r>
          </a:p>
        </p:txBody>
      </p:sp>
    </p:spTree>
    <p:extLst>
      <p:ext uri="{BB962C8B-B14F-4D97-AF65-F5344CB8AC3E}">
        <p14:creationId xmlns:p14="http://schemas.microsoft.com/office/powerpoint/2010/main" val="24771939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big question:</a:t>
            </a:r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P=NP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NP-Complete problems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NP-Complete problems are somehow harder and distinct</a:t>
            </a: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https://www.math.uwaterloo.ca/tsp/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https://www.math.uwaterloo.ca/tsp/world/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A1010A-B66F-1AF7-1A0D-550116E2D2F2}"/>
              </a:ext>
            </a:extLst>
          </p:cNvPr>
          <p:cNvSpPr txBox="1"/>
          <p:nvPr/>
        </p:nvSpPr>
        <p:spPr>
          <a:xfrm>
            <a:off x="3172560" y="2637638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5538687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Show that Half-Clique is in NP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the verifier runs in polynomial time</a:t>
            </a:r>
          </a:p>
          <a:p>
            <a:pPr marL="834390" lvl="1" indent="-514350">
              <a:buAutoNum type="alphaLcPeriod"/>
            </a:pPr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E2C961-9E28-1F9A-3A0D-54AD773E5148}"/>
              </a:ext>
            </a:extLst>
          </p:cNvPr>
          <p:cNvCxnSpPr/>
          <p:nvPr/>
        </p:nvCxnSpPr>
        <p:spPr>
          <a:xfrm>
            <a:off x="255154" y="62916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3ECDD44-BFE1-30D1-D694-D2AC1AD5187F}"/>
              </a:ext>
            </a:extLst>
          </p:cNvPr>
          <p:cNvSpPr/>
          <p:nvPr/>
        </p:nvSpPr>
        <p:spPr>
          <a:xfrm>
            <a:off x="489338" y="6306573"/>
            <a:ext cx="824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113967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737298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 </a:t>
            </a:r>
          </a:p>
          <a:p>
            <a:pPr marL="514350" indent="-514350">
              <a:buAutoNum type="arabicPeriod"/>
            </a:pPr>
            <a:endParaRPr lang="en-US" sz="1800" dirty="0"/>
          </a:p>
          <a:p>
            <a:pPr marL="514350" indent="-514350">
              <a:buAutoNum type="arabicPeriod"/>
            </a:pPr>
            <a:r>
              <a:rPr lang="en-US" sz="1800" dirty="0"/>
              <a:t>Show that all NP-complete problems are reducible to Half-Clique in polynomial time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Half-Clique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NEW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62916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6306573"/>
            <a:ext cx="824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422D6-62B8-4C1A-437A-978AC7601B07}"/>
              </a:ext>
            </a:extLst>
          </p:cNvPr>
          <p:cNvSpPr/>
          <p:nvPr/>
        </p:nvSpPr>
        <p:spPr>
          <a:xfrm>
            <a:off x="375730" y="747346"/>
            <a:ext cx="234184" cy="327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20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Allows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468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1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4234</TotalTime>
  <Words>4049</Words>
  <Application>Microsoft Macintosh PowerPoint</Application>
  <PresentationFormat>On-screen Show (4:3)</PresentationFormat>
  <Paragraphs>552</Paragraphs>
  <Slides>66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Calibri</vt:lpstr>
      <vt:lpstr>Cambria Math</vt:lpstr>
      <vt:lpstr>Monotype Corsiva</vt:lpstr>
      <vt:lpstr>Symbol</vt:lpstr>
      <vt:lpstr>Tw Cen MT</vt:lpstr>
      <vt:lpstr>Wingdings</vt:lpstr>
      <vt:lpstr>Wingdings 2</vt:lpstr>
      <vt:lpstr>Median</vt:lpstr>
      <vt:lpstr>Equation</vt:lpstr>
      <vt:lpstr>NP-Complete Reductions</vt:lpstr>
      <vt:lpstr>Admin</vt:lpstr>
      <vt:lpstr>P problems</vt:lpstr>
      <vt:lpstr>NP problems</vt:lpstr>
      <vt:lpstr>P and NP</vt:lpstr>
      <vt:lpstr>Reduction function</vt:lpstr>
      <vt:lpstr>Reduction function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CLIQUE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Reduction proof</vt:lpstr>
      <vt:lpstr>Independent-Set</vt:lpstr>
      <vt:lpstr>Independent-Set</vt:lpstr>
      <vt:lpstr>CLIQUE revisited</vt:lpstr>
      <vt:lpstr>Is CLIQUE NP-Complete?</vt:lpstr>
      <vt:lpstr>Independent-Set</vt:lpstr>
      <vt:lpstr>Independent-Set to Clique</vt:lpstr>
      <vt:lpstr>Independent-Set to Clique</vt:lpstr>
      <vt:lpstr>Reduction proof</vt:lpstr>
      <vt:lpstr>Proof</vt:lpstr>
      <vt:lpstr>Proof</vt:lpstr>
      <vt:lpstr>Concrete example</vt:lpstr>
      <vt:lpstr>Independent-Set revisited</vt:lpstr>
      <vt:lpstr>Independent-Set revisited</vt:lpstr>
      <vt:lpstr>3-SAT to Independent-Set</vt:lpstr>
      <vt:lpstr>3-SAT to Independent-Set</vt:lpstr>
      <vt:lpstr>3-SAT to Independent-Set</vt:lpstr>
      <vt:lpstr>3-SAT to Independent-Set</vt:lpstr>
      <vt:lpstr>3-SAT to Independent-Set</vt:lpstr>
      <vt:lpstr>3-SAT to Independent-Set</vt:lpstr>
      <vt:lpstr>Proof</vt:lpstr>
      <vt:lpstr>Proof</vt:lpstr>
      <vt:lpstr>Proof</vt:lpstr>
      <vt:lpstr>Proof</vt:lpstr>
      <vt:lpstr>Proof</vt:lpstr>
      <vt:lpstr>Proof</vt:lpstr>
      <vt:lpstr>Proof</vt:lpstr>
      <vt:lpstr>Proof</vt:lpstr>
      <vt:lpstr>More NP-Complete problems</vt:lpstr>
      <vt:lpstr>Our known NP-Complete problems</vt:lpstr>
      <vt:lpstr>Search vs. Exists</vt:lpstr>
      <vt:lpstr>P vs. NP</vt:lpstr>
      <vt:lpstr>Solving NP-Complete problems</vt:lpstr>
      <vt:lpstr>PowerPoint Presentation</vt:lpstr>
      <vt:lpstr>Is Half-Clique NP-Complete?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290</cp:revision>
  <cp:lastPrinted>2024-04-23T20:10:03Z</cp:lastPrinted>
  <dcterms:created xsi:type="dcterms:W3CDTF">2012-05-07T17:47:03Z</dcterms:created>
  <dcterms:modified xsi:type="dcterms:W3CDTF">2024-11-19T19:29:55Z</dcterms:modified>
</cp:coreProperties>
</file>