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68"/>
  </p:notesMasterIdLst>
  <p:sldIdLst>
    <p:sldId id="256" r:id="rId2"/>
    <p:sldId id="362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346" r:id="rId14"/>
    <p:sldId id="347" r:id="rId15"/>
    <p:sldId id="267" r:id="rId16"/>
    <p:sldId id="271" r:id="rId17"/>
    <p:sldId id="270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78" r:id="rId26"/>
    <p:sldId id="280" r:id="rId27"/>
    <p:sldId id="282" r:id="rId28"/>
    <p:sldId id="281" r:id="rId29"/>
    <p:sldId id="283" r:id="rId30"/>
    <p:sldId id="348" r:id="rId31"/>
    <p:sldId id="285" r:id="rId32"/>
    <p:sldId id="286" r:id="rId33"/>
    <p:sldId id="288" r:id="rId34"/>
    <p:sldId id="355" r:id="rId35"/>
    <p:sldId id="356" r:id="rId36"/>
    <p:sldId id="357" r:id="rId37"/>
    <p:sldId id="290" r:id="rId38"/>
    <p:sldId id="365" r:id="rId39"/>
    <p:sldId id="366" r:id="rId40"/>
    <p:sldId id="363" r:id="rId41"/>
    <p:sldId id="349" r:id="rId42"/>
    <p:sldId id="359" r:id="rId43"/>
    <p:sldId id="289" r:id="rId44"/>
    <p:sldId id="360" r:id="rId45"/>
    <p:sldId id="293" r:id="rId46"/>
    <p:sldId id="361" r:id="rId47"/>
    <p:sldId id="350" r:id="rId48"/>
    <p:sldId id="294" r:id="rId49"/>
    <p:sldId id="295" r:id="rId50"/>
    <p:sldId id="296" r:id="rId51"/>
    <p:sldId id="376" r:id="rId52"/>
    <p:sldId id="298" r:id="rId53"/>
    <p:sldId id="299" r:id="rId54"/>
    <p:sldId id="300" r:id="rId55"/>
    <p:sldId id="292" r:id="rId56"/>
    <p:sldId id="291" r:id="rId57"/>
    <p:sldId id="301" r:id="rId58"/>
    <p:sldId id="303" r:id="rId59"/>
    <p:sldId id="302" r:id="rId60"/>
    <p:sldId id="304" r:id="rId61"/>
    <p:sldId id="305" r:id="rId62"/>
    <p:sldId id="351" r:id="rId63"/>
    <p:sldId id="306" r:id="rId64"/>
    <p:sldId id="309" r:id="rId65"/>
    <p:sldId id="307" r:id="rId66"/>
    <p:sldId id="352" r:id="rId6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88" autoAdjust="0"/>
    <p:restoredTop sz="94689"/>
  </p:normalViewPr>
  <p:slideViewPr>
    <p:cSldViewPr snapToGrid="0" snapToObjects="1">
      <p:cViewPr varScale="1">
        <p:scale>
          <a:sx n="108" d="100"/>
          <a:sy n="108" d="100"/>
        </p:scale>
        <p:origin x="87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F74A3F-3C2C-9340-BD65-4AF8BE3CE1AC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C1D82-B653-3647-8619-A21CB6B38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86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Today, we’re going to look at broader</a:t>
            </a:r>
            <a:r>
              <a:rPr lang="en-US" baseline="0" dirty="0"/>
              <a:t> categories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C1D82-B653-3647-8619-A21CB6B38A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66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28701E-CAF4-4159-9B3E-41C86DFFA30D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28701E-CAF4-4159-9B3E-41C86DFFA30D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728701E-CAF4-4159-9B3E-41C86DFFA30D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5.bin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NP-Complete problems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David Kauchak – Fall 2024</a:t>
            </a:r>
          </a:p>
        </p:txBody>
      </p:sp>
    </p:spTree>
    <p:extLst>
      <p:ext uri="{BB962C8B-B14F-4D97-AF65-F5344CB8AC3E}">
        <p14:creationId xmlns:p14="http://schemas.microsoft.com/office/powerpoint/2010/main" val="101436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Solvable vs. unsolvable problems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0652" y="1877799"/>
            <a:ext cx="5805286" cy="12042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12148" y="3606086"/>
            <a:ext cx="69937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A problem is solvable if given enough (i.e. finite) time you could solve it</a:t>
            </a:r>
          </a:p>
        </p:txBody>
      </p:sp>
    </p:spTree>
    <p:extLst>
      <p:ext uri="{BB962C8B-B14F-4D97-AF65-F5344CB8AC3E}">
        <p14:creationId xmlns:p14="http://schemas.microsoft.com/office/powerpoint/2010/main" val="2273851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864193" cy="9253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Given n integers, sort them from smallest to largest.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39644" y="3067818"/>
            <a:ext cx="38403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Tractable/intractable?</a:t>
            </a:r>
          </a:p>
          <a:p>
            <a:endParaRPr lang="en-US" sz="3200" dirty="0">
              <a:solidFill>
                <a:srgbClr val="FF0000"/>
              </a:solidFill>
            </a:endParaRPr>
          </a:p>
          <a:p>
            <a:r>
              <a:rPr lang="en-US" sz="3200" dirty="0">
                <a:solidFill>
                  <a:srgbClr val="FF0000"/>
                </a:solidFill>
              </a:rPr>
              <a:t>Solvable/unsolvable?</a:t>
            </a:r>
          </a:p>
        </p:txBody>
      </p:sp>
    </p:spTree>
    <p:extLst>
      <p:ext uri="{BB962C8B-B14F-4D97-AF65-F5344CB8AC3E}">
        <p14:creationId xmlns:p14="http://schemas.microsoft.com/office/powerpoint/2010/main" val="3877696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864193" cy="9253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Given n integers, sort them from smallest to largest.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10893" y="3067818"/>
            <a:ext cx="41824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Solvable and tractable:</a:t>
            </a:r>
          </a:p>
          <a:p>
            <a:r>
              <a:rPr lang="en-US" sz="3200" dirty="0" err="1">
                <a:solidFill>
                  <a:srgbClr val="0000FF"/>
                </a:solidFill>
              </a:rPr>
              <a:t>Mergesort</a:t>
            </a:r>
            <a:r>
              <a:rPr lang="en-US" sz="3200" dirty="0">
                <a:solidFill>
                  <a:srgbClr val="0000FF"/>
                </a:solidFill>
              </a:rPr>
              <a:t>: </a:t>
            </a:r>
            <a:r>
              <a:rPr lang="el-GR" sz="3200" dirty="0">
                <a:solidFill>
                  <a:srgbClr val="0000FF"/>
                </a:solidFill>
                <a:cs typeface="Arial" charset="0"/>
              </a:rPr>
              <a:t>Θ</a:t>
            </a:r>
            <a:r>
              <a:rPr lang="en-US" sz="3200" dirty="0">
                <a:solidFill>
                  <a:srgbClr val="0000FF"/>
                </a:solidFill>
                <a:cs typeface="Arial" charset="0"/>
              </a:rPr>
              <a:t>(</a:t>
            </a:r>
            <a:r>
              <a:rPr lang="en-US" sz="3200" i="1" dirty="0">
                <a:solidFill>
                  <a:srgbClr val="0000FF"/>
                </a:solidFill>
                <a:cs typeface="Arial" charset="0"/>
              </a:rPr>
              <a:t>n</a:t>
            </a:r>
            <a:r>
              <a:rPr lang="en-US" sz="3200" dirty="0">
                <a:solidFill>
                  <a:srgbClr val="0000FF"/>
                </a:solidFill>
                <a:cs typeface="Arial" charset="0"/>
              </a:rPr>
              <a:t> log </a:t>
            </a:r>
            <a:r>
              <a:rPr lang="en-US" sz="3200" i="1" dirty="0">
                <a:solidFill>
                  <a:srgbClr val="0000FF"/>
                </a:solidFill>
                <a:cs typeface="Arial" charset="0"/>
              </a:rPr>
              <a:t>n </a:t>
            </a:r>
            <a:r>
              <a:rPr lang="en-US" sz="3200" dirty="0">
                <a:solidFill>
                  <a:srgbClr val="0000FF"/>
                </a:solidFill>
                <a:cs typeface="Arial" charset="0"/>
              </a:rPr>
              <a:t>)</a:t>
            </a:r>
            <a:endParaRPr lang="el-GR" sz="3200" i="1" dirty="0">
              <a:solidFill>
                <a:srgbClr val="0000FF"/>
              </a:solidFill>
              <a:cs typeface="Arial" charset="0"/>
            </a:endParaRPr>
          </a:p>
          <a:p>
            <a:endParaRPr 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035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Enumerating all subsets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864193" cy="9253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Given a set of n items, enumerate all possible subsets.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39644" y="3067818"/>
            <a:ext cx="38403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Tractable/intractable?</a:t>
            </a:r>
          </a:p>
          <a:p>
            <a:endParaRPr lang="en-US" sz="3200" dirty="0">
              <a:solidFill>
                <a:srgbClr val="FF0000"/>
              </a:solidFill>
            </a:endParaRPr>
          </a:p>
          <a:p>
            <a:r>
              <a:rPr lang="en-US" sz="3200" dirty="0">
                <a:solidFill>
                  <a:srgbClr val="FF0000"/>
                </a:solidFill>
              </a:rPr>
              <a:t>Solvable/unsolvable?</a:t>
            </a:r>
          </a:p>
        </p:txBody>
      </p:sp>
    </p:spTree>
    <p:extLst>
      <p:ext uri="{BB962C8B-B14F-4D97-AF65-F5344CB8AC3E}">
        <p14:creationId xmlns:p14="http://schemas.microsoft.com/office/powerpoint/2010/main" val="2847134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Enumerating all subsets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864193" cy="9253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Given a set of n items, enumerate all possible subsets.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01856" y="3426407"/>
            <a:ext cx="78641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Solvable, but intractable: </a:t>
            </a:r>
            <a:r>
              <a:rPr lang="el-GR" sz="3200" dirty="0">
                <a:solidFill>
                  <a:srgbClr val="0000FF"/>
                </a:solidFill>
                <a:cs typeface="Arial" charset="0"/>
              </a:rPr>
              <a:t>Θ</a:t>
            </a:r>
            <a:r>
              <a:rPr lang="en-US" sz="3200" dirty="0">
                <a:solidFill>
                  <a:srgbClr val="0000FF"/>
                </a:solidFill>
                <a:cs typeface="Arial" charset="0"/>
              </a:rPr>
              <a:t>(</a:t>
            </a:r>
            <a:r>
              <a:rPr lang="en-US" sz="3200" i="1" dirty="0">
                <a:solidFill>
                  <a:srgbClr val="0000FF"/>
                </a:solidFill>
                <a:cs typeface="Arial" charset="0"/>
              </a:rPr>
              <a:t>2</a:t>
            </a:r>
            <a:r>
              <a:rPr lang="en-US" sz="3200" i="1" baseline="30000" dirty="0">
                <a:solidFill>
                  <a:srgbClr val="0000FF"/>
                </a:solidFill>
                <a:cs typeface="Arial" charset="0"/>
              </a:rPr>
              <a:t>n</a:t>
            </a:r>
            <a:r>
              <a:rPr lang="en-US" sz="3200" dirty="0">
                <a:solidFill>
                  <a:srgbClr val="0000FF"/>
                </a:solidFill>
                <a:cs typeface="Arial" charset="0"/>
              </a:rPr>
              <a:t>) subsets</a:t>
            </a:r>
          </a:p>
          <a:p>
            <a:endParaRPr lang="en-US" sz="3200" dirty="0">
              <a:solidFill>
                <a:srgbClr val="0000FF"/>
              </a:solidFill>
              <a:cs typeface="Arial" charset="0"/>
            </a:endParaRPr>
          </a:p>
          <a:p>
            <a:r>
              <a:rPr lang="en-US" sz="3200" dirty="0">
                <a:solidFill>
                  <a:srgbClr val="0000FF"/>
                </a:solidFill>
                <a:cs typeface="Arial" charset="0"/>
              </a:rPr>
              <a:t>For large n this will take a very, very long time</a:t>
            </a:r>
            <a:endParaRPr lang="el-GR" sz="3200" dirty="0">
              <a:solidFill>
                <a:srgbClr val="0000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481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Halting problem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2544" y="1969108"/>
            <a:ext cx="79060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Given an arbitrary algorithm/program and a particular input, will the program terminate?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39644" y="4023836"/>
            <a:ext cx="38403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Tractable/intractable?</a:t>
            </a:r>
          </a:p>
          <a:p>
            <a:endParaRPr lang="en-US" sz="3200" dirty="0">
              <a:solidFill>
                <a:srgbClr val="FF0000"/>
              </a:solidFill>
            </a:endParaRPr>
          </a:p>
          <a:p>
            <a:r>
              <a:rPr lang="en-US" sz="3200" dirty="0">
                <a:solidFill>
                  <a:srgbClr val="FF0000"/>
                </a:solidFill>
              </a:rPr>
              <a:t>Solvable/unsolvable?</a:t>
            </a:r>
          </a:p>
        </p:txBody>
      </p:sp>
    </p:spTree>
    <p:extLst>
      <p:ext uri="{BB962C8B-B14F-4D97-AF65-F5344CB8AC3E}">
        <p14:creationId xmlns:p14="http://schemas.microsoft.com/office/powerpoint/2010/main" val="8059421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Halting problem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2544" y="1969108"/>
            <a:ext cx="79060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Given an arbitrary algorithm/program and a particular input, will the program terminate?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68635" y="4099410"/>
            <a:ext cx="27026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000FF"/>
                </a:solidFill>
              </a:rPr>
              <a:t>Unsolvable </a:t>
            </a:r>
            <a:r>
              <a:rPr lang="en-US" sz="3600" dirty="0">
                <a:solidFill>
                  <a:srgbClr val="0000FF"/>
                </a:solidFill>
                <a:sym typeface="Wingdings"/>
              </a:rPr>
              <a:t></a:t>
            </a:r>
            <a:endParaRPr lang="en-US" sz="3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528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 solution?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1755074"/>
            <a:ext cx="79060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Given a polynomial equation, are there </a:t>
            </a:r>
            <a:r>
              <a:rPr lang="en-US" sz="2800" i="1" dirty="0">
                <a:solidFill>
                  <a:srgbClr val="008000"/>
                </a:solidFill>
              </a:rPr>
              <a:t>integer</a:t>
            </a:r>
            <a:r>
              <a:rPr lang="en-US" sz="2800" dirty="0"/>
              <a:t> values of the variables such that the equation is true?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39644" y="4023836"/>
            <a:ext cx="38403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Tractable/intractable?</a:t>
            </a:r>
          </a:p>
          <a:p>
            <a:endParaRPr lang="en-US" sz="3200" dirty="0">
              <a:solidFill>
                <a:srgbClr val="FF0000"/>
              </a:solidFill>
            </a:endParaRPr>
          </a:p>
          <a:p>
            <a:r>
              <a:rPr lang="en-US" sz="3200" dirty="0">
                <a:solidFill>
                  <a:srgbClr val="FF0000"/>
                </a:solidFill>
              </a:rPr>
              <a:t>Solvable/unsolvable?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3580457"/>
              </p:ext>
            </p:extLst>
          </p:nvPr>
        </p:nvGraphicFramePr>
        <p:xfrm>
          <a:off x="2408321" y="2976259"/>
          <a:ext cx="3716524" cy="5767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73200" imgH="228600" progId="Equation.3">
                  <p:embed/>
                </p:oleObj>
              </mc:Choice>
              <mc:Fallback>
                <p:oleObj name="Equation" r:id="rId2" imgW="14732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408321" y="2976259"/>
                        <a:ext cx="3716524" cy="5767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60478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 solution?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1755074"/>
            <a:ext cx="79060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Given a polynomial equation, are there </a:t>
            </a:r>
            <a:r>
              <a:rPr lang="en-US" sz="2800" i="1" dirty="0">
                <a:solidFill>
                  <a:srgbClr val="008000"/>
                </a:solidFill>
              </a:rPr>
              <a:t>integer</a:t>
            </a:r>
            <a:r>
              <a:rPr lang="en-US" sz="2800" dirty="0"/>
              <a:t> values of the variables such that the equation is true?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574071"/>
              </p:ext>
            </p:extLst>
          </p:nvPr>
        </p:nvGraphicFramePr>
        <p:xfrm>
          <a:off x="2408321" y="2976259"/>
          <a:ext cx="3716524" cy="5767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73200" imgH="228600" progId="Equation.3">
                  <p:embed/>
                </p:oleObj>
              </mc:Choice>
              <mc:Fallback>
                <p:oleObj name="Equation" r:id="rId2" imgW="14732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408321" y="2976259"/>
                        <a:ext cx="3716524" cy="5767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668635" y="4099410"/>
            <a:ext cx="27026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000FF"/>
                </a:solidFill>
              </a:rPr>
              <a:t>Unsolvable </a:t>
            </a:r>
            <a:r>
              <a:rPr lang="en-US" sz="3600" dirty="0">
                <a:solidFill>
                  <a:srgbClr val="0000FF"/>
                </a:solidFill>
                <a:sym typeface="Wingdings"/>
              </a:rPr>
              <a:t></a:t>
            </a:r>
            <a:endParaRPr lang="en-US" sz="3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4373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Hamiltonian cycle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1755074"/>
            <a:ext cx="77347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Given an undirected graph G=(V, E), a </a:t>
            </a:r>
            <a:r>
              <a:rPr lang="en-US" sz="2800" dirty="0" err="1"/>
              <a:t>hamiltonian</a:t>
            </a:r>
            <a:r>
              <a:rPr lang="en-US" sz="2800" dirty="0"/>
              <a:t> cycle is a cycle that visits every vertex V exactly once</a:t>
            </a:r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3263265" y="4156769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167765" y="5147763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434965" y="6214563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3453765" y="5757363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6882765" y="5300163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sp>
        <p:nvSpPr>
          <p:cNvPr id="26" name="Line 25"/>
          <p:cNvSpPr>
            <a:spLocks noChangeShapeType="1"/>
          </p:cNvSpPr>
          <p:nvPr/>
        </p:nvSpPr>
        <p:spPr bwMode="auto">
          <a:xfrm flipV="1">
            <a:off x="1701165" y="4538163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>
            <a:off x="1701165" y="5528763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 flipH="1" flipV="1">
            <a:off x="3606165" y="4690563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>
            <a:off x="3987165" y="6062163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 flipV="1">
            <a:off x="5968365" y="5757363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>
            <a:off x="3796665" y="4538163"/>
            <a:ext cx="30861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87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1B16B-8AC4-D441-AFAA-ACAC1C4BB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641D6-A9C7-B643-B17C-C27A7823252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Assignment 10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Group 10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Midterm 3 next week: 10/10 – 11/12</a:t>
            </a:r>
          </a:p>
        </p:txBody>
      </p:sp>
    </p:spTree>
    <p:extLst>
      <p:ext uri="{BB962C8B-B14F-4D97-AF65-F5344CB8AC3E}">
        <p14:creationId xmlns:p14="http://schemas.microsoft.com/office/powerpoint/2010/main" val="4421828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Hamiltonian cycle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1755074"/>
            <a:ext cx="77347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Given an undirected graph G=(V, E), a </a:t>
            </a:r>
            <a:r>
              <a:rPr lang="en-US" sz="2800" dirty="0" err="1"/>
              <a:t>hamiltonian</a:t>
            </a:r>
            <a:r>
              <a:rPr lang="en-US" sz="2800" dirty="0"/>
              <a:t> cycle is a cycle that visits every vertex V exactly once</a:t>
            </a:r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3263265" y="4156769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167765" y="5147763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434965" y="6214563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3453765" y="5757363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6882765" y="5300163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sp>
        <p:nvSpPr>
          <p:cNvPr id="26" name="Line 25"/>
          <p:cNvSpPr>
            <a:spLocks noChangeShapeType="1"/>
          </p:cNvSpPr>
          <p:nvPr/>
        </p:nvSpPr>
        <p:spPr bwMode="auto">
          <a:xfrm flipV="1">
            <a:off x="1701165" y="4538163"/>
            <a:ext cx="1524000" cy="762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>
            <a:off x="1701165" y="5528763"/>
            <a:ext cx="17526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 flipH="1" flipV="1">
            <a:off x="3606165" y="4690563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>
            <a:off x="3987165" y="6062163"/>
            <a:ext cx="14478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 flipV="1">
            <a:off x="5968365" y="5757363"/>
            <a:ext cx="9906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>
            <a:off x="3796665" y="4538163"/>
            <a:ext cx="3086100" cy="914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685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Hamiltonian cycle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1755074"/>
            <a:ext cx="77347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Given an undirected graph G=(V, E), a </a:t>
            </a:r>
            <a:r>
              <a:rPr lang="en-US" sz="2800" dirty="0" err="1"/>
              <a:t>hamiltonian</a:t>
            </a:r>
            <a:r>
              <a:rPr lang="en-US" sz="2800" dirty="0"/>
              <a:t> cycle is a cycle that visits every vertex V exactly once</a:t>
            </a:r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3263265" y="4156769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167765" y="5147763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434965" y="6214563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3453765" y="5757363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6882765" y="5300163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sp>
        <p:nvSpPr>
          <p:cNvPr id="26" name="Line 25"/>
          <p:cNvSpPr>
            <a:spLocks noChangeShapeType="1"/>
          </p:cNvSpPr>
          <p:nvPr/>
        </p:nvSpPr>
        <p:spPr bwMode="auto">
          <a:xfrm flipV="1">
            <a:off x="1701165" y="4538163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>
            <a:off x="1701165" y="5528763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 flipH="1" flipV="1">
            <a:off x="3606165" y="4690563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>
            <a:off x="3987165" y="6062163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 flipV="1">
            <a:off x="5968365" y="5757363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 flipV="1">
            <a:off x="3987165" y="5452563"/>
            <a:ext cx="2895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5414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Hamiltonian cycle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1755074"/>
            <a:ext cx="77347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Given an undirected graph G=(V, E), a </a:t>
            </a:r>
            <a:r>
              <a:rPr lang="en-US" sz="2800" dirty="0" err="1"/>
              <a:t>hamiltonian</a:t>
            </a:r>
            <a:r>
              <a:rPr lang="en-US" sz="2800" dirty="0"/>
              <a:t> cycle is a cycle that visits every vertex V exactly once</a:t>
            </a:r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3263265" y="4156769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167765" y="5147763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434965" y="6214563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3453765" y="5757363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6882765" y="5300163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sp>
        <p:nvSpPr>
          <p:cNvPr id="26" name="Line 25"/>
          <p:cNvSpPr>
            <a:spLocks noChangeShapeType="1"/>
          </p:cNvSpPr>
          <p:nvPr/>
        </p:nvSpPr>
        <p:spPr bwMode="auto">
          <a:xfrm flipV="1">
            <a:off x="1701165" y="4538163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>
            <a:off x="1701165" y="5528763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 flipH="1" flipV="1">
            <a:off x="3606165" y="4690563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>
            <a:off x="3987165" y="6062163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 flipV="1">
            <a:off x="5968365" y="5757363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 flipV="1">
            <a:off x="3987165" y="5452563"/>
            <a:ext cx="2895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1739264" y="4537769"/>
            <a:ext cx="5324769" cy="1905394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25"/>
          <p:cNvSpPr>
            <a:spLocks noChangeShapeType="1"/>
          </p:cNvSpPr>
          <p:nvPr/>
        </p:nvSpPr>
        <p:spPr bwMode="auto">
          <a:xfrm flipV="1">
            <a:off x="1739264" y="4613969"/>
            <a:ext cx="5324769" cy="1935466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1433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Hamiltonian cycle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1755074"/>
            <a:ext cx="79060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Given an undirected graph, does it contain a </a:t>
            </a:r>
            <a:r>
              <a:rPr lang="en-US" sz="2800" dirty="0" err="1"/>
              <a:t>hamiltonian</a:t>
            </a:r>
            <a:r>
              <a:rPr lang="en-US" sz="2800" dirty="0"/>
              <a:t> cycle?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39644" y="4023836"/>
            <a:ext cx="38403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Tractable/intractable?</a:t>
            </a:r>
          </a:p>
          <a:p>
            <a:endParaRPr lang="en-US" sz="3200" dirty="0">
              <a:solidFill>
                <a:srgbClr val="FF0000"/>
              </a:solidFill>
            </a:endParaRPr>
          </a:p>
          <a:p>
            <a:r>
              <a:rPr lang="en-US" sz="3200" dirty="0">
                <a:solidFill>
                  <a:srgbClr val="FF0000"/>
                </a:solidFill>
              </a:rPr>
              <a:t>Solvable/unsolvable?</a:t>
            </a:r>
          </a:p>
        </p:txBody>
      </p:sp>
    </p:spTree>
    <p:extLst>
      <p:ext uri="{BB962C8B-B14F-4D97-AF65-F5344CB8AC3E}">
        <p14:creationId xmlns:p14="http://schemas.microsoft.com/office/powerpoint/2010/main" val="14991038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Hamiltonian cycle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1755074"/>
            <a:ext cx="79060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Given an undirected graph, does it contain a </a:t>
            </a:r>
            <a:r>
              <a:rPr lang="en-US" sz="2800" dirty="0" err="1"/>
              <a:t>hamiltonian</a:t>
            </a:r>
            <a:r>
              <a:rPr lang="en-US" sz="2800" dirty="0"/>
              <a:t> cycle?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2356" y="3438810"/>
            <a:ext cx="74076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Solvable:  Enumerate all possible paths (i.e. include an edge or don’t) check if it’s a </a:t>
            </a:r>
            <a:r>
              <a:rPr lang="en-US" sz="3200" dirty="0" err="1">
                <a:solidFill>
                  <a:srgbClr val="0000FF"/>
                </a:solidFill>
              </a:rPr>
              <a:t>hamiltonian</a:t>
            </a:r>
            <a:r>
              <a:rPr lang="en-US" sz="3200" dirty="0">
                <a:solidFill>
                  <a:srgbClr val="0000FF"/>
                </a:solidFill>
              </a:rPr>
              <a:t> cycle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4541" y="5479018"/>
            <a:ext cx="66512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How would we do this check exactly, specifically given a graph and a path?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094667" y="4451903"/>
            <a:ext cx="2097804" cy="0"/>
          </a:xfrm>
          <a:prstGeom prst="line">
            <a:avLst/>
          </a:prstGeom>
          <a:ln w="28575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23021" y="5003912"/>
            <a:ext cx="2787381" cy="0"/>
          </a:xfrm>
          <a:prstGeom prst="line">
            <a:avLst/>
          </a:prstGeom>
          <a:ln w="28575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4427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861" y="1759376"/>
            <a:ext cx="3644900" cy="4648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Checking </a:t>
            </a:r>
            <a:r>
              <a:rPr lang="en-US" dirty="0" err="1"/>
              <a:t>hamiltonian</a:t>
            </a:r>
            <a:r>
              <a:rPr lang="en-US" dirty="0"/>
              <a:t> cycles</a:t>
            </a:r>
          </a:p>
        </p:txBody>
      </p:sp>
      <p:sp>
        <p:nvSpPr>
          <p:cNvPr id="5" name="Rectangle 4"/>
          <p:cNvSpPr/>
          <p:nvPr/>
        </p:nvSpPr>
        <p:spPr>
          <a:xfrm>
            <a:off x="868749" y="2925129"/>
            <a:ext cx="3526651" cy="570757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68749" y="3495886"/>
            <a:ext cx="3526651" cy="1826421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73861" y="5323139"/>
            <a:ext cx="3526651" cy="1112975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917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861" y="1759376"/>
            <a:ext cx="3644900" cy="4648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Checking </a:t>
            </a:r>
            <a:r>
              <a:rPr lang="en-US" dirty="0" err="1"/>
              <a:t>hamiltonian</a:t>
            </a:r>
            <a:r>
              <a:rPr lang="en-US" dirty="0"/>
              <a:t> cycles</a:t>
            </a:r>
          </a:p>
        </p:txBody>
      </p:sp>
      <p:sp>
        <p:nvSpPr>
          <p:cNvPr id="5" name="Rectangle 4"/>
          <p:cNvSpPr/>
          <p:nvPr/>
        </p:nvSpPr>
        <p:spPr>
          <a:xfrm>
            <a:off x="868749" y="2925129"/>
            <a:ext cx="3526651" cy="570757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68749" y="3495886"/>
            <a:ext cx="3526651" cy="1826421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73861" y="5323139"/>
            <a:ext cx="3526651" cy="1112975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878361" y="2763940"/>
            <a:ext cx="31846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Make sure the path starts and ends at the same vertex and is the right length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73784" y="3843819"/>
            <a:ext cx="3184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Can’t revisit a vertex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78361" y="4519817"/>
            <a:ext cx="3184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Edge has to be in the graph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78361" y="5546973"/>
            <a:ext cx="374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Check if we visited all the vertices</a:t>
            </a:r>
          </a:p>
        </p:txBody>
      </p:sp>
    </p:spTree>
    <p:extLst>
      <p:ext uri="{BB962C8B-B14F-4D97-AF65-F5344CB8AC3E}">
        <p14:creationId xmlns:p14="http://schemas.microsoft.com/office/powerpoint/2010/main" val="1008144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3294" y="1600199"/>
            <a:ext cx="8486588" cy="50491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NP is the set of </a:t>
            </a:r>
            <a:r>
              <a:rPr lang="en-US" dirty="0">
                <a:solidFill>
                  <a:srgbClr val="FF6600"/>
                </a:solidFill>
              </a:rPr>
              <a:t>problems</a:t>
            </a:r>
            <a:r>
              <a:rPr lang="en-US" dirty="0"/>
              <a:t> that can be </a:t>
            </a:r>
            <a:r>
              <a:rPr lang="en-US" i="1" dirty="0">
                <a:solidFill>
                  <a:srgbClr val="008000"/>
                </a:solidFill>
              </a:rPr>
              <a:t>verified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in polynomial time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 problem can be verified in polynomial time if you can check that a given solution is correct in polynomial time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sz="2400" dirty="0"/>
              <a:t>(NP is an abbreviation for non-deterministic polynomial time)</a:t>
            </a:r>
          </a:p>
        </p:txBody>
      </p:sp>
    </p:spTree>
    <p:extLst>
      <p:ext uri="{BB962C8B-B14F-4D97-AF65-F5344CB8AC3E}">
        <p14:creationId xmlns:p14="http://schemas.microsoft.com/office/powerpoint/2010/main" val="40838916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Checking </a:t>
            </a:r>
            <a:r>
              <a:rPr lang="en-US" dirty="0" err="1"/>
              <a:t>hamiltonian</a:t>
            </a:r>
            <a:r>
              <a:rPr lang="en-US" dirty="0"/>
              <a:t> cycles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70105" y="1990391"/>
            <a:ext cx="405397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Running time?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29585" y="2627436"/>
            <a:ext cx="43320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O(V) adjacency matrix</a:t>
            </a:r>
          </a:p>
          <a:p>
            <a:r>
              <a:rPr lang="en-US" sz="3200" dirty="0">
                <a:solidFill>
                  <a:srgbClr val="0000FF"/>
                </a:solidFill>
              </a:rPr>
              <a:t>O(V+E) adjacency list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70105" y="3997752"/>
            <a:ext cx="4053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does that say about the </a:t>
            </a:r>
            <a:r>
              <a:rPr lang="en-US" sz="2400" dirty="0" err="1">
                <a:solidFill>
                  <a:srgbClr val="FF0000"/>
                </a:solidFill>
              </a:rPr>
              <a:t>hamilonian</a:t>
            </a:r>
            <a:r>
              <a:rPr lang="en-US" sz="2400" dirty="0">
                <a:solidFill>
                  <a:srgbClr val="FF0000"/>
                </a:solidFill>
              </a:rPr>
              <a:t> cycle problem?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86670" y="4828749"/>
            <a:ext cx="43320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It belongs to NP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861" y="1759376"/>
            <a:ext cx="364490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082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Why might we care about NP problems?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If we can’t verify the solution in polynomial time then an algorithm cannot exist that determines the solution in this time (</a:t>
            </a:r>
            <a:r>
              <a:rPr lang="en-US" dirty="0">
                <a:solidFill>
                  <a:srgbClr val="FF0000"/>
                </a:solidFill>
              </a:rPr>
              <a:t>why not?</a:t>
            </a:r>
            <a:r>
              <a:rPr lang="en-US" dirty="0">
                <a:solidFill>
                  <a:srgbClr val="0000FF"/>
                </a:solidFill>
              </a:rPr>
              <a:t>)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All algorithms with polynomial time solutions are in NP</a:t>
            </a:r>
          </a:p>
          <a:p>
            <a:pPr lvl="1"/>
            <a:endParaRPr lang="en-US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dirty="0"/>
              <a:t>The NP problems that are currently not solvable in polynomial time </a:t>
            </a:r>
            <a:r>
              <a:rPr lang="en-US" i="1" dirty="0">
                <a:solidFill>
                  <a:srgbClr val="008000"/>
                </a:solidFill>
              </a:rPr>
              <a:t>could in theory be solved in polynomial time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15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Run-time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We’ve spent a lot of time in this class putting algorithms into specific run-time categories: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O(log n)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O(n)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O(n log n)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O(n</a:t>
            </a:r>
            <a:r>
              <a:rPr lang="en-US" baseline="30000" dirty="0">
                <a:solidFill>
                  <a:srgbClr val="000000"/>
                </a:solidFill>
              </a:rPr>
              <a:t>2</a:t>
            </a:r>
            <a:r>
              <a:rPr lang="en-US" dirty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O(n log log n)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O(n</a:t>
            </a:r>
            <a:r>
              <a:rPr lang="en-US" baseline="30000" dirty="0">
                <a:solidFill>
                  <a:srgbClr val="000000"/>
                </a:solidFill>
              </a:rPr>
              <a:t>1.67</a:t>
            </a:r>
            <a:r>
              <a:rPr lang="en-US" dirty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…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When I say an algorithm is O(f(n)), what does that mean?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4099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 and NP</a:t>
            </a:r>
          </a:p>
        </p:txBody>
      </p:sp>
      <p:sp>
        <p:nvSpPr>
          <p:cNvPr id="4" name="Oval 3"/>
          <p:cNvSpPr/>
          <p:nvPr/>
        </p:nvSpPr>
        <p:spPr>
          <a:xfrm>
            <a:off x="1647122" y="4026031"/>
            <a:ext cx="1679644" cy="150248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38311" y="2789363"/>
            <a:ext cx="2504162" cy="2785625"/>
          </a:xfrm>
          <a:prstGeom prst="ellipse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98726" y="4521693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59227" y="3140627"/>
            <a:ext cx="6037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15556" y="2696400"/>
            <a:ext cx="46350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Big-O allowed us to group algorithms by run-time</a:t>
            </a:r>
          </a:p>
          <a:p>
            <a:endParaRPr lang="en-US" sz="2800" dirty="0"/>
          </a:p>
          <a:p>
            <a:r>
              <a:rPr lang="en-US" sz="2800" dirty="0"/>
              <a:t>Today, we’re talking about sets of problems grouped by how easy they are to solve</a:t>
            </a:r>
          </a:p>
        </p:txBody>
      </p:sp>
    </p:spTree>
    <p:extLst>
      <p:ext uri="{BB962C8B-B14F-4D97-AF65-F5344CB8AC3E}">
        <p14:creationId xmlns:p14="http://schemas.microsoft.com/office/powerpoint/2010/main" val="13244912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0086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Given two problems P</a:t>
            </a:r>
            <a:r>
              <a:rPr lang="en-US" baseline="-25000" dirty="0"/>
              <a:t>1</a:t>
            </a:r>
            <a:r>
              <a:rPr lang="en-US" dirty="0"/>
              <a:t> and P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a </a:t>
            </a:r>
            <a:r>
              <a:rPr lang="en-US" i="1" dirty="0">
                <a:solidFill>
                  <a:srgbClr val="008000"/>
                </a:solidFill>
              </a:rPr>
              <a:t>reduction function</a:t>
            </a:r>
            <a:r>
              <a:rPr lang="en-US" i="1" dirty="0"/>
              <a:t>,</a:t>
            </a:r>
            <a:r>
              <a:rPr lang="en-US" i="1" dirty="0">
                <a:solidFill>
                  <a:srgbClr val="008000"/>
                </a:solidFill>
              </a:rPr>
              <a:t> </a:t>
            </a:r>
            <a:r>
              <a:rPr lang="en-US" i="1" dirty="0"/>
              <a:t>f(x),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is a function that transforms a problem instance </a:t>
            </a:r>
            <a:r>
              <a:rPr lang="en-US" i="1" dirty="0"/>
              <a:t>x</a:t>
            </a:r>
            <a:r>
              <a:rPr lang="en-US" dirty="0"/>
              <a:t> of type P</a:t>
            </a:r>
            <a:r>
              <a:rPr lang="en-US" baseline="-25000" dirty="0"/>
              <a:t>1</a:t>
            </a:r>
            <a:r>
              <a:rPr lang="en-US" dirty="0"/>
              <a:t> to a problem instance of type P</a:t>
            </a:r>
            <a:r>
              <a:rPr lang="en-US" baseline="-25000" dirty="0"/>
              <a:t>2</a:t>
            </a: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/>
              <a:t>such that: a solution to </a:t>
            </a:r>
            <a:r>
              <a:rPr lang="en-US" i="1" dirty="0"/>
              <a:t>x</a:t>
            </a:r>
            <a:r>
              <a:rPr lang="en-US" dirty="0"/>
              <a:t> exists for P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err="1"/>
              <a:t>iff</a:t>
            </a:r>
            <a:r>
              <a:rPr lang="en-US" dirty="0"/>
              <a:t> a solution for </a:t>
            </a:r>
            <a:r>
              <a:rPr lang="en-US" i="1" dirty="0"/>
              <a:t>f(x)</a:t>
            </a:r>
            <a:r>
              <a:rPr lang="en-US" dirty="0"/>
              <a:t> exists for P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3523319" y="5223749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latin typeface="Monotype Corsiva" charset="0"/>
              </a:rPr>
              <a:t>f</a:t>
            </a: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2582718" y="5669836"/>
            <a:ext cx="884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2219180" y="5280825"/>
            <a:ext cx="3635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x</a:t>
            </a:r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5744182" y="5324862"/>
            <a:ext cx="6778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f(x)</a:t>
            </a:r>
          </a:p>
        </p:txBody>
      </p:sp>
      <p:sp>
        <p:nvSpPr>
          <p:cNvPr id="27" name="Line 11"/>
          <p:cNvSpPr>
            <a:spLocks noChangeShapeType="1"/>
          </p:cNvSpPr>
          <p:nvPr/>
        </p:nvSpPr>
        <p:spPr bwMode="auto">
          <a:xfrm>
            <a:off x="4520269" y="5669836"/>
            <a:ext cx="1181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Text Box 20"/>
          <p:cNvSpPr txBox="1">
            <a:spLocks noChangeArrowheads="1"/>
          </p:cNvSpPr>
          <p:nvPr/>
        </p:nvSpPr>
        <p:spPr bwMode="auto">
          <a:xfrm>
            <a:off x="1812229" y="5804700"/>
            <a:ext cx="11725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dirty="0"/>
              <a:t> instance</a:t>
            </a:r>
            <a:endParaRPr lang="en-US" baseline="-25000" dirty="0"/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5432427" y="5811660"/>
            <a:ext cx="11725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2</a:t>
            </a:r>
            <a:r>
              <a:rPr lang="en-US" dirty="0"/>
              <a:t> instance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7776542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5080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Where have we seen reductions before?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Bipartite matching reduced to flow problem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All pairs shortest path </a:t>
            </a:r>
            <a:r>
              <a:rPr lang="en-US" i="1" dirty="0">
                <a:solidFill>
                  <a:srgbClr val="0000FF"/>
                </a:solidFill>
              </a:rPr>
              <a:t>through a particular vertex </a:t>
            </a:r>
            <a:r>
              <a:rPr lang="en-US" dirty="0">
                <a:solidFill>
                  <a:srgbClr val="0000FF"/>
                </a:solidFill>
              </a:rPr>
              <a:t>reduced to single source shortest path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Why are they useful?</a:t>
            </a:r>
          </a:p>
          <a:p>
            <a:endParaRPr lang="en-US" dirty="0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3523319" y="5223749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latin typeface="Monotype Corsiva" charset="0"/>
              </a:rPr>
              <a:t>f</a:t>
            </a:r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2582718" y="5669836"/>
            <a:ext cx="884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219180" y="5280825"/>
            <a:ext cx="3635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x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5744182" y="5324862"/>
            <a:ext cx="6778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f(x)</a:t>
            </a:r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4520269" y="5669836"/>
            <a:ext cx="1181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1812229" y="5804700"/>
            <a:ext cx="11725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dirty="0"/>
              <a:t> instance</a:t>
            </a:r>
            <a:endParaRPr lang="en-US" baseline="-25000" dirty="0"/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5432427" y="5811660"/>
            <a:ext cx="11725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2</a:t>
            </a:r>
            <a:r>
              <a:rPr lang="en-US" dirty="0"/>
              <a:t> instance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1897283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function</a:t>
            </a:r>
          </a:p>
        </p:txBody>
      </p:sp>
      <p:grpSp>
        <p:nvGrpSpPr>
          <p:cNvPr id="13" name="Group 4"/>
          <p:cNvGrpSpPr>
            <a:grpSpLocks/>
          </p:cNvGrpSpPr>
          <p:nvPr/>
        </p:nvGrpSpPr>
        <p:grpSpPr bwMode="auto">
          <a:xfrm>
            <a:off x="369761" y="4902430"/>
            <a:ext cx="8358188" cy="1927225"/>
            <a:chOff x="151" y="895"/>
            <a:chExt cx="5265" cy="1214"/>
          </a:xfrm>
        </p:grpSpPr>
        <p:sp>
          <p:nvSpPr>
            <p:cNvPr id="14" name="Rectangle 5"/>
            <p:cNvSpPr>
              <a:spLocks noChangeArrowheads="1"/>
            </p:cNvSpPr>
            <p:nvPr/>
          </p:nvSpPr>
          <p:spPr bwMode="auto">
            <a:xfrm>
              <a:off x="677" y="895"/>
              <a:ext cx="4181" cy="989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  <a:p>
              <a:pPr algn="ctr"/>
              <a:endParaRPr lang="en-US" sz="2400"/>
            </a:p>
            <a:p>
              <a:pPr algn="ctr"/>
              <a:endParaRPr lang="en-US" sz="2400"/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852" y="1102"/>
              <a:ext cx="614" cy="56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800">
                  <a:latin typeface="Monotype Corsiva" charset="0"/>
                </a:rPr>
                <a:t>f</a:t>
              </a:r>
            </a:p>
          </p:txBody>
        </p:sp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2224" y="1102"/>
              <a:ext cx="2082" cy="56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 dirty="0"/>
                <a:t>Problem P</a:t>
              </a:r>
              <a:r>
                <a:rPr lang="en-US" sz="2400" baseline="-25000" dirty="0"/>
                <a:t>2</a:t>
              </a:r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>
              <a:off x="304" y="1383"/>
              <a:ext cx="55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Text Box 9"/>
            <p:cNvSpPr txBox="1">
              <a:spLocks noChangeArrowheads="1"/>
            </p:cNvSpPr>
            <p:nvPr/>
          </p:nvSpPr>
          <p:spPr bwMode="auto">
            <a:xfrm>
              <a:off x="453" y="1074"/>
              <a:ext cx="22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dirty="0">
                  <a:sym typeface="Symbol" charset="0"/>
                </a:rPr>
                <a:t>x</a:t>
              </a:r>
            </a:p>
          </p:txBody>
        </p:sp>
        <p:sp>
          <p:nvSpPr>
            <p:cNvPr id="19" name="Text Box 10"/>
            <p:cNvSpPr txBox="1">
              <a:spLocks noChangeArrowheads="1"/>
            </p:cNvSpPr>
            <p:nvPr/>
          </p:nvSpPr>
          <p:spPr bwMode="auto">
            <a:xfrm>
              <a:off x="1592" y="1057"/>
              <a:ext cx="427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dirty="0">
                  <a:sym typeface="Symbol" charset="0"/>
                </a:rPr>
                <a:t>f(x)</a:t>
              </a:r>
            </a:p>
          </p:txBody>
        </p:sp>
        <p:sp>
          <p:nvSpPr>
            <p:cNvPr id="20" name="Line 11"/>
            <p:cNvSpPr>
              <a:spLocks noChangeShapeType="1"/>
            </p:cNvSpPr>
            <p:nvPr/>
          </p:nvSpPr>
          <p:spPr bwMode="auto">
            <a:xfrm>
              <a:off x="1480" y="1383"/>
              <a:ext cx="7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2"/>
            <p:cNvSpPr>
              <a:spLocks noChangeShapeType="1"/>
            </p:cNvSpPr>
            <p:nvPr/>
          </p:nvSpPr>
          <p:spPr bwMode="auto">
            <a:xfrm flipV="1">
              <a:off x="4310" y="1186"/>
              <a:ext cx="547" cy="19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13"/>
            <p:cNvSpPr>
              <a:spLocks noChangeShapeType="1"/>
            </p:cNvSpPr>
            <p:nvPr/>
          </p:nvSpPr>
          <p:spPr bwMode="auto">
            <a:xfrm>
              <a:off x="4310" y="1397"/>
              <a:ext cx="547" cy="19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14"/>
            <p:cNvSpPr>
              <a:spLocks noChangeShapeType="1"/>
            </p:cNvSpPr>
            <p:nvPr/>
          </p:nvSpPr>
          <p:spPr bwMode="auto">
            <a:xfrm>
              <a:off x="4854" y="1191"/>
              <a:ext cx="55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15"/>
            <p:cNvSpPr>
              <a:spLocks noChangeShapeType="1"/>
            </p:cNvSpPr>
            <p:nvPr/>
          </p:nvSpPr>
          <p:spPr bwMode="auto">
            <a:xfrm>
              <a:off x="4859" y="1585"/>
              <a:ext cx="55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 Box 16"/>
            <p:cNvSpPr txBox="1">
              <a:spLocks noChangeArrowheads="1"/>
            </p:cNvSpPr>
            <p:nvPr/>
          </p:nvSpPr>
          <p:spPr bwMode="auto">
            <a:xfrm>
              <a:off x="4402" y="1065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yes</a:t>
              </a:r>
            </a:p>
          </p:txBody>
        </p:sp>
        <p:sp>
          <p:nvSpPr>
            <p:cNvPr id="26" name="Text Box 17"/>
            <p:cNvSpPr txBox="1">
              <a:spLocks noChangeArrowheads="1"/>
            </p:cNvSpPr>
            <p:nvPr/>
          </p:nvSpPr>
          <p:spPr bwMode="auto">
            <a:xfrm>
              <a:off x="4426" y="1463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no</a:t>
              </a:r>
            </a:p>
          </p:txBody>
        </p:sp>
        <p:sp>
          <p:nvSpPr>
            <p:cNvPr id="27" name="Text Box 18"/>
            <p:cNvSpPr txBox="1">
              <a:spLocks noChangeArrowheads="1"/>
            </p:cNvSpPr>
            <p:nvPr/>
          </p:nvSpPr>
          <p:spPr bwMode="auto">
            <a:xfrm>
              <a:off x="4997" y="969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yes</a:t>
              </a:r>
            </a:p>
          </p:txBody>
        </p:sp>
        <p:sp>
          <p:nvSpPr>
            <p:cNvPr id="28" name="Text Box 19"/>
            <p:cNvSpPr txBox="1">
              <a:spLocks noChangeArrowheads="1"/>
            </p:cNvSpPr>
            <p:nvPr/>
          </p:nvSpPr>
          <p:spPr bwMode="auto">
            <a:xfrm>
              <a:off x="5021" y="1367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no</a:t>
              </a:r>
            </a:p>
          </p:txBody>
        </p:sp>
        <p:sp>
          <p:nvSpPr>
            <p:cNvPr id="29" name="Text Box 20"/>
            <p:cNvSpPr txBox="1">
              <a:spLocks noChangeArrowheads="1"/>
            </p:cNvSpPr>
            <p:nvPr/>
          </p:nvSpPr>
          <p:spPr bwMode="auto">
            <a:xfrm>
              <a:off x="151" y="1876"/>
              <a:ext cx="78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Problem P</a:t>
              </a:r>
              <a:r>
                <a:rPr lang="en-US" baseline="-25000" dirty="0"/>
                <a:t>1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514122" y="3540352"/>
            <a:ext cx="80884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Allow us to solve P</a:t>
            </a:r>
            <a:r>
              <a:rPr lang="en-US" sz="2800" baseline="-25000" dirty="0">
                <a:solidFill>
                  <a:srgbClr val="0000FF"/>
                </a:solidFill>
              </a:rPr>
              <a:t>1</a:t>
            </a:r>
            <a:r>
              <a:rPr lang="en-US" sz="2800" dirty="0">
                <a:solidFill>
                  <a:srgbClr val="0000FF"/>
                </a:solidFill>
              </a:rPr>
              <a:t> problems if we have a solver for P</a:t>
            </a:r>
            <a:r>
              <a:rPr lang="en-US" sz="2800" baseline="-25000" dirty="0">
                <a:solidFill>
                  <a:srgbClr val="0000FF"/>
                </a:solidFill>
              </a:rPr>
              <a:t>2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3703511" y="1927628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latin typeface="Monotype Corsiva" charset="0"/>
              </a:rPr>
              <a:t>f</a:t>
            </a:r>
          </a:p>
        </p:txBody>
      </p:sp>
      <p:sp>
        <p:nvSpPr>
          <p:cNvPr id="32" name="Line 8"/>
          <p:cNvSpPr>
            <a:spLocks noChangeShapeType="1"/>
          </p:cNvSpPr>
          <p:nvPr/>
        </p:nvSpPr>
        <p:spPr bwMode="auto">
          <a:xfrm>
            <a:off x="2762910" y="2373715"/>
            <a:ext cx="884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2399372" y="1984704"/>
            <a:ext cx="3635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x</a:t>
            </a:r>
          </a:p>
        </p:txBody>
      </p:sp>
      <p:sp>
        <p:nvSpPr>
          <p:cNvPr id="34" name="Text Box 10"/>
          <p:cNvSpPr txBox="1">
            <a:spLocks noChangeArrowheads="1"/>
          </p:cNvSpPr>
          <p:nvPr/>
        </p:nvSpPr>
        <p:spPr bwMode="auto">
          <a:xfrm>
            <a:off x="5924374" y="2028741"/>
            <a:ext cx="6778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f(x)</a:t>
            </a:r>
          </a:p>
        </p:txBody>
      </p:sp>
      <p:sp>
        <p:nvSpPr>
          <p:cNvPr id="35" name="Line 11"/>
          <p:cNvSpPr>
            <a:spLocks noChangeShapeType="1"/>
          </p:cNvSpPr>
          <p:nvPr/>
        </p:nvSpPr>
        <p:spPr bwMode="auto">
          <a:xfrm>
            <a:off x="4700461" y="2373715"/>
            <a:ext cx="1181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Text Box 20"/>
          <p:cNvSpPr txBox="1">
            <a:spLocks noChangeArrowheads="1"/>
          </p:cNvSpPr>
          <p:nvPr/>
        </p:nvSpPr>
        <p:spPr bwMode="auto">
          <a:xfrm>
            <a:off x="1992421" y="2508579"/>
            <a:ext cx="11725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dirty="0"/>
              <a:t> instance</a:t>
            </a:r>
            <a:endParaRPr lang="en-US" baseline="-25000" dirty="0"/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5612619" y="2515539"/>
            <a:ext cx="11725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2</a:t>
            </a:r>
            <a:r>
              <a:rPr lang="en-US" dirty="0"/>
              <a:t> instance</a:t>
            </a:r>
            <a:endParaRPr lang="en-US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7795484" y="4379776"/>
            <a:ext cx="829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27629983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function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928285" y="1994090"/>
            <a:ext cx="7232156" cy="15700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/>
          </a:p>
          <a:p>
            <a:pPr algn="ctr"/>
            <a:endParaRPr lang="en-US" sz="2400"/>
          </a:p>
          <a:p>
            <a:pPr algn="ctr"/>
            <a:endParaRPr lang="en-US" sz="2400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1206098" y="2322703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latin typeface="Monotype Corsiva" charset="0"/>
              </a:rPr>
              <a:t>f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3384149" y="2322703"/>
            <a:ext cx="2090207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/>
              <a:t>Problem P</a:t>
            </a:r>
            <a:r>
              <a:rPr lang="en-US" sz="2400" baseline="-25000" dirty="0"/>
              <a:t>2</a:t>
            </a:r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336148" y="2768790"/>
            <a:ext cx="884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572685" y="2278253"/>
            <a:ext cx="3635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x</a:t>
            </a: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380848" y="2251265"/>
            <a:ext cx="6778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f(x)</a:t>
            </a:r>
          </a:p>
        </p:txBody>
      </p:sp>
      <p:sp>
        <p:nvSpPr>
          <p:cNvPr id="20" name="Line 11"/>
          <p:cNvSpPr>
            <a:spLocks noChangeShapeType="1"/>
          </p:cNvSpPr>
          <p:nvPr/>
        </p:nvSpPr>
        <p:spPr bwMode="auto">
          <a:xfrm>
            <a:off x="2203048" y="2768790"/>
            <a:ext cx="1181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13"/>
          <p:cNvSpPr>
            <a:spLocks noChangeShapeType="1"/>
          </p:cNvSpPr>
          <p:nvPr/>
        </p:nvSpPr>
        <p:spPr bwMode="auto">
          <a:xfrm flipV="1">
            <a:off x="5474356" y="2757678"/>
            <a:ext cx="1116542" cy="475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5505563" y="2843962"/>
            <a:ext cx="12680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2 </a:t>
            </a:r>
            <a:r>
              <a:rPr lang="en-US" dirty="0"/>
              <a:t>solution</a:t>
            </a:r>
          </a:p>
        </p:txBody>
      </p:sp>
      <p:sp>
        <p:nvSpPr>
          <p:cNvPr id="29" name="Text Box 20"/>
          <p:cNvSpPr txBox="1">
            <a:spLocks noChangeArrowheads="1"/>
          </p:cNvSpPr>
          <p:nvPr/>
        </p:nvSpPr>
        <p:spPr bwMode="auto">
          <a:xfrm>
            <a:off x="93260" y="3551428"/>
            <a:ext cx="12414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Problem P</a:t>
            </a:r>
            <a:r>
              <a:rPr lang="en-US" baseline="-25000" dirty="0"/>
              <a:t>1</a:t>
            </a:r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>
            <a:off x="7565623" y="2757677"/>
            <a:ext cx="770712" cy="17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Rectangle 6"/>
          <p:cNvSpPr>
            <a:spLocks noChangeArrowheads="1"/>
          </p:cNvSpPr>
          <p:nvPr/>
        </p:nvSpPr>
        <p:spPr bwMode="auto">
          <a:xfrm>
            <a:off x="6590898" y="2251265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dirty="0">
                <a:latin typeface="Monotype Corsiva" charset="0"/>
              </a:rPr>
              <a:t>f ’</a:t>
            </a:r>
          </a:p>
        </p:txBody>
      </p:sp>
      <p:sp>
        <p:nvSpPr>
          <p:cNvPr id="40" name="Text Box 17"/>
          <p:cNvSpPr txBox="1">
            <a:spLocks noChangeArrowheads="1"/>
          </p:cNvSpPr>
          <p:nvPr/>
        </p:nvSpPr>
        <p:spPr bwMode="auto">
          <a:xfrm>
            <a:off x="7702314" y="3564128"/>
            <a:ext cx="12680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1 </a:t>
            </a:r>
            <a:r>
              <a:rPr lang="en-US" dirty="0"/>
              <a:t>solution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20386" y="4277583"/>
            <a:ext cx="6481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Most of the time we’ll worry about yes no question, however, if we have more complicated answers we often just have to do a little work to the solution to the problem of P</a:t>
            </a:r>
            <a:r>
              <a:rPr lang="en-US" sz="2400" baseline="-25000" dirty="0">
                <a:solidFill>
                  <a:srgbClr val="0000FF"/>
                </a:solidFill>
              </a:rPr>
              <a:t>2</a:t>
            </a:r>
            <a:r>
              <a:rPr lang="en-US" sz="2400" dirty="0">
                <a:solidFill>
                  <a:srgbClr val="0000FF"/>
                </a:solidFill>
              </a:rPr>
              <a:t> to get the answer</a:t>
            </a:r>
          </a:p>
        </p:txBody>
      </p:sp>
    </p:spTree>
    <p:extLst>
      <p:ext uri="{BB962C8B-B14F-4D97-AF65-F5344CB8AC3E}">
        <p14:creationId xmlns:p14="http://schemas.microsoft.com/office/powerpoint/2010/main" val="17851583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function: Example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65953" y="4160787"/>
            <a:ext cx="361198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P1 = Bipartite matching</a:t>
            </a:r>
          </a:p>
          <a:p>
            <a:r>
              <a:rPr lang="en-US" sz="2800" dirty="0"/>
              <a:t>P2 = Network flow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28285" y="1994090"/>
            <a:ext cx="7232156" cy="15700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/>
          </a:p>
          <a:p>
            <a:pPr algn="ctr"/>
            <a:endParaRPr lang="en-US" sz="2400"/>
          </a:p>
          <a:p>
            <a:pPr algn="ctr"/>
            <a:endParaRPr lang="en-US" sz="2400"/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1206098" y="2322703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latin typeface="Monotype Corsiva" charset="0"/>
              </a:rPr>
              <a:t>f</a:t>
            </a:r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3384149" y="2322703"/>
            <a:ext cx="2090207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/>
              <a:t>Problem P</a:t>
            </a:r>
            <a:r>
              <a:rPr lang="en-US" sz="2400" baseline="-25000" dirty="0"/>
              <a:t>2</a:t>
            </a:r>
          </a:p>
        </p:txBody>
      </p:sp>
      <p:sp>
        <p:nvSpPr>
          <p:cNvPr id="25" name="Line 8"/>
          <p:cNvSpPr>
            <a:spLocks noChangeShapeType="1"/>
          </p:cNvSpPr>
          <p:nvPr/>
        </p:nvSpPr>
        <p:spPr bwMode="auto">
          <a:xfrm>
            <a:off x="336148" y="2768790"/>
            <a:ext cx="884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572685" y="2278253"/>
            <a:ext cx="3635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x</a:t>
            </a: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2380848" y="2251265"/>
            <a:ext cx="6778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f(x)</a:t>
            </a:r>
          </a:p>
        </p:txBody>
      </p:sp>
      <p:sp>
        <p:nvSpPr>
          <p:cNvPr id="30" name="Line 11"/>
          <p:cNvSpPr>
            <a:spLocks noChangeShapeType="1"/>
          </p:cNvSpPr>
          <p:nvPr/>
        </p:nvSpPr>
        <p:spPr bwMode="auto">
          <a:xfrm>
            <a:off x="2203048" y="2768790"/>
            <a:ext cx="1181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13"/>
          <p:cNvSpPr>
            <a:spLocks noChangeShapeType="1"/>
          </p:cNvSpPr>
          <p:nvPr/>
        </p:nvSpPr>
        <p:spPr bwMode="auto">
          <a:xfrm flipV="1">
            <a:off x="5474356" y="2757678"/>
            <a:ext cx="1116542" cy="475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17"/>
          <p:cNvSpPr txBox="1">
            <a:spLocks noChangeArrowheads="1"/>
          </p:cNvSpPr>
          <p:nvPr/>
        </p:nvSpPr>
        <p:spPr bwMode="auto">
          <a:xfrm>
            <a:off x="5505563" y="2843962"/>
            <a:ext cx="12680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2 </a:t>
            </a:r>
            <a:r>
              <a:rPr lang="en-US" dirty="0"/>
              <a:t>solution</a:t>
            </a:r>
          </a:p>
        </p:txBody>
      </p:sp>
      <p:sp>
        <p:nvSpPr>
          <p:cNvPr id="33" name="Text Box 20"/>
          <p:cNvSpPr txBox="1">
            <a:spLocks noChangeArrowheads="1"/>
          </p:cNvSpPr>
          <p:nvPr/>
        </p:nvSpPr>
        <p:spPr bwMode="auto">
          <a:xfrm>
            <a:off x="93260" y="3551428"/>
            <a:ext cx="12414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Problem P</a:t>
            </a:r>
            <a:r>
              <a:rPr lang="en-US" baseline="-25000" dirty="0"/>
              <a:t>1</a:t>
            </a:r>
          </a:p>
        </p:txBody>
      </p:sp>
      <p:sp>
        <p:nvSpPr>
          <p:cNvPr id="34" name="Line 13"/>
          <p:cNvSpPr>
            <a:spLocks noChangeShapeType="1"/>
          </p:cNvSpPr>
          <p:nvPr/>
        </p:nvSpPr>
        <p:spPr bwMode="auto">
          <a:xfrm>
            <a:off x="7565623" y="2757677"/>
            <a:ext cx="770712" cy="17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Rectangle 6"/>
          <p:cNvSpPr>
            <a:spLocks noChangeArrowheads="1"/>
          </p:cNvSpPr>
          <p:nvPr/>
        </p:nvSpPr>
        <p:spPr bwMode="auto">
          <a:xfrm>
            <a:off x="6590898" y="2251265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dirty="0">
                <a:latin typeface="Monotype Corsiva" charset="0"/>
              </a:rPr>
              <a:t>f ’</a:t>
            </a:r>
          </a:p>
        </p:txBody>
      </p:sp>
      <p:sp>
        <p:nvSpPr>
          <p:cNvPr id="36" name="Text Box 17"/>
          <p:cNvSpPr txBox="1">
            <a:spLocks noChangeArrowheads="1"/>
          </p:cNvSpPr>
          <p:nvPr/>
        </p:nvSpPr>
        <p:spPr bwMode="auto">
          <a:xfrm>
            <a:off x="7702314" y="3564128"/>
            <a:ext cx="12680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1 </a:t>
            </a:r>
            <a:r>
              <a:rPr lang="en-US" dirty="0"/>
              <a:t>solution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3241" y="5149247"/>
            <a:ext cx="81371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Reduction function (f): Given </a:t>
            </a:r>
            <a:r>
              <a:rPr lang="en-US" sz="2800" i="1" dirty="0">
                <a:solidFill>
                  <a:srgbClr val="008000"/>
                </a:solidFill>
              </a:rPr>
              <a:t>any</a:t>
            </a:r>
            <a:r>
              <a:rPr lang="en-US" sz="2800" dirty="0">
                <a:solidFill>
                  <a:srgbClr val="0000FF"/>
                </a:solidFill>
              </a:rPr>
              <a:t> bipartite matching problem turn it into a network flow problem </a:t>
            </a:r>
            <a:endParaRPr lang="en-US" sz="2800" i="1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25504" y="6151410"/>
            <a:ext cx="37248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is </a:t>
            </a:r>
            <a:r>
              <a:rPr lang="en-US" sz="2800" i="1" dirty="0">
                <a:solidFill>
                  <a:srgbClr val="FF0000"/>
                </a:solidFill>
              </a:rPr>
              <a:t>f</a:t>
            </a:r>
            <a:r>
              <a:rPr lang="en-US" sz="2800" dirty="0">
                <a:solidFill>
                  <a:srgbClr val="FF0000"/>
                </a:solidFill>
              </a:rPr>
              <a:t> and what is </a:t>
            </a:r>
            <a:r>
              <a:rPr lang="en-US" sz="2800" i="1" dirty="0">
                <a:solidFill>
                  <a:srgbClr val="FF0000"/>
                </a:solidFill>
              </a:rPr>
              <a:t>f’</a:t>
            </a:r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26849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function: Example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65953" y="4160787"/>
            <a:ext cx="361198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P1 = Bipartite matching</a:t>
            </a:r>
          </a:p>
          <a:p>
            <a:r>
              <a:rPr lang="en-US" sz="2800" dirty="0"/>
              <a:t>P2 = Network flow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28285" y="1994090"/>
            <a:ext cx="7232156" cy="15700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/>
          </a:p>
          <a:p>
            <a:pPr algn="ctr"/>
            <a:endParaRPr lang="en-US" sz="2400"/>
          </a:p>
          <a:p>
            <a:pPr algn="ctr"/>
            <a:endParaRPr lang="en-US" sz="2400"/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1206098" y="2322703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latin typeface="Monotype Corsiva" charset="0"/>
              </a:rPr>
              <a:t>f</a:t>
            </a:r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3384149" y="2322703"/>
            <a:ext cx="2090207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/>
              <a:t>Problem P</a:t>
            </a:r>
            <a:r>
              <a:rPr lang="en-US" sz="2400" baseline="-25000" dirty="0"/>
              <a:t>2</a:t>
            </a:r>
          </a:p>
        </p:txBody>
      </p:sp>
      <p:sp>
        <p:nvSpPr>
          <p:cNvPr id="25" name="Line 8"/>
          <p:cNvSpPr>
            <a:spLocks noChangeShapeType="1"/>
          </p:cNvSpPr>
          <p:nvPr/>
        </p:nvSpPr>
        <p:spPr bwMode="auto">
          <a:xfrm>
            <a:off x="336148" y="2768790"/>
            <a:ext cx="884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572685" y="2278253"/>
            <a:ext cx="3635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x</a:t>
            </a: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2380848" y="2251265"/>
            <a:ext cx="6778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f(x)</a:t>
            </a:r>
          </a:p>
        </p:txBody>
      </p:sp>
      <p:sp>
        <p:nvSpPr>
          <p:cNvPr id="30" name="Line 11"/>
          <p:cNvSpPr>
            <a:spLocks noChangeShapeType="1"/>
          </p:cNvSpPr>
          <p:nvPr/>
        </p:nvSpPr>
        <p:spPr bwMode="auto">
          <a:xfrm>
            <a:off x="2203048" y="2768790"/>
            <a:ext cx="1181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13"/>
          <p:cNvSpPr>
            <a:spLocks noChangeShapeType="1"/>
          </p:cNvSpPr>
          <p:nvPr/>
        </p:nvSpPr>
        <p:spPr bwMode="auto">
          <a:xfrm flipV="1">
            <a:off x="5474356" y="2757678"/>
            <a:ext cx="1116542" cy="475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17"/>
          <p:cNvSpPr txBox="1">
            <a:spLocks noChangeArrowheads="1"/>
          </p:cNvSpPr>
          <p:nvPr/>
        </p:nvSpPr>
        <p:spPr bwMode="auto">
          <a:xfrm>
            <a:off x="5505563" y="2843962"/>
            <a:ext cx="12680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2 </a:t>
            </a:r>
            <a:r>
              <a:rPr lang="en-US" dirty="0"/>
              <a:t>solution</a:t>
            </a:r>
          </a:p>
        </p:txBody>
      </p:sp>
      <p:sp>
        <p:nvSpPr>
          <p:cNvPr id="33" name="Text Box 20"/>
          <p:cNvSpPr txBox="1">
            <a:spLocks noChangeArrowheads="1"/>
          </p:cNvSpPr>
          <p:nvPr/>
        </p:nvSpPr>
        <p:spPr bwMode="auto">
          <a:xfrm>
            <a:off x="93260" y="3551428"/>
            <a:ext cx="12414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Problem P</a:t>
            </a:r>
            <a:r>
              <a:rPr lang="en-US" baseline="-25000" dirty="0"/>
              <a:t>1</a:t>
            </a:r>
          </a:p>
        </p:txBody>
      </p:sp>
      <p:sp>
        <p:nvSpPr>
          <p:cNvPr id="34" name="Line 13"/>
          <p:cNvSpPr>
            <a:spLocks noChangeShapeType="1"/>
          </p:cNvSpPr>
          <p:nvPr/>
        </p:nvSpPr>
        <p:spPr bwMode="auto">
          <a:xfrm>
            <a:off x="7565623" y="2757677"/>
            <a:ext cx="770712" cy="17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Rectangle 6"/>
          <p:cNvSpPr>
            <a:spLocks noChangeArrowheads="1"/>
          </p:cNvSpPr>
          <p:nvPr/>
        </p:nvSpPr>
        <p:spPr bwMode="auto">
          <a:xfrm>
            <a:off x="6590898" y="2251265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dirty="0">
                <a:latin typeface="Monotype Corsiva" charset="0"/>
              </a:rPr>
              <a:t>f ’</a:t>
            </a:r>
          </a:p>
        </p:txBody>
      </p:sp>
      <p:sp>
        <p:nvSpPr>
          <p:cNvPr id="36" name="Text Box 17"/>
          <p:cNvSpPr txBox="1">
            <a:spLocks noChangeArrowheads="1"/>
          </p:cNvSpPr>
          <p:nvPr/>
        </p:nvSpPr>
        <p:spPr bwMode="auto">
          <a:xfrm>
            <a:off x="7702314" y="3564128"/>
            <a:ext cx="12680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1 </a:t>
            </a:r>
            <a:r>
              <a:rPr lang="en-US" dirty="0"/>
              <a:t>solution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3241" y="5149247"/>
            <a:ext cx="81371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Reduction function (f): Given </a:t>
            </a:r>
            <a:r>
              <a:rPr lang="en-US" sz="2800" i="1" dirty="0">
                <a:solidFill>
                  <a:srgbClr val="008000"/>
                </a:solidFill>
              </a:rPr>
              <a:t>any</a:t>
            </a:r>
            <a:r>
              <a:rPr lang="en-US" sz="2800" dirty="0">
                <a:solidFill>
                  <a:srgbClr val="0000FF"/>
                </a:solidFill>
              </a:rPr>
              <a:t> bipartite matching problem turn it into a network flow problem </a:t>
            </a:r>
            <a:endParaRPr lang="en-US" sz="2800" i="1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30188" y="6156534"/>
            <a:ext cx="69302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A reduction function reduces problems instances</a:t>
            </a:r>
          </a:p>
        </p:txBody>
      </p:sp>
    </p:spTree>
    <p:extLst>
      <p:ext uri="{BB962C8B-B14F-4D97-AF65-F5344CB8AC3E}">
        <p14:creationId xmlns:p14="http://schemas.microsoft.com/office/powerpoint/2010/main" val="22880892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3849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problem is </a:t>
            </a:r>
            <a:r>
              <a:rPr lang="en-US" i="1" dirty="0">
                <a:solidFill>
                  <a:srgbClr val="008000"/>
                </a:solidFill>
              </a:rPr>
              <a:t>NP-complete </a:t>
            </a:r>
            <a:r>
              <a:rPr lang="en-US" dirty="0"/>
              <a:t>if:</a:t>
            </a:r>
          </a:p>
          <a:p>
            <a:pPr marL="880110" lvl="1" indent="-514350">
              <a:buAutoNum type="arabicPeriod"/>
            </a:pPr>
            <a:r>
              <a:rPr lang="en-US" dirty="0"/>
              <a:t>it can be verified in polynomial time (i.e. in NP)</a:t>
            </a:r>
          </a:p>
          <a:p>
            <a:pPr marL="880110" lvl="1" indent="-514350">
              <a:buAutoNum type="arabicPeriod"/>
            </a:pPr>
            <a:r>
              <a:rPr lang="en-US" i="1" dirty="0"/>
              <a:t>any</a:t>
            </a:r>
            <a:r>
              <a:rPr lang="en-US" dirty="0"/>
              <a:t> NP-complete problem can be reduced to the problem in polynomial time (is NP-hard)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721BD1-9CD7-1D48-88E4-94274983EEA3}"/>
              </a:ext>
            </a:extLst>
          </p:cNvPr>
          <p:cNvSpPr txBox="1"/>
          <p:nvPr/>
        </p:nvSpPr>
        <p:spPr>
          <a:xfrm>
            <a:off x="3026979" y="5417014"/>
            <a:ext cx="324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28A0D8-6CC8-C04E-A266-80B765038E44}"/>
              </a:ext>
            </a:extLst>
          </p:cNvPr>
          <p:cNvSpPr txBox="1"/>
          <p:nvPr/>
        </p:nvSpPr>
        <p:spPr>
          <a:xfrm>
            <a:off x="5270936" y="3866474"/>
            <a:ext cx="2313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NP-Complete problems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FFB3F16-E0BF-B04F-9463-B83BCE5E5C13}"/>
              </a:ext>
            </a:extLst>
          </p:cNvPr>
          <p:cNvSpPr/>
          <p:nvPr/>
        </p:nvSpPr>
        <p:spPr>
          <a:xfrm>
            <a:off x="4866974" y="4398246"/>
            <a:ext cx="3121573" cy="240686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479A5B8-D77A-5E49-B32C-25BDBCA94EB5}"/>
              </a:ext>
            </a:extLst>
          </p:cNvPr>
          <p:cNvCxnSpPr>
            <a:cxnSpLocks/>
            <a:endCxn id="6" idx="3"/>
          </p:cNvCxnSpPr>
          <p:nvPr/>
        </p:nvCxnSpPr>
        <p:spPr>
          <a:xfrm flipH="1">
            <a:off x="3351107" y="4803228"/>
            <a:ext cx="2240396" cy="798452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72717A6-921F-B049-9A1A-49A042B0A47B}"/>
              </a:ext>
            </a:extLst>
          </p:cNvPr>
          <p:cNvCxnSpPr>
            <a:cxnSpLocks/>
          </p:cNvCxnSpPr>
          <p:nvPr/>
        </p:nvCxnSpPr>
        <p:spPr>
          <a:xfrm flipH="1">
            <a:off x="3418578" y="5500342"/>
            <a:ext cx="2172925" cy="193671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00304DB-ACD4-C94B-B925-CD66AA01EE04}"/>
              </a:ext>
            </a:extLst>
          </p:cNvPr>
          <p:cNvCxnSpPr>
            <a:cxnSpLocks/>
          </p:cNvCxnSpPr>
          <p:nvPr/>
        </p:nvCxnSpPr>
        <p:spPr>
          <a:xfrm flipH="1" flipV="1">
            <a:off x="3454517" y="5844153"/>
            <a:ext cx="2020524" cy="160249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1FF7715A-0B51-C041-B97B-B27D1BD7C525}"/>
              </a:ext>
            </a:extLst>
          </p:cNvPr>
          <p:cNvSpPr txBox="1"/>
          <p:nvPr/>
        </p:nvSpPr>
        <p:spPr>
          <a:xfrm>
            <a:off x="2827283" y="4939862"/>
            <a:ext cx="1000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NP-Hard</a:t>
            </a:r>
          </a:p>
        </p:txBody>
      </p:sp>
    </p:spTree>
    <p:extLst>
      <p:ext uri="{BB962C8B-B14F-4D97-AF65-F5344CB8AC3E}">
        <p14:creationId xmlns:p14="http://schemas.microsoft.com/office/powerpoint/2010/main" val="4725184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3849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problem is </a:t>
            </a:r>
            <a:r>
              <a:rPr lang="en-US" i="1" dirty="0">
                <a:solidFill>
                  <a:srgbClr val="008000"/>
                </a:solidFill>
              </a:rPr>
              <a:t>NP-complete </a:t>
            </a:r>
            <a:r>
              <a:rPr lang="en-US" dirty="0"/>
              <a:t>if:</a:t>
            </a:r>
          </a:p>
          <a:p>
            <a:pPr marL="880110" lvl="1" indent="-514350">
              <a:buAutoNum type="arabicPeriod"/>
            </a:pPr>
            <a:r>
              <a:rPr lang="en-US" dirty="0"/>
              <a:t>it can be verified in polynomial time (i.e. in NP)</a:t>
            </a:r>
          </a:p>
          <a:p>
            <a:pPr marL="880110" lvl="1" indent="-514350">
              <a:buAutoNum type="arabicPeriod"/>
            </a:pPr>
            <a:r>
              <a:rPr lang="en-US" i="1" dirty="0"/>
              <a:t>any</a:t>
            </a:r>
            <a:r>
              <a:rPr lang="en-US" dirty="0"/>
              <a:t> NP-complete problem can be reduced to the problem in polynomial time (is NP-hard)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8663B4-D898-6440-ABB5-221151FE93D0}"/>
              </a:ext>
            </a:extLst>
          </p:cNvPr>
          <p:cNvSpPr txBox="1"/>
          <p:nvPr/>
        </p:nvSpPr>
        <p:spPr>
          <a:xfrm>
            <a:off x="518055" y="3919692"/>
            <a:ext cx="5413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 ≤</a:t>
            </a:r>
            <a:r>
              <a:rPr lang="en-US" sz="2400" baseline="-25000" dirty="0" err="1"/>
              <a:t>p</a:t>
            </a:r>
            <a:r>
              <a:rPr lang="en-US" sz="2400" dirty="0" err="1"/>
              <a:t>B</a:t>
            </a:r>
            <a:r>
              <a:rPr lang="en-US" sz="2400" dirty="0"/>
              <a:t>: A is polynomial time reducible to B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EC8C78A-B04D-794D-B78F-59C874400A3C}"/>
              </a:ext>
            </a:extLst>
          </p:cNvPr>
          <p:cNvCxnSpPr/>
          <p:nvPr/>
        </p:nvCxnSpPr>
        <p:spPr>
          <a:xfrm>
            <a:off x="336331" y="3731172"/>
            <a:ext cx="851337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30474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3849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problem is </a:t>
            </a:r>
            <a:r>
              <a:rPr lang="en-US" i="1" dirty="0">
                <a:solidFill>
                  <a:srgbClr val="008000"/>
                </a:solidFill>
              </a:rPr>
              <a:t>NP-complete </a:t>
            </a:r>
            <a:r>
              <a:rPr lang="en-US" dirty="0"/>
              <a:t>if:</a:t>
            </a:r>
          </a:p>
          <a:p>
            <a:pPr marL="880110" lvl="1" indent="-514350">
              <a:buAutoNum type="arabicPeriod"/>
            </a:pPr>
            <a:r>
              <a:rPr lang="en-US" dirty="0"/>
              <a:t>it can be verified in polynomial time (i.e. in NP)</a:t>
            </a:r>
          </a:p>
          <a:p>
            <a:pPr marL="880110" lvl="1" indent="-514350">
              <a:buAutoNum type="arabicPeriod"/>
            </a:pPr>
            <a:r>
              <a:rPr lang="en-US" i="1" dirty="0"/>
              <a:t>any</a:t>
            </a:r>
            <a:r>
              <a:rPr lang="en-US" dirty="0"/>
              <a:t> NP-complete problem can be reduced to the problem in polynomial time (is NP-hard)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E8663B4-D898-6440-ABB5-221151FE93D0}"/>
                  </a:ext>
                </a:extLst>
              </p:cNvPr>
              <p:cNvSpPr txBox="1"/>
              <p:nvPr/>
            </p:nvSpPr>
            <p:spPr>
              <a:xfrm>
                <a:off x="486524" y="4111672"/>
                <a:ext cx="6136873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Problem A is NP-complete if:</a:t>
                </a:r>
              </a:p>
              <a:p>
                <a:r>
                  <a:rPr lang="en-US" sz="2400" dirty="0"/>
                  <a:t>1. A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/>
                  <a:t> NP</a:t>
                </a:r>
              </a:p>
              <a:p>
                <a:r>
                  <a:rPr lang="en-US" sz="2400" dirty="0"/>
                  <a:t>2. A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/>
                  <a:t> NP-Hard: X ≤</a:t>
                </a:r>
                <a:r>
                  <a:rPr lang="en-US" sz="2400" baseline="-25000" dirty="0" err="1"/>
                  <a:t>p</a:t>
                </a:r>
                <a:r>
                  <a:rPr lang="en-US" sz="2400" dirty="0" err="1"/>
                  <a:t>A</a:t>
                </a:r>
                <a:r>
                  <a:rPr lang="en-US" sz="2400" dirty="0"/>
                  <a:t> for all X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/>
                  <a:t> NP-Complete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E8663B4-D898-6440-ABB5-221151FE93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524" y="4111672"/>
                <a:ext cx="6136873" cy="1200329"/>
              </a:xfrm>
              <a:prstGeom prst="rect">
                <a:avLst/>
              </a:prstGeom>
              <a:blipFill>
                <a:blip r:embed="rId2"/>
                <a:stretch>
                  <a:fillRect l="-1653" t="-4167" r="-620" b="-10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3424605-3B21-6940-8B9D-D3D957906433}"/>
              </a:ext>
            </a:extLst>
          </p:cNvPr>
          <p:cNvCxnSpPr/>
          <p:nvPr/>
        </p:nvCxnSpPr>
        <p:spPr>
          <a:xfrm>
            <a:off x="336331" y="3731172"/>
            <a:ext cx="851337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028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Tractable vs. intractable problems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228" y="1750830"/>
            <a:ext cx="6005540" cy="16039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54228" y="4590392"/>
            <a:ext cx="533471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What is a “tractable” problem?</a:t>
            </a:r>
          </a:p>
        </p:txBody>
      </p:sp>
    </p:spTree>
    <p:extLst>
      <p:ext uri="{BB962C8B-B14F-4D97-AF65-F5344CB8AC3E}">
        <p14:creationId xmlns:p14="http://schemas.microsoft.com/office/powerpoint/2010/main" val="23422651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3849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problem is </a:t>
            </a:r>
            <a:r>
              <a:rPr lang="en-US" i="1" dirty="0">
                <a:solidFill>
                  <a:srgbClr val="008000"/>
                </a:solidFill>
              </a:rPr>
              <a:t>NP-complete </a:t>
            </a:r>
            <a:r>
              <a:rPr lang="en-US" dirty="0"/>
              <a:t>if:</a:t>
            </a:r>
          </a:p>
          <a:p>
            <a:pPr marL="880110" lvl="1" indent="-514350">
              <a:buAutoNum type="arabicPeriod"/>
            </a:pPr>
            <a:r>
              <a:rPr lang="en-US" dirty="0"/>
              <a:t>it can be verified in polynomial time (i.e. in NP)</a:t>
            </a:r>
          </a:p>
          <a:p>
            <a:pPr marL="880110" lvl="1" indent="-514350">
              <a:buAutoNum type="arabicPeriod"/>
            </a:pPr>
            <a:r>
              <a:rPr lang="en-US" i="1" dirty="0"/>
              <a:t>any</a:t>
            </a:r>
            <a:r>
              <a:rPr lang="en-US" dirty="0"/>
              <a:t> NP-complete problem can be reduced to the problem in polynomial time (is NP-hard)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3331" y="4215722"/>
            <a:ext cx="6714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The </a:t>
            </a:r>
            <a:r>
              <a:rPr lang="en-US" sz="2800" dirty="0" err="1">
                <a:solidFill>
                  <a:srgbClr val="0000FF"/>
                </a:solidFill>
              </a:rPr>
              <a:t>hamiltonian</a:t>
            </a:r>
            <a:r>
              <a:rPr lang="en-US" sz="2800" dirty="0">
                <a:solidFill>
                  <a:srgbClr val="0000FF"/>
                </a:solidFill>
              </a:rPr>
              <a:t> cycle problem is NP-complete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146" y="5042118"/>
            <a:ext cx="82989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are the implications of this?</a:t>
            </a:r>
          </a:p>
          <a:p>
            <a:r>
              <a:rPr lang="en-US" sz="2800" dirty="0">
                <a:solidFill>
                  <a:srgbClr val="FF0000"/>
                </a:solidFill>
              </a:rPr>
              <a:t>What does this say about how hard the </a:t>
            </a:r>
            <a:r>
              <a:rPr lang="en-US" sz="2800" dirty="0" err="1">
                <a:solidFill>
                  <a:srgbClr val="FF0000"/>
                </a:solidFill>
              </a:rPr>
              <a:t>hamiltonian</a:t>
            </a:r>
            <a:r>
              <a:rPr lang="en-US" sz="2800" dirty="0">
                <a:solidFill>
                  <a:srgbClr val="FF0000"/>
                </a:solidFill>
              </a:rPr>
              <a:t> cycle problem is compared to other NP-complete problems?</a:t>
            </a:r>
          </a:p>
        </p:txBody>
      </p:sp>
    </p:spTree>
    <p:extLst>
      <p:ext uri="{BB962C8B-B14F-4D97-AF65-F5344CB8AC3E}">
        <p14:creationId xmlns:p14="http://schemas.microsoft.com/office/powerpoint/2010/main" val="79730430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3849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problem is </a:t>
            </a:r>
            <a:r>
              <a:rPr lang="en-US" i="1" dirty="0">
                <a:solidFill>
                  <a:srgbClr val="008000"/>
                </a:solidFill>
              </a:rPr>
              <a:t>NP-complete </a:t>
            </a:r>
            <a:r>
              <a:rPr lang="en-US" dirty="0"/>
              <a:t>if:</a:t>
            </a:r>
          </a:p>
          <a:p>
            <a:pPr marL="880110" lvl="1" indent="-514350">
              <a:buAutoNum type="arabicPeriod"/>
            </a:pPr>
            <a:r>
              <a:rPr lang="en-US" dirty="0"/>
              <a:t>it can be verified in polynomial time (i.e. in NP)</a:t>
            </a:r>
          </a:p>
          <a:p>
            <a:pPr marL="880110" lvl="1" indent="-514350">
              <a:buAutoNum type="arabicPeriod"/>
            </a:pPr>
            <a:r>
              <a:rPr lang="en-US" i="1" dirty="0"/>
              <a:t>any</a:t>
            </a:r>
            <a:r>
              <a:rPr lang="en-US" dirty="0"/>
              <a:t> NP-complete problem can be reduced to the problem in polynomial time (is NP-hard)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3331" y="4215722"/>
            <a:ext cx="6714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The </a:t>
            </a:r>
            <a:r>
              <a:rPr lang="en-US" sz="2800" dirty="0" err="1">
                <a:solidFill>
                  <a:srgbClr val="0000FF"/>
                </a:solidFill>
              </a:rPr>
              <a:t>hamiltonian</a:t>
            </a:r>
            <a:r>
              <a:rPr lang="en-US" sz="2800" dirty="0">
                <a:solidFill>
                  <a:srgbClr val="0000FF"/>
                </a:solidFill>
              </a:rPr>
              <a:t> cycle problem is NP-complete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2636" y="5080347"/>
            <a:ext cx="85123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800" dirty="0">
                <a:solidFill>
                  <a:srgbClr val="0000FF"/>
                </a:solidFill>
              </a:rPr>
              <a:t>It’s </a:t>
            </a:r>
            <a:r>
              <a:rPr lang="en-US" sz="2800" i="1" dirty="0">
                <a:solidFill>
                  <a:srgbClr val="FF6600"/>
                </a:solidFill>
              </a:rPr>
              <a:t>at least as hard</a:t>
            </a:r>
            <a:r>
              <a:rPr lang="en-US" sz="2800" dirty="0">
                <a:solidFill>
                  <a:srgbClr val="0000FF"/>
                </a:solidFill>
              </a:rPr>
              <a:t> as </a:t>
            </a:r>
            <a:r>
              <a:rPr lang="en-US" sz="2800" i="1" dirty="0">
                <a:solidFill>
                  <a:srgbClr val="008000"/>
                </a:solidFill>
              </a:rPr>
              <a:t>any</a:t>
            </a:r>
            <a:r>
              <a:rPr lang="en-US" sz="2800" dirty="0">
                <a:solidFill>
                  <a:srgbClr val="0000FF"/>
                </a:solidFill>
              </a:rPr>
              <a:t> of the other NP-complete problems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135570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3849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problem is </a:t>
            </a:r>
            <a:r>
              <a:rPr lang="en-US" i="1" dirty="0">
                <a:solidFill>
                  <a:srgbClr val="008000"/>
                </a:solidFill>
              </a:rPr>
              <a:t>NP-complete </a:t>
            </a:r>
            <a:r>
              <a:rPr lang="en-US" dirty="0"/>
              <a:t>if:</a:t>
            </a:r>
          </a:p>
          <a:p>
            <a:pPr marL="880110" lvl="1" indent="-514350">
              <a:buAutoNum type="arabicPeriod"/>
            </a:pPr>
            <a:r>
              <a:rPr lang="en-US" dirty="0"/>
              <a:t>it can be verified in polynomial time (i.e. in NP)</a:t>
            </a:r>
          </a:p>
          <a:p>
            <a:pPr marL="880110" lvl="1" indent="-514350">
              <a:buAutoNum type="arabicPeriod"/>
            </a:pPr>
            <a:r>
              <a:rPr lang="en-US" i="1" dirty="0"/>
              <a:t>any</a:t>
            </a:r>
            <a:r>
              <a:rPr lang="en-US" dirty="0"/>
              <a:t> NP-complete problem can be reduced to the problem in polynomial time (is NP-hard)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3331" y="4215722"/>
            <a:ext cx="75390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If I found a polynomial-time solution to the </a:t>
            </a:r>
            <a:r>
              <a:rPr lang="en-US" sz="2800" dirty="0" err="1">
                <a:solidFill>
                  <a:srgbClr val="FF0000"/>
                </a:solidFill>
              </a:rPr>
              <a:t>hamiltonian</a:t>
            </a:r>
            <a:r>
              <a:rPr lang="en-US" sz="2800" dirty="0">
                <a:solidFill>
                  <a:srgbClr val="FF0000"/>
                </a:solidFill>
              </a:rPr>
              <a:t> cycle problem, what would this mean for the other NP-complete problems?</a:t>
            </a:r>
          </a:p>
        </p:txBody>
      </p:sp>
    </p:spTree>
    <p:extLst>
      <p:ext uri="{BB962C8B-B14F-4D97-AF65-F5344CB8AC3E}">
        <p14:creationId xmlns:p14="http://schemas.microsoft.com/office/powerpoint/2010/main" val="62108130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6409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If a polynomial-time solution to the </a:t>
            </a:r>
            <a:r>
              <a:rPr lang="en-US" sz="2400" dirty="0" err="1"/>
              <a:t>hamiltonian</a:t>
            </a:r>
            <a:r>
              <a:rPr lang="en-US" sz="2400" dirty="0"/>
              <a:t> cycle problem is found, we would have a polynomial time solution to </a:t>
            </a:r>
            <a:r>
              <a:rPr lang="en-US" sz="2400" i="1" dirty="0">
                <a:solidFill>
                  <a:srgbClr val="008000"/>
                </a:solidFill>
              </a:rPr>
              <a:t>any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NP-complete problem</a:t>
            </a:r>
          </a:p>
          <a:p>
            <a:pPr lvl="1"/>
            <a:r>
              <a:rPr lang="en-US" sz="2000" dirty="0"/>
              <a:t>Take the input of the problem</a:t>
            </a:r>
          </a:p>
          <a:p>
            <a:pPr lvl="1"/>
            <a:r>
              <a:rPr lang="en-US" sz="2000" dirty="0"/>
              <a:t>Convert it to the </a:t>
            </a:r>
            <a:r>
              <a:rPr lang="en-US" sz="2000" dirty="0" err="1"/>
              <a:t>hamiltonian</a:t>
            </a:r>
            <a:r>
              <a:rPr lang="en-US" sz="2000" dirty="0"/>
              <a:t> cycle problem (by definition, we know we can do this in polynomial time)</a:t>
            </a:r>
          </a:p>
          <a:p>
            <a:pPr lvl="1"/>
            <a:r>
              <a:rPr lang="en-US" sz="2000" dirty="0"/>
              <a:t>Solve it</a:t>
            </a:r>
          </a:p>
          <a:p>
            <a:pPr lvl="1"/>
            <a:r>
              <a:rPr lang="en-US" sz="2000" dirty="0"/>
              <a:t>If yes output yes, if no, output no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369761" y="4858633"/>
            <a:ext cx="8358188" cy="1927225"/>
            <a:chOff x="151" y="895"/>
            <a:chExt cx="5265" cy="1214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677" y="895"/>
              <a:ext cx="4181" cy="989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  <a:p>
              <a:pPr algn="ctr"/>
              <a:endParaRPr lang="en-US" sz="2400"/>
            </a:p>
            <a:p>
              <a:pPr algn="ctr"/>
              <a:endParaRPr lang="en-US" sz="2400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852" y="1102"/>
              <a:ext cx="614" cy="56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800">
                  <a:latin typeface="Monotype Corsiva" charset="0"/>
                </a:rPr>
                <a:t>f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224" y="1102"/>
              <a:ext cx="2082" cy="56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 dirty="0"/>
                <a:t>Ham-Problem: P</a:t>
              </a:r>
              <a:r>
                <a:rPr lang="en-US" sz="2400" baseline="-25000" dirty="0"/>
                <a:t>2</a:t>
              </a: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304" y="1383"/>
              <a:ext cx="55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453" y="1074"/>
              <a:ext cx="22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dirty="0">
                  <a:sym typeface="Symbol" charset="0"/>
                </a:rPr>
                <a:t>x</a:t>
              </a: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1592" y="1057"/>
              <a:ext cx="427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dirty="0">
                  <a:sym typeface="Symbol" charset="0"/>
                </a:rPr>
                <a:t>f(x)</a:t>
              </a:r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1480" y="1383"/>
              <a:ext cx="7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V="1">
              <a:off x="4310" y="1186"/>
              <a:ext cx="547" cy="19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4310" y="1397"/>
              <a:ext cx="547" cy="19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4854" y="1191"/>
              <a:ext cx="55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4859" y="1585"/>
              <a:ext cx="55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4402" y="1065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yes</a:t>
              </a:r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4426" y="1463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no</a:t>
              </a:r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4997" y="969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yes</a:t>
              </a:r>
            </a:p>
          </p:txBody>
        </p:sp>
        <p:sp>
          <p:nvSpPr>
            <p:cNvPr id="19" name="Text Box 19"/>
            <p:cNvSpPr txBox="1">
              <a:spLocks noChangeArrowheads="1"/>
            </p:cNvSpPr>
            <p:nvPr/>
          </p:nvSpPr>
          <p:spPr bwMode="auto">
            <a:xfrm>
              <a:off x="5021" y="1367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no</a:t>
              </a:r>
            </a:p>
          </p:txBody>
        </p:sp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151" y="1876"/>
              <a:ext cx="80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NP problem</a:t>
              </a:r>
              <a:endParaRPr lang="en-US" baseline="-250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6773604" y="4379776"/>
            <a:ext cx="2189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 problem answer</a:t>
            </a:r>
          </a:p>
        </p:txBody>
      </p:sp>
    </p:spTree>
    <p:extLst>
      <p:ext uri="{BB962C8B-B14F-4D97-AF65-F5344CB8AC3E}">
        <p14:creationId xmlns:p14="http://schemas.microsoft.com/office/powerpoint/2010/main" val="907713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2320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700" dirty="0"/>
              <a:t>Similarly, if we found a polynomial time solution to </a:t>
            </a:r>
            <a:r>
              <a:rPr lang="en-US" sz="2700" i="1" dirty="0">
                <a:solidFill>
                  <a:srgbClr val="008000"/>
                </a:solidFill>
              </a:rPr>
              <a:t>any</a:t>
            </a:r>
            <a:r>
              <a:rPr lang="en-US" sz="2700" dirty="0"/>
              <a:t> NP-complete problem we’d have a solution to </a:t>
            </a:r>
            <a:r>
              <a:rPr lang="en-US" sz="2700" i="1" dirty="0">
                <a:solidFill>
                  <a:srgbClr val="008000"/>
                </a:solidFill>
              </a:rPr>
              <a:t>all</a:t>
            </a:r>
            <a:r>
              <a:rPr lang="en-US" sz="2700" dirty="0"/>
              <a:t> NP-complete problems</a:t>
            </a:r>
          </a:p>
          <a:p>
            <a:endParaRPr lang="en-US" sz="2700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369761" y="4858633"/>
            <a:ext cx="8358188" cy="1927225"/>
            <a:chOff x="151" y="895"/>
            <a:chExt cx="5265" cy="1214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677" y="895"/>
              <a:ext cx="4181" cy="989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  <a:p>
              <a:pPr algn="ctr"/>
              <a:endParaRPr lang="en-US" sz="2400"/>
            </a:p>
            <a:p>
              <a:pPr algn="ctr"/>
              <a:endParaRPr lang="en-US" sz="2400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852" y="1102"/>
              <a:ext cx="614" cy="56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800">
                  <a:latin typeface="Monotype Corsiva" charset="0"/>
                </a:rPr>
                <a:t>f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224" y="1102"/>
              <a:ext cx="2082" cy="56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 dirty="0"/>
                <a:t>Solved NP-Problem: P</a:t>
              </a:r>
              <a:r>
                <a:rPr lang="en-US" sz="2400" baseline="-25000" dirty="0"/>
                <a:t>2</a:t>
              </a: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304" y="1383"/>
              <a:ext cx="55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453" y="1074"/>
              <a:ext cx="22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dirty="0">
                  <a:sym typeface="Symbol" charset="0"/>
                </a:rPr>
                <a:t>x</a:t>
              </a: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1592" y="1057"/>
              <a:ext cx="427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dirty="0">
                  <a:sym typeface="Symbol" charset="0"/>
                </a:rPr>
                <a:t>f(x)</a:t>
              </a:r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1480" y="1383"/>
              <a:ext cx="7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V="1">
              <a:off x="4310" y="1186"/>
              <a:ext cx="547" cy="19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4310" y="1397"/>
              <a:ext cx="547" cy="19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4854" y="1191"/>
              <a:ext cx="55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4859" y="1585"/>
              <a:ext cx="55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4402" y="1065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yes</a:t>
              </a:r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4426" y="1463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no</a:t>
              </a:r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4997" y="969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yes</a:t>
              </a:r>
            </a:p>
          </p:txBody>
        </p:sp>
        <p:sp>
          <p:nvSpPr>
            <p:cNvPr id="19" name="Text Box 19"/>
            <p:cNvSpPr txBox="1">
              <a:spLocks noChangeArrowheads="1"/>
            </p:cNvSpPr>
            <p:nvPr/>
          </p:nvSpPr>
          <p:spPr bwMode="auto">
            <a:xfrm>
              <a:off x="5021" y="1367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no</a:t>
              </a:r>
            </a:p>
          </p:txBody>
        </p:sp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151" y="1876"/>
              <a:ext cx="80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NP problem</a:t>
              </a:r>
              <a:endParaRPr lang="en-US" baseline="-250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6773604" y="4379776"/>
            <a:ext cx="2189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 problem answer</a:t>
            </a:r>
          </a:p>
        </p:txBody>
      </p:sp>
    </p:spTree>
    <p:extLst>
      <p:ext uri="{BB962C8B-B14F-4D97-AF65-F5344CB8AC3E}">
        <p14:creationId xmlns:p14="http://schemas.microsoft.com/office/powerpoint/2010/main" val="276590148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0205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Longest path</a:t>
            </a:r>
          </a:p>
          <a:p>
            <a:pPr marL="365760" lvl="1" indent="0">
              <a:buNone/>
            </a:pPr>
            <a:r>
              <a:rPr lang="en-US" dirty="0"/>
              <a:t>Given a graph G with nonnegative edge weights does a simple path exist from </a:t>
            </a:r>
            <a:r>
              <a:rPr lang="en-US" i="1" dirty="0"/>
              <a:t>s</a:t>
            </a:r>
            <a:r>
              <a:rPr lang="en-US" dirty="0"/>
              <a:t> to </a:t>
            </a:r>
            <a:r>
              <a:rPr lang="en-US" i="1" dirty="0"/>
              <a:t>t</a:t>
            </a:r>
            <a:r>
              <a:rPr lang="en-US" dirty="0"/>
              <a:t> with weight at least </a:t>
            </a:r>
            <a:r>
              <a:rPr lang="en-US" i="1" dirty="0"/>
              <a:t>g</a:t>
            </a:r>
            <a:r>
              <a:rPr lang="en-US" dirty="0"/>
              <a:t>?</a:t>
            </a:r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7791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0205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Longest path</a:t>
            </a:r>
          </a:p>
          <a:p>
            <a:pPr marL="365760" lvl="1" indent="0">
              <a:buNone/>
            </a:pPr>
            <a:r>
              <a:rPr lang="en-US" dirty="0"/>
              <a:t>Given a graph G with nonnegative edge weights does a simple path exist from </a:t>
            </a:r>
            <a:r>
              <a:rPr lang="en-US" i="1" dirty="0"/>
              <a:t>s</a:t>
            </a:r>
            <a:r>
              <a:rPr lang="en-US" dirty="0"/>
              <a:t> to </a:t>
            </a:r>
            <a:r>
              <a:rPr lang="en-US" i="1" dirty="0"/>
              <a:t>t</a:t>
            </a:r>
            <a:r>
              <a:rPr lang="en-US" dirty="0"/>
              <a:t> with weight at least </a:t>
            </a:r>
            <a:r>
              <a:rPr lang="en-US" i="1" dirty="0"/>
              <a:t>g</a:t>
            </a:r>
            <a:r>
              <a:rPr lang="en-US" dirty="0"/>
              <a:t>?</a:t>
            </a:r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Integer linear programming</a:t>
            </a:r>
          </a:p>
          <a:p>
            <a:pPr marL="365760" lvl="1" indent="0">
              <a:buNone/>
            </a:pPr>
            <a:r>
              <a:rPr lang="en-US" dirty="0"/>
              <a:t>Linear programming with the constraint that the values must be integers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71721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380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3D matching</a:t>
            </a:r>
          </a:p>
          <a:p>
            <a:pPr marL="365760" lvl="1" indent="0">
              <a:buNone/>
            </a:pPr>
            <a:r>
              <a:rPr lang="en-US" sz="2400" dirty="0"/>
              <a:t>Bipartite matching: given two sets of things and pair constraints, find a matching between the sets</a:t>
            </a:r>
          </a:p>
          <a:p>
            <a:pPr marL="365760" lvl="1" indent="0">
              <a:buNone/>
            </a:pPr>
            <a:r>
              <a:rPr lang="en-US" sz="2400" dirty="0"/>
              <a:t>3D matching: given three sets of things and triplet constraints, find a matching between the sets of size at least 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8331" y="3837157"/>
            <a:ext cx="3962400" cy="2870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90647" y="6519446"/>
            <a:ext cx="29533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Figure from </a:t>
            </a:r>
            <a:r>
              <a:rPr lang="en-US" sz="1600" dirty="0" err="1"/>
              <a:t>Dasgupta</a:t>
            </a:r>
            <a:r>
              <a:rPr lang="en-US" sz="1600" dirty="0"/>
              <a:t> et. al 2008</a:t>
            </a:r>
          </a:p>
        </p:txBody>
      </p:sp>
    </p:spTree>
    <p:extLst>
      <p:ext uri="{BB962C8B-B14F-4D97-AF65-F5344CB8AC3E}">
        <p14:creationId xmlns:p14="http://schemas.microsoft.com/office/powerpoint/2010/main" val="291259223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 vs. NP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9477" y="1997649"/>
            <a:ext cx="3814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Polynomial time solutions exist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33005" y="1624997"/>
            <a:ext cx="388622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NP-complete </a:t>
            </a:r>
          </a:p>
          <a:p>
            <a:r>
              <a:rPr lang="en-US" sz="2400" dirty="0"/>
              <a:t>(and no polynomial time solution currently exists)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3039280"/>
            <a:ext cx="9144000" cy="28538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314193" y="1624997"/>
            <a:ext cx="0" cy="5233003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99477" y="3265053"/>
            <a:ext cx="34107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Shortest path</a:t>
            </a:r>
          </a:p>
          <a:p>
            <a:endParaRPr lang="en-US" sz="2400" dirty="0"/>
          </a:p>
          <a:p>
            <a:r>
              <a:rPr lang="en-US" sz="2400" dirty="0"/>
              <a:t>Bipartite matching</a:t>
            </a:r>
          </a:p>
          <a:p>
            <a:endParaRPr lang="en-US" sz="2400" dirty="0"/>
          </a:p>
          <a:p>
            <a:r>
              <a:rPr lang="en-US" sz="2400" dirty="0"/>
              <a:t>Linear programming</a:t>
            </a:r>
          </a:p>
          <a:p>
            <a:endParaRPr lang="en-US" sz="2400" dirty="0"/>
          </a:p>
          <a:p>
            <a:r>
              <a:rPr lang="en-US" sz="2400" dirty="0"/>
              <a:t>Minimum cut</a:t>
            </a:r>
          </a:p>
          <a:p>
            <a:endParaRPr lang="en-US" sz="2400" dirty="0"/>
          </a:p>
          <a:p>
            <a:r>
              <a:rPr lang="en-US" sz="2400" dirty="0"/>
              <a:t>…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78106" y="3265053"/>
            <a:ext cx="396589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Longest path</a:t>
            </a:r>
          </a:p>
          <a:p>
            <a:endParaRPr lang="en-US" sz="2400" dirty="0"/>
          </a:p>
          <a:p>
            <a:r>
              <a:rPr lang="en-US" sz="2400" dirty="0"/>
              <a:t>3D matching </a:t>
            </a:r>
          </a:p>
          <a:p>
            <a:endParaRPr lang="en-US" sz="2400" dirty="0"/>
          </a:p>
          <a:p>
            <a:r>
              <a:rPr lang="en-US" sz="2400" dirty="0"/>
              <a:t>Integer linear programming</a:t>
            </a:r>
          </a:p>
          <a:p>
            <a:endParaRPr lang="en-US" sz="2400" dirty="0"/>
          </a:p>
          <a:p>
            <a:r>
              <a:rPr lang="en-US" sz="2400" dirty="0"/>
              <a:t>Balanced cut</a:t>
            </a:r>
          </a:p>
          <a:p>
            <a:endParaRPr lang="en-US" sz="2400" dirty="0"/>
          </a:p>
          <a:p>
            <a:r>
              <a:rPr lang="en-US" sz="24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86801661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NP-completeness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109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problem is </a:t>
            </a:r>
            <a:r>
              <a:rPr lang="en-US" i="1" dirty="0">
                <a:solidFill>
                  <a:srgbClr val="008000"/>
                </a:solidFill>
              </a:rPr>
              <a:t>NP-complete </a:t>
            </a:r>
            <a:r>
              <a:rPr lang="en-US" dirty="0"/>
              <a:t>if:</a:t>
            </a:r>
          </a:p>
          <a:p>
            <a:pPr marL="880110" lvl="1" indent="-514350">
              <a:buAutoNum type="arabicPeriod"/>
            </a:pPr>
            <a:r>
              <a:rPr lang="en-US" dirty="0"/>
              <a:t>it can be verified in polynomial time (i.e. in NP)</a:t>
            </a:r>
          </a:p>
          <a:p>
            <a:pPr marL="880110" lvl="1" indent="-514350">
              <a:buAutoNum type="arabicPeriod"/>
            </a:pPr>
            <a:r>
              <a:rPr lang="en-US" i="1" dirty="0"/>
              <a:t>any</a:t>
            </a:r>
            <a:r>
              <a:rPr lang="en-US" dirty="0"/>
              <a:t> NP-complete problem can be reduced to the problem in polynomial time (is NP-hard)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68217" y="4637398"/>
            <a:ext cx="14878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Ideas?</a:t>
            </a:r>
          </a:p>
        </p:txBody>
      </p:sp>
    </p:spTree>
    <p:extLst>
      <p:ext uri="{BB962C8B-B14F-4D97-AF65-F5344CB8AC3E}">
        <p14:creationId xmlns:p14="http://schemas.microsoft.com/office/powerpoint/2010/main" val="3385276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Tractable vs. intractable problems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228" y="1750830"/>
            <a:ext cx="6005540" cy="16039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61848" y="4258374"/>
            <a:ext cx="745183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Tractable problems can be solved in O(f(n)) where f(n) is a polynomial</a:t>
            </a:r>
          </a:p>
          <a:p>
            <a:endParaRPr lang="en-US" sz="3200" dirty="0">
              <a:solidFill>
                <a:srgbClr val="0000FF"/>
              </a:solidFill>
            </a:endParaRPr>
          </a:p>
          <a:p>
            <a:r>
              <a:rPr lang="en-US" sz="3200" dirty="0">
                <a:solidFill>
                  <a:srgbClr val="0000FF"/>
                </a:solidFill>
              </a:rPr>
              <a:t>We’ll call </a:t>
            </a:r>
            <a:r>
              <a:rPr lang="en-US" sz="3200" b="1" dirty="0">
                <a:solidFill>
                  <a:srgbClr val="0000FF"/>
                </a:solidFill>
              </a:rPr>
              <a:t>P</a:t>
            </a:r>
            <a:r>
              <a:rPr lang="en-US" sz="3200" dirty="0">
                <a:solidFill>
                  <a:srgbClr val="0000FF"/>
                </a:solidFill>
              </a:rPr>
              <a:t>, the set of tractable problems</a:t>
            </a:r>
          </a:p>
        </p:txBody>
      </p:sp>
    </p:spTree>
    <p:extLst>
      <p:ext uri="{BB962C8B-B14F-4D97-AF65-F5344CB8AC3E}">
        <p14:creationId xmlns:p14="http://schemas.microsoft.com/office/powerpoint/2010/main" val="284259472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NP-completeness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064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Given a problem NEW to show it is NP-Complete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Show that NEW is in NP</a:t>
            </a:r>
          </a:p>
          <a:p>
            <a:pPr marL="834390" lvl="1" indent="-514350">
              <a:buAutoNum type="alphaLcPeriod"/>
            </a:pPr>
            <a:r>
              <a:rPr lang="en-US" dirty="0"/>
              <a:t>Provide a verifier</a:t>
            </a:r>
          </a:p>
          <a:p>
            <a:pPr marL="834390" lvl="1" indent="-514350">
              <a:buAutoNum type="alphaLcPeriod"/>
            </a:pPr>
            <a:r>
              <a:rPr lang="en-US" dirty="0"/>
              <a:t>Show that the verifier runs in polynomial time</a:t>
            </a:r>
          </a:p>
          <a:p>
            <a:pPr marL="514350" indent="-514350">
              <a:buAutoNum type="arabicPeriod"/>
            </a:pPr>
            <a:r>
              <a:rPr lang="en-US" dirty="0"/>
              <a:t>Show that NEW is NP-Hard (i.e., all NP-complete problems are reducible to NEW in polynomial time)</a:t>
            </a:r>
          </a:p>
          <a:p>
            <a:pPr marL="834390" lvl="1" indent="-514350">
              <a:buAutoNum type="alphaLcPeriod"/>
            </a:pPr>
            <a:r>
              <a:rPr lang="en-US" dirty="0"/>
              <a:t>Describe a reduction function </a:t>
            </a:r>
            <a:r>
              <a:rPr lang="en-US" i="1" dirty="0"/>
              <a:t>f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from</a:t>
            </a:r>
            <a:r>
              <a:rPr lang="en-US" dirty="0"/>
              <a:t> a known NP-Complete problem to NEW</a:t>
            </a:r>
          </a:p>
          <a:p>
            <a:pPr marL="834390" lvl="1" indent="-514350">
              <a:buAutoNum type="alphaLcPeriod"/>
            </a:pPr>
            <a:r>
              <a:rPr lang="en-US" dirty="0"/>
              <a:t>Show that </a:t>
            </a:r>
            <a:r>
              <a:rPr lang="en-US" i="1" dirty="0"/>
              <a:t>f</a:t>
            </a:r>
            <a:r>
              <a:rPr lang="en-US" dirty="0"/>
              <a:t> runs in polynomial time</a:t>
            </a:r>
          </a:p>
          <a:p>
            <a:pPr marL="834390" lvl="1" indent="-514350">
              <a:buAutoNum type="alphaLcPeriod"/>
            </a:pPr>
            <a:r>
              <a:rPr lang="en-US" dirty="0"/>
              <a:t>Show that a solution exists to the NP-Complete problem IFF a solution exists </a:t>
            </a:r>
            <a:r>
              <a:rPr lang="en-US" i="1" dirty="0">
                <a:solidFill>
                  <a:srgbClr val="FF6600"/>
                </a:solidFill>
              </a:rPr>
              <a:t>to the NEW problem generate by f</a:t>
            </a:r>
            <a:endParaRPr lang="en-US" dirty="0">
              <a:solidFill>
                <a:srgbClr val="FF6600"/>
              </a:solidFill>
            </a:endParaRPr>
          </a:p>
          <a:p>
            <a:pPr marL="834390" lvl="1" indent="-514350"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4680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NP-completeness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fontScale="92500" lnSpcReduction="10000"/>
          </a:bodyPr>
          <a:lstStyle/>
          <a:p>
            <a:pPr marL="0" lvl="1" indent="0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dirty="0"/>
              <a:t>Show that a solution exists to the NP-Complete problem IFF a solution exists </a:t>
            </a:r>
            <a:r>
              <a:rPr lang="en-US" i="1" dirty="0">
                <a:solidFill>
                  <a:srgbClr val="FF6600"/>
                </a:solidFill>
              </a:rPr>
              <a:t>to the NEW problem generate by f</a:t>
            </a:r>
            <a:endParaRPr lang="en-US" dirty="0">
              <a:solidFill>
                <a:srgbClr val="FF6600"/>
              </a:solidFill>
            </a:endParaRPr>
          </a:p>
          <a:p>
            <a:pPr lvl="1"/>
            <a:r>
              <a:rPr lang="en-US" dirty="0"/>
              <a:t>Assume we have an NP-Complete problem instance that has a solution, show that the NEW problem instance generated by </a:t>
            </a:r>
            <a:r>
              <a:rPr lang="en-US" i="1" dirty="0"/>
              <a:t>f</a:t>
            </a:r>
            <a:r>
              <a:rPr lang="en-US" dirty="0"/>
              <a:t> has a solution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Assume we have a problem instance of NEW </a:t>
            </a:r>
            <a:r>
              <a:rPr lang="en-US" i="1" dirty="0">
                <a:solidFill>
                  <a:srgbClr val="FF6600"/>
                </a:solidFill>
              </a:rPr>
              <a:t>generated by f</a:t>
            </a:r>
            <a:r>
              <a:rPr lang="en-US" dirty="0"/>
              <a:t> that has a solution, show that we can derive a solution to the NP-Complete problem instance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Other ways of proving the IFF, but this is often the easiest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D1CB8E-3D4B-1049-8668-B2E1CD3318B6}"/>
              </a:ext>
            </a:extLst>
          </p:cNvPr>
          <p:cNvSpPr txBox="1"/>
          <p:nvPr/>
        </p:nvSpPr>
        <p:spPr>
          <a:xfrm>
            <a:off x="5909328" y="5343261"/>
            <a:ext cx="553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2A6555-E4F6-1A4F-9560-853DBE956149}"/>
              </a:ext>
            </a:extLst>
          </p:cNvPr>
          <p:cNvSpPr txBox="1"/>
          <p:nvPr/>
        </p:nvSpPr>
        <p:spPr>
          <a:xfrm>
            <a:off x="2307176" y="5394558"/>
            <a:ext cx="553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6" name="Line 11">
            <a:extLst>
              <a:ext uri="{FF2B5EF4-FFF2-40B4-BE49-F238E27FC236}">
                <a16:creationId xmlns:a16="http://schemas.microsoft.com/office/drawing/2014/main" id="{6053D5A8-B6BC-9E40-B392-B8FA668808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45683" y="5641650"/>
            <a:ext cx="3049046" cy="0"/>
          </a:xfrm>
          <a:prstGeom prst="line">
            <a:avLst/>
          </a:prstGeom>
          <a:noFill/>
          <a:ln w="19050">
            <a:solidFill>
              <a:srgbClr val="008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90A597-F9B6-A14F-BE8E-E7329483DA73}"/>
              </a:ext>
            </a:extLst>
          </p:cNvPr>
          <p:cNvSpPr txBox="1"/>
          <p:nvPr/>
        </p:nvSpPr>
        <p:spPr>
          <a:xfrm>
            <a:off x="5909328" y="3223847"/>
            <a:ext cx="553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15D3E-7A2D-DD49-A635-27BF3FE5D468}"/>
              </a:ext>
            </a:extLst>
          </p:cNvPr>
          <p:cNvSpPr txBox="1"/>
          <p:nvPr/>
        </p:nvSpPr>
        <p:spPr>
          <a:xfrm>
            <a:off x="2307176" y="3275144"/>
            <a:ext cx="553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</a:rPr>
              <a:t>yes</a:t>
            </a:r>
          </a:p>
        </p:txBody>
      </p:sp>
      <p:sp>
        <p:nvSpPr>
          <p:cNvPr id="9" name="Line 11">
            <a:extLst>
              <a:ext uri="{FF2B5EF4-FFF2-40B4-BE49-F238E27FC236}">
                <a16:creationId xmlns:a16="http://schemas.microsoft.com/office/drawing/2014/main" id="{002F8142-5EC3-A240-B592-4F85B40D668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45683" y="3522236"/>
            <a:ext cx="3049046" cy="0"/>
          </a:xfrm>
          <a:prstGeom prst="line">
            <a:avLst/>
          </a:prstGeom>
          <a:noFill/>
          <a:ln w="19050">
            <a:solidFill>
              <a:srgbClr val="008000"/>
            </a:solidFill>
            <a:prstDash val="dash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78935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NP-completeness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629853"/>
            <a:ext cx="8153400" cy="1644097"/>
          </a:xfrm>
        </p:spPr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Why is it sufficient to show that one NP-complete problem reduces to the NEW problem?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2647" y="2021397"/>
            <a:ext cx="775002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Show that all NP-complete problems are reducible to NEW in polynomial time</a:t>
            </a:r>
          </a:p>
        </p:txBody>
      </p:sp>
    </p:spTree>
    <p:extLst>
      <p:ext uri="{BB962C8B-B14F-4D97-AF65-F5344CB8AC3E}">
        <p14:creationId xmlns:p14="http://schemas.microsoft.com/office/powerpoint/2010/main" val="348709276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NP-completeness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7" y="4225973"/>
            <a:ext cx="8153400" cy="16440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</a:rPr>
              <a:t>All others can be reduced to NEW by first reducing to the one problem, then reducing to NEW.  Two polynomial time reductions is still polynomial time!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612647" y="2021397"/>
            <a:ext cx="775002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Show that all NP-complete problems are reducible to NEW in polynomial time</a:t>
            </a:r>
          </a:p>
        </p:txBody>
      </p:sp>
    </p:spTree>
    <p:extLst>
      <p:ext uri="{BB962C8B-B14F-4D97-AF65-F5344CB8AC3E}">
        <p14:creationId xmlns:p14="http://schemas.microsoft.com/office/powerpoint/2010/main" val="341340454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NP-completeness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612648" y="1793094"/>
            <a:ext cx="775002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Show that all NP-complete problems are reducible to NEW in polynomial time</a:t>
            </a:r>
          </a:p>
        </p:txBody>
      </p:sp>
      <p:sp>
        <p:nvSpPr>
          <p:cNvPr id="5" name="Down Arrow 4"/>
          <p:cNvSpPr/>
          <p:nvPr/>
        </p:nvSpPr>
        <p:spPr>
          <a:xfrm>
            <a:off x="3253737" y="2896590"/>
            <a:ext cx="1227287" cy="913211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2648" y="3809801"/>
            <a:ext cx="775002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Show that </a:t>
            </a:r>
            <a:r>
              <a:rPr lang="en-US" sz="2800" i="1" dirty="0">
                <a:solidFill>
                  <a:srgbClr val="008000"/>
                </a:solidFill>
              </a:rPr>
              <a:t>any</a:t>
            </a:r>
            <a:r>
              <a:rPr lang="en-US" sz="2800" dirty="0"/>
              <a:t> NP-complete problem is reducible to NEW in polynomial time</a:t>
            </a:r>
          </a:p>
        </p:txBody>
      </p:sp>
      <p:sp>
        <p:nvSpPr>
          <p:cNvPr id="7" name="Rectangle 6"/>
          <p:cNvSpPr/>
          <p:nvPr/>
        </p:nvSpPr>
        <p:spPr>
          <a:xfrm>
            <a:off x="765048" y="5546052"/>
            <a:ext cx="775002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800000"/>
                </a:solidFill>
              </a:rPr>
              <a:t>Show that NEW is reducible to any NP-complete problem in polynomial time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5206" y="4937877"/>
            <a:ext cx="1725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BE CAREFUL!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612648" y="5693299"/>
            <a:ext cx="7107842" cy="592827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56582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NP-complete: 3-SAT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3836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 </a:t>
            </a:r>
            <a:r>
              <a:rPr lang="en-US" sz="2400" dirty="0" err="1"/>
              <a:t>boolean</a:t>
            </a:r>
            <a:r>
              <a:rPr lang="en-US" sz="2400" dirty="0"/>
              <a:t> formula is in </a:t>
            </a:r>
            <a:r>
              <a:rPr lang="en-US" sz="2400" i="1" dirty="0"/>
              <a:t>n-conjunctive normal form </a:t>
            </a:r>
            <a:r>
              <a:rPr lang="en-US" sz="2400" dirty="0"/>
              <a:t>(</a:t>
            </a:r>
            <a:r>
              <a:rPr lang="en-US" sz="2400" i="1" dirty="0"/>
              <a:t>n-</a:t>
            </a:r>
            <a:r>
              <a:rPr lang="en-US" sz="2400" dirty="0"/>
              <a:t>CNF) if:</a:t>
            </a:r>
          </a:p>
          <a:p>
            <a:pPr lvl="1"/>
            <a:r>
              <a:rPr lang="en-US" sz="2000" dirty="0"/>
              <a:t>it is expressed as an AND of clauses</a:t>
            </a:r>
          </a:p>
          <a:p>
            <a:pPr lvl="1"/>
            <a:r>
              <a:rPr lang="en-US" sz="2000" dirty="0"/>
              <a:t>where each clause is an OR of no more than </a:t>
            </a:r>
            <a:r>
              <a:rPr lang="en-US" sz="2000" i="1" dirty="0"/>
              <a:t>n</a:t>
            </a:r>
            <a:r>
              <a:rPr lang="en-US" sz="2000" dirty="0"/>
              <a:t> variables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400" dirty="0"/>
              <a:t>3-SAT: Given a 3-CNF </a:t>
            </a:r>
            <a:r>
              <a:rPr lang="en-US" sz="2400" dirty="0" err="1"/>
              <a:t>boolean</a:t>
            </a:r>
            <a:r>
              <a:rPr lang="en-US" sz="2400" dirty="0"/>
              <a:t> formula, is it </a:t>
            </a:r>
            <a:r>
              <a:rPr lang="en-US" sz="2400" dirty="0" err="1"/>
              <a:t>satisfiable</a:t>
            </a:r>
            <a:r>
              <a:rPr lang="en-US" sz="2400" dirty="0"/>
              <a:t>?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7956880"/>
              </p:ext>
            </p:extLst>
          </p:nvPr>
        </p:nvGraphicFramePr>
        <p:xfrm>
          <a:off x="1119552" y="3224899"/>
          <a:ext cx="6454306" cy="52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14600" imgH="203200" progId="Equation.3">
                  <p:embed/>
                </p:oleObj>
              </mc:Choice>
              <mc:Fallback>
                <p:oleObj name="Equation" r:id="rId2" imgW="25146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19552" y="3224899"/>
                        <a:ext cx="6454306" cy="521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9112" y="5436832"/>
            <a:ext cx="5003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3-SAT is an NP-complete problem</a:t>
            </a:r>
          </a:p>
        </p:txBody>
      </p:sp>
    </p:spTree>
    <p:extLst>
      <p:ext uri="{BB962C8B-B14F-4D97-AF65-F5344CB8AC3E}">
        <p14:creationId xmlns:p14="http://schemas.microsoft.com/office/powerpoint/2010/main" val="324312280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NP-complete: SAT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1723" y="1600200"/>
            <a:ext cx="8534142" cy="2038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Given a </a:t>
            </a:r>
            <a:r>
              <a:rPr lang="en-US" sz="2800" dirty="0" err="1"/>
              <a:t>boolean</a:t>
            </a:r>
            <a:r>
              <a:rPr lang="en-US" sz="2800" dirty="0"/>
              <a:t> formula of </a:t>
            </a:r>
            <a:r>
              <a:rPr lang="en-US" sz="2800" i="1" dirty="0"/>
              <a:t>n</a:t>
            </a:r>
            <a:r>
              <a:rPr lang="en-US" sz="2800" dirty="0"/>
              <a:t> </a:t>
            </a:r>
            <a:r>
              <a:rPr lang="en-US" sz="2800" dirty="0" err="1"/>
              <a:t>boolean</a:t>
            </a:r>
            <a:r>
              <a:rPr lang="en-US" sz="2800" dirty="0"/>
              <a:t> variables joined by </a:t>
            </a:r>
            <a:r>
              <a:rPr lang="en-US" sz="2800" i="1" dirty="0"/>
              <a:t>m</a:t>
            </a:r>
            <a:r>
              <a:rPr lang="en-US" sz="2800" dirty="0"/>
              <a:t> connectives (AND, OR or NOT) is there a setting of the variables such that the </a:t>
            </a:r>
            <a:r>
              <a:rPr lang="en-US" sz="2800" dirty="0" err="1"/>
              <a:t>boolean</a:t>
            </a:r>
            <a:r>
              <a:rPr lang="en-US" sz="2800" dirty="0"/>
              <a:t> formula evaluate to true?</a:t>
            </a:r>
          </a:p>
          <a:p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1264206"/>
              </p:ext>
            </p:extLst>
          </p:nvPr>
        </p:nvGraphicFramePr>
        <p:xfrm>
          <a:off x="1072950" y="4218374"/>
          <a:ext cx="5943323" cy="5598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59000" imgH="203200" progId="Equation.3">
                  <p:embed/>
                </p:oleObj>
              </mc:Choice>
              <mc:Fallback>
                <p:oleObj name="Equation" r:id="rId2" imgW="21590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72950" y="4218374"/>
                        <a:ext cx="5943323" cy="5598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8234526"/>
              </p:ext>
            </p:extLst>
          </p:nvPr>
        </p:nvGraphicFramePr>
        <p:xfrm>
          <a:off x="1072950" y="3296079"/>
          <a:ext cx="3077958" cy="55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17600" imgH="203200" progId="Equation.3">
                  <p:embed/>
                </p:oleObj>
              </mc:Choice>
              <mc:Fallback>
                <p:oleObj name="Equation" r:id="rId4" imgW="11176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72950" y="3296079"/>
                        <a:ext cx="3077958" cy="559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41976" y="5921602"/>
            <a:ext cx="548619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Is SAT an NP-complete problem?</a:t>
            </a:r>
          </a:p>
        </p:txBody>
      </p:sp>
    </p:spTree>
    <p:extLst>
      <p:ext uri="{BB962C8B-B14F-4D97-AF65-F5344CB8AC3E}">
        <p14:creationId xmlns:p14="http://schemas.microsoft.com/office/powerpoint/2010/main" val="361293526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NP-complete: SAT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18413" y="3175921"/>
            <a:ext cx="8153400" cy="490642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endParaRPr lang="en-US" sz="2000" dirty="0"/>
          </a:p>
          <a:p>
            <a:pPr marL="514350" indent="-514350">
              <a:buFont typeface="Wingdings"/>
              <a:buAutoNum type="arabicPeriod"/>
            </a:pPr>
            <a:r>
              <a:rPr lang="en-US" sz="2000" dirty="0"/>
              <a:t>Show that SAT is in NP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800" dirty="0"/>
              <a:t>Provide a verifier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800" dirty="0"/>
              <a:t>Show that the verifier runs in polynomial time</a:t>
            </a:r>
          </a:p>
          <a:p>
            <a:pPr marL="514350" indent="-514350">
              <a:buAutoNum type="arabicPeriod"/>
            </a:pPr>
            <a:r>
              <a:rPr lang="en-US" sz="2000" dirty="0"/>
              <a:t>Show that NEW is NP-Hard (i.e., all NP-complete problems are reducible to NEW in polynomial time)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800" dirty="0"/>
              <a:t>Describe a reduction function </a:t>
            </a:r>
            <a:r>
              <a:rPr lang="en-US" sz="1800" i="1" dirty="0"/>
              <a:t>f</a:t>
            </a:r>
            <a:r>
              <a:rPr lang="en-US" sz="1800" dirty="0"/>
              <a:t> from a known NP-Complete problem to SAT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800" dirty="0"/>
              <a:t>Show that </a:t>
            </a:r>
            <a:r>
              <a:rPr lang="en-US" sz="1800" i="1" dirty="0"/>
              <a:t>f</a:t>
            </a:r>
            <a:r>
              <a:rPr lang="en-US" sz="1800" dirty="0"/>
              <a:t> runs in polynomial time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800" dirty="0"/>
              <a:t>Show that a solution exists to the NP-Complete problem IFF a solution exists </a:t>
            </a:r>
            <a:r>
              <a:rPr lang="en-US" sz="1800" i="1" dirty="0">
                <a:solidFill>
                  <a:srgbClr val="FF6600"/>
                </a:solidFill>
              </a:rPr>
              <a:t>to the SAT problem generate by f</a:t>
            </a:r>
            <a:endParaRPr lang="en-US" sz="1800" dirty="0">
              <a:solidFill>
                <a:srgbClr val="FF6600"/>
              </a:solidFill>
            </a:endParaRPr>
          </a:p>
          <a:p>
            <a:pPr marL="834390" lvl="1" indent="-514350">
              <a:buFont typeface="Wingdings 2"/>
              <a:buAutoNum type="alphaLcPeriod"/>
            </a:pPr>
            <a:endParaRPr lang="en-US" sz="18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83882" y="3409487"/>
            <a:ext cx="8482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/>
          <p:cNvSpPr>
            <a:spLocks noGrp="1"/>
          </p:cNvSpPr>
          <p:nvPr>
            <p:ph sz="quarter" idx="1"/>
          </p:nvPr>
        </p:nvSpPr>
        <p:spPr>
          <a:xfrm>
            <a:off x="418413" y="1619539"/>
            <a:ext cx="8396881" cy="13282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Given a </a:t>
            </a:r>
            <a:r>
              <a:rPr lang="en-US" sz="2400" dirty="0" err="1"/>
              <a:t>boolean</a:t>
            </a:r>
            <a:r>
              <a:rPr lang="en-US" sz="2400" dirty="0"/>
              <a:t> formula of </a:t>
            </a:r>
            <a:r>
              <a:rPr lang="en-US" sz="2400" i="1" dirty="0"/>
              <a:t>n</a:t>
            </a:r>
            <a:r>
              <a:rPr lang="en-US" sz="2400" dirty="0"/>
              <a:t> </a:t>
            </a:r>
            <a:r>
              <a:rPr lang="en-US" sz="2400" dirty="0" err="1"/>
              <a:t>boolean</a:t>
            </a:r>
            <a:r>
              <a:rPr lang="en-US" sz="2400" dirty="0"/>
              <a:t> variables joined by </a:t>
            </a:r>
            <a:r>
              <a:rPr lang="en-US" sz="2400" i="1" dirty="0"/>
              <a:t>m</a:t>
            </a:r>
            <a:r>
              <a:rPr lang="en-US" sz="2400" dirty="0"/>
              <a:t> connectives (AND, OR or NOT) is there a setting of the variables such that the </a:t>
            </a:r>
            <a:r>
              <a:rPr lang="en-US" sz="2400" dirty="0" err="1"/>
              <a:t>boolean</a:t>
            </a:r>
            <a:r>
              <a:rPr lang="en-US" sz="2400" dirty="0"/>
              <a:t> formula evaluate to true?</a:t>
            </a:r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6077490"/>
              </p:ext>
            </p:extLst>
          </p:nvPr>
        </p:nvGraphicFramePr>
        <p:xfrm>
          <a:off x="1476360" y="2881496"/>
          <a:ext cx="4290933" cy="4041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59000" imgH="203200" progId="Equation.3">
                  <p:embed/>
                </p:oleObj>
              </mc:Choice>
              <mc:Fallback>
                <p:oleObj name="Equation" r:id="rId2" imgW="21590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476360" y="2881496"/>
                        <a:ext cx="4290933" cy="4041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871588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NP-Complete: SAT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4178" y="1024399"/>
            <a:ext cx="8153400" cy="1724784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endParaRPr lang="en-US" sz="2800" dirty="0"/>
          </a:p>
          <a:p>
            <a:pPr marL="514350" indent="-514350">
              <a:buFont typeface="Wingdings"/>
              <a:buAutoNum type="arabicPeriod"/>
            </a:pPr>
            <a:r>
              <a:rPr lang="en-US" sz="2800" dirty="0"/>
              <a:t>Show that SAT is in NP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2400" dirty="0"/>
              <a:t>Provide a verifier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2400" dirty="0"/>
              <a:t>Show that the verifier runs in polynomial time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4178" y="3182471"/>
            <a:ext cx="773946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Verifier: A solution consists of an assignment of the variables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If clause is a single variable: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return the value of the variable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otherwise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for each clause: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/>
              <a:t>call the verifier recursively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/>
              <a:t>compute a running solution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55154" y="3122301"/>
            <a:ext cx="8482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400711" y="6027149"/>
            <a:ext cx="31456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polynomial run-time?</a:t>
            </a:r>
          </a:p>
        </p:txBody>
      </p:sp>
    </p:spTree>
    <p:extLst>
      <p:ext uri="{BB962C8B-B14F-4D97-AF65-F5344CB8AC3E}">
        <p14:creationId xmlns:p14="http://schemas.microsoft.com/office/powerpoint/2010/main" val="3925134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NP-Complete: SAT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4178" y="1633516"/>
            <a:ext cx="773946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Verifier: A solution consists of an assignment of the variables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If clause is a single variable: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return the value of the variable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otherwise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for each clause: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/>
              <a:t>call the verifier recursively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/>
              <a:t>compute a running solution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10383" y="3409512"/>
            <a:ext cx="1690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linear time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4291" y="4924991"/>
            <a:ext cx="81727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>
                <a:solidFill>
                  <a:srgbClr val="0000FF"/>
                </a:solidFill>
              </a:rPr>
              <a:t>at most a linear number of recursive calls (each call makes the problem smaller and no overlap)</a:t>
            </a:r>
          </a:p>
          <a:p>
            <a:pPr marL="457200" indent="-457200">
              <a:buFontTx/>
              <a:buChar char="-"/>
            </a:pPr>
            <a:r>
              <a:rPr lang="en-US" sz="2800" dirty="0">
                <a:solidFill>
                  <a:srgbClr val="0000FF"/>
                </a:solidFill>
              </a:rPr>
              <a:t>overall polynomial time</a:t>
            </a:r>
          </a:p>
        </p:txBody>
      </p:sp>
    </p:spTree>
    <p:extLst>
      <p:ext uri="{BB962C8B-B14F-4D97-AF65-F5344CB8AC3E}">
        <p14:creationId xmlns:p14="http://schemas.microsoft.com/office/powerpoint/2010/main" val="1721886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Tractable vs. intractable problems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228" y="1750830"/>
            <a:ext cx="6005540" cy="16039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55427" y="3734754"/>
            <a:ext cx="680444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What about…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25480" y="5322508"/>
            <a:ext cx="680444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O(</a:t>
            </a:r>
            <a:r>
              <a:rPr lang="en-US" sz="3200" dirty="0" err="1">
                <a:solidFill>
                  <a:srgbClr val="FF0000"/>
                </a:solidFill>
              </a:rPr>
              <a:t>n</a:t>
            </a:r>
            <a:r>
              <a:rPr lang="en-US" sz="3200" baseline="30000" dirty="0" err="1">
                <a:solidFill>
                  <a:srgbClr val="FF0000"/>
                </a:solidFill>
              </a:rPr>
              <a:t>log</a:t>
            </a:r>
            <a:r>
              <a:rPr lang="en-US" sz="3200" baseline="30000" dirty="0">
                <a:solidFill>
                  <a:srgbClr val="FF0000"/>
                </a:solidFill>
              </a:rPr>
              <a:t> log log log n</a:t>
            </a:r>
            <a:r>
              <a:rPr lang="en-US" sz="3200" dirty="0">
                <a:solidFill>
                  <a:srgbClr val="FF0000"/>
                </a:solidFill>
              </a:rPr>
              <a:t>)?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06628" y="4659126"/>
            <a:ext cx="680444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O(n</a:t>
            </a:r>
            <a:r>
              <a:rPr lang="en-US" sz="3200" baseline="30000" dirty="0">
                <a:solidFill>
                  <a:srgbClr val="FF0000"/>
                </a:solidFill>
              </a:rPr>
              <a:t>100</a:t>
            </a:r>
            <a:r>
              <a:rPr lang="en-US" sz="3200" dirty="0">
                <a:solidFill>
                  <a:srgbClr val="FF0000"/>
                </a:solidFill>
              </a:rPr>
              <a:t>)?</a:t>
            </a:r>
          </a:p>
        </p:txBody>
      </p:sp>
    </p:spTree>
    <p:extLst>
      <p:ext uri="{BB962C8B-B14F-4D97-AF65-F5344CB8AC3E}">
        <p14:creationId xmlns:p14="http://schemas.microsoft.com/office/powerpoint/2010/main" val="184328482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NP-Complete: SAT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48045" y="1131293"/>
            <a:ext cx="8153400" cy="247777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Wingdings"/>
              <a:buAutoNum type="arabicPeriod"/>
            </a:pPr>
            <a:r>
              <a:rPr lang="en-US" sz="1800" dirty="0"/>
              <a:t>  </a:t>
            </a:r>
          </a:p>
          <a:p>
            <a:pPr marL="514350" indent="-514350">
              <a:buFont typeface="Wingdings"/>
              <a:buAutoNum type="arabicPeriod"/>
            </a:pPr>
            <a:r>
              <a:rPr lang="en-US" sz="1800" dirty="0"/>
              <a:t>Show that all NP-complete problems are reducible to SAT in polynomial time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600" dirty="0"/>
              <a:t>Describe a reduction function </a:t>
            </a:r>
            <a:r>
              <a:rPr lang="en-US" sz="1600" i="1" dirty="0"/>
              <a:t>f</a:t>
            </a:r>
            <a:r>
              <a:rPr lang="en-US" sz="1600" dirty="0"/>
              <a:t> from a known NP-Complete problem to SAT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600" dirty="0"/>
              <a:t>Show that </a:t>
            </a:r>
            <a:r>
              <a:rPr lang="en-US" sz="1600" i="1" dirty="0"/>
              <a:t>f</a:t>
            </a:r>
            <a:r>
              <a:rPr lang="en-US" sz="1600" dirty="0"/>
              <a:t> runs in polynomial time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600" dirty="0"/>
              <a:t>Show that a solution exists to the NP-Complete problem IFF a solution exists </a:t>
            </a:r>
            <a:r>
              <a:rPr lang="en-US" sz="1600" i="1" dirty="0">
                <a:solidFill>
                  <a:srgbClr val="FF6600"/>
                </a:solidFill>
              </a:rPr>
              <a:t>to the SAT problem generate by f</a:t>
            </a:r>
            <a:endParaRPr lang="en-US" sz="1600" dirty="0">
              <a:solidFill>
                <a:srgbClr val="FF6600"/>
              </a:solidFill>
            </a:endParaRPr>
          </a:p>
          <a:p>
            <a:pPr marL="834390" lvl="1" indent="-514350">
              <a:buFont typeface="Wingdings 2"/>
              <a:buAutoNum type="alphaLcPeriod"/>
            </a:pPr>
            <a:endParaRPr lang="en-US" sz="1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83882" y="3084197"/>
            <a:ext cx="8482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01344" y="3115176"/>
            <a:ext cx="89282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Reduce 3-SAT to SAT: </a:t>
            </a:r>
          </a:p>
          <a:p>
            <a:r>
              <a:rPr lang="en-US" sz="2400" dirty="0"/>
              <a:t>- Given an instance of 3-SAT, turn it into an instance of SAT</a:t>
            </a:r>
          </a:p>
          <a:p>
            <a:endParaRPr lang="en-US" sz="2400" dirty="0"/>
          </a:p>
          <a:p>
            <a:r>
              <a:rPr lang="en-US" sz="2400" dirty="0"/>
              <a:t>Reduction function: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>
                <a:solidFill>
                  <a:srgbClr val="0000FF"/>
                </a:solidFill>
              </a:rPr>
              <a:t>DONE </a:t>
            </a:r>
            <a:r>
              <a:rPr lang="en-US" sz="2400" dirty="0">
                <a:solidFill>
                  <a:srgbClr val="0000FF"/>
                </a:solidFill>
                <a:sym typeface="Wingdings"/>
              </a:rPr>
              <a:t></a:t>
            </a:r>
          </a:p>
          <a:p>
            <a:endParaRPr lang="en-US" sz="2400" dirty="0">
              <a:solidFill>
                <a:srgbClr val="0000FF"/>
              </a:solidFill>
              <a:sym typeface="Wingdings"/>
            </a:endParaRPr>
          </a:p>
          <a:p>
            <a:pPr marL="342900" indent="-34290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  <a:sym typeface="Wingdings"/>
              </a:rPr>
              <a:t>Runs in constant time! (or linear if you have to copy the problem)</a:t>
            </a:r>
          </a:p>
        </p:txBody>
      </p:sp>
    </p:spTree>
    <p:extLst>
      <p:ext uri="{BB962C8B-B14F-4D97-AF65-F5344CB8AC3E}">
        <p14:creationId xmlns:p14="http://schemas.microsoft.com/office/powerpoint/2010/main" val="59161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NP-Complete: SAT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01344" y="3519680"/>
            <a:ext cx="8482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24352" y="3719275"/>
            <a:ext cx="892824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/>
              <a:t>Assume we have a 3-SAT problem with a solution:</a:t>
            </a:r>
          </a:p>
          <a:p>
            <a:pPr marL="800100" lvl="1" indent="-342900">
              <a:buFontTx/>
              <a:buChar char="-"/>
            </a:pPr>
            <a:r>
              <a:rPr lang="en-US" sz="2000" dirty="0"/>
              <a:t>Because 3-SAT problems are a subset of SAT problems, then the SAT problem will also have a solution</a:t>
            </a:r>
          </a:p>
          <a:p>
            <a:pPr marL="342900" indent="-342900">
              <a:buFontTx/>
              <a:buChar char="-"/>
            </a:pPr>
            <a:r>
              <a:rPr lang="en-US" sz="2000" dirty="0"/>
              <a:t>Assume we have a problem instance generated by our reduction with a solution:</a:t>
            </a:r>
          </a:p>
          <a:p>
            <a:pPr marL="800100" lvl="1" indent="-342900">
              <a:buFontTx/>
              <a:buChar char="-"/>
            </a:pPr>
            <a:r>
              <a:rPr lang="en-US" sz="2000" dirty="0"/>
              <a:t>Our reduction function simply does a copy, so it is already a </a:t>
            </a:r>
            <a:br>
              <a:rPr lang="en-US" sz="2000" dirty="0"/>
            </a:br>
            <a:r>
              <a:rPr lang="en-US" sz="2000" dirty="0"/>
              <a:t>3-SAT problem</a:t>
            </a:r>
          </a:p>
          <a:p>
            <a:pPr marL="800100" lvl="1" indent="-342900">
              <a:buFontTx/>
              <a:buChar char="-"/>
            </a:pPr>
            <a:r>
              <a:rPr lang="en-US" sz="2000" dirty="0"/>
              <a:t>Therefore the variable assignment found by our SAT-solver will also be a solution to the original 3-SAT problem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02215"/>
          </a:xfrm>
        </p:spPr>
        <p:txBody>
          <a:bodyPr>
            <a:normAutofit/>
          </a:bodyPr>
          <a:lstStyle/>
          <a:p>
            <a:pPr marL="0" lvl="1" indent="0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sz="1800" dirty="0"/>
              <a:t>Show that a solution exists to the NP-Complete problem IFF a solution exists </a:t>
            </a:r>
            <a:r>
              <a:rPr lang="en-US" sz="1800" i="1" dirty="0">
                <a:solidFill>
                  <a:srgbClr val="FF6600"/>
                </a:solidFill>
              </a:rPr>
              <a:t>to the NEW problem generate by f</a:t>
            </a:r>
            <a:endParaRPr lang="en-US" sz="1800" dirty="0">
              <a:solidFill>
                <a:srgbClr val="FF6600"/>
              </a:solidFill>
            </a:endParaRPr>
          </a:p>
          <a:p>
            <a:pPr lvl="1"/>
            <a:r>
              <a:rPr lang="en-US" sz="1800" dirty="0"/>
              <a:t>Assume we have an NP-Complete problem instance that has a solution, show that the NEW problem instance generated by </a:t>
            </a:r>
            <a:r>
              <a:rPr lang="en-US" sz="1800" i="1" dirty="0"/>
              <a:t>f</a:t>
            </a:r>
            <a:r>
              <a:rPr lang="en-US" sz="1800" dirty="0"/>
              <a:t> has a solution</a:t>
            </a:r>
          </a:p>
          <a:p>
            <a:pPr lvl="1"/>
            <a:r>
              <a:rPr lang="en-US" sz="1800" dirty="0"/>
              <a:t>Assume we have a problem instance of NEW </a:t>
            </a:r>
            <a:r>
              <a:rPr lang="en-US" sz="1800" i="1" dirty="0">
                <a:solidFill>
                  <a:srgbClr val="FF6600"/>
                </a:solidFill>
              </a:rPr>
              <a:t>generated by f</a:t>
            </a:r>
            <a:r>
              <a:rPr lang="en-US" sz="1800" dirty="0"/>
              <a:t> that has a solution, show that we can derive a solution to the NP-Complete problem instance</a:t>
            </a:r>
          </a:p>
        </p:txBody>
      </p:sp>
    </p:spTree>
    <p:extLst>
      <p:ext uri="{BB962C8B-B14F-4D97-AF65-F5344CB8AC3E}">
        <p14:creationId xmlns:p14="http://schemas.microsoft.com/office/powerpoint/2010/main" val="3956890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7" y="1600200"/>
            <a:ext cx="8370659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Why do we care about showing that a problem is NP-Complete?</a:t>
            </a:r>
          </a:p>
          <a:p>
            <a:pPr lvl="1"/>
            <a:r>
              <a:rPr lang="en-US" sz="2400" dirty="0"/>
              <a:t>We know that the problem is hard (and we probably won’t find a polynomial time exact solver)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We may need to compromise:</a:t>
            </a:r>
          </a:p>
          <a:p>
            <a:pPr lvl="2"/>
            <a:r>
              <a:rPr lang="en-US" sz="2000" dirty="0"/>
              <a:t>reformulate the problem</a:t>
            </a:r>
          </a:p>
          <a:p>
            <a:pPr lvl="2"/>
            <a:r>
              <a:rPr lang="en-US" sz="2000" dirty="0"/>
              <a:t>settle for an approximate solution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Down the road, if a solution is found for an NP-complete problem, then we’d have one too…</a:t>
            </a:r>
          </a:p>
        </p:txBody>
      </p:sp>
    </p:spTree>
    <p:extLst>
      <p:ext uri="{BB962C8B-B14F-4D97-AF65-F5344CB8AC3E}">
        <p14:creationId xmlns:p14="http://schemas.microsoft.com/office/powerpoint/2010/main" val="1813313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4890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A </a:t>
            </a:r>
            <a:r>
              <a:rPr lang="en-US" sz="2800" i="1" dirty="0">
                <a:solidFill>
                  <a:srgbClr val="008000"/>
                </a:solidFill>
              </a:rPr>
              <a:t>clique</a:t>
            </a:r>
            <a:r>
              <a:rPr lang="en-US" sz="2800" dirty="0"/>
              <a:t> in an undirected graph G = (V, E) is a subset V’ ⊆ V of vertices that are fully connected, i.e. every vertex in V’ is connected to every other vertex in V’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CLIQUE problem: Does G contain a clique of size k?</a:t>
            </a:r>
          </a:p>
        </p:txBody>
      </p:sp>
      <p:sp>
        <p:nvSpPr>
          <p:cNvPr id="4" name="Oval 3"/>
          <p:cNvSpPr/>
          <p:nvPr/>
        </p:nvSpPr>
        <p:spPr>
          <a:xfrm>
            <a:off x="4180840" y="4204894"/>
            <a:ext cx="190453" cy="190453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399813" y="4566868"/>
            <a:ext cx="190453" cy="190453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495040" y="5614641"/>
            <a:ext cx="190453" cy="190453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904787" y="5614641"/>
            <a:ext cx="190453" cy="190453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285787" y="4471641"/>
            <a:ext cx="190453" cy="190453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9" name="Straight Connector 8"/>
          <p:cNvCxnSpPr>
            <a:stCxn id="4" idx="4"/>
            <a:endCxn id="5" idx="0"/>
          </p:cNvCxnSpPr>
          <p:nvPr/>
        </p:nvCxnSpPr>
        <p:spPr>
          <a:xfrm flipH="1">
            <a:off x="3495040" y="4395347"/>
            <a:ext cx="781027" cy="171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5"/>
            <a:endCxn id="7" idx="1"/>
          </p:cNvCxnSpPr>
          <p:nvPr/>
        </p:nvCxnSpPr>
        <p:spPr>
          <a:xfrm rot="16200000" flipH="1">
            <a:off x="4000502" y="4710356"/>
            <a:ext cx="1275076" cy="5892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6"/>
            <a:endCxn id="7" idx="2"/>
          </p:cNvCxnSpPr>
          <p:nvPr/>
        </p:nvCxnSpPr>
        <p:spPr>
          <a:xfrm>
            <a:off x="3685493" y="5709868"/>
            <a:ext cx="121929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7"/>
            <a:endCxn id="4" idx="3"/>
          </p:cNvCxnSpPr>
          <p:nvPr/>
        </p:nvCxnSpPr>
        <p:spPr>
          <a:xfrm rot="5400000" flipH="1" flipV="1">
            <a:off x="3295628" y="4729430"/>
            <a:ext cx="1275076" cy="5511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5"/>
            <a:endCxn id="7" idx="1"/>
          </p:cNvCxnSpPr>
          <p:nvPr/>
        </p:nvCxnSpPr>
        <p:spPr>
          <a:xfrm>
            <a:off x="3562375" y="4729430"/>
            <a:ext cx="1370303" cy="9131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3"/>
            <a:endCxn id="6" idx="6"/>
          </p:cNvCxnSpPr>
          <p:nvPr/>
        </p:nvCxnSpPr>
        <p:spPr>
          <a:xfrm>
            <a:off x="3427704" y="4729430"/>
            <a:ext cx="257789" cy="9804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3"/>
            <a:endCxn id="7" idx="0"/>
          </p:cNvCxnSpPr>
          <p:nvPr/>
        </p:nvCxnSpPr>
        <p:spPr>
          <a:xfrm rot="5400000">
            <a:off x="4666627" y="4967590"/>
            <a:ext cx="980438" cy="3136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5"/>
            <a:endCxn id="8" idx="2"/>
          </p:cNvCxnSpPr>
          <p:nvPr/>
        </p:nvCxnSpPr>
        <p:spPr>
          <a:xfrm rot="16200000" flipH="1">
            <a:off x="4714888" y="3995969"/>
            <a:ext cx="199412" cy="9423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85364" y="6089812"/>
            <a:ext cx="57741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Is there a clique of size 4 in this graph?</a:t>
            </a:r>
          </a:p>
        </p:txBody>
      </p:sp>
    </p:spTree>
    <p:extLst>
      <p:ext uri="{BB962C8B-B14F-4D97-AF65-F5344CB8AC3E}">
        <p14:creationId xmlns:p14="http://schemas.microsoft.com/office/powerpoint/2010/main" val="117798812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4890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A </a:t>
            </a:r>
            <a:r>
              <a:rPr lang="en-US" sz="2800" i="1" dirty="0">
                <a:solidFill>
                  <a:srgbClr val="008000"/>
                </a:solidFill>
              </a:rPr>
              <a:t>clique</a:t>
            </a:r>
            <a:r>
              <a:rPr lang="en-US" sz="2800" dirty="0"/>
              <a:t> in an undirected graph G = (V, E) is a subset V’ ⊆ V of vertices that are fully connected, i.e. every vertex in V’ is connected to every other vertex in V’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CLIQUE problem: Does G contain a clique of size k?</a:t>
            </a:r>
          </a:p>
        </p:txBody>
      </p:sp>
      <p:sp>
        <p:nvSpPr>
          <p:cNvPr id="4" name="Oval 3"/>
          <p:cNvSpPr/>
          <p:nvPr/>
        </p:nvSpPr>
        <p:spPr>
          <a:xfrm>
            <a:off x="4180840" y="4204894"/>
            <a:ext cx="190453" cy="190453"/>
          </a:xfrm>
          <a:prstGeom prst="ellipse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399813" y="4566868"/>
            <a:ext cx="190453" cy="190453"/>
          </a:xfrm>
          <a:prstGeom prst="ellipse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495040" y="5614641"/>
            <a:ext cx="190453" cy="190453"/>
          </a:xfrm>
          <a:prstGeom prst="ellipse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904787" y="5614641"/>
            <a:ext cx="190453" cy="190453"/>
          </a:xfrm>
          <a:prstGeom prst="ellipse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285787" y="4471641"/>
            <a:ext cx="190453" cy="190453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9" name="Straight Connector 8"/>
          <p:cNvCxnSpPr>
            <a:stCxn id="4" idx="4"/>
            <a:endCxn id="5" idx="0"/>
          </p:cNvCxnSpPr>
          <p:nvPr/>
        </p:nvCxnSpPr>
        <p:spPr>
          <a:xfrm flipH="1">
            <a:off x="3495040" y="4395347"/>
            <a:ext cx="781027" cy="171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5"/>
            <a:endCxn id="7" idx="1"/>
          </p:cNvCxnSpPr>
          <p:nvPr/>
        </p:nvCxnSpPr>
        <p:spPr>
          <a:xfrm rot="16200000" flipH="1">
            <a:off x="4000502" y="4710356"/>
            <a:ext cx="1275076" cy="5892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6"/>
            <a:endCxn id="7" idx="2"/>
          </p:cNvCxnSpPr>
          <p:nvPr/>
        </p:nvCxnSpPr>
        <p:spPr>
          <a:xfrm>
            <a:off x="3685493" y="5709868"/>
            <a:ext cx="121929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7"/>
            <a:endCxn id="4" idx="3"/>
          </p:cNvCxnSpPr>
          <p:nvPr/>
        </p:nvCxnSpPr>
        <p:spPr>
          <a:xfrm rot="5400000" flipH="1" flipV="1">
            <a:off x="3295628" y="4729430"/>
            <a:ext cx="1275076" cy="5511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5"/>
            <a:endCxn id="7" idx="1"/>
          </p:cNvCxnSpPr>
          <p:nvPr/>
        </p:nvCxnSpPr>
        <p:spPr>
          <a:xfrm>
            <a:off x="3562375" y="4729430"/>
            <a:ext cx="1370303" cy="9131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3"/>
            <a:endCxn id="6" idx="6"/>
          </p:cNvCxnSpPr>
          <p:nvPr/>
        </p:nvCxnSpPr>
        <p:spPr>
          <a:xfrm>
            <a:off x="3427704" y="4729430"/>
            <a:ext cx="257789" cy="9804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3"/>
            <a:endCxn id="7" idx="0"/>
          </p:cNvCxnSpPr>
          <p:nvPr/>
        </p:nvCxnSpPr>
        <p:spPr>
          <a:xfrm rot="5400000">
            <a:off x="4666627" y="4967590"/>
            <a:ext cx="980438" cy="3136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5"/>
            <a:endCxn id="8" idx="2"/>
          </p:cNvCxnSpPr>
          <p:nvPr/>
        </p:nvCxnSpPr>
        <p:spPr>
          <a:xfrm rot="16200000" flipH="1">
            <a:off x="4714888" y="3995969"/>
            <a:ext cx="199412" cy="9423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85364" y="6089812"/>
            <a:ext cx="53130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CLIQUE is an NP-Complete problem</a:t>
            </a:r>
          </a:p>
        </p:txBody>
      </p:sp>
    </p:spTree>
    <p:extLst>
      <p:ext uri="{BB962C8B-B14F-4D97-AF65-F5344CB8AC3E}">
        <p14:creationId xmlns:p14="http://schemas.microsoft.com/office/powerpoint/2010/main" val="126878305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HALF-CLIQUE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Given a graph G, does the graph contain a clique containing exactly half the vertices?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9418" y="3040545"/>
            <a:ext cx="70835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Is HALF-CLIQUE an NP-complete problem?</a:t>
            </a:r>
          </a:p>
        </p:txBody>
      </p:sp>
    </p:spTree>
    <p:extLst>
      <p:ext uri="{BB962C8B-B14F-4D97-AF65-F5344CB8AC3E}">
        <p14:creationId xmlns:p14="http://schemas.microsoft.com/office/powerpoint/2010/main" val="250155796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Half-Clique NP-Complete?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8310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/>
              <a:t>Show </a:t>
            </a:r>
            <a:r>
              <a:rPr lang="en-US" sz="2400"/>
              <a:t>that Half-Clique </a:t>
            </a:r>
            <a:r>
              <a:rPr lang="en-US" sz="2400" dirty="0"/>
              <a:t>is in NP</a:t>
            </a:r>
          </a:p>
          <a:p>
            <a:pPr marL="834390" lvl="1" indent="-514350">
              <a:buAutoNum type="alphaLcPeriod"/>
            </a:pPr>
            <a:r>
              <a:rPr lang="en-US" sz="2000" dirty="0"/>
              <a:t>Provide a verifier</a:t>
            </a:r>
          </a:p>
          <a:p>
            <a:pPr marL="834390" lvl="1" indent="-514350">
              <a:buAutoNum type="alphaLcPeriod"/>
            </a:pPr>
            <a:r>
              <a:rPr lang="en-US" sz="2000" dirty="0"/>
              <a:t>Show that the verifier runs in polynomial time</a:t>
            </a:r>
          </a:p>
          <a:p>
            <a:pPr marL="514350" indent="-514350">
              <a:buAutoNum type="arabicPeriod"/>
            </a:pPr>
            <a:r>
              <a:rPr lang="en-US" sz="2400" dirty="0"/>
              <a:t>Show that Half-Clique is NP-Hard (i.e., all NP-complete problems are reducible to Half-Clique in polynomial time)</a:t>
            </a:r>
          </a:p>
          <a:p>
            <a:pPr marL="834390" lvl="1" indent="-514350">
              <a:buAutoNum type="alphaLcPeriod"/>
            </a:pPr>
            <a:r>
              <a:rPr lang="en-US" sz="2000" dirty="0"/>
              <a:t>Describe a reduction function </a:t>
            </a:r>
            <a:r>
              <a:rPr lang="en-US" sz="2000" i="1" dirty="0"/>
              <a:t>f</a:t>
            </a:r>
            <a:r>
              <a:rPr lang="en-US" sz="2000" dirty="0"/>
              <a:t> from a known NP-Complete problem to Half-Clique</a:t>
            </a:r>
          </a:p>
          <a:p>
            <a:pPr marL="834390" lvl="1" indent="-514350">
              <a:buAutoNum type="alphaLcPeriod"/>
            </a:pPr>
            <a:r>
              <a:rPr lang="en-US" sz="2000" dirty="0"/>
              <a:t>Show that </a:t>
            </a:r>
            <a:r>
              <a:rPr lang="en-US" sz="2000" i="1" dirty="0"/>
              <a:t>f</a:t>
            </a:r>
            <a:r>
              <a:rPr lang="en-US" sz="2000" dirty="0"/>
              <a:t> runs in polynomial time</a:t>
            </a:r>
          </a:p>
          <a:p>
            <a:pPr marL="834390" lvl="1" indent="-514350">
              <a:buAutoNum type="alphaLcPeriod"/>
            </a:pPr>
            <a:r>
              <a:rPr lang="en-US" sz="2000" dirty="0"/>
              <a:t>Show that a solution exists to the NP-Complete problem IFF a solution exists </a:t>
            </a:r>
            <a:r>
              <a:rPr lang="en-US" sz="2000" i="1" dirty="0">
                <a:solidFill>
                  <a:srgbClr val="FF6600"/>
                </a:solidFill>
              </a:rPr>
              <a:t>to the Half-Clique problem generate by f</a:t>
            </a:r>
            <a:endParaRPr lang="en-US" sz="2000" dirty="0">
              <a:solidFill>
                <a:srgbClr val="FF6600"/>
              </a:solidFill>
            </a:endParaRPr>
          </a:p>
          <a:p>
            <a:pPr marL="834390" lvl="1" indent="-514350">
              <a:buAutoNum type="alphaLcPeriod"/>
            </a:pPr>
            <a:endParaRPr lang="en-US" sz="20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55154" y="5483302"/>
            <a:ext cx="8482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489338" y="5692588"/>
            <a:ext cx="82479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Given a graph G, does the graph contain a clique containing exactly half the vertices?</a:t>
            </a:r>
          </a:p>
        </p:txBody>
      </p:sp>
    </p:spTree>
    <p:extLst>
      <p:ext uri="{BB962C8B-B14F-4D97-AF65-F5344CB8AC3E}">
        <p14:creationId xmlns:p14="http://schemas.microsoft.com/office/powerpoint/2010/main" val="1439902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Tractable vs. intractable problems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228" y="1750830"/>
            <a:ext cx="6005540" cy="160396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2648" y="4235893"/>
            <a:ext cx="815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Technically O(n</a:t>
            </a:r>
            <a:r>
              <a:rPr lang="en-US" sz="3200" baseline="30000" dirty="0">
                <a:solidFill>
                  <a:srgbClr val="0000FF"/>
                </a:solidFill>
              </a:rPr>
              <a:t>100</a:t>
            </a:r>
            <a:r>
              <a:rPr lang="en-US" sz="3200" dirty="0">
                <a:solidFill>
                  <a:srgbClr val="0000FF"/>
                </a:solidFill>
              </a:rPr>
              <a:t>) is tractable by our definition</a:t>
            </a:r>
          </a:p>
          <a:p>
            <a:endParaRPr lang="en-US" sz="3200" dirty="0">
              <a:solidFill>
                <a:srgbClr val="0000FF"/>
              </a:solidFill>
            </a:endParaRPr>
          </a:p>
          <a:p>
            <a:r>
              <a:rPr lang="en-US" sz="3200" dirty="0">
                <a:solidFill>
                  <a:srgbClr val="FF0000"/>
                </a:solidFill>
              </a:rPr>
              <a:t>Why don’t we worry about problems like this?</a:t>
            </a:r>
          </a:p>
        </p:txBody>
      </p:sp>
    </p:spTree>
    <p:extLst>
      <p:ext uri="{BB962C8B-B14F-4D97-AF65-F5344CB8AC3E}">
        <p14:creationId xmlns:p14="http://schemas.microsoft.com/office/powerpoint/2010/main" val="1507846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Tractable vs. intractable problems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228" y="1750830"/>
            <a:ext cx="6005540" cy="160396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2648" y="3725786"/>
            <a:ext cx="81534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Technically O(n</a:t>
            </a:r>
            <a:r>
              <a:rPr lang="en-US" sz="3200" baseline="30000" dirty="0">
                <a:solidFill>
                  <a:srgbClr val="0000FF"/>
                </a:solidFill>
              </a:rPr>
              <a:t>100</a:t>
            </a:r>
            <a:r>
              <a:rPr lang="en-US" sz="3200" dirty="0">
                <a:solidFill>
                  <a:srgbClr val="0000FF"/>
                </a:solidFill>
              </a:rPr>
              <a:t>) is tractable by our definition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solidFill>
                  <a:srgbClr val="0000FF"/>
                </a:solidFill>
              </a:rPr>
              <a:t>Few practical problems result in solutions like this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solidFill>
                  <a:srgbClr val="0000FF"/>
                </a:solidFill>
              </a:rPr>
              <a:t>Once a polynomial time algorithm exists, more efficient algorithms are usually found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solidFill>
                  <a:srgbClr val="0000FF"/>
                </a:solidFill>
              </a:rPr>
              <a:t>Polynomial algorithms are amenable to parallel computation</a:t>
            </a:r>
          </a:p>
        </p:txBody>
      </p:sp>
    </p:spTree>
    <p:extLst>
      <p:ext uri="{BB962C8B-B14F-4D97-AF65-F5344CB8AC3E}">
        <p14:creationId xmlns:p14="http://schemas.microsoft.com/office/powerpoint/2010/main" val="3832377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Solvable vs. unsolvable problems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0652" y="1877799"/>
            <a:ext cx="5805286" cy="12042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54228" y="4190862"/>
            <a:ext cx="519865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What is a “solvable” problem?</a:t>
            </a:r>
          </a:p>
        </p:txBody>
      </p:sp>
    </p:spTree>
    <p:extLst>
      <p:ext uri="{BB962C8B-B14F-4D97-AF65-F5344CB8AC3E}">
        <p14:creationId xmlns:p14="http://schemas.microsoft.com/office/powerpoint/2010/main" val="38547392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1251</TotalTime>
  <Words>3048</Words>
  <Application>Microsoft Macintosh PowerPoint</Application>
  <PresentationFormat>On-screen Show (4:3)</PresentationFormat>
  <Paragraphs>470</Paragraphs>
  <Slides>66</Slides>
  <Notes>1</Notes>
  <HiddenSlides>1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6" baseType="lpstr">
      <vt:lpstr>Arial</vt:lpstr>
      <vt:lpstr>Calibri</vt:lpstr>
      <vt:lpstr>Cambria Math</vt:lpstr>
      <vt:lpstr>Monotype Corsiva</vt:lpstr>
      <vt:lpstr>Symbol</vt:lpstr>
      <vt:lpstr>Tw Cen MT</vt:lpstr>
      <vt:lpstr>Wingdings</vt:lpstr>
      <vt:lpstr>Wingdings 2</vt:lpstr>
      <vt:lpstr>Median</vt:lpstr>
      <vt:lpstr>Equation</vt:lpstr>
      <vt:lpstr>NP-Complete problems</vt:lpstr>
      <vt:lpstr>Admin</vt:lpstr>
      <vt:lpstr>Run-time analysis</vt:lpstr>
      <vt:lpstr>Tractable vs. intractable problems</vt:lpstr>
      <vt:lpstr>Tractable vs. intractable problems</vt:lpstr>
      <vt:lpstr>Tractable vs. intractable problems</vt:lpstr>
      <vt:lpstr>Tractable vs. intractable problems</vt:lpstr>
      <vt:lpstr>Tractable vs. intractable problems</vt:lpstr>
      <vt:lpstr>Solvable vs. unsolvable problems</vt:lpstr>
      <vt:lpstr>Solvable vs. unsolvable problems</vt:lpstr>
      <vt:lpstr>Sorting</vt:lpstr>
      <vt:lpstr>Sorting</vt:lpstr>
      <vt:lpstr>Enumerating all subsets</vt:lpstr>
      <vt:lpstr>Enumerating all subsets</vt:lpstr>
      <vt:lpstr>Halting problem</vt:lpstr>
      <vt:lpstr>Halting problem</vt:lpstr>
      <vt:lpstr>Integer solution?</vt:lpstr>
      <vt:lpstr>Integer solution?</vt:lpstr>
      <vt:lpstr>Hamiltonian cycle</vt:lpstr>
      <vt:lpstr>Hamiltonian cycle</vt:lpstr>
      <vt:lpstr>Hamiltonian cycle</vt:lpstr>
      <vt:lpstr>Hamiltonian cycle</vt:lpstr>
      <vt:lpstr>Hamiltonian cycle</vt:lpstr>
      <vt:lpstr>Hamiltonian cycle</vt:lpstr>
      <vt:lpstr>Checking hamiltonian cycles</vt:lpstr>
      <vt:lpstr>Checking hamiltonian cycles</vt:lpstr>
      <vt:lpstr>NP problems</vt:lpstr>
      <vt:lpstr>Checking hamiltonian cycles</vt:lpstr>
      <vt:lpstr>NP problems</vt:lpstr>
      <vt:lpstr>P and NP</vt:lpstr>
      <vt:lpstr>Reduction function</vt:lpstr>
      <vt:lpstr>Reduction function</vt:lpstr>
      <vt:lpstr>Reduction function</vt:lpstr>
      <vt:lpstr>Reduction function</vt:lpstr>
      <vt:lpstr>Reduction function: Example</vt:lpstr>
      <vt:lpstr>Reduction function: Example</vt:lpstr>
      <vt:lpstr>NP-Complete</vt:lpstr>
      <vt:lpstr>NP-Complete</vt:lpstr>
      <vt:lpstr>NP-Complete</vt:lpstr>
      <vt:lpstr>NP-Complete</vt:lpstr>
      <vt:lpstr>NP-Complete</vt:lpstr>
      <vt:lpstr>NP-Complete</vt:lpstr>
      <vt:lpstr>NP-complete</vt:lpstr>
      <vt:lpstr>NP-complete</vt:lpstr>
      <vt:lpstr>NP-complete problems</vt:lpstr>
      <vt:lpstr>NP-complete problems</vt:lpstr>
      <vt:lpstr>NP-complete problems</vt:lpstr>
      <vt:lpstr>P vs. NP</vt:lpstr>
      <vt:lpstr>Proving NP-completeness</vt:lpstr>
      <vt:lpstr>Proving NP-completeness</vt:lpstr>
      <vt:lpstr>Proving NP-completeness</vt:lpstr>
      <vt:lpstr>Proving NP-completeness</vt:lpstr>
      <vt:lpstr>Proving NP-completeness</vt:lpstr>
      <vt:lpstr>Proving NP-completeness</vt:lpstr>
      <vt:lpstr>NP-complete: 3-SAT </vt:lpstr>
      <vt:lpstr>NP-complete: SAT</vt:lpstr>
      <vt:lpstr>NP-complete: SAT </vt:lpstr>
      <vt:lpstr>NP-Complete: SAT</vt:lpstr>
      <vt:lpstr>NP-Complete: SAT</vt:lpstr>
      <vt:lpstr>NP-Complete: SAT</vt:lpstr>
      <vt:lpstr>NP-Complete: SAT</vt:lpstr>
      <vt:lpstr>NP-Complete problems</vt:lpstr>
      <vt:lpstr>CLIQUE</vt:lpstr>
      <vt:lpstr>CLIQUE</vt:lpstr>
      <vt:lpstr>HALF-CLIQUE</vt:lpstr>
      <vt:lpstr>Is Half-Clique NP-Complete?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NP-Complete problems</dc:title>
  <dc:creator>David Kauchak</dc:creator>
  <cp:lastModifiedBy>David Kauchak</cp:lastModifiedBy>
  <cp:revision>261</cp:revision>
  <cp:lastPrinted>2024-11-14T04:46:26Z</cp:lastPrinted>
  <dcterms:created xsi:type="dcterms:W3CDTF">2012-05-07T17:47:03Z</dcterms:created>
  <dcterms:modified xsi:type="dcterms:W3CDTF">2024-11-14T04:46:30Z</dcterms:modified>
</cp:coreProperties>
</file>