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0"/>
  </p:notesMasterIdLst>
  <p:sldIdLst>
    <p:sldId id="256" r:id="rId2"/>
    <p:sldId id="257" r:id="rId3"/>
    <p:sldId id="260" r:id="rId4"/>
    <p:sldId id="264" r:id="rId5"/>
    <p:sldId id="262" r:id="rId6"/>
    <p:sldId id="263" r:id="rId7"/>
    <p:sldId id="265" r:id="rId8"/>
    <p:sldId id="361" r:id="rId9"/>
    <p:sldId id="363" r:id="rId10"/>
    <p:sldId id="364" r:id="rId11"/>
    <p:sldId id="366" r:id="rId12"/>
    <p:sldId id="367" r:id="rId13"/>
    <p:sldId id="368" r:id="rId14"/>
    <p:sldId id="369" r:id="rId15"/>
    <p:sldId id="380" r:id="rId16"/>
    <p:sldId id="370" r:id="rId17"/>
    <p:sldId id="371" r:id="rId18"/>
    <p:sldId id="372" r:id="rId19"/>
    <p:sldId id="373" r:id="rId20"/>
    <p:sldId id="375" r:id="rId21"/>
    <p:sldId id="376" r:id="rId22"/>
    <p:sldId id="378" r:id="rId23"/>
    <p:sldId id="420" r:id="rId24"/>
    <p:sldId id="381" r:id="rId25"/>
    <p:sldId id="429" r:id="rId26"/>
    <p:sldId id="382" r:id="rId27"/>
    <p:sldId id="383" r:id="rId28"/>
    <p:sldId id="413" r:id="rId29"/>
    <p:sldId id="384" r:id="rId30"/>
    <p:sldId id="389" r:id="rId31"/>
    <p:sldId id="385" r:id="rId32"/>
    <p:sldId id="392" r:id="rId33"/>
    <p:sldId id="393" r:id="rId34"/>
    <p:sldId id="386" r:id="rId35"/>
    <p:sldId id="394" r:id="rId36"/>
    <p:sldId id="395" r:id="rId37"/>
    <p:sldId id="396" r:id="rId38"/>
    <p:sldId id="397" r:id="rId39"/>
    <p:sldId id="421" r:id="rId40"/>
    <p:sldId id="422" r:id="rId41"/>
    <p:sldId id="430" r:id="rId42"/>
    <p:sldId id="423" r:id="rId43"/>
    <p:sldId id="424" r:id="rId44"/>
    <p:sldId id="425" r:id="rId45"/>
    <p:sldId id="426" r:id="rId46"/>
    <p:sldId id="427" r:id="rId47"/>
    <p:sldId id="428" r:id="rId48"/>
    <p:sldId id="41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6"/>
    <p:restoredTop sz="90034" autoAdjust="0"/>
  </p:normalViewPr>
  <p:slideViewPr>
    <p:cSldViewPr snapToGrid="0" snapToObjects="1">
      <p:cViewPr varScale="1">
        <p:scale>
          <a:sx n="90" d="100"/>
          <a:sy n="90" d="100"/>
        </p:scale>
        <p:origin x="22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4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3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2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02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run-time is a bit more complicate</a:t>
            </a:r>
            <a:r>
              <a:rPr lang="en-US" baseline="0" dirty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8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4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7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 applications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0C75C-E1AE-6A47-A1A8-F37B119070B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366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2473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 matching</a:t>
            </a:r>
          </a:p>
        </p:txBody>
      </p:sp>
    </p:spTree>
    <p:extLst>
      <p:ext uri="{BB962C8B-B14F-4D97-AF65-F5344CB8AC3E}">
        <p14:creationId xmlns:p14="http://schemas.microsoft.com/office/powerpoint/2010/main" val="9359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>
                <a:solidFill>
                  <a:srgbClr val="0000FF"/>
                </a:solidFill>
              </a:rPr>
              <a:t>some</a:t>
            </a:r>
            <a:r>
              <a:rPr lang="en-US" sz="2000" dirty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B4C5FA-0846-FC44-B97C-AE0CDA977774}"/>
              </a:ext>
            </a:extLst>
          </p:cNvPr>
          <p:cNvSpPr txBox="1"/>
          <p:nvPr/>
        </p:nvSpPr>
        <p:spPr>
          <a:xfrm>
            <a:off x="4995746" y="229715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faculty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9D3EE5-A0B8-F74A-8DB2-144070F0C938}"/>
              </a:ext>
            </a:extLst>
          </p:cNvPr>
          <p:cNvSpPr txBox="1"/>
          <p:nvPr/>
        </p:nvSpPr>
        <p:spPr>
          <a:xfrm>
            <a:off x="7693425" y="278713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1487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dynamic programming?</a:t>
            </a:r>
          </a:p>
        </p:txBody>
      </p:sp>
    </p:spTree>
    <p:extLst>
      <p:ext uri="{BB962C8B-B14F-4D97-AF65-F5344CB8AC3E}">
        <p14:creationId xmlns:p14="http://schemas.microsoft.com/office/powerpoint/2010/main" val="134510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1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11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Thursday: asynchronous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10 due Sunday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3 next week on Thursday (11/21)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(last one!) due Tuesday before Thanksgiving (11/26)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Class on 11/26?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365" y="1600200"/>
            <a:ext cx="8379556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it’s not</a:t>
            </a:r>
          </a:p>
          <a:p>
            <a:pPr lvl="1"/>
            <a:r>
              <a:rPr lang="en-US" dirty="0"/>
              <a:t>there is a better matching</a:t>
            </a:r>
          </a:p>
          <a:p>
            <a:pPr lvl="1"/>
            <a:r>
              <a:rPr lang="en-US" dirty="0"/>
              <a:t>because of how we setup the graph flow = # of matches</a:t>
            </a:r>
          </a:p>
          <a:p>
            <a:pPr lvl="1"/>
            <a:r>
              <a:rPr lang="en-US" dirty="0"/>
              <a:t>therefore, the better matching would have a higher flow</a:t>
            </a:r>
          </a:p>
          <a:p>
            <a:pPr lvl="1"/>
            <a:r>
              <a:rPr lang="en-US" dirty="0"/>
              <a:t>contradiction (max-flow algorithm finds maximal!)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Edmunds-Karp: O(V E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Preflow</a:t>
            </a:r>
            <a:r>
              <a:rPr lang="en-US" sz="2400" dirty="0">
                <a:solidFill>
                  <a:srgbClr val="000000"/>
                </a:solidFill>
              </a:rPr>
              <a:t>-push: O(V</a:t>
            </a:r>
            <a:r>
              <a:rPr lang="en-US" sz="2400" baseline="30000" dirty="0">
                <a:solidFill>
                  <a:srgbClr val="000000"/>
                </a:solidFill>
              </a:rPr>
              <a:t>3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60797-7B72-7A34-5FAD-5179B9783134}"/>
              </a:ext>
            </a:extLst>
          </p:cNvPr>
          <p:cNvSpPr txBox="1"/>
          <p:nvPr/>
        </p:nvSpPr>
        <p:spPr>
          <a:xfrm>
            <a:off x="6715125" y="6386513"/>
            <a:ext cx="2244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</a:t>
            </a:r>
            <a:r>
              <a:rPr lang="en-US"/>
              <a:t>max flow?</a:t>
            </a:r>
          </a:p>
        </p:txBody>
      </p:sp>
    </p:spTree>
    <p:extLst>
      <p:ext uri="{BB962C8B-B14F-4D97-AF65-F5344CB8AC3E}">
        <p14:creationId xmlns:p14="http://schemas.microsoft.com/office/powerpoint/2010/main" val="24267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/>
              <a:t>max-flow = O(V)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O(V E)</a:t>
            </a:r>
          </a:p>
        </p:txBody>
      </p:sp>
    </p:spTree>
    <p:extLst>
      <p:ext uri="{BB962C8B-B14F-4D97-AF65-F5344CB8AC3E}">
        <p14:creationId xmlns:p14="http://schemas.microsoft.com/office/powerpoint/2010/main" val="1245687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Every instructor can teach </a:t>
            </a:r>
            <a:r>
              <a:rPr lang="en-US" sz="2400" i="1" dirty="0"/>
              <a:t>some</a:t>
            </a:r>
            <a:r>
              <a:rPr lang="en-US" sz="2400" dirty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26" y="5599093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</p:spTree>
    <p:extLst>
      <p:ext uri="{BB962C8B-B14F-4D97-AF65-F5344CB8AC3E}">
        <p14:creationId xmlns:p14="http://schemas.microsoft.com/office/powerpoint/2010/main" val="20138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314756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457756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600756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2924356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5667556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219756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362756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524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490555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381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376255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61955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391495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3914956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105456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619556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3762554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257853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448356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267256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372156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562656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FC4CF-02FD-3946-8EF1-A8EED9C905BF}"/>
              </a:ext>
            </a:extLst>
          </p:cNvPr>
          <p:cNvSpPr txBox="1"/>
          <p:nvPr/>
        </p:nvSpPr>
        <p:spPr>
          <a:xfrm>
            <a:off x="1669896" y="287801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FE1D29-6102-A84C-B151-ED4BA99D640E}"/>
              </a:ext>
            </a:extLst>
          </p:cNvPr>
          <p:cNvSpPr txBox="1"/>
          <p:nvPr/>
        </p:nvSpPr>
        <p:spPr>
          <a:xfrm>
            <a:off x="1825548" y="343503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95ADA2-6318-924F-9A0B-58B232CAE3B8}"/>
              </a:ext>
            </a:extLst>
          </p:cNvPr>
          <p:cNvSpPr txBox="1"/>
          <p:nvPr/>
        </p:nvSpPr>
        <p:spPr>
          <a:xfrm>
            <a:off x="1985139" y="41933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355F76-390C-954D-945F-3E0308A9E43D}"/>
              </a:ext>
            </a:extLst>
          </p:cNvPr>
          <p:cNvSpPr txBox="1"/>
          <p:nvPr/>
        </p:nvSpPr>
        <p:spPr>
          <a:xfrm>
            <a:off x="1829487" y="48029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8701B7-B609-0E4A-AD93-C7A2BF154D42}"/>
              </a:ext>
            </a:extLst>
          </p:cNvPr>
          <p:cNvSpPr txBox="1"/>
          <p:nvPr/>
        </p:nvSpPr>
        <p:spPr>
          <a:xfrm>
            <a:off x="5190116" y="1531738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18BC19-1DDC-DE48-A64B-EF01A942C745}"/>
              </a:ext>
            </a:extLst>
          </p:cNvPr>
          <p:cNvSpPr txBox="1"/>
          <p:nvPr/>
        </p:nvSpPr>
        <p:spPr>
          <a:xfrm>
            <a:off x="5190116" y="6195769"/>
            <a:ext cx="422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others are capacity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CD3650-52EC-7043-8D23-953BDD925E66}"/>
              </a:ext>
            </a:extLst>
          </p:cNvPr>
          <p:cNvSpPr txBox="1"/>
          <p:nvPr/>
        </p:nvSpPr>
        <p:spPr>
          <a:xfrm>
            <a:off x="2683727" y="195141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faculty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06FBDA-126A-6049-AC0F-77A6F0C921C8}"/>
              </a:ext>
            </a:extLst>
          </p:cNvPr>
          <p:cNvSpPr txBox="1"/>
          <p:nvPr/>
        </p:nvSpPr>
        <p:spPr>
          <a:xfrm>
            <a:off x="5425985" y="254151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2411905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Design a survey with the following requirements:</a:t>
            </a:r>
          </a:p>
          <a:p>
            <a:pPr lvl="1"/>
            <a:r>
              <a:rPr lang="en-US" dirty="0"/>
              <a:t>Design survey asking </a:t>
            </a:r>
            <a:r>
              <a:rPr lang="en-US" i="1" dirty="0"/>
              <a:t>n</a:t>
            </a:r>
            <a:r>
              <a:rPr lang="en-US" dirty="0"/>
              <a:t> consumers about </a:t>
            </a:r>
            <a:r>
              <a:rPr lang="en-US" i="1" dirty="0"/>
              <a:t>m</a:t>
            </a:r>
            <a:r>
              <a:rPr lang="en-US" dirty="0"/>
              <a:t> products</a:t>
            </a:r>
          </a:p>
          <a:p>
            <a:pPr lvl="1"/>
            <a:r>
              <a:rPr lang="en-US" dirty="0"/>
              <a:t>Can only survey consumer about a product if they own it</a:t>
            </a:r>
          </a:p>
          <a:p>
            <a:pPr lvl="1"/>
            <a:r>
              <a:rPr lang="en-US" dirty="0"/>
              <a:t>Question consumers about at most </a:t>
            </a:r>
            <a:r>
              <a:rPr lang="en-US" i="1" dirty="0"/>
              <a:t>q</a:t>
            </a:r>
            <a:r>
              <a:rPr lang="en-US" dirty="0"/>
              <a:t> products</a:t>
            </a:r>
            <a:endParaRPr lang="en-US" i="1" dirty="0"/>
          </a:p>
          <a:p>
            <a:pPr lvl="1"/>
            <a:r>
              <a:rPr lang="en-US" dirty="0"/>
              <a:t>Each product should be surveyed at most </a:t>
            </a:r>
            <a:r>
              <a:rPr lang="en-US" i="1" dirty="0"/>
              <a:t>s</a:t>
            </a:r>
            <a:r>
              <a:rPr lang="en-US" dirty="0"/>
              <a:t> times</a:t>
            </a:r>
          </a:p>
          <a:p>
            <a:pPr lvl="1"/>
            <a:r>
              <a:rPr lang="en-US" dirty="0"/>
              <a:t>Maximize the number of surveys/questions asked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4091415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3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consumer can answer at most q questions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capacity 1 edge if consumer owned product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product can be questioned about at most s times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91209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61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894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8663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27668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how many </a:t>
            </a:r>
            <a:r>
              <a:rPr lang="en-US" sz="2400" i="1" dirty="0">
                <a:solidFill>
                  <a:srgbClr val="000000"/>
                </a:solidFill>
              </a:rPr>
              <a:t>concurrent (non-conflicting)</a:t>
            </a:r>
            <a:r>
              <a:rPr lang="en-US" sz="2400" dirty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</p:spTree>
    <p:extLst>
      <p:ext uri="{BB962C8B-B14F-4D97-AF65-F5344CB8AC3E}">
        <p14:creationId xmlns:p14="http://schemas.microsoft.com/office/powerpoint/2010/main" val="2323617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0265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563572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have multiple sources and multiple sinks (e.g. the USSR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</p:spTree>
    <p:extLst>
      <p:ext uri="{BB962C8B-B14F-4D97-AF65-F5344CB8AC3E}">
        <p14:creationId xmlns:p14="http://schemas.microsoft.com/office/powerpoint/2010/main" val="141268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S’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T’</a:t>
              </a:r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7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max-flow now?</a:t>
            </a:r>
          </a:p>
        </p:txBody>
      </p:sp>
    </p:spTree>
    <p:extLst>
      <p:ext uri="{BB962C8B-B14F-4D97-AF65-F5344CB8AC3E}">
        <p14:creationId xmlns:p14="http://schemas.microsoft.com/office/powerpoint/2010/main" val="33303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20 units</a:t>
            </a:r>
          </a:p>
        </p:txBody>
      </p:sp>
    </p:spTree>
    <p:extLst>
      <p:ext uri="{BB962C8B-B14F-4D97-AF65-F5344CB8AC3E}">
        <p14:creationId xmlns:p14="http://schemas.microsoft.com/office/powerpoint/2010/main" val="98523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in-flow = out-flow for every vertex (except s, 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 along an edge cannot exceed the edge capacity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916778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388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you now prove it’s correct?</a:t>
            </a:r>
          </a:p>
        </p:txBody>
      </p:sp>
    </p:spTree>
    <p:extLst>
      <p:ext uri="{BB962C8B-B14F-4D97-AF65-F5344CB8AC3E}">
        <p14:creationId xmlns:p14="http://schemas.microsoft.com/office/powerpoint/2010/main" val="25873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 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original graph, then a solution exists in the modified graph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modified graph, then a solution exists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3433003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</a:t>
            </a:r>
          </a:p>
          <a:p>
            <a:pPr lvl="1"/>
            <a:r>
              <a:rPr lang="en-US" sz="2400" dirty="0"/>
              <a:t>we know that the vertex constraints are satisfied</a:t>
            </a:r>
          </a:p>
          <a:p>
            <a:pPr lvl="2"/>
            <a:r>
              <a:rPr lang="en-US" sz="2000" dirty="0"/>
              <a:t>no incoming flow can exceed the vertex capacity since we have a single edge with that capacity from v to v’</a:t>
            </a:r>
          </a:p>
          <a:p>
            <a:pPr lvl="1"/>
            <a:r>
              <a:rPr lang="en-US" sz="2400" dirty="0"/>
              <a:t>we can obtain the solution, by collapsing each v and v’ back to the original v node</a:t>
            </a:r>
          </a:p>
          <a:p>
            <a:pPr lvl="2"/>
            <a:r>
              <a:rPr lang="en-US" sz="2000" dirty="0"/>
              <a:t>in-flow = out-flow since there is only a single edge from v to v’</a:t>
            </a:r>
          </a:p>
          <a:p>
            <a:pPr lvl="2"/>
            <a:r>
              <a:rPr lang="en-US" sz="2000" dirty="0"/>
              <a:t>because there is only a single edge from v to v’ and all the in edges go in to v and out to v’, they can be viewed as a single node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1086424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5341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96987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5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assign unit capacity to every edge (though any value would work)</a:t>
            </a:r>
          </a:p>
          <a:p>
            <a:pPr>
              <a:buFontTx/>
              <a:buChar char="-"/>
            </a:pPr>
            <a:r>
              <a:rPr lang="en-US" sz="2400" dirty="0"/>
              <a:t>assign unit capacity to every vertex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829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14 units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X and a vertex v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52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2402</TotalTime>
  <Words>1976</Words>
  <Application>Microsoft Macintosh PowerPoint</Application>
  <PresentationFormat>On-screen Show (4:3)</PresentationFormat>
  <Paragraphs>595</Paragraphs>
  <Slides>48</Slides>
  <Notes>13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Lucida Grande</vt:lpstr>
      <vt:lpstr>Symbol</vt:lpstr>
      <vt:lpstr>Tw Cen MT</vt:lpstr>
      <vt:lpstr>Wingdings</vt:lpstr>
      <vt:lpstr>Wingdings 2</vt:lpstr>
      <vt:lpstr>Median</vt:lpstr>
      <vt:lpstr>Max Flow applications</vt:lpstr>
      <vt:lpstr>Admin</vt:lpstr>
      <vt:lpstr>Flow graph/networks</vt:lpstr>
      <vt:lpstr>Flow constraints</vt:lpstr>
      <vt:lpstr>Another flow problem</vt:lpstr>
      <vt:lpstr>Another flow problem</vt:lpstr>
      <vt:lpstr>Max flow problem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Kauchak</cp:lastModifiedBy>
  <cp:revision>262</cp:revision>
  <cp:lastPrinted>2024-04-09T17:33:35Z</cp:lastPrinted>
  <dcterms:created xsi:type="dcterms:W3CDTF">2012-04-20T19:10:08Z</dcterms:created>
  <dcterms:modified xsi:type="dcterms:W3CDTF">2024-11-12T20:40:27Z</dcterms:modified>
</cp:coreProperties>
</file>