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50"/>
  </p:notesMasterIdLst>
  <p:sldIdLst>
    <p:sldId id="256" r:id="rId2"/>
    <p:sldId id="257" r:id="rId3"/>
    <p:sldId id="260" r:id="rId4"/>
    <p:sldId id="264" r:id="rId5"/>
    <p:sldId id="262" r:id="rId6"/>
    <p:sldId id="263" r:id="rId7"/>
    <p:sldId id="265" r:id="rId8"/>
    <p:sldId id="361" r:id="rId9"/>
    <p:sldId id="363" r:id="rId10"/>
    <p:sldId id="364" r:id="rId11"/>
    <p:sldId id="366" r:id="rId12"/>
    <p:sldId id="367" r:id="rId13"/>
    <p:sldId id="368" r:id="rId14"/>
    <p:sldId id="369" r:id="rId15"/>
    <p:sldId id="380" r:id="rId16"/>
    <p:sldId id="370" r:id="rId17"/>
    <p:sldId id="371" r:id="rId18"/>
    <p:sldId id="372" r:id="rId19"/>
    <p:sldId id="373" r:id="rId20"/>
    <p:sldId id="375" r:id="rId21"/>
    <p:sldId id="376" r:id="rId22"/>
    <p:sldId id="378" r:id="rId23"/>
    <p:sldId id="420" r:id="rId24"/>
    <p:sldId id="381" r:id="rId25"/>
    <p:sldId id="429" r:id="rId26"/>
    <p:sldId id="382" r:id="rId27"/>
    <p:sldId id="383" r:id="rId28"/>
    <p:sldId id="413" r:id="rId29"/>
    <p:sldId id="384" r:id="rId30"/>
    <p:sldId id="389" r:id="rId31"/>
    <p:sldId id="385" r:id="rId32"/>
    <p:sldId id="392" r:id="rId33"/>
    <p:sldId id="393" r:id="rId34"/>
    <p:sldId id="386" r:id="rId35"/>
    <p:sldId id="394" r:id="rId36"/>
    <p:sldId id="395" r:id="rId37"/>
    <p:sldId id="396" r:id="rId38"/>
    <p:sldId id="397" r:id="rId39"/>
    <p:sldId id="421" r:id="rId40"/>
    <p:sldId id="422" r:id="rId41"/>
    <p:sldId id="430" r:id="rId42"/>
    <p:sldId id="423" r:id="rId43"/>
    <p:sldId id="424" r:id="rId44"/>
    <p:sldId id="425" r:id="rId45"/>
    <p:sldId id="426" r:id="rId46"/>
    <p:sldId id="427" r:id="rId47"/>
    <p:sldId id="428" r:id="rId48"/>
    <p:sldId id="419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0FF"/>
    <a:srgbClr val="FF7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6"/>
    <p:restoredTop sz="90034" autoAdjust="0"/>
  </p:normalViewPr>
  <p:slideViewPr>
    <p:cSldViewPr snapToGrid="0" snapToObjects="1">
      <p:cViewPr varScale="1">
        <p:scale>
          <a:sx n="90" d="100"/>
          <a:sy n="90" d="100"/>
        </p:scale>
        <p:origin x="229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38870-17D2-3941-A5AE-C6B204479D59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90F7C-C22C-DB49-94A6-8B79DB65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60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6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04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13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724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02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31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run-time is a bit more complicate</a:t>
            </a:r>
            <a:r>
              <a:rPr lang="en-US" baseline="0" dirty="0"/>
              <a:t>d for this one…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90F7C-C22C-DB49-94A6-8B79DB65EB8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04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35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80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91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14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73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57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75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CF6F6C-35C2-0743-A23E-862B370009A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CF6F6C-35C2-0743-A23E-862B370009A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CF6F6C-35C2-0743-A23E-862B370009A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CF6F6C-35C2-0743-A23E-862B370009A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CF6F6C-35C2-0743-A23E-862B370009A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CF6F6C-35C2-0743-A23E-862B370009A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Max Flow applications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690287"/>
            <a:ext cx="5003800" cy="3721100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5040C75C-E1AE-6A47-A1A8-F37B119070BB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92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140 – Fall 2024</a:t>
            </a:r>
          </a:p>
        </p:txBody>
      </p:sp>
    </p:spTree>
    <p:extLst>
      <p:ext uri="{BB962C8B-B14F-4D97-AF65-F5344CB8AC3E}">
        <p14:creationId xmlns:p14="http://schemas.microsoft.com/office/powerpoint/2010/main" val="356263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 </a:t>
            </a:r>
            <a:r>
              <a:rPr lang="en-US" sz="2100" i="1" dirty="0">
                <a:latin typeface="Arial" charset="0"/>
              </a:rPr>
              <a:t>matching </a:t>
            </a:r>
            <a:r>
              <a:rPr lang="en-US" sz="2100" dirty="0">
                <a:latin typeface="Arial" charset="0"/>
              </a:rPr>
              <a:t>M</a:t>
            </a:r>
            <a:r>
              <a:rPr lang="en-US" sz="2100" i="1" dirty="0">
                <a:latin typeface="Arial" charset="0"/>
              </a:rPr>
              <a:t> </a:t>
            </a:r>
            <a:r>
              <a:rPr lang="en-US" sz="2100" dirty="0">
                <a:latin typeface="Arial" charset="0"/>
              </a:rPr>
              <a:t>is a subset of edges such that each node occurs </a:t>
            </a:r>
            <a:r>
              <a:rPr lang="en-US" sz="2100" b="1" dirty="0">
                <a:latin typeface="Arial" charset="0"/>
              </a:rPr>
              <a:t>at most once</a:t>
            </a:r>
            <a:r>
              <a:rPr lang="en-US" sz="2100" dirty="0">
                <a:latin typeface="Arial" charset="0"/>
              </a:rPr>
              <a:t> in M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709166" y="5117068"/>
            <a:ext cx="1711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matching</a:t>
            </a:r>
          </a:p>
        </p:txBody>
      </p:sp>
    </p:spTree>
    <p:extLst>
      <p:ext uri="{BB962C8B-B14F-4D97-AF65-F5344CB8AC3E}">
        <p14:creationId xmlns:p14="http://schemas.microsoft.com/office/powerpoint/2010/main" val="33665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 </a:t>
            </a:r>
            <a:r>
              <a:rPr lang="en-US" sz="2100" i="1" dirty="0">
                <a:latin typeface="Arial" charset="0"/>
              </a:rPr>
              <a:t>matching </a:t>
            </a:r>
            <a:r>
              <a:rPr lang="en-US" sz="2100" dirty="0">
                <a:latin typeface="Arial" charset="0"/>
              </a:rPr>
              <a:t>M</a:t>
            </a:r>
            <a:r>
              <a:rPr lang="en-US" sz="2100" i="1" dirty="0">
                <a:latin typeface="Arial" charset="0"/>
              </a:rPr>
              <a:t> </a:t>
            </a:r>
            <a:r>
              <a:rPr lang="en-US" sz="2100" dirty="0">
                <a:latin typeface="Arial" charset="0"/>
              </a:rPr>
              <a:t>is a subset of edges such that each node occurs </a:t>
            </a:r>
            <a:r>
              <a:rPr lang="en-US" sz="2100" b="1" dirty="0">
                <a:latin typeface="Arial" charset="0"/>
              </a:rPr>
              <a:t>at most once</a:t>
            </a:r>
            <a:r>
              <a:rPr lang="en-US" sz="2100" dirty="0">
                <a:latin typeface="Arial" charset="0"/>
              </a:rPr>
              <a:t> in M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709166" y="5117068"/>
            <a:ext cx="1711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matching</a:t>
            </a:r>
          </a:p>
        </p:txBody>
      </p:sp>
    </p:spTree>
    <p:extLst>
      <p:ext uri="{BB962C8B-B14F-4D97-AF65-F5344CB8AC3E}">
        <p14:creationId xmlns:p14="http://schemas.microsoft.com/office/powerpoint/2010/main" val="324735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 </a:t>
            </a:r>
            <a:r>
              <a:rPr lang="en-US" sz="2100" i="1" dirty="0">
                <a:latin typeface="Arial" charset="0"/>
              </a:rPr>
              <a:t>matching </a:t>
            </a:r>
            <a:r>
              <a:rPr lang="en-US" sz="2100" dirty="0">
                <a:latin typeface="Arial" charset="0"/>
              </a:rPr>
              <a:t>M</a:t>
            </a:r>
            <a:r>
              <a:rPr lang="en-US" sz="2100" i="1" dirty="0">
                <a:latin typeface="Arial" charset="0"/>
              </a:rPr>
              <a:t> </a:t>
            </a:r>
            <a:r>
              <a:rPr lang="en-US" sz="2100" dirty="0">
                <a:latin typeface="Arial" charset="0"/>
              </a:rPr>
              <a:t>is a subset of edges such that each node occurs </a:t>
            </a:r>
            <a:r>
              <a:rPr lang="en-US" sz="2100" b="1" dirty="0">
                <a:latin typeface="Arial" charset="0"/>
              </a:rPr>
              <a:t>at most once</a:t>
            </a:r>
            <a:r>
              <a:rPr lang="en-US" sz="2100" dirty="0">
                <a:latin typeface="Arial" charset="0"/>
              </a:rPr>
              <a:t> in M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709166" y="5117068"/>
            <a:ext cx="1711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not a matching</a:t>
            </a:r>
          </a:p>
        </p:txBody>
      </p:sp>
    </p:spTree>
    <p:extLst>
      <p:ext uri="{BB962C8B-B14F-4D97-AF65-F5344CB8AC3E}">
        <p14:creationId xmlns:p14="http://schemas.microsoft.com/office/powerpoint/2010/main" val="93593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 </a:t>
            </a:r>
            <a:r>
              <a:rPr lang="en-US" sz="2100" i="1" dirty="0">
                <a:latin typeface="Arial" charset="0"/>
              </a:rPr>
              <a:t>matching </a:t>
            </a:r>
            <a:r>
              <a:rPr lang="en-US" sz="2100" dirty="0">
                <a:latin typeface="Arial" charset="0"/>
              </a:rPr>
              <a:t>can be thought of as pairing the vertices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94B6D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94B6D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87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b="1" dirty="0">
                <a:latin typeface="Arial" charset="0"/>
              </a:rPr>
              <a:t>Bipartite matching problem</a:t>
            </a:r>
            <a:r>
              <a:rPr lang="en-US" sz="2100" dirty="0">
                <a:latin typeface="Arial" charset="0"/>
              </a:rPr>
              <a:t>: find the </a:t>
            </a:r>
            <a:r>
              <a:rPr lang="en-US" sz="2100" i="1" dirty="0">
                <a:latin typeface="Arial" charset="0"/>
              </a:rPr>
              <a:t>largest</a:t>
            </a:r>
            <a:r>
              <a:rPr lang="en-US" sz="2100" dirty="0">
                <a:latin typeface="Arial" charset="0"/>
              </a:rPr>
              <a:t> matching in a bipartite graph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105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105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105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7848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5029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848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848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5486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5638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5562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5638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5638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5562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57199" y="2524035"/>
            <a:ext cx="2497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Where might this problem come up?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2648" y="3617103"/>
            <a:ext cx="34873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CS department has n courses and m faculty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Every instructor can teach </a:t>
            </a:r>
            <a:r>
              <a:rPr lang="en-US" sz="2000" i="1" dirty="0">
                <a:solidFill>
                  <a:srgbClr val="0000FF"/>
                </a:solidFill>
              </a:rPr>
              <a:t>some</a:t>
            </a:r>
            <a:r>
              <a:rPr lang="en-US" sz="2000" dirty="0">
                <a:solidFill>
                  <a:srgbClr val="0000FF"/>
                </a:solidFill>
              </a:rPr>
              <a:t> of the courses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What course should each person teach?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00FF"/>
                </a:solidFill>
              </a:rPr>
              <a:t>Anytime we want to match n things with m, but not all things can match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FB4C5FA-0846-FC44-B97C-AE0CDA977774}"/>
              </a:ext>
            </a:extLst>
          </p:cNvPr>
          <p:cNvSpPr txBox="1"/>
          <p:nvPr/>
        </p:nvSpPr>
        <p:spPr>
          <a:xfrm>
            <a:off x="4995746" y="2297151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600FF"/>
                </a:solidFill>
              </a:rPr>
              <a:t>faculty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89D3EE5-A0B8-F74A-8DB2-144070F0C938}"/>
              </a:ext>
            </a:extLst>
          </p:cNvPr>
          <p:cNvSpPr txBox="1"/>
          <p:nvPr/>
        </p:nvSpPr>
        <p:spPr>
          <a:xfrm>
            <a:off x="7693425" y="2787134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600FF"/>
                </a:solidFill>
              </a:rPr>
              <a:t>courses</a:t>
            </a:r>
          </a:p>
        </p:txBody>
      </p:sp>
    </p:spTree>
    <p:extLst>
      <p:ext uri="{BB962C8B-B14F-4D97-AF65-F5344CB8AC3E}">
        <p14:creationId xmlns:p14="http://schemas.microsoft.com/office/powerpoint/2010/main" val="14870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b="1" dirty="0">
                <a:latin typeface="Arial" charset="0"/>
              </a:rPr>
              <a:t>Bipartite matching problem</a:t>
            </a:r>
            <a:r>
              <a:rPr lang="en-US" sz="2100" dirty="0">
                <a:latin typeface="Arial" charset="0"/>
              </a:rPr>
              <a:t>: find the </a:t>
            </a:r>
            <a:r>
              <a:rPr lang="en-US" sz="2100" i="1" dirty="0">
                <a:latin typeface="Arial" charset="0"/>
              </a:rPr>
              <a:t>largest</a:t>
            </a:r>
            <a:r>
              <a:rPr lang="en-US" sz="2100" dirty="0">
                <a:latin typeface="Arial" charset="0"/>
              </a:rPr>
              <a:t> matching in a bipartite graph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105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105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105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7848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5029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848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848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5486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5638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5562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5638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5638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5562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57198" y="3733800"/>
            <a:ext cx="420884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ideas?</a:t>
            </a:r>
          </a:p>
          <a:p>
            <a:pPr marL="571500" indent="-571500"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greedy?</a:t>
            </a:r>
          </a:p>
          <a:p>
            <a:pPr marL="571500" indent="-571500"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dynamic programming?</a:t>
            </a:r>
          </a:p>
        </p:txBody>
      </p:sp>
    </p:spTree>
    <p:extLst>
      <p:ext uri="{BB962C8B-B14F-4D97-AF65-F5344CB8AC3E}">
        <p14:creationId xmlns:p14="http://schemas.microsoft.com/office/powerpoint/2010/main" val="1345100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Setup as a flow problem:</a:t>
            </a:r>
          </a:p>
        </p:txBody>
      </p: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2813793" y="2646416"/>
            <a:ext cx="533400" cy="533400"/>
            <a:chOff x="1824" y="2736"/>
            <a:chExt cx="336" cy="336"/>
          </a:xfrm>
        </p:grpSpPr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2813793" y="3789416"/>
            <a:ext cx="533400" cy="533400"/>
            <a:chOff x="1824" y="2736"/>
            <a:chExt cx="336" cy="336"/>
          </a:xfrm>
        </p:grpSpPr>
        <p:sp>
          <p:nvSpPr>
            <p:cNvPr id="49" name="Oval 4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51" name="Group 50"/>
          <p:cNvGrpSpPr>
            <a:grpSpLocks/>
          </p:cNvGrpSpPr>
          <p:nvPr/>
        </p:nvGrpSpPr>
        <p:grpSpPr bwMode="auto">
          <a:xfrm>
            <a:off x="2813793" y="4932416"/>
            <a:ext cx="533400" cy="533400"/>
            <a:chOff x="1824" y="2736"/>
            <a:chExt cx="336" cy="336"/>
          </a:xfrm>
        </p:grpSpPr>
        <p:sp>
          <p:nvSpPr>
            <p:cNvPr id="52" name="Oval 5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5556993" y="3256016"/>
            <a:ext cx="533400" cy="533400"/>
            <a:chOff x="1824" y="2736"/>
            <a:chExt cx="336" cy="336"/>
          </a:xfrm>
        </p:grpSpPr>
        <p:sp>
          <p:nvSpPr>
            <p:cNvPr id="55" name="Oval 5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2737593" y="5999216"/>
            <a:ext cx="533400" cy="533400"/>
            <a:chOff x="1824" y="2736"/>
            <a:chExt cx="336" cy="336"/>
          </a:xfrm>
        </p:grpSpPr>
        <p:sp>
          <p:nvSpPr>
            <p:cNvPr id="58" name="Oval 5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5556993" y="4551416"/>
            <a:ext cx="533400" cy="533400"/>
            <a:chOff x="1824" y="2736"/>
            <a:chExt cx="336" cy="336"/>
          </a:xfrm>
        </p:grpSpPr>
        <p:sp>
          <p:nvSpPr>
            <p:cNvPr id="61" name="Oval 6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5556993" y="5694416"/>
            <a:ext cx="533400" cy="533400"/>
            <a:chOff x="1824" y="2736"/>
            <a:chExt cx="336" cy="336"/>
          </a:xfrm>
        </p:grpSpPr>
        <p:sp>
          <p:nvSpPr>
            <p:cNvPr id="64" name="Oval 6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66" name="Line 36"/>
          <p:cNvSpPr>
            <a:spLocks noChangeShapeType="1"/>
          </p:cNvSpPr>
          <p:nvPr/>
        </p:nvSpPr>
        <p:spPr bwMode="auto">
          <a:xfrm flipV="1">
            <a:off x="3194793" y="4856216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37"/>
          <p:cNvSpPr>
            <a:spLocks noChangeShapeType="1"/>
          </p:cNvSpPr>
          <p:nvPr/>
        </p:nvSpPr>
        <p:spPr bwMode="auto">
          <a:xfrm>
            <a:off x="3347193" y="5237216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8"/>
          <p:cNvSpPr>
            <a:spLocks noChangeShapeType="1"/>
          </p:cNvSpPr>
          <p:nvPr/>
        </p:nvSpPr>
        <p:spPr bwMode="auto">
          <a:xfrm flipV="1">
            <a:off x="3270993" y="3713216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>
            <a:off x="3347193" y="4094216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40"/>
          <p:cNvSpPr>
            <a:spLocks noChangeShapeType="1"/>
          </p:cNvSpPr>
          <p:nvPr/>
        </p:nvSpPr>
        <p:spPr bwMode="auto">
          <a:xfrm>
            <a:off x="3347193" y="2951216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41"/>
          <p:cNvSpPr>
            <a:spLocks noChangeShapeType="1"/>
          </p:cNvSpPr>
          <p:nvPr/>
        </p:nvSpPr>
        <p:spPr bwMode="auto">
          <a:xfrm>
            <a:off x="3270993" y="4246616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96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Setup as a flow problem: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S</a:t>
              </a: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T</a:t>
              </a:r>
            </a:p>
          </p:txBody>
        </p:sp>
      </p:grp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1450" y="1958717"/>
            <a:ext cx="4208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edge weights?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591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Setup as a flow problem: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S</a:t>
              </a: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T</a:t>
              </a:r>
            </a:p>
          </p:txBody>
        </p:sp>
      </p:grp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99060" y="1958717"/>
            <a:ext cx="4208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all edge weights are 1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811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Setup as a flow problem: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S</a:t>
              </a: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T</a:t>
              </a:r>
            </a:p>
          </p:txBody>
        </p:sp>
      </p:grp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1450" y="1958717"/>
            <a:ext cx="7904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after we find the flow, how do we find the matching?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89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Class Thursday: asynchronous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10 due Sunday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Midterm 3 next week on Thursday (11/21)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11 (last one!) due Tuesday before Thanksgiving (11/26)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/>
              <a:t>Class on 11/26?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912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Setup as a flow problem: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S</a:t>
              </a: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T</a:t>
              </a:r>
            </a:p>
          </p:txBody>
        </p:sp>
      </p:grp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1450" y="1958717"/>
            <a:ext cx="7904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match those nodes with flow between them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419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9365" y="1600200"/>
            <a:ext cx="8379556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Is it correct?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Assume it’s not</a:t>
            </a:r>
          </a:p>
          <a:p>
            <a:pPr lvl="1"/>
            <a:r>
              <a:rPr lang="en-US" dirty="0"/>
              <a:t>there is a better matching</a:t>
            </a:r>
          </a:p>
          <a:p>
            <a:pPr lvl="1"/>
            <a:r>
              <a:rPr lang="en-US" dirty="0"/>
              <a:t>because of how we setup the graph flow = # of matches</a:t>
            </a:r>
          </a:p>
          <a:p>
            <a:pPr lvl="1"/>
            <a:r>
              <a:rPr lang="en-US" dirty="0"/>
              <a:t>therefore, the better matching would have a higher flow</a:t>
            </a:r>
          </a:p>
          <a:p>
            <a:pPr lvl="1"/>
            <a:r>
              <a:rPr lang="en-US" dirty="0"/>
              <a:t>contradiction (max-flow algorithm finds maximal!)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Run-time?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Cost to build the flow?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</a:rPr>
              <a:t>O(E)</a:t>
            </a:r>
          </a:p>
          <a:p>
            <a:pPr lvl="2"/>
            <a:r>
              <a:rPr lang="en-US" sz="2000" dirty="0">
                <a:solidFill>
                  <a:srgbClr val="000000"/>
                </a:solidFill>
              </a:rPr>
              <a:t>each existing edge gets a capacity of 1</a:t>
            </a:r>
          </a:p>
          <a:p>
            <a:pPr lvl="2"/>
            <a:r>
              <a:rPr lang="en-US" sz="2000" dirty="0">
                <a:solidFill>
                  <a:srgbClr val="000000"/>
                </a:solidFill>
              </a:rPr>
              <a:t>introduce V new edges (to and from s and t)</a:t>
            </a:r>
          </a:p>
          <a:p>
            <a:pPr lvl="2"/>
            <a:r>
              <a:rPr lang="en-US" sz="2000" dirty="0">
                <a:solidFill>
                  <a:srgbClr val="000000"/>
                </a:solidFill>
              </a:rPr>
              <a:t>V is O(E) (for non-degenerate bipartite matching problems)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Max-flow calculation?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Basic Ford-Fulkerson: O(max-flow * E)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Edmunds-Karp: O(V E</a:t>
            </a:r>
            <a:r>
              <a:rPr lang="en-US" sz="2400" baseline="300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sz="2400" dirty="0" err="1">
                <a:solidFill>
                  <a:srgbClr val="000000"/>
                </a:solidFill>
              </a:rPr>
              <a:t>Preflow</a:t>
            </a:r>
            <a:r>
              <a:rPr lang="en-US" sz="2400" dirty="0">
                <a:solidFill>
                  <a:srgbClr val="000000"/>
                </a:solidFill>
              </a:rPr>
              <a:t>-push: O(V</a:t>
            </a:r>
            <a:r>
              <a:rPr lang="en-US" sz="2400" baseline="30000" dirty="0">
                <a:solidFill>
                  <a:srgbClr val="000000"/>
                </a:solidFill>
              </a:rPr>
              <a:t>3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60797-7B72-7A34-5FAD-5179B9783134}"/>
              </a:ext>
            </a:extLst>
          </p:cNvPr>
          <p:cNvSpPr txBox="1"/>
          <p:nvPr/>
        </p:nvSpPr>
        <p:spPr>
          <a:xfrm>
            <a:off x="6715125" y="6386513"/>
            <a:ext cx="2244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is the </a:t>
            </a:r>
            <a:r>
              <a:rPr lang="en-US"/>
              <a:t>max flow?</a:t>
            </a:r>
          </a:p>
        </p:txBody>
      </p:sp>
    </p:spTree>
    <p:extLst>
      <p:ext uri="{BB962C8B-B14F-4D97-AF65-F5344CB8AC3E}">
        <p14:creationId xmlns:p14="http://schemas.microsoft.com/office/powerpoint/2010/main" val="242670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Run-time?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Cost to build the flow?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</a:rPr>
              <a:t>O(E)</a:t>
            </a:r>
          </a:p>
          <a:p>
            <a:pPr lvl="2"/>
            <a:r>
              <a:rPr lang="en-US" sz="2000" dirty="0">
                <a:solidFill>
                  <a:srgbClr val="000000"/>
                </a:solidFill>
              </a:rPr>
              <a:t>each existing edge gets a capacity of 1</a:t>
            </a:r>
          </a:p>
          <a:p>
            <a:pPr lvl="2"/>
            <a:r>
              <a:rPr lang="en-US" sz="2000" dirty="0">
                <a:solidFill>
                  <a:srgbClr val="000000"/>
                </a:solidFill>
              </a:rPr>
              <a:t>introduce V new edges (to and from s and t)</a:t>
            </a:r>
          </a:p>
          <a:p>
            <a:pPr lvl="2"/>
            <a:r>
              <a:rPr lang="en-US" sz="2000" dirty="0">
                <a:solidFill>
                  <a:srgbClr val="000000"/>
                </a:solidFill>
              </a:rPr>
              <a:t>V is O(E) (for non-degenerate bipartite matching problems)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Max-flow calculation?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Basic Ford-Fulkerson: O(max-flow * E)</a:t>
            </a:r>
          </a:p>
          <a:p>
            <a:pPr lvl="2"/>
            <a:r>
              <a:rPr lang="en-US" dirty="0"/>
              <a:t>max-flow = O(V)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O(V E)</a:t>
            </a:r>
          </a:p>
        </p:txBody>
      </p:sp>
    </p:spTree>
    <p:extLst>
      <p:ext uri="{BB962C8B-B14F-4D97-AF65-F5344CB8AC3E}">
        <p14:creationId xmlns:p14="http://schemas.microsoft.com/office/powerpoint/2010/main" val="1245687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b="1" dirty="0">
                <a:latin typeface="Arial" charset="0"/>
              </a:rPr>
              <a:t>Bipartite matching problem</a:t>
            </a:r>
            <a:r>
              <a:rPr lang="en-US" sz="2100" dirty="0">
                <a:latin typeface="Arial" charset="0"/>
              </a:rPr>
              <a:t>: find the </a:t>
            </a:r>
            <a:r>
              <a:rPr lang="en-US" sz="2100" i="1" dirty="0">
                <a:latin typeface="Arial" charset="0"/>
              </a:rPr>
              <a:t>largest</a:t>
            </a:r>
            <a:r>
              <a:rPr lang="en-US" sz="2100" dirty="0">
                <a:latin typeface="Arial" charset="0"/>
              </a:rPr>
              <a:t> matching in a bipartite graph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105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105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105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7848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5029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848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848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5486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5638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5562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5638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5638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5562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50356" y="2395478"/>
            <a:ext cx="44537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/>
              <a:t>CS department has n courses and m faculty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Every instructor can teach </a:t>
            </a:r>
            <a:r>
              <a:rPr lang="en-US" sz="2400" i="1" dirty="0"/>
              <a:t>some</a:t>
            </a:r>
            <a:r>
              <a:rPr lang="en-US" sz="2400" dirty="0"/>
              <a:t> of the courses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What course should each person teach?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solidFill>
                  <a:srgbClr val="FF0000"/>
                </a:solidFill>
              </a:rPr>
              <a:t>Each faculty can teach at most 3 courses a semester?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0126" y="5599093"/>
            <a:ext cx="4222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Change the s edge weights (representing faculty) to 3</a:t>
            </a:r>
          </a:p>
        </p:txBody>
      </p:sp>
    </p:spTree>
    <p:extLst>
      <p:ext uri="{BB962C8B-B14F-4D97-AF65-F5344CB8AC3E}">
        <p14:creationId xmlns:p14="http://schemas.microsoft.com/office/powerpoint/2010/main" val="201389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314756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457756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600756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2924356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5667556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219756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362756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524556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4905556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381556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3762556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619556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3914956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57200" y="3914956"/>
            <a:ext cx="533400" cy="533400"/>
            <a:chOff x="1824" y="2736"/>
            <a:chExt cx="336" cy="336"/>
          </a:xfrm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S</a:t>
              </a: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663075" y="4105456"/>
            <a:ext cx="533400" cy="533400"/>
            <a:chOff x="1824" y="2736"/>
            <a:chExt cx="336" cy="336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T</a:t>
              </a:r>
            </a:p>
          </p:txBody>
        </p:sp>
      </p:grp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883512" y="2619556"/>
            <a:ext cx="193588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990600" y="3762554"/>
            <a:ext cx="1828800" cy="3429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990600" y="4257853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56464" y="4448356"/>
            <a:ext cx="1986736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096000" y="3267256"/>
            <a:ext cx="1643275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372156"/>
            <a:ext cx="1567075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V="1">
            <a:off x="6096000" y="4562656"/>
            <a:ext cx="1643275" cy="102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BFC4CF-02FD-3946-8EF1-A8EED9C905BF}"/>
              </a:ext>
            </a:extLst>
          </p:cNvPr>
          <p:cNvSpPr txBox="1"/>
          <p:nvPr/>
        </p:nvSpPr>
        <p:spPr>
          <a:xfrm>
            <a:off x="1669896" y="287801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2FE1D29-6102-A84C-B151-ED4BA99D640E}"/>
              </a:ext>
            </a:extLst>
          </p:cNvPr>
          <p:cNvSpPr txBox="1"/>
          <p:nvPr/>
        </p:nvSpPr>
        <p:spPr>
          <a:xfrm>
            <a:off x="1825548" y="343503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495ADA2-6318-924F-9A0B-58B232CAE3B8}"/>
              </a:ext>
            </a:extLst>
          </p:cNvPr>
          <p:cNvSpPr txBox="1"/>
          <p:nvPr/>
        </p:nvSpPr>
        <p:spPr>
          <a:xfrm>
            <a:off x="1985139" y="419332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0355F76-390C-954D-945F-3E0308A9E43D}"/>
              </a:ext>
            </a:extLst>
          </p:cNvPr>
          <p:cNvSpPr txBox="1"/>
          <p:nvPr/>
        </p:nvSpPr>
        <p:spPr>
          <a:xfrm>
            <a:off x="1829487" y="480292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A8701B7-B609-0E4A-AD93-C7A2BF154D42}"/>
              </a:ext>
            </a:extLst>
          </p:cNvPr>
          <p:cNvSpPr txBox="1"/>
          <p:nvPr/>
        </p:nvSpPr>
        <p:spPr>
          <a:xfrm>
            <a:off x="5190116" y="1531738"/>
            <a:ext cx="4222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Change the s edge weights (representing faculty) to 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218BC19-1DDC-DE48-A64B-EF01A942C745}"/>
              </a:ext>
            </a:extLst>
          </p:cNvPr>
          <p:cNvSpPr txBox="1"/>
          <p:nvPr/>
        </p:nvSpPr>
        <p:spPr>
          <a:xfrm>
            <a:off x="5190116" y="6195769"/>
            <a:ext cx="4222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All others are capacity 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9CD3650-52EC-7043-8D23-953BDD925E66}"/>
              </a:ext>
            </a:extLst>
          </p:cNvPr>
          <p:cNvSpPr txBox="1"/>
          <p:nvPr/>
        </p:nvSpPr>
        <p:spPr>
          <a:xfrm>
            <a:off x="2683727" y="1951412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faculty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906FBDA-126A-6049-AC0F-77A6F0C921C8}"/>
              </a:ext>
            </a:extLst>
          </p:cNvPr>
          <p:cNvSpPr txBox="1"/>
          <p:nvPr/>
        </p:nvSpPr>
        <p:spPr>
          <a:xfrm>
            <a:off x="5425985" y="2541511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courses</a:t>
            </a:r>
          </a:p>
        </p:txBody>
      </p:sp>
    </p:spTree>
    <p:extLst>
      <p:ext uri="{BB962C8B-B14F-4D97-AF65-F5344CB8AC3E}">
        <p14:creationId xmlns:p14="http://schemas.microsoft.com/office/powerpoint/2010/main" val="24119058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Survey Design</a:t>
            </a:r>
          </a:p>
        </p:txBody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927" y="1600200"/>
            <a:ext cx="8407121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Design a survey with the following requirements:</a:t>
            </a:r>
          </a:p>
          <a:p>
            <a:pPr lvl="1"/>
            <a:r>
              <a:rPr lang="en-US" dirty="0"/>
              <a:t>Design survey asking </a:t>
            </a:r>
            <a:r>
              <a:rPr lang="en-US" i="1" dirty="0"/>
              <a:t>n</a:t>
            </a:r>
            <a:r>
              <a:rPr lang="en-US" dirty="0"/>
              <a:t> consumers about </a:t>
            </a:r>
            <a:r>
              <a:rPr lang="en-US" i="1" dirty="0"/>
              <a:t>m</a:t>
            </a:r>
            <a:r>
              <a:rPr lang="en-US" dirty="0"/>
              <a:t> products</a:t>
            </a:r>
          </a:p>
          <a:p>
            <a:pPr lvl="1"/>
            <a:r>
              <a:rPr lang="en-US" dirty="0"/>
              <a:t>Can only survey consumer about a product if they own it</a:t>
            </a:r>
          </a:p>
          <a:p>
            <a:pPr lvl="1"/>
            <a:r>
              <a:rPr lang="en-US" dirty="0"/>
              <a:t>Question consumers about at most </a:t>
            </a:r>
            <a:r>
              <a:rPr lang="en-US" i="1" dirty="0"/>
              <a:t>q</a:t>
            </a:r>
            <a:r>
              <a:rPr lang="en-US" dirty="0"/>
              <a:t> products</a:t>
            </a:r>
            <a:endParaRPr lang="en-US" i="1" dirty="0"/>
          </a:p>
          <a:p>
            <a:pPr lvl="1"/>
            <a:r>
              <a:rPr lang="en-US" dirty="0"/>
              <a:t>Each product should be surveyed at most </a:t>
            </a:r>
            <a:r>
              <a:rPr lang="en-US" i="1" dirty="0"/>
              <a:t>s</a:t>
            </a:r>
            <a:r>
              <a:rPr lang="en-US" dirty="0"/>
              <a:t> times</a:t>
            </a:r>
          </a:p>
          <a:p>
            <a:pPr lvl="1"/>
            <a:r>
              <a:rPr lang="en-US" dirty="0"/>
              <a:t>Maximize the number of surveys/questions asked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can we do this?</a:t>
            </a:r>
          </a:p>
        </p:txBody>
      </p:sp>
    </p:spTree>
    <p:extLst>
      <p:ext uri="{BB962C8B-B14F-4D97-AF65-F5344CB8AC3E}">
        <p14:creationId xmlns:p14="http://schemas.microsoft.com/office/powerpoint/2010/main" val="40914156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Design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c</a:t>
              </a:r>
              <a:r>
                <a:rPr lang="en-US" baseline="-25000" dirty="0"/>
                <a:t>1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c</a:t>
              </a:r>
              <a:r>
                <a:rPr lang="en-US" baseline="-25000" dirty="0"/>
                <a:t>2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c</a:t>
              </a:r>
              <a:r>
                <a:rPr lang="en-US" baseline="-25000" dirty="0"/>
                <a:t>3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24" y="2736"/>
              <a:ext cx="33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p</a:t>
              </a:r>
              <a:r>
                <a:rPr lang="en-US" baseline="-25000" dirty="0"/>
                <a:t>1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c</a:t>
              </a:r>
              <a:r>
                <a:rPr lang="en-US" baseline="-25000" dirty="0"/>
                <a:t>4</a:t>
              </a:r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5562600" y="4572000"/>
            <a:ext cx="533400" cy="1016000"/>
            <a:chOff x="1824" y="2736"/>
            <a:chExt cx="336" cy="640"/>
          </a:xfrm>
        </p:grpSpPr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824" y="2736"/>
              <a:ext cx="336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p</a:t>
              </a:r>
              <a:r>
                <a:rPr lang="en-US" baseline="-25000" dirty="0"/>
                <a:t>2</a:t>
              </a:r>
            </a:p>
            <a:p>
              <a:pPr eaLnBrk="1" hangingPunct="1">
                <a:spcBef>
                  <a:spcPct val="50000"/>
                </a:spcBef>
              </a:pPr>
              <a:endParaRPr lang="en-US" dirty="0"/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5562600" y="5715000"/>
            <a:ext cx="533400" cy="1016000"/>
            <a:chOff x="1824" y="2736"/>
            <a:chExt cx="336" cy="640"/>
          </a:xfrm>
        </p:grpSpPr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824" y="2736"/>
              <a:ext cx="336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p</a:t>
              </a:r>
              <a:r>
                <a:rPr lang="en-US" baseline="-25000" dirty="0"/>
                <a:t>3</a:t>
              </a:r>
            </a:p>
            <a:p>
              <a:pPr eaLnBrk="1" hangingPunct="1">
                <a:spcBef>
                  <a:spcPct val="50000"/>
                </a:spcBef>
              </a:pPr>
              <a:endParaRPr lang="en-US" dirty="0"/>
            </a:p>
          </p:txBody>
        </p:sp>
      </p:grpSp>
      <p:sp>
        <p:nvSpPr>
          <p:cNvPr id="25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S</a:t>
              </a: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T</a:t>
              </a: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2537766" y="1577277"/>
            <a:ext cx="132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consumers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271676" y="1577277"/>
            <a:ext cx="132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products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36652" y="2452316"/>
            <a:ext cx="2582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each consumer can answer at most q questions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663487" y="3181138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808985" y="3888703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961385" y="4453043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932682" y="5260101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740428" y="2344808"/>
            <a:ext cx="2582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capacity 1 edge if consumer owned product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96943" y="2656624"/>
            <a:ext cx="2582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each product can be questioned about at most s times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813250" y="3733800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90588" y="4340879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15378" y="4991100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3912099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764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Is it correct?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Each of the comments above the flow graph match the problem constraints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max-flow finds the maximum matching, given the problem constraints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the run-time?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Basic Ford-Fulkerson: O(max-flow * E)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Edmunds-Karp: O(V E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rgbClr val="000000"/>
                </a:solidFill>
              </a:rPr>
              <a:t>Preflow</a:t>
            </a:r>
            <a:r>
              <a:rPr lang="en-US" dirty="0">
                <a:solidFill>
                  <a:srgbClr val="000000"/>
                </a:solidFill>
              </a:rPr>
              <a:t>-push: O(V</a:t>
            </a:r>
            <a:r>
              <a:rPr lang="en-US" baseline="30000" dirty="0">
                <a:solidFill>
                  <a:srgbClr val="000000"/>
                </a:solidFill>
              </a:rPr>
              <a:t>3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619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Two paths are </a:t>
            </a:r>
            <a:r>
              <a:rPr lang="en-US" dirty="0">
                <a:solidFill>
                  <a:schemeClr val="accent1"/>
                </a:solidFill>
              </a:rPr>
              <a:t>edge-disjoint</a:t>
            </a:r>
            <a:r>
              <a:rPr lang="en-US" dirty="0">
                <a:solidFill>
                  <a:schemeClr val="tx1"/>
                </a:solidFill>
              </a:rPr>
              <a:t> if they have no edge in common</a:t>
            </a:r>
          </a:p>
        </p:txBody>
      </p:sp>
      <p:sp>
        <p:nvSpPr>
          <p:cNvPr id="451588" name="Oval 4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451591" name="Oval 7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451592" name="Oval 8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451593" name="Oval 9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451596" name="AutoShape 12"/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7" name="AutoShape 13"/>
          <p:cNvCxnSpPr>
            <a:cxnSpLocks noChangeShapeType="1"/>
            <a:stCxn id="451588" idx="6"/>
            <a:endCxn id="451592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8" name="AutoShape 14"/>
          <p:cNvCxnSpPr>
            <a:cxnSpLocks noChangeShapeType="1"/>
            <a:stCxn id="451588" idx="5"/>
            <a:endCxn id="451593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/>
          <p:cNvCxnSpPr>
            <a:cxnSpLocks noChangeShapeType="1"/>
            <a:stCxn id="451592" idx="4"/>
            <a:endCxn id="451593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8" name="AutoShape 24"/>
          <p:cNvCxnSpPr>
            <a:cxnSpLocks noChangeShapeType="1"/>
            <a:stCxn id="451592" idx="6"/>
            <a:endCxn id="451624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9" name="AutoShape 25"/>
          <p:cNvCxnSpPr>
            <a:cxnSpLocks noChangeShapeType="1"/>
            <a:stCxn id="451593" idx="6"/>
            <a:endCxn id="451624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cxnSp>
        <p:nvCxnSpPr>
          <p:cNvPr id="451618" name="AutoShape 34"/>
          <p:cNvCxnSpPr>
            <a:cxnSpLocks noChangeShapeType="1"/>
            <a:stCxn id="451591" idx="4"/>
            <a:endCxn id="451592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2" name="Oval 38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451623" name="Oval 39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451624" name="Oval 40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51625" name="AutoShape 41"/>
          <p:cNvCxnSpPr>
            <a:cxnSpLocks noChangeShapeType="1"/>
            <a:stCxn id="451623" idx="4"/>
            <a:endCxn id="451624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6" name="AutoShape 42"/>
          <p:cNvCxnSpPr>
            <a:cxnSpLocks noChangeShapeType="1"/>
            <a:stCxn id="451622" idx="4"/>
            <a:endCxn id="451623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8" name="Oval 44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51629" name="AutoShape 45"/>
          <p:cNvCxnSpPr>
            <a:cxnSpLocks noChangeShapeType="1"/>
            <a:stCxn id="451622" idx="6"/>
            <a:endCxn id="451628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0" name="AutoShape 46"/>
          <p:cNvCxnSpPr>
            <a:cxnSpLocks noChangeShapeType="1"/>
            <a:stCxn id="451623" idx="6"/>
            <a:endCxn id="451628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1" name="AutoShape 47"/>
          <p:cNvCxnSpPr>
            <a:cxnSpLocks noChangeShapeType="1"/>
            <a:stCxn id="451624" idx="7"/>
            <a:endCxn id="451628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7" name="AutoShape 63"/>
          <p:cNvCxnSpPr>
            <a:cxnSpLocks noChangeShapeType="1"/>
            <a:stCxn id="451623" idx="2"/>
            <a:endCxn id="451591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8" name="AutoShape 64"/>
          <p:cNvCxnSpPr>
            <a:cxnSpLocks noChangeShapeType="1"/>
            <a:stCxn id="451622" idx="2"/>
            <a:endCxn id="451592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38947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graph/networks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94498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37228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5788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4" name="Group 7"/>
          <p:cNvGrpSpPr>
            <a:grpSpLocks/>
          </p:cNvGrpSpPr>
          <p:nvPr/>
        </p:nvGrpSpPr>
        <p:grpSpPr bwMode="auto">
          <a:xfrm>
            <a:off x="5371268" y="5489334"/>
            <a:ext cx="533400" cy="533400"/>
            <a:chOff x="1824" y="2736"/>
            <a:chExt cx="336" cy="336"/>
          </a:xfrm>
        </p:grpSpPr>
        <p:sp>
          <p:nvSpPr>
            <p:cNvPr id="1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8" name="Straight Arrow Connector 17"/>
          <p:cNvCxnSpPr>
            <a:stCxn id="5" idx="7"/>
            <a:endCxn id="8" idx="3"/>
          </p:cNvCxnSpPr>
          <p:nvPr/>
        </p:nvCxnSpPr>
        <p:spPr>
          <a:xfrm flipV="1">
            <a:off x="3261453" y="5092513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5"/>
            <a:endCxn id="11" idx="2"/>
          </p:cNvCxnSpPr>
          <p:nvPr/>
        </p:nvCxnSpPr>
        <p:spPr>
          <a:xfrm>
            <a:off x="3261453" y="5849783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1" idx="6"/>
            <a:endCxn id="15" idx="3"/>
          </p:cNvCxnSpPr>
          <p:nvPr/>
        </p:nvCxnSpPr>
        <p:spPr>
          <a:xfrm flipV="1">
            <a:off x="4664906" y="5944619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4"/>
            <a:endCxn id="11" idx="0"/>
          </p:cNvCxnSpPr>
          <p:nvPr/>
        </p:nvCxnSpPr>
        <p:spPr>
          <a:xfrm flipH="1">
            <a:off x="4398206" y="5170628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5"/>
            <a:endCxn id="15" idx="1"/>
          </p:cNvCxnSpPr>
          <p:nvPr/>
        </p:nvCxnSpPr>
        <p:spPr>
          <a:xfrm>
            <a:off x="4610981" y="5092513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3302801" y="487134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5028368" y="618161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3064706" y="59278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4928910" y="49110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4422396" y="548933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30</a:t>
            </a:r>
            <a:endParaRPr lang="en-US" kern="1200" dirty="0"/>
          </a:p>
        </p:txBody>
      </p:sp>
      <p:sp>
        <p:nvSpPr>
          <p:cNvPr id="40" name="Content Placeholder 2"/>
          <p:cNvSpPr>
            <a:spLocks noGrp="1"/>
          </p:cNvSpPr>
          <p:nvPr>
            <p:ph sz="quarter" idx="1"/>
          </p:nvPr>
        </p:nvSpPr>
        <p:spPr>
          <a:xfrm>
            <a:off x="405573" y="1614006"/>
            <a:ext cx="8641792" cy="24448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Flow network</a:t>
            </a:r>
          </a:p>
          <a:p>
            <a:pPr lvl="1"/>
            <a:r>
              <a:rPr lang="en-US" sz="2400" dirty="0"/>
              <a:t>directed, weighted graph (V, E)</a:t>
            </a:r>
          </a:p>
          <a:p>
            <a:pPr lvl="1"/>
            <a:r>
              <a:rPr lang="en-US" altLang="ja-JP" sz="2400" dirty="0">
                <a:sym typeface="Symbol" charset="0"/>
              </a:rPr>
              <a:t>positive edge weights indicating the “capacity” (generally, assume integers)</a:t>
            </a:r>
            <a:endParaRPr lang="en-US" sz="2400" dirty="0"/>
          </a:p>
          <a:p>
            <a:pPr lvl="1"/>
            <a:r>
              <a:rPr lang="en-US" sz="2400" dirty="0"/>
              <a:t>contains a single source </a:t>
            </a:r>
            <a:r>
              <a:rPr lang="en-US" sz="2400" i="1" dirty="0"/>
              <a:t>s</a:t>
            </a:r>
            <a:r>
              <a:rPr lang="en-US" sz="2400" dirty="0"/>
              <a:t> </a:t>
            </a:r>
            <a:r>
              <a:rPr lang="en-US" altLang="ja-JP" sz="2400" dirty="0">
                <a:sym typeface="Symbol" charset="0"/>
              </a:rPr>
              <a:t> V with no incoming edges</a:t>
            </a:r>
          </a:p>
          <a:p>
            <a:pPr lvl="1"/>
            <a:r>
              <a:rPr lang="en-US" altLang="ja-JP" sz="2400" dirty="0">
                <a:sym typeface="Symbol" charset="0"/>
              </a:rPr>
              <a:t>contains a single sink/target </a:t>
            </a:r>
            <a:r>
              <a:rPr lang="en-US" altLang="ja-JP" sz="2400" i="1" dirty="0">
                <a:sym typeface="Symbol" charset="0"/>
              </a:rPr>
              <a:t>t </a:t>
            </a:r>
            <a:r>
              <a:rPr lang="en-US" altLang="ja-JP" sz="2400" dirty="0">
                <a:sym typeface="Symbol" charset="0"/>
              </a:rPr>
              <a:t> V with no outgoing edges</a:t>
            </a:r>
          </a:p>
          <a:p>
            <a:pPr lvl="1"/>
            <a:r>
              <a:rPr lang="en-US" altLang="ja-JP" sz="2400" dirty="0">
                <a:sym typeface="Symbol" charset="0"/>
              </a:rPr>
              <a:t>every vertex is on a path from </a:t>
            </a:r>
            <a:r>
              <a:rPr lang="en-US" altLang="ja-JP" sz="2400" i="1" dirty="0">
                <a:sym typeface="Symbol" charset="0"/>
              </a:rPr>
              <a:t>s</a:t>
            </a:r>
            <a:r>
              <a:rPr lang="en-US" altLang="ja-JP" sz="2400" dirty="0">
                <a:sym typeface="Symbol" charset="0"/>
              </a:rPr>
              <a:t> to </a:t>
            </a:r>
            <a:r>
              <a:rPr lang="en-US" altLang="ja-JP" sz="2400" i="1" dirty="0">
                <a:sym typeface="Symbol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9824768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Two paths are </a:t>
            </a:r>
            <a:r>
              <a:rPr lang="en-US" dirty="0">
                <a:solidFill>
                  <a:schemeClr val="accent1"/>
                </a:solidFill>
              </a:rPr>
              <a:t>edge-disjoint</a:t>
            </a:r>
            <a:r>
              <a:rPr lang="en-US" dirty="0">
                <a:solidFill>
                  <a:schemeClr val="tx1"/>
                </a:solidFill>
              </a:rPr>
              <a:t> if they have no edge in common</a:t>
            </a:r>
          </a:p>
        </p:txBody>
      </p: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sp>
        <p:nvSpPr>
          <p:cNvPr id="26" name="Oval 3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27" name="Oval 4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28" name="Oval 5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29" name="Oval 6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30" name="AutoShape 7"/>
          <p:cNvCxnSpPr>
            <a:cxnSpLocks noChangeShapeType="1"/>
            <a:stCxn id="26" idx="7"/>
            <a:endCxn id="27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" name="AutoShape 8"/>
          <p:cNvCxnSpPr>
            <a:cxnSpLocks noChangeShapeType="1"/>
            <a:stCxn id="26" idx="6"/>
            <a:endCxn id="28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" name="AutoShape 9"/>
          <p:cNvCxnSpPr>
            <a:cxnSpLocks noChangeShapeType="1"/>
            <a:stCxn id="26" idx="5"/>
            <a:endCxn id="29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" name="AutoShape 10"/>
          <p:cNvCxnSpPr>
            <a:cxnSpLocks noChangeShapeType="1"/>
            <a:stCxn id="28" idx="4"/>
            <a:endCxn id="29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4" name="AutoShape 11"/>
          <p:cNvCxnSpPr>
            <a:cxnSpLocks noChangeShapeType="1"/>
            <a:stCxn id="28" idx="6"/>
            <a:endCxn id="39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5" name="AutoShape 12"/>
          <p:cNvCxnSpPr>
            <a:cxnSpLocks noChangeShapeType="1"/>
            <a:stCxn id="29" idx="6"/>
            <a:endCxn id="39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6" name="AutoShape 14"/>
          <p:cNvCxnSpPr>
            <a:cxnSpLocks noChangeShapeType="1"/>
            <a:stCxn id="27" idx="4"/>
            <a:endCxn id="28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Oval 15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38" name="Oval 16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39" name="Oval 17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0" name="AutoShape 18"/>
          <p:cNvCxnSpPr>
            <a:cxnSpLocks noChangeShapeType="1"/>
            <a:stCxn id="38" idx="4"/>
            <a:endCxn id="39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1" name="AutoShape 19"/>
          <p:cNvCxnSpPr>
            <a:cxnSpLocks noChangeShapeType="1"/>
            <a:stCxn id="37" idx="4"/>
            <a:endCxn id="38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2" name="Oval 20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3" name="AutoShape 21"/>
          <p:cNvCxnSpPr>
            <a:cxnSpLocks noChangeShapeType="1"/>
            <a:stCxn id="37" idx="6"/>
            <a:endCxn id="42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" name="AutoShape 22"/>
          <p:cNvCxnSpPr>
            <a:cxnSpLocks noChangeShapeType="1"/>
            <a:stCxn id="38" idx="6"/>
            <a:endCxn id="42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" name="AutoShape 23"/>
          <p:cNvCxnSpPr>
            <a:cxnSpLocks noChangeShapeType="1"/>
            <a:stCxn id="39" idx="7"/>
            <a:endCxn id="42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6" name="AutoShape 24"/>
          <p:cNvCxnSpPr>
            <a:cxnSpLocks noChangeShapeType="1"/>
            <a:stCxn id="38" idx="2"/>
            <a:endCxn id="27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7" name="AutoShape 25"/>
          <p:cNvCxnSpPr>
            <a:cxnSpLocks noChangeShapeType="1"/>
            <a:stCxn id="37" idx="2"/>
            <a:endCxn id="28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18663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Given a directed graph G = (V, E) and two nodes s and t, find the max number of edge-disjoint </a:t>
            </a:r>
            <a:r>
              <a:rPr lang="en-US" sz="2800" dirty="0"/>
              <a:t>paths from s to t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/>
          </a:p>
        </p:txBody>
      </p:sp>
      <p:sp>
        <p:nvSpPr>
          <p:cNvPr id="582659" name="Oval 3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582660" name="Oval 4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582661" name="Oval 5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582662" name="Oval 6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582663" name="AutoShape 7"/>
          <p:cNvCxnSpPr>
            <a:cxnSpLocks noChangeShapeType="1"/>
            <a:stCxn id="582659" idx="7"/>
            <a:endCxn id="582660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4" name="AutoShape 8"/>
          <p:cNvCxnSpPr>
            <a:cxnSpLocks noChangeShapeType="1"/>
            <a:stCxn id="582659" idx="6"/>
            <a:endCxn id="582661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5" name="AutoShape 9"/>
          <p:cNvCxnSpPr>
            <a:cxnSpLocks noChangeShapeType="1"/>
            <a:stCxn id="582659" idx="5"/>
            <a:endCxn id="582662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6" name="AutoShape 10"/>
          <p:cNvCxnSpPr>
            <a:cxnSpLocks noChangeShapeType="1"/>
            <a:stCxn id="582661" idx="4"/>
            <a:endCxn id="582662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7" name="AutoShape 11"/>
          <p:cNvCxnSpPr>
            <a:cxnSpLocks noChangeShapeType="1"/>
            <a:stCxn id="582661" idx="6"/>
            <a:endCxn id="582673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8" name="AutoShape 12"/>
          <p:cNvCxnSpPr>
            <a:cxnSpLocks noChangeShapeType="1"/>
            <a:stCxn id="582662" idx="6"/>
            <a:endCxn id="582673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2669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Edge Disjoint Paths Problem</a:t>
            </a:r>
          </a:p>
        </p:txBody>
      </p:sp>
      <p:cxnSp>
        <p:nvCxnSpPr>
          <p:cNvPr id="582670" name="AutoShape 14"/>
          <p:cNvCxnSpPr>
            <a:cxnSpLocks noChangeShapeType="1"/>
            <a:stCxn id="582660" idx="4"/>
            <a:endCxn id="582661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2671" name="Oval 15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582672" name="Oval 16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582673" name="Oval 17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582674" name="AutoShape 18"/>
          <p:cNvCxnSpPr>
            <a:cxnSpLocks noChangeShapeType="1"/>
            <a:stCxn id="582672" idx="4"/>
            <a:endCxn id="582673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75" name="AutoShape 19"/>
          <p:cNvCxnSpPr>
            <a:cxnSpLocks noChangeShapeType="1"/>
            <a:stCxn id="582671" idx="4"/>
            <a:endCxn id="582672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2676" name="Oval 20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582677" name="AutoShape 21"/>
          <p:cNvCxnSpPr>
            <a:cxnSpLocks noChangeShapeType="1"/>
            <a:stCxn id="582671" idx="6"/>
            <a:endCxn id="582676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78" name="AutoShape 22"/>
          <p:cNvCxnSpPr>
            <a:cxnSpLocks noChangeShapeType="1"/>
            <a:stCxn id="582672" idx="6"/>
            <a:endCxn id="582676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79" name="AutoShape 23"/>
          <p:cNvCxnSpPr>
            <a:cxnSpLocks noChangeShapeType="1"/>
            <a:stCxn id="582673" idx="7"/>
            <a:endCxn id="582676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80" name="AutoShape 24"/>
          <p:cNvCxnSpPr>
            <a:cxnSpLocks noChangeShapeType="1"/>
            <a:stCxn id="582672" idx="2"/>
            <a:endCxn id="582660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81" name="AutoShape 25"/>
          <p:cNvCxnSpPr>
            <a:cxnSpLocks noChangeShapeType="1"/>
            <a:stCxn id="582671" idx="2"/>
            <a:endCxn id="582661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782643" y="6192484"/>
            <a:ext cx="3821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Why might this be useful?</a:t>
            </a:r>
          </a:p>
        </p:txBody>
      </p:sp>
    </p:spTree>
    <p:extLst>
      <p:ext uri="{BB962C8B-B14F-4D97-AF65-F5344CB8AC3E}">
        <p14:creationId xmlns:p14="http://schemas.microsoft.com/office/powerpoint/2010/main" val="276680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Given a directed graph G = (V, E) and two nodes s and t, find the max number of edge-disjoint </a:t>
            </a:r>
            <a:r>
              <a:rPr lang="en-US" sz="2800" dirty="0"/>
              <a:t>paths from s to t</a:t>
            </a: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Why might this be useful?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edges are unique resources (e.g. communications, transportation, etc.)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how many </a:t>
            </a:r>
            <a:r>
              <a:rPr lang="en-US" sz="2400" i="1" dirty="0">
                <a:solidFill>
                  <a:srgbClr val="000000"/>
                </a:solidFill>
              </a:rPr>
              <a:t>concurrent (non-conflicting)</a:t>
            </a:r>
            <a:r>
              <a:rPr lang="en-US" sz="2400" dirty="0">
                <a:solidFill>
                  <a:srgbClr val="000000"/>
                </a:solidFill>
              </a:rPr>
              <a:t> paths do we have from s to t</a:t>
            </a:r>
          </a:p>
        </p:txBody>
      </p:sp>
      <p:sp>
        <p:nvSpPr>
          <p:cNvPr id="582669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Edge Disjoint Paths Problem</a:t>
            </a:r>
          </a:p>
        </p:txBody>
      </p:sp>
    </p:spTree>
    <p:extLst>
      <p:ext uri="{BB962C8B-B14F-4D97-AF65-F5344CB8AC3E}">
        <p14:creationId xmlns:p14="http://schemas.microsoft.com/office/powerpoint/2010/main" val="23236172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Algorithm ideas?</a:t>
            </a:r>
          </a:p>
        </p:txBody>
      </p: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sp>
        <p:nvSpPr>
          <p:cNvPr id="26" name="Oval 3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27" name="Oval 4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28" name="Oval 5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29" name="Oval 6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30" name="AutoShape 7"/>
          <p:cNvCxnSpPr>
            <a:cxnSpLocks noChangeShapeType="1"/>
            <a:stCxn id="26" idx="7"/>
            <a:endCxn id="27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" name="AutoShape 8"/>
          <p:cNvCxnSpPr>
            <a:cxnSpLocks noChangeShapeType="1"/>
            <a:stCxn id="26" idx="6"/>
            <a:endCxn id="28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" name="AutoShape 9"/>
          <p:cNvCxnSpPr>
            <a:cxnSpLocks noChangeShapeType="1"/>
            <a:stCxn id="26" idx="5"/>
            <a:endCxn id="29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" name="AutoShape 10"/>
          <p:cNvCxnSpPr>
            <a:cxnSpLocks noChangeShapeType="1"/>
            <a:stCxn id="28" idx="4"/>
            <a:endCxn id="29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4" name="AutoShape 11"/>
          <p:cNvCxnSpPr>
            <a:cxnSpLocks noChangeShapeType="1"/>
            <a:stCxn id="28" idx="6"/>
            <a:endCxn id="39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5" name="AutoShape 12"/>
          <p:cNvCxnSpPr>
            <a:cxnSpLocks noChangeShapeType="1"/>
            <a:stCxn id="29" idx="6"/>
            <a:endCxn id="39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6" name="AutoShape 14"/>
          <p:cNvCxnSpPr>
            <a:cxnSpLocks noChangeShapeType="1"/>
            <a:stCxn id="27" idx="4"/>
            <a:endCxn id="28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Oval 15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38" name="Oval 16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39" name="Oval 17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0" name="AutoShape 18"/>
          <p:cNvCxnSpPr>
            <a:cxnSpLocks noChangeShapeType="1"/>
            <a:stCxn id="38" idx="4"/>
            <a:endCxn id="39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1" name="AutoShape 19"/>
          <p:cNvCxnSpPr>
            <a:cxnSpLocks noChangeShapeType="1"/>
            <a:stCxn id="37" idx="4"/>
            <a:endCxn id="38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2" name="Oval 20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3" name="AutoShape 21"/>
          <p:cNvCxnSpPr>
            <a:cxnSpLocks noChangeShapeType="1"/>
            <a:stCxn id="37" idx="6"/>
            <a:endCxn id="42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" name="AutoShape 22"/>
          <p:cNvCxnSpPr>
            <a:cxnSpLocks noChangeShapeType="1"/>
            <a:stCxn id="38" idx="6"/>
            <a:endCxn id="42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" name="AutoShape 23"/>
          <p:cNvCxnSpPr>
            <a:cxnSpLocks noChangeShapeType="1"/>
            <a:stCxn id="39" idx="7"/>
            <a:endCxn id="42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6" name="AutoShape 24"/>
          <p:cNvCxnSpPr>
            <a:cxnSpLocks noChangeShapeType="1"/>
            <a:stCxn id="38" idx="2"/>
            <a:endCxn id="27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7" name="AutoShape 25"/>
          <p:cNvCxnSpPr>
            <a:cxnSpLocks noChangeShapeType="1"/>
            <a:stCxn id="37" idx="2"/>
            <a:endCxn id="28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402652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1078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Max flow formulation:  </a:t>
            </a:r>
            <a:r>
              <a:rPr lang="en-US" sz="2400" dirty="0">
                <a:solidFill>
                  <a:schemeClr val="tx1"/>
                </a:solidFill>
              </a:rPr>
              <a:t>assign unit capacity to every edge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>
              <a:cs typeface="Lucida Grande" charset="0"/>
            </a:endParaRPr>
          </a:p>
        </p:txBody>
      </p:sp>
      <p:sp>
        <p:nvSpPr>
          <p:cNvPr id="58574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grpSp>
        <p:nvGrpSpPr>
          <p:cNvPr id="585777" name="Group 49"/>
          <p:cNvGrpSpPr>
            <a:grpSpLocks/>
          </p:cNvGrpSpPr>
          <p:nvPr/>
        </p:nvGrpSpPr>
        <p:grpSpPr bwMode="auto">
          <a:xfrm>
            <a:off x="1457324" y="2252405"/>
            <a:ext cx="4956175" cy="1897063"/>
            <a:chOff x="576" y="2230"/>
            <a:chExt cx="4274" cy="1636"/>
          </a:xfrm>
        </p:grpSpPr>
        <p:sp>
          <p:nvSpPr>
            <p:cNvPr id="585778" name="Oval 50"/>
            <p:cNvSpPr>
              <a:spLocks noChangeAspect="1" noChangeArrowheads="1"/>
            </p:cNvSpPr>
            <p:nvPr/>
          </p:nvSpPr>
          <p:spPr bwMode="auto">
            <a:xfrm>
              <a:off x="576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s</a:t>
              </a:r>
            </a:p>
          </p:txBody>
        </p:sp>
        <p:sp>
          <p:nvSpPr>
            <p:cNvPr id="585779" name="Oval 51"/>
            <p:cNvSpPr>
              <a:spLocks noChangeAspect="1" noChangeArrowheads="1"/>
            </p:cNvSpPr>
            <p:nvPr/>
          </p:nvSpPr>
          <p:spPr bwMode="auto">
            <a:xfrm>
              <a:off x="192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0" name="Oval 52"/>
            <p:cNvSpPr>
              <a:spLocks noChangeAspect="1" noChangeArrowheads="1"/>
            </p:cNvSpPr>
            <p:nvPr/>
          </p:nvSpPr>
          <p:spPr bwMode="auto">
            <a:xfrm>
              <a:off x="192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1" name="Oval 53"/>
            <p:cNvSpPr>
              <a:spLocks noChangeAspect="1" noChangeArrowheads="1"/>
            </p:cNvSpPr>
            <p:nvPr/>
          </p:nvSpPr>
          <p:spPr bwMode="auto">
            <a:xfrm>
              <a:off x="192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82" name="AutoShape 54"/>
            <p:cNvCxnSpPr>
              <a:cxnSpLocks noChangeShapeType="1"/>
              <a:stCxn id="585778" idx="7"/>
              <a:endCxn id="585779" idx="3"/>
            </p:cNvCxnSpPr>
            <p:nvPr/>
          </p:nvCxnSpPr>
          <p:spPr bwMode="auto">
            <a:xfrm flipV="1">
              <a:off x="721" y="2380"/>
              <a:ext cx="1224" cy="5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3" name="AutoShape 55"/>
            <p:cNvCxnSpPr>
              <a:cxnSpLocks noChangeShapeType="1"/>
              <a:stCxn id="585778" idx="6"/>
              <a:endCxn id="585780" idx="2"/>
            </p:cNvCxnSpPr>
            <p:nvPr/>
          </p:nvCxnSpPr>
          <p:spPr bwMode="auto">
            <a:xfrm>
              <a:off x="751" y="3013"/>
              <a:ext cx="116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4" name="AutoShape 56"/>
            <p:cNvCxnSpPr>
              <a:cxnSpLocks noChangeShapeType="1"/>
              <a:stCxn id="585778" idx="5"/>
              <a:endCxn id="585781" idx="1"/>
            </p:cNvCxnSpPr>
            <p:nvPr/>
          </p:nvCxnSpPr>
          <p:spPr bwMode="auto">
            <a:xfrm>
              <a:off x="721" y="3078"/>
              <a:ext cx="1224" cy="6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5" name="AutoShape 57"/>
            <p:cNvCxnSpPr>
              <a:cxnSpLocks noChangeShapeType="1"/>
              <a:stCxn id="585780" idx="4"/>
              <a:endCxn id="585781" idx="0"/>
            </p:cNvCxnSpPr>
            <p:nvPr/>
          </p:nvCxnSpPr>
          <p:spPr bwMode="auto">
            <a:xfrm>
              <a:off x="200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6" name="AutoShape 58"/>
            <p:cNvCxnSpPr>
              <a:cxnSpLocks noChangeShapeType="1"/>
              <a:stCxn id="585780" idx="6"/>
              <a:endCxn id="585791" idx="1"/>
            </p:cNvCxnSpPr>
            <p:nvPr/>
          </p:nvCxnSpPr>
          <p:spPr bwMode="auto">
            <a:xfrm>
              <a:off x="2095" y="3013"/>
              <a:ext cx="1290" cy="7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7" name="AutoShape 59"/>
            <p:cNvCxnSpPr>
              <a:cxnSpLocks noChangeShapeType="1"/>
              <a:stCxn id="585781" idx="6"/>
              <a:endCxn id="585791" idx="2"/>
            </p:cNvCxnSpPr>
            <p:nvPr/>
          </p:nvCxnSpPr>
          <p:spPr bwMode="auto">
            <a:xfrm>
              <a:off x="2095" y="3781"/>
              <a:ext cx="126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8" name="AutoShape 60"/>
            <p:cNvCxnSpPr>
              <a:cxnSpLocks noChangeShapeType="1"/>
              <a:stCxn id="585779" idx="4"/>
              <a:endCxn id="585780" idx="0"/>
            </p:cNvCxnSpPr>
            <p:nvPr/>
          </p:nvCxnSpPr>
          <p:spPr bwMode="auto">
            <a:xfrm>
              <a:off x="200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89" name="Oval 61"/>
            <p:cNvSpPr>
              <a:spLocks noChangeAspect="1" noChangeArrowheads="1"/>
            </p:cNvSpPr>
            <p:nvPr/>
          </p:nvSpPr>
          <p:spPr bwMode="auto">
            <a:xfrm>
              <a:off x="336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0" name="Oval 62"/>
            <p:cNvSpPr>
              <a:spLocks noChangeAspect="1" noChangeArrowheads="1"/>
            </p:cNvSpPr>
            <p:nvPr/>
          </p:nvSpPr>
          <p:spPr bwMode="auto">
            <a:xfrm>
              <a:off x="336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1" name="Oval 63"/>
            <p:cNvSpPr>
              <a:spLocks noChangeAspect="1" noChangeArrowheads="1"/>
            </p:cNvSpPr>
            <p:nvPr/>
          </p:nvSpPr>
          <p:spPr bwMode="auto">
            <a:xfrm>
              <a:off x="336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92" name="AutoShape 64"/>
            <p:cNvCxnSpPr>
              <a:cxnSpLocks noChangeShapeType="1"/>
              <a:stCxn id="585790" idx="4"/>
              <a:endCxn id="585791" idx="0"/>
            </p:cNvCxnSpPr>
            <p:nvPr/>
          </p:nvCxnSpPr>
          <p:spPr bwMode="auto">
            <a:xfrm>
              <a:off x="344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3" name="AutoShape 65"/>
            <p:cNvCxnSpPr>
              <a:cxnSpLocks noChangeShapeType="1"/>
              <a:stCxn id="585789" idx="4"/>
              <a:endCxn id="585790" idx="0"/>
            </p:cNvCxnSpPr>
            <p:nvPr/>
          </p:nvCxnSpPr>
          <p:spPr bwMode="auto">
            <a:xfrm>
              <a:off x="344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94" name="Oval 66"/>
            <p:cNvSpPr>
              <a:spLocks noChangeAspect="1" noChangeArrowheads="1"/>
            </p:cNvSpPr>
            <p:nvPr/>
          </p:nvSpPr>
          <p:spPr bwMode="auto">
            <a:xfrm>
              <a:off x="468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t</a:t>
              </a:r>
            </a:p>
          </p:txBody>
        </p:sp>
        <p:cxnSp>
          <p:nvCxnSpPr>
            <p:cNvPr id="585795" name="AutoShape 67"/>
            <p:cNvCxnSpPr>
              <a:cxnSpLocks noChangeShapeType="1"/>
              <a:stCxn id="585789" idx="6"/>
              <a:endCxn id="585794" idx="1"/>
            </p:cNvCxnSpPr>
            <p:nvPr/>
          </p:nvCxnSpPr>
          <p:spPr bwMode="auto">
            <a:xfrm>
              <a:off x="3535" y="2315"/>
              <a:ext cx="117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6" name="AutoShape 68"/>
            <p:cNvCxnSpPr>
              <a:cxnSpLocks noChangeShapeType="1"/>
              <a:stCxn id="585790" idx="6"/>
              <a:endCxn id="585794" idx="2"/>
            </p:cNvCxnSpPr>
            <p:nvPr/>
          </p:nvCxnSpPr>
          <p:spPr bwMode="auto">
            <a:xfrm>
              <a:off x="3535" y="3013"/>
              <a:ext cx="114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7" name="AutoShape 69"/>
            <p:cNvCxnSpPr>
              <a:cxnSpLocks noChangeShapeType="1"/>
              <a:stCxn id="585791" idx="7"/>
              <a:endCxn id="585794" idx="4"/>
            </p:cNvCxnSpPr>
            <p:nvPr/>
          </p:nvCxnSpPr>
          <p:spPr bwMode="auto">
            <a:xfrm flipV="1">
              <a:off x="3505" y="3103"/>
              <a:ext cx="1260" cy="6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8" name="AutoShape 70"/>
            <p:cNvCxnSpPr>
              <a:cxnSpLocks noChangeShapeType="1"/>
              <a:stCxn id="585790" idx="2"/>
              <a:endCxn id="585779" idx="6"/>
            </p:cNvCxnSpPr>
            <p:nvPr/>
          </p:nvCxnSpPr>
          <p:spPr bwMode="auto">
            <a:xfrm flipH="1" flipV="1">
              <a:off x="2095" y="2315"/>
              <a:ext cx="1260" cy="6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9" name="AutoShape 71"/>
            <p:cNvCxnSpPr>
              <a:cxnSpLocks noChangeShapeType="1"/>
              <a:stCxn id="585789" idx="2"/>
              <a:endCxn id="585780" idx="7"/>
            </p:cNvCxnSpPr>
            <p:nvPr/>
          </p:nvCxnSpPr>
          <p:spPr bwMode="auto">
            <a:xfrm flipH="1">
              <a:off x="2065" y="2315"/>
              <a:ext cx="129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585800" name="Text Box 72"/>
          <p:cNvSpPr txBox="1">
            <a:spLocks noChangeArrowheads="1"/>
          </p:cNvSpPr>
          <p:nvPr/>
        </p:nvSpPr>
        <p:spPr bwMode="auto">
          <a:xfrm>
            <a:off x="2155824" y="26715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1" name="Text Box 73"/>
          <p:cNvSpPr txBox="1">
            <a:spLocks noChangeArrowheads="1"/>
          </p:cNvSpPr>
          <p:nvPr/>
        </p:nvSpPr>
        <p:spPr bwMode="auto">
          <a:xfrm>
            <a:off x="2155824" y="30271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2" name="Text Box 74"/>
          <p:cNvSpPr txBox="1">
            <a:spLocks noChangeArrowheads="1"/>
          </p:cNvSpPr>
          <p:nvPr/>
        </p:nvSpPr>
        <p:spPr bwMode="auto">
          <a:xfrm>
            <a:off x="2143124" y="34462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3" name="Text Box 75"/>
          <p:cNvSpPr txBox="1">
            <a:spLocks noChangeArrowheads="1"/>
          </p:cNvSpPr>
          <p:nvPr/>
        </p:nvSpPr>
        <p:spPr bwMode="auto">
          <a:xfrm>
            <a:off x="3635374" y="3920868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4" name="Text Box 76"/>
          <p:cNvSpPr txBox="1">
            <a:spLocks noChangeArrowheads="1"/>
          </p:cNvSpPr>
          <p:nvPr/>
        </p:nvSpPr>
        <p:spPr bwMode="auto">
          <a:xfrm>
            <a:off x="3621087" y="3365243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5" name="Text Box 77"/>
          <p:cNvSpPr txBox="1">
            <a:spLocks noChangeArrowheads="1"/>
          </p:cNvSpPr>
          <p:nvPr/>
        </p:nvSpPr>
        <p:spPr bwMode="auto">
          <a:xfrm>
            <a:off x="4146549" y="28493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6" name="Text Box 78"/>
          <p:cNvSpPr txBox="1">
            <a:spLocks noChangeArrowheads="1"/>
          </p:cNvSpPr>
          <p:nvPr/>
        </p:nvSpPr>
        <p:spPr bwMode="auto">
          <a:xfrm>
            <a:off x="4157662" y="2434968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7" name="Text Box 79"/>
          <p:cNvSpPr txBox="1">
            <a:spLocks noChangeArrowheads="1"/>
          </p:cNvSpPr>
          <p:nvPr/>
        </p:nvSpPr>
        <p:spPr bwMode="auto">
          <a:xfrm>
            <a:off x="5422899" y="25921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8" name="Text Box 80"/>
          <p:cNvSpPr txBox="1">
            <a:spLocks noChangeArrowheads="1"/>
          </p:cNvSpPr>
          <p:nvPr/>
        </p:nvSpPr>
        <p:spPr bwMode="auto">
          <a:xfrm>
            <a:off x="5410199" y="30112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9" name="Text Box 81"/>
          <p:cNvSpPr txBox="1">
            <a:spLocks noChangeArrowheads="1"/>
          </p:cNvSpPr>
          <p:nvPr/>
        </p:nvSpPr>
        <p:spPr bwMode="auto">
          <a:xfrm>
            <a:off x="5397499" y="35446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0" name="Text Box 82"/>
          <p:cNvSpPr txBox="1">
            <a:spLocks noChangeArrowheads="1"/>
          </p:cNvSpPr>
          <p:nvPr/>
        </p:nvSpPr>
        <p:spPr bwMode="auto">
          <a:xfrm>
            <a:off x="3016249" y="261753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1" name="Text Box 83"/>
          <p:cNvSpPr txBox="1">
            <a:spLocks noChangeArrowheads="1"/>
          </p:cNvSpPr>
          <p:nvPr/>
        </p:nvSpPr>
        <p:spPr bwMode="auto">
          <a:xfrm>
            <a:off x="3016249" y="3479543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2" name="Text Box 84"/>
          <p:cNvSpPr txBox="1">
            <a:spLocks noChangeArrowheads="1"/>
          </p:cNvSpPr>
          <p:nvPr/>
        </p:nvSpPr>
        <p:spPr bwMode="auto">
          <a:xfrm>
            <a:off x="4675187" y="2679443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3" name="Text Box 85"/>
          <p:cNvSpPr txBox="1">
            <a:spLocks noChangeArrowheads="1"/>
          </p:cNvSpPr>
          <p:nvPr/>
        </p:nvSpPr>
        <p:spPr bwMode="auto">
          <a:xfrm>
            <a:off x="4673599" y="3552568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98340" y="5411849"/>
            <a:ext cx="4615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does the max flow represent?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5635727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1078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Max flow formulation:  </a:t>
            </a:r>
            <a:r>
              <a:rPr lang="en-US" sz="2400" dirty="0">
                <a:solidFill>
                  <a:schemeClr val="tx1"/>
                </a:solidFill>
              </a:rPr>
              <a:t>assign unit capacity to every edge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>
              <a:cs typeface="Lucida Grande" charset="0"/>
            </a:endParaRPr>
          </a:p>
        </p:txBody>
      </p:sp>
      <p:sp>
        <p:nvSpPr>
          <p:cNvPr id="58574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grpSp>
        <p:nvGrpSpPr>
          <p:cNvPr id="585777" name="Group 49"/>
          <p:cNvGrpSpPr>
            <a:grpSpLocks/>
          </p:cNvGrpSpPr>
          <p:nvPr/>
        </p:nvGrpSpPr>
        <p:grpSpPr bwMode="auto">
          <a:xfrm>
            <a:off x="1457324" y="2252405"/>
            <a:ext cx="4956175" cy="1897063"/>
            <a:chOff x="576" y="2230"/>
            <a:chExt cx="4274" cy="1636"/>
          </a:xfrm>
        </p:grpSpPr>
        <p:sp>
          <p:nvSpPr>
            <p:cNvPr id="585778" name="Oval 50"/>
            <p:cNvSpPr>
              <a:spLocks noChangeAspect="1" noChangeArrowheads="1"/>
            </p:cNvSpPr>
            <p:nvPr/>
          </p:nvSpPr>
          <p:spPr bwMode="auto">
            <a:xfrm>
              <a:off x="576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s</a:t>
              </a:r>
            </a:p>
          </p:txBody>
        </p:sp>
        <p:sp>
          <p:nvSpPr>
            <p:cNvPr id="585779" name="Oval 51"/>
            <p:cNvSpPr>
              <a:spLocks noChangeAspect="1" noChangeArrowheads="1"/>
            </p:cNvSpPr>
            <p:nvPr/>
          </p:nvSpPr>
          <p:spPr bwMode="auto">
            <a:xfrm>
              <a:off x="192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0" name="Oval 52"/>
            <p:cNvSpPr>
              <a:spLocks noChangeAspect="1" noChangeArrowheads="1"/>
            </p:cNvSpPr>
            <p:nvPr/>
          </p:nvSpPr>
          <p:spPr bwMode="auto">
            <a:xfrm>
              <a:off x="192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1" name="Oval 53"/>
            <p:cNvSpPr>
              <a:spLocks noChangeAspect="1" noChangeArrowheads="1"/>
            </p:cNvSpPr>
            <p:nvPr/>
          </p:nvSpPr>
          <p:spPr bwMode="auto">
            <a:xfrm>
              <a:off x="192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82" name="AutoShape 54"/>
            <p:cNvCxnSpPr>
              <a:cxnSpLocks noChangeShapeType="1"/>
              <a:stCxn id="585778" idx="7"/>
              <a:endCxn id="585779" idx="3"/>
            </p:cNvCxnSpPr>
            <p:nvPr/>
          </p:nvCxnSpPr>
          <p:spPr bwMode="auto">
            <a:xfrm flipV="1">
              <a:off x="721" y="2380"/>
              <a:ext cx="1224" cy="5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3" name="AutoShape 55"/>
            <p:cNvCxnSpPr>
              <a:cxnSpLocks noChangeShapeType="1"/>
              <a:stCxn id="585778" idx="6"/>
              <a:endCxn id="585780" idx="2"/>
            </p:cNvCxnSpPr>
            <p:nvPr/>
          </p:nvCxnSpPr>
          <p:spPr bwMode="auto">
            <a:xfrm>
              <a:off x="751" y="3013"/>
              <a:ext cx="116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4" name="AutoShape 56"/>
            <p:cNvCxnSpPr>
              <a:cxnSpLocks noChangeShapeType="1"/>
              <a:stCxn id="585778" idx="5"/>
              <a:endCxn id="585781" idx="1"/>
            </p:cNvCxnSpPr>
            <p:nvPr/>
          </p:nvCxnSpPr>
          <p:spPr bwMode="auto">
            <a:xfrm>
              <a:off x="721" y="3078"/>
              <a:ext cx="1224" cy="6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5" name="AutoShape 57"/>
            <p:cNvCxnSpPr>
              <a:cxnSpLocks noChangeShapeType="1"/>
              <a:stCxn id="585780" idx="4"/>
              <a:endCxn id="585781" idx="0"/>
            </p:cNvCxnSpPr>
            <p:nvPr/>
          </p:nvCxnSpPr>
          <p:spPr bwMode="auto">
            <a:xfrm>
              <a:off x="200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6" name="AutoShape 58"/>
            <p:cNvCxnSpPr>
              <a:cxnSpLocks noChangeShapeType="1"/>
              <a:stCxn id="585780" idx="6"/>
              <a:endCxn id="585791" idx="1"/>
            </p:cNvCxnSpPr>
            <p:nvPr/>
          </p:nvCxnSpPr>
          <p:spPr bwMode="auto">
            <a:xfrm>
              <a:off x="2095" y="3013"/>
              <a:ext cx="1290" cy="7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7" name="AutoShape 59"/>
            <p:cNvCxnSpPr>
              <a:cxnSpLocks noChangeShapeType="1"/>
              <a:stCxn id="585781" idx="6"/>
              <a:endCxn id="585791" idx="2"/>
            </p:cNvCxnSpPr>
            <p:nvPr/>
          </p:nvCxnSpPr>
          <p:spPr bwMode="auto">
            <a:xfrm>
              <a:off x="2095" y="3781"/>
              <a:ext cx="126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8" name="AutoShape 60"/>
            <p:cNvCxnSpPr>
              <a:cxnSpLocks noChangeShapeType="1"/>
              <a:stCxn id="585779" idx="4"/>
              <a:endCxn id="585780" idx="0"/>
            </p:cNvCxnSpPr>
            <p:nvPr/>
          </p:nvCxnSpPr>
          <p:spPr bwMode="auto">
            <a:xfrm>
              <a:off x="200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89" name="Oval 61"/>
            <p:cNvSpPr>
              <a:spLocks noChangeAspect="1" noChangeArrowheads="1"/>
            </p:cNvSpPr>
            <p:nvPr/>
          </p:nvSpPr>
          <p:spPr bwMode="auto">
            <a:xfrm>
              <a:off x="336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0" name="Oval 62"/>
            <p:cNvSpPr>
              <a:spLocks noChangeAspect="1" noChangeArrowheads="1"/>
            </p:cNvSpPr>
            <p:nvPr/>
          </p:nvSpPr>
          <p:spPr bwMode="auto">
            <a:xfrm>
              <a:off x="336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1" name="Oval 63"/>
            <p:cNvSpPr>
              <a:spLocks noChangeAspect="1" noChangeArrowheads="1"/>
            </p:cNvSpPr>
            <p:nvPr/>
          </p:nvSpPr>
          <p:spPr bwMode="auto">
            <a:xfrm>
              <a:off x="336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92" name="AutoShape 64"/>
            <p:cNvCxnSpPr>
              <a:cxnSpLocks noChangeShapeType="1"/>
              <a:stCxn id="585790" idx="4"/>
              <a:endCxn id="585791" idx="0"/>
            </p:cNvCxnSpPr>
            <p:nvPr/>
          </p:nvCxnSpPr>
          <p:spPr bwMode="auto">
            <a:xfrm>
              <a:off x="344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3" name="AutoShape 65"/>
            <p:cNvCxnSpPr>
              <a:cxnSpLocks noChangeShapeType="1"/>
              <a:stCxn id="585789" idx="4"/>
              <a:endCxn id="585790" idx="0"/>
            </p:cNvCxnSpPr>
            <p:nvPr/>
          </p:nvCxnSpPr>
          <p:spPr bwMode="auto">
            <a:xfrm>
              <a:off x="344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94" name="Oval 66"/>
            <p:cNvSpPr>
              <a:spLocks noChangeAspect="1" noChangeArrowheads="1"/>
            </p:cNvSpPr>
            <p:nvPr/>
          </p:nvSpPr>
          <p:spPr bwMode="auto">
            <a:xfrm>
              <a:off x="468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t</a:t>
              </a:r>
            </a:p>
          </p:txBody>
        </p:sp>
        <p:cxnSp>
          <p:nvCxnSpPr>
            <p:cNvPr id="585795" name="AutoShape 67"/>
            <p:cNvCxnSpPr>
              <a:cxnSpLocks noChangeShapeType="1"/>
              <a:stCxn id="585789" idx="6"/>
              <a:endCxn id="585794" idx="1"/>
            </p:cNvCxnSpPr>
            <p:nvPr/>
          </p:nvCxnSpPr>
          <p:spPr bwMode="auto">
            <a:xfrm>
              <a:off x="3535" y="2315"/>
              <a:ext cx="117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6" name="AutoShape 68"/>
            <p:cNvCxnSpPr>
              <a:cxnSpLocks noChangeShapeType="1"/>
              <a:stCxn id="585790" idx="6"/>
              <a:endCxn id="585794" idx="2"/>
            </p:cNvCxnSpPr>
            <p:nvPr/>
          </p:nvCxnSpPr>
          <p:spPr bwMode="auto">
            <a:xfrm>
              <a:off x="3535" y="3013"/>
              <a:ext cx="114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7" name="AutoShape 69"/>
            <p:cNvCxnSpPr>
              <a:cxnSpLocks noChangeShapeType="1"/>
              <a:stCxn id="585791" idx="7"/>
              <a:endCxn id="585794" idx="4"/>
            </p:cNvCxnSpPr>
            <p:nvPr/>
          </p:nvCxnSpPr>
          <p:spPr bwMode="auto">
            <a:xfrm flipV="1">
              <a:off x="3505" y="3103"/>
              <a:ext cx="1260" cy="6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8" name="AutoShape 70"/>
            <p:cNvCxnSpPr>
              <a:cxnSpLocks noChangeShapeType="1"/>
              <a:stCxn id="585790" idx="2"/>
              <a:endCxn id="585779" idx="6"/>
            </p:cNvCxnSpPr>
            <p:nvPr/>
          </p:nvCxnSpPr>
          <p:spPr bwMode="auto">
            <a:xfrm flipH="1" flipV="1">
              <a:off x="2095" y="2315"/>
              <a:ext cx="1260" cy="6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9" name="AutoShape 71"/>
            <p:cNvCxnSpPr>
              <a:cxnSpLocks noChangeShapeType="1"/>
              <a:stCxn id="585789" idx="2"/>
              <a:endCxn id="585780" idx="7"/>
            </p:cNvCxnSpPr>
            <p:nvPr/>
          </p:nvCxnSpPr>
          <p:spPr bwMode="auto">
            <a:xfrm flipH="1">
              <a:off x="2065" y="2315"/>
              <a:ext cx="129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585800" name="Text Box 72"/>
          <p:cNvSpPr txBox="1">
            <a:spLocks noChangeArrowheads="1"/>
          </p:cNvSpPr>
          <p:nvPr/>
        </p:nvSpPr>
        <p:spPr bwMode="auto">
          <a:xfrm>
            <a:off x="2155824" y="26715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1" name="Text Box 73"/>
          <p:cNvSpPr txBox="1">
            <a:spLocks noChangeArrowheads="1"/>
          </p:cNvSpPr>
          <p:nvPr/>
        </p:nvSpPr>
        <p:spPr bwMode="auto">
          <a:xfrm>
            <a:off x="2155824" y="30271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2" name="Text Box 74"/>
          <p:cNvSpPr txBox="1">
            <a:spLocks noChangeArrowheads="1"/>
          </p:cNvSpPr>
          <p:nvPr/>
        </p:nvSpPr>
        <p:spPr bwMode="auto">
          <a:xfrm>
            <a:off x="2143124" y="34462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3" name="Text Box 75"/>
          <p:cNvSpPr txBox="1">
            <a:spLocks noChangeArrowheads="1"/>
          </p:cNvSpPr>
          <p:nvPr/>
        </p:nvSpPr>
        <p:spPr bwMode="auto">
          <a:xfrm>
            <a:off x="3635374" y="3920868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4" name="Text Box 76"/>
          <p:cNvSpPr txBox="1">
            <a:spLocks noChangeArrowheads="1"/>
          </p:cNvSpPr>
          <p:nvPr/>
        </p:nvSpPr>
        <p:spPr bwMode="auto">
          <a:xfrm>
            <a:off x="3621087" y="3365243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5" name="Text Box 77"/>
          <p:cNvSpPr txBox="1">
            <a:spLocks noChangeArrowheads="1"/>
          </p:cNvSpPr>
          <p:nvPr/>
        </p:nvSpPr>
        <p:spPr bwMode="auto">
          <a:xfrm>
            <a:off x="4146549" y="28493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6" name="Text Box 78"/>
          <p:cNvSpPr txBox="1">
            <a:spLocks noChangeArrowheads="1"/>
          </p:cNvSpPr>
          <p:nvPr/>
        </p:nvSpPr>
        <p:spPr bwMode="auto">
          <a:xfrm>
            <a:off x="4157662" y="2434968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7" name="Text Box 79"/>
          <p:cNvSpPr txBox="1">
            <a:spLocks noChangeArrowheads="1"/>
          </p:cNvSpPr>
          <p:nvPr/>
        </p:nvSpPr>
        <p:spPr bwMode="auto">
          <a:xfrm>
            <a:off x="5422899" y="25921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8" name="Text Box 80"/>
          <p:cNvSpPr txBox="1">
            <a:spLocks noChangeArrowheads="1"/>
          </p:cNvSpPr>
          <p:nvPr/>
        </p:nvSpPr>
        <p:spPr bwMode="auto">
          <a:xfrm>
            <a:off x="5410199" y="30112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9" name="Text Box 81"/>
          <p:cNvSpPr txBox="1">
            <a:spLocks noChangeArrowheads="1"/>
          </p:cNvSpPr>
          <p:nvPr/>
        </p:nvSpPr>
        <p:spPr bwMode="auto">
          <a:xfrm>
            <a:off x="5397499" y="35446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0" name="Text Box 82"/>
          <p:cNvSpPr txBox="1">
            <a:spLocks noChangeArrowheads="1"/>
          </p:cNvSpPr>
          <p:nvPr/>
        </p:nvSpPr>
        <p:spPr bwMode="auto">
          <a:xfrm>
            <a:off x="3016249" y="261753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1" name="Text Box 83"/>
          <p:cNvSpPr txBox="1">
            <a:spLocks noChangeArrowheads="1"/>
          </p:cNvSpPr>
          <p:nvPr/>
        </p:nvSpPr>
        <p:spPr bwMode="auto">
          <a:xfrm>
            <a:off x="3016249" y="3479543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2" name="Text Box 84"/>
          <p:cNvSpPr txBox="1">
            <a:spLocks noChangeArrowheads="1"/>
          </p:cNvSpPr>
          <p:nvPr/>
        </p:nvSpPr>
        <p:spPr bwMode="auto">
          <a:xfrm>
            <a:off x="4675187" y="2679443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3" name="Text Box 85"/>
          <p:cNvSpPr txBox="1">
            <a:spLocks noChangeArrowheads="1"/>
          </p:cNvSpPr>
          <p:nvPr/>
        </p:nvSpPr>
        <p:spPr bwMode="auto">
          <a:xfrm>
            <a:off x="4673599" y="3552568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7702" y="4398722"/>
            <a:ext cx="65640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max-flow = maximum number of disjoint paths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correctness:</a:t>
            </a:r>
          </a:p>
          <a:p>
            <a:pPr marL="800100" lvl="1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each edge can have at most flow = 1, so can only be traversed once</a:t>
            </a:r>
          </a:p>
          <a:p>
            <a:pPr marL="800100" lvl="1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therefore, each unit out of s represents a separate path to t</a:t>
            </a:r>
          </a:p>
          <a:p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30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5758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if we have multiple sources and multiple sinks (e.g. the USSR train problem has multiple sinks)?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772378" y="3582326"/>
            <a:ext cx="533400" cy="533400"/>
            <a:chOff x="1824" y="2736"/>
            <a:chExt cx="336" cy="336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S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772378" y="4725326"/>
            <a:ext cx="533400" cy="533400"/>
            <a:chOff x="1824" y="2736"/>
            <a:chExt cx="336" cy="336"/>
          </a:xfrm>
        </p:grpSpPr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S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556993" y="3256016"/>
            <a:ext cx="533400" cy="533400"/>
            <a:chOff x="1824" y="2736"/>
            <a:chExt cx="336" cy="336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T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696178" y="5792126"/>
            <a:ext cx="533400" cy="533400"/>
            <a:chOff x="1824" y="2736"/>
            <a:chExt cx="336" cy="336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S</a:t>
              </a:r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5556993" y="4551416"/>
            <a:ext cx="533400" cy="533400"/>
            <a:chOff x="1824" y="2736"/>
            <a:chExt cx="336" cy="336"/>
          </a:xfrm>
        </p:grpSpPr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T</a:t>
              </a:r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5556993" y="5694416"/>
            <a:ext cx="533400" cy="533400"/>
            <a:chOff x="1824" y="2736"/>
            <a:chExt cx="336" cy="336"/>
          </a:xfrm>
        </p:grpSpPr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T</a:t>
              </a:r>
            </a:p>
          </p:txBody>
        </p:sp>
      </p:grpSp>
      <p:sp>
        <p:nvSpPr>
          <p:cNvPr id="25" name="Line 36"/>
          <p:cNvSpPr>
            <a:spLocks noChangeShapeType="1"/>
          </p:cNvSpPr>
          <p:nvPr/>
        </p:nvSpPr>
        <p:spPr bwMode="auto">
          <a:xfrm flipV="1">
            <a:off x="3208598" y="5819738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8"/>
          <p:cNvSpPr>
            <a:spLocks noChangeShapeType="1"/>
          </p:cNvSpPr>
          <p:nvPr/>
        </p:nvSpPr>
        <p:spPr bwMode="auto">
          <a:xfrm flipV="1">
            <a:off x="5204435" y="3713216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6"/>
          <p:cNvSpPr>
            <a:spLocks noChangeShapeType="1"/>
          </p:cNvSpPr>
          <p:nvPr/>
        </p:nvSpPr>
        <p:spPr bwMode="auto">
          <a:xfrm flipV="1">
            <a:off x="3153378" y="5639726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 flipV="1">
            <a:off x="3229578" y="6064463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8"/>
          <p:cNvSpPr>
            <a:spLocks noChangeShapeType="1"/>
          </p:cNvSpPr>
          <p:nvPr/>
        </p:nvSpPr>
        <p:spPr bwMode="auto">
          <a:xfrm flipV="1">
            <a:off x="5142456" y="3505603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>
            <a:off x="5232045" y="3179816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V="1">
            <a:off x="5198481" y="5008616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5136502" y="4801003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5226091" y="4475216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 flipV="1">
            <a:off x="5192112" y="6184059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38"/>
          <p:cNvSpPr>
            <a:spLocks noChangeShapeType="1"/>
          </p:cNvSpPr>
          <p:nvPr/>
        </p:nvSpPr>
        <p:spPr bwMode="auto">
          <a:xfrm flipV="1">
            <a:off x="5130133" y="5976446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38"/>
          <p:cNvSpPr>
            <a:spLocks noChangeShapeType="1"/>
          </p:cNvSpPr>
          <p:nvPr/>
        </p:nvSpPr>
        <p:spPr bwMode="auto">
          <a:xfrm>
            <a:off x="5219722" y="5650659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36"/>
          <p:cNvSpPr>
            <a:spLocks noChangeShapeType="1"/>
          </p:cNvSpPr>
          <p:nvPr/>
        </p:nvSpPr>
        <p:spPr bwMode="auto">
          <a:xfrm flipV="1">
            <a:off x="3284798" y="4724435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36"/>
          <p:cNvSpPr>
            <a:spLocks noChangeShapeType="1"/>
          </p:cNvSpPr>
          <p:nvPr/>
        </p:nvSpPr>
        <p:spPr bwMode="auto">
          <a:xfrm flipV="1">
            <a:off x="3229578" y="4544423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36"/>
          <p:cNvSpPr>
            <a:spLocks noChangeShapeType="1"/>
          </p:cNvSpPr>
          <p:nvPr/>
        </p:nvSpPr>
        <p:spPr bwMode="auto">
          <a:xfrm flipV="1">
            <a:off x="3305778" y="4969160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 flipV="1">
            <a:off x="3284798" y="3636648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36"/>
          <p:cNvSpPr>
            <a:spLocks noChangeShapeType="1"/>
          </p:cNvSpPr>
          <p:nvPr/>
        </p:nvSpPr>
        <p:spPr bwMode="auto">
          <a:xfrm flipV="1">
            <a:off x="3229578" y="3456636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36"/>
          <p:cNvSpPr>
            <a:spLocks noChangeShapeType="1"/>
          </p:cNvSpPr>
          <p:nvPr/>
        </p:nvSpPr>
        <p:spPr bwMode="auto">
          <a:xfrm flipV="1">
            <a:off x="3305778" y="3881373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-938731" y="23193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955369" y="4186745"/>
            <a:ext cx="1352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capacity network</a:t>
            </a:r>
          </a:p>
        </p:txBody>
      </p:sp>
    </p:spTree>
    <p:extLst>
      <p:ext uri="{BB962C8B-B14F-4D97-AF65-F5344CB8AC3E}">
        <p14:creationId xmlns:p14="http://schemas.microsoft.com/office/powerpoint/2010/main" val="1412684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5758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Create a new source and sink and connect up with infinite capacities…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772378" y="3582326"/>
            <a:ext cx="533400" cy="533400"/>
            <a:chOff x="1824" y="2736"/>
            <a:chExt cx="336" cy="336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S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772378" y="4725326"/>
            <a:ext cx="533400" cy="533400"/>
            <a:chOff x="1824" y="2736"/>
            <a:chExt cx="336" cy="336"/>
          </a:xfrm>
        </p:grpSpPr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S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556993" y="3256016"/>
            <a:ext cx="533400" cy="533400"/>
            <a:chOff x="1824" y="2736"/>
            <a:chExt cx="336" cy="336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T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696178" y="5792126"/>
            <a:ext cx="533400" cy="533400"/>
            <a:chOff x="1824" y="2736"/>
            <a:chExt cx="336" cy="336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S</a:t>
              </a:r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5556993" y="4551416"/>
            <a:ext cx="533400" cy="533400"/>
            <a:chOff x="1824" y="2736"/>
            <a:chExt cx="336" cy="336"/>
          </a:xfrm>
        </p:grpSpPr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T</a:t>
              </a:r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5556993" y="5694416"/>
            <a:ext cx="533400" cy="533400"/>
            <a:chOff x="1824" y="2736"/>
            <a:chExt cx="336" cy="336"/>
          </a:xfrm>
        </p:grpSpPr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T</a:t>
              </a:r>
            </a:p>
          </p:txBody>
        </p:sp>
      </p:grpSp>
      <p:sp>
        <p:nvSpPr>
          <p:cNvPr id="25" name="Line 36"/>
          <p:cNvSpPr>
            <a:spLocks noChangeShapeType="1"/>
          </p:cNvSpPr>
          <p:nvPr/>
        </p:nvSpPr>
        <p:spPr bwMode="auto">
          <a:xfrm flipV="1">
            <a:off x="3208598" y="5819738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8"/>
          <p:cNvSpPr>
            <a:spLocks noChangeShapeType="1"/>
          </p:cNvSpPr>
          <p:nvPr/>
        </p:nvSpPr>
        <p:spPr bwMode="auto">
          <a:xfrm flipV="1">
            <a:off x="5204435" y="3713216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6"/>
          <p:cNvSpPr>
            <a:spLocks noChangeShapeType="1"/>
          </p:cNvSpPr>
          <p:nvPr/>
        </p:nvSpPr>
        <p:spPr bwMode="auto">
          <a:xfrm flipV="1">
            <a:off x="3153378" y="5639726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 flipV="1">
            <a:off x="3229578" y="6064463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8"/>
          <p:cNvSpPr>
            <a:spLocks noChangeShapeType="1"/>
          </p:cNvSpPr>
          <p:nvPr/>
        </p:nvSpPr>
        <p:spPr bwMode="auto">
          <a:xfrm flipV="1">
            <a:off x="5142456" y="3505603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>
            <a:off x="5232045" y="3179816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V="1">
            <a:off x="5198481" y="5008616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5136502" y="4801003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5226091" y="4475216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 flipV="1">
            <a:off x="5192112" y="6184059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38"/>
          <p:cNvSpPr>
            <a:spLocks noChangeShapeType="1"/>
          </p:cNvSpPr>
          <p:nvPr/>
        </p:nvSpPr>
        <p:spPr bwMode="auto">
          <a:xfrm flipV="1">
            <a:off x="5130133" y="5976446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38"/>
          <p:cNvSpPr>
            <a:spLocks noChangeShapeType="1"/>
          </p:cNvSpPr>
          <p:nvPr/>
        </p:nvSpPr>
        <p:spPr bwMode="auto">
          <a:xfrm>
            <a:off x="5219722" y="5650659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36"/>
          <p:cNvSpPr>
            <a:spLocks noChangeShapeType="1"/>
          </p:cNvSpPr>
          <p:nvPr/>
        </p:nvSpPr>
        <p:spPr bwMode="auto">
          <a:xfrm flipV="1">
            <a:off x="3284798" y="4724435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36"/>
          <p:cNvSpPr>
            <a:spLocks noChangeShapeType="1"/>
          </p:cNvSpPr>
          <p:nvPr/>
        </p:nvSpPr>
        <p:spPr bwMode="auto">
          <a:xfrm flipV="1">
            <a:off x="3229578" y="4544423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36"/>
          <p:cNvSpPr>
            <a:spLocks noChangeShapeType="1"/>
          </p:cNvSpPr>
          <p:nvPr/>
        </p:nvSpPr>
        <p:spPr bwMode="auto">
          <a:xfrm flipV="1">
            <a:off x="3305778" y="4969160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 flipV="1">
            <a:off x="3284798" y="3636648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36"/>
          <p:cNvSpPr>
            <a:spLocks noChangeShapeType="1"/>
          </p:cNvSpPr>
          <p:nvPr/>
        </p:nvSpPr>
        <p:spPr bwMode="auto">
          <a:xfrm flipV="1">
            <a:off x="3229578" y="3456636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36"/>
          <p:cNvSpPr>
            <a:spLocks noChangeShapeType="1"/>
          </p:cNvSpPr>
          <p:nvPr/>
        </p:nvSpPr>
        <p:spPr bwMode="auto">
          <a:xfrm flipV="1">
            <a:off x="3305778" y="3881373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-938731" y="23193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955369" y="4186745"/>
            <a:ext cx="1352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capacity network</a:t>
            </a:r>
          </a:p>
        </p:txBody>
      </p:sp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895462" y="4579028"/>
            <a:ext cx="533400" cy="533400"/>
            <a:chOff x="1824" y="2736"/>
            <a:chExt cx="336" cy="336"/>
          </a:xfrm>
        </p:grpSpPr>
        <p:sp>
          <p:nvSpPr>
            <p:cNvPr id="54" name="Oval 5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S’</a:t>
              </a:r>
            </a:p>
          </p:txBody>
        </p:sp>
      </p:grp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7600660" y="4579028"/>
            <a:ext cx="533400" cy="533400"/>
            <a:chOff x="1824" y="2736"/>
            <a:chExt cx="336" cy="336"/>
          </a:xfrm>
        </p:grpSpPr>
        <p:sp>
          <p:nvSpPr>
            <p:cNvPr id="59" name="Oval 5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T’</a:t>
              </a:r>
            </a:p>
          </p:txBody>
        </p:sp>
      </p:grpSp>
      <p:sp>
        <p:nvSpPr>
          <p:cNvPr id="61" name="Line 38"/>
          <p:cNvSpPr>
            <a:spLocks noChangeShapeType="1"/>
          </p:cNvSpPr>
          <p:nvPr/>
        </p:nvSpPr>
        <p:spPr bwMode="auto">
          <a:xfrm>
            <a:off x="6111634" y="3582326"/>
            <a:ext cx="1565226" cy="9967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38"/>
          <p:cNvSpPr>
            <a:spLocks noChangeShapeType="1"/>
          </p:cNvSpPr>
          <p:nvPr/>
        </p:nvSpPr>
        <p:spPr bwMode="auto">
          <a:xfrm flipV="1">
            <a:off x="6090393" y="4801526"/>
            <a:ext cx="151026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38"/>
          <p:cNvSpPr>
            <a:spLocks noChangeShapeType="1"/>
          </p:cNvSpPr>
          <p:nvPr/>
        </p:nvSpPr>
        <p:spPr bwMode="auto">
          <a:xfrm flipV="1">
            <a:off x="6090393" y="5036228"/>
            <a:ext cx="1586467" cy="9359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36"/>
          <p:cNvSpPr>
            <a:spLocks noChangeShapeType="1"/>
          </p:cNvSpPr>
          <p:nvPr/>
        </p:nvSpPr>
        <p:spPr bwMode="auto">
          <a:xfrm flipV="1">
            <a:off x="1401252" y="3920828"/>
            <a:ext cx="1371126" cy="7521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36"/>
          <p:cNvSpPr>
            <a:spLocks noChangeShapeType="1"/>
          </p:cNvSpPr>
          <p:nvPr/>
        </p:nvSpPr>
        <p:spPr bwMode="auto">
          <a:xfrm>
            <a:off x="1428862" y="4920494"/>
            <a:ext cx="1343516" cy="48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36"/>
          <p:cNvSpPr>
            <a:spLocks noChangeShapeType="1"/>
          </p:cNvSpPr>
          <p:nvPr/>
        </p:nvSpPr>
        <p:spPr bwMode="auto">
          <a:xfrm>
            <a:off x="1167116" y="5112428"/>
            <a:ext cx="1529062" cy="864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778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370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Vertex capacities: in addition to having edge capacities we can also restrict the amount of flow through each vertex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728053" y="433921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077581" y="358194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053391" y="5202608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293153" y="4434053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183338" y="4037232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183338" y="4794502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586791" y="4889338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20091" y="4115347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532866" y="4037232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24686" y="38160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950253" y="512633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986591" y="487261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850795" y="38557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344281" y="443405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30</a:t>
            </a:r>
            <a:endParaRPr lang="en-US" kern="1200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4136221" y="321523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15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122416" y="57083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10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38101" y="6204551"/>
            <a:ext cx="4119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the max-flow now?</a:t>
            </a:r>
          </a:p>
        </p:txBody>
      </p:sp>
    </p:spTree>
    <p:extLst>
      <p:ext uri="{BB962C8B-B14F-4D97-AF65-F5344CB8AC3E}">
        <p14:creationId xmlns:p14="http://schemas.microsoft.com/office/powerpoint/2010/main" val="33303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370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Vertex capacities: in addition to having edge capacities we can also restrict the amount of flow through each vertex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728053" y="433921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077581" y="358194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053391" y="5202608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293153" y="4434053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183338" y="4037232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183338" y="4794502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586791" y="4889338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20091" y="4115347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532866" y="4037232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986591" y="3816060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10</a:t>
            </a:r>
            <a:r>
              <a:rPr lang="en-US" dirty="0"/>
              <a:t>/20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950253" y="5126333"/>
            <a:ext cx="876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10</a:t>
            </a:r>
            <a:r>
              <a:rPr lang="en-US" dirty="0"/>
              <a:t>/20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728053" y="4872617"/>
            <a:ext cx="944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10</a:t>
            </a:r>
            <a:r>
              <a:rPr lang="en-US" dirty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850795" y="3855790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10</a:t>
            </a:r>
            <a:r>
              <a:rPr lang="en-US" dirty="0"/>
              <a:t>/10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344281" y="443405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30</a:t>
            </a:r>
            <a:endParaRPr lang="en-US" kern="1200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3910486" y="3215234"/>
            <a:ext cx="9115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10</a:t>
            </a:r>
            <a:r>
              <a:rPr lang="en-US" dirty="0"/>
              <a:t>/15</a:t>
            </a:r>
            <a:endParaRPr lang="en-US" kern="1200" dirty="0"/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3914061" y="5708396"/>
            <a:ext cx="998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10</a:t>
            </a:r>
            <a:r>
              <a:rPr lang="en-US" dirty="0">
                <a:solidFill>
                  <a:srgbClr val="000000"/>
                </a:solidFill>
              </a:rPr>
              <a:t>/10</a:t>
            </a:r>
            <a:endParaRPr lang="en-US" kern="120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06061" y="6196520"/>
            <a:ext cx="1453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20 units</a:t>
            </a:r>
          </a:p>
        </p:txBody>
      </p:sp>
    </p:spTree>
    <p:extLst>
      <p:ext uri="{BB962C8B-B14F-4D97-AF65-F5344CB8AC3E}">
        <p14:creationId xmlns:p14="http://schemas.microsoft.com/office/powerpoint/2010/main" val="985238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31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in-flow = out-flow for every vertex (except s, t)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flow along an edge cannot exceed the edge capacity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flows are positive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66886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09616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30277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371268" y="546172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261453" y="5064901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261453" y="5822171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664906" y="5917007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98206" y="5143016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610981" y="5064901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302801" y="484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028368" y="61540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064706" y="590028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928910" y="48834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422396" y="546172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4572259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370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Vertex capacities: in addition to having edge capacities we can also restrict the amount of flow through each vertex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728053" y="433921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077581" y="358194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053391" y="5202608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293153" y="4434053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183338" y="4037232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183338" y="4794502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586791" y="4889338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20091" y="4115347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532866" y="4037232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24686" y="38160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950253" y="512633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986591" y="487261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850795" y="38557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344281" y="443405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30</a:t>
            </a:r>
            <a:endParaRPr lang="en-US" kern="1200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4136221" y="321523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15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122416" y="57083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10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88824" y="6204551"/>
            <a:ext cx="5323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can we solve this problem?</a:t>
            </a:r>
          </a:p>
        </p:txBody>
      </p:sp>
    </p:spTree>
    <p:extLst>
      <p:ext uri="{BB962C8B-B14F-4D97-AF65-F5344CB8AC3E}">
        <p14:creationId xmlns:p14="http://schemas.microsoft.com/office/powerpoint/2010/main" val="39167789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843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For each vertex v</a:t>
            </a:r>
          </a:p>
          <a:p>
            <a:pPr>
              <a:buFontTx/>
              <a:buChar char="-"/>
            </a:pPr>
            <a:r>
              <a:rPr lang="en-US" sz="2400" dirty="0"/>
              <a:t>create a new node v’</a:t>
            </a:r>
          </a:p>
          <a:p>
            <a:pPr>
              <a:buFontTx/>
              <a:buChar char="-"/>
            </a:pPr>
            <a:r>
              <a:rPr lang="en-US" sz="2400" dirty="0"/>
              <a:t>create an edge with the vertex capacity from v to v’</a:t>
            </a:r>
          </a:p>
          <a:p>
            <a:pPr>
              <a:buFontTx/>
              <a:buChar char="-"/>
            </a:pPr>
            <a:r>
              <a:rPr lang="en-US" sz="2400" dirty="0"/>
              <a:t>move all outgoing edges from v to v’</a:t>
            </a:r>
          </a:p>
          <a:p>
            <a:pPr>
              <a:buFontTx/>
              <a:buChar char="-"/>
            </a:pPr>
            <a:endParaRPr lang="en-US" sz="2400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728053" y="440824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5182636" y="369630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A’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5158446" y="531696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B’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6398208" y="454841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</p:cNvCxnSpPr>
          <p:nvPr/>
        </p:nvCxnSpPr>
        <p:spPr>
          <a:xfrm flipV="1">
            <a:off x="3183338" y="4108177"/>
            <a:ext cx="870053" cy="37818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33" idx="2"/>
          </p:cNvCxnSpPr>
          <p:nvPr/>
        </p:nvCxnSpPr>
        <p:spPr>
          <a:xfrm>
            <a:off x="3183338" y="4863532"/>
            <a:ext cx="870053" cy="7422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5691846" y="5003696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</p:cNvCxnSpPr>
          <p:nvPr/>
        </p:nvCxnSpPr>
        <p:spPr>
          <a:xfrm flipH="1">
            <a:off x="4578131" y="4229705"/>
            <a:ext cx="871205" cy="110935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5637921" y="4151590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24686" y="38850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6055308" y="524069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986591" y="494164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955850" y="397014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5030236" y="462652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30</a:t>
            </a:r>
            <a:endParaRPr lang="en-US" kern="1200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4645481" y="356608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15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645481" y="561178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10</a:t>
            </a:r>
            <a:endParaRPr lang="en-US" kern="1200" dirty="0">
              <a:solidFill>
                <a:srgbClr val="FF0000"/>
              </a:solidFill>
            </a:endParaRPr>
          </a:p>
        </p:txBody>
      </p: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4077581" y="3718403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32" name="Group 7"/>
          <p:cNvGrpSpPr>
            <a:grpSpLocks/>
          </p:cNvGrpSpPr>
          <p:nvPr/>
        </p:nvGrpSpPr>
        <p:grpSpPr bwMode="auto">
          <a:xfrm>
            <a:off x="4053391" y="5339064"/>
            <a:ext cx="533400" cy="533400"/>
            <a:chOff x="1824" y="2736"/>
            <a:chExt cx="336" cy="336"/>
          </a:xfrm>
        </p:grpSpPr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cxnSp>
        <p:nvCxnSpPr>
          <p:cNvPr id="38" name="Straight Arrow Connector 37"/>
          <p:cNvCxnSpPr>
            <a:endCxn id="8" idx="2"/>
          </p:cNvCxnSpPr>
          <p:nvPr/>
        </p:nvCxnSpPr>
        <p:spPr>
          <a:xfrm flipV="1">
            <a:off x="4579283" y="3963005"/>
            <a:ext cx="603353" cy="714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11" idx="2"/>
          </p:cNvCxnSpPr>
          <p:nvPr/>
        </p:nvCxnSpPr>
        <p:spPr>
          <a:xfrm>
            <a:off x="4578131" y="5568260"/>
            <a:ext cx="580315" cy="154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3886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843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For each vertex v</a:t>
            </a:r>
          </a:p>
          <a:p>
            <a:pPr>
              <a:buFontTx/>
              <a:buChar char="-"/>
            </a:pPr>
            <a:r>
              <a:rPr lang="en-US" sz="2400" dirty="0"/>
              <a:t>create a new node v’</a:t>
            </a:r>
          </a:p>
          <a:p>
            <a:pPr>
              <a:buFontTx/>
              <a:buChar char="-"/>
            </a:pPr>
            <a:r>
              <a:rPr lang="en-US" sz="2400" dirty="0"/>
              <a:t>create an edge with the vertex capacity from v to v’</a:t>
            </a:r>
          </a:p>
          <a:p>
            <a:pPr>
              <a:buFontTx/>
              <a:buChar char="-"/>
            </a:pPr>
            <a:r>
              <a:rPr lang="en-US" sz="2400" dirty="0"/>
              <a:t>move all outgoing edges from v to v’</a:t>
            </a:r>
          </a:p>
          <a:p>
            <a:pPr>
              <a:buFontTx/>
              <a:buChar char="-"/>
            </a:pPr>
            <a:endParaRPr lang="en-US" sz="2400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728053" y="440824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5182636" y="369630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A’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5158446" y="531696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B’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6398208" y="454841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</p:cNvCxnSpPr>
          <p:nvPr/>
        </p:nvCxnSpPr>
        <p:spPr>
          <a:xfrm flipV="1">
            <a:off x="3183338" y="4108177"/>
            <a:ext cx="870053" cy="37818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33" idx="2"/>
          </p:cNvCxnSpPr>
          <p:nvPr/>
        </p:nvCxnSpPr>
        <p:spPr>
          <a:xfrm>
            <a:off x="3183338" y="4863532"/>
            <a:ext cx="870053" cy="7422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5691846" y="5003696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</p:cNvCxnSpPr>
          <p:nvPr/>
        </p:nvCxnSpPr>
        <p:spPr>
          <a:xfrm flipH="1">
            <a:off x="4578131" y="4229705"/>
            <a:ext cx="871205" cy="110935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5637921" y="4151590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24686" y="38850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6055308" y="524069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986591" y="494164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955850" y="397014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5030236" y="462652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30</a:t>
            </a:r>
            <a:endParaRPr lang="en-US" kern="1200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4645481" y="356608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15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645481" y="561178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10</a:t>
            </a:r>
            <a:endParaRPr lang="en-US" kern="1200" dirty="0">
              <a:solidFill>
                <a:srgbClr val="FF0000"/>
              </a:solidFill>
            </a:endParaRPr>
          </a:p>
        </p:txBody>
      </p: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4077581" y="3718403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32" name="Group 7"/>
          <p:cNvGrpSpPr>
            <a:grpSpLocks/>
          </p:cNvGrpSpPr>
          <p:nvPr/>
        </p:nvGrpSpPr>
        <p:grpSpPr bwMode="auto">
          <a:xfrm>
            <a:off x="4053391" y="5339064"/>
            <a:ext cx="533400" cy="533400"/>
            <a:chOff x="1824" y="2736"/>
            <a:chExt cx="336" cy="336"/>
          </a:xfrm>
        </p:grpSpPr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cxnSp>
        <p:nvCxnSpPr>
          <p:cNvPr id="38" name="Straight Arrow Connector 37"/>
          <p:cNvCxnSpPr>
            <a:endCxn id="8" idx="2"/>
          </p:cNvCxnSpPr>
          <p:nvPr/>
        </p:nvCxnSpPr>
        <p:spPr>
          <a:xfrm flipV="1">
            <a:off x="4579283" y="3963005"/>
            <a:ext cx="603353" cy="714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11" idx="2"/>
          </p:cNvCxnSpPr>
          <p:nvPr/>
        </p:nvCxnSpPr>
        <p:spPr>
          <a:xfrm>
            <a:off x="4578131" y="5568260"/>
            <a:ext cx="580315" cy="154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188824" y="6204551"/>
            <a:ext cx="5323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Can you now prove it’s correct?</a:t>
            </a:r>
          </a:p>
        </p:txBody>
      </p:sp>
    </p:spTree>
    <p:extLst>
      <p:ext uri="{BB962C8B-B14F-4D97-AF65-F5344CB8AC3E}">
        <p14:creationId xmlns:p14="http://schemas.microsoft.com/office/powerpoint/2010/main" val="258737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Proof: </a:t>
            </a:r>
          </a:p>
          <a:p>
            <a:pPr marL="514350" indent="-514350">
              <a:buAutoNum type="arabicPeriod"/>
            </a:pPr>
            <a:r>
              <a:rPr lang="en-US" sz="2800" dirty="0"/>
              <a:t>show that if a solution exists in the original graph, then a solution exists in the modified graph</a:t>
            </a:r>
          </a:p>
          <a:p>
            <a:pPr marL="514350" indent="-514350">
              <a:buAutoNum type="arabicPeriod"/>
            </a:pPr>
            <a:r>
              <a:rPr lang="en-US" sz="2800" dirty="0"/>
              <a:t>show that if a solution exists in the modified graph, then a solution exists in the original graph</a:t>
            </a:r>
          </a:p>
        </p:txBody>
      </p:sp>
    </p:spTree>
    <p:extLst>
      <p:ext uri="{BB962C8B-B14F-4D97-AF65-F5344CB8AC3E}">
        <p14:creationId xmlns:p14="http://schemas.microsoft.com/office/powerpoint/2010/main" val="34330036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Proof:</a:t>
            </a:r>
          </a:p>
          <a:p>
            <a:pPr lvl="1"/>
            <a:r>
              <a:rPr lang="en-US" sz="2400" dirty="0"/>
              <a:t>we know that the vertex constraints are satisfied</a:t>
            </a:r>
          </a:p>
          <a:p>
            <a:pPr lvl="2"/>
            <a:r>
              <a:rPr lang="en-US" sz="2000" dirty="0"/>
              <a:t>no incoming flow can exceed the vertex capacity since we have a single edge with that capacity from v to v’</a:t>
            </a:r>
          </a:p>
          <a:p>
            <a:pPr lvl="1"/>
            <a:r>
              <a:rPr lang="en-US" sz="2400" dirty="0"/>
              <a:t>we can obtain the solution, by collapsing each v and v’ back to the original v node</a:t>
            </a:r>
          </a:p>
          <a:p>
            <a:pPr lvl="2"/>
            <a:r>
              <a:rPr lang="en-US" sz="2000" dirty="0"/>
              <a:t>in-flow = out-flow since there is only a single edge from v to v’</a:t>
            </a:r>
          </a:p>
          <a:p>
            <a:pPr lvl="2"/>
            <a:r>
              <a:rPr lang="en-US" sz="2000" dirty="0"/>
              <a:t>because there is only a single edge from v to v’ and all the in edges go in to v and out to v’, they can be viewed as a single node in the original graph</a:t>
            </a:r>
          </a:p>
        </p:txBody>
      </p:sp>
    </p:spTree>
    <p:extLst>
      <p:ext uri="{BB962C8B-B14F-4D97-AF65-F5344CB8AC3E}">
        <p14:creationId xmlns:p14="http://schemas.microsoft.com/office/powerpoint/2010/main" val="10864243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Two paths are </a:t>
            </a:r>
            <a:r>
              <a:rPr lang="en-US" dirty="0">
                <a:solidFill>
                  <a:schemeClr val="accent1"/>
                </a:solidFill>
              </a:rPr>
              <a:t>independent</a:t>
            </a:r>
            <a:r>
              <a:rPr lang="en-US" dirty="0">
                <a:solidFill>
                  <a:schemeClr val="tx1"/>
                </a:solidFill>
              </a:rPr>
              <a:t> if they have no </a:t>
            </a:r>
            <a:r>
              <a:rPr lang="en-US" i="1" dirty="0">
                <a:solidFill>
                  <a:schemeClr val="tx1"/>
                </a:solidFill>
              </a:rPr>
              <a:t>vertices</a:t>
            </a:r>
            <a:r>
              <a:rPr lang="en-US" dirty="0">
                <a:solidFill>
                  <a:schemeClr val="tx1"/>
                </a:solidFill>
              </a:rPr>
              <a:t> in common</a:t>
            </a:r>
          </a:p>
        </p:txBody>
      </p:sp>
      <p:sp>
        <p:nvSpPr>
          <p:cNvPr id="451588" name="Oval 4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451591" name="Oval 7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451592" name="Oval 8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451593" name="Oval 9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451596" name="AutoShape 12"/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7" name="AutoShape 13"/>
          <p:cNvCxnSpPr>
            <a:cxnSpLocks noChangeShapeType="1"/>
            <a:stCxn id="451588" idx="6"/>
            <a:endCxn id="451592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8" name="AutoShape 14"/>
          <p:cNvCxnSpPr>
            <a:cxnSpLocks noChangeShapeType="1"/>
            <a:stCxn id="451588" idx="5"/>
            <a:endCxn id="451593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/>
          <p:cNvCxnSpPr>
            <a:cxnSpLocks noChangeShapeType="1"/>
            <a:stCxn id="451592" idx="4"/>
            <a:endCxn id="451593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8" name="AutoShape 24"/>
          <p:cNvCxnSpPr>
            <a:cxnSpLocks noChangeShapeType="1"/>
            <a:stCxn id="451592" idx="6"/>
            <a:endCxn id="451624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9" name="AutoShape 25"/>
          <p:cNvCxnSpPr>
            <a:cxnSpLocks noChangeShapeType="1"/>
            <a:stCxn id="451593" idx="6"/>
            <a:endCxn id="451624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>
          <a:xfrm>
            <a:off x="612648" y="17337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More problems:</a:t>
            </a:r>
            <a:br>
              <a:rPr lang="en-US" dirty="0"/>
            </a:br>
            <a:r>
              <a:rPr lang="en-US" dirty="0"/>
              <a:t>maximum independent path</a:t>
            </a:r>
          </a:p>
        </p:txBody>
      </p:sp>
      <p:cxnSp>
        <p:nvCxnSpPr>
          <p:cNvPr id="451618" name="AutoShape 34"/>
          <p:cNvCxnSpPr>
            <a:cxnSpLocks noChangeShapeType="1"/>
            <a:stCxn id="451591" idx="4"/>
            <a:endCxn id="451592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2" name="Oval 38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451623" name="Oval 39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451624" name="Oval 40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51625" name="AutoShape 41"/>
          <p:cNvCxnSpPr>
            <a:cxnSpLocks noChangeShapeType="1"/>
            <a:stCxn id="451623" idx="4"/>
            <a:endCxn id="451624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6" name="AutoShape 42"/>
          <p:cNvCxnSpPr>
            <a:cxnSpLocks noChangeShapeType="1"/>
            <a:stCxn id="451622" idx="4"/>
            <a:endCxn id="451623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8" name="Oval 44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51629" name="AutoShape 45"/>
          <p:cNvCxnSpPr>
            <a:cxnSpLocks noChangeShapeType="1"/>
            <a:stCxn id="451622" idx="6"/>
            <a:endCxn id="451628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0" name="AutoShape 46"/>
          <p:cNvCxnSpPr>
            <a:cxnSpLocks noChangeShapeType="1"/>
            <a:stCxn id="451623" idx="6"/>
            <a:endCxn id="451628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1" name="AutoShape 47"/>
          <p:cNvCxnSpPr>
            <a:cxnSpLocks noChangeShapeType="1"/>
            <a:stCxn id="451624" idx="7"/>
            <a:endCxn id="451628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7" name="AutoShape 63"/>
          <p:cNvCxnSpPr>
            <a:cxnSpLocks noChangeShapeType="1"/>
            <a:stCxn id="451623" idx="2"/>
            <a:endCxn id="451591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8" name="AutoShape 64"/>
          <p:cNvCxnSpPr>
            <a:cxnSpLocks noChangeShapeType="1"/>
            <a:stCxn id="451622" idx="2"/>
            <a:endCxn id="451592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853414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Two paths are </a:t>
            </a:r>
            <a:r>
              <a:rPr lang="en-US" dirty="0">
                <a:solidFill>
                  <a:schemeClr val="accent1"/>
                </a:solidFill>
              </a:rPr>
              <a:t>independent</a:t>
            </a:r>
            <a:r>
              <a:rPr lang="en-US" dirty="0">
                <a:solidFill>
                  <a:schemeClr val="tx1"/>
                </a:solidFill>
              </a:rPr>
              <a:t> if they have no </a:t>
            </a:r>
            <a:r>
              <a:rPr lang="en-US" i="1" dirty="0">
                <a:solidFill>
                  <a:schemeClr val="tx1"/>
                </a:solidFill>
              </a:rPr>
              <a:t>vertices</a:t>
            </a:r>
            <a:r>
              <a:rPr lang="en-US" dirty="0">
                <a:solidFill>
                  <a:schemeClr val="tx1"/>
                </a:solidFill>
              </a:rPr>
              <a:t> in common</a:t>
            </a:r>
          </a:p>
        </p:txBody>
      </p:sp>
      <p:sp>
        <p:nvSpPr>
          <p:cNvPr id="451588" name="Oval 4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451591" name="Oval 7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451592" name="Oval 8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451593" name="Oval 9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451596" name="AutoShape 12"/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7" name="AutoShape 13"/>
          <p:cNvCxnSpPr>
            <a:cxnSpLocks noChangeShapeType="1"/>
            <a:stCxn id="451588" idx="6"/>
            <a:endCxn id="451592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8" name="AutoShape 14"/>
          <p:cNvCxnSpPr>
            <a:cxnSpLocks noChangeShapeType="1"/>
            <a:stCxn id="451588" idx="5"/>
            <a:endCxn id="451593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/>
          <p:cNvCxnSpPr>
            <a:cxnSpLocks noChangeShapeType="1"/>
            <a:stCxn id="451592" idx="4"/>
            <a:endCxn id="451593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8" name="AutoShape 24"/>
          <p:cNvCxnSpPr>
            <a:cxnSpLocks noChangeShapeType="1"/>
            <a:stCxn id="451592" idx="6"/>
            <a:endCxn id="451624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9" name="AutoShape 25"/>
          <p:cNvCxnSpPr>
            <a:cxnSpLocks noChangeShapeType="1"/>
            <a:stCxn id="451593" idx="6"/>
            <a:endCxn id="451624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>
          <a:xfrm>
            <a:off x="612648" y="17337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More problems:</a:t>
            </a:r>
            <a:br>
              <a:rPr lang="en-US" dirty="0"/>
            </a:br>
            <a:r>
              <a:rPr lang="en-US" dirty="0"/>
              <a:t>maximum independent path</a:t>
            </a:r>
          </a:p>
        </p:txBody>
      </p:sp>
      <p:cxnSp>
        <p:nvCxnSpPr>
          <p:cNvPr id="451618" name="AutoShape 34"/>
          <p:cNvCxnSpPr>
            <a:cxnSpLocks noChangeShapeType="1"/>
            <a:stCxn id="451591" idx="4"/>
            <a:endCxn id="451592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2" name="Oval 38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451623" name="Oval 39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451624" name="Oval 40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51625" name="AutoShape 41"/>
          <p:cNvCxnSpPr>
            <a:cxnSpLocks noChangeShapeType="1"/>
            <a:stCxn id="451623" idx="4"/>
            <a:endCxn id="451624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6" name="AutoShape 42"/>
          <p:cNvCxnSpPr>
            <a:cxnSpLocks noChangeShapeType="1"/>
            <a:stCxn id="451622" idx="4"/>
            <a:endCxn id="451623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8" name="Oval 44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51629" name="AutoShape 45"/>
          <p:cNvCxnSpPr>
            <a:cxnSpLocks noChangeShapeType="1"/>
            <a:stCxn id="451622" idx="6"/>
            <a:endCxn id="451628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0" name="AutoShape 46"/>
          <p:cNvCxnSpPr>
            <a:cxnSpLocks noChangeShapeType="1"/>
            <a:stCxn id="451623" idx="6"/>
            <a:endCxn id="451628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1" name="AutoShape 47"/>
          <p:cNvCxnSpPr>
            <a:cxnSpLocks noChangeShapeType="1"/>
            <a:stCxn id="451624" idx="7"/>
            <a:endCxn id="451628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7" name="AutoShape 63"/>
          <p:cNvCxnSpPr>
            <a:cxnSpLocks noChangeShapeType="1"/>
            <a:stCxn id="451623" idx="2"/>
            <a:endCxn id="451591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8" name="AutoShape 64"/>
          <p:cNvCxnSpPr>
            <a:cxnSpLocks noChangeShapeType="1"/>
            <a:stCxn id="451622" idx="2"/>
            <a:endCxn id="451592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696987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Find the maximum number of independent paths</a:t>
            </a:r>
          </a:p>
        </p:txBody>
      </p:sp>
      <p:sp>
        <p:nvSpPr>
          <p:cNvPr id="451588" name="Oval 4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451591" name="Oval 7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451592" name="Oval 8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451593" name="Oval 9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451596" name="AutoShape 12"/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7" name="AutoShape 13"/>
          <p:cNvCxnSpPr>
            <a:cxnSpLocks noChangeShapeType="1"/>
            <a:stCxn id="451588" idx="6"/>
            <a:endCxn id="451592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8" name="AutoShape 14"/>
          <p:cNvCxnSpPr>
            <a:cxnSpLocks noChangeShapeType="1"/>
            <a:stCxn id="451588" idx="5"/>
            <a:endCxn id="451593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/>
          <p:cNvCxnSpPr>
            <a:cxnSpLocks noChangeShapeType="1"/>
            <a:stCxn id="451592" idx="4"/>
            <a:endCxn id="451593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8" name="AutoShape 24"/>
          <p:cNvCxnSpPr>
            <a:cxnSpLocks noChangeShapeType="1"/>
            <a:stCxn id="451592" idx="6"/>
            <a:endCxn id="451624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9" name="AutoShape 25"/>
          <p:cNvCxnSpPr>
            <a:cxnSpLocks noChangeShapeType="1"/>
            <a:stCxn id="451593" idx="6"/>
            <a:endCxn id="451624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>
          <a:xfrm>
            <a:off x="612648" y="17337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More problems:</a:t>
            </a:r>
            <a:br>
              <a:rPr lang="en-US" dirty="0"/>
            </a:br>
            <a:r>
              <a:rPr lang="en-US" dirty="0"/>
              <a:t>maximum independent path</a:t>
            </a:r>
          </a:p>
        </p:txBody>
      </p:sp>
      <p:cxnSp>
        <p:nvCxnSpPr>
          <p:cNvPr id="451618" name="AutoShape 34"/>
          <p:cNvCxnSpPr>
            <a:cxnSpLocks noChangeShapeType="1"/>
            <a:stCxn id="451591" idx="4"/>
            <a:endCxn id="451592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2" name="Oval 38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451623" name="Oval 39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451624" name="Oval 40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51625" name="AutoShape 41"/>
          <p:cNvCxnSpPr>
            <a:cxnSpLocks noChangeShapeType="1"/>
            <a:stCxn id="451623" idx="4"/>
            <a:endCxn id="451624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6" name="AutoShape 42"/>
          <p:cNvCxnSpPr>
            <a:cxnSpLocks noChangeShapeType="1"/>
            <a:stCxn id="451622" idx="4"/>
            <a:endCxn id="451623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8" name="Oval 44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51629" name="AutoShape 45"/>
          <p:cNvCxnSpPr>
            <a:cxnSpLocks noChangeShapeType="1"/>
            <a:stCxn id="451622" idx="6"/>
            <a:endCxn id="451628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0" name="AutoShape 46"/>
          <p:cNvCxnSpPr>
            <a:cxnSpLocks noChangeShapeType="1"/>
            <a:stCxn id="451623" idx="6"/>
            <a:endCxn id="451628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1" name="AutoShape 47"/>
          <p:cNvCxnSpPr>
            <a:cxnSpLocks noChangeShapeType="1"/>
            <a:stCxn id="451624" idx="7"/>
            <a:endCxn id="451628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7" name="AutoShape 63"/>
          <p:cNvCxnSpPr>
            <a:cxnSpLocks noChangeShapeType="1"/>
            <a:stCxn id="451623" idx="2"/>
            <a:endCxn id="451591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8" name="AutoShape 64"/>
          <p:cNvCxnSpPr>
            <a:cxnSpLocks noChangeShapeType="1"/>
            <a:stCxn id="451622" idx="2"/>
            <a:endCxn id="451592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914400" y="2457407"/>
            <a:ext cx="9665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Ideas?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256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10781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Max flow formulation:  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assign unit capacity to every edge (though any value would work)</a:t>
            </a:r>
          </a:p>
          <a:p>
            <a:pPr>
              <a:buFontTx/>
              <a:buChar char="-"/>
            </a:pPr>
            <a:r>
              <a:rPr lang="en-US" sz="2400" dirty="0"/>
              <a:t>assign unit capacity to every vertex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>
              <a:cs typeface="Lucida Grande" charset="0"/>
            </a:endParaRPr>
          </a:p>
        </p:txBody>
      </p:sp>
      <p:sp>
        <p:nvSpPr>
          <p:cNvPr id="58574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independent path</a:t>
            </a:r>
          </a:p>
        </p:txBody>
      </p:sp>
      <p:grpSp>
        <p:nvGrpSpPr>
          <p:cNvPr id="585777" name="Group 49"/>
          <p:cNvGrpSpPr>
            <a:grpSpLocks/>
          </p:cNvGrpSpPr>
          <p:nvPr/>
        </p:nvGrpSpPr>
        <p:grpSpPr bwMode="auto">
          <a:xfrm>
            <a:off x="1457324" y="3135989"/>
            <a:ext cx="4956175" cy="1897063"/>
            <a:chOff x="576" y="2230"/>
            <a:chExt cx="4274" cy="1636"/>
          </a:xfrm>
        </p:grpSpPr>
        <p:sp>
          <p:nvSpPr>
            <p:cNvPr id="585778" name="Oval 50"/>
            <p:cNvSpPr>
              <a:spLocks noChangeAspect="1" noChangeArrowheads="1"/>
            </p:cNvSpPr>
            <p:nvPr/>
          </p:nvSpPr>
          <p:spPr bwMode="auto">
            <a:xfrm>
              <a:off x="576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s</a:t>
              </a:r>
            </a:p>
          </p:txBody>
        </p:sp>
        <p:sp>
          <p:nvSpPr>
            <p:cNvPr id="585779" name="Oval 51"/>
            <p:cNvSpPr>
              <a:spLocks noChangeAspect="1" noChangeArrowheads="1"/>
            </p:cNvSpPr>
            <p:nvPr/>
          </p:nvSpPr>
          <p:spPr bwMode="auto">
            <a:xfrm>
              <a:off x="192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0" name="Oval 52"/>
            <p:cNvSpPr>
              <a:spLocks noChangeAspect="1" noChangeArrowheads="1"/>
            </p:cNvSpPr>
            <p:nvPr/>
          </p:nvSpPr>
          <p:spPr bwMode="auto">
            <a:xfrm>
              <a:off x="192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1" name="Oval 53"/>
            <p:cNvSpPr>
              <a:spLocks noChangeAspect="1" noChangeArrowheads="1"/>
            </p:cNvSpPr>
            <p:nvPr/>
          </p:nvSpPr>
          <p:spPr bwMode="auto">
            <a:xfrm>
              <a:off x="192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82" name="AutoShape 54"/>
            <p:cNvCxnSpPr>
              <a:cxnSpLocks noChangeShapeType="1"/>
              <a:stCxn id="585778" idx="7"/>
              <a:endCxn id="585779" idx="3"/>
            </p:cNvCxnSpPr>
            <p:nvPr/>
          </p:nvCxnSpPr>
          <p:spPr bwMode="auto">
            <a:xfrm flipV="1">
              <a:off x="721" y="2380"/>
              <a:ext cx="1224" cy="5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3" name="AutoShape 55"/>
            <p:cNvCxnSpPr>
              <a:cxnSpLocks noChangeShapeType="1"/>
              <a:stCxn id="585778" idx="6"/>
              <a:endCxn id="585780" idx="2"/>
            </p:cNvCxnSpPr>
            <p:nvPr/>
          </p:nvCxnSpPr>
          <p:spPr bwMode="auto">
            <a:xfrm>
              <a:off x="751" y="3013"/>
              <a:ext cx="116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4" name="AutoShape 56"/>
            <p:cNvCxnSpPr>
              <a:cxnSpLocks noChangeShapeType="1"/>
              <a:stCxn id="585778" idx="5"/>
              <a:endCxn id="585781" idx="1"/>
            </p:cNvCxnSpPr>
            <p:nvPr/>
          </p:nvCxnSpPr>
          <p:spPr bwMode="auto">
            <a:xfrm>
              <a:off x="721" y="3078"/>
              <a:ext cx="1224" cy="6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5" name="AutoShape 57"/>
            <p:cNvCxnSpPr>
              <a:cxnSpLocks noChangeShapeType="1"/>
              <a:stCxn id="585780" idx="4"/>
              <a:endCxn id="585781" idx="0"/>
            </p:cNvCxnSpPr>
            <p:nvPr/>
          </p:nvCxnSpPr>
          <p:spPr bwMode="auto">
            <a:xfrm>
              <a:off x="200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6" name="AutoShape 58"/>
            <p:cNvCxnSpPr>
              <a:cxnSpLocks noChangeShapeType="1"/>
              <a:stCxn id="585780" idx="6"/>
              <a:endCxn id="585791" idx="1"/>
            </p:cNvCxnSpPr>
            <p:nvPr/>
          </p:nvCxnSpPr>
          <p:spPr bwMode="auto">
            <a:xfrm>
              <a:off x="2095" y="3013"/>
              <a:ext cx="1290" cy="7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7" name="AutoShape 59"/>
            <p:cNvCxnSpPr>
              <a:cxnSpLocks noChangeShapeType="1"/>
              <a:stCxn id="585781" idx="6"/>
              <a:endCxn id="585791" idx="2"/>
            </p:cNvCxnSpPr>
            <p:nvPr/>
          </p:nvCxnSpPr>
          <p:spPr bwMode="auto">
            <a:xfrm>
              <a:off x="2095" y="3781"/>
              <a:ext cx="126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8" name="AutoShape 60"/>
            <p:cNvCxnSpPr>
              <a:cxnSpLocks noChangeShapeType="1"/>
              <a:stCxn id="585779" idx="4"/>
              <a:endCxn id="585780" idx="0"/>
            </p:cNvCxnSpPr>
            <p:nvPr/>
          </p:nvCxnSpPr>
          <p:spPr bwMode="auto">
            <a:xfrm>
              <a:off x="200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89" name="Oval 61"/>
            <p:cNvSpPr>
              <a:spLocks noChangeAspect="1" noChangeArrowheads="1"/>
            </p:cNvSpPr>
            <p:nvPr/>
          </p:nvSpPr>
          <p:spPr bwMode="auto">
            <a:xfrm>
              <a:off x="336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0" name="Oval 62"/>
            <p:cNvSpPr>
              <a:spLocks noChangeAspect="1" noChangeArrowheads="1"/>
            </p:cNvSpPr>
            <p:nvPr/>
          </p:nvSpPr>
          <p:spPr bwMode="auto">
            <a:xfrm>
              <a:off x="336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1" name="Oval 63"/>
            <p:cNvSpPr>
              <a:spLocks noChangeAspect="1" noChangeArrowheads="1"/>
            </p:cNvSpPr>
            <p:nvPr/>
          </p:nvSpPr>
          <p:spPr bwMode="auto">
            <a:xfrm>
              <a:off x="336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92" name="AutoShape 64"/>
            <p:cNvCxnSpPr>
              <a:cxnSpLocks noChangeShapeType="1"/>
              <a:stCxn id="585790" idx="4"/>
              <a:endCxn id="585791" idx="0"/>
            </p:cNvCxnSpPr>
            <p:nvPr/>
          </p:nvCxnSpPr>
          <p:spPr bwMode="auto">
            <a:xfrm>
              <a:off x="344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3" name="AutoShape 65"/>
            <p:cNvCxnSpPr>
              <a:cxnSpLocks noChangeShapeType="1"/>
              <a:stCxn id="585789" idx="4"/>
              <a:endCxn id="585790" idx="0"/>
            </p:cNvCxnSpPr>
            <p:nvPr/>
          </p:nvCxnSpPr>
          <p:spPr bwMode="auto">
            <a:xfrm>
              <a:off x="344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94" name="Oval 66"/>
            <p:cNvSpPr>
              <a:spLocks noChangeAspect="1" noChangeArrowheads="1"/>
            </p:cNvSpPr>
            <p:nvPr/>
          </p:nvSpPr>
          <p:spPr bwMode="auto">
            <a:xfrm>
              <a:off x="468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t</a:t>
              </a:r>
            </a:p>
          </p:txBody>
        </p:sp>
        <p:cxnSp>
          <p:nvCxnSpPr>
            <p:cNvPr id="585795" name="AutoShape 67"/>
            <p:cNvCxnSpPr>
              <a:cxnSpLocks noChangeShapeType="1"/>
              <a:stCxn id="585789" idx="6"/>
              <a:endCxn id="585794" idx="1"/>
            </p:cNvCxnSpPr>
            <p:nvPr/>
          </p:nvCxnSpPr>
          <p:spPr bwMode="auto">
            <a:xfrm>
              <a:off x="3535" y="2315"/>
              <a:ext cx="117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6" name="AutoShape 68"/>
            <p:cNvCxnSpPr>
              <a:cxnSpLocks noChangeShapeType="1"/>
              <a:stCxn id="585790" idx="6"/>
              <a:endCxn id="585794" idx="2"/>
            </p:cNvCxnSpPr>
            <p:nvPr/>
          </p:nvCxnSpPr>
          <p:spPr bwMode="auto">
            <a:xfrm>
              <a:off x="3535" y="3013"/>
              <a:ext cx="114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7" name="AutoShape 69"/>
            <p:cNvCxnSpPr>
              <a:cxnSpLocks noChangeShapeType="1"/>
              <a:stCxn id="585791" idx="7"/>
              <a:endCxn id="585794" idx="4"/>
            </p:cNvCxnSpPr>
            <p:nvPr/>
          </p:nvCxnSpPr>
          <p:spPr bwMode="auto">
            <a:xfrm flipV="1">
              <a:off x="3505" y="3103"/>
              <a:ext cx="1260" cy="6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8" name="AutoShape 70"/>
            <p:cNvCxnSpPr>
              <a:cxnSpLocks noChangeShapeType="1"/>
              <a:stCxn id="585790" idx="2"/>
              <a:endCxn id="585779" idx="6"/>
            </p:cNvCxnSpPr>
            <p:nvPr/>
          </p:nvCxnSpPr>
          <p:spPr bwMode="auto">
            <a:xfrm flipH="1" flipV="1">
              <a:off x="2095" y="2315"/>
              <a:ext cx="1260" cy="6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9" name="AutoShape 71"/>
            <p:cNvCxnSpPr>
              <a:cxnSpLocks noChangeShapeType="1"/>
              <a:stCxn id="585789" idx="2"/>
              <a:endCxn id="585780" idx="7"/>
            </p:cNvCxnSpPr>
            <p:nvPr/>
          </p:nvCxnSpPr>
          <p:spPr bwMode="auto">
            <a:xfrm flipH="1">
              <a:off x="2065" y="2315"/>
              <a:ext cx="129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585800" name="Text Box 72"/>
          <p:cNvSpPr txBox="1">
            <a:spLocks noChangeArrowheads="1"/>
          </p:cNvSpPr>
          <p:nvPr/>
        </p:nvSpPr>
        <p:spPr bwMode="auto">
          <a:xfrm>
            <a:off x="2155824" y="3555089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 dirty="0"/>
              <a:t>1</a:t>
            </a:r>
          </a:p>
        </p:txBody>
      </p:sp>
      <p:sp>
        <p:nvSpPr>
          <p:cNvPr id="585801" name="Text Box 73"/>
          <p:cNvSpPr txBox="1">
            <a:spLocks noChangeArrowheads="1"/>
          </p:cNvSpPr>
          <p:nvPr/>
        </p:nvSpPr>
        <p:spPr bwMode="auto">
          <a:xfrm>
            <a:off x="2155824" y="3910689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2" name="Text Box 74"/>
          <p:cNvSpPr txBox="1">
            <a:spLocks noChangeArrowheads="1"/>
          </p:cNvSpPr>
          <p:nvPr/>
        </p:nvSpPr>
        <p:spPr bwMode="auto">
          <a:xfrm>
            <a:off x="2143124" y="4329789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3" name="Text Box 75"/>
          <p:cNvSpPr txBox="1">
            <a:spLocks noChangeArrowheads="1"/>
          </p:cNvSpPr>
          <p:nvPr/>
        </p:nvSpPr>
        <p:spPr bwMode="auto">
          <a:xfrm>
            <a:off x="3635374" y="4804452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4" name="Text Box 76"/>
          <p:cNvSpPr txBox="1">
            <a:spLocks noChangeArrowheads="1"/>
          </p:cNvSpPr>
          <p:nvPr/>
        </p:nvSpPr>
        <p:spPr bwMode="auto">
          <a:xfrm>
            <a:off x="3621087" y="4248827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5" name="Text Box 77"/>
          <p:cNvSpPr txBox="1">
            <a:spLocks noChangeArrowheads="1"/>
          </p:cNvSpPr>
          <p:nvPr/>
        </p:nvSpPr>
        <p:spPr bwMode="auto">
          <a:xfrm>
            <a:off x="4146549" y="3732889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6" name="Text Box 78"/>
          <p:cNvSpPr txBox="1">
            <a:spLocks noChangeArrowheads="1"/>
          </p:cNvSpPr>
          <p:nvPr/>
        </p:nvSpPr>
        <p:spPr bwMode="auto">
          <a:xfrm>
            <a:off x="4157662" y="3318552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7" name="Text Box 79"/>
          <p:cNvSpPr txBox="1">
            <a:spLocks noChangeArrowheads="1"/>
          </p:cNvSpPr>
          <p:nvPr/>
        </p:nvSpPr>
        <p:spPr bwMode="auto">
          <a:xfrm>
            <a:off x="5422899" y="347571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8" name="Text Box 80"/>
          <p:cNvSpPr txBox="1">
            <a:spLocks noChangeArrowheads="1"/>
          </p:cNvSpPr>
          <p:nvPr/>
        </p:nvSpPr>
        <p:spPr bwMode="auto">
          <a:xfrm>
            <a:off x="5410199" y="389481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9" name="Text Box 81"/>
          <p:cNvSpPr txBox="1">
            <a:spLocks noChangeArrowheads="1"/>
          </p:cNvSpPr>
          <p:nvPr/>
        </p:nvSpPr>
        <p:spPr bwMode="auto">
          <a:xfrm>
            <a:off x="5397499" y="442821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0" name="Text Box 82"/>
          <p:cNvSpPr txBox="1">
            <a:spLocks noChangeArrowheads="1"/>
          </p:cNvSpPr>
          <p:nvPr/>
        </p:nvSpPr>
        <p:spPr bwMode="auto">
          <a:xfrm>
            <a:off x="3016249" y="3501114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1" name="Text Box 83"/>
          <p:cNvSpPr txBox="1">
            <a:spLocks noChangeArrowheads="1"/>
          </p:cNvSpPr>
          <p:nvPr/>
        </p:nvSpPr>
        <p:spPr bwMode="auto">
          <a:xfrm>
            <a:off x="3016249" y="4363127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2" name="Text Box 84"/>
          <p:cNvSpPr txBox="1">
            <a:spLocks noChangeArrowheads="1"/>
          </p:cNvSpPr>
          <p:nvPr/>
        </p:nvSpPr>
        <p:spPr bwMode="auto">
          <a:xfrm>
            <a:off x="4675187" y="3563027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3" name="Text Box 85"/>
          <p:cNvSpPr txBox="1">
            <a:spLocks noChangeArrowheads="1"/>
          </p:cNvSpPr>
          <p:nvPr/>
        </p:nvSpPr>
        <p:spPr bwMode="auto">
          <a:xfrm>
            <a:off x="4673599" y="4436152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57324" y="5701770"/>
            <a:ext cx="6024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Same idea as the maximum edge-disjoint paths, but now we also constrain the vertices</a:t>
            </a:r>
          </a:p>
        </p:txBody>
      </p:sp>
      <p:sp>
        <p:nvSpPr>
          <p:cNvPr id="42" name="Text Box 72"/>
          <p:cNvSpPr txBox="1">
            <a:spLocks noChangeArrowheads="1"/>
          </p:cNvSpPr>
          <p:nvPr/>
        </p:nvSpPr>
        <p:spPr bwMode="auto">
          <a:xfrm>
            <a:off x="2798608" y="2939376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3" name="Text Box 72"/>
          <p:cNvSpPr txBox="1">
            <a:spLocks noChangeArrowheads="1"/>
          </p:cNvSpPr>
          <p:nvPr/>
        </p:nvSpPr>
        <p:spPr bwMode="auto">
          <a:xfrm>
            <a:off x="4847778" y="2966523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4" name="Text Box 72"/>
          <p:cNvSpPr txBox="1">
            <a:spLocks noChangeArrowheads="1"/>
          </p:cNvSpPr>
          <p:nvPr/>
        </p:nvSpPr>
        <p:spPr bwMode="auto">
          <a:xfrm>
            <a:off x="2781443" y="418056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5" name="Text Box 72"/>
          <p:cNvSpPr txBox="1">
            <a:spLocks noChangeArrowheads="1"/>
          </p:cNvSpPr>
          <p:nvPr/>
        </p:nvSpPr>
        <p:spPr bwMode="auto">
          <a:xfrm>
            <a:off x="2781443" y="498701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6" name="Text Box 72"/>
          <p:cNvSpPr txBox="1">
            <a:spLocks noChangeArrowheads="1"/>
          </p:cNvSpPr>
          <p:nvPr/>
        </p:nvSpPr>
        <p:spPr bwMode="auto">
          <a:xfrm>
            <a:off x="4853823" y="378600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7" name="Text Box 72"/>
          <p:cNvSpPr txBox="1">
            <a:spLocks noChangeArrowheads="1"/>
          </p:cNvSpPr>
          <p:nvPr/>
        </p:nvSpPr>
        <p:spPr bwMode="auto">
          <a:xfrm>
            <a:off x="4903787" y="494177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88299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flow problem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21559" y="330203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545949" y="212093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545949" y="370031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249163" y="311802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376844" y="257622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376844" y="375732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079349" y="396701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12649" y="265433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079349" y="238763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683667" y="257622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42196" y="396023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551594" y="389555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675923" y="200712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40259" y="29826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266054" y="212093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266054" y="370031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32754" y="265433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01234" y="257622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799454" y="238763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799454" y="338472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32754" y="28935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460146" y="237383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452662" y="370031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42196" y="271021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8</a:t>
            </a:r>
            <a:endParaRPr lang="en-US" kern="1200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722587" y="4292851"/>
            <a:ext cx="2074458" cy="2765944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4886924" y="5011482"/>
            <a:ext cx="34098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much water flow can we continually send from s to t?</a:t>
            </a:r>
          </a:p>
        </p:txBody>
      </p:sp>
    </p:spTree>
    <p:extLst>
      <p:ext uri="{BB962C8B-B14F-4D97-AF65-F5344CB8AC3E}">
        <p14:creationId xmlns:p14="http://schemas.microsoft.com/office/powerpoint/2010/main" val="1553765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flow problem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21559" y="330203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545949" y="212093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545949" y="370031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249163" y="311802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376844" y="257622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376844" y="375732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079349" y="396701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12649" y="265433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079349" y="238763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376844" y="2576224"/>
            <a:ext cx="9926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10</a:t>
            </a:r>
            <a:r>
              <a:rPr lang="en-US" dirty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42196" y="396023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551594" y="389555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675923" y="200712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40259" y="29826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266054" y="212093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266054" y="370031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32754" y="265433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01234" y="257622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799454" y="238763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799454" y="338472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32754" y="28935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460146" y="237383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452662" y="370031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10</a:t>
            </a:r>
            <a:r>
              <a:rPr lang="en-US" dirty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42196" y="271021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6</a:t>
            </a:r>
            <a:r>
              <a:rPr lang="en-US" dirty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5532754" y="5225917"/>
            <a:ext cx="1670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14 units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722587" y="4292851"/>
            <a:ext cx="2074458" cy="276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90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 flow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083410"/>
            <a:ext cx="8153400" cy="222398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flow network: </a:t>
            </a:r>
            <a:r>
              <a:rPr lang="en-US" i="1" dirty="0">
                <a:solidFill>
                  <a:srgbClr val="008000"/>
                </a:solidFill>
              </a:rPr>
              <a:t>what is the maximum flow we can send from s to t that meet the flow constraints?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66886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09616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30277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371268" y="546172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261453" y="5064901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261453" y="5822171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664906" y="5917007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98206" y="5143016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610981" y="5064901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302801" y="484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028368" y="61540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064706" y="590028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928910" y="48834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422396" y="546172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116442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Bipartite graph – a graph where every vertex can be partitioned into two sets X and Y such that all edges connect a vertex u </a:t>
            </a:r>
            <a:r>
              <a:rPr lang="en-US" sz="2100" dirty="0">
                <a:latin typeface="Arial" charset="0"/>
                <a:sym typeface="Symbol" charset="0"/>
              </a:rPr>
              <a:t></a:t>
            </a:r>
            <a:r>
              <a:rPr lang="en-US" sz="2100" dirty="0">
                <a:latin typeface="Arial" charset="0"/>
                <a:cs typeface="Arial" charset="0"/>
              </a:rPr>
              <a:t> X and a vertex v </a:t>
            </a:r>
            <a:r>
              <a:rPr lang="en-US" sz="2100" dirty="0">
                <a:latin typeface="Arial" charset="0"/>
                <a:sym typeface="Symbol" charset="0"/>
              </a:rPr>
              <a:t></a:t>
            </a:r>
            <a:r>
              <a:rPr lang="en-US" sz="2100" dirty="0">
                <a:latin typeface="Arial" charset="0"/>
                <a:cs typeface="Arial" charset="0"/>
              </a:rPr>
              <a:t> Y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09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Application: bipartite graph matching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 </a:t>
            </a:r>
            <a:r>
              <a:rPr lang="en-US" sz="2100" i="1" dirty="0">
                <a:latin typeface="Arial" charset="0"/>
              </a:rPr>
              <a:t>matching </a:t>
            </a:r>
            <a:r>
              <a:rPr lang="en-US" sz="2100" dirty="0">
                <a:latin typeface="Arial" charset="0"/>
              </a:rPr>
              <a:t>M</a:t>
            </a:r>
            <a:r>
              <a:rPr lang="en-US" sz="2100" i="1" dirty="0">
                <a:latin typeface="Arial" charset="0"/>
              </a:rPr>
              <a:t> </a:t>
            </a:r>
            <a:r>
              <a:rPr lang="en-US" sz="2100" dirty="0">
                <a:latin typeface="Arial" charset="0"/>
              </a:rPr>
              <a:t>is a subset of edges such that each node occurs </a:t>
            </a:r>
            <a:r>
              <a:rPr lang="en-US" sz="2100" b="1" dirty="0">
                <a:latin typeface="Arial" charset="0"/>
              </a:rPr>
              <a:t>at most once</a:t>
            </a:r>
            <a:r>
              <a:rPr lang="en-US" sz="2100" dirty="0">
                <a:latin typeface="Arial" charset="0"/>
              </a:rPr>
              <a:t> in M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52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2402</TotalTime>
  <Words>1976</Words>
  <Application>Microsoft Macintosh PowerPoint</Application>
  <PresentationFormat>On-screen Show (4:3)</PresentationFormat>
  <Paragraphs>595</Paragraphs>
  <Slides>48</Slides>
  <Notes>13</Notes>
  <HiddenSlides>5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Arial</vt:lpstr>
      <vt:lpstr>Calibri</vt:lpstr>
      <vt:lpstr>Lucida Grande</vt:lpstr>
      <vt:lpstr>Symbol</vt:lpstr>
      <vt:lpstr>Tw Cen MT</vt:lpstr>
      <vt:lpstr>Wingdings</vt:lpstr>
      <vt:lpstr>Wingdings 2</vt:lpstr>
      <vt:lpstr>Median</vt:lpstr>
      <vt:lpstr>Max Flow applications</vt:lpstr>
      <vt:lpstr>Admin</vt:lpstr>
      <vt:lpstr>Flow graph/networks</vt:lpstr>
      <vt:lpstr>Flow constraints</vt:lpstr>
      <vt:lpstr>Another flow problem</vt:lpstr>
      <vt:lpstr>Another flow problem</vt:lpstr>
      <vt:lpstr>Max flow problem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Survey Design</vt:lpstr>
      <vt:lpstr>Survey Design</vt:lpstr>
      <vt:lpstr>Survey design</vt:lpstr>
      <vt:lpstr>Edge Disjoint Paths</vt:lpstr>
      <vt:lpstr>Edge Disjoint Paths</vt:lpstr>
      <vt:lpstr>Edge Disjoint Paths Problem</vt:lpstr>
      <vt:lpstr>Edge Disjoint Paths Problem</vt:lpstr>
      <vt:lpstr>Edge Disjoint Paths</vt:lpstr>
      <vt:lpstr>Edge Disjoint Paths</vt:lpstr>
      <vt:lpstr>Edge Disjoint Paths</vt:lpstr>
      <vt:lpstr>Max-flow variations</vt:lpstr>
      <vt:lpstr>Max-flow variations</vt:lpstr>
      <vt:lpstr>Max-flow variations</vt:lpstr>
      <vt:lpstr>Max-flow variations</vt:lpstr>
      <vt:lpstr>Max-flow variations</vt:lpstr>
      <vt:lpstr>Max-flow variations</vt:lpstr>
      <vt:lpstr>Max-flow variations</vt:lpstr>
      <vt:lpstr>Max-flow variations</vt:lpstr>
      <vt:lpstr>Max-flow variations</vt:lpstr>
      <vt:lpstr>More problems: maximum independent path</vt:lpstr>
      <vt:lpstr>More problems: maximum independent path</vt:lpstr>
      <vt:lpstr>More problems: maximum independent path</vt:lpstr>
      <vt:lpstr>maximum independent path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 Flow</dc:title>
  <dc:creator>David Kauchak</dc:creator>
  <cp:lastModifiedBy>David Kauchak</cp:lastModifiedBy>
  <cp:revision>262</cp:revision>
  <cp:lastPrinted>2024-04-09T17:33:35Z</cp:lastPrinted>
  <dcterms:created xsi:type="dcterms:W3CDTF">2012-04-20T19:10:08Z</dcterms:created>
  <dcterms:modified xsi:type="dcterms:W3CDTF">2024-11-12T20:40:27Z</dcterms:modified>
</cp:coreProperties>
</file>