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0"/>
  </p:notesMasterIdLst>
  <p:sldIdLst>
    <p:sldId id="256" r:id="rId2"/>
    <p:sldId id="268" r:id="rId3"/>
    <p:sldId id="690" r:id="rId4"/>
    <p:sldId id="270" r:id="rId5"/>
    <p:sldId id="272" r:id="rId6"/>
    <p:sldId id="691" r:id="rId7"/>
    <p:sldId id="693" r:id="rId8"/>
    <p:sldId id="269" r:id="rId9"/>
    <p:sldId id="274" r:id="rId10"/>
    <p:sldId id="275" r:id="rId11"/>
    <p:sldId id="273" r:id="rId12"/>
    <p:sldId id="283" r:id="rId13"/>
    <p:sldId id="293" r:id="rId14"/>
    <p:sldId id="286" r:id="rId15"/>
    <p:sldId id="287" r:id="rId16"/>
    <p:sldId id="288" r:id="rId17"/>
    <p:sldId id="289" r:id="rId18"/>
    <p:sldId id="290" r:id="rId19"/>
    <p:sldId id="291" r:id="rId20"/>
    <p:sldId id="294" r:id="rId21"/>
    <p:sldId id="295" r:id="rId22"/>
    <p:sldId id="292" r:id="rId23"/>
    <p:sldId id="296" r:id="rId24"/>
    <p:sldId id="297" r:id="rId25"/>
    <p:sldId id="301" r:id="rId26"/>
    <p:sldId id="300" r:id="rId27"/>
    <p:sldId id="358" r:id="rId28"/>
    <p:sldId id="359" r:id="rId29"/>
    <p:sldId id="357" r:id="rId30"/>
    <p:sldId id="304" r:id="rId31"/>
    <p:sldId id="312" r:id="rId32"/>
    <p:sldId id="305" r:id="rId33"/>
    <p:sldId id="306" r:id="rId34"/>
    <p:sldId id="309" r:id="rId35"/>
    <p:sldId id="687" r:id="rId36"/>
    <p:sldId id="688" r:id="rId37"/>
    <p:sldId id="689" r:id="rId38"/>
    <p:sldId id="686" r:id="rId39"/>
    <p:sldId id="308" r:id="rId40"/>
    <p:sldId id="303" r:id="rId41"/>
    <p:sldId id="313" r:id="rId42"/>
    <p:sldId id="307" r:id="rId43"/>
    <p:sldId id="311" r:id="rId44"/>
    <p:sldId id="310" r:id="rId45"/>
    <p:sldId id="314" r:id="rId46"/>
    <p:sldId id="316" r:id="rId47"/>
    <p:sldId id="325" r:id="rId48"/>
    <p:sldId id="326" r:id="rId49"/>
    <p:sldId id="327" r:id="rId50"/>
    <p:sldId id="318" r:id="rId51"/>
    <p:sldId id="319" r:id="rId52"/>
    <p:sldId id="677" r:id="rId53"/>
    <p:sldId id="678" r:id="rId54"/>
    <p:sldId id="320" r:id="rId55"/>
    <p:sldId id="321" r:id="rId56"/>
    <p:sldId id="322" r:id="rId57"/>
    <p:sldId id="323" r:id="rId58"/>
    <p:sldId id="324" r:id="rId59"/>
    <p:sldId id="328" r:id="rId60"/>
    <p:sldId id="329" r:id="rId61"/>
    <p:sldId id="330" r:id="rId62"/>
    <p:sldId id="332" r:id="rId63"/>
    <p:sldId id="333" r:id="rId64"/>
    <p:sldId id="334" r:id="rId65"/>
    <p:sldId id="692" r:id="rId66"/>
    <p:sldId id="673" r:id="rId67"/>
    <p:sldId id="674" r:id="rId68"/>
    <p:sldId id="618" r:id="rId69"/>
    <p:sldId id="680" r:id="rId70"/>
    <p:sldId id="679" r:id="rId71"/>
    <p:sldId id="682" r:id="rId72"/>
    <p:sldId id="681" r:id="rId73"/>
    <p:sldId id="675" r:id="rId74"/>
    <p:sldId id="620" r:id="rId75"/>
    <p:sldId id="621" r:id="rId76"/>
    <p:sldId id="622" r:id="rId77"/>
    <p:sldId id="360" r:id="rId78"/>
    <p:sldId id="335" r:id="rId79"/>
    <p:sldId id="361" r:id="rId80"/>
    <p:sldId id="363" r:id="rId81"/>
    <p:sldId id="364" r:id="rId82"/>
    <p:sldId id="623" r:id="rId83"/>
    <p:sldId id="365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4" r:id="rId97"/>
    <p:sldId id="355" r:id="rId98"/>
    <p:sldId id="624" r:id="rId99"/>
    <p:sldId id="625" r:id="rId100"/>
    <p:sldId id="626" r:id="rId101"/>
    <p:sldId id="627" r:id="rId102"/>
    <p:sldId id="628" r:id="rId103"/>
    <p:sldId id="629" r:id="rId104"/>
    <p:sldId id="631" r:id="rId105"/>
    <p:sldId id="630" r:id="rId106"/>
    <p:sldId id="683" r:id="rId107"/>
    <p:sldId id="684" r:id="rId108"/>
    <p:sldId id="685" r:id="rId10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50AEF"/>
    <a:srgbClr val="00B050"/>
    <a:srgbClr val="FF9600"/>
    <a:srgbClr val="FF9E00"/>
    <a:srgbClr val="EF9600"/>
    <a:srgbClr val="007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5"/>
    <p:restoredTop sz="94668"/>
  </p:normalViewPr>
  <p:slideViewPr>
    <p:cSldViewPr snapToGrid="0" snapToObjects="1">
      <p:cViewPr varScale="1">
        <p:scale>
          <a:sx n="140" d="100"/>
          <a:sy n="140" d="100"/>
        </p:scale>
        <p:origin x="84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10/31/24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51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13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16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10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CLRS has proof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6D675-0C42-1E43-9EB2-1D146CC72A36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42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10/31/24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10/31/24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6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68.bin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2.bin"/><Relationship Id="rId3" Type="http://schemas.openxmlformats.org/officeDocument/2006/relationships/image" Target="../media/image47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6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1.bin"/><Relationship Id="rId5" Type="http://schemas.openxmlformats.org/officeDocument/2006/relationships/image" Target="../media/image48.emf"/><Relationship Id="rId4" Type="http://schemas.openxmlformats.org/officeDocument/2006/relationships/oleObject" Target="../embeddings/oleObject70.bin"/><Relationship Id="rId9" Type="http://schemas.openxmlformats.org/officeDocument/2006/relationships/image" Target="../media/image49.emf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9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2.emf"/><Relationship Id="rId4" Type="http://schemas.openxmlformats.org/officeDocument/2006/relationships/oleObject" Target="../embeddings/oleObject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2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4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6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8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22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7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6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2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0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2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8.emf"/><Relationship Id="rId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0.emf"/><Relationship Id="rId4" Type="http://schemas.openxmlformats.org/officeDocument/2006/relationships/oleObject" Target="../embeddings/oleObject36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4.emf"/><Relationship Id="rId4" Type="http://schemas.openxmlformats.org/officeDocument/2006/relationships/oleObject" Target="../embeddings/oleObject40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6.emf"/><Relationship Id="rId4" Type="http://schemas.openxmlformats.org/officeDocument/2006/relationships/oleObject" Target="../embeddings/oleObject42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oleObject" Target="../embeddings/oleObject42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7" Type="http://schemas.openxmlformats.org/officeDocument/2006/relationships/image" Target="../media/image38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6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5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0.emf"/><Relationship Id="rId4" Type="http://schemas.openxmlformats.org/officeDocument/2006/relationships/oleObject" Target="../embeddings/oleObject45.bin"/><Relationship Id="rId9" Type="http://schemas.openxmlformats.org/officeDocument/2006/relationships/image" Target="../media/image3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38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6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em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38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46.bin"/><Relationship Id="rId2" Type="http://schemas.openxmlformats.org/officeDocument/2006/relationships/oleObject" Target="../embeddings/oleObject4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emf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image" Target="../media/image44.emf"/><Relationship Id="rId3" Type="http://schemas.openxmlformats.org/officeDocument/2006/relationships/image" Target="../media/image39.emf"/><Relationship Id="rId7" Type="http://schemas.openxmlformats.org/officeDocument/2006/relationships/image" Target="../media/image41.emf"/><Relationship Id="rId12" Type="http://schemas.openxmlformats.org/officeDocument/2006/relationships/oleObject" Target="../embeddings/oleObject50.bin"/><Relationship Id="rId17" Type="http://schemas.openxmlformats.org/officeDocument/2006/relationships/image" Target="../media/image38.emf"/><Relationship Id="rId2" Type="http://schemas.openxmlformats.org/officeDocument/2006/relationships/oleObject" Target="../embeddings/oleObject44.bin"/><Relationship Id="rId16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43.emf"/><Relationship Id="rId5" Type="http://schemas.openxmlformats.org/officeDocument/2006/relationships/image" Target="../media/image40.emf"/><Relationship Id="rId15" Type="http://schemas.openxmlformats.org/officeDocument/2006/relationships/image" Target="../media/image45.e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5.bin"/><Relationship Id="rId9" Type="http://schemas.openxmlformats.org/officeDocument/2006/relationships/image" Target="../media/image42.emf"/><Relationship Id="rId14" Type="http://schemas.openxmlformats.org/officeDocument/2006/relationships/oleObject" Target="../embeddings/oleObject5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52.bin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5.bin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8.bin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59.bin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0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1.bin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3.bin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oleObject" Target="../embeddings/oleObject64.bin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shortest paths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Devansh Jalota and David Kauchak</a:t>
            </a:r>
            <a:br>
              <a:rPr lang="en-US" dirty="0"/>
            </a:br>
            <a:r>
              <a:rPr lang="en-US" dirty="0"/>
              <a:t>CS 140 – Fall 2024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09800" y="5791200"/>
            <a:ext cx="4705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</a:t>
            </a:r>
            <a:r>
              <a:rPr lang="en-US" sz="2800" baseline="-25000" dirty="0">
                <a:solidFill>
                  <a:srgbClr val="0000FF"/>
                </a:solidFill>
              </a:rPr>
              <a:t>15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 = 1. Can’t use vertex 4.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8B396EDF-09D2-234A-9B19-CD8A9DA1D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058612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0" y="4495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this weren’t true, we could have made a shorter path s to v using u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… but this is in contradiction with how we defined h(v)</a:t>
            </a:r>
          </a:p>
        </p:txBody>
      </p:sp>
    </p:spTree>
    <p:extLst>
      <p:ext uri="{BB962C8B-B14F-4D97-AF65-F5344CB8AC3E}">
        <p14:creationId xmlns:p14="http://schemas.microsoft.com/office/powerpoint/2010/main" val="240556653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187219" y="5204763"/>
            <a:ext cx="1505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is this?</a:t>
            </a:r>
          </a:p>
        </p:txBody>
      </p:sp>
    </p:spTree>
    <p:extLst>
      <p:ext uri="{BB962C8B-B14F-4D97-AF65-F5344CB8AC3E}">
        <p14:creationId xmlns:p14="http://schemas.microsoft.com/office/powerpoint/2010/main" val="723241427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85800" y="3581400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3581400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01675" y="4206875"/>
          <a:ext cx="2574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35100" imgH="203200" progId="Equation.3">
                  <p:embed/>
                </p:oleObj>
              </mc:Choice>
              <mc:Fallback>
                <p:oleObj name="Equation" r:id="rId4" imgW="1435100" imgH="20320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675" y="4206875"/>
                        <a:ext cx="2574925" cy="36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Left Brace 9"/>
          <p:cNvSpPr/>
          <p:nvPr/>
        </p:nvSpPr>
        <p:spPr>
          <a:xfrm rot="16200000">
            <a:off x="1524000" y="3733800"/>
            <a:ext cx="533400" cy="2057400"/>
          </a:xfrm>
          <a:prstGeom prst="lef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57200" y="5181600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203200" progId="Equation.3">
                  <p:embed/>
                </p:oleObj>
              </mc:Choice>
              <mc:Fallback>
                <p:oleObj name="Equation" r:id="rId6" imgW="1752600" imgH="203200" progId="Equation.3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5181600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9563" y="6019800"/>
          <a:ext cx="3876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81200" imgH="203200" progId="Equation.3">
                  <p:embed/>
                </p:oleObj>
              </mc:Choice>
              <mc:Fallback>
                <p:oleObj name="Equation" r:id="rId8" imgW="1981200" imgH="2032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9563" y="6019800"/>
                        <a:ext cx="3876675" cy="396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95800" y="59068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All edge weights in reweighted graph are non-negative</a:t>
            </a:r>
          </a:p>
        </p:txBody>
      </p:sp>
    </p:spTree>
    <p:extLst>
      <p:ext uri="{BB962C8B-B14F-4D97-AF65-F5344CB8AC3E}">
        <p14:creationId xmlns:p14="http://schemas.microsoft.com/office/powerpoint/2010/main" val="204302590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</p:spTree>
    <p:extLst>
      <p:ext uri="{BB962C8B-B14F-4D97-AF65-F5344CB8AC3E}">
        <p14:creationId xmlns:p14="http://schemas.microsoft.com/office/powerpoint/2010/main" val="26486291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5541666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Create G’</a:t>
            </a:r>
          </a:p>
          <a:p>
            <a:pPr marL="0" indent="0">
              <a:buNone/>
            </a:pPr>
            <a:r>
              <a:rPr lang="en-US" sz="2400" dirty="0"/>
              <a:t>run Bellman-Ford(G’,s)</a:t>
            </a:r>
          </a:p>
          <a:p>
            <a:pPr marL="0" indent="0">
              <a:buNone/>
            </a:pPr>
            <a:r>
              <a:rPr lang="en-US" sz="2400" dirty="0"/>
              <a:t>if no negative-weight cycle</a:t>
            </a:r>
          </a:p>
          <a:p>
            <a:pPr marL="274320" lvl="1" indent="0">
              <a:buNone/>
            </a:pPr>
            <a:r>
              <a:rPr lang="en-US" sz="2400" dirty="0"/>
              <a:t>	reweight edges in G</a:t>
            </a:r>
          </a:p>
          <a:p>
            <a:pPr marL="274320" lvl="1" indent="0">
              <a:buNone/>
            </a:pPr>
            <a:r>
              <a:rPr lang="en-US" sz="2400" dirty="0"/>
              <a:t>	run </a:t>
            </a:r>
            <a:r>
              <a:rPr lang="en-US" sz="2400" dirty="0" err="1"/>
              <a:t>Dijkstra’s</a:t>
            </a:r>
            <a:r>
              <a:rPr lang="en-US" sz="2400" dirty="0"/>
              <a:t> from every vertex</a:t>
            </a:r>
          </a:p>
          <a:p>
            <a:pPr marL="274320" lvl="1" indent="0">
              <a:buNone/>
            </a:pPr>
            <a:r>
              <a:rPr lang="en-US" sz="2400" dirty="0"/>
              <a:t>	reweight shortest paths based on 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4953000"/>
            <a:ext cx="15311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F232AC3-2F36-E04C-8EB5-DB4CF96A6F02}"/>
              </a:ext>
            </a:extLst>
          </p:cNvPr>
          <p:cNvSpPr txBox="1"/>
          <p:nvPr/>
        </p:nvSpPr>
        <p:spPr>
          <a:xfrm>
            <a:off x="6370655" y="1828800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347B6B-FC88-4F48-997F-A91809180F12}"/>
              </a:ext>
            </a:extLst>
          </p:cNvPr>
          <p:cNvSpPr txBox="1"/>
          <p:nvPr/>
        </p:nvSpPr>
        <p:spPr>
          <a:xfrm>
            <a:off x="6300319" y="2172119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(VE)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D45B5E-90B2-D643-8300-7F3FAC9309B3}"/>
              </a:ext>
            </a:extLst>
          </p:cNvPr>
          <p:cNvSpPr txBox="1"/>
          <p:nvPr/>
        </p:nvSpPr>
        <p:spPr>
          <a:xfrm>
            <a:off x="6340511" y="3088051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B2EA89-B4AE-3545-80BF-36F9C7562FAD}"/>
              </a:ext>
            </a:extLst>
          </p:cNvPr>
          <p:cNvSpPr txBox="1"/>
          <p:nvPr/>
        </p:nvSpPr>
        <p:spPr>
          <a:xfrm>
            <a:off x="6340511" y="3542318"/>
            <a:ext cx="2190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O(V</a:t>
            </a:r>
            <a:r>
              <a:rPr lang="en-US" sz="2400" baseline="30000" dirty="0">
                <a:solidFill>
                  <a:srgbClr val="0000FF"/>
                </a:solidFill>
              </a:rPr>
              <a:t>2</a:t>
            </a:r>
            <a:r>
              <a:rPr lang="en-US" sz="2400" dirty="0">
                <a:solidFill>
                  <a:srgbClr val="0000FF"/>
                </a:solidFill>
              </a:rPr>
              <a:t>logV+VE)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BB7596-90FA-CF4A-97B9-DB1E89F391BC}"/>
              </a:ext>
            </a:extLst>
          </p:cNvPr>
          <p:cNvSpPr txBox="1"/>
          <p:nvPr/>
        </p:nvSpPr>
        <p:spPr>
          <a:xfrm>
            <a:off x="6370655" y="3996585"/>
            <a:ext cx="124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θ</a:t>
            </a:r>
            <a:r>
              <a:rPr lang="en-US" sz="2400" dirty="0">
                <a:solidFill>
                  <a:srgbClr val="0000FF"/>
                </a:solidFill>
              </a:rPr>
              <a:t>(E)</a:t>
            </a:r>
          </a:p>
        </p:txBody>
      </p:sp>
    </p:spTree>
    <p:extLst>
      <p:ext uri="{BB962C8B-B14F-4D97-AF65-F5344CB8AC3E}">
        <p14:creationId xmlns:p14="http://schemas.microsoft.com/office/powerpoint/2010/main" val="4424740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Johnson’s: </a:t>
            </a:r>
            <a:r>
              <a:rPr lang="en-US" sz="3200" dirty="0"/>
              <a:t>O(V</a:t>
            </a:r>
            <a:r>
              <a:rPr lang="en-US" sz="3200" baseline="30000" dirty="0"/>
              <a:t>2</a:t>
            </a:r>
            <a:r>
              <a:rPr lang="en-US" sz="3200" dirty="0"/>
              <a:t> log V + V E)</a:t>
            </a:r>
          </a:p>
        </p:txBody>
      </p:sp>
    </p:spTree>
    <p:extLst>
      <p:ext uri="{BB962C8B-B14F-4D97-AF65-F5344CB8AC3E}">
        <p14:creationId xmlns:p14="http://schemas.microsoft.com/office/powerpoint/2010/main" val="27984781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2144BA-6C88-8E67-18D0-7FA5C40CF9E9}"/>
              </a:ext>
            </a:extLst>
          </p:cNvPr>
          <p:cNvSpPr txBox="1"/>
          <p:nvPr/>
        </p:nvSpPr>
        <p:spPr>
          <a:xfrm>
            <a:off x="3100552" y="2879835"/>
            <a:ext cx="22493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Handout</a:t>
            </a:r>
          </a:p>
        </p:txBody>
      </p:sp>
    </p:spTree>
    <p:extLst>
      <p:ext uri="{BB962C8B-B14F-4D97-AF65-F5344CB8AC3E}">
        <p14:creationId xmlns:p14="http://schemas.microsoft.com/office/powerpoint/2010/main" val="69303516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1295400" y="2103226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1600200" y="4236826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2743200" y="3322426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2743200" y="4998826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4267200" y="4998826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4267200" y="3322426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2057400" y="3589126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2055485" y="4692111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2057400" y="3551026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3276600" y="3589126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4533900" y="3855826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3276600" y="3703426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3198485" y="3777711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3276600" y="5265526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971800" y="3855826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4563087" y="4084426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3581400" y="5303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2057400" y="4922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2667000" y="4160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3429000" y="4313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733800" y="3932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1295400" y="32462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1676400" y="29414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cxnSpLocks/>
            <a:stCxn id="74" idx="4"/>
          </p:cNvCxnSpPr>
          <p:nvPr/>
        </p:nvCxnSpPr>
        <p:spPr>
          <a:xfrm>
            <a:off x="1562100" y="2636626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1750685" y="2558511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1828800" y="2369926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1750685" y="2558511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cxnSpLocks/>
            <a:stCxn id="74" idx="5"/>
          </p:cNvCxnSpPr>
          <p:nvPr/>
        </p:nvCxnSpPr>
        <p:spPr>
          <a:xfrm>
            <a:off x="1750685" y="2558511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2286000" y="2255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2209800" y="26366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2201556" y="28652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0" y="2712826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3581400" y="3170026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642603" y="1045229"/>
            <a:ext cx="6111766" cy="652741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What are the shortest paths from S to each of the vertices?</a:t>
            </a:r>
          </a:p>
        </p:txBody>
      </p:sp>
    </p:spTree>
    <p:extLst>
      <p:ext uri="{BB962C8B-B14F-4D97-AF65-F5344CB8AC3E}">
        <p14:creationId xmlns:p14="http://schemas.microsoft.com/office/powerpoint/2010/main" val="140704230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>
            <a:extLst>
              <a:ext uri="{FF2B5EF4-FFF2-40B4-BE49-F238E27FC236}">
                <a16:creationId xmlns:a16="http://schemas.microsoft.com/office/drawing/2014/main" id="{061425FD-DEC8-6847-A481-0EB5B540F8BE}"/>
              </a:ext>
            </a:extLst>
          </p:cNvPr>
          <p:cNvSpPr txBox="1"/>
          <p:nvPr/>
        </p:nvSpPr>
        <p:spPr>
          <a:xfrm>
            <a:off x="1717797" y="630284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ECCCDB8-79E3-0BA8-4251-BCA537687418}"/>
              </a:ext>
            </a:extLst>
          </p:cNvPr>
          <p:cNvSpPr txBox="1">
            <a:spLocks/>
          </p:cNvSpPr>
          <p:nvPr/>
        </p:nvSpPr>
        <p:spPr>
          <a:xfrm>
            <a:off x="1642603" y="1045229"/>
            <a:ext cx="6111766" cy="652741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Reweight the graph on the right based on the h values</a:t>
            </a:r>
          </a:p>
        </p:txBody>
      </p:sp>
    </p:spTree>
    <p:extLst>
      <p:ext uri="{BB962C8B-B14F-4D97-AF65-F5344CB8AC3E}">
        <p14:creationId xmlns:p14="http://schemas.microsoft.com/office/powerpoint/2010/main" val="3418376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061" r="-185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81BA23B-872B-3140-B5F9-05D92B9891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9726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342" y="338328"/>
            <a:ext cx="8153400" cy="990600"/>
          </a:xfrm>
        </p:spPr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V</a:t>
                </a:r>
                <a:r>
                  <a:rPr lang="en-US" sz="2800" baseline="30000" dirty="0"/>
                  <a:t>3</a:t>
                </a:r>
                <a:endParaRPr lang="en-US" sz="2800" dirty="0"/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7673258" cy="1918474"/>
              </a:xfrm>
              <a:prstGeom prst="rect">
                <a:avLst/>
              </a:prstGeom>
              <a:blipFill>
                <a:blip r:embed="rId2"/>
                <a:stretch>
                  <a:fillRect l="-1653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849337F-9CF8-7D47-AAA9-782DC99CFF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66895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solidFill>
                      <a:srgbClr val="FF0000"/>
                    </a:solidFill>
                  </a:rPr>
                  <a:t>What is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4648200"/>
                <a:ext cx="2895600" cy="584776"/>
              </a:xfrm>
              <a:prstGeom prst="rect">
                <a:avLst/>
              </a:prstGeom>
              <a:blipFill>
                <a:blip r:embed="rId3"/>
                <a:stretch>
                  <a:fillRect l="-5263" t="-10638" b="-297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Distance of the shortest path from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:r>
                  <a:rPr lang="en-US" sz="2800" dirty="0">
                    <a:solidFill>
                      <a:srgbClr val="0000FF"/>
                    </a:solidFill>
                  </a:rPr>
                  <a:t>If we can calculate this, for all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i="1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, we’re done!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5334000"/>
                <a:ext cx="8382000" cy="954107"/>
              </a:xfrm>
              <a:prstGeom prst="rect">
                <a:avLst/>
              </a:prstGeom>
              <a:blipFill>
                <a:blip r:embed="rId4"/>
                <a:stretch>
                  <a:fillRect l="-1210" t="-8000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/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32109D3-EA08-B64F-BDCF-3CEC653393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142" y="3113829"/>
                <a:ext cx="7924800" cy="1405513"/>
              </a:xfrm>
              <a:prstGeom prst="rect">
                <a:avLst/>
              </a:prstGeom>
              <a:blipFill>
                <a:blip r:embed="rId5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145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Assume we know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baseline="30000" dirty="0">
                  <a:solidFill>
                    <a:srgbClr val="FF6600"/>
                  </a:solidFill>
                </a:endParaRPr>
              </a:p>
              <a:p>
                <a:endParaRPr lang="en-US" sz="2800" dirty="0"/>
              </a:p>
              <a:p>
                <a:r>
                  <a:rPr lang="en-US" sz="2800" dirty="0">
                    <a:solidFill>
                      <a:srgbClr val="FF0000"/>
                    </a:solidFill>
                  </a:rPr>
                  <a:t>How can we calculate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, i.e. shortest path now including vertex k+1? (Hint: in terms of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)</a:t>
                </a:r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958404"/>
                <a:ext cx="8077200" cy="1823576"/>
              </a:xfrm>
              <a:prstGeom prst="rect">
                <a:avLst/>
              </a:prstGeom>
              <a:blipFill>
                <a:blip r:embed="rId2"/>
                <a:stretch>
                  <a:fillRect l="-1413" t="-2759" b="-7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64284" y="5120458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FF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FDE4050-209F-924B-877E-81F4BC787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448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521BE3D-4D2A-D64D-89CF-1EC7184D34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667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0000FF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419600"/>
                <a:ext cx="2246376" cy="530915"/>
              </a:xfrm>
              <a:prstGeom prst="rect">
                <a:avLst/>
              </a:prstGeom>
              <a:blipFill>
                <a:blip r:embed="rId2"/>
                <a:stretch>
                  <a:fillRect l="-1685" t="-11905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722FC1A-CCD3-2642-A5B7-E88F41D400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4545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C16743EA-FE94-0240-8673-4ED8570641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031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2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10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2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7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32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36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7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8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0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124200" y="6248400"/>
            <a:ext cx="3477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What is the cost of this path?</a:t>
            </a:r>
          </a:p>
        </p:txBody>
      </p:sp>
      <p:sp>
        <p:nvSpPr>
          <p:cNvPr id="46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7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C9DD9B5-FD20-BA4F-9E06-D2FEA831BD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3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09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FF0000"/>
                </a:solidFill>
              </a:rPr>
              <a:t>Vertex k+1 does give us a shorter path</a:t>
            </a:r>
          </a:p>
        </p:txBody>
      </p:sp>
      <p:sp>
        <p:nvSpPr>
          <p:cNvPr id="6" name="Rectangle 5"/>
          <p:cNvSpPr/>
          <p:nvPr/>
        </p:nvSpPr>
        <p:spPr>
          <a:xfrm>
            <a:off x="2362200" y="6096000"/>
            <a:ext cx="9925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i(k+1)</a:t>
            </a:r>
            <a:r>
              <a:rPr lang="en-US" sz="2400" baseline="30000" dirty="0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762000" y="5181600"/>
            <a:ext cx="609600" cy="533400"/>
            <a:chOff x="1824" y="2736"/>
            <a:chExt cx="384" cy="336"/>
          </a:xfrm>
        </p:grpSpPr>
        <p:sp>
          <p:nvSpPr>
            <p:cNvPr id="29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6"/>
            <p:cNvSpPr txBox="1">
              <a:spLocks noChangeArrowheads="1"/>
            </p:cNvSpPr>
            <p:nvPr/>
          </p:nvSpPr>
          <p:spPr bwMode="auto">
            <a:xfrm>
              <a:off x="1920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 err="1"/>
                <a:t>i</a:t>
              </a:r>
              <a:endParaRPr lang="en-US" sz="2400" dirty="0"/>
            </a:p>
          </p:txBody>
        </p:sp>
      </p:grpSp>
      <p:sp>
        <p:nvSpPr>
          <p:cNvPr id="33" name="Oval 8"/>
          <p:cNvSpPr>
            <a:spLocks noChangeArrowheads="1"/>
          </p:cNvSpPr>
          <p:nvPr/>
        </p:nvSpPr>
        <p:spPr bwMode="auto">
          <a:xfrm>
            <a:off x="2057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" name="Oval 14"/>
          <p:cNvSpPr>
            <a:spLocks noChangeArrowheads="1"/>
          </p:cNvSpPr>
          <p:nvPr/>
        </p:nvSpPr>
        <p:spPr bwMode="auto">
          <a:xfrm>
            <a:off x="32004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5" name="Oval 17"/>
          <p:cNvSpPr>
            <a:spLocks noChangeArrowheads="1"/>
          </p:cNvSpPr>
          <p:nvPr/>
        </p:nvSpPr>
        <p:spPr bwMode="auto">
          <a:xfrm>
            <a:off x="4495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9" name="Line 22"/>
          <p:cNvSpPr>
            <a:spLocks noChangeShapeType="1"/>
          </p:cNvSpPr>
          <p:nvPr/>
        </p:nvSpPr>
        <p:spPr bwMode="auto">
          <a:xfrm>
            <a:off x="12954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5" name="Line 25"/>
          <p:cNvSpPr>
            <a:spLocks noChangeShapeType="1"/>
          </p:cNvSpPr>
          <p:nvPr/>
        </p:nvSpPr>
        <p:spPr bwMode="auto">
          <a:xfrm>
            <a:off x="25908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6002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4495800" y="5269468"/>
            <a:ext cx="685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/>
              <a:t>k+1</a:t>
            </a:r>
          </a:p>
        </p:txBody>
      </p:sp>
      <p:sp>
        <p:nvSpPr>
          <p:cNvPr id="50" name="Oval 8"/>
          <p:cNvSpPr>
            <a:spLocks noChangeArrowheads="1"/>
          </p:cNvSpPr>
          <p:nvPr/>
        </p:nvSpPr>
        <p:spPr bwMode="auto">
          <a:xfrm>
            <a:off x="5791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" name="Oval 14"/>
          <p:cNvSpPr>
            <a:spLocks noChangeArrowheads="1"/>
          </p:cNvSpPr>
          <p:nvPr/>
        </p:nvSpPr>
        <p:spPr bwMode="auto">
          <a:xfrm>
            <a:off x="69342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" name="Oval 17"/>
          <p:cNvSpPr>
            <a:spLocks noChangeArrowheads="1"/>
          </p:cNvSpPr>
          <p:nvPr/>
        </p:nvSpPr>
        <p:spPr bwMode="auto">
          <a:xfrm>
            <a:off x="7924800" y="5181600"/>
            <a:ext cx="533400" cy="533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3" name="Line 24"/>
          <p:cNvSpPr>
            <a:spLocks noChangeShapeType="1"/>
          </p:cNvSpPr>
          <p:nvPr/>
        </p:nvSpPr>
        <p:spPr bwMode="auto">
          <a:xfrm>
            <a:off x="7467600" y="5410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4" name="Line 25"/>
          <p:cNvSpPr>
            <a:spLocks noChangeShapeType="1"/>
          </p:cNvSpPr>
          <p:nvPr/>
        </p:nvSpPr>
        <p:spPr bwMode="auto">
          <a:xfrm>
            <a:off x="63246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5562600" y="5791200"/>
            <a:ext cx="2301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vertices {1…k}</a:t>
            </a:r>
          </a:p>
        </p:txBody>
      </p:sp>
      <p:sp>
        <p:nvSpPr>
          <p:cNvPr id="56" name="Text Box 6"/>
          <p:cNvSpPr txBox="1">
            <a:spLocks noChangeArrowheads="1"/>
          </p:cNvSpPr>
          <p:nvPr/>
        </p:nvSpPr>
        <p:spPr bwMode="auto">
          <a:xfrm>
            <a:off x="8077200" y="51816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/>
              <a:t>J</a:t>
            </a:r>
          </a:p>
        </p:txBody>
      </p:sp>
      <p:sp>
        <p:nvSpPr>
          <p:cNvPr id="57" name="Line 22"/>
          <p:cNvSpPr>
            <a:spLocks noChangeShapeType="1"/>
          </p:cNvSpPr>
          <p:nvPr/>
        </p:nvSpPr>
        <p:spPr bwMode="auto">
          <a:xfrm>
            <a:off x="37338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" name="Line 22"/>
          <p:cNvSpPr>
            <a:spLocks noChangeShapeType="1"/>
          </p:cNvSpPr>
          <p:nvPr/>
        </p:nvSpPr>
        <p:spPr bwMode="auto">
          <a:xfrm>
            <a:off x="5029200" y="54102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477000" y="6019800"/>
            <a:ext cx="9412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</a:t>
            </a:r>
            <a:r>
              <a:rPr lang="en-US" sz="2400" baseline="-25000" dirty="0">
                <a:solidFill>
                  <a:srgbClr val="0000FF"/>
                </a:solidFill>
              </a:rPr>
              <a:t>(k+1)</a:t>
            </a:r>
            <a:r>
              <a:rPr lang="en-US" sz="2400" baseline="-250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en-US" sz="2400" baseline="30000" dirty="0" err="1">
                <a:solidFill>
                  <a:srgbClr val="0000FF"/>
                </a:solidFill>
              </a:rPr>
              <a:t>k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88597" y="6167735"/>
            <a:ext cx="364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+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580D28C6-FF2F-5C4B-B49B-509ADC74BC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/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7CAAE1A-91B6-C048-9B03-B6991F5FFA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4575483" cy="620876"/>
              </a:xfrm>
              <a:prstGeom prst="rect">
                <a:avLst/>
              </a:prstGeom>
              <a:blipFill>
                <a:blip r:embed="rId3"/>
                <a:stretch>
                  <a:fillRect b="-10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619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590800" y="4419600"/>
            <a:ext cx="533400" cy="533400"/>
            <a:chOff x="1824" y="2736"/>
            <a:chExt cx="336" cy="33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3733800" y="3505200"/>
            <a:ext cx="533400" cy="533400"/>
            <a:chOff x="1824" y="2736"/>
            <a:chExt cx="336" cy="336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B</a:t>
              </a:r>
            </a:p>
          </p:txBody>
        </p:sp>
      </p:grpSp>
      <p:grpSp>
        <p:nvGrpSpPr>
          <p:cNvPr id="10" name="Group 10"/>
          <p:cNvGrpSpPr>
            <a:grpSpLocks/>
          </p:cNvGrpSpPr>
          <p:nvPr/>
        </p:nvGrpSpPr>
        <p:grpSpPr bwMode="auto">
          <a:xfrm>
            <a:off x="3733800" y="5181600"/>
            <a:ext cx="533400" cy="533400"/>
            <a:chOff x="1824" y="2736"/>
            <a:chExt cx="336" cy="336"/>
          </a:xfrm>
        </p:grpSpPr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C</a:t>
              </a:r>
            </a:p>
          </p:txBody>
        </p: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5257800" y="5181600"/>
            <a:ext cx="533400" cy="533400"/>
            <a:chOff x="1824" y="2736"/>
            <a:chExt cx="336" cy="336"/>
          </a:xfrm>
        </p:grpSpPr>
        <p:sp>
          <p:nvSpPr>
            <p:cNvPr id="14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E</a:t>
              </a:r>
            </a:p>
          </p:txBody>
        </p:sp>
      </p:grpSp>
      <p:grpSp>
        <p:nvGrpSpPr>
          <p:cNvPr id="16" name="Group 16"/>
          <p:cNvGrpSpPr>
            <a:grpSpLocks/>
          </p:cNvGrpSpPr>
          <p:nvPr/>
        </p:nvGrpSpPr>
        <p:grpSpPr bwMode="auto">
          <a:xfrm>
            <a:off x="5257800" y="3505200"/>
            <a:ext cx="533400" cy="533400"/>
            <a:chOff x="1824" y="2736"/>
            <a:chExt cx="336" cy="336"/>
          </a:xfrm>
        </p:grpSpPr>
        <p:sp>
          <p:nvSpPr>
            <p:cNvPr id="17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3048000" y="37719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3046085" y="48748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48000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4267200" y="37719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48200" y="3364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cxnSp>
        <p:nvCxnSpPr>
          <p:cNvPr id="24" name="Straight Arrow Connector 23"/>
          <p:cNvCxnSpPr>
            <a:stCxn id="17" idx="4"/>
            <a:endCxn id="14" idx="0"/>
          </p:cNvCxnSpPr>
          <p:nvPr/>
        </p:nvCxnSpPr>
        <p:spPr>
          <a:xfrm>
            <a:off x="55245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4267200" y="38862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8" idx="5"/>
            <a:endCxn id="14" idx="1"/>
          </p:cNvCxnSpPr>
          <p:nvPr/>
        </p:nvCxnSpPr>
        <p:spPr>
          <a:xfrm>
            <a:off x="4189085" y="39604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962400" y="40386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553687" y="426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572000" y="5486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8000" y="5105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6576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19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24400" y="4114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267200" y="5410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95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>
                <a:solidFill>
                  <a:srgbClr val="000000"/>
                </a:solidFill>
              </a:rPr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5791200"/>
            <a:ext cx="5608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combine these two options?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E307E2F-F181-E142-A6F5-030D69288B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/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800" i="1" baseline="-25000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e>
                      <m:sup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i="1" dirty="0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800" i="1" dirty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= ?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1311D03-CF4B-3E4B-A252-AF55E5D3D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343400"/>
                <a:ext cx="1981200" cy="530915"/>
              </a:xfrm>
              <a:prstGeom prst="rect">
                <a:avLst/>
              </a:prstGeom>
              <a:blipFill>
                <a:blip r:embed="rId3"/>
                <a:stretch>
                  <a:fillRect l="-1911" t="-9302" b="-279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42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relationship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25908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57200" y="2895600"/>
            <a:ext cx="609654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Two options: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doesn’t give us a shorter path</a:t>
            </a:r>
          </a:p>
          <a:p>
            <a:pPr marL="342900" indent="-342900">
              <a:buAutoNum type="arabicParenR"/>
            </a:pPr>
            <a:r>
              <a:rPr lang="en-US" sz="2400" dirty="0"/>
              <a:t>Vertex k+1 does give us a shorter path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8400" y="5791200"/>
            <a:ext cx="3673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whichever is shorter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39AAAF-D148-8F49-A1CF-13EC734919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/>
              <p:nvPr/>
            </p:nvSpPr>
            <p:spPr>
              <a:xfrm>
                <a:off x="469392" y="4263953"/>
                <a:ext cx="6162841" cy="676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 baseline="-2500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 dirty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p>
                                <m:sSup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800" i="1" baseline="-25000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e>
                                <m:sup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1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 dirty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d>
                                <m:dPr>
                                  <m:ctrlP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800" i="1" dirty="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sz="2800" b="0" i="1" dirty="0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  <m:sup>
                          <m:r>
                            <a:rPr lang="en-US" sz="2800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 b="0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E21C283-B432-1F4D-9B7A-78BFE1777AA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92" y="4263953"/>
                <a:ext cx="6162841" cy="676404"/>
              </a:xfrm>
              <a:prstGeom prst="rect">
                <a:avLst/>
              </a:prstGeom>
              <a:blipFill>
                <a:blip r:embed="rId3"/>
                <a:stretch>
                  <a:fillRect b="-12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3057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Calculate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i="1" baseline="30000" dirty="0" err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for increasing k, i.e. k = 1 to V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76400"/>
                <a:ext cx="8229600" cy="566737"/>
              </a:xfrm>
              <a:blipFill>
                <a:blip r:embed="rId2"/>
                <a:stretch>
                  <a:fillRect l="-1698" t="-13333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/>
              <p:cNvSpPr txBox="1">
                <a:spLocks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Floyd-</a:t>
                </a:r>
                <a:r>
                  <a:rPr lang="en-US" sz="2800" dirty="0" err="1"/>
                  <a:t>Warshall</a:t>
                </a:r>
                <a:r>
                  <a:rPr lang="en-US" sz="2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d</a:t>
                </a:r>
                <a:r>
                  <a:rPr lang="en-US" sz="2800" baseline="30000" dirty="0"/>
                  <a:t>0</a:t>
                </a:r>
                <a:r>
                  <a:rPr lang="en-US" sz="2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2800" dirty="0"/>
                  <a:t>      for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2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2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2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2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2800" dirty="0"/>
              </a:p>
            </p:txBody>
          </p:sp>
        </mc:Choice>
        <mc:Fallback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2438400"/>
                <a:ext cx="8229600" cy="3886200"/>
              </a:xfrm>
              <a:prstGeom prst="rect">
                <a:avLst/>
              </a:prstGeom>
              <a:blipFill>
                <a:blip r:embed="rId3"/>
                <a:stretch>
                  <a:fillRect l="-1541" t="-1954" b="-15309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/>
          <p:cNvCxnSpPr/>
          <p:nvPr/>
        </p:nvCxnSpPr>
        <p:spPr>
          <a:xfrm>
            <a:off x="304800" y="22860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280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0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047" y="6226477"/>
            <a:ext cx="191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adjacency matrix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/>
        </p:nvGraphicFramePr>
        <p:xfrm>
          <a:off x="4572000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72000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5518939" y="6172200"/>
            <a:ext cx="126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no change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7" name="TextBox 4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4250712" y="3886200"/>
            <a:ext cx="321288" cy="2003161"/>
            <a:chOff x="67956" y="3864239"/>
            <a:chExt cx="321288" cy="2003161"/>
          </a:xfrm>
        </p:grpSpPr>
        <p:sp>
          <p:nvSpPr>
            <p:cNvPr id="54" name="TextBox 53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800600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EEA0C9D-250E-D44D-B0D6-938E27A64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5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592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6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4400" y="3733800"/>
          <a:ext cx="28146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200" imgH="1130300" progId="Equation.3">
                  <p:embed/>
                </p:oleObj>
              </mc:Choice>
              <mc:Fallback>
                <p:oleObj name="Equation" r:id="rId4" imgW="1346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24400" y="3733800"/>
                        <a:ext cx="28146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F24EFC2-860C-BA4B-A1A6-73F69B270F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493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1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1700" y="3733800"/>
          <a:ext cx="28416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900" imgH="1130300" progId="Equation.3">
                  <p:embed/>
                </p:oleObj>
              </mc:Choice>
              <mc:Fallback>
                <p:oleObj name="Equation" r:id="rId4" imgW="1358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1700" y="3733800"/>
                        <a:ext cx="28416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2" name="Oval 1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743200" y="4267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5" name="Oval 64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dijk</m:t>
                            </m:r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 xmlns="">
          <p:sp>
            <p:nvSpPr>
              <p:cNvPr id="68" name="Content Placeholder 3">
                <a:extLst>
                  <a:ext uri="{FF2B5EF4-FFF2-40B4-BE49-F238E27FC236}">
                    <a16:creationId xmlns:a16="http://schemas.microsoft.com/office/drawing/2014/main" id="{08830710-0245-8840-A45A-C282897590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7"/>
                <a:stretch>
                  <a:fillRect l="-783" t="-88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4364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89500" y="3733800"/>
          <a:ext cx="25479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19200" imgH="1130300" progId="Equation.3">
                  <p:embed/>
                </p:oleObj>
              </mc:Choice>
              <mc:Fallback>
                <p:oleObj name="Equation" r:id="rId4" imgW="12192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89500" y="3733800"/>
                        <a:ext cx="2547938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8C082472-0477-4A44-87E5-D2202AC18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467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1130300" progId="Equation.3">
                  <p:embed/>
                </p:oleObj>
              </mc:Choice>
              <mc:Fallback>
                <p:oleObj name="Equation" r:id="rId4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4" name="Oval 63"/>
          <p:cNvSpPr/>
          <p:nvPr/>
        </p:nvSpPr>
        <p:spPr>
          <a:xfrm>
            <a:off x="11430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11430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9" name="Oval 68"/>
          <p:cNvSpPr/>
          <p:nvPr/>
        </p:nvSpPr>
        <p:spPr>
          <a:xfrm>
            <a:off x="55626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6D51E3FD-1F92-294F-A68E-37D95985E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2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876800" y="3733800"/>
          <a:ext cx="25749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1900" imgH="1130300" progId="Equation.3">
                  <p:embed/>
                </p:oleObj>
              </mc:Choice>
              <mc:Fallback>
                <p:oleObj name="Equation" r:id="rId4" imgW="1231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3733800"/>
                        <a:ext cx="25749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C37BE488-B8B3-9042-A02F-B7B1C7AE7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3170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31F22F00-3F66-AA40-BDC5-3D014F1B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1969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F2714-39FD-199F-4BC6-9A719821D0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7D0F5-5554-6A66-5532-3CA8BEE2D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CEDC37-0790-00B1-E4E9-5568FE0EB1AA}"/>
              </a:ext>
            </a:extLst>
          </p:cNvPr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F8282-2A18-49C2-9D16-F45F5CEB491F}"/>
              </a:ext>
            </a:extLst>
          </p:cNvPr>
          <p:cNvSpPr txBox="1"/>
          <p:nvPr/>
        </p:nvSpPr>
        <p:spPr>
          <a:xfrm>
            <a:off x="480142" y="338222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Application 1:</a:t>
            </a:r>
            <a:r>
              <a:rPr lang="en-US" sz="2800" dirty="0"/>
              <a:t> Calculate diameter in networks, i.e., the longest of all shortest paths (e.g., longest possible transit time between messages in a communication network)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D1DEC5F-F798-5F28-F711-0766B61847D5}"/>
              </a:ext>
            </a:extLst>
          </p:cNvPr>
          <p:cNvSpPr txBox="1"/>
          <p:nvPr/>
        </p:nvSpPr>
        <p:spPr>
          <a:xfrm>
            <a:off x="480142" y="5058620"/>
            <a:ext cx="8153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Application 2:</a:t>
            </a:r>
            <a:r>
              <a:rPr lang="en-US" sz="2800" dirty="0"/>
              <a:t> Navigational applications (e.g., Google Maps) often need to store APSPs to query in real-time routing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2098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209800" y="4648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4770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0" name="Content Placeholder 3">
                <a:extLst>
                  <a:ext uri="{FF2B5EF4-FFF2-40B4-BE49-F238E27FC236}">
                    <a16:creationId xmlns:a16="http://schemas.microsoft.com/office/drawing/2014/main" id="{8E5A1628-5D0C-C644-B4D3-1288DBDA4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8922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4" name="Content Placeholder 3">
                <a:extLst>
                  <a:ext uri="{FF2B5EF4-FFF2-40B4-BE49-F238E27FC236}">
                    <a16:creationId xmlns:a16="http://schemas.microsoft.com/office/drawing/2014/main" id="{36A165BC-05E8-5143-AC00-DD54764BA5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3346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ABC2D8B6-1248-4E40-8A28-53E65CFBC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8975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rgbClr val="1F1F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83137" y="3733800"/>
          <a:ext cx="27606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20800" imgH="1130300" progId="Equation.3">
                  <p:embed/>
                </p:oleObj>
              </mc:Choice>
              <mc:Fallback>
                <p:oleObj name="Equation" r:id="rId4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3137" y="3733800"/>
                        <a:ext cx="27606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sp>
        <p:nvSpPr>
          <p:cNvPr id="63" name="Oval 62"/>
          <p:cNvSpPr/>
          <p:nvPr/>
        </p:nvSpPr>
        <p:spPr>
          <a:xfrm>
            <a:off x="27432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17526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8194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7" name="Oval 66"/>
          <p:cNvSpPr/>
          <p:nvPr/>
        </p:nvSpPr>
        <p:spPr>
          <a:xfrm>
            <a:off x="6934200" y="38100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019800" y="1828800"/>
            <a:ext cx="685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391400" y="1981200"/>
            <a:ext cx="762000" cy="381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1" name="Content Placeholder 3">
                <a:extLst>
                  <a:ext uri="{FF2B5EF4-FFF2-40B4-BE49-F238E27FC236}">
                    <a16:creationId xmlns:a16="http://schemas.microsoft.com/office/drawing/2014/main" id="{42A3C0B8-09C4-394B-9AF2-AA7030CABF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7933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7108D42-72FE-B6E7-4EFF-7D23F5F4B8E5}"/>
              </a:ext>
            </a:extLst>
          </p:cNvPr>
          <p:cNvSpPr/>
          <p:nvPr/>
        </p:nvSpPr>
        <p:spPr>
          <a:xfrm>
            <a:off x="5420891" y="5472203"/>
            <a:ext cx="1976306" cy="369332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5800CB4-C46E-D241-DE5F-C193B728A58C}"/>
              </a:ext>
            </a:extLst>
          </p:cNvPr>
          <p:cNvSpPr/>
          <p:nvPr/>
        </p:nvSpPr>
        <p:spPr>
          <a:xfrm>
            <a:off x="5334000" y="5524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4488F-18DA-3977-E41F-0C989C9A4A58}"/>
              </a:ext>
            </a:extLst>
          </p:cNvPr>
          <p:cNvSpPr txBox="1"/>
          <p:nvPr/>
        </p:nvSpPr>
        <p:spPr>
          <a:xfrm>
            <a:off x="5380823" y="553616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6151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036192"/>
              </p:ext>
            </p:extLst>
          </p:nvPr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E7108D42-72FE-B6E7-4EFF-7D23F5F4B8E5}"/>
              </a:ext>
            </a:extLst>
          </p:cNvPr>
          <p:cNvSpPr/>
          <p:nvPr/>
        </p:nvSpPr>
        <p:spPr>
          <a:xfrm>
            <a:off x="5420891" y="5472203"/>
            <a:ext cx="1976306" cy="369332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B4488F-18DA-3977-E41F-0C989C9A4A58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5979C908-1CD4-5FBA-EE7D-3745B024445C}"/>
              </a:ext>
            </a:extLst>
          </p:cNvPr>
          <p:cNvSpPr/>
          <p:nvPr/>
        </p:nvSpPr>
        <p:spPr>
          <a:xfrm>
            <a:off x="1084569" y="55245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693998F-3F17-10A7-3389-7EF58EA2807F}"/>
              </a:ext>
            </a:extLst>
          </p:cNvPr>
          <p:cNvSpPr/>
          <p:nvPr/>
        </p:nvSpPr>
        <p:spPr>
          <a:xfrm>
            <a:off x="1673995" y="5508211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9A1B91-EA1C-11F6-189B-3680267A9292}"/>
              </a:ext>
            </a:extLst>
          </p:cNvPr>
          <p:cNvSpPr/>
          <p:nvPr/>
        </p:nvSpPr>
        <p:spPr>
          <a:xfrm>
            <a:off x="1084569" y="4712732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3587843-300F-254E-4E73-9C233E6C9814}"/>
              </a:ext>
            </a:extLst>
          </p:cNvPr>
          <p:cNvSpPr/>
          <p:nvPr/>
        </p:nvSpPr>
        <p:spPr>
          <a:xfrm>
            <a:off x="5357355" y="5518511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9033DE-9CEF-47AF-3192-090C26B90C59}"/>
              </a:ext>
            </a:extLst>
          </p:cNvPr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313630-5EAC-EEF3-FB67-7C4DA3EF412B}"/>
              </a:ext>
            </a:extLst>
          </p:cNvPr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</p:spTree>
    <p:extLst>
      <p:ext uri="{BB962C8B-B14F-4D97-AF65-F5344CB8AC3E}">
        <p14:creationId xmlns:p14="http://schemas.microsoft.com/office/powerpoint/2010/main" val="40481889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B072BD9-81C1-0E7B-74D6-DD46DC3A33AE}"/>
              </a:ext>
            </a:extLst>
          </p:cNvPr>
          <p:cNvSpPr/>
          <p:nvPr/>
        </p:nvSpPr>
        <p:spPr>
          <a:xfrm>
            <a:off x="6499282" y="5498068"/>
            <a:ext cx="900362" cy="47180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>
            <a:extLst>
              <a:ext uri="{FF2B5EF4-FFF2-40B4-BE49-F238E27FC236}">
                <a16:creationId xmlns:a16="http://schemas.microsoft.com/office/drawing/2014/main" id="{54E1E9F3-3309-A8B3-A804-B63DCB9BAE93}"/>
              </a:ext>
            </a:extLst>
          </p:cNvPr>
          <p:cNvSpPr/>
          <p:nvPr/>
        </p:nvSpPr>
        <p:spPr>
          <a:xfrm>
            <a:off x="6477000" y="554347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4B771-5565-54E9-672A-593D4976A5D4}"/>
              </a:ext>
            </a:extLst>
          </p:cNvPr>
          <p:cNvSpPr txBox="1"/>
          <p:nvPr/>
        </p:nvSpPr>
        <p:spPr>
          <a:xfrm>
            <a:off x="6508968" y="551215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FC817E-8269-7844-9CD4-C3A8FF6018F6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790427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9B072BD9-81C1-0E7B-74D6-DD46DC3A33AE}"/>
              </a:ext>
            </a:extLst>
          </p:cNvPr>
          <p:cNvSpPr/>
          <p:nvPr/>
        </p:nvSpPr>
        <p:spPr>
          <a:xfrm>
            <a:off x="6499282" y="5498068"/>
            <a:ext cx="900362" cy="471808"/>
          </a:xfrm>
          <a:prstGeom prst="rect">
            <a:avLst/>
          </a:prstGeom>
          <a:solidFill>
            <a:schemeClr val="bg1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34B771-5565-54E9-672A-593D4976A5D4}"/>
              </a:ext>
            </a:extLst>
          </p:cNvPr>
          <p:cNvSpPr txBox="1"/>
          <p:nvPr/>
        </p:nvSpPr>
        <p:spPr>
          <a:xfrm>
            <a:off x="6501812" y="54601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BC6028-9E28-1B47-24D1-9B1405683F1A}"/>
              </a:ext>
            </a:extLst>
          </p:cNvPr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CECE044-D911-CF70-7208-87E97B27170D}"/>
              </a:ext>
            </a:extLst>
          </p:cNvPr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75DCB1-E7E4-B1D5-1285-F40F48E94DB8}"/>
              </a:ext>
            </a:extLst>
          </p:cNvPr>
          <p:cNvSpPr/>
          <p:nvPr/>
        </p:nvSpPr>
        <p:spPr>
          <a:xfrm>
            <a:off x="2232082" y="5498068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1BAF3264-BDD8-7564-8C92-27A955545187}"/>
              </a:ext>
            </a:extLst>
          </p:cNvPr>
          <p:cNvSpPr/>
          <p:nvPr/>
        </p:nvSpPr>
        <p:spPr>
          <a:xfrm>
            <a:off x="1662674" y="5498068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B61E901-22AE-8596-9AA2-CC8933138368}"/>
              </a:ext>
            </a:extLst>
          </p:cNvPr>
          <p:cNvSpPr/>
          <p:nvPr/>
        </p:nvSpPr>
        <p:spPr>
          <a:xfrm>
            <a:off x="2228088" y="466087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5508133-6B0C-1A6B-C6EE-8B1B3C7B34E8}"/>
              </a:ext>
            </a:extLst>
          </p:cNvPr>
          <p:cNvSpPr/>
          <p:nvPr/>
        </p:nvSpPr>
        <p:spPr>
          <a:xfrm>
            <a:off x="6459366" y="5492234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3D922F-7636-F310-928A-7C1FD55B52E3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8318169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2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/>
        </p:nvGraphicFramePr>
        <p:xfrm>
          <a:off x="380999" y="3733800"/>
          <a:ext cx="307882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200" imgH="1130300" progId="Equation.3">
                  <p:embed/>
                </p:oleObj>
              </mc:Choice>
              <mc:Fallback>
                <p:oleObj name="Equation" r:id="rId2" imgW="1473200" imgH="1130300" progId="Equation.3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0999" y="3733800"/>
                        <a:ext cx="307882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38675" y="3733800"/>
          <a:ext cx="30797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8675" y="3733800"/>
                        <a:ext cx="30797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3" name="Content Placeholder 3">
                <a:extLst>
                  <a:ext uri="{FF2B5EF4-FFF2-40B4-BE49-F238E27FC236}">
                    <a16:creationId xmlns:a16="http://schemas.microsoft.com/office/drawing/2014/main" id="{6B5C89C2-34C9-1D46-9AAB-E0F0E264F7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EAA6C9A9-6D73-9599-CD19-A85CC338023C}"/>
              </a:ext>
            </a:extLst>
          </p:cNvPr>
          <p:cNvSpPr txBox="1"/>
          <p:nvPr/>
        </p:nvSpPr>
        <p:spPr>
          <a:xfrm>
            <a:off x="538082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7B6CB3-FB83-7CAC-BEE6-4D539BB8399F}"/>
              </a:ext>
            </a:extLst>
          </p:cNvPr>
          <p:cNvSpPr txBox="1"/>
          <p:nvPr/>
        </p:nvSpPr>
        <p:spPr>
          <a:xfrm>
            <a:off x="6504307" y="54864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12222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27575" y="3733800"/>
          <a:ext cx="27622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20800" imgH="1130300" progId="Equation.3">
                  <p:embed/>
                </p:oleObj>
              </mc:Choice>
              <mc:Fallback>
                <p:oleObj name="Equation" r:id="rId2" imgW="13208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27575" y="3733800"/>
                        <a:ext cx="276225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6953250" y="38100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98ED0DC1-1C25-474E-9837-83991E2081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48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915196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1130300" progId="Equation.3">
                  <p:embed/>
                </p:oleObj>
              </mc:Choice>
              <mc:Fallback>
                <p:oleObj name="Equation" r:id="rId2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2895600" y="38862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362200" y="38862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68" name="Oval 67"/>
          <p:cNvSpPr/>
          <p:nvPr/>
        </p:nvSpPr>
        <p:spPr>
          <a:xfrm>
            <a:off x="7086600" y="3886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5BDC4A5C-96A2-7843-955F-6339736212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25586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68850" y="3733800"/>
          <a:ext cx="29464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700" imgH="1130300" progId="Equation.3">
                  <p:embed/>
                </p:oleObj>
              </mc:Choice>
              <mc:Fallback>
                <p:oleObj name="Equation" r:id="rId2" imgW="14097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8850" y="3733800"/>
                        <a:ext cx="2946400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Straight Connector 69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5" name="Content Placeholder 3">
                <a:extLst>
                  <a:ext uri="{FF2B5EF4-FFF2-40B4-BE49-F238E27FC236}">
                    <a16:creationId xmlns:a16="http://schemas.microsoft.com/office/drawing/2014/main" id="{9D0705E2-4F5B-0E4A-85DB-597D81601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61667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1130300" progId="Equation.3">
                  <p:embed/>
                </p:oleObj>
              </mc:Choice>
              <mc:Fallback>
                <p:oleObj name="Equation" r:id="rId2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" name="Oval 63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7" name="Content Placeholder 3">
                <a:extLst>
                  <a:ext uri="{FF2B5EF4-FFF2-40B4-BE49-F238E27FC236}">
                    <a16:creationId xmlns:a16="http://schemas.microsoft.com/office/drawing/2014/main" id="{71039C3E-7768-2A45-A5ED-1FFD4D630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192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714875" y="3733800"/>
          <a:ext cx="3052763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500" imgH="1130300" progId="Equation.3">
                  <p:embed/>
                </p:oleObj>
              </mc:Choice>
              <mc:Fallback>
                <p:oleObj name="Equation" r:id="rId2" imgW="14605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14875" y="3733800"/>
                        <a:ext cx="3052763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Oval 64"/>
          <p:cNvSpPr/>
          <p:nvPr/>
        </p:nvSpPr>
        <p:spPr>
          <a:xfrm>
            <a:off x="2971800" y="4724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2362200" y="4724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971800" y="5105400"/>
            <a:ext cx="381000" cy="381000"/>
          </a:xfrm>
          <a:prstGeom prst="ellipse">
            <a:avLst/>
          </a:prstGeom>
          <a:solidFill>
            <a:srgbClr val="FF66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7162800" y="46482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1447800" y="6210756"/>
            <a:ext cx="1432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minimum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4724400" y="6172200"/>
            <a:ext cx="31274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Found a shorter path!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7467600" y="12192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2" name="Content Placeholder 3">
                <a:extLst>
                  <a:ext uri="{FF2B5EF4-FFF2-40B4-BE49-F238E27FC236}">
                    <a16:creationId xmlns:a16="http://schemas.microsoft.com/office/drawing/2014/main" id="{CD074314-5508-A941-A32E-9F58CCDAD1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0225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3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687888" y="3733800"/>
          <a:ext cx="31083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1130300" progId="Equation.3">
                  <p:embed/>
                </p:oleObj>
              </mc:Choice>
              <mc:Fallback>
                <p:oleObj name="Equation" r:id="rId2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87888" y="3733800"/>
                        <a:ext cx="31083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77249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509588" y="3733800"/>
          <a:ext cx="30813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200" imgH="1130300" progId="Equation.3">
                  <p:embed/>
                </p:oleObj>
              </mc:Choice>
              <mc:Fallback>
                <p:oleObj name="Equation" r:id="rId4" imgW="1473200" imgH="11303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9588" y="3733800"/>
                        <a:ext cx="30813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6" name="Content Placeholder 3">
                <a:extLst>
                  <a:ext uri="{FF2B5EF4-FFF2-40B4-BE49-F238E27FC236}">
                    <a16:creationId xmlns:a16="http://schemas.microsoft.com/office/drawing/2014/main" id="{44FD64EC-E955-4044-95B6-C4A2455AF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6F4D396-5159-1D7C-4D85-7014432D37F8}"/>
              </a:ext>
            </a:extLst>
          </p:cNvPr>
          <p:cNvSpPr txBox="1"/>
          <p:nvPr/>
        </p:nvSpPr>
        <p:spPr>
          <a:xfrm>
            <a:off x="543337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9F7290-0BEE-DDBD-18B0-507990CCCF03}"/>
              </a:ext>
            </a:extLst>
          </p:cNvPr>
          <p:cNvSpPr txBox="1"/>
          <p:nvPr/>
        </p:nvSpPr>
        <p:spPr>
          <a:xfrm>
            <a:off x="6550027" y="547878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445344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7010400" y="0"/>
            <a:ext cx="21103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638800" y="1143000"/>
            <a:ext cx="533400" cy="533400"/>
            <a:chOff x="1824" y="2736"/>
            <a:chExt cx="336" cy="336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781800" y="228600"/>
            <a:ext cx="533400" cy="533400"/>
            <a:chOff x="1824" y="2736"/>
            <a:chExt cx="336" cy="336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781800" y="1905000"/>
            <a:ext cx="533400" cy="533400"/>
            <a:chOff x="1824" y="2736"/>
            <a:chExt cx="336" cy="336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8305800" y="1905000"/>
            <a:ext cx="533400" cy="533400"/>
            <a:chOff x="1824" y="2736"/>
            <a:chExt cx="336" cy="336"/>
          </a:xfrm>
        </p:grpSpPr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8305800" y="228600"/>
            <a:ext cx="533400" cy="533400"/>
            <a:chOff x="1824" y="2736"/>
            <a:chExt cx="336" cy="336"/>
          </a:xfrm>
        </p:grpSpPr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0" name="Straight Arrow Connector 19"/>
          <p:cNvCxnSpPr>
            <a:endCxn id="9" idx="2"/>
          </p:cNvCxnSpPr>
          <p:nvPr/>
        </p:nvCxnSpPr>
        <p:spPr>
          <a:xfrm flipV="1">
            <a:off x="6096000" y="495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5"/>
            <a:endCxn id="12" idx="2"/>
          </p:cNvCxnSpPr>
          <p:nvPr/>
        </p:nvCxnSpPr>
        <p:spPr>
          <a:xfrm>
            <a:off x="6094085" y="1598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96000" y="457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3" name="Straight Arrow Connector 22"/>
          <p:cNvCxnSpPr>
            <a:endCxn id="18" idx="2"/>
          </p:cNvCxnSpPr>
          <p:nvPr/>
        </p:nvCxnSpPr>
        <p:spPr>
          <a:xfrm flipV="1">
            <a:off x="7315200" y="495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8" idx="4"/>
            <a:endCxn id="15" idx="0"/>
          </p:cNvCxnSpPr>
          <p:nvPr/>
        </p:nvCxnSpPr>
        <p:spPr>
          <a:xfrm>
            <a:off x="85725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15200" y="609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5"/>
            <a:endCxn id="15" idx="1"/>
          </p:cNvCxnSpPr>
          <p:nvPr/>
        </p:nvCxnSpPr>
        <p:spPr>
          <a:xfrm>
            <a:off x="7237085" y="683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2" idx="6"/>
            <a:endCxn id="15" idx="2"/>
          </p:cNvCxnSpPr>
          <p:nvPr/>
        </p:nvCxnSpPr>
        <p:spPr>
          <a:xfrm>
            <a:off x="7315200" y="2171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010400" y="762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01687" y="990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20000" y="2209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96000" y="182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05600" y="106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467600" y="121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772400" y="83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4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2895600"/>
            <a:ext cx="8458200" cy="76200"/>
          </a:xfrm>
          <a:prstGeom prst="lin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611756" y="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638800" y="2971800"/>
            <a:ext cx="860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 = 5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67956" y="3864239"/>
            <a:ext cx="321288" cy="2003161"/>
            <a:chOff x="67956" y="3864239"/>
            <a:chExt cx="321288" cy="2003161"/>
          </a:xfrm>
        </p:grpSpPr>
        <p:sp>
          <p:nvSpPr>
            <p:cNvPr id="49" name="TextBox 48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770528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/>
        </p:nvGraphicFramePr>
        <p:xfrm>
          <a:off x="420688" y="3733800"/>
          <a:ext cx="3106737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85900" imgH="1130300" progId="Equation.3">
                  <p:embed/>
                </p:oleObj>
              </mc:Choice>
              <mc:Fallback>
                <p:oleObj name="Equation" r:id="rId2" imgW="1485900" imgH="1130300" progId="Equation.3">
                  <p:embed/>
                  <p:pic>
                    <p:nvPicPr>
                      <p:cNvPr id="55" name="Object 5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3733800"/>
                        <a:ext cx="3106737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4267200" y="3864239"/>
            <a:ext cx="321288" cy="2003161"/>
            <a:chOff x="67956" y="3864239"/>
            <a:chExt cx="321288" cy="2003161"/>
          </a:xfrm>
        </p:grpSpPr>
        <p:sp>
          <p:nvSpPr>
            <p:cNvPr id="57" name="TextBox 56"/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4969772" y="3429000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4675188" y="3733800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98600" imgH="1130300" progId="Equation.3">
                  <p:embed/>
                </p:oleObj>
              </mc:Choice>
              <mc:Fallback>
                <p:oleObj name="Equation" r:id="rId4" imgW="1498600" imgH="11303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188" y="3733800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Oval 66"/>
          <p:cNvSpPr/>
          <p:nvPr/>
        </p:nvSpPr>
        <p:spPr>
          <a:xfrm>
            <a:off x="53340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943600" y="5105400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5200" y="6248400"/>
            <a:ext cx="10059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Done!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FB3C36-73D2-ECBB-7248-B417D7C6C6BD}"/>
              </a:ext>
            </a:extLst>
          </p:cNvPr>
          <p:cNvSpPr txBox="1"/>
          <p:nvPr/>
        </p:nvSpPr>
        <p:spPr>
          <a:xfrm>
            <a:off x="5401843" y="5483618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EA3681-D7FB-1213-3B88-0C194FBD0C18}"/>
              </a:ext>
            </a:extLst>
          </p:cNvPr>
          <p:cNvSpPr txBox="1"/>
          <p:nvPr/>
        </p:nvSpPr>
        <p:spPr>
          <a:xfrm>
            <a:off x="6015431" y="4196256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5" name="Oval 64"/>
          <p:cNvSpPr/>
          <p:nvPr/>
        </p:nvSpPr>
        <p:spPr>
          <a:xfrm>
            <a:off x="5982188" y="4238374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CEFB537C-4689-3DF2-D3AE-495EFC5B9AC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35" name="Content Placeholder 3">
                <a:extLst>
                  <a:ext uri="{FF2B5EF4-FFF2-40B4-BE49-F238E27FC236}">
                    <a16:creationId xmlns:a16="http://schemas.microsoft.com/office/drawing/2014/main" id="{CEFB537C-4689-3DF2-D3AE-495EFC5B9A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90001" y="73474"/>
                <a:ext cx="6477000" cy="2874990"/>
              </a:xfrm>
              <a:prstGeom prst="rect">
                <a:avLst/>
              </a:prstGeom>
              <a:blipFill>
                <a:blip r:embed="rId6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55A9CCEF-43CB-5A2D-0863-0D3E0AAB0B7E}"/>
              </a:ext>
            </a:extLst>
          </p:cNvPr>
          <p:cNvSpPr txBox="1"/>
          <p:nvPr/>
        </p:nvSpPr>
        <p:spPr>
          <a:xfrm>
            <a:off x="6567291" y="4221033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6540085" y="4236588"/>
            <a:ext cx="381000" cy="381000"/>
          </a:xfrm>
          <a:prstGeom prst="ellipse">
            <a:avLst/>
          </a:prstGeom>
          <a:solidFill>
            <a:srgbClr val="0000FF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F0C8C91-CB44-99E2-A403-36BF23BFDD5F}"/>
              </a:ext>
            </a:extLst>
          </p:cNvPr>
          <p:cNvSpPr txBox="1"/>
          <p:nvPr/>
        </p:nvSpPr>
        <p:spPr>
          <a:xfrm>
            <a:off x="6565267" y="5486400"/>
            <a:ext cx="33855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085945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7" name="Content Placeholder 3">
                <a:extLst>
                  <a:ext uri="{FF2B5EF4-FFF2-40B4-BE49-F238E27FC236}">
                    <a16:creationId xmlns:a16="http://schemas.microsoft.com/office/drawing/2014/main" id="{9DA15226-75A9-FD4E-99D6-9D36C1359E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7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819400"/>
            <a:ext cx="2712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Any assumptions?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1E9A07-62C9-3A49-BA96-8E252C1DA9B2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8" name="Content Placeholder 3">
                <a:extLst>
                  <a:ext uri="{FF2B5EF4-FFF2-40B4-BE49-F238E27FC236}">
                    <a16:creationId xmlns:a16="http://schemas.microsoft.com/office/drawing/2014/main" id="{A2DB9151-8864-7B43-A4E6-7BDA54686C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89172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140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it correct?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2609672"/>
            <a:ext cx="62197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Assuming the graph has no negative cycles!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3195935"/>
            <a:ext cx="59673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happens if there is a negative cycle?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A5BB0E5-0363-1241-B65A-B417978DD20E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06BC5D65-5728-5144-9DBC-FAD1BC3E2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395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If the graph has a negative weight cycle, at the end, at least one of the diagonal entries will be a negative number, i.e., there’s a way to get back to a vertex using all of the vertices that results in a negative weight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8E323B-8223-5945-BB71-D2E35E910794}"/>
              </a:ext>
            </a:extLst>
          </p:cNvPr>
          <p:cNvGrpSpPr/>
          <p:nvPr/>
        </p:nvGrpSpPr>
        <p:grpSpPr>
          <a:xfrm>
            <a:off x="2136949" y="3874287"/>
            <a:ext cx="321288" cy="2003161"/>
            <a:chOff x="67956" y="3864239"/>
            <a:chExt cx="321288" cy="200316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5EDA0A6-5DAF-1445-B567-8DE080234F9C}"/>
                </a:ext>
              </a:extLst>
            </p:cNvPr>
            <p:cNvSpPr txBox="1"/>
            <p:nvPr/>
          </p:nvSpPr>
          <p:spPr>
            <a:xfrm>
              <a:off x="76200" y="3864239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8ADBBA9-0579-3C41-B81F-A83837DFB478}"/>
                </a:ext>
              </a:extLst>
            </p:cNvPr>
            <p:cNvSpPr txBox="1"/>
            <p:nvPr/>
          </p:nvSpPr>
          <p:spPr>
            <a:xfrm>
              <a:off x="67956" y="4267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E61DF6C-5142-E341-B9B8-C2C6FE212509}"/>
                </a:ext>
              </a:extLst>
            </p:cNvPr>
            <p:cNvSpPr txBox="1"/>
            <p:nvPr/>
          </p:nvSpPr>
          <p:spPr>
            <a:xfrm>
              <a:off x="67956" y="46482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E1FF820-8D13-6743-9B58-8B80B3FC4646}"/>
                </a:ext>
              </a:extLst>
            </p:cNvPr>
            <p:cNvSpPr txBox="1"/>
            <p:nvPr/>
          </p:nvSpPr>
          <p:spPr>
            <a:xfrm>
              <a:off x="76200" y="5117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CE9A6D-3CED-B745-9F3E-328040CB0524}"/>
                </a:ext>
              </a:extLst>
            </p:cNvPr>
            <p:cNvSpPr txBox="1"/>
            <p:nvPr/>
          </p:nvSpPr>
          <p:spPr>
            <a:xfrm>
              <a:off x="76200" y="5498068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BBC5DB9-741A-4E46-82B2-8BDAD7F66014}"/>
              </a:ext>
            </a:extLst>
          </p:cNvPr>
          <p:cNvSpPr txBox="1"/>
          <p:nvPr/>
        </p:nvSpPr>
        <p:spPr>
          <a:xfrm>
            <a:off x="2839521" y="3439048"/>
            <a:ext cx="2429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1     2       3      4       5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F29BBCB2-C2C4-8046-AFC1-6256A38FF8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44937" y="3743848"/>
          <a:ext cx="3133725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98600" imgH="1130300" progId="Equation.3">
                  <p:embed/>
                </p:oleObj>
              </mc:Choice>
              <mc:Fallback>
                <p:oleObj name="Equation" r:id="rId2" imgW="1498600" imgH="1130300" progId="Equation.3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F29BBCB2-C2C4-8046-AFC1-6256A38FF8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544937" y="3743848"/>
                        <a:ext cx="3133725" cy="236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Oval 17">
            <a:extLst>
              <a:ext uri="{FF2B5EF4-FFF2-40B4-BE49-F238E27FC236}">
                <a16:creationId xmlns:a16="http://schemas.microsoft.com/office/drawing/2014/main" id="{B08C9339-1336-2C48-8FD1-07223A954D41}"/>
              </a:ext>
            </a:extLst>
          </p:cNvPr>
          <p:cNvSpPr/>
          <p:nvPr/>
        </p:nvSpPr>
        <p:spPr>
          <a:xfrm>
            <a:off x="3834384" y="4682632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6A156F0-7895-1344-B841-11878D11A50D}"/>
              </a:ext>
            </a:extLst>
          </p:cNvPr>
          <p:cNvSpPr/>
          <p:nvPr/>
        </p:nvSpPr>
        <p:spPr>
          <a:xfrm>
            <a:off x="2752151" y="385535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45428F5-F961-854D-8D6C-F07D6DB06FEE}"/>
              </a:ext>
            </a:extLst>
          </p:cNvPr>
          <p:cNvSpPr txBox="1"/>
          <p:nvPr/>
        </p:nvSpPr>
        <p:spPr>
          <a:xfrm>
            <a:off x="3185327" y="315518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9037B64-3D70-044A-AA7B-2866D9CFD50D}"/>
              </a:ext>
            </a:extLst>
          </p:cNvPr>
          <p:cNvSpPr/>
          <p:nvPr/>
        </p:nvSpPr>
        <p:spPr>
          <a:xfrm>
            <a:off x="3253986" y="42664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9F7DA59-5832-4E44-8751-48162D1E1C54}"/>
              </a:ext>
            </a:extLst>
          </p:cNvPr>
          <p:cNvSpPr/>
          <p:nvPr/>
        </p:nvSpPr>
        <p:spPr>
          <a:xfrm>
            <a:off x="4401312" y="5127116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2CEB865-A344-B944-A24C-38088EF5206E}"/>
              </a:ext>
            </a:extLst>
          </p:cNvPr>
          <p:cNvSpPr/>
          <p:nvPr/>
        </p:nvSpPr>
        <p:spPr>
          <a:xfrm>
            <a:off x="4961545" y="5532500"/>
            <a:ext cx="381000" cy="381000"/>
          </a:xfrm>
          <a:prstGeom prst="ellipse">
            <a:avLst/>
          </a:prstGeom>
          <a:solidFill>
            <a:srgbClr val="FF0000">
              <a:alpha val="3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910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3539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vertices</a:t>
            </a: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Bellman-Ford from each vertex!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Bellman-Ford: O(VE)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calls, one for each vertex</a:t>
            </a:r>
          </a:p>
        </p:txBody>
      </p:sp>
    </p:spTree>
    <p:extLst>
      <p:ext uri="{BB962C8B-B14F-4D97-AF65-F5344CB8AC3E}">
        <p14:creationId xmlns:p14="http://schemas.microsoft.com/office/powerpoint/2010/main" val="2091435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1840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Run-time?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6" name="Content Placeholder 3">
                <a:extLst>
                  <a:ext uri="{FF2B5EF4-FFF2-40B4-BE49-F238E27FC236}">
                    <a16:creationId xmlns:a16="http://schemas.microsoft.com/office/drawing/2014/main" id="{42AACFC5-146D-424A-A143-3B60C38E1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232192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7520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Run-time: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3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0" y="4495800"/>
            <a:ext cx="3733800" cy="9144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C17FF77-6D97-A9E2-537D-6EBD382E2D1B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3E6FC4-DBEE-0190-AF68-D3026B0D9F1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53E6FC4-DBEE-0190-AF68-D3026B0D9F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0053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6323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type of algorithm is Floyd-</a:t>
            </a:r>
            <a:r>
              <a:rPr lang="en-US" sz="2800" dirty="0" err="1">
                <a:solidFill>
                  <a:srgbClr val="FF0000"/>
                </a:solidFill>
              </a:rPr>
              <a:t>Warshall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5349CDE-3BF6-2CF8-B637-B3AAD5CEC43D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F8732E-B8CF-84D2-CBEA-F6B0BABF3FC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1F8732E-B8CF-84D2-CBEA-F6B0BABF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1503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83268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Dynamic programming!!</a:t>
            </a:r>
          </a:p>
          <a:p>
            <a:r>
              <a:rPr lang="en-US" sz="2800" dirty="0">
                <a:solidFill>
                  <a:srgbClr val="0000FF"/>
                </a:solidFill>
              </a:rPr>
              <a:t>Build up solutions to larger problems using solutions to smaller problems.  Use a table to store the values.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857AF02-E5A7-A6E2-CCF3-E5B0F45E7448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5911C5-32E9-5FD5-FD2E-E0B671178E2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CE5911C5-32E9-5FD5-FD2E-E0B67117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39576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2480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Space usage?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0DAC7A6-C1CB-315B-D675-0AEF52AC07E7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369310-BC10-CD2B-BFA4-32EBAD28434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FD369310-BC10-CD2B-BFA4-32EBAD284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3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404530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FF0000"/>
                    </a:solidFill>
                  </a:rPr>
                  <a:t>If we want all possibilities, how many values are there (i.e. what is the size of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4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4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>
                    <a:solidFill>
                      <a:srgbClr val="FF6600"/>
                    </a:solidFill>
                  </a:rPr>
                  <a:t>)?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4876800"/>
                <a:ext cx="6858000" cy="830997"/>
              </a:xfrm>
              <a:prstGeom prst="rect">
                <a:avLst/>
              </a:prstGeom>
              <a:blipFill>
                <a:blip r:embed="rId2"/>
                <a:stretch>
                  <a:fillRect l="-1481" t="-6154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6047A7F-CD69-6648-8E8E-AE5F4120EF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223685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V</a:t>
                </a:r>
                <a:r>
                  <a:rPr lang="en-US" sz="2800" baseline="30000" dirty="0">
                    <a:solidFill>
                      <a:srgbClr val="0000FF"/>
                    </a:solidFill>
                  </a:rPr>
                  <a:t>3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: all vertices</a:t>
                </a:r>
              </a:p>
              <a:p>
                <a:pPr marL="457200" indent="-457200">
                  <a:buFont typeface="Arial"/>
                  <a:buChar char="•"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342" y="4724400"/>
                <a:ext cx="2644058" cy="1918474"/>
              </a:xfrm>
              <a:prstGeom prst="rect">
                <a:avLst/>
              </a:prstGeom>
              <a:blipFill>
                <a:blip r:embed="rId2"/>
                <a:stretch>
                  <a:fillRect l="-4785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3886200" y="5181600"/>
            <a:ext cx="353814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Can we do better?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/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6B3D76F-6825-1B4F-89F5-C1E88B792B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8" y="3101637"/>
                <a:ext cx="7924800" cy="1405513"/>
              </a:xfrm>
              <a:prstGeom prst="rect">
                <a:avLst/>
              </a:prstGeom>
              <a:blipFill>
                <a:blip r:embed="rId3"/>
                <a:stretch>
                  <a:fillRect l="-641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873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analysis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3400" y="1981200"/>
            <a:ext cx="7350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Space usage: </a:t>
            </a:r>
            <a:r>
              <a:rPr lang="en-US" sz="2800" dirty="0" err="1">
                <a:solidFill>
                  <a:srgbClr val="0000FF"/>
                </a:solidFill>
              </a:rPr>
              <a:t>θ</a:t>
            </a:r>
            <a:r>
              <a:rPr lang="en-US" sz="2800" dirty="0">
                <a:solidFill>
                  <a:srgbClr val="0000FF"/>
                </a:solidFill>
              </a:rPr>
              <a:t>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)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Only need the current value and the previous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EB8F8-C38B-994D-8AE9-ACE66826D7A9}"/>
              </a:ext>
            </a:extLst>
          </p:cNvPr>
          <p:cNvSpPr/>
          <p:nvPr/>
        </p:nvSpPr>
        <p:spPr>
          <a:xfrm>
            <a:off x="2667000" y="5410200"/>
            <a:ext cx="3505200" cy="457200"/>
          </a:xfrm>
          <a:prstGeom prst="rect">
            <a:avLst/>
          </a:prstGeom>
          <a:solidFill>
            <a:srgbClr val="0000FF">
              <a:alpha val="23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3D9B9C-BDB7-494D-CF30-89CAB0C633F7}"/>
              </a:ext>
            </a:extLst>
          </p:cNvPr>
          <p:cNvSpPr txBox="1">
            <a:spLocks/>
          </p:cNvSpPr>
          <p:nvPr/>
        </p:nvSpPr>
        <p:spPr>
          <a:xfrm>
            <a:off x="612648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Floyd-Warshall analysis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DA6C79-CA6D-5C49-1A0F-41F5CB3C49E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0000"/>
                  <a:buFont typeface="Wingdings" charset="0"/>
                  <a:buChar char="l"/>
                  <a:defRPr sz="3000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92150" indent="-34766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0000"/>
                  <a:buFont typeface="Wingdings" charset="0"/>
                  <a:buChar char="l"/>
                  <a:defRPr sz="26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2pPr>
                <a:lvl3pPr marL="987425" indent="-293688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" charset="0"/>
                  <a:buChar char="l"/>
                  <a:defRPr sz="23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3pPr>
                <a:lvl4pPr marL="1281113" indent="-2921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75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4pPr>
                <a:lvl5pPr marL="1598613" indent="-315913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0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5pPr>
                <a:lvl6pPr marL="20558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6pPr>
                <a:lvl7pPr marL="25130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7pPr>
                <a:lvl8pPr marL="29702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8pPr>
                <a:lvl9pPr marL="3427413" indent="-315913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80000"/>
                  <a:buFont typeface="Wingdings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ea typeface="ＭＳ Ｐゴシック" charset="-128"/>
                  </a:defRPr>
                </a:lvl9pPr>
              </a:lstStyle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Floyd-</a:t>
                </a:r>
                <a:r>
                  <a:rPr lang="en-US" sz="1800" dirty="0" err="1"/>
                  <a:t>Warshall</a:t>
                </a:r>
                <a:r>
                  <a:rPr lang="en-US" sz="1800" dirty="0"/>
                  <a:t>(G = (V,E,W)):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d</a:t>
                </a:r>
                <a:r>
                  <a:rPr lang="en-US" sz="1800" baseline="30000" dirty="0"/>
                  <a:t>0</a:t>
                </a:r>
                <a:r>
                  <a:rPr lang="en-US" sz="1800" dirty="0"/>
                  <a:t> = W         // initialize with edge weights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Font typeface="Wingdings" charset="0"/>
                  <a:buNone/>
                </a:pPr>
                <a:r>
                  <a:rPr lang="en-US" sz="1800" dirty="0"/>
                  <a:t>     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= 1 to V</a:t>
                </a: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p>
                              <m:sSup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1800" i="1" dirty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  <m:sup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18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p>
                              <m:sSupPr>
                                <m:ctrlPr>
                                  <a:rPr lang="en-US" sz="180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e>
                              <m:sup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8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  <m:sup>
                        <m:r>
                          <a:rPr lang="en-US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8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endParaRPr lang="en-US" sz="1800" dirty="0">
                  <a:solidFill>
                    <a:srgbClr val="000000"/>
                  </a:solidFill>
                </a:endParaRPr>
              </a:p>
              <a:p>
                <a:pPr marL="0" indent="0">
                  <a:buNone/>
                </a:pPr>
                <a:r>
                  <a:rPr lang="en-US" sz="1800" dirty="0">
                    <a:solidFill>
                      <a:srgbClr val="000000"/>
                    </a:solidFill>
                  </a:rPr>
                  <a:t>return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 err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sz="1800" baseline="30000" dirty="0"/>
              </a:p>
              <a:p>
                <a:pPr marL="0" indent="0">
                  <a:buFont typeface="Wingdings" charset="0"/>
                  <a:buNone/>
                </a:pPr>
                <a:endParaRPr lang="en-US" sz="1800" dirty="0"/>
              </a:p>
            </p:txBody>
          </p:sp>
        </mc:Choice>
        <mc:Fallback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91DA6C79-CA6D-5C49-1A0F-41F5CB3C49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6609" y="3731074"/>
                <a:ext cx="6477000" cy="2874990"/>
              </a:xfrm>
              <a:prstGeom prst="rect">
                <a:avLst/>
              </a:prstGeom>
              <a:blipFill>
                <a:blip r:embed="rId2"/>
                <a:stretch>
                  <a:fillRect l="-980" t="-877" b="-1316"/>
                </a:stretch>
              </a:blipFill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6508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52375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515380"/>
            <a:ext cx="25200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Easy solution?</a:t>
            </a:r>
          </a:p>
        </p:txBody>
      </p:sp>
    </p:spTree>
    <p:extLst>
      <p:ext uri="{BB962C8B-B14F-4D97-AF65-F5344CB8AC3E}">
        <p14:creationId xmlns:p14="http://schemas.microsoft.com/office/powerpoint/2010/main" val="2737098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9E59-C507-018D-0D1E-855914207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B24F0-ACED-0253-F423-D9E39BFAD04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 Algorithm for APSP</a:t>
            </a:r>
          </a:p>
          <a:p>
            <a:pPr lvl="1"/>
            <a:r>
              <a:rPr lang="en-US" dirty="0"/>
              <a:t>For general graphs</a:t>
            </a:r>
          </a:p>
          <a:p>
            <a:r>
              <a:rPr lang="en-US" dirty="0"/>
              <a:t>Johnson’s Algorithm </a:t>
            </a:r>
          </a:p>
          <a:p>
            <a:pPr lvl="1"/>
            <a:r>
              <a:rPr lang="en-US" dirty="0"/>
              <a:t>Improvement in runtime for sparse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56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5892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Running time (in terms of E and V)?</a:t>
            </a:r>
          </a:p>
        </p:txBody>
      </p:sp>
    </p:spTree>
    <p:extLst>
      <p:ext uri="{BB962C8B-B14F-4D97-AF65-F5344CB8AC3E}">
        <p14:creationId xmlns:p14="http://schemas.microsoft.com/office/powerpoint/2010/main" val="1558398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4353580"/>
            <a:ext cx="416460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O(V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  <a:r>
              <a:rPr lang="en-US" sz="2800" dirty="0">
                <a:solidFill>
                  <a:srgbClr val="0000FF"/>
                </a:solidFill>
              </a:rPr>
              <a:t> log V + V E)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0000FF"/>
                </a:solidFill>
              </a:rPr>
              <a:t>V calls to </a:t>
            </a: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endParaRPr lang="en-US" sz="2800" dirty="0">
              <a:solidFill>
                <a:srgbClr val="00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 err="1">
                <a:solidFill>
                  <a:srgbClr val="0000FF"/>
                </a:solidFill>
              </a:rPr>
              <a:t>Dijkstras</a:t>
            </a:r>
            <a:r>
              <a:rPr lang="en-US" sz="2800" dirty="0">
                <a:solidFill>
                  <a:srgbClr val="0000FF"/>
                </a:solidFill>
              </a:rPr>
              <a:t>: O(V log V + E)</a:t>
            </a:r>
          </a:p>
          <a:p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110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12594" y="5338931"/>
            <a:ext cx="3018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this any better?</a:t>
            </a:r>
          </a:p>
        </p:txBody>
      </p:sp>
    </p:spTree>
    <p:extLst>
      <p:ext uri="{BB962C8B-B14F-4D97-AF65-F5344CB8AC3E}">
        <p14:creationId xmlns:p14="http://schemas.microsoft.com/office/powerpoint/2010/main" val="19812629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5385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V * Bellman-Ford: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O(V</a:t>
            </a:r>
            <a:r>
              <a:rPr lang="en-US" sz="3200" baseline="30000" dirty="0">
                <a:solidFill>
                  <a:srgbClr val="000000"/>
                </a:solidFill>
              </a:rPr>
              <a:t>2</a:t>
            </a:r>
            <a:r>
              <a:rPr lang="en-US" sz="3200" dirty="0">
                <a:solidFill>
                  <a:srgbClr val="000000"/>
                </a:solidFill>
              </a:rPr>
              <a:t>E)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</a:t>
            </a:r>
            <a:r>
              <a:rPr lang="en-US" sz="3200" dirty="0" err="1"/>
              <a:t>θ</a:t>
            </a:r>
            <a:r>
              <a:rPr lang="en-US" sz="3200" dirty="0"/>
              <a:t>(V</a:t>
            </a:r>
            <a:r>
              <a:rPr lang="en-US" sz="3200" baseline="30000" dirty="0"/>
              <a:t>3</a:t>
            </a:r>
            <a:r>
              <a:rPr lang="en-US" sz="3200" dirty="0"/>
              <a:t>)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 * </a:t>
            </a:r>
            <a:r>
              <a:rPr lang="en-US" dirty="0" err="1"/>
              <a:t>Dijkstras</a:t>
            </a:r>
            <a:r>
              <a:rPr lang="en-US" dirty="0"/>
              <a:t>: </a:t>
            </a:r>
            <a:r>
              <a:rPr lang="en-US" sz="3200" dirty="0">
                <a:solidFill>
                  <a:srgbClr val="0000FF"/>
                </a:solidFill>
              </a:rPr>
              <a:t>O(V</a:t>
            </a:r>
            <a:r>
              <a:rPr lang="en-US" sz="3200" baseline="30000" dirty="0">
                <a:solidFill>
                  <a:srgbClr val="0000FF"/>
                </a:solidFill>
              </a:rPr>
              <a:t>2</a:t>
            </a:r>
            <a:r>
              <a:rPr lang="en-US" sz="3200" dirty="0">
                <a:solidFill>
                  <a:srgbClr val="0000FF"/>
                </a:solidFill>
              </a:rPr>
              <a:t> log V + V E)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5334000"/>
            <a:ext cx="36375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If the graph is sparse!</a:t>
            </a:r>
          </a:p>
        </p:txBody>
      </p:sp>
    </p:spTree>
    <p:extLst>
      <p:ext uri="{BB962C8B-B14F-4D97-AF65-F5344CB8AC3E}">
        <p14:creationId xmlns:p14="http://schemas.microsoft.com/office/powerpoint/2010/main" val="19593946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80142" y="2044620"/>
            <a:ext cx="76732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6600"/>
                </a:solidFill>
              </a:rPr>
              <a:t>All pairs shortest paths for positive weight graphs:</a:t>
            </a:r>
            <a:r>
              <a:rPr lang="en-US" sz="2800" dirty="0"/>
              <a:t> calculate the shortest paths between </a:t>
            </a:r>
            <a:r>
              <a:rPr lang="en-US" sz="2800" i="1" dirty="0"/>
              <a:t>all</a:t>
            </a:r>
            <a:r>
              <a:rPr lang="en-US" sz="2800" dirty="0"/>
              <a:t> points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2800" dirty="0">
              <a:solidFill>
                <a:srgbClr val="FF6600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Run </a:t>
            </a:r>
            <a:r>
              <a:rPr lang="en-US" sz="2800" dirty="0" err="1">
                <a:solidFill>
                  <a:srgbClr val="0000FF"/>
                </a:solidFill>
              </a:rPr>
              <a:t>Dijsktras</a:t>
            </a:r>
            <a:r>
              <a:rPr lang="en-US" sz="2800" dirty="0">
                <a:solidFill>
                  <a:srgbClr val="0000FF"/>
                </a:solidFill>
              </a:rPr>
              <a:t> from each vertex!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0142" y="4424312"/>
            <a:ext cx="6563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F1FFF"/>
                </a:solidFill>
              </a:rPr>
              <a:t>Challenge: </a:t>
            </a:r>
            <a:r>
              <a:rPr lang="en-US" sz="2800" dirty="0" err="1">
                <a:solidFill>
                  <a:srgbClr val="1F1FFF"/>
                </a:solidFill>
              </a:rPr>
              <a:t>Dijkstras</a:t>
            </a:r>
            <a:r>
              <a:rPr lang="en-US" sz="2800" dirty="0">
                <a:solidFill>
                  <a:srgbClr val="1F1FFF"/>
                </a:solidFill>
              </a:rPr>
              <a:t> assumes positive weights</a:t>
            </a:r>
          </a:p>
        </p:txBody>
      </p:sp>
    </p:spTree>
    <p:extLst>
      <p:ext uri="{BB962C8B-B14F-4D97-AF65-F5344CB8AC3E}">
        <p14:creationId xmlns:p14="http://schemas.microsoft.com/office/powerpoint/2010/main" val="16844214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4AC6D-09CE-570D-E4F9-97A739A68C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30EDA-673E-E628-31CC-4F38FB09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CF36D-6418-B6CA-263E-830AC8A6EDD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Floyd-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Warshall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Algorithm for APSP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For general graphs</a:t>
            </a:r>
          </a:p>
          <a:p>
            <a:r>
              <a:rPr lang="en-US" b="1" dirty="0"/>
              <a:t>Johnson’s Algorithm </a:t>
            </a:r>
          </a:p>
          <a:p>
            <a:pPr lvl="1"/>
            <a:r>
              <a:rPr lang="en-US" b="1" dirty="0"/>
              <a:t>Improvement in runtime for sparse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508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Johnson’s: key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077200" cy="11001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Reweight the graph to make all edges positive </a:t>
            </a:r>
            <a:r>
              <a:rPr lang="en-US" i="1" dirty="0"/>
              <a:t>such that shortest paths are preserved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038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4343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3429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105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105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3429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3695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4798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3657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3695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3810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3884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5372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3962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5410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1B191CA8-1AF5-4F40-80C7-E5EAB282BB8A}"/>
              </a:ext>
            </a:extLst>
          </p:cNvPr>
          <p:cNvSpPr txBox="1"/>
          <p:nvPr/>
        </p:nvSpPr>
        <p:spPr>
          <a:xfrm>
            <a:off x="2543157" y="6216134"/>
            <a:ext cx="362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What’s the shortest path from A to D?</a:t>
            </a:r>
          </a:p>
        </p:txBody>
      </p:sp>
    </p:spTree>
    <p:extLst>
      <p:ext uri="{BB962C8B-B14F-4D97-AF65-F5344CB8AC3E}">
        <p14:creationId xmlns:p14="http://schemas.microsoft.com/office/powerpoint/2010/main" val="22464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47352" y="3572189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7352" y="3572189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40599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52600" imgH="203200" progId="Equation.3">
                  <p:embed/>
                </p:oleObj>
              </mc:Choice>
              <mc:Fallback>
                <p:oleObj name="Equation" r:id="rId6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243938A8-8A86-FFD0-302A-A0AF5DC53714}"/>
              </a:ext>
            </a:extLst>
          </p:cNvPr>
          <p:cNvSpPr txBox="1"/>
          <p:nvPr/>
        </p:nvSpPr>
        <p:spPr>
          <a:xfrm>
            <a:off x="2285999" y="3450705"/>
            <a:ext cx="207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first 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CF18F0-97C9-83A4-FC97-C2E193C8DC47}"/>
              </a:ext>
            </a:extLst>
          </p:cNvPr>
          <p:cNvSpPr txBox="1"/>
          <p:nvPr/>
        </p:nvSpPr>
        <p:spPr>
          <a:xfrm>
            <a:off x="4369925" y="3450705"/>
            <a:ext cx="2708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F3779222-97FE-692F-B016-1206832F0AED}"/>
              </a:ext>
            </a:extLst>
          </p:cNvPr>
          <p:cNvSpPr/>
          <p:nvPr/>
        </p:nvSpPr>
        <p:spPr>
          <a:xfrm rot="16200000">
            <a:off x="3229304" y="2175483"/>
            <a:ext cx="283779" cy="21703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E5DADB8-C008-C83C-B664-8CB9B22F1C8E}"/>
              </a:ext>
            </a:extLst>
          </p:cNvPr>
          <p:cNvSpPr/>
          <p:nvPr/>
        </p:nvSpPr>
        <p:spPr>
          <a:xfrm rot="16200000">
            <a:off x="5203217" y="2634121"/>
            <a:ext cx="283779" cy="134938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2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  <p:bldP spid="21" grpId="0" animBg="1"/>
      <p:bldP spid="22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52600" imgH="203200" progId="Equation.3">
                  <p:embed/>
                </p:oleObj>
              </mc:Choice>
              <mc:Fallback>
                <p:oleObj name="Equation" r:id="rId8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47D4EEF-1AA3-06C1-4181-4D3619AA7C8B}"/>
              </a:ext>
            </a:extLst>
          </p:cNvPr>
          <p:cNvSpPr txBox="1"/>
          <p:nvPr/>
        </p:nvSpPr>
        <p:spPr>
          <a:xfrm>
            <a:off x="2338553" y="4258742"/>
            <a:ext cx="2071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first edge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28F86-A56F-1C74-8D4D-38B61CC108DF}"/>
              </a:ext>
            </a:extLst>
          </p:cNvPr>
          <p:cNvSpPr txBox="1"/>
          <p:nvPr/>
        </p:nvSpPr>
        <p:spPr>
          <a:xfrm>
            <a:off x="7217192" y="4082118"/>
            <a:ext cx="196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56B39F2-9A35-949A-EC3B-324AD7D82A16}"/>
              </a:ext>
            </a:extLst>
          </p:cNvPr>
          <p:cNvSpPr/>
          <p:nvPr/>
        </p:nvSpPr>
        <p:spPr>
          <a:xfrm rot="16200000">
            <a:off x="3281858" y="2983520"/>
            <a:ext cx="283779" cy="2170389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86FE474D-B201-88C6-564B-DEFDCA2AA627}"/>
              </a:ext>
            </a:extLst>
          </p:cNvPr>
          <p:cNvSpPr/>
          <p:nvPr/>
        </p:nvSpPr>
        <p:spPr>
          <a:xfrm rot="16200000">
            <a:off x="5702586" y="2941483"/>
            <a:ext cx="283779" cy="2243018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9C956-4C94-1E4D-4E90-0E6DACBCDF82}"/>
              </a:ext>
            </a:extLst>
          </p:cNvPr>
          <p:cNvSpPr txBox="1"/>
          <p:nvPr/>
        </p:nvSpPr>
        <p:spPr>
          <a:xfrm>
            <a:off x="4652268" y="4277797"/>
            <a:ext cx="2350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second edge</a:t>
            </a:r>
          </a:p>
        </p:txBody>
      </p:sp>
    </p:spTree>
    <p:extLst>
      <p:ext uri="{BB962C8B-B14F-4D97-AF65-F5344CB8AC3E}">
        <p14:creationId xmlns:p14="http://schemas.microsoft.com/office/powerpoint/2010/main" val="235706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B7A2A1-852E-D12E-825C-CD2E3C6CA9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01390-4845-2F5A-4B21-6149D5D00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77B6-4EF1-6BE7-FBB2-6F0470B8F64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Floyd-</a:t>
            </a:r>
            <a:r>
              <a:rPr lang="en-US" b="1" dirty="0" err="1"/>
              <a:t>Warshall</a:t>
            </a:r>
            <a:r>
              <a:rPr lang="en-US" b="1" dirty="0"/>
              <a:t> Algorithm for APSP</a:t>
            </a:r>
          </a:p>
          <a:p>
            <a:pPr lvl="1"/>
            <a:r>
              <a:rPr lang="en-US" b="1" dirty="0"/>
              <a:t>For general graphs</a:t>
            </a:r>
          </a:p>
          <a:p>
            <a:r>
              <a:rPr lang="en-US" dirty="0"/>
              <a:t>Johnson’s Algorithm </a:t>
            </a:r>
          </a:p>
          <a:p>
            <a:pPr lvl="1"/>
            <a:r>
              <a:rPr lang="en-US" dirty="0"/>
              <a:t>Improvement in runtime for sparse graphs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9594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752600" imgH="203200" progId="Equation.3">
                  <p:embed/>
                </p:oleObj>
              </mc:Choice>
              <mc:Fallback>
                <p:oleObj name="Equation" r:id="rId10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2839338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06900" imgH="215900" progId="Equation.3">
                  <p:embed/>
                </p:oleObj>
              </mc:Choice>
              <mc:Fallback>
                <p:oleObj name="Equation" r:id="rId10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52600" imgH="203200" progId="Equation.3">
                  <p:embed/>
                </p:oleObj>
              </mc:Choice>
              <mc:Fallback>
                <p:oleObj name="Equation" r:id="rId12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FDB64F1-7C94-8BB5-F4F9-93E6366A3090}"/>
              </a:ext>
            </a:extLst>
          </p:cNvPr>
          <p:cNvSpPr txBox="1"/>
          <p:nvPr/>
        </p:nvSpPr>
        <p:spPr>
          <a:xfrm>
            <a:off x="7394958" y="5495015"/>
            <a:ext cx="1967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remaining edges</a:t>
            </a:r>
          </a:p>
        </p:txBody>
      </p:sp>
      <p:sp>
        <p:nvSpPr>
          <p:cNvPr id="18" name="Left Brace 17">
            <a:extLst>
              <a:ext uri="{FF2B5EF4-FFF2-40B4-BE49-F238E27FC236}">
                <a16:creationId xmlns:a16="http://schemas.microsoft.com/office/drawing/2014/main" id="{6268A13D-4BA5-8D02-79D0-C7C0C0F8B697}"/>
              </a:ext>
            </a:extLst>
          </p:cNvPr>
          <p:cNvSpPr/>
          <p:nvPr/>
        </p:nvSpPr>
        <p:spPr>
          <a:xfrm rot="16200000">
            <a:off x="6005956" y="4228775"/>
            <a:ext cx="283779" cy="249422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69BABEF-F88C-D32A-3116-350953BD2CE7}"/>
              </a:ext>
            </a:extLst>
          </p:cNvPr>
          <p:cNvSpPr txBox="1"/>
          <p:nvPr/>
        </p:nvSpPr>
        <p:spPr>
          <a:xfrm>
            <a:off x="4830034" y="5690694"/>
            <a:ext cx="2145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weight for third edge</a:t>
            </a:r>
          </a:p>
        </p:txBody>
      </p:sp>
    </p:spTree>
    <p:extLst>
      <p:ext uri="{BB962C8B-B14F-4D97-AF65-F5344CB8AC3E}">
        <p14:creationId xmlns:p14="http://schemas.microsoft.com/office/powerpoint/2010/main" val="246552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404937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Let </a:t>
            </a:r>
            <a:r>
              <a:rPr lang="en-US" sz="2000" i="1" dirty="0"/>
              <a:t>s, v</a:t>
            </a:r>
            <a:r>
              <a:rPr lang="en-US" sz="2000" i="1" baseline="-25000" dirty="0"/>
              <a:t>1</a:t>
            </a:r>
            <a:r>
              <a:rPr lang="en-US" sz="2000" i="1" dirty="0"/>
              <a:t>, v</a:t>
            </a:r>
            <a:r>
              <a:rPr lang="en-US" sz="2000" i="1" baseline="-25000" dirty="0"/>
              <a:t>2</a:t>
            </a:r>
            <a:r>
              <a:rPr lang="en-US" sz="2000" i="1" dirty="0"/>
              <a:t>, …, </a:t>
            </a:r>
            <a:r>
              <a:rPr lang="en-US" sz="2000" i="1" dirty="0" err="1"/>
              <a:t>v</a:t>
            </a:r>
            <a:r>
              <a:rPr lang="en-US" sz="2000" i="1" baseline="-25000" dirty="0" err="1"/>
              <a:t>k</a:t>
            </a:r>
            <a:r>
              <a:rPr lang="en-US" sz="2000" i="1" dirty="0"/>
              <a:t>, t</a:t>
            </a:r>
            <a:r>
              <a:rPr lang="en-US" sz="2000" dirty="0"/>
              <a:t> be a path from </a:t>
            </a:r>
            <a:r>
              <a:rPr lang="en-US" sz="2000" i="1" dirty="0"/>
              <a:t>s</a:t>
            </a:r>
            <a:r>
              <a:rPr lang="en-US" sz="2000" dirty="0"/>
              <a:t> to </a:t>
            </a:r>
            <a:r>
              <a:rPr lang="en-US" sz="2000" i="1" dirty="0"/>
              <a:t>t</a:t>
            </a:r>
            <a:endParaRPr lang="en-US" sz="2000" dirty="0"/>
          </a:p>
          <a:p>
            <a:pPr marL="0" indent="0">
              <a:buNone/>
            </a:pPr>
            <a:endParaRPr lang="en-US" sz="2000" i="1" dirty="0"/>
          </a:p>
          <a:p>
            <a:pPr marL="0" indent="0">
              <a:buNone/>
            </a:pPr>
            <a:r>
              <a:rPr lang="en-US" sz="2000" dirty="0"/>
              <a:t>The weight in the reweighted graph is: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81000" y="2743200"/>
          <a:ext cx="1828800" cy="388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16000" imgH="215900" progId="Equation.3">
                  <p:embed/>
                </p:oleObj>
              </mc:Choice>
              <mc:Fallback>
                <p:oleObj name="Equation" r:id="rId2" imgW="10160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81000" y="2743200"/>
                        <a:ext cx="1828800" cy="3886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86000" y="2743200"/>
          <a:ext cx="3733800" cy="375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46300" imgH="215900" progId="Equation.3">
                  <p:embed/>
                </p:oleObj>
              </mc:Choice>
              <mc:Fallback>
                <p:oleObj name="Equation" r:id="rId4" imgW="2146300" imgH="2159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6000" y="2743200"/>
                        <a:ext cx="3733800" cy="3755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057400" y="3429000"/>
          <a:ext cx="6553200" cy="377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746500" imgH="215900" progId="Equation.3">
                  <p:embed/>
                </p:oleObj>
              </mc:Choice>
              <mc:Fallback>
                <p:oleObj name="Equation" r:id="rId6" imgW="3746500" imgH="2159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057400" y="3429000"/>
                        <a:ext cx="6553200" cy="37764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6"/>
          <p:cNvSpPr/>
          <p:nvPr/>
        </p:nvSpPr>
        <p:spPr>
          <a:xfrm>
            <a:off x="37338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486400" y="33528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057400" y="4114800"/>
          <a:ext cx="508635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08300" imgH="215900" progId="Equation.3">
                  <p:embed/>
                </p:oleObj>
              </mc:Choice>
              <mc:Fallback>
                <p:oleObj name="Equation" r:id="rId8" imgW="2908300" imgH="215900" progId="Equation.3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057400" y="4114800"/>
                        <a:ext cx="5086350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219200" y="4879975"/>
          <a:ext cx="770731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06900" imgH="215900" progId="Equation.3">
                  <p:embed/>
                </p:oleObj>
              </mc:Choice>
              <mc:Fallback>
                <p:oleObj name="Equation" r:id="rId10" imgW="4406900" imgH="215900" progId="Equation.3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219200" y="4879975"/>
                        <a:ext cx="770731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11"/>
          <p:cNvSpPr/>
          <p:nvPr/>
        </p:nvSpPr>
        <p:spPr>
          <a:xfrm>
            <a:off x="3962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867400" y="4800600"/>
            <a:ext cx="7620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5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1984375" y="5486400"/>
          <a:ext cx="61753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530600" imgH="215900" progId="Equation.3">
                  <p:embed/>
                </p:oleObj>
              </mc:Choice>
              <mc:Fallback>
                <p:oleObj name="Equation" r:id="rId12" imgW="3530600" imgH="215900" progId="Equation.3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984375" y="5486400"/>
                        <a:ext cx="61753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1981200" y="6324600"/>
          <a:ext cx="3065462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52600" imgH="215900" progId="Equation.3">
                  <p:embed/>
                </p:oleObj>
              </mc:Choice>
              <mc:Fallback>
                <p:oleObj name="Equation" r:id="rId14" imgW="1752600" imgH="215900" progId="Equation.3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981200" y="6324600"/>
                        <a:ext cx="3065462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2556302" y="58674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…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162530" y="420688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752600" imgH="203200" progId="Equation.3">
                  <p:embed/>
                </p:oleObj>
              </mc:Choice>
              <mc:Fallback>
                <p:oleObj name="Equation" r:id="rId16" imgW="1752600" imgH="2032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162530" y="420688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Connector 18"/>
          <p:cNvCxnSpPr/>
          <p:nvPr/>
        </p:nvCxnSpPr>
        <p:spPr>
          <a:xfrm flipH="1">
            <a:off x="4876800" y="4419600"/>
            <a:ext cx="838200" cy="5334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239000" y="4419600"/>
            <a:ext cx="1600200" cy="38100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18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15900" progId="Equation.3">
                  <p:embed/>
                </p:oleObj>
              </mc:Choice>
              <mc:Fallback>
                <p:oleObj name="Equation" r:id="rId2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38400" y="4648200"/>
            <a:ext cx="19638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Justification?</a:t>
            </a:r>
          </a:p>
        </p:txBody>
      </p:sp>
    </p:spTree>
    <p:extLst>
      <p:ext uri="{BB962C8B-B14F-4D97-AF65-F5344CB8AC3E}">
        <p14:creationId xmlns:p14="http://schemas.microsoft.com/office/powerpoint/2010/main" val="1577562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Lemma: proof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09600" y="2057400"/>
          <a:ext cx="5283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41600" imgH="215900" progId="Equation.3">
                  <p:embed/>
                </p:oleObj>
              </mc:Choice>
              <mc:Fallback>
                <p:oleObj name="Equation" r:id="rId2" imgW="2641600" imgH="2159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2057400"/>
                        <a:ext cx="5283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2895600"/>
            <a:ext cx="7692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Claim: the weight change preserves shortest paths, i.e. if a path was the shortest from s to t in the original graph it will still be the shortest path from s to t in the new graph.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572000"/>
            <a:ext cx="6934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h(s) – h(t) is a constant and will be the same for all paths from s to t, so the absolute ordering of all paths from s to t will not change.</a:t>
            </a:r>
          </a:p>
        </p:txBody>
      </p:sp>
    </p:spTree>
    <p:extLst>
      <p:ext uri="{BB962C8B-B14F-4D97-AF65-F5344CB8AC3E}">
        <p14:creationId xmlns:p14="http://schemas.microsoft.com/office/powerpoint/2010/main" val="17171045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Lemma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99573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let </a:t>
            </a:r>
            <a:r>
              <a:rPr lang="en-US" i="1" dirty="0"/>
              <a:t>h</a:t>
            </a:r>
            <a:r>
              <a:rPr lang="en-US" dirty="0"/>
              <a:t> be </a:t>
            </a:r>
            <a:r>
              <a:rPr lang="en-US" i="1" dirty="0"/>
              <a:t>any</a:t>
            </a:r>
            <a:r>
              <a:rPr lang="en-US" dirty="0"/>
              <a:t> function mapping a vertex to a real value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we change the graph weights as: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shortest paths are preserved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27255" y="3612383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52600" imgH="203200" progId="Equation.3">
                  <p:embed/>
                </p:oleObj>
              </mc:Choice>
              <mc:Fallback>
                <p:oleObj name="Equation" r:id="rId3" imgW="17526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255" y="3612383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943600"/>
            <a:ext cx="4581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Big question: how do we pick h?</a:t>
            </a:r>
          </a:p>
        </p:txBody>
      </p:sp>
    </p:spTree>
    <p:extLst>
      <p:ext uri="{BB962C8B-B14F-4D97-AF65-F5344CB8AC3E}">
        <p14:creationId xmlns:p14="http://schemas.microsoft.com/office/powerpoint/2010/main" val="3971451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6715" y="5259715"/>
            <a:ext cx="533400" cy="533400"/>
            <a:chOff x="1824" y="2736"/>
            <a:chExt cx="336" cy="336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449715" y="4345315"/>
            <a:ext cx="533400" cy="533400"/>
            <a:chOff x="1824" y="2736"/>
            <a:chExt cx="336" cy="336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1449715" y="6021715"/>
            <a:ext cx="533400" cy="533400"/>
            <a:chOff x="1824" y="2736"/>
            <a:chExt cx="336" cy="336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2973715" y="6021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2973715" y="4345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19" name="Straight Arrow Connector 18"/>
          <p:cNvCxnSpPr>
            <a:endCxn id="8" idx="2"/>
          </p:cNvCxnSpPr>
          <p:nvPr/>
        </p:nvCxnSpPr>
        <p:spPr>
          <a:xfrm flipV="1">
            <a:off x="763915" y="4612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5"/>
            <a:endCxn id="11" idx="2"/>
          </p:cNvCxnSpPr>
          <p:nvPr/>
        </p:nvCxnSpPr>
        <p:spPr>
          <a:xfrm>
            <a:off x="762000" y="5715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3915" y="4573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2" name="Straight Arrow Connector 21"/>
          <p:cNvCxnSpPr>
            <a:endCxn id="17" idx="2"/>
          </p:cNvCxnSpPr>
          <p:nvPr/>
        </p:nvCxnSpPr>
        <p:spPr>
          <a:xfrm flipV="1">
            <a:off x="1983115" y="4612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7" idx="4"/>
            <a:endCxn id="14" idx="0"/>
          </p:cNvCxnSpPr>
          <p:nvPr/>
        </p:nvCxnSpPr>
        <p:spPr>
          <a:xfrm>
            <a:off x="32404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983115" y="4726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5"/>
            <a:endCxn id="14" idx="1"/>
          </p:cNvCxnSpPr>
          <p:nvPr/>
        </p:nvCxnSpPr>
        <p:spPr>
          <a:xfrm>
            <a:off x="1905000" y="4800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6"/>
            <a:endCxn id="14" idx="2"/>
          </p:cNvCxnSpPr>
          <p:nvPr/>
        </p:nvCxnSpPr>
        <p:spPr>
          <a:xfrm>
            <a:off x="1983115" y="6288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678315" y="4878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269602" y="5107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87915" y="6326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63915" y="5945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735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35515" y="5335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40315" y="4954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3622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4191000" y="4800600"/>
            <a:ext cx="990600" cy="1066800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639469" y="5105400"/>
            <a:ext cx="533400" cy="533400"/>
            <a:chOff x="1824" y="2736"/>
            <a:chExt cx="336" cy="336"/>
          </a:xfrm>
        </p:grpSpPr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00"/>
                  </a:solidFill>
                </a:rPr>
                <a:t>A</a:t>
              </a:r>
            </a:p>
          </p:txBody>
        </p: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782469" y="4191000"/>
            <a:ext cx="533400" cy="533400"/>
            <a:chOff x="1824" y="2736"/>
            <a:chExt cx="336" cy="336"/>
          </a:xfrm>
        </p:grpSpPr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42" name="Group 41"/>
          <p:cNvGrpSpPr>
            <a:grpSpLocks/>
          </p:cNvGrpSpPr>
          <p:nvPr/>
        </p:nvGrpSpPr>
        <p:grpSpPr bwMode="auto">
          <a:xfrm>
            <a:off x="6782469" y="5867400"/>
            <a:ext cx="533400" cy="533400"/>
            <a:chOff x="1824" y="2736"/>
            <a:chExt cx="336" cy="336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45" name="Group 44"/>
          <p:cNvGrpSpPr>
            <a:grpSpLocks/>
          </p:cNvGrpSpPr>
          <p:nvPr/>
        </p:nvGrpSpPr>
        <p:grpSpPr bwMode="auto">
          <a:xfrm>
            <a:off x="8306469" y="5867400"/>
            <a:ext cx="533400" cy="533400"/>
            <a:chOff x="1824" y="2736"/>
            <a:chExt cx="336" cy="336"/>
          </a:xfrm>
        </p:grpSpPr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8306469" y="41910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51" name="Straight Arrow Connector 50"/>
          <p:cNvCxnSpPr>
            <a:endCxn id="40" idx="2"/>
          </p:cNvCxnSpPr>
          <p:nvPr/>
        </p:nvCxnSpPr>
        <p:spPr>
          <a:xfrm flipV="1">
            <a:off x="6096669" y="44577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7" idx="5"/>
            <a:endCxn id="43" idx="2"/>
          </p:cNvCxnSpPr>
          <p:nvPr/>
        </p:nvCxnSpPr>
        <p:spPr>
          <a:xfrm>
            <a:off x="6094754" y="55606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096669" y="4419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54" name="Straight Arrow Connector 53"/>
          <p:cNvCxnSpPr>
            <a:endCxn id="49" idx="2"/>
          </p:cNvCxnSpPr>
          <p:nvPr/>
        </p:nvCxnSpPr>
        <p:spPr>
          <a:xfrm flipV="1">
            <a:off x="7315869" y="44577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9" idx="4"/>
            <a:endCxn id="46" idx="0"/>
          </p:cNvCxnSpPr>
          <p:nvPr/>
        </p:nvCxnSpPr>
        <p:spPr>
          <a:xfrm>
            <a:off x="85731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H="1" flipV="1">
            <a:off x="7315869" y="45720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0" idx="5"/>
            <a:endCxn id="46" idx="1"/>
          </p:cNvCxnSpPr>
          <p:nvPr/>
        </p:nvCxnSpPr>
        <p:spPr>
          <a:xfrm>
            <a:off x="7237754" y="46462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3" idx="6"/>
            <a:endCxn id="46" idx="2"/>
          </p:cNvCxnSpPr>
          <p:nvPr/>
        </p:nvCxnSpPr>
        <p:spPr>
          <a:xfrm>
            <a:off x="7315869" y="61341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011069" y="47244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8602356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620669" y="6172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096669" y="5791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706269" y="5029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468269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773069" y="4800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620669" y="4038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graphicFrame>
        <p:nvGraphicFramePr>
          <p:cNvPr id="69" name="Object 68"/>
          <p:cNvGraphicFramePr>
            <a:graphicFrameLocks noChangeAspect="1"/>
          </p:cNvGraphicFramePr>
          <p:nvPr/>
        </p:nvGraphicFramePr>
        <p:xfrm>
          <a:off x="3009611" y="3240984"/>
          <a:ext cx="3429000" cy="397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9" name="Object 68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09611" y="3240984"/>
                        <a:ext cx="3429000" cy="397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53902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Johnson’s algorithm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7696200" cy="2819400"/>
          </a:xfrm>
          <a:solidFill>
            <a:srgbClr val="FFFFFF"/>
          </a:solidFill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29326874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306715" y="4497715"/>
            <a:ext cx="533400" cy="533400"/>
            <a:chOff x="1824" y="2736"/>
            <a:chExt cx="336" cy="336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449715" y="3583315"/>
            <a:ext cx="533400" cy="533400"/>
            <a:chOff x="1824" y="2736"/>
            <a:chExt cx="336" cy="336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19" name="Group 18"/>
          <p:cNvGrpSpPr>
            <a:grpSpLocks/>
          </p:cNvGrpSpPr>
          <p:nvPr/>
        </p:nvGrpSpPr>
        <p:grpSpPr bwMode="auto">
          <a:xfrm>
            <a:off x="1449715" y="5259715"/>
            <a:ext cx="533400" cy="533400"/>
            <a:chOff x="1824" y="2736"/>
            <a:chExt cx="336" cy="336"/>
          </a:xfrm>
        </p:grpSpPr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973715" y="5259715"/>
            <a:ext cx="533400" cy="533400"/>
            <a:chOff x="1824" y="2736"/>
            <a:chExt cx="336" cy="336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2973715" y="3583315"/>
            <a:ext cx="533400" cy="533400"/>
            <a:chOff x="1824" y="2736"/>
            <a:chExt cx="336" cy="336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28" name="Straight Arrow Connector 27"/>
          <p:cNvCxnSpPr>
            <a:endCxn id="17" idx="2"/>
          </p:cNvCxnSpPr>
          <p:nvPr/>
        </p:nvCxnSpPr>
        <p:spPr>
          <a:xfrm flipV="1">
            <a:off x="763915" y="3850015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4" idx="5"/>
            <a:endCxn id="20" idx="2"/>
          </p:cNvCxnSpPr>
          <p:nvPr/>
        </p:nvCxnSpPr>
        <p:spPr>
          <a:xfrm>
            <a:off x="762000" y="4953000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3915" y="38119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31" name="Straight Arrow Connector 30"/>
          <p:cNvCxnSpPr>
            <a:endCxn id="26" idx="2"/>
          </p:cNvCxnSpPr>
          <p:nvPr/>
        </p:nvCxnSpPr>
        <p:spPr>
          <a:xfrm flipV="1">
            <a:off x="1983115" y="3850015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6" idx="4"/>
            <a:endCxn id="23" idx="0"/>
          </p:cNvCxnSpPr>
          <p:nvPr/>
        </p:nvCxnSpPr>
        <p:spPr>
          <a:xfrm>
            <a:off x="32404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1983115" y="3964315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5"/>
            <a:endCxn id="23" idx="1"/>
          </p:cNvCxnSpPr>
          <p:nvPr/>
        </p:nvCxnSpPr>
        <p:spPr>
          <a:xfrm>
            <a:off x="1905000" y="4038600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0" idx="6"/>
            <a:endCxn id="23" idx="2"/>
          </p:cNvCxnSpPr>
          <p:nvPr/>
        </p:nvCxnSpPr>
        <p:spPr>
          <a:xfrm>
            <a:off x="1983115" y="5526415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1678315" y="4116715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269602" y="4345315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7915" y="5564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3915" y="5183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373515" y="44215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135515" y="4573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40315" y="419291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2362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144" name="Group 143"/>
          <p:cNvGrpSpPr/>
          <p:nvPr/>
        </p:nvGrpSpPr>
        <p:grpSpPr>
          <a:xfrm>
            <a:off x="5181600" y="2514600"/>
            <a:ext cx="3657600" cy="3569732"/>
            <a:chOff x="5181600" y="2514600"/>
            <a:chExt cx="3657600" cy="3569732"/>
          </a:xfrm>
        </p:grpSpPr>
        <p:grpSp>
          <p:nvGrpSpPr>
            <p:cNvPr id="73" name="Group 72"/>
            <p:cNvGrpSpPr>
              <a:grpSpLocks/>
            </p:cNvGrpSpPr>
            <p:nvPr/>
          </p:nvGrpSpPr>
          <p:grpSpPr bwMode="auto">
            <a:xfrm>
              <a:off x="5181600" y="2514600"/>
              <a:ext cx="533400" cy="533400"/>
              <a:chOff x="1824" y="2736"/>
              <a:chExt cx="336" cy="336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5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S</a:t>
                </a:r>
              </a:p>
            </p:txBody>
          </p:sp>
        </p:grpSp>
        <p:grpSp>
          <p:nvGrpSpPr>
            <p:cNvPr id="76" name="Group 75"/>
            <p:cNvGrpSpPr>
              <a:grpSpLocks/>
            </p:cNvGrpSpPr>
            <p:nvPr/>
          </p:nvGrpSpPr>
          <p:grpSpPr bwMode="auto">
            <a:xfrm>
              <a:off x="5486400" y="4648200"/>
              <a:ext cx="533400" cy="533400"/>
              <a:chOff x="1824" y="2736"/>
              <a:chExt cx="336" cy="336"/>
            </a:xfrm>
          </p:grpSpPr>
          <p:sp>
            <p:nvSpPr>
              <p:cNvPr id="77" name="Oval 76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78" name="Text Box 6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A</a:t>
                </a:r>
              </a:p>
            </p:txBody>
          </p:sp>
        </p:grpSp>
        <p:grpSp>
          <p:nvGrpSpPr>
            <p:cNvPr id="79" name="Group 78"/>
            <p:cNvGrpSpPr>
              <a:grpSpLocks/>
            </p:cNvGrpSpPr>
            <p:nvPr/>
          </p:nvGrpSpPr>
          <p:grpSpPr bwMode="auto">
            <a:xfrm>
              <a:off x="6629400" y="3733800"/>
              <a:ext cx="533400" cy="533400"/>
              <a:chOff x="1824" y="2736"/>
              <a:chExt cx="336" cy="336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" name="Text Box 9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B</a:t>
                </a:r>
              </a:p>
            </p:txBody>
          </p:sp>
        </p:grpSp>
        <p:grpSp>
          <p:nvGrpSpPr>
            <p:cNvPr id="82" name="Group 81"/>
            <p:cNvGrpSpPr>
              <a:grpSpLocks/>
            </p:cNvGrpSpPr>
            <p:nvPr/>
          </p:nvGrpSpPr>
          <p:grpSpPr bwMode="auto">
            <a:xfrm>
              <a:off x="6629400" y="5410200"/>
              <a:ext cx="533400" cy="533400"/>
              <a:chOff x="1824" y="2736"/>
              <a:chExt cx="336" cy="336"/>
            </a:xfrm>
          </p:grpSpPr>
          <p:sp>
            <p:nvSpPr>
              <p:cNvPr id="83" name="Oval 82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4" name="Text Box 12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C</a:t>
                </a:r>
              </a:p>
            </p:txBody>
          </p:sp>
        </p:grpSp>
        <p:grpSp>
          <p:nvGrpSpPr>
            <p:cNvPr id="85" name="Group 84"/>
            <p:cNvGrpSpPr>
              <a:grpSpLocks/>
            </p:cNvGrpSpPr>
            <p:nvPr/>
          </p:nvGrpSpPr>
          <p:grpSpPr bwMode="auto">
            <a:xfrm>
              <a:off x="8153400" y="5410200"/>
              <a:ext cx="533400" cy="533400"/>
              <a:chOff x="1824" y="2736"/>
              <a:chExt cx="336" cy="336"/>
            </a:xfrm>
          </p:grpSpPr>
          <p:sp>
            <p:nvSpPr>
              <p:cNvPr id="86" name="Oval 85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7" name="Text Box 15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E</a:t>
                </a:r>
              </a:p>
            </p:txBody>
          </p:sp>
        </p:grpSp>
        <p:grpSp>
          <p:nvGrpSpPr>
            <p:cNvPr id="88" name="Group 87"/>
            <p:cNvGrpSpPr>
              <a:grpSpLocks/>
            </p:cNvGrpSpPr>
            <p:nvPr/>
          </p:nvGrpSpPr>
          <p:grpSpPr bwMode="auto">
            <a:xfrm>
              <a:off x="8153400" y="3733800"/>
              <a:ext cx="533400" cy="533400"/>
              <a:chOff x="1824" y="2736"/>
              <a:chExt cx="336" cy="336"/>
            </a:xfrm>
          </p:grpSpPr>
          <p:sp>
            <p:nvSpPr>
              <p:cNvPr id="89" name="Oval 88"/>
              <p:cNvSpPr>
                <a:spLocks noChangeArrowheads="1"/>
              </p:cNvSpPr>
              <p:nvPr/>
            </p:nvSpPr>
            <p:spPr bwMode="auto">
              <a:xfrm>
                <a:off x="1824" y="2736"/>
                <a:ext cx="336" cy="336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0" name="Text Box 18"/>
              <p:cNvSpPr txBox="1">
                <a:spLocks noChangeArrowheads="1"/>
              </p:cNvSpPr>
              <p:nvPr/>
            </p:nvSpPr>
            <p:spPr bwMode="auto">
              <a:xfrm>
                <a:off x="1872" y="2736"/>
                <a:ext cx="28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sz="2400" dirty="0"/>
                  <a:t>D</a:t>
                </a:r>
              </a:p>
            </p:txBody>
          </p:sp>
        </p:grpSp>
        <p:cxnSp>
          <p:nvCxnSpPr>
            <p:cNvPr id="91" name="Straight Arrow Connector 90"/>
            <p:cNvCxnSpPr>
              <a:endCxn id="80" idx="2"/>
            </p:cNvCxnSpPr>
            <p:nvPr/>
          </p:nvCxnSpPr>
          <p:spPr>
            <a:xfrm flipV="1">
              <a:off x="5943600" y="4000500"/>
              <a:ext cx="685800" cy="72390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77" idx="5"/>
              <a:endCxn id="83" idx="2"/>
            </p:cNvCxnSpPr>
            <p:nvPr/>
          </p:nvCxnSpPr>
          <p:spPr>
            <a:xfrm>
              <a:off x="5941685" y="5103485"/>
              <a:ext cx="687715" cy="5734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5943600" y="39624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-1</a:t>
              </a:r>
            </a:p>
          </p:txBody>
        </p:sp>
        <p:cxnSp>
          <p:nvCxnSpPr>
            <p:cNvPr id="94" name="Straight Arrow Connector 93"/>
            <p:cNvCxnSpPr>
              <a:endCxn id="89" idx="2"/>
            </p:cNvCxnSpPr>
            <p:nvPr/>
          </p:nvCxnSpPr>
          <p:spPr>
            <a:xfrm flipV="1">
              <a:off x="7162800" y="4000500"/>
              <a:ext cx="990600" cy="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Arrow Connector 94"/>
            <p:cNvCxnSpPr>
              <a:stCxn id="89" idx="4"/>
              <a:endCxn id="86" idx="0"/>
            </p:cNvCxnSpPr>
            <p:nvPr/>
          </p:nvCxnSpPr>
          <p:spPr>
            <a:xfrm>
              <a:off x="84201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 flipV="1">
              <a:off x="7162800" y="4114800"/>
              <a:ext cx="1143001" cy="129731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Arrow Connector 96"/>
            <p:cNvCxnSpPr>
              <a:stCxn id="80" idx="5"/>
              <a:endCxn id="86" idx="1"/>
            </p:cNvCxnSpPr>
            <p:nvPr/>
          </p:nvCxnSpPr>
          <p:spPr>
            <a:xfrm>
              <a:off x="7084685" y="4189085"/>
              <a:ext cx="1146830" cy="129923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Arrow Connector 97"/>
            <p:cNvCxnSpPr>
              <a:stCxn id="83" idx="6"/>
              <a:endCxn id="86" idx="2"/>
            </p:cNvCxnSpPr>
            <p:nvPr/>
          </p:nvCxnSpPr>
          <p:spPr>
            <a:xfrm>
              <a:off x="7162800" y="5676900"/>
              <a:ext cx="9906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6858000" y="4267200"/>
              <a:ext cx="0" cy="1143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TextBox 99"/>
            <p:cNvSpPr txBox="1"/>
            <p:nvPr/>
          </p:nvSpPr>
          <p:spPr>
            <a:xfrm>
              <a:off x="8449287" y="4495800"/>
              <a:ext cx="38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-3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467600" y="5715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5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5943600" y="5334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6553200" y="4572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7315200" y="4724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7620000" y="4343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5181600" y="3657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5562600" y="33528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16" name="Straight Arrow Connector 115"/>
            <p:cNvCxnSpPr>
              <a:stCxn id="74" idx="4"/>
            </p:cNvCxnSpPr>
            <p:nvPr/>
          </p:nvCxnSpPr>
          <p:spPr>
            <a:xfrm>
              <a:off x="5448300" y="3048000"/>
              <a:ext cx="266700" cy="12192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Arrow Connector 118"/>
            <p:cNvCxnSpPr>
              <a:stCxn id="74" idx="5"/>
            </p:cNvCxnSpPr>
            <p:nvPr/>
          </p:nvCxnSpPr>
          <p:spPr>
            <a:xfrm>
              <a:off x="5636885" y="2969885"/>
              <a:ext cx="840115" cy="535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Arrow Connector 121"/>
            <p:cNvCxnSpPr>
              <a:stCxn id="74" idx="6"/>
            </p:cNvCxnSpPr>
            <p:nvPr/>
          </p:nvCxnSpPr>
          <p:spPr>
            <a:xfrm>
              <a:off x="5715000" y="2781300"/>
              <a:ext cx="1295400" cy="5715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>
              <a:stCxn id="74" idx="5"/>
            </p:cNvCxnSpPr>
            <p:nvPr/>
          </p:nvCxnSpPr>
          <p:spPr>
            <a:xfrm>
              <a:off x="5636885" y="2969885"/>
              <a:ext cx="611515" cy="7639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>
              <a:stCxn id="74" idx="5"/>
            </p:cNvCxnSpPr>
            <p:nvPr/>
          </p:nvCxnSpPr>
          <p:spPr>
            <a:xfrm>
              <a:off x="5636885" y="2969885"/>
              <a:ext cx="306715" cy="916315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TextBox 131"/>
            <p:cNvSpPr txBox="1"/>
            <p:nvPr/>
          </p:nvSpPr>
          <p:spPr>
            <a:xfrm>
              <a:off x="6172200" y="2667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6096000" y="30480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6087756" y="32766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67600" y="3581400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sp>
        <p:nvSpPr>
          <p:cNvPr id="14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" y="76200"/>
            <a:ext cx="7696200" cy="2362200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Create G’</a:t>
            </a:r>
          </a:p>
          <a:p>
            <a:pPr marL="0" indent="0"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28600" y="76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0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820BB14-1255-CB40-9FD2-8D00355A1DC8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49566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32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baseline="30000" dirty="0"/>
                  <a:t> </a:t>
                </a:r>
                <a:r>
                  <a:rPr lang="en-US" sz="3200" dirty="0"/>
                  <a:t>= shortest path from </a:t>
                </a:r>
                <a:r>
                  <a:rPr lang="en-US" sz="32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3200" dirty="0"/>
                  <a:t> to </a:t>
                </a:r>
                <a:r>
                  <a:rPr lang="en-US" sz="32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3200" dirty="0"/>
                  <a:t> </a:t>
                </a:r>
              </a:p>
              <a:p>
                <a:pPr marL="0" indent="0">
                  <a:buNone/>
                </a:pPr>
                <a:r>
                  <a:rPr lang="en-US" sz="32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32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32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3200" baseline="300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124200"/>
                <a:ext cx="7924800" cy="1405513"/>
              </a:xfrm>
              <a:prstGeom prst="rect">
                <a:avLst/>
              </a:prstGeom>
              <a:blipFill>
                <a:blip r:embed="rId2"/>
                <a:stretch>
                  <a:fillRect l="-640" t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80142" y="2044620"/>
            <a:ext cx="767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Label all vertices with a number from 1 to V</a:t>
            </a:r>
          </a:p>
        </p:txBody>
      </p:sp>
    </p:spTree>
    <p:extLst>
      <p:ext uri="{BB962C8B-B14F-4D97-AF65-F5344CB8AC3E}">
        <p14:creationId xmlns:p14="http://schemas.microsoft.com/office/powerpoint/2010/main" val="40077392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</a:t>
            </a:r>
            <a:r>
              <a:rPr lang="en-US" sz="2800" dirty="0">
                <a:solidFill>
                  <a:srgbClr val="0000FF"/>
                </a:solidFill>
              </a:rPr>
              <a:t>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82749F8B-6A12-BF40-A124-69D635FB52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3415265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1693C0BE-32B0-5B4E-8CFA-F4F92D72A80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1566294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FF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	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96F7740B-1316-194C-8CC5-FCF73792B22B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75296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>
            <a:grpSpLocks/>
          </p:cNvGrpSpPr>
          <p:nvPr/>
        </p:nvGrpSpPr>
        <p:grpSpPr bwMode="auto">
          <a:xfrm>
            <a:off x="381000" y="3059668"/>
            <a:ext cx="533400" cy="533400"/>
            <a:chOff x="1824" y="2736"/>
            <a:chExt cx="336" cy="336"/>
          </a:xfrm>
        </p:grpSpPr>
        <p:sp>
          <p:nvSpPr>
            <p:cNvPr id="74" name="Oval 73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S</a:t>
              </a:r>
            </a:p>
          </p:txBody>
        </p:sp>
      </p:grp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5193268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4278868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955268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955268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4278868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4545568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648553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45074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4545568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659868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734153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6221968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812268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5040868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6260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879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5117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5269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888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381000" y="4202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62000" y="38978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116" name="Straight Arrow Connector 115"/>
          <p:cNvCxnSpPr>
            <a:stCxn id="74" idx="4"/>
          </p:cNvCxnSpPr>
          <p:nvPr/>
        </p:nvCxnSpPr>
        <p:spPr>
          <a:xfrm>
            <a:off x="647700" y="3593068"/>
            <a:ext cx="266700" cy="1219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/>
          <p:cNvCxnSpPr>
            <a:stCxn id="74" idx="5"/>
          </p:cNvCxnSpPr>
          <p:nvPr/>
        </p:nvCxnSpPr>
        <p:spPr>
          <a:xfrm>
            <a:off x="836285" y="3514953"/>
            <a:ext cx="840115" cy="535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/>
          <p:cNvCxnSpPr>
            <a:stCxn id="74" idx="6"/>
          </p:cNvCxnSpPr>
          <p:nvPr/>
        </p:nvCxnSpPr>
        <p:spPr>
          <a:xfrm>
            <a:off x="914400" y="3326368"/>
            <a:ext cx="1295400" cy="5715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>
            <a:stCxn id="74" idx="5"/>
          </p:cNvCxnSpPr>
          <p:nvPr/>
        </p:nvCxnSpPr>
        <p:spPr>
          <a:xfrm>
            <a:off x="836285" y="3514953"/>
            <a:ext cx="611515" cy="7639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>
            <a:stCxn id="74" idx="5"/>
          </p:cNvCxnSpPr>
          <p:nvPr/>
        </p:nvCxnSpPr>
        <p:spPr>
          <a:xfrm>
            <a:off x="836285" y="3514953"/>
            <a:ext cx="306715" cy="9163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1371600" y="3212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295400" y="3593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287156" y="38216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81600" y="3669268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</a:t>
            </a:r>
            <a:r>
              <a:rPr lang="en-US" sz="2800" dirty="0">
                <a:solidFill>
                  <a:srgbClr val="000000"/>
                </a:solidFill>
              </a:rPr>
              <a:t>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41264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8600" y="457200"/>
            <a:ext cx="5334000" cy="381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BC6982FD-D66E-374F-8A88-0ADFAF2F3B85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2713901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304800"/>
            <a:ext cx="2362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A:	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B: 	-2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0</a:t>
            </a:r>
          </a:p>
          <a:p>
            <a:r>
              <a:rPr lang="en-US" sz="2800" dirty="0"/>
              <a:t>S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	-3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</p:spTree>
    <p:extLst>
      <p:ext uri="{BB962C8B-B14F-4D97-AF65-F5344CB8AC3E}">
        <p14:creationId xmlns:p14="http://schemas.microsoft.com/office/powerpoint/2010/main" val="12975900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AD972B5D-CCDC-D74E-8FB0-B9A92BD12B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5791200" y="38481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61425FD-DEC8-6847-A481-0EB5B540F8BE}"/>
              </a:ext>
            </a:extLst>
          </p:cNvPr>
          <p:cNvSpPr txBox="1"/>
          <p:nvPr/>
        </p:nvSpPr>
        <p:spPr>
          <a:xfrm>
            <a:off x="1717797" y="630284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1020173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848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-1     +   0   -   -2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Content Placeholder 2">
            <a:extLst>
              <a:ext uri="{FF2B5EF4-FFF2-40B4-BE49-F238E27FC236}">
                <a16:creationId xmlns:a16="http://schemas.microsoft.com/office/drawing/2014/main" id="{079B5C0B-56FF-D44A-8AB2-D7BE6D0FC552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D77979BD-530B-4741-9C83-0EF8EF41B5F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54E7D090-F9BD-9547-A865-CD07F20DF9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7081517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FDEF0588-71F4-F445-BD34-32D98FA345FD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C5B45B8-0D2C-1642-82CD-7BDA11F99B51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E288F4-9A47-E046-AF0E-AF1383E2DD8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87502204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      +  -2   -   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0</a:t>
            </a:r>
          </a:p>
        </p:txBody>
      </p:sp>
      <p:graphicFrame>
        <p:nvGraphicFramePr>
          <p:cNvPr id="72" name="Object 71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2" name="Object 71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852C4EC-BF2E-6744-8CCA-AB4CEA21AA5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16A3A9E-3B70-8F4F-BFE4-98FB6FB9DC4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1D516FCE-4A60-204F-A708-558B3E9E1787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1033283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4" name="Object 73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Content Placeholder 2">
            <a:extLst>
              <a:ext uri="{FF2B5EF4-FFF2-40B4-BE49-F238E27FC236}">
                <a16:creationId xmlns:a16="http://schemas.microsoft.com/office/drawing/2014/main" id="{3C92B3DA-589A-C842-81DF-9FE5ED9D70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D101DCA-FB74-4545-A4C9-03D6C55B668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1095E8E-5CCC-A248-A5E0-1A54C735C5D9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608318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Floyd-</a:t>
            </a:r>
            <a:r>
              <a:rPr lang="en-US" dirty="0" err="1"/>
              <a:t>Warshall</a:t>
            </a:r>
            <a:r>
              <a:rPr lang="en-US" dirty="0"/>
              <a:t>: key idea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86000" y="3886200"/>
            <a:ext cx="533400" cy="533400"/>
            <a:chOff x="1824" y="2736"/>
            <a:chExt cx="336" cy="336"/>
          </a:xfrm>
        </p:grpSpPr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1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3429000" y="2971800"/>
            <a:ext cx="533400" cy="533400"/>
            <a:chOff x="1824" y="2736"/>
            <a:chExt cx="336" cy="336"/>
          </a:xfrm>
        </p:grpSpPr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3</a:t>
              </a:r>
            </a:p>
          </p:txBody>
        </p:sp>
      </p:grpSp>
      <p:grpSp>
        <p:nvGrpSpPr>
          <p:cNvPr id="12" name="Group 10"/>
          <p:cNvGrpSpPr>
            <a:grpSpLocks/>
          </p:cNvGrpSpPr>
          <p:nvPr/>
        </p:nvGrpSpPr>
        <p:grpSpPr bwMode="auto">
          <a:xfrm>
            <a:off x="3429000" y="4648200"/>
            <a:ext cx="533400" cy="533400"/>
            <a:chOff x="1824" y="2736"/>
            <a:chExt cx="336" cy="336"/>
          </a:xfrm>
        </p:grpSpPr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2</a:t>
              </a:r>
            </a:p>
          </p:txBody>
        </p:sp>
      </p:grpSp>
      <p:grpSp>
        <p:nvGrpSpPr>
          <p:cNvPr id="15" name="Group 13"/>
          <p:cNvGrpSpPr>
            <a:grpSpLocks/>
          </p:cNvGrpSpPr>
          <p:nvPr/>
        </p:nvGrpSpPr>
        <p:grpSpPr bwMode="auto">
          <a:xfrm>
            <a:off x="4953000" y="4648200"/>
            <a:ext cx="533400" cy="533400"/>
            <a:chOff x="1824" y="2736"/>
            <a:chExt cx="336" cy="336"/>
          </a:xfrm>
        </p:grpSpPr>
        <p:sp>
          <p:nvSpPr>
            <p:cNvPr id="16" name="Oval 1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5</a:t>
              </a: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4953000" y="2971800"/>
            <a:ext cx="533400" cy="533400"/>
            <a:chOff x="1824" y="2736"/>
            <a:chExt cx="336" cy="336"/>
          </a:xfrm>
        </p:grpSpPr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4</a:t>
              </a:r>
            </a:p>
          </p:txBody>
        </p:sp>
      </p:grpSp>
      <p:cxnSp>
        <p:nvCxnSpPr>
          <p:cNvPr id="21" name="Straight Arrow Connector 20"/>
          <p:cNvCxnSpPr>
            <a:endCxn id="10" idx="2"/>
          </p:cNvCxnSpPr>
          <p:nvPr/>
        </p:nvCxnSpPr>
        <p:spPr>
          <a:xfrm flipV="1">
            <a:off x="2743200" y="3238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5"/>
            <a:endCxn id="13" idx="2"/>
          </p:cNvCxnSpPr>
          <p:nvPr/>
        </p:nvCxnSpPr>
        <p:spPr>
          <a:xfrm>
            <a:off x="2741285" y="4341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7432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24" name="Straight Arrow Connector 23"/>
          <p:cNvCxnSpPr>
            <a:endCxn id="19" idx="2"/>
          </p:cNvCxnSpPr>
          <p:nvPr/>
        </p:nvCxnSpPr>
        <p:spPr>
          <a:xfrm flipV="1">
            <a:off x="3962400" y="3238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9" idx="4"/>
            <a:endCxn id="16" idx="0"/>
          </p:cNvCxnSpPr>
          <p:nvPr/>
        </p:nvCxnSpPr>
        <p:spPr>
          <a:xfrm>
            <a:off x="52197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3962400" y="3352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6" idx="1"/>
          </p:cNvCxnSpPr>
          <p:nvPr/>
        </p:nvCxnSpPr>
        <p:spPr>
          <a:xfrm>
            <a:off x="3884285" y="3427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657600" y="3505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48887" y="3733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267200" y="4953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432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52800" y="3810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148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4196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962400" y="4914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35156" y="2831068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/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 baseline="-25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𝑖𝑗</m:t>
                    </m:r>
                    <m:r>
                      <a:rPr lang="en-US" sz="2800" i="1" baseline="30000" dirty="0" err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baseline="30000" dirty="0"/>
                  <a:t> </a:t>
                </a:r>
                <a:r>
                  <a:rPr lang="en-US" sz="2800" dirty="0"/>
                  <a:t>= shortest path from </a:t>
                </a:r>
                <a:r>
                  <a:rPr lang="en-US" sz="2800" dirty="0">
                    <a:solidFill>
                      <a:srgbClr val="00800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8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dirty="0">
                    <a:solidFill>
                      <a:srgbClr val="000090"/>
                    </a:solidFill>
                  </a:rPr>
                  <a:t>vertex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90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/>
                  <a:t>		using only vertices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{1, 2, …, 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2800" baseline="30000" dirty="0"/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87D78B7-F945-3F4A-B1E2-79097A040D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78" y="1564362"/>
                <a:ext cx="7924800" cy="1241365"/>
              </a:xfrm>
              <a:prstGeom prst="rect">
                <a:avLst/>
              </a:prstGeom>
              <a:blipFill>
                <a:blip r:embed="rId2"/>
                <a:stretch>
                  <a:fillRect l="-480" t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247B345-3C66-6746-896A-B43F7927E929}"/>
              </a:ext>
            </a:extLst>
          </p:cNvPr>
          <p:cNvSpPr txBox="1"/>
          <p:nvPr/>
        </p:nvSpPr>
        <p:spPr>
          <a:xfrm>
            <a:off x="1916061" y="5650468"/>
            <a:ext cx="2280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is d</a:t>
            </a:r>
            <a:r>
              <a:rPr lang="en-US" sz="2800" baseline="-25000" dirty="0">
                <a:solidFill>
                  <a:srgbClr val="FF0000"/>
                </a:solidFill>
              </a:rPr>
              <a:t>15</a:t>
            </a:r>
            <a:r>
              <a:rPr lang="en-US" sz="2800" baseline="30000" dirty="0">
                <a:solidFill>
                  <a:srgbClr val="FF0000"/>
                </a:solidFill>
              </a:rPr>
              <a:t>3</a:t>
            </a:r>
            <a:r>
              <a:rPr lang="en-US" sz="28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8920407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5096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4      +  0   -   0</a:t>
            </a: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5" name="Object 7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" name="Content Placeholder 2">
            <a:extLst>
              <a:ext uri="{FF2B5EF4-FFF2-40B4-BE49-F238E27FC236}">
                <a16:creationId xmlns:a16="http://schemas.microsoft.com/office/drawing/2014/main" id="{B873A74B-B34E-FA40-A354-7CF6D14D93D3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7779C5E1-61D0-1E4D-9A87-2EEF700BE990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C94C452-B8AB-5E44-AAF4-9708B15CE428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5601721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25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CB924E78-87D0-EE47-B2CA-38423B2602D6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5D28EB2-EC2D-7E40-915B-CCEDD868A15F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0012239-79E2-E148-811E-03C653BEC97D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33347643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7315200" y="3429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019800" y="4876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5890832" y="2819400"/>
            <a:ext cx="262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5      +  0   -   -3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39000" y="5181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8</a:t>
            </a:r>
          </a:p>
        </p:txBody>
      </p:sp>
      <p:graphicFrame>
        <p:nvGraphicFramePr>
          <p:cNvPr id="107" name="Object 106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107" name="Object 106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" name="Content Placeholder 2">
            <a:extLst>
              <a:ext uri="{FF2B5EF4-FFF2-40B4-BE49-F238E27FC236}">
                <a16:creationId xmlns:a16="http://schemas.microsoft.com/office/drawing/2014/main" id="{1D1B28B1-047B-E344-87C9-B70EF63B6640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/>
              <a:t>	reweight shortest paths based on G</a:t>
            </a:r>
            <a:endParaRPr lang="en-US" sz="2000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EE4501A-9264-0D4D-9702-A994B6826FE5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949B5EE4-5F55-554F-8D0D-142BD926A0F2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298756945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roup 7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77" name="Oval 7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79" name="Group 7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82" name="Group 8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85" name="Group 8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88" name="Group 8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91" name="Straight Arrow Connector 90"/>
          <p:cNvCxnSpPr>
            <a:endCxn id="8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77" idx="5"/>
            <a:endCxn id="8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94" name="Straight Arrow Connector 93"/>
          <p:cNvCxnSpPr>
            <a:endCxn id="8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89" idx="4"/>
            <a:endCxn id="8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stCxn id="80" idx="5"/>
            <a:endCxn id="8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83" idx="6"/>
            <a:endCxn id="8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5334000" y="45339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477000" y="36195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477000" y="52959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8001000" y="52959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8001000" y="36195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791200" y="38862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789285" y="49891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791200" y="3848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7010400" y="38862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82677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7010400" y="40005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932285" y="40747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7010400" y="55626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705600" y="41529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8296887" y="43815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315200" y="5600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791200" y="5219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6400800" y="44577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7162800" y="4610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67600" y="4229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315200" y="34671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graphicFrame>
        <p:nvGraphicFramePr>
          <p:cNvPr id="73" name="Object 72"/>
          <p:cNvGraphicFramePr>
            <a:graphicFrameLocks noChangeAspect="1"/>
          </p:cNvGraphicFramePr>
          <p:nvPr/>
        </p:nvGraphicFramePr>
        <p:xfrm>
          <a:off x="4191000" y="2362200"/>
          <a:ext cx="46005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2600" imgH="203200" progId="Equation.3">
                  <p:embed/>
                </p:oleObj>
              </mc:Choice>
              <mc:Fallback>
                <p:oleObj name="Equation" r:id="rId2" imgW="1752600" imgH="203200" progId="Equation.3">
                  <p:embed/>
                  <p:pic>
                    <p:nvPicPr>
                      <p:cNvPr id="73" name="Object 7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1000" y="2362200"/>
                        <a:ext cx="46005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806177E8-3120-6140-A056-CDDF31BD51C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7C0486C-06C4-AC49-B206-3017111DB9A6}"/>
              </a:ext>
            </a:extLst>
          </p:cNvPr>
          <p:cNvSpPr/>
          <p:nvPr/>
        </p:nvSpPr>
        <p:spPr>
          <a:xfrm>
            <a:off x="182880" y="1253836"/>
            <a:ext cx="7239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F7E2087-144F-EF49-A80A-FDEA9E8353DF}"/>
              </a:ext>
            </a:extLst>
          </p:cNvPr>
          <p:cNvSpPr txBox="1"/>
          <p:nvPr/>
        </p:nvSpPr>
        <p:spPr>
          <a:xfrm>
            <a:off x="1717797" y="6292334"/>
            <a:ext cx="1518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h(v) in blue</a:t>
            </a:r>
          </a:p>
        </p:txBody>
      </p:sp>
    </p:spTree>
    <p:extLst>
      <p:ext uri="{BB962C8B-B14F-4D97-AF65-F5344CB8AC3E}">
        <p14:creationId xmlns:p14="http://schemas.microsoft.com/office/powerpoint/2010/main" val="42702935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FF0000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49" idx="5"/>
            <a:endCxn id="55" idx="2"/>
          </p:cNvCxnSpPr>
          <p:nvPr/>
        </p:nvCxnSpPr>
        <p:spPr>
          <a:xfrm>
            <a:off x="5332085" y="51034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H="1" flipV="1">
            <a:off x="6553200" y="41148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2" idx="5"/>
            <a:endCxn id="58" idx="1"/>
          </p:cNvCxnSpPr>
          <p:nvPr/>
        </p:nvCxnSpPr>
        <p:spPr>
          <a:xfrm>
            <a:off x="6475085" y="41890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5" idx="6"/>
            <a:endCxn id="58" idx="2"/>
          </p:cNvCxnSpPr>
          <p:nvPr/>
        </p:nvCxnSpPr>
        <p:spPr>
          <a:xfrm>
            <a:off x="6553200" y="56769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858000" y="5715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334000" y="5334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705600" y="4724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010400" y="4343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75" name="Rectangle 74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ACB85CA6-8985-3E48-9D2C-C5F0104D3FFA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342771611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52400" y="1600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B8CA6BCB-C5B0-AC49-9BA5-FEB44A8C549E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77446956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52400" y="1981200"/>
            <a:ext cx="5334000" cy="346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Content Placeholder 2">
            <a:extLst>
              <a:ext uri="{FF2B5EF4-FFF2-40B4-BE49-F238E27FC236}">
                <a16:creationId xmlns:a16="http://schemas.microsoft.com/office/drawing/2014/main" id="{A6957673-E1E4-614E-AE0D-C8FE05EE2F5C}"/>
              </a:ext>
            </a:extLst>
          </p:cNvPr>
          <p:cNvSpPr txBox="1">
            <a:spLocks/>
          </p:cNvSpPr>
          <p:nvPr/>
        </p:nvSpPr>
        <p:spPr>
          <a:xfrm>
            <a:off x="182880" y="76200"/>
            <a:ext cx="7696200" cy="2362200"/>
          </a:xfrm>
          <a:prstGeom prst="rect">
            <a:avLst/>
          </a:prstGeom>
          <a:noFill/>
          <a:ln w="10000" cap="flat" cmpd="sng" algn="ctr">
            <a:noFill/>
            <a:prstDash val="solid"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2000" dirty="0"/>
              <a:t>Create G’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run Dijkstra’s from every vertex</a:t>
            </a:r>
          </a:p>
          <a:p>
            <a:pPr marL="274320" lvl="1" indent="0">
              <a:buFont typeface="Wingdings 2"/>
              <a:buNone/>
            </a:pPr>
            <a:r>
              <a:rPr lang="en-US" sz="2000" dirty="0"/>
              <a:t>	reweight shortest paths based on G</a:t>
            </a:r>
          </a:p>
        </p:txBody>
      </p:sp>
    </p:spTree>
    <p:extLst>
      <p:ext uri="{BB962C8B-B14F-4D97-AF65-F5344CB8AC3E}">
        <p14:creationId xmlns:p14="http://schemas.microsoft.com/office/powerpoint/2010/main" val="164844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2" grpId="0"/>
      <p:bldP spid="111" grpId="0"/>
      <p:bldP spid="117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>
            <a:grpSpLocks/>
          </p:cNvGrpSpPr>
          <p:nvPr/>
        </p:nvGrpSpPr>
        <p:grpSpPr bwMode="auto">
          <a:xfrm>
            <a:off x="4876800" y="4648200"/>
            <a:ext cx="533400" cy="533400"/>
            <a:chOff x="1824" y="2736"/>
            <a:chExt cx="336" cy="336"/>
          </a:xfrm>
        </p:grpSpPr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A</a:t>
              </a:r>
            </a:p>
          </p:txBody>
        </p:sp>
      </p:grpSp>
      <p:grpSp>
        <p:nvGrpSpPr>
          <p:cNvPr id="51" name="Group 50"/>
          <p:cNvGrpSpPr>
            <a:grpSpLocks/>
          </p:cNvGrpSpPr>
          <p:nvPr/>
        </p:nvGrpSpPr>
        <p:grpSpPr bwMode="auto">
          <a:xfrm>
            <a:off x="6019800" y="3733800"/>
            <a:ext cx="533400" cy="533400"/>
            <a:chOff x="1824" y="2736"/>
            <a:chExt cx="336" cy="336"/>
          </a:xfrm>
        </p:grpSpPr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54" name="Group 53"/>
          <p:cNvGrpSpPr>
            <a:grpSpLocks/>
          </p:cNvGrpSpPr>
          <p:nvPr/>
        </p:nvGrpSpPr>
        <p:grpSpPr bwMode="auto">
          <a:xfrm>
            <a:off x="6019800" y="5410200"/>
            <a:ext cx="533400" cy="533400"/>
            <a:chOff x="1824" y="2736"/>
            <a:chExt cx="336" cy="336"/>
          </a:xfrm>
        </p:grpSpPr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57" name="Group 56"/>
          <p:cNvGrpSpPr>
            <a:grpSpLocks/>
          </p:cNvGrpSpPr>
          <p:nvPr/>
        </p:nvGrpSpPr>
        <p:grpSpPr bwMode="auto">
          <a:xfrm>
            <a:off x="7543800" y="5410200"/>
            <a:ext cx="533400" cy="533400"/>
            <a:chOff x="1824" y="2736"/>
            <a:chExt cx="336" cy="336"/>
          </a:xfrm>
        </p:grpSpPr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7543800" y="3733800"/>
            <a:ext cx="533400" cy="533400"/>
            <a:chOff x="1824" y="2736"/>
            <a:chExt cx="336" cy="336"/>
          </a:xfrm>
        </p:grpSpPr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63" name="Straight Arrow Connector 62"/>
          <p:cNvCxnSpPr>
            <a:endCxn id="52" idx="2"/>
          </p:cNvCxnSpPr>
          <p:nvPr/>
        </p:nvCxnSpPr>
        <p:spPr>
          <a:xfrm flipV="1">
            <a:off x="5334000" y="40005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334000" y="3962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66" name="Straight Arrow Connector 65"/>
          <p:cNvCxnSpPr>
            <a:endCxn id="61" idx="2"/>
          </p:cNvCxnSpPr>
          <p:nvPr/>
        </p:nvCxnSpPr>
        <p:spPr>
          <a:xfrm flipV="1">
            <a:off x="6553200" y="40005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61" idx="4"/>
            <a:endCxn id="58" idx="0"/>
          </p:cNvCxnSpPr>
          <p:nvPr/>
        </p:nvCxnSpPr>
        <p:spPr>
          <a:xfrm>
            <a:off x="78105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6248400" y="42672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839687" y="44958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5943600" y="4572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858000" y="3581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685800" y="4572000"/>
            <a:ext cx="533400" cy="533400"/>
            <a:chOff x="1824" y="2736"/>
            <a:chExt cx="336" cy="336"/>
          </a:xfrm>
        </p:grpSpPr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A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1828800" y="3657600"/>
            <a:ext cx="533400" cy="533400"/>
            <a:chOff x="1824" y="2736"/>
            <a:chExt cx="336" cy="336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Text Box 9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B</a:t>
              </a:r>
            </a:p>
          </p:txBody>
        </p: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1828800" y="5334000"/>
            <a:ext cx="533400" cy="533400"/>
            <a:chOff x="1824" y="2736"/>
            <a:chExt cx="336" cy="336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Text Box 12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C</a:t>
              </a:r>
            </a:p>
          </p:txBody>
        </p:sp>
      </p:grpSp>
      <p:grpSp>
        <p:nvGrpSpPr>
          <p:cNvPr id="35" name="Group 34"/>
          <p:cNvGrpSpPr>
            <a:grpSpLocks/>
          </p:cNvGrpSpPr>
          <p:nvPr/>
        </p:nvGrpSpPr>
        <p:grpSpPr bwMode="auto">
          <a:xfrm>
            <a:off x="3352800" y="5334000"/>
            <a:ext cx="533400" cy="533400"/>
            <a:chOff x="1824" y="2736"/>
            <a:chExt cx="336" cy="336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7" name="Text Box 15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E</a:t>
              </a:r>
            </a:p>
          </p:txBody>
        </p: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3352800" y="3657600"/>
            <a:ext cx="533400" cy="533400"/>
            <a:chOff x="1824" y="2736"/>
            <a:chExt cx="336" cy="336"/>
          </a:xfrm>
        </p:grpSpPr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1824" y="2736"/>
              <a:ext cx="336" cy="336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Text Box 18"/>
            <p:cNvSpPr txBox="1">
              <a:spLocks noChangeArrowheads="1"/>
            </p:cNvSpPr>
            <p:nvPr/>
          </p:nvSpPr>
          <p:spPr bwMode="auto">
            <a:xfrm>
              <a:off x="1872" y="2736"/>
              <a:ext cx="28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dirty="0"/>
                <a:t>D</a:t>
              </a:r>
            </a:p>
          </p:txBody>
        </p:sp>
      </p:grpSp>
      <p:cxnSp>
        <p:nvCxnSpPr>
          <p:cNvPr id="41" name="Straight Arrow Connector 40"/>
          <p:cNvCxnSpPr>
            <a:endCxn id="30" idx="2"/>
          </p:cNvCxnSpPr>
          <p:nvPr/>
        </p:nvCxnSpPr>
        <p:spPr>
          <a:xfrm flipV="1">
            <a:off x="1143000" y="3924300"/>
            <a:ext cx="685800" cy="7239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7" idx="5"/>
            <a:endCxn id="33" idx="2"/>
          </p:cNvCxnSpPr>
          <p:nvPr/>
        </p:nvCxnSpPr>
        <p:spPr>
          <a:xfrm>
            <a:off x="1141085" y="5027285"/>
            <a:ext cx="687715" cy="573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143000" y="38862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-1</a:t>
            </a:r>
          </a:p>
        </p:txBody>
      </p:sp>
      <p:cxnSp>
        <p:nvCxnSpPr>
          <p:cNvPr id="44" name="Straight Arrow Connector 43"/>
          <p:cNvCxnSpPr>
            <a:endCxn id="39" idx="2"/>
          </p:cNvCxnSpPr>
          <p:nvPr/>
        </p:nvCxnSpPr>
        <p:spPr>
          <a:xfrm flipV="1">
            <a:off x="2362200" y="3924300"/>
            <a:ext cx="990600" cy="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9" idx="4"/>
            <a:endCxn id="36" idx="0"/>
          </p:cNvCxnSpPr>
          <p:nvPr/>
        </p:nvCxnSpPr>
        <p:spPr>
          <a:xfrm>
            <a:off x="36195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 flipV="1">
            <a:off x="2362200" y="4038600"/>
            <a:ext cx="1143001" cy="1297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30" idx="5"/>
            <a:endCxn id="36" idx="1"/>
          </p:cNvCxnSpPr>
          <p:nvPr/>
        </p:nvCxnSpPr>
        <p:spPr>
          <a:xfrm>
            <a:off x="2284085" y="4112885"/>
            <a:ext cx="1146830" cy="12992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3" idx="6"/>
            <a:endCxn id="36" idx="2"/>
          </p:cNvCxnSpPr>
          <p:nvPr/>
        </p:nvCxnSpPr>
        <p:spPr>
          <a:xfrm>
            <a:off x="2362200" y="56007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057400" y="4191000"/>
            <a:ext cx="0" cy="1143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3648687" y="4419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-3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000" y="5638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143000" y="5257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752600" y="44958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514600" y="4648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2819400" y="4267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2667000" y="35052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05000" y="32004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62000" y="41910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05000" y="58674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581400" y="3276600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0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886200" y="5562600"/>
            <a:ext cx="389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F1FFF"/>
                </a:solidFill>
              </a:rPr>
              <a:t>-3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1066800" y="304800"/>
            <a:ext cx="2362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>
                <a:sym typeface="Wingdings"/>
              </a:rPr>
              <a:t>B</a:t>
            </a:r>
            <a:r>
              <a:rPr lang="en-US" sz="2800" dirty="0"/>
              <a:t>: -1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C: 2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D: 1</a:t>
            </a:r>
          </a:p>
          <a:p>
            <a:r>
              <a:rPr lang="en-US" sz="2800" dirty="0">
                <a:sym typeface="Wingdings"/>
              </a:rPr>
              <a:t>A</a:t>
            </a:r>
            <a:r>
              <a:rPr lang="en-US" sz="2800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800" dirty="0"/>
              <a:t>E: -2</a:t>
            </a:r>
          </a:p>
        </p:txBody>
      </p:sp>
    </p:spTree>
    <p:extLst>
      <p:ext uri="{BB962C8B-B14F-4D97-AF65-F5344CB8AC3E}">
        <p14:creationId xmlns:p14="http://schemas.microsoft.com/office/powerpoint/2010/main" val="36771156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h</a:t>
            </a:r>
          </a:p>
        </p:txBody>
      </p:sp>
      <p:sp>
        <p:nvSpPr>
          <p:cNvPr id="68" name="Content Placeholder 67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100137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Need to pick h such that the resulting graph has all weights as positive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 bwMode="auto">
          <a:xfrm>
            <a:off x="533400" y="3048000"/>
            <a:ext cx="7696200" cy="2819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charset="0"/>
              <a:buChar char="l"/>
              <a:defRPr sz="3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92150" indent="-347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charset="0"/>
              <a:buChar char="l"/>
              <a:defRPr sz="2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874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charset="0"/>
              <a:buChar char="l"/>
              <a:defRPr sz="2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81113" indent="-2921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98613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0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0558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5130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9702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427413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charset="2"/>
              <a:buChar char="§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0"/>
              <a:buNone/>
            </a:pPr>
            <a:r>
              <a:rPr lang="en-US" sz="2000" dirty="0"/>
              <a:t>Create G’ with one extra node s with 0 weight edges to all nodes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run Bellman-Ford(G’,s)</a:t>
            </a:r>
          </a:p>
          <a:p>
            <a:pPr marL="0" indent="0">
              <a:buFont typeface="Wingdings" charset="0"/>
              <a:buNone/>
            </a:pPr>
            <a:r>
              <a:rPr lang="en-US" sz="2000" dirty="0"/>
              <a:t>if no negative-weight cycle</a:t>
            </a:r>
          </a:p>
          <a:p>
            <a:pPr marL="274320" lvl="1" indent="0">
              <a:buNone/>
            </a:pPr>
            <a:r>
              <a:rPr lang="en-US" sz="2000" dirty="0"/>
              <a:t>	reweight edges in G with h(v)=shortest path from s to v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run </a:t>
            </a:r>
            <a:r>
              <a:rPr lang="en-US" sz="2000" dirty="0" err="1"/>
              <a:t>Dijkstra’s</a:t>
            </a:r>
            <a:r>
              <a:rPr lang="en-US" sz="2000" dirty="0"/>
              <a:t> from every vertex</a:t>
            </a:r>
          </a:p>
          <a:p>
            <a:pPr marL="274320" lvl="1" indent="0">
              <a:buFont typeface="Wingdings" charset="0"/>
              <a:buNone/>
            </a:pPr>
            <a:r>
              <a:rPr lang="en-US" sz="2000" dirty="0"/>
              <a:t>	reweight shortest paths based on G</a:t>
            </a:r>
          </a:p>
        </p:txBody>
      </p:sp>
      <p:sp>
        <p:nvSpPr>
          <p:cNvPr id="71" name="Rectangle 70"/>
          <p:cNvSpPr/>
          <p:nvPr/>
        </p:nvSpPr>
        <p:spPr>
          <a:xfrm>
            <a:off x="533400" y="3048000"/>
            <a:ext cx="7391400" cy="1524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30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5638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Why does this work (i.e. how do we guarantee that reweighted graph has only positive edges)?</a:t>
            </a:r>
          </a:p>
        </p:txBody>
      </p:sp>
    </p:spTree>
    <p:extLst>
      <p:ext uri="{BB962C8B-B14F-4D97-AF65-F5344CB8AC3E}">
        <p14:creationId xmlns:p14="http://schemas.microsoft.com/office/powerpoint/2010/main" val="322032129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Reweighted graph is positive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676400"/>
            <a:ext cx="468349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Take two nodes u and v</a:t>
            </a:r>
          </a:p>
          <a:p>
            <a:endParaRPr lang="en-US" sz="2400" dirty="0"/>
          </a:p>
          <a:p>
            <a:r>
              <a:rPr lang="en-US" sz="2400" dirty="0"/>
              <a:t>h(u) shortest distance from s to u</a:t>
            </a:r>
          </a:p>
          <a:p>
            <a:r>
              <a:rPr lang="en-US" sz="2400" dirty="0"/>
              <a:t>h(v) shortest distance from s to v</a:t>
            </a:r>
          </a:p>
          <a:p>
            <a:endParaRPr lang="en-US" sz="2400" dirty="0"/>
          </a:p>
          <a:p>
            <a:r>
              <a:rPr lang="en-US" sz="2400" dirty="0"/>
              <a:t>Claim: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81200" y="3581399"/>
          <a:ext cx="2209800" cy="36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31900" imgH="203200" progId="Equation.3">
                  <p:embed/>
                </p:oleObj>
              </mc:Choice>
              <mc:Fallback>
                <p:oleObj name="Equation" r:id="rId2" imgW="1231900" imgH="2032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981200" y="3581399"/>
                        <a:ext cx="2209800" cy="364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14600" y="4495800"/>
            <a:ext cx="840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Why?</a:t>
            </a:r>
          </a:p>
        </p:txBody>
      </p:sp>
    </p:spTree>
    <p:extLst>
      <p:ext uri="{BB962C8B-B14F-4D97-AF65-F5344CB8AC3E}">
        <p14:creationId xmlns:p14="http://schemas.microsoft.com/office/powerpoint/2010/main" val="13248818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20582</TotalTime>
  <Words>6698</Words>
  <Application>Microsoft Macintosh PowerPoint</Application>
  <PresentationFormat>On-screen Show (4:3)</PresentationFormat>
  <Paragraphs>2037</Paragraphs>
  <Slides>108</Slides>
  <Notes>5</Notes>
  <HiddenSlides>3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108</vt:i4>
      </vt:variant>
    </vt:vector>
  </HeadingPairs>
  <TitlesOfParts>
    <vt:vector size="117" baseType="lpstr">
      <vt:lpstr>Arial</vt:lpstr>
      <vt:lpstr>Calibri</vt:lpstr>
      <vt:lpstr>Cambria Math</vt:lpstr>
      <vt:lpstr>Times New Roman</vt:lpstr>
      <vt:lpstr>Tw Cen MT</vt:lpstr>
      <vt:lpstr>Wingdings</vt:lpstr>
      <vt:lpstr>Wingdings 2</vt:lpstr>
      <vt:lpstr>Median</vt:lpstr>
      <vt:lpstr>Equation</vt:lpstr>
      <vt:lpstr>shortest paths</vt:lpstr>
      <vt:lpstr>All pairs shortest paths</vt:lpstr>
      <vt:lpstr>Why do we care?</vt:lpstr>
      <vt:lpstr>All pairs shortest paths</vt:lpstr>
      <vt:lpstr>All pairs shortest paths</vt:lpstr>
      <vt:lpstr>This Class</vt:lpstr>
      <vt:lpstr>This Class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Floyd-Warshall: key idea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Recursive relationship</vt:lpstr>
      <vt:lpstr>Floyd-Warshall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 analysis</vt:lpstr>
      <vt:lpstr>Floyd-Warshall: key idea</vt:lpstr>
      <vt:lpstr>Floyd-Warshall: key idea</vt:lpstr>
      <vt:lpstr>Floyd-Warshall analysis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All pairs shortest paths</vt:lpstr>
      <vt:lpstr>This Class</vt:lpstr>
      <vt:lpstr>Johnson’s: key idea</vt:lpstr>
      <vt:lpstr>Lemma</vt:lpstr>
      <vt:lpstr>Lemma: proof</vt:lpstr>
      <vt:lpstr>Lemma: proof</vt:lpstr>
      <vt:lpstr>Lemma: proof</vt:lpstr>
      <vt:lpstr>Lemma: proof</vt:lpstr>
      <vt:lpstr>Lemma: proof</vt:lpstr>
      <vt:lpstr>Lemma: proof</vt:lpstr>
      <vt:lpstr>Lemma: proof</vt:lpstr>
      <vt:lpstr>Lemma</vt:lpstr>
      <vt:lpstr>Selecting h</vt:lpstr>
      <vt:lpstr>Johnson’s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Selecting h</vt:lpstr>
      <vt:lpstr>Reweighted graph is positive</vt:lpstr>
      <vt:lpstr>Reweighted graph is positive</vt:lpstr>
      <vt:lpstr>Reweighted graph is positive</vt:lpstr>
      <vt:lpstr>Reweighted graph is positive</vt:lpstr>
      <vt:lpstr>Johnson’s algorithm</vt:lpstr>
      <vt:lpstr>Johnson’s algorithm</vt:lpstr>
      <vt:lpstr>All pairs shortest paths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Devansh Jalota</cp:lastModifiedBy>
  <cp:revision>728</cp:revision>
  <cp:lastPrinted>2024-04-02T20:10:34Z</cp:lastPrinted>
  <dcterms:created xsi:type="dcterms:W3CDTF">2013-09-08T20:10:23Z</dcterms:created>
  <dcterms:modified xsi:type="dcterms:W3CDTF">2024-11-05T19:56:09Z</dcterms:modified>
</cp:coreProperties>
</file>