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492" r:id="rId4"/>
    <p:sldId id="259" r:id="rId5"/>
    <p:sldId id="685" r:id="rId6"/>
    <p:sldId id="680" r:id="rId7"/>
    <p:sldId id="681" r:id="rId8"/>
    <p:sldId id="682" r:id="rId9"/>
    <p:sldId id="683" r:id="rId10"/>
    <p:sldId id="6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E00"/>
    <a:srgbClr val="007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7755"/>
  </p:normalViewPr>
  <p:slideViewPr>
    <p:cSldViewPr snapToGrid="0" snapToObjects="1">
      <p:cViewPr varScale="1">
        <p:scale>
          <a:sx n="112" d="100"/>
          <a:sy n="112" d="100"/>
        </p:scale>
        <p:origin x="11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12/3/24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12/3/24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topics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140 – Fall 2024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E967D-7384-F750-D933-A8BC2CC9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819B-67EA-1C1D-4373-A26789E2103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NP-completeness</a:t>
            </a:r>
          </a:p>
          <a:p>
            <a:pPr lvl="1"/>
            <a:r>
              <a:rPr lang="en-US" dirty="0"/>
              <a:t>proving NP-completeness</a:t>
            </a:r>
          </a:p>
          <a:p>
            <a:pPr lvl="2">
              <a:buFontTx/>
              <a:buChar char="-"/>
            </a:pPr>
            <a:r>
              <a:rPr lang="en-US" dirty="0"/>
              <a:t>NP</a:t>
            </a:r>
          </a:p>
          <a:p>
            <a:pPr lvl="2">
              <a:buFontTx/>
              <a:buChar char="-"/>
            </a:pPr>
            <a:r>
              <a:rPr lang="en-US" dirty="0"/>
              <a:t>NP-Hard</a:t>
            </a:r>
          </a:p>
          <a:p>
            <a:pPr lvl="1"/>
            <a:r>
              <a:rPr lang="en-US" dirty="0"/>
              <a:t>reductions</a:t>
            </a:r>
          </a:p>
          <a:p>
            <a:pPr lvl="1"/>
            <a:r>
              <a:rPr lang="en-US" dirty="0"/>
              <a:t>Why is proving problems NP-complete important?</a:t>
            </a:r>
          </a:p>
        </p:txBody>
      </p:sp>
    </p:spTree>
    <p:extLst>
      <p:ext uri="{BB962C8B-B14F-4D97-AF65-F5344CB8AC3E}">
        <p14:creationId xmlns:p14="http://schemas.microsoft.com/office/powerpoint/2010/main" val="133880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E7EF0-46CB-954E-97CE-174DEF3F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8C46-E392-A842-8575-26152202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Math foundations</a:t>
            </a:r>
          </a:p>
          <a:p>
            <a:r>
              <a:rPr lang="en-US" dirty="0"/>
              <a:t>log properties</a:t>
            </a:r>
          </a:p>
          <a:p>
            <a:r>
              <a:rPr lang="en-US" dirty="0"/>
              <a:t>properties of exponentials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Proofs by induction (weak, strong, and structural)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Big-O (theta and omega)</a:t>
            </a:r>
          </a:p>
          <a:p>
            <a:r>
              <a:rPr lang="en-US" dirty="0"/>
              <a:t>Proving and disproving</a:t>
            </a:r>
          </a:p>
          <a:p>
            <a:r>
              <a:rPr lang="en-US" dirty="0"/>
              <a:t>Categories and function ordering</a:t>
            </a:r>
          </a:p>
        </p:txBody>
      </p:sp>
    </p:spTree>
    <p:extLst>
      <p:ext uri="{BB962C8B-B14F-4D97-AF65-F5344CB8AC3E}">
        <p14:creationId xmlns:p14="http://schemas.microsoft.com/office/powerpoint/2010/main" val="86414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4800-7206-344E-A14F-ED7720C39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1FF3-F1C2-F142-91DD-F7414619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Recurrences</a:t>
            </a:r>
          </a:p>
          <a:p>
            <a:r>
              <a:rPr lang="en-US" dirty="0"/>
              <a:t>Generating (i.e., given a function/algorithm, write the recurrence)</a:t>
            </a:r>
          </a:p>
          <a:p>
            <a:r>
              <a:rPr lang="en-US" dirty="0"/>
              <a:t>Solving: recurrence tree, substitution, master method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Divide and conquer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Sorting</a:t>
            </a:r>
          </a:p>
          <a:p>
            <a:r>
              <a:rPr lang="en-US" dirty="0"/>
              <a:t>Insertion sort, Selection sort, </a:t>
            </a:r>
            <a:r>
              <a:rPr lang="en-US" dirty="0" err="1"/>
              <a:t>Mergesort</a:t>
            </a:r>
            <a:r>
              <a:rPr lang="en-US" dirty="0"/>
              <a:t>, Quicksort</a:t>
            </a:r>
          </a:p>
          <a:p>
            <a:r>
              <a:rPr lang="en-US" dirty="0"/>
              <a:t>Runtimes, properties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Order statistics: median/selection</a:t>
            </a:r>
          </a:p>
        </p:txBody>
      </p:sp>
    </p:spTree>
    <p:extLst>
      <p:ext uri="{BB962C8B-B14F-4D97-AF65-F5344CB8AC3E}">
        <p14:creationId xmlns:p14="http://schemas.microsoft.com/office/powerpoint/2010/main" val="135842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76FE-4D61-2149-8244-2B0B0D0E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1716-1F1B-7046-B12F-F74658C90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Data structures</a:t>
            </a:r>
          </a:p>
          <a:p>
            <a:r>
              <a:rPr lang="en-US" dirty="0"/>
              <a:t>stacks/queues, extensible arrays</a:t>
            </a:r>
          </a:p>
          <a:p>
            <a:r>
              <a:rPr lang="en-US" dirty="0"/>
              <a:t>BSTs, red black trees</a:t>
            </a:r>
          </a:p>
          <a:p>
            <a:r>
              <a:rPr lang="en-US" dirty="0"/>
              <a:t>binary heaps, binomial heaps</a:t>
            </a:r>
          </a:p>
          <a:p>
            <a:r>
              <a:rPr lang="en-US" dirty="0"/>
              <a:t>disjoint set data structure</a:t>
            </a:r>
          </a:p>
          <a:p>
            <a:r>
              <a:rPr lang="en-US" dirty="0"/>
              <a:t>Run-times and functionality basics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Amortized analysis</a:t>
            </a:r>
          </a:p>
          <a:p>
            <a:r>
              <a:rPr lang="en-US" dirty="0"/>
              <a:t>Aggregate and accounting methods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4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030A2FE-0B00-24E5-67E3-375F1AFC2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07E39-87EC-8D62-8282-05C6C7BC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EDB0B-3970-485D-9122-B27F981F4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Data structures</a:t>
            </a:r>
          </a:p>
          <a:p>
            <a:r>
              <a:rPr lang="en-US" dirty="0"/>
              <a:t>stacks/queues, extensible arrays</a:t>
            </a:r>
          </a:p>
          <a:p>
            <a:r>
              <a:rPr lang="en-US" dirty="0"/>
              <a:t>BSTs, red black trees</a:t>
            </a:r>
          </a:p>
          <a:p>
            <a:r>
              <a:rPr lang="en-US" dirty="0"/>
              <a:t>binary heaps, binomial heaps</a:t>
            </a:r>
          </a:p>
          <a:p>
            <a:r>
              <a:rPr lang="en-US" dirty="0"/>
              <a:t>disjoint set data structure</a:t>
            </a:r>
          </a:p>
          <a:p>
            <a:r>
              <a:rPr lang="en-US" dirty="0" err="1"/>
              <a:t>hashtables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collision resolution by chaining</a:t>
            </a:r>
          </a:p>
          <a:p>
            <a:pPr>
              <a:buFontTx/>
              <a:buChar char="-"/>
            </a:pPr>
            <a:r>
              <a:rPr lang="en-US" dirty="0"/>
              <a:t>open addressing</a:t>
            </a:r>
          </a:p>
          <a:p>
            <a:pPr>
              <a:buFontTx/>
              <a:buChar char="-"/>
            </a:pPr>
            <a:r>
              <a:rPr lang="en-US" dirty="0"/>
              <a:t>hash functions</a:t>
            </a:r>
          </a:p>
          <a:p>
            <a:r>
              <a:rPr lang="en-US" dirty="0"/>
              <a:t>Run-times and functionality basics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Amortized analysis</a:t>
            </a:r>
          </a:p>
          <a:p>
            <a:r>
              <a:rPr lang="en-US" dirty="0"/>
              <a:t>Aggregate and accounting methods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1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3A3DE-916C-004F-9A55-54FB0A8C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CA03B-14A7-A64C-93A5-E080DEB2F11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greedy algorithms</a:t>
            </a:r>
          </a:p>
          <a:p>
            <a:pPr>
              <a:buFontTx/>
              <a:buChar char="-"/>
            </a:pPr>
            <a:r>
              <a:rPr lang="en-US" dirty="0"/>
              <a:t>proving correctness (by contradiction, stays ahead)</a:t>
            </a:r>
          </a:p>
          <a:p>
            <a:pPr>
              <a:buFontTx/>
              <a:buChar char="-"/>
            </a:pPr>
            <a:r>
              <a:rPr lang="en-US" dirty="0"/>
              <a:t>developing algorithms</a:t>
            </a:r>
          </a:p>
          <a:p>
            <a:pPr>
              <a:buFontTx/>
              <a:buChar char="-"/>
            </a:pPr>
            <a:r>
              <a:rPr lang="en-US" dirty="0"/>
              <a:t>comparing vs. dynamic programming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Dynamic programming</a:t>
            </a:r>
          </a:p>
          <a:p>
            <a:pPr>
              <a:buFontTx/>
              <a:buChar char="-"/>
            </a:pPr>
            <a:r>
              <a:rPr lang="en-US" dirty="0"/>
              <a:t>Defining recursively</a:t>
            </a:r>
          </a:p>
          <a:p>
            <a:pPr>
              <a:buFontTx/>
              <a:buChar char="-"/>
            </a:pPr>
            <a:r>
              <a:rPr lang="en-US" dirty="0"/>
              <a:t>Identifying and constructing solution</a:t>
            </a:r>
          </a:p>
          <a:p>
            <a:pPr>
              <a:buFontTx/>
              <a:buChar char="-"/>
            </a:pPr>
            <a:r>
              <a:rPr lang="en-US" dirty="0" err="1"/>
              <a:t>memoization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9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A655A-769F-2B4C-865D-AF3E148B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07D8-3837-714D-B407-B534F6A2AB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68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graphs</a:t>
            </a:r>
          </a:p>
          <a:p>
            <a:pPr>
              <a:buFontTx/>
              <a:buChar char="-"/>
            </a:pPr>
            <a:r>
              <a:rPr lang="en-US" dirty="0"/>
              <a:t>different types of graphs</a:t>
            </a:r>
          </a:p>
          <a:p>
            <a:pPr lvl="1"/>
            <a:r>
              <a:rPr lang="en-US" dirty="0"/>
              <a:t>directed/undirected</a:t>
            </a:r>
          </a:p>
          <a:p>
            <a:pPr lvl="1"/>
            <a:r>
              <a:rPr lang="en-US" dirty="0"/>
              <a:t>weighted/unweighted</a:t>
            </a:r>
          </a:p>
          <a:p>
            <a:pPr lvl="1"/>
            <a:r>
              <a:rPr lang="en-US" dirty="0"/>
              <a:t>trees, DAGs</a:t>
            </a:r>
          </a:p>
          <a:p>
            <a:pPr lvl="1"/>
            <a:r>
              <a:rPr lang="en-US" dirty="0"/>
              <a:t>cyclic</a:t>
            </a:r>
          </a:p>
          <a:p>
            <a:pPr lvl="1"/>
            <a:r>
              <a:rPr lang="en-US" dirty="0"/>
              <a:t>connected</a:t>
            </a:r>
          </a:p>
          <a:p>
            <a:pPr>
              <a:buFontTx/>
              <a:buChar char="-"/>
            </a:pPr>
            <a:r>
              <a:rPr lang="en-US" dirty="0"/>
              <a:t>terminology</a:t>
            </a:r>
          </a:p>
          <a:p>
            <a:pPr>
              <a:buFontTx/>
              <a:buChar char="-"/>
            </a:pPr>
            <a:r>
              <a:rPr lang="en-US" dirty="0"/>
              <a:t>representing graphs (adjacency list/matrix)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0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A655A-769F-2B4C-865D-AF3E148B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07D8-3837-714D-B407-B534F6A2AB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684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graph algorithms</a:t>
            </a:r>
          </a:p>
          <a:p>
            <a:pPr>
              <a:buFontTx/>
              <a:buChar char="-"/>
            </a:pPr>
            <a:r>
              <a:rPr lang="en-US" dirty="0"/>
              <a:t>Traversal: BFS, DFS</a:t>
            </a:r>
          </a:p>
          <a:p>
            <a:pPr>
              <a:buFontTx/>
              <a:buChar char="-"/>
            </a:pPr>
            <a:r>
              <a:rPr lang="en-US" dirty="0"/>
              <a:t>MST: Prim’s, Kruskal’s</a:t>
            </a:r>
          </a:p>
          <a:p>
            <a:pPr>
              <a:buFontTx/>
              <a:buChar char="-"/>
            </a:pPr>
            <a:r>
              <a:rPr lang="en-US" dirty="0"/>
              <a:t>Connectedness</a:t>
            </a:r>
          </a:p>
          <a:p>
            <a:pPr>
              <a:buFontTx/>
              <a:buChar char="-"/>
            </a:pPr>
            <a:r>
              <a:rPr lang="en-US" dirty="0"/>
              <a:t>Detecting cycles</a:t>
            </a:r>
          </a:p>
          <a:p>
            <a:pPr>
              <a:buFontTx/>
              <a:buChar char="-"/>
            </a:pPr>
            <a:r>
              <a:rPr lang="en-US" dirty="0"/>
              <a:t>Single-source shortest paths: </a:t>
            </a:r>
            <a:r>
              <a:rPr lang="en-US" dirty="0" err="1"/>
              <a:t>Dijskra’s</a:t>
            </a:r>
            <a:r>
              <a:rPr lang="en-US" dirty="0"/>
              <a:t>, Bellman-Ford</a:t>
            </a:r>
          </a:p>
          <a:p>
            <a:pPr>
              <a:buFontTx/>
              <a:buChar char="-"/>
            </a:pPr>
            <a:r>
              <a:rPr lang="en-US" dirty="0"/>
              <a:t>All-pairs shortest paths: Floyd-</a:t>
            </a:r>
            <a:r>
              <a:rPr lang="en-US" dirty="0" err="1"/>
              <a:t>Warshal</a:t>
            </a:r>
            <a:r>
              <a:rPr lang="en-US" dirty="0"/>
              <a:t>, Johnson’s</a:t>
            </a:r>
          </a:p>
          <a:p>
            <a:pPr>
              <a:buFontTx/>
              <a:buChar char="-"/>
            </a:pPr>
            <a:r>
              <a:rPr lang="en-US" dirty="0"/>
              <a:t>Run-time, why the work, when you can apply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graph </a:t>
            </a:r>
            <a:r>
              <a:rPr lang="en-US" dirty="0" err="1"/>
              <a:t>misc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min-cut property (proving correctness of MST algorithms)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8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46B4C-EC9B-BC95-E54A-EDA642BB5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7129-1EF8-52F2-4B07-D3163781E5E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flow networks</a:t>
            </a:r>
          </a:p>
          <a:p>
            <a:pPr>
              <a:buFontTx/>
              <a:buChar char="-"/>
            </a:pPr>
            <a:r>
              <a:rPr lang="en-US" dirty="0"/>
              <a:t>Ford-Fulkerson algorithm</a:t>
            </a:r>
          </a:p>
          <a:p>
            <a:pPr>
              <a:buFontTx/>
              <a:buChar char="-"/>
            </a:pPr>
            <a:r>
              <a:rPr lang="en-US" dirty="0"/>
              <a:t>calculating residual graphs</a:t>
            </a:r>
          </a:p>
          <a:p>
            <a:pPr>
              <a:buFontTx/>
              <a:buChar char="-"/>
            </a:pPr>
            <a:r>
              <a:rPr lang="en-US" dirty="0"/>
              <a:t>min-capacity cut</a:t>
            </a:r>
          </a:p>
          <a:p>
            <a:pPr>
              <a:buFontTx/>
              <a:buChar char="-"/>
            </a:pPr>
            <a:r>
              <a:rPr lang="en-US" dirty="0"/>
              <a:t>flow across cut</a:t>
            </a:r>
          </a:p>
          <a:p>
            <a:pPr>
              <a:buFontTx/>
              <a:buChar char="-"/>
            </a:pPr>
            <a:r>
              <a:rPr lang="en-US" dirty="0"/>
              <a:t>bottleneck edges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flow network applications</a:t>
            </a:r>
          </a:p>
          <a:p>
            <a:pPr>
              <a:buFontTx/>
              <a:buChar char="-"/>
            </a:pPr>
            <a:r>
              <a:rPr lang="en-US" dirty="0"/>
              <a:t>bipartite matching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23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11745</TotalTime>
  <Words>325</Words>
  <Application>Microsoft Macintosh PowerPoint</Application>
  <PresentationFormat>On-screen Show (4:3)</PresentationFormat>
  <Paragraphs>99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overview of topics</vt:lpstr>
      <vt:lpstr>Final exam topics</vt:lpstr>
      <vt:lpstr>Final exam topics</vt:lpstr>
      <vt:lpstr>Final exam topics</vt:lpstr>
      <vt:lpstr>Final exam topics</vt:lpstr>
      <vt:lpstr>Final exam topics</vt:lpstr>
      <vt:lpstr>Final exam topics</vt:lpstr>
      <vt:lpstr>Final exam topics</vt:lpstr>
      <vt:lpstr>Final exam topics</vt:lpstr>
      <vt:lpstr>Final exam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595</cp:revision>
  <cp:lastPrinted>2024-02-20T21:11:45Z</cp:lastPrinted>
  <dcterms:created xsi:type="dcterms:W3CDTF">2013-09-08T20:10:23Z</dcterms:created>
  <dcterms:modified xsi:type="dcterms:W3CDTF">2024-12-03T19:54:04Z</dcterms:modified>
</cp:coreProperties>
</file>