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6"/>
  </p:notesMasterIdLst>
  <p:handoutMasterIdLst>
    <p:handoutMasterId r:id="rId37"/>
  </p:handoutMasterIdLst>
  <p:sldIdLst>
    <p:sldId id="256" r:id="rId2"/>
    <p:sldId id="422" r:id="rId3"/>
    <p:sldId id="381" r:id="rId4"/>
    <p:sldId id="258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382" r:id="rId13"/>
    <p:sldId id="373" r:id="rId14"/>
    <p:sldId id="385" r:id="rId15"/>
    <p:sldId id="386" r:id="rId16"/>
    <p:sldId id="387" r:id="rId17"/>
    <p:sldId id="413" r:id="rId18"/>
    <p:sldId id="414" r:id="rId19"/>
    <p:sldId id="415" r:id="rId20"/>
    <p:sldId id="416" r:id="rId21"/>
    <p:sldId id="295" r:id="rId22"/>
    <p:sldId id="292" r:id="rId23"/>
    <p:sldId id="360" r:id="rId24"/>
    <p:sldId id="260" r:id="rId25"/>
    <p:sldId id="265" r:id="rId26"/>
    <p:sldId id="419" r:id="rId27"/>
    <p:sldId id="361" r:id="rId28"/>
    <p:sldId id="369" r:id="rId29"/>
    <p:sldId id="372" r:id="rId30"/>
    <p:sldId id="420" r:id="rId31"/>
    <p:sldId id="417" r:id="rId32"/>
    <p:sldId id="288" r:id="rId33"/>
    <p:sldId id="421" r:id="rId34"/>
    <p:sldId id="3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11" autoAdjust="0"/>
    <p:restoredTop sz="94761"/>
  </p:normalViewPr>
  <p:slideViewPr>
    <p:cSldViewPr snapToGrid="0" snapToObjects="1">
      <p:cViewPr varScale="1">
        <p:scale>
          <a:sx n="114" d="100"/>
          <a:sy n="114" d="100"/>
        </p:scale>
        <p:origin x="176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064AD-7059-6948-BAB0-E62C6B3257D3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1283-C41B-0644-BF1C-2B3BC3941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2085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5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334400-71CE-A44E-A547-0512A4057EFC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Graph algorithms cont.</a:t>
            </a:r>
          </a:p>
          <a:p>
            <a:pPr lvl="1"/>
            <a:r>
              <a:rPr lang="en-US" dirty="0"/>
              <a:t>minimum spanning trees (Prim’s, Kruskal’s)</a:t>
            </a:r>
          </a:p>
          <a:p>
            <a:pPr lvl="1"/>
            <a:r>
              <a:rPr lang="en-US" dirty="0"/>
              <a:t>shortest paths</a:t>
            </a:r>
          </a:p>
          <a:p>
            <a:pPr lvl="2"/>
            <a:r>
              <a:rPr lang="en-US" dirty="0"/>
              <a:t>single source (BFS, </a:t>
            </a:r>
            <a:r>
              <a:rPr lang="en-US" dirty="0" err="1"/>
              <a:t>Dijskstra’s</a:t>
            </a:r>
            <a:r>
              <a:rPr lang="en-US" dirty="0"/>
              <a:t>, Bellman-Ford)</a:t>
            </a:r>
          </a:p>
          <a:p>
            <a:pPr lvl="2"/>
            <a:r>
              <a:rPr lang="en-US" dirty="0"/>
              <a:t>all pairs (Johnson’s, Floyd-</a:t>
            </a:r>
            <a:r>
              <a:rPr lang="en-US" dirty="0" err="1"/>
              <a:t>Warshall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topological sort</a:t>
            </a:r>
          </a:p>
          <a:p>
            <a:pPr lvl="1"/>
            <a:r>
              <a:rPr lang="en-US" dirty="0"/>
              <a:t>flow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2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Analysis tools</a:t>
            </a:r>
          </a:p>
          <a:p>
            <a:pPr lvl="1"/>
            <a:r>
              <a:rPr lang="en-US" dirty="0"/>
              <a:t>recurrences (master method, recurrence trees)</a:t>
            </a:r>
          </a:p>
          <a:p>
            <a:pPr lvl="1"/>
            <a:r>
              <a:rPr lang="en-US" dirty="0"/>
              <a:t>big-O</a:t>
            </a:r>
          </a:p>
          <a:p>
            <a:pPr lvl="1"/>
            <a:r>
              <a:rPr lang="en-US" dirty="0"/>
              <a:t>amortized analysis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NP-completeness</a:t>
            </a:r>
          </a:p>
          <a:p>
            <a:pPr lvl="1"/>
            <a:r>
              <a:rPr lang="en-US" dirty="0"/>
              <a:t>proving NP-completeness</a:t>
            </a:r>
          </a:p>
          <a:p>
            <a:pPr lvl="1"/>
            <a:r>
              <a:rPr lang="en-US" dirty="0"/>
              <a:t>reductions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4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0749-F94F-FF43-92BA-9D99B65D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Proofs: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45D8C-7394-1241-8DE4-7599412CF75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 clear and concise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sure you state assumptions and justify each step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sure when you’re done you’ve shown what you need to show</a:t>
            </a:r>
          </a:p>
        </p:txBody>
      </p:sp>
    </p:spTree>
    <p:extLst>
      <p:ext uri="{BB962C8B-B14F-4D97-AF65-F5344CB8AC3E}">
        <p14:creationId xmlns:p14="http://schemas.microsoft.com/office/powerpoint/2010/main" val="473071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E9473-6D93-2847-886E-7E883BB1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induction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9FF31-B320-874C-A652-B156FE4CCD8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State what you’re trying to prove</a:t>
            </a:r>
            <a:br>
              <a:rPr lang="en-US" dirty="0"/>
            </a:br>
            <a:r>
              <a:rPr lang="en-US" dirty="0"/>
              <a:t>We show that XXX using proof by induction</a:t>
            </a:r>
          </a:p>
          <a:p>
            <a:pPr marL="514350" indent="-514350">
              <a:buAutoNum type="arabicPeriod"/>
            </a:pPr>
            <a:r>
              <a:rPr lang="en-US" dirty="0"/>
              <a:t>Prove base case</a:t>
            </a:r>
          </a:p>
          <a:p>
            <a:pPr marL="514350" indent="-514350">
              <a:buAutoNum type="arabicPeriod"/>
            </a:pPr>
            <a:r>
              <a:rPr lang="en-US" dirty="0"/>
              <a:t>State the inductive hypothesis</a:t>
            </a:r>
          </a:p>
          <a:p>
            <a:pPr marL="514350" indent="-514350">
              <a:buAutoNum type="arabicPeriod"/>
            </a:pPr>
            <a:r>
              <a:rPr lang="en-US" dirty="0"/>
              <a:t>Inductive proof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State what you want to show (may include a variable change, e.g., k in instead of n)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Show a step by step derivation from the left hand side resulting in the right hand side.  Give justifications for steps that are non-trivial</a:t>
            </a:r>
          </a:p>
        </p:txBody>
      </p:sp>
    </p:spTree>
    <p:extLst>
      <p:ext uri="{BB962C8B-B14F-4D97-AF65-F5344CB8AC3E}">
        <p14:creationId xmlns:p14="http://schemas.microsoft.com/office/powerpoint/2010/main" val="1173518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ED3D2-00CE-F242-9037-6005D5B13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66700"/>
            <a:ext cx="8153400" cy="990600"/>
          </a:xfrm>
        </p:spPr>
        <p:txBody>
          <a:bodyPr/>
          <a:lstStyle/>
          <a:p>
            <a:r>
              <a:rPr lang="en-US" dirty="0"/>
              <a:t>Prof by induction: structural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56270-3396-914F-86F6-A63E43471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55" y="1631127"/>
            <a:ext cx="7846960" cy="122768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28FC98-63CD-6443-95C5-07589A3D12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232640"/>
            <a:ext cx="7396235" cy="310055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State what you’re trying to prove</a:t>
            </a:r>
            <a:br>
              <a:rPr lang="en-US" dirty="0"/>
            </a:br>
            <a:r>
              <a:rPr lang="en-US" dirty="0"/>
              <a:t>We show that XXX using proof by induction</a:t>
            </a:r>
          </a:p>
          <a:p>
            <a:pPr marL="514350" indent="-514350">
              <a:buAutoNum type="arabicPeriod"/>
            </a:pPr>
            <a:r>
              <a:rPr lang="en-US" dirty="0"/>
              <a:t>Prove base case</a:t>
            </a:r>
          </a:p>
          <a:p>
            <a:pPr marL="514350" indent="-514350">
              <a:buAutoNum type="arabicPeriod"/>
            </a:pPr>
            <a:r>
              <a:rPr lang="en-US" dirty="0"/>
              <a:t>State the inductive hypothesis</a:t>
            </a:r>
          </a:p>
          <a:p>
            <a:pPr marL="514350" indent="-514350">
              <a:buAutoNum type="arabicPeriod"/>
            </a:pPr>
            <a:r>
              <a:rPr lang="en-US" dirty="0"/>
              <a:t>Inductive proof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State what you want to show (may include a variable change, e.g., k in instead of n)</a:t>
            </a:r>
          </a:p>
          <a:p>
            <a:pPr marL="917086" lvl="1" indent="-514350">
              <a:buFont typeface="+mj-lt"/>
              <a:buAutoNum type="alphaLcPeriod"/>
            </a:pPr>
            <a:r>
              <a:rPr lang="en-US" sz="2400" dirty="0"/>
              <a:t>Show a step by step derivation from the left hand side resulting in the right hand side.  Give justifications for steps that are non-trivial</a:t>
            </a:r>
          </a:p>
        </p:txBody>
      </p:sp>
    </p:spTree>
    <p:extLst>
      <p:ext uri="{BB962C8B-B14F-4D97-AF65-F5344CB8AC3E}">
        <p14:creationId xmlns:p14="http://schemas.microsoft.com/office/powerpoint/2010/main" val="3743184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5BC0-1EA6-1E43-B48E-33A5DCB5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21" y="228600"/>
            <a:ext cx="8440227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(important) places we saw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9B5D3-34AC-6645-A3CB-6895B6809B9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Recurrences (substitution method)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Big O (needed find constants c n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Greedy algorithm correctness (proof by contradiction or stays ahead—induction —)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Proof of algorithm correctness (MSTs, Flow)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NP-completeness (proving correctness of reductions)</a:t>
            </a:r>
          </a:p>
        </p:txBody>
      </p:sp>
    </p:spTree>
    <p:extLst>
      <p:ext uri="{BB962C8B-B14F-4D97-AF65-F5344CB8AC3E}">
        <p14:creationId xmlns:p14="http://schemas.microsoft.com/office/powerpoint/2010/main" val="1026965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9D13-2CB0-4C48-9846-90B81175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34D54-300B-1B41-A291-91148E2772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ways to solve:</a:t>
            </a:r>
          </a:p>
          <a:p>
            <a:pPr>
              <a:buFontTx/>
              <a:buChar char="-"/>
            </a:pPr>
            <a:r>
              <a:rPr lang="en-US" dirty="0"/>
              <a:t>Substitution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Recurrence tree (may still have to use substitution to verify)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Master method</a:t>
            </a:r>
          </a:p>
        </p:txBody>
      </p:sp>
    </p:spTree>
    <p:extLst>
      <p:ext uri="{BB962C8B-B14F-4D97-AF65-F5344CB8AC3E}">
        <p14:creationId xmlns:p14="http://schemas.microsoft.com/office/powerpoint/2010/main" val="3588763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97A4FA86-AA96-9046-A377-5A6EFE415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Recurrences</a:t>
            </a:r>
          </a:p>
        </p:txBody>
      </p:sp>
      <p:graphicFrame>
        <p:nvGraphicFramePr>
          <p:cNvPr id="99330" name="Object 4">
            <a:extLst>
              <a:ext uri="{FF2B5EF4-FFF2-40B4-BE49-F238E27FC236}">
                <a16:creationId xmlns:a16="http://schemas.microsoft.com/office/drawing/2014/main" id="{4AFE7601-4433-9B4B-9A57-202BA28F00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752600"/>
          <a:ext cx="3581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3" imgW="28384500" imgH="4686300" progId="Equation.3">
                  <p:embed/>
                </p:oleObj>
              </mc:Choice>
              <mc:Fallback>
                <p:oleObj name="Equation" r:id="rId3" imgW="28384500" imgH="4686300" progId="Equation.3">
                  <p:embed/>
                  <p:pic>
                    <p:nvPicPr>
                      <p:cNvPr id="99330" name="Object 4">
                        <a:extLst>
                          <a:ext uri="{FF2B5EF4-FFF2-40B4-BE49-F238E27FC236}">
                            <a16:creationId xmlns:a16="http://schemas.microsoft.com/office/drawing/2014/main" id="{4AFE7601-4433-9B4B-9A57-202BA28F0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581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5">
            <a:extLst>
              <a:ext uri="{FF2B5EF4-FFF2-40B4-BE49-F238E27FC236}">
                <a16:creationId xmlns:a16="http://schemas.microsoft.com/office/drawing/2014/main" id="{C267348D-E369-E841-BB26-545042AE0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717785"/>
              </p:ext>
            </p:extLst>
          </p:nvPr>
        </p:nvGraphicFramePr>
        <p:xfrm>
          <a:off x="781050" y="5432503"/>
          <a:ext cx="37909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5" imgW="31597600" imgH="4686300" progId="Equation.3">
                  <p:embed/>
                </p:oleObj>
              </mc:Choice>
              <mc:Fallback>
                <p:oleObj name="Equation" r:id="rId5" imgW="31597600" imgH="4686300" progId="Equation.3">
                  <p:embed/>
                  <p:pic>
                    <p:nvPicPr>
                      <p:cNvPr id="99331" name="Object 5">
                        <a:extLst>
                          <a:ext uri="{FF2B5EF4-FFF2-40B4-BE49-F238E27FC236}">
                            <a16:creationId xmlns:a16="http://schemas.microsoft.com/office/drawing/2014/main" id="{C267348D-E369-E841-BB26-545042AE0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5432503"/>
                        <a:ext cx="37909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9">
            <a:extLst>
              <a:ext uri="{FF2B5EF4-FFF2-40B4-BE49-F238E27FC236}">
                <a16:creationId xmlns:a16="http://schemas.microsoft.com/office/drawing/2014/main" id="{8DCB4A27-6191-F340-9E38-EF255D7543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780628"/>
              </p:ext>
            </p:extLst>
          </p:nvPr>
        </p:nvGraphicFramePr>
        <p:xfrm>
          <a:off x="2057400" y="3332743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7" imgW="72555100" imgH="5270500" progId="Equation.3">
                  <p:embed/>
                </p:oleObj>
              </mc:Choice>
              <mc:Fallback>
                <p:oleObj name="Equation" r:id="rId7" imgW="72555100" imgH="5270500" progId="Equation.3">
                  <p:embed/>
                  <p:pic>
                    <p:nvPicPr>
                      <p:cNvPr id="99334" name="Object 9">
                        <a:extLst>
                          <a:ext uri="{FF2B5EF4-FFF2-40B4-BE49-F238E27FC236}">
                            <a16:creationId xmlns:a16="http://schemas.microsoft.com/office/drawing/2014/main" id="{8DCB4A27-6191-F340-9E38-EF255D754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32743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10">
            <a:extLst>
              <a:ext uri="{FF2B5EF4-FFF2-40B4-BE49-F238E27FC236}">
                <a16:creationId xmlns:a16="http://schemas.microsoft.com/office/drawing/2014/main" id="{A898634D-68DB-6C4E-A3BE-773B5EE0FE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50116"/>
              </p:ext>
            </p:extLst>
          </p:nvPr>
        </p:nvGraphicFramePr>
        <p:xfrm>
          <a:off x="2057400" y="3748668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9" imgW="64947800" imgH="5270500" progId="Equation.3">
                  <p:embed/>
                </p:oleObj>
              </mc:Choice>
              <mc:Fallback>
                <p:oleObj name="Equation" r:id="rId9" imgW="64947800" imgH="5270500" progId="Equation.3">
                  <p:embed/>
                  <p:pic>
                    <p:nvPicPr>
                      <p:cNvPr id="99335" name="Object 10">
                        <a:extLst>
                          <a:ext uri="{FF2B5EF4-FFF2-40B4-BE49-F238E27FC236}">
                            <a16:creationId xmlns:a16="http://schemas.microsoft.com/office/drawing/2014/main" id="{A898634D-68DB-6C4E-A3BE-773B5EE0FE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48668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11">
            <a:extLst>
              <a:ext uri="{FF2B5EF4-FFF2-40B4-BE49-F238E27FC236}">
                <a16:creationId xmlns:a16="http://schemas.microsoft.com/office/drawing/2014/main" id="{E4BDC31E-02D8-E944-A06F-D5A9A9580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424735"/>
              </p:ext>
            </p:extLst>
          </p:nvPr>
        </p:nvGraphicFramePr>
        <p:xfrm>
          <a:off x="2362200" y="4510668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11" imgW="29845000" imgH="4686300" progId="Equation.3">
                  <p:embed/>
                </p:oleObj>
              </mc:Choice>
              <mc:Fallback>
                <p:oleObj name="Equation" r:id="rId11" imgW="29845000" imgH="4686300" progId="Equation.3">
                  <p:embed/>
                  <p:pic>
                    <p:nvPicPr>
                      <p:cNvPr id="99336" name="Object 11">
                        <a:extLst>
                          <a:ext uri="{FF2B5EF4-FFF2-40B4-BE49-F238E27FC236}">
                            <a16:creationId xmlns:a16="http://schemas.microsoft.com/office/drawing/2014/main" id="{E4BDC31E-02D8-E944-A06F-D5A9A9580C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10668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12">
            <a:extLst>
              <a:ext uri="{FF2B5EF4-FFF2-40B4-BE49-F238E27FC236}">
                <a16:creationId xmlns:a16="http://schemas.microsoft.com/office/drawing/2014/main" id="{646D149F-6AE0-8442-8D61-D67813B536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753049"/>
              </p:ext>
            </p:extLst>
          </p:nvPr>
        </p:nvGraphicFramePr>
        <p:xfrm>
          <a:off x="2057400" y="4129668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13" imgW="82804000" imgH="5270500" progId="Equation.3">
                  <p:embed/>
                </p:oleObj>
              </mc:Choice>
              <mc:Fallback>
                <p:oleObj name="Equation" r:id="rId13" imgW="82804000" imgH="5270500" progId="Equation.3">
                  <p:embed/>
                  <p:pic>
                    <p:nvPicPr>
                      <p:cNvPr id="99337" name="Object 12">
                        <a:extLst>
                          <a:ext uri="{FF2B5EF4-FFF2-40B4-BE49-F238E27FC236}">
                            <a16:creationId xmlns:a16="http://schemas.microsoft.com/office/drawing/2014/main" id="{646D149F-6AE0-8442-8D61-D67813B536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29668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4D5C012B-3E5A-0A40-B20E-742C4AA66C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267730"/>
              </p:ext>
            </p:extLst>
          </p:nvPr>
        </p:nvGraphicFramePr>
        <p:xfrm>
          <a:off x="2057400" y="2675227"/>
          <a:ext cx="3962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15" imgW="33058100" imgH="4686300" progId="Equation.3">
                  <p:embed/>
                </p:oleObj>
              </mc:Choice>
              <mc:Fallback>
                <p:oleObj name="Equation" r:id="rId15" imgW="33058100" imgH="4686300" progId="Equation.3">
                  <p:embed/>
                  <p:pic>
                    <p:nvPicPr>
                      <p:cNvPr id="90115" name="Object 4">
                        <a:extLst>
                          <a:ext uri="{FF2B5EF4-FFF2-40B4-BE49-F238E27FC236}">
                            <a16:creationId xmlns:a16="http://schemas.microsoft.com/office/drawing/2014/main" id="{6AE8212E-508F-E248-AFCA-0372113B7F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75227"/>
                        <a:ext cx="39624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4516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317D9C9-3B28-F246-A4DF-5D9072CD0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Dynamic programming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AF46AB-4BA2-DF45-9E99-64B8305A4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710368"/>
            <a:ext cx="8153400" cy="4569246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Method for solving problems where optimal solutions can be defined in terms of optimal solutions to subproblems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	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AND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008000"/>
                </a:solidFill>
                <a:cs typeface="+mn-cs"/>
              </a:rPr>
              <a:t>the subproblems are overlapping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008000"/>
              </a:solidFill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Local decisions result in </a:t>
            </a:r>
            <a:r>
              <a:rPr lang="en-US" sz="2800" i="1" dirty="0"/>
              <a:t>different</a:t>
            </a:r>
            <a:r>
              <a:rPr lang="en-US" sz="2800" dirty="0"/>
              <a:t> subproblems.  Not obvious how to make the first choice.</a:t>
            </a:r>
          </a:p>
        </p:txBody>
      </p:sp>
    </p:spTree>
    <p:extLst>
      <p:ext uri="{BB962C8B-B14F-4D97-AF65-F5344CB8AC3E}">
        <p14:creationId xmlns:p14="http://schemas.microsoft.com/office/powerpoint/2010/main" val="2443924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607F-021A-014B-9432-3DDD9002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E56F1-050F-BD4C-8681-723A703C8D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0722" y="1600200"/>
            <a:ext cx="8565326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Write the recursive definition</a:t>
            </a:r>
          </a:p>
          <a:p>
            <a:pPr>
              <a:buFontTx/>
              <a:buChar char="-"/>
            </a:pPr>
            <a:r>
              <a:rPr lang="en-US" dirty="0"/>
              <a:t>What is the input/output to the problem?</a:t>
            </a:r>
          </a:p>
          <a:p>
            <a:pPr>
              <a:buFontTx/>
              <a:buChar char="-"/>
            </a:pPr>
            <a:r>
              <a:rPr lang="en-US" dirty="0"/>
              <a:t>What would a solution look like?  What are the options for picking the first component of a solution?</a:t>
            </a:r>
          </a:p>
          <a:p>
            <a:pPr>
              <a:buFontTx/>
              <a:buChar char="-"/>
            </a:pPr>
            <a:r>
              <a:rPr lang="en-US" dirty="0"/>
              <a:t>Assume you have a solver for subproblems.  How can you combine the first decision with answer to subproblem.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Define DP structure: what are subproblems indexed by?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 how to fill in the table (including base cases and where the answer is)</a:t>
            </a:r>
          </a:p>
        </p:txBody>
      </p:sp>
    </p:spTree>
    <p:extLst>
      <p:ext uri="{BB962C8B-B14F-4D97-AF65-F5344CB8AC3E}">
        <p14:creationId xmlns:p14="http://schemas.microsoft.com/office/powerpoint/2010/main" val="426303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8022-8513-4442-BF60-CBF0AE9D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9C0F9-48BF-C342-AC25-D0C6803AB8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class Wednesday (</a:t>
            </a:r>
            <a:r>
              <a:rPr lang="en-US"/>
              <a:t>office hours)</a:t>
            </a:r>
          </a:p>
        </p:txBody>
      </p:sp>
    </p:spTree>
    <p:extLst>
      <p:ext uri="{BB962C8B-B14F-4D97-AF65-F5344CB8AC3E}">
        <p14:creationId xmlns:p14="http://schemas.microsoft.com/office/powerpoint/2010/main" val="3678108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94721-1E4B-744E-833E-4D272494C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All-pairs 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592B-555E-7D4E-A165-77D6C7C82A5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 * Bellman-Ford: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O(V</a:t>
            </a:r>
            <a:r>
              <a:rPr lang="en-US" sz="3200" baseline="30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E)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Floyd-</a:t>
            </a:r>
            <a:r>
              <a:rPr lang="en-US" dirty="0" err="1"/>
              <a:t>Warshall</a:t>
            </a:r>
            <a:r>
              <a:rPr lang="en-US" dirty="0"/>
              <a:t>: </a:t>
            </a:r>
            <a:r>
              <a:rPr lang="en-US" sz="3200" dirty="0" err="1"/>
              <a:t>θ</a:t>
            </a:r>
            <a:r>
              <a:rPr lang="en-US" sz="3200" dirty="0"/>
              <a:t>(V</a:t>
            </a:r>
            <a:r>
              <a:rPr lang="en-US" sz="3200" baseline="30000" dirty="0"/>
              <a:t>3</a:t>
            </a:r>
            <a:r>
              <a:rPr lang="en-US" sz="3200" dirty="0"/>
              <a:t>)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Johnson’s: </a:t>
            </a:r>
            <a:r>
              <a:rPr lang="en-US" sz="3200" dirty="0"/>
              <a:t>O(V</a:t>
            </a:r>
            <a:r>
              <a:rPr lang="en-US" sz="3200" baseline="30000" dirty="0"/>
              <a:t>2</a:t>
            </a:r>
            <a:r>
              <a:rPr lang="en-US" sz="3200" dirty="0"/>
              <a:t> log V + V E)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6428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Floyd-</a:t>
            </a:r>
            <a:r>
              <a:rPr lang="en-US" dirty="0" err="1"/>
              <a:t>Warshll</a:t>
            </a:r>
            <a:r>
              <a:rPr lang="en-US" dirty="0"/>
              <a:t>: Recursive relationship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2590800"/>
            <a:ext cx="8458200" cy="762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2895600"/>
            <a:ext cx="609654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Two options:</a:t>
            </a:r>
          </a:p>
          <a:p>
            <a:pPr marL="342900" indent="-342900">
              <a:buAutoNum type="arabicParenR"/>
            </a:pPr>
            <a:r>
              <a:rPr lang="en-US" sz="2400" dirty="0"/>
              <a:t>Vertex k+1 doesn’t give us a shorter path</a:t>
            </a:r>
          </a:p>
          <a:p>
            <a:pPr marL="342900" indent="-342900">
              <a:buAutoNum type="arabicParenR"/>
            </a:pPr>
            <a:r>
              <a:rPr lang="en-US" sz="2400" dirty="0"/>
              <a:t>Vertex k+1 does give us a shorter path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5791200"/>
            <a:ext cx="3673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Pick whichever is shorter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239AAAF-D148-8F49-A1CF-13EC73491965}"/>
                  </a:ext>
                </a:extLst>
              </p:cNvPr>
              <p:cNvSpPr/>
              <p:nvPr/>
            </p:nvSpPr>
            <p:spPr>
              <a:xfrm>
                <a:off x="529278" y="1564362"/>
                <a:ext cx="7924800" cy="12413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i="1" baseline="-25000" dirty="0" err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𝑖𝑗</m:t>
                    </m:r>
                    <m:r>
                      <a:rPr lang="en-US" sz="2800" i="1" baseline="30000" dirty="0" err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baseline="30000" dirty="0"/>
                  <a:t> </a:t>
                </a:r>
                <a:r>
                  <a:rPr lang="en-US" sz="2800" dirty="0"/>
                  <a:t>= shortest path from </a:t>
                </a:r>
                <a:r>
                  <a:rPr lang="en-US" sz="2800" dirty="0">
                    <a:solidFill>
                      <a:srgbClr val="008000"/>
                    </a:solidFill>
                  </a:rPr>
                  <a:t>vertex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800" dirty="0"/>
                  <a:t> to </a:t>
                </a:r>
                <a:r>
                  <a:rPr lang="en-US" sz="2800" dirty="0">
                    <a:solidFill>
                      <a:srgbClr val="000090"/>
                    </a:solidFill>
                  </a:rPr>
                  <a:t>vertex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0090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/>
                  <a:t>		using only vertices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{1, 2, …, </m:t>
                    </m:r>
                    <m:r>
                      <a:rPr lang="en-US" sz="28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239AAAF-D148-8F49-A1CF-13EC734919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78" y="1564362"/>
                <a:ext cx="7924800" cy="1241365"/>
              </a:xfrm>
              <a:prstGeom prst="rect">
                <a:avLst/>
              </a:prstGeom>
              <a:blipFill>
                <a:blip r:embed="rId2"/>
                <a:stretch>
                  <a:fillRect l="-480" t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E21C283-B432-1F4D-9B7A-78BFE1777AAB}"/>
                  </a:ext>
                </a:extLst>
              </p:cNvPr>
              <p:cNvSpPr/>
              <p:nvPr/>
            </p:nvSpPr>
            <p:spPr>
              <a:xfrm>
                <a:off x="469392" y="4263953"/>
                <a:ext cx="6184706" cy="623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i="1" baseline="-25000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e>
                        <m:sup>
                          <m:r>
                            <a:rPr lang="en-US" sz="28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80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  <m:r>
                                <a:rPr lang="en-US" sz="28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US" sz="28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𝑑𝑖𝑗</m:t>
                              </m:r>
                              <m:r>
                                <a:rPr lang="en-US" sz="2800" b="0" i="1" baseline="30000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sub>
                          </m:sSub>
                        </m:e>
                        <m:sup>
                          <m:r>
                            <a:rPr lang="en-US" sz="28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en-US" sz="28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28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sz="2800" b="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  <m:sup>
                          <m:r>
                            <a:rPr lang="en-US" sz="2800" i="1" dirty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2800" b="0" i="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E21C283-B432-1F4D-9B7A-78BFE1777A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92" y="4263953"/>
                <a:ext cx="6184706" cy="623504"/>
              </a:xfrm>
              <a:prstGeom prst="rect">
                <a:avLst/>
              </a:prstGeom>
              <a:blipFill>
                <a:blip r:embed="rId3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540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Floyd-</a:t>
            </a:r>
            <a:r>
              <a:rPr lang="en-US" dirty="0" err="1"/>
              <a:t>Warshall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229600" cy="56673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𝑖𝑗</m:t>
                    </m:r>
                    <m:r>
                      <a:rPr lang="en-US" i="1" baseline="30000" dirty="0" err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for increasing k, i.e. k = 1 to V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229600" cy="566737"/>
              </a:xfrm>
              <a:blipFill>
                <a:blip r:embed="rId2"/>
                <a:stretch>
                  <a:fillRect l="-1698" t="-13333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 txBox="1">
                <a:spLocks/>
              </p:cNvSpPr>
              <p:nvPr/>
            </p:nvSpPr>
            <p:spPr bwMode="auto">
              <a:xfrm>
                <a:off x="533400" y="2438400"/>
                <a:ext cx="8229600" cy="3886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charset="0"/>
                  <a:buChar char="l"/>
                  <a:defRPr sz="30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692150" indent="-3476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0"/>
                  <a:buChar char="l"/>
                  <a:defRPr sz="2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987425" indent="-29368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charset="0"/>
                  <a:buChar char="l"/>
                  <a:defRPr sz="23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281113" indent="-2921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charset="0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598613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0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0558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5130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29702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427413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 marL="0" indent="0">
                  <a:buFont typeface="Wingdings" charset="0"/>
                  <a:buNone/>
                </a:pPr>
                <a:r>
                  <a:rPr lang="en-US" sz="2800" dirty="0"/>
                  <a:t>Floyd-</a:t>
                </a:r>
                <a:r>
                  <a:rPr lang="en-US" sz="2800" dirty="0" err="1"/>
                  <a:t>Warshall</a:t>
                </a:r>
                <a:r>
                  <a:rPr lang="en-US" sz="2800" dirty="0"/>
                  <a:t>(G = (V,E,W)):</a:t>
                </a:r>
              </a:p>
              <a:p>
                <a:pPr marL="0" indent="0">
                  <a:buFont typeface="Wingdings" charset="0"/>
                  <a:buNone/>
                </a:pPr>
                <a:r>
                  <a:rPr lang="en-US" sz="2800" dirty="0"/>
                  <a:t>d</a:t>
                </a:r>
                <a:r>
                  <a:rPr lang="en-US" sz="2800" baseline="30000" dirty="0"/>
                  <a:t>0</a:t>
                </a:r>
                <a:r>
                  <a:rPr lang="en-US" sz="2800" dirty="0"/>
                  <a:t> = W         // initialize with edge weights</a:t>
                </a:r>
              </a:p>
              <a:p>
                <a:pPr marL="0" indent="0">
                  <a:buFont typeface="Wingdings" charset="0"/>
                  <a:buNone/>
                </a:pPr>
                <a:r>
                  <a:rPr lang="en-US" sz="2800" dirty="0"/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/>
                  <a:t> = 1 to V</a:t>
                </a:r>
              </a:p>
              <a:p>
                <a:pPr marL="0" indent="0">
                  <a:buFont typeface="Wingdings" charset="0"/>
                  <a:buNone/>
                </a:pPr>
                <a:r>
                  <a:rPr lang="en-US" sz="2800" dirty="0"/>
                  <a:t>   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800" dirty="0"/>
                  <a:t> = 1 to V</a:t>
                </a:r>
              </a:p>
              <a:p>
                <a:pPr marL="0" indent="0">
                  <a:buFont typeface="Wingdings" charset="0"/>
                  <a:buNone/>
                </a:pPr>
                <a:r>
                  <a:rPr lang="en-US" sz="2800" dirty="0"/>
                  <a:t>      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800" dirty="0"/>
                  <a:t> = 1 to V</a:t>
                </a: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000000"/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dijk</m:t>
                            </m:r>
                            <m:r>
                              <a:rPr lang="en-US" sz="28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sz="28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⁡(</m:t>
                            </m:r>
                            <m:sSup>
                              <m:sSupPr>
                                <m:ctrlPr>
                                  <a:rPr lang="en-US" sz="28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2800" i="1" baseline="-25000" dirty="0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e>
                              <m:sup>
                                <m:r>
                                  <a:rPr lang="en-US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  <m:sup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  <m:sup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>
                    <a:solidFill>
                      <a:srgbClr val="000000"/>
                    </a:solidFill>
                  </a:rPr>
                  <a:t>return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i="1" baseline="30000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2800" baseline="30000" dirty="0"/>
              </a:p>
              <a:p>
                <a:pPr marL="0" indent="0">
                  <a:buFont typeface="Wingdings" charset="0"/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438400"/>
                <a:ext cx="8229600" cy="3886200"/>
              </a:xfrm>
              <a:prstGeom prst="rect">
                <a:avLst/>
              </a:prstGeom>
              <a:blipFill>
                <a:blip r:embed="rId3"/>
                <a:stretch>
                  <a:fillRect l="-1387" t="-1961" b="-140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304800" y="2286000"/>
            <a:ext cx="8458200" cy="762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773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Johnson’s algorithm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828800"/>
            <a:ext cx="8153399" cy="3947532"/>
          </a:xfrm>
          <a:solidFill>
            <a:srgbClr val="FFFFF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Create G’ with one extra node s with 0 weight edges to all nodes</a:t>
            </a:r>
          </a:p>
          <a:p>
            <a:pPr marL="0" indent="0">
              <a:buNone/>
            </a:pPr>
            <a:r>
              <a:rPr lang="en-US" sz="2000" dirty="0"/>
              <a:t>run Bellman-Ford(G’,s)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no negative-weight cycle</a:t>
            </a:r>
          </a:p>
          <a:p>
            <a:pPr marL="274320" lvl="1" indent="0">
              <a:buNone/>
            </a:pPr>
            <a:r>
              <a:rPr lang="en-US" sz="2000" dirty="0"/>
              <a:t>	reweight edges in G with h(v)=shortest path from s to v</a:t>
            </a:r>
          </a:p>
          <a:p>
            <a:pPr marL="274320" lvl="1" indent="0">
              <a:buNone/>
            </a:pPr>
            <a:r>
              <a:rPr lang="en-US" sz="2000" dirty="0"/>
              <a:t>            </a:t>
            </a:r>
          </a:p>
          <a:p>
            <a:pPr marL="274320" lvl="1" indent="0">
              <a:buNone/>
            </a:pPr>
            <a:r>
              <a:rPr lang="en-US" sz="2000" dirty="0"/>
              <a:t>	run </a:t>
            </a:r>
            <a:r>
              <a:rPr lang="en-US" sz="2000" dirty="0" err="1"/>
              <a:t>Dijkstra’s</a:t>
            </a:r>
            <a:r>
              <a:rPr lang="en-US" sz="2000" dirty="0"/>
              <a:t> from every vertex</a:t>
            </a:r>
          </a:p>
          <a:p>
            <a:pPr marL="274320" lvl="1" indent="0">
              <a:buNone/>
            </a:pPr>
            <a:r>
              <a:rPr lang="en-US" sz="2000" dirty="0"/>
              <a:t>	reweight shortest paths based on G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4066FD3-A434-DC4D-8C4B-22B5B7DE49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154105"/>
              </p:ext>
            </p:extLst>
          </p:nvPr>
        </p:nvGraphicFramePr>
        <p:xfrm>
          <a:off x="2857500" y="3776243"/>
          <a:ext cx="3429000" cy="397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752600" imgH="203200" progId="Equation.3">
                  <p:embed/>
                </p:oleObj>
              </mc:Choice>
              <mc:Fallback>
                <p:oleObj name="Equation" r:id="rId3" imgW="1752600" imgH="203200" progId="Equation.3">
                  <p:embed/>
                  <p:pic>
                    <p:nvPicPr>
                      <p:cNvPr id="69" name="Object 6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0" y="3776243"/>
                        <a:ext cx="3429000" cy="397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198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graph/networks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Flow network</a:t>
            </a:r>
          </a:p>
          <a:p>
            <a:pPr lvl="1"/>
            <a:r>
              <a:rPr lang="en-US" sz="2400" dirty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weights indicating the “capacity” (generally, assume integers)</a:t>
            </a:r>
            <a:endParaRPr lang="en-US" sz="2400" dirty="0"/>
          </a:p>
          <a:p>
            <a:pPr lvl="1"/>
            <a:r>
              <a:rPr lang="en-US" sz="2400" dirty="0"/>
              <a:t>contains a single source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altLang="ja-JP" sz="2400" dirty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contains a single sink/target </a:t>
            </a:r>
            <a:r>
              <a:rPr lang="en-US" altLang="ja-JP" sz="2400" i="1" dirty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V with no outgoing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021564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flow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flow network: </a:t>
            </a:r>
            <a:r>
              <a:rPr lang="en-US" i="1" dirty="0">
                <a:solidFill>
                  <a:srgbClr val="008000"/>
                </a:solidFill>
              </a:rPr>
              <a:t>what is the maximum flow we can send from s to t that meet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49329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one of these is true then all are true (i.e. each implies the the others):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 is a maximum flow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dirty="0"/>
              <a:t> (residual graph) has no paths from s to 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|f| = minimum capacity cut</a:t>
            </a:r>
          </a:p>
        </p:txBody>
      </p:sp>
    </p:spTree>
    <p:extLst>
      <p:ext uri="{BB962C8B-B14F-4D97-AF65-F5344CB8AC3E}">
        <p14:creationId xmlns:p14="http://schemas.microsoft.com/office/powerpoint/2010/main" val="1027478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Bipartite graph – a graph where every vertex can be partitioned into two sets X and Y such that all edges connect a vertex u </a:t>
            </a:r>
            <a:r>
              <a:rPr lang="en-US" sz="2100" dirty="0">
                <a:latin typeface="Arial" charset="0"/>
                <a:sym typeface="Symbol" charset="0"/>
              </a:rPr>
              <a:t></a:t>
            </a:r>
            <a:r>
              <a:rPr lang="en-US" sz="2100" dirty="0">
                <a:latin typeface="Arial" charset="0"/>
                <a:cs typeface="Arial" charset="0"/>
              </a:rPr>
              <a:t> X and a vertex v </a:t>
            </a:r>
            <a:r>
              <a:rPr lang="en-US" sz="2100" dirty="0">
                <a:latin typeface="Arial" charset="0"/>
                <a:sym typeface="Symbol" charset="0"/>
              </a:rPr>
              <a:t></a:t>
            </a:r>
            <a:r>
              <a:rPr lang="en-US" sz="2100" dirty="0">
                <a:latin typeface="Arial" charset="0"/>
                <a:cs typeface="Arial" charset="0"/>
              </a:rPr>
              <a:t> Y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05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>
                <a:latin typeface="Arial" charset="0"/>
              </a:rPr>
              <a:t>Bipartite matching problem</a:t>
            </a:r>
            <a:r>
              <a:rPr lang="en-US" sz="2100" dirty="0">
                <a:latin typeface="Arial" charset="0"/>
              </a:rPr>
              <a:t>: find the </a:t>
            </a:r>
            <a:r>
              <a:rPr lang="en-US" sz="2100" i="1" dirty="0">
                <a:latin typeface="Arial" charset="0"/>
              </a:rPr>
              <a:t>largest</a:t>
            </a:r>
            <a:r>
              <a:rPr lang="en-US" sz="2100" dirty="0">
                <a:latin typeface="Arial" charset="0"/>
              </a:rPr>
              <a:t> matching in a bipartite graph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F180966-5983-5341-9734-DBF6BCE9B83C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11EA789-398D-3F4B-9C0E-F30E9ABCC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>
              <a:extLst>
                <a:ext uri="{FF2B5EF4-FFF2-40B4-BE49-F238E27FC236}">
                  <a16:creationId xmlns:a16="http://schemas.microsoft.com/office/drawing/2014/main" id="{C9449C9E-7128-E94B-B763-E81C50B748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6781366-1E48-944E-AC61-DAE4D3C5AABC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85D3655-DE18-E84A-A6FD-2FE1C61FD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9">
              <a:extLst>
                <a:ext uri="{FF2B5EF4-FFF2-40B4-BE49-F238E27FC236}">
                  <a16:creationId xmlns:a16="http://schemas.microsoft.com/office/drawing/2014/main" id="{4A16E1EA-440B-0943-9386-1D5F3E731D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95BEAF-9B2E-D64B-B613-3AA07DB3ADA7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3E6FED8-D189-F340-A602-8AF1BAD3E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12">
              <a:extLst>
                <a:ext uri="{FF2B5EF4-FFF2-40B4-BE49-F238E27FC236}">
                  <a16:creationId xmlns:a16="http://schemas.microsoft.com/office/drawing/2014/main" id="{265C6395-B3F1-4C44-98E6-94001F721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5E55648-3A61-6E4F-BE06-4CAE9087837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5AAA2F2-FFAE-BF43-912E-038D3E5DB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15">
              <a:extLst>
                <a:ext uri="{FF2B5EF4-FFF2-40B4-BE49-F238E27FC236}">
                  <a16:creationId xmlns:a16="http://schemas.microsoft.com/office/drawing/2014/main" id="{6B3D9F46-FC8D-1A46-891E-6A4FFF3E5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3C56A83-9C9C-9140-B310-DEABECDE1A8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5FD00F-8EF8-7844-A16F-7DB434139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8">
              <a:extLst>
                <a:ext uri="{FF2B5EF4-FFF2-40B4-BE49-F238E27FC236}">
                  <a16:creationId xmlns:a16="http://schemas.microsoft.com/office/drawing/2014/main" id="{886F9BB3-D49D-8441-9B88-5506A0C1A3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D624068-27B6-4845-AAD4-1C7DE2656079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25E18EB-1D72-8041-8E8A-7F0D804D0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21">
              <a:extLst>
                <a:ext uri="{FF2B5EF4-FFF2-40B4-BE49-F238E27FC236}">
                  <a16:creationId xmlns:a16="http://schemas.microsoft.com/office/drawing/2014/main" id="{68635545-26F7-8B46-B867-1206B86A52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6EC929A-A4A1-8740-A66C-3A0FACCD1A1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9E4C6BC-4B3C-D547-9920-7BE0EE755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24">
              <a:extLst>
                <a:ext uri="{FF2B5EF4-FFF2-40B4-BE49-F238E27FC236}">
                  <a16:creationId xmlns:a16="http://schemas.microsoft.com/office/drawing/2014/main" id="{0257DA2A-79A3-E14F-9DDB-4E7D244608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56" name="Line 36">
            <a:extLst>
              <a:ext uri="{FF2B5EF4-FFF2-40B4-BE49-F238E27FC236}">
                <a16:creationId xmlns:a16="http://schemas.microsoft.com/office/drawing/2014/main" id="{7C2754F5-5C6C-CF4D-A0B5-6425B74A1E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37">
            <a:extLst>
              <a:ext uri="{FF2B5EF4-FFF2-40B4-BE49-F238E27FC236}">
                <a16:creationId xmlns:a16="http://schemas.microsoft.com/office/drawing/2014/main" id="{B68F6160-FB05-6341-9020-6EB8ED6C80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38">
            <a:extLst>
              <a:ext uri="{FF2B5EF4-FFF2-40B4-BE49-F238E27FC236}">
                <a16:creationId xmlns:a16="http://schemas.microsoft.com/office/drawing/2014/main" id="{44D62422-1F57-E647-95B3-A514F9DE87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39">
            <a:extLst>
              <a:ext uri="{FF2B5EF4-FFF2-40B4-BE49-F238E27FC236}">
                <a16:creationId xmlns:a16="http://schemas.microsoft.com/office/drawing/2014/main" id="{9EDCDDEA-B9E6-0A4F-8743-60238880C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40">
            <a:extLst>
              <a:ext uri="{FF2B5EF4-FFF2-40B4-BE49-F238E27FC236}">
                <a16:creationId xmlns:a16="http://schemas.microsoft.com/office/drawing/2014/main" id="{A09623C9-344F-6D44-8BB1-D4950415E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41">
            <a:extLst>
              <a:ext uri="{FF2B5EF4-FFF2-40B4-BE49-F238E27FC236}">
                <a16:creationId xmlns:a16="http://schemas.microsoft.com/office/drawing/2014/main" id="{1CB66EBB-9D28-D14C-8266-EF7A1DEF4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50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Application: bipartite graph matching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906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 edge weights are 1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59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Final</a:t>
            </a:r>
          </a:p>
          <a:p>
            <a:pPr lvl="1"/>
            <a:r>
              <a:rPr lang="en-US" dirty="0"/>
              <a:t>posted on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due Wednesday (4/10) at 11:59pm (seniors: 4/4 at noon)</a:t>
            </a:r>
          </a:p>
          <a:p>
            <a:pPr lvl="1"/>
            <a:r>
              <a:rPr lang="en-US" dirty="0"/>
              <a:t>time-limited (3 hours – with some flexibility to scan, etc.)</a:t>
            </a:r>
          </a:p>
          <a:p>
            <a:pPr lvl="1"/>
            <a:r>
              <a:rPr lang="en-US" dirty="0"/>
              <a:t>You may use: </a:t>
            </a:r>
          </a:p>
          <a:p>
            <a:pPr lvl="2"/>
            <a:r>
              <a:rPr lang="en-US" dirty="0"/>
              <a:t>the book </a:t>
            </a:r>
          </a:p>
          <a:p>
            <a:pPr lvl="2"/>
            <a:r>
              <a:rPr lang="en-US" dirty="0"/>
              <a:t>your notes </a:t>
            </a:r>
          </a:p>
          <a:p>
            <a:pPr lvl="2"/>
            <a:r>
              <a:rPr lang="en-US" dirty="0"/>
              <a:t>the class notes </a:t>
            </a:r>
          </a:p>
          <a:p>
            <a:pPr lvl="2"/>
            <a:r>
              <a:rPr lang="en-US" dirty="0"/>
              <a:t>the assignments</a:t>
            </a:r>
          </a:p>
          <a:p>
            <a:pPr lvl="2"/>
            <a:r>
              <a:rPr lang="en-US" dirty="0"/>
              <a:t>ONLY these things</a:t>
            </a:r>
          </a:p>
          <a:p>
            <a:pPr lvl="1"/>
            <a:r>
              <a:rPr lang="en-US" dirty="0"/>
              <a:t>Do NOT discuss it with anyone until after Wednesday at 11:59pm</a:t>
            </a:r>
          </a:p>
        </p:txBody>
      </p:sp>
    </p:spTree>
    <p:extLst>
      <p:ext uri="{BB962C8B-B14F-4D97-AF65-F5344CB8AC3E}">
        <p14:creationId xmlns:p14="http://schemas.microsoft.com/office/powerpoint/2010/main" val="28890565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generalized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3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62600" y="4572000"/>
            <a:ext cx="533400" cy="1016000"/>
            <a:chOff x="1824" y="2736"/>
            <a:chExt cx="336" cy="640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2</a:t>
              </a:r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62600" y="5715000"/>
            <a:ext cx="533400" cy="1016000"/>
            <a:chOff x="1824" y="2736"/>
            <a:chExt cx="336" cy="640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p</a:t>
              </a:r>
              <a:r>
                <a:rPr lang="en-US" baseline="-25000" dirty="0"/>
                <a:t>3</a:t>
              </a:r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T</a:t>
              </a: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36652" y="2452316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each thing on this side match at most q times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63487" y="3181138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08985" y="388870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61385" y="445304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32682" y="5260101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40428" y="2344808"/>
            <a:ext cx="2582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capacity 1 edge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96943" y="2656624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each thing on this side can match at most s times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13250" y="37338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0588" y="4340879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15378" y="49911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29040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949FF-62FE-F941-8EB3-769DB7CE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C02CE-CB9A-F34C-81B6-75AB25BEE5B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problem is NP-Complete if</a:t>
            </a:r>
          </a:p>
          <a:p>
            <a:pPr marL="514350" indent="-514350">
              <a:buAutoNum type="arabicPeriod"/>
            </a:pPr>
            <a:r>
              <a:rPr lang="en-US" dirty="0"/>
              <a:t>It is in NP (verifiable in polynomial time)</a:t>
            </a:r>
          </a:p>
          <a:p>
            <a:pPr marL="514350" indent="-514350">
              <a:buAutoNum type="arabicPeriod"/>
            </a:pPr>
            <a:r>
              <a:rPr lang="en-US" dirty="0"/>
              <a:t>It is NP-Hard (there exists a polynomial-time reduction from all known NP-Hard problems)</a:t>
            </a:r>
          </a:p>
          <a:p>
            <a:pPr marL="320040" lvl="1" indent="0">
              <a:buNone/>
            </a:pPr>
            <a:r>
              <a:rPr lang="en-US" dirty="0"/>
              <a:t>- (We can show this by showing a reduction from just one NP-Hard problem)</a:t>
            </a:r>
          </a:p>
        </p:txBody>
      </p:sp>
    </p:spTree>
    <p:extLst>
      <p:ext uri="{BB962C8B-B14F-4D97-AF65-F5344CB8AC3E}">
        <p14:creationId xmlns:p14="http://schemas.microsoft.com/office/powerpoint/2010/main" val="680885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reduction proofs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P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088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Allow us to solve 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4415310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D8FF8-41A8-8849-9401-B4F3253F6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slides this semester?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C7226-9F89-AA45-8CE0-566AB374BD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338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A5DBF-979D-7A48-91A3-60E0F2CB7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of these are true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CBB4A-2445-BA47-B5D9-815B115EA7F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 cute my own hair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wrote the prototype of Google Scholar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mountain unicycle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I’m an only child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have over 100 bottles of alcohol at home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9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taking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47943"/>
            <a:ext cx="8046436" cy="478145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Read the questions carefully!</a:t>
            </a:r>
          </a:p>
          <a:p>
            <a:r>
              <a:rPr lang="en-US" dirty="0"/>
              <a:t>Don’t spend too much time on any problem</a:t>
            </a:r>
          </a:p>
          <a:p>
            <a:pPr lvl="1"/>
            <a:r>
              <a:rPr lang="en-US" dirty="0"/>
              <a:t>if you get stuck, move on and come back</a:t>
            </a:r>
          </a:p>
          <a:p>
            <a:r>
              <a:rPr lang="en-US" dirty="0"/>
              <a:t>When you finish answering a question, reread the question and make sure that you answered everything the question asked</a:t>
            </a:r>
          </a:p>
          <a:p>
            <a:r>
              <a:rPr lang="en-US" dirty="0"/>
              <a:t>Think about how you might be able to reuse an existing algorithm/approach</a:t>
            </a:r>
          </a:p>
          <a:p>
            <a:r>
              <a:rPr lang="en-US" dirty="0"/>
              <a:t>Show your work (I can’t give you partial credit if I can’t figure out what went wrong)</a:t>
            </a:r>
          </a:p>
          <a:p>
            <a:r>
              <a:rPr lang="en-US" dirty="0"/>
              <a:t>Don’t rely on the book/notes for conceptual things</a:t>
            </a:r>
          </a:p>
          <a:p>
            <a:pPr lvl="1"/>
            <a:r>
              <a:rPr lang="en-US" dirty="0"/>
              <a:t>Do rely on the notes for a run-time you may not remember, etc.</a:t>
            </a:r>
          </a:p>
        </p:txBody>
      </p:sp>
    </p:spTree>
    <p:extLst>
      <p:ext uri="{BB962C8B-B14F-4D97-AF65-F5344CB8AC3E}">
        <p14:creationId xmlns:p14="http://schemas.microsoft.com/office/powerpoint/2010/main" val="8223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839" y="1697421"/>
            <a:ext cx="7556313" cy="43837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Algorithm tools</a:t>
            </a:r>
          </a:p>
          <a:p>
            <a:pPr lvl="1"/>
            <a:r>
              <a:rPr lang="en-US" dirty="0"/>
              <a:t>Divide and conquer</a:t>
            </a:r>
          </a:p>
          <a:p>
            <a:pPr lvl="2"/>
            <a:r>
              <a:rPr lang="en-US" dirty="0"/>
              <a:t>assume that we have a solver, but that can only solve sub-problems</a:t>
            </a:r>
          </a:p>
          <a:p>
            <a:pPr lvl="2"/>
            <a:r>
              <a:rPr lang="en-US" dirty="0"/>
              <a:t>define the current problem with respect to smaller problems</a:t>
            </a:r>
          </a:p>
          <a:p>
            <a:pPr lvl="2"/>
            <a:r>
              <a:rPr lang="en-US" dirty="0"/>
              <a:t>Key: sub-problems should be non-overlapping</a:t>
            </a:r>
          </a:p>
          <a:p>
            <a:pPr lvl="1"/>
            <a:r>
              <a:rPr lang="en-US" dirty="0"/>
              <a:t>Dynamic programming</a:t>
            </a:r>
          </a:p>
          <a:p>
            <a:pPr lvl="2"/>
            <a:r>
              <a:rPr lang="en-US" dirty="0"/>
              <a:t>Same as above</a:t>
            </a:r>
          </a:p>
          <a:p>
            <a:pPr lvl="2"/>
            <a:r>
              <a:rPr lang="en-US" dirty="0"/>
              <a:t>Key difference: sub-problems are </a:t>
            </a:r>
            <a:r>
              <a:rPr lang="en-US" dirty="0">
                <a:solidFill>
                  <a:srgbClr val="0000FF"/>
                </a:solidFill>
              </a:rPr>
              <a:t>overlapping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Once you have this recursive relationship: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figure out the data structure to store sub-problem solutions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work from bottom up (or </a:t>
            </a:r>
            <a:r>
              <a:rPr lang="en-US" dirty="0" err="1">
                <a:solidFill>
                  <a:schemeClr val="tx1"/>
                </a:solidFill>
              </a:rPr>
              <a:t>memoize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41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91" y="1697420"/>
            <a:ext cx="7556313" cy="43837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Algorithm tools cont.</a:t>
            </a:r>
          </a:p>
          <a:p>
            <a:pPr lvl="1"/>
            <a:r>
              <a:rPr lang="en-US" dirty="0"/>
              <a:t>Greedy</a:t>
            </a:r>
          </a:p>
          <a:p>
            <a:pPr lvl="2"/>
            <a:r>
              <a:rPr lang="en-US" dirty="0"/>
              <a:t>Same idea: most greedy problems can be solve using dynamic programming (but generally slower)</a:t>
            </a:r>
          </a:p>
          <a:p>
            <a:pPr lvl="2"/>
            <a:r>
              <a:rPr lang="en-US" dirty="0"/>
              <a:t>Key difference: Can decide between overlapping sub-problems without having to calculate them (i.e. we can make a local decision)</a:t>
            </a:r>
          </a:p>
          <a:p>
            <a:pPr lvl="1"/>
            <a:r>
              <a:rPr lang="en-US" dirty="0"/>
              <a:t>Flow</a:t>
            </a:r>
          </a:p>
          <a:p>
            <a:pPr lvl="2"/>
            <a:r>
              <a:rPr lang="en-US" dirty="0"/>
              <a:t>Min-capacity cut</a:t>
            </a:r>
          </a:p>
          <a:p>
            <a:pPr lvl="2"/>
            <a:r>
              <a:rPr lang="en-US" dirty="0"/>
              <a:t>Bottleneck edge</a:t>
            </a:r>
          </a:p>
          <a:p>
            <a:pPr lvl="2"/>
            <a:r>
              <a:rPr lang="en-US" dirty="0"/>
              <a:t>Matching problems</a:t>
            </a:r>
          </a:p>
          <a:p>
            <a:pPr lvl="2"/>
            <a:r>
              <a:rPr lang="en-US" dirty="0"/>
              <a:t>Numerical maximization/minimization problems </a:t>
            </a:r>
          </a:p>
          <a:p>
            <a:pPr lvl="1"/>
            <a:r>
              <a:rPr lang="en-US" dirty="0"/>
              <a:t>Linear programming (very light coverage)</a:t>
            </a:r>
          </a:p>
        </p:txBody>
      </p:sp>
    </p:spTree>
    <p:extLst>
      <p:ext uri="{BB962C8B-B14F-4D97-AF65-F5344CB8AC3E}">
        <p14:creationId xmlns:p14="http://schemas.microsoft.com/office/powerpoint/2010/main" val="347190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03" y="1718441"/>
            <a:ext cx="8309194" cy="4503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data structure</a:t>
            </a:r>
          </a:p>
          <a:p>
            <a:pPr lvl="1"/>
            <a:r>
              <a:rPr lang="en-US" dirty="0"/>
              <a:t>Stores data</a:t>
            </a:r>
          </a:p>
          <a:p>
            <a:pPr lvl="1"/>
            <a:r>
              <a:rPr lang="en-US" dirty="0"/>
              <a:t>Supports access to/questions about data efficiently</a:t>
            </a:r>
          </a:p>
          <a:p>
            <a:pPr lvl="2"/>
            <a:r>
              <a:rPr lang="en-US" dirty="0"/>
              <a:t>the different bias towards different actions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No single best data structure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Fast access/lookup?</a:t>
            </a:r>
          </a:p>
          <a:p>
            <a:pPr lvl="1"/>
            <a:r>
              <a:rPr lang="en-US" dirty="0"/>
              <a:t>If keys are sequential: array</a:t>
            </a:r>
          </a:p>
          <a:p>
            <a:pPr lvl="1"/>
            <a:r>
              <a:rPr lang="en-US" dirty="0"/>
              <a:t>If keys are non-sequential or non-numerical: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Guaranteed run-time/ordered: balanced binary search tree</a:t>
            </a:r>
          </a:p>
        </p:txBody>
      </p:sp>
    </p:spTree>
    <p:extLst>
      <p:ext uri="{BB962C8B-B14F-4D97-AF65-F5344CB8AC3E}">
        <p14:creationId xmlns:p14="http://schemas.microsoft.com/office/powerpoint/2010/main" val="65429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Min/max?</a:t>
            </a:r>
          </a:p>
          <a:p>
            <a:pPr lvl="1"/>
            <a:r>
              <a:rPr lang="en-US" dirty="0"/>
              <a:t>heap</a:t>
            </a:r>
          </a:p>
          <a:p>
            <a:pPr lvl="1"/>
            <a:r>
              <a:rPr lang="en-US" dirty="0"/>
              <a:t>binomial heaps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Fast insert/delete at positions?</a:t>
            </a:r>
          </a:p>
          <a:p>
            <a:pPr lvl="1"/>
            <a:r>
              <a:rPr lang="en-US" dirty="0"/>
              <a:t>linked list</a:t>
            </a:r>
          </a:p>
          <a:p>
            <a:pPr marL="0" indent="0">
              <a:buNone/>
            </a:pPr>
            <a:r>
              <a:rPr lang="en-US" dirty="0"/>
              <a:t>Others</a:t>
            </a:r>
          </a:p>
          <a:p>
            <a:pPr lvl="1"/>
            <a:r>
              <a:rPr lang="en-US" dirty="0"/>
              <a:t>stacks/queues</a:t>
            </a:r>
          </a:p>
          <a:p>
            <a:pPr lvl="1"/>
            <a:r>
              <a:rPr lang="en-US" dirty="0"/>
              <a:t>extensible data structures</a:t>
            </a:r>
          </a:p>
          <a:p>
            <a:pPr lvl="1"/>
            <a:r>
              <a:rPr lang="en-US" dirty="0"/>
              <a:t>balanced BSTs</a:t>
            </a:r>
          </a:p>
          <a:p>
            <a:pPr lvl="1"/>
            <a:r>
              <a:rPr lang="en-US" dirty="0"/>
              <a:t>disjoint sets</a:t>
            </a:r>
          </a:p>
        </p:txBody>
      </p:sp>
    </p:spTree>
    <p:extLst>
      <p:ext uri="{BB962C8B-B14F-4D97-AF65-F5344CB8AC3E}">
        <p14:creationId xmlns:p14="http://schemas.microsoft.com/office/powerpoint/2010/main" val="197383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Graph types</a:t>
            </a:r>
          </a:p>
          <a:p>
            <a:pPr lvl="1"/>
            <a:r>
              <a:rPr lang="en-US" dirty="0"/>
              <a:t>directed/undirected</a:t>
            </a:r>
          </a:p>
          <a:p>
            <a:pPr lvl="1"/>
            <a:r>
              <a:rPr lang="en-US" dirty="0"/>
              <a:t>weighted/</a:t>
            </a:r>
            <a:r>
              <a:rPr lang="en-US" dirty="0" err="1"/>
              <a:t>unweighted</a:t>
            </a:r>
            <a:endParaRPr lang="en-US" dirty="0"/>
          </a:p>
          <a:p>
            <a:pPr lvl="1"/>
            <a:r>
              <a:rPr lang="en-US" dirty="0"/>
              <a:t>trees, DAGs</a:t>
            </a:r>
          </a:p>
          <a:p>
            <a:pPr lvl="1"/>
            <a:r>
              <a:rPr lang="en-US" dirty="0"/>
              <a:t>cyclic</a:t>
            </a:r>
          </a:p>
          <a:p>
            <a:pPr lvl="1"/>
            <a:r>
              <a:rPr lang="en-US" dirty="0"/>
              <a:t>connected</a:t>
            </a:r>
          </a:p>
          <a:p>
            <a:pPr marL="0" indent="0">
              <a:buNone/>
            </a:pPr>
            <a:r>
              <a:rPr lang="en-US" dirty="0"/>
              <a:t>Algorithms</a:t>
            </a:r>
          </a:p>
          <a:p>
            <a:pPr lvl="1"/>
            <a:r>
              <a:rPr lang="en-US" dirty="0"/>
              <a:t>connectedness</a:t>
            </a:r>
          </a:p>
          <a:p>
            <a:pPr lvl="1"/>
            <a:r>
              <a:rPr lang="en-US" dirty="0"/>
              <a:t>contains a cycle</a:t>
            </a:r>
          </a:p>
          <a:p>
            <a:pPr lvl="1"/>
            <a:r>
              <a:rPr lang="en-US" dirty="0"/>
              <a:t>traversal</a:t>
            </a:r>
          </a:p>
          <a:p>
            <a:pPr lvl="2"/>
            <a:r>
              <a:rPr lang="en-US" dirty="0" err="1"/>
              <a:t>dfs</a:t>
            </a:r>
            <a:endParaRPr lang="en-US" dirty="0"/>
          </a:p>
          <a:p>
            <a:pPr lvl="2"/>
            <a:r>
              <a:rPr lang="en-US" dirty="0" err="1"/>
              <a:t>bfs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39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1448</TotalTime>
  <Words>1482</Words>
  <Application>Microsoft Macintosh PowerPoint</Application>
  <PresentationFormat>On-screen Show (4:3)</PresentationFormat>
  <Paragraphs>307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Cambria Math</vt:lpstr>
      <vt:lpstr>Monotype Corsiva</vt:lpstr>
      <vt:lpstr>Tw Cen MT</vt:lpstr>
      <vt:lpstr>Wingdings</vt:lpstr>
      <vt:lpstr>Wingdings 2</vt:lpstr>
      <vt:lpstr>Median</vt:lpstr>
      <vt:lpstr>Equation</vt:lpstr>
      <vt:lpstr>review</vt:lpstr>
      <vt:lpstr>Admin</vt:lpstr>
      <vt:lpstr>Admin</vt:lpstr>
      <vt:lpstr>Test taking advice</vt:lpstr>
      <vt:lpstr>High-level approaches</vt:lpstr>
      <vt:lpstr>High-level approaches</vt:lpstr>
      <vt:lpstr>Data structures</vt:lpstr>
      <vt:lpstr>Data structures</vt:lpstr>
      <vt:lpstr>Graphs</vt:lpstr>
      <vt:lpstr>Graphs</vt:lpstr>
      <vt:lpstr>Other topics…</vt:lpstr>
      <vt:lpstr>Proofs: general</vt:lpstr>
      <vt:lpstr>Proof by induction</vt:lpstr>
      <vt:lpstr>Prof by induction: structural</vt:lpstr>
      <vt:lpstr>Other (important) places we saw proofs</vt:lpstr>
      <vt:lpstr>Recurrences</vt:lpstr>
      <vt:lpstr>Recurrences</vt:lpstr>
      <vt:lpstr>Dynamic programming</vt:lpstr>
      <vt:lpstr>DP advice</vt:lpstr>
      <vt:lpstr>All-pairs shortest paths</vt:lpstr>
      <vt:lpstr>Floyd-Warshll: Recursive relationship</vt:lpstr>
      <vt:lpstr>Floyd-Warshall</vt:lpstr>
      <vt:lpstr>Johnson’s algorithm</vt:lpstr>
      <vt:lpstr>Flow graph/networks</vt:lpstr>
      <vt:lpstr>Max flow problem</vt:lpstr>
      <vt:lpstr>Network flow properties</vt:lpstr>
      <vt:lpstr>Application: bipartite graph matching</vt:lpstr>
      <vt:lpstr>Application: bipartite graph matching</vt:lpstr>
      <vt:lpstr>Application: bipartite graph matching</vt:lpstr>
      <vt:lpstr>Matching generalized</vt:lpstr>
      <vt:lpstr>NP-Complete</vt:lpstr>
      <vt:lpstr>NP-Complete reduction proofs</vt:lpstr>
      <vt:lpstr>How many slides this semester?</vt:lpstr>
      <vt:lpstr>Four of these are true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Microsoft Office User</cp:lastModifiedBy>
  <cp:revision>356</cp:revision>
  <cp:lastPrinted>2023-05-01T20:33:49Z</cp:lastPrinted>
  <dcterms:created xsi:type="dcterms:W3CDTF">2012-05-07T17:47:03Z</dcterms:created>
  <dcterms:modified xsi:type="dcterms:W3CDTF">2023-05-01T20:34:44Z</dcterms:modified>
</cp:coreProperties>
</file>