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375" r:id="rId4"/>
    <p:sldId id="282" r:id="rId5"/>
    <p:sldId id="348" r:id="rId6"/>
    <p:sldId id="360" r:id="rId7"/>
    <p:sldId id="356" r:id="rId8"/>
    <p:sldId id="296" r:id="rId9"/>
    <p:sldId id="376" r:id="rId10"/>
    <p:sldId id="364" r:id="rId11"/>
    <p:sldId id="291" r:id="rId12"/>
    <p:sldId id="301" r:id="rId13"/>
    <p:sldId id="303" r:id="rId14"/>
    <p:sldId id="302" r:id="rId15"/>
    <p:sldId id="304" r:id="rId16"/>
    <p:sldId id="305" r:id="rId17"/>
    <p:sldId id="366" r:id="rId18"/>
    <p:sldId id="307" r:id="rId19"/>
    <p:sldId id="352" r:id="rId20"/>
    <p:sldId id="310" r:id="rId21"/>
    <p:sldId id="311" r:id="rId22"/>
    <p:sldId id="369" r:id="rId23"/>
    <p:sldId id="312" r:id="rId24"/>
    <p:sldId id="315" r:id="rId25"/>
    <p:sldId id="316" r:id="rId26"/>
    <p:sldId id="317" r:id="rId27"/>
    <p:sldId id="371" r:id="rId28"/>
    <p:sldId id="318" r:id="rId29"/>
    <p:sldId id="319" r:id="rId30"/>
    <p:sldId id="320" r:id="rId31"/>
    <p:sldId id="321" r:id="rId32"/>
    <p:sldId id="377" r:id="rId33"/>
    <p:sldId id="322" r:id="rId34"/>
    <p:sldId id="324" r:id="rId35"/>
    <p:sldId id="326" r:id="rId36"/>
    <p:sldId id="372" r:id="rId37"/>
    <p:sldId id="328" r:id="rId38"/>
    <p:sldId id="374" r:id="rId39"/>
    <p:sldId id="330" r:id="rId40"/>
    <p:sldId id="370" r:id="rId41"/>
    <p:sldId id="331" r:id="rId42"/>
    <p:sldId id="332" r:id="rId43"/>
    <p:sldId id="333" r:id="rId44"/>
    <p:sldId id="335" r:id="rId45"/>
    <p:sldId id="336" r:id="rId46"/>
    <p:sldId id="339" r:id="rId47"/>
    <p:sldId id="337" r:id="rId48"/>
    <p:sldId id="341" r:id="rId49"/>
    <p:sldId id="373" r:id="rId50"/>
    <p:sldId id="340" r:id="rId51"/>
    <p:sldId id="342" r:id="rId52"/>
    <p:sldId id="334" r:id="rId53"/>
    <p:sldId id="343" r:id="rId54"/>
    <p:sldId id="345" r:id="rId55"/>
    <p:sldId id="35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4671"/>
  </p:normalViewPr>
  <p:slideViewPr>
    <p:cSldViewPr snapToGrid="0" snapToObjects="1">
      <p:cViewPr varScale="1">
        <p:scale>
          <a:sx n="160" d="100"/>
          <a:sy n="160" d="100"/>
        </p:scale>
        <p:origin x="4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.uwaterloo.ca/tsp/world/" TargetMode="External"/><Relationship Id="rId2" Type="http://schemas.openxmlformats.org/officeDocument/2006/relationships/hyperlink" Target="https://www.math.uwaterloo.ca/ts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Reductions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44692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55802C0-6DF5-BA4F-A897-973D5C5A2834}"/>
              </a:ext>
            </a:extLst>
          </p:cNvPr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3-SAT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23508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5" imgW="1117600" imgH="203200" progId="Equation.3">
                  <p:embed/>
                </p:oleObj>
              </mc:Choice>
              <mc:Fallback>
                <p:oleObj name="Equation" r:id="rId5" imgW="1117600" imgH="2032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SAT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56009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/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000" dirty="0"/>
              <a:t>Show that NEW is NP-Hard (i.e., all NP-complete problems are reducible to NEW in polynomial time)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Describe a reduction function </a:t>
            </a:r>
            <a:r>
              <a:rPr lang="en-US" sz="1800" i="1" dirty="0"/>
              <a:t>f</a:t>
            </a:r>
            <a:r>
              <a:rPr lang="en-US" sz="18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</a:t>
            </a:r>
            <a:r>
              <a:rPr lang="en-US" sz="1800" i="1" dirty="0"/>
              <a:t>f</a:t>
            </a:r>
            <a:r>
              <a:rPr lang="en-US" sz="18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SAT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err="1"/>
              <a:t>boolean</a:t>
            </a:r>
            <a:r>
              <a:rPr lang="en-US" sz="2400" dirty="0"/>
              <a:t> formula of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variables joined by </a:t>
            </a:r>
            <a:r>
              <a:rPr lang="en-US" sz="2400" i="1" dirty="0"/>
              <a:t>m</a:t>
            </a:r>
            <a:r>
              <a:rPr lang="en-US" sz="2400" dirty="0"/>
              <a:t> connectives (AND, OR or NOT) is there a setting of the variables such that the </a:t>
            </a:r>
            <a:r>
              <a:rPr lang="en-US" sz="2400" dirty="0" err="1"/>
              <a:t>boolean</a:t>
            </a:r>
            <a:r>
              <a:rPr lang="en-US" sz="2400" dirty="0"/>
              <a:t> formula evaluate to true?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89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polynomial run-time?</a:t>
            </a:r>
          </a:p>
        </p:txBody>
      </p:sp>
    </p:spTree>
    <p:extLst>
      <p:ext uri="{BB962C8B-B14F-4D97-AF65-F5344CB8AC3E}">
        <p14:creationId xmlns:p14="http://schemas.microsoft.com/office/powerpoint/2010/main" val="5232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linear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27122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SAT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3-SAT to SAT: </a:t>
            </a:r>
          </a:p>
          <a:p>
            <a:r>
              <a:rPr lang="en-US" sz="2400" dirty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DONE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25209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Our reduction function simply does a copy, so it is already a </a:t>
            </a:r>
            <a:br>
              <a:rPr lang="en-US" sz="2000" dirty="0"/>
            </a:br>
            <a:r>
              <a:rPr lang="en-US" sz="2000" dirty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/>
              <a:t>Assume we have an NP-Complete problem instance that has a solution, show that the NEW problem instance generated by </a:t>
            </a:r>
            <a:r>
              <a:rPr lang="en-US" sz="1800" i="1" dirty="0"/>
              <a:t>f</a:t>
            </a:r>
            <a:r>
              <a:rPr lang="en-US" sz="1800" dirty="0"/>
              <a:t> has a solution</a:t>
            </a:r>
          </a:p>
          <a:p>
            <a:pPr lvl="1"/>
            <a:r>
              <a:rPr lang="en-US" sz="1800" dirty="0"/>
              <a:t>Assume we have a problem instance of NEW </a:t>
            </a:r>
            <a:r>
              <a:rPr lang="en-US" sz="1800" i="1" dirty="0">
                <a:solidFill>
                  <a:srgbClr val="FF6600"/>
                </a:solidFill>
              </a:rPr>
              <a:t>generated by f</a:t>
            </a:r>
            <a:r>
              <a:rPr lang="en-US" sz="18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42422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47919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Guest lecture on Thursday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11 out today (last one!)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next Monday (class optional)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class Wednesday:  office hours for questions</a:t>
            </a:r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HALF-CLIQUE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220563"/>
            <a:ext cx="7739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the set of vertices in V’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check that |V ‘| = |V|/2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for all pairs of u, v ∈ V’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there exists an edge (</a:t>
            </a:r>
            <a:r>
              <a:rPr lang="en-US" sz="2400" dirty="0" err="1"/>
              <a:t>u,v</a:t>
            </a:r>
            <a:r>
              <a:rPr lang="en-US" sz="2400" dirty="0"/>
              <a:t>) ∈ 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69" y="5250958"/>
            <a:ext cx="6699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Check for edge existence in O(V)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O(V</a:t>
            </a:r>
            <a:r>
              <a:rPr lang="en-US" sz="2800" baseline="30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) checks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O(V</a:t>
            </a:r>
            <a:r>
              <a:rPr lang="en-US" sz="2800" baseline="30000" dirty="0">
                <a:solidFill>
                  <a:srgbClr val="0000FF"/>
                </a:solidFill>
              </a:rPr>
              <a:t>3</a:t>
            </a:r>
            <a:r>
              <a:rPr lang="en-US" sz="2800" dirty="0">
                <a:solidFill>
                  <a:srgbClr val="0000FF"/>
                </a:solidFill>
              </a:rPr>
              <a:t>) overall, which is polynomial</a:t>
            </a:r>
          </a:p>
        </p:txBody>
      </p:sp>
    </p:spTree>
    <p:extLst>
      <p:ext uri="{BB962C8B-B14F-4D97-AF65-F5344CB8AC3E}">
        <p14:creationId xmlns:p14="http://schemas.microsoft.com/office/powerpoint/2010/main" val="239666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HALF-CLIQUE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HALF-CLIQUE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HALF-CLIQUE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288583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5754" y="3311686"/>
            <a:ext cx="892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Reduce CLIQUE to HALF-CLIQUE: </a:t>
            </a:r>
          </a:p>
          <a:p>
            <a:r>
              <a:rPr lang="en-US" sz="2000" dirty="0"/>
              <a:t>Given a problem instance of CLIQUE, turn it into a problem instance of HALF-CLIQUE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82348" y="438031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41747" y="482640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78209" y="443738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603211" y="448142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379298" y="482640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569072" y="496126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022840" y="496822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88611" y="584775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227" y="6175345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6459" y="589905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2075" y="6226642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2624966" y="614614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>
            <a:off x="2616788" y="6444536"/>
            <a:ext cx="304904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4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04981" y="182544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64380" y="227153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00842" y="188251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25844" y="192655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101931" y="227153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291705" y="240639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745473" y="241335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3192" y="3649814"/>
            <a:ext cx="18517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Three cases: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=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&lt;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&gt; |V|/2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147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832" y="3671024"/>
            <a:ext cx="2571090" cy="54213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4707" y="2903668"/>
            <a:ext cx="4292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It’s already a half-clique problem</a:t>
            </a:r>
          </a:p>
        </p:txBody>
      </p:sp>
    </p:spTree>
    <p:extLst>
      <p:ext uri="{BB962C8B-B14F-4D97-AF65-F5344CB8AC3E}">
        <p14:creationId xmlns:p14="http://schemas.microsoft.com/office/powerpoint/2010/main" val="405130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4770783"/>
            <a:ext cx="6783951" cy="8054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smaller than half, so add an artificial clique to the graph and connect it up to all vertices</a:t>
            </a:r>
          </a:p>
        </p:txBody>
      </p:sp>
    </p:spTree>
    <p:extLst>
      <p:ext uri="{BB962C8B-B14F-4D97-AF65-F5344CB8AC3E}">
        <p14:creationId xmlns:p14="http://schemas.microsoft.com/office/powerpoint/2010/main" val="15784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5576263"/>
            <a:ext cx="6783951" cy="64196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bigger than half, so add vertices until k = |V|/2</a:t>
            </a:r>
          </a:p>
        </p:txBody>
      </p:sp>
    </p:spTree>
    <p:extLst>
      <p:ext uri="{BB962C8B-B14F-4D97-AF65-F5344CB8AC3E}">
        <p14:creationId xmlns:p14="http://schemas.microsoft.com/office/powerpoint/2010/main" val="18215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792" y="6071905"/>
            <a:ext cx="6952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Runtime: From the construction we can see that it is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4138543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04" y="4338742"/>
            <a:ext cx="7023100" cy="2387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NP-Complete problem instance that has a solution, show that the NEW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NEW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the NP-Complete problem instance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093CB-DE23-FB43-9C3D-29D9391F21F4}"/>
              </a:ext>
            </a:extLst>
          </p:cNvPr>
          <p:cNvSpPr txBox="1"/>
          <p:nvPr/>
        </p:nvSpPr>
        <p:spPr>
          <a:xfrm>
            <a:off x="5098295" y="3957742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B9EA-1190-774D-A10F-4BB788791B1C}"/>
              </a:ext>
            </a:extLst>
          </p:cNvPr>
          <p:cNvSpPr txBox="1"/>
          <p:nvPr/>
        </p:nvSpPr>
        <p:spPr>
          <a:xfrm>
            <a:off x="1496143" y="4009039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D56141E4-C8A4-594D-B947-E3DA825F3B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4650" y="4256131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6B2F7-AACB-7348-AC32-BA10F148267E}"/>
              </a:ext>
            </a:extLst>
          </p:cNvPr>
          <p:cNvSpPr txBox="1"/>
          <p:nvPr/>
        </p:nvSpPr>
        <p:spPr>
          <a:xfrm>
            <a:off x="5098295" y="2686979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E40091-DCEB-A849-AFA2-4792853B8A4B}"/>
              </a:ext>
            </a:extLst>
          </p:cNvPr>
          <p:cNvSpPr txBox="1"/>
          <p:nvPr/>
        </p:nvSpPr>
        <p:spPr>
          <a:xfrm>
            <a:off x="1496143" y="2738276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CC40ED42-EA29-394B-87B5-450426451B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4650" y="2985368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07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= |V|/2:</a:t>
            </a:r>
          </a:p>
          <a:p>
            <a:pPr lvl="1"/>
            <a:r>
              <a:rPr lang="en-US" dirty="0"/>
              <a:t>the graph is unmodified</a:t>
            </a:r>
          </a:p>
          <a:p>
            <a:pPr lvl="1"/>
            <a:r>
              <a:rPr lang="en-US" dirty="0"/>
              <a:t>f(</a:t>
            </a:r>
            <a:r>
              <a:rPr lang="en-US" dirty="0" err="1"/>
              <a:t>G,k</a:t>
            </a:r>
            <a:r>
              <a:rPr lang="en-US" dirty="0"/>
              <a:t>) has a clique that is half the size</a:t>
            </a:r>
          </a:p>
        </p:txBody>
      </p:sp>
    </p:spTree>
    <p:extLst>
      <p:ext uri="{BB962C8B-B14F-4D97-AF65-F5344CB8AC3E}">
        <p14:creationId xmlns:p14="http://schemas.microsoft.com/office/powerpoint/2010/main" val="919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&lt; |V|/2:</a:t>
            </a:r>
          </a:p>
          <a:p>
            <a:pPr lvl="1"/>
            <a:r>
              <a:rPr lang="en-US" dirty="0"/>
              <a:t>we added a clique of |V|- 2k fully connected nodes</a:t>
            </a:r>
          </a:p>
          <a:p>
            <a:pPr lvl="1"/>
            <a:r>
              <a:rPr lang="en-US" dirty="0"/>
              <a:t>there are |V| + |V| - 2k = 2(|V|-k) nodes in f(G)</a:t>
            </a:r>
          </a:p>
          <a:p>
            <a:pPr lvl="1"/>
            <a:r>
              <a:rPr lang="en-US" dirty="0"/>
              <a:t>there is a clique in the original graph of size k</a:t>
            </a:r>
          </a:p>
          <a:p>
            <a:pPr lvl="1"/>
            <a:r>
              <a:rPr lang="en-US" dirty="0"/>
              <a:t>plus our added clique of |V|-2k</a:t>
            </a:r>
          </a:p>
          <a:p>
            <a:pPr lvl="1"/>
            <a:r>
              <a:rPr lang="en-US" dirty="0"/>
              <a:t>k + |V|-2k = |V|-k, which is half the size of f(G)</a:t>
            </a:r>
          </a:p>
        </p:txBody>
      </p:sp>
    </p:spTree>
    <p:extLst>
      <p:ext uri="{BB962C8B-B14F-4D97-AF65-F5344CB8AC3E}">
        <p14:creationId xmlns:p14="http://schemas.microsoft.com/office/powerpoint/2010/main" val="36677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B503-69C7-B149-912C-C1FA373B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6A0B5-2110-9C4E-98AC-4922A5F39C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problems with a polynomial runtime solution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Also, called “tractable”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(Basically, all of the problems in this class)</a:t>
            </a:r>
          </a:p>
        </p:txBody>
      </p:sp>
    </p:spTree>
    <p:extLst>
      <p:ext uri="{BB962C8B-B14F-4D97-AF65-F5344CB8AC3E}">
        <p14:creationId xmlns:p14="http://schemas.microsoft.com/office/powerpoint/2010/main" val="1968702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&gt;|V|/2:</a:t>
            </a:r>
          </a:p>
          <a:p>
            <a:pPr lvl="1"/>
            <a:r>
              <a:rPr lang="en-US" dirty="0"/>
              <a:t>we added 2k - |V| unconnected vertices</a:t>
            </a:r>
          </a:p>
          <a:p>
            <a:pPr lvl="1"/>
            <a:r>
              <a:rPr lang="en-US" dirty="0"/>
              <a:t>f(G) contains |V| + 2k - |V| = 2k vertices</a:t>
            </a:r>
          </a:p>
          <a:p>
            <a:pPr lvl="1"/>
            <a:r>
              <a:rPr lang="en-US" dirty="0"/>
              <a:t>Since the original graph had a clique of size k vertices, the new graph will have a half-clique</a:t>
            </a:r>
          </a:p>
        </p:txBody>
      </p:sp>
    </p:spTree>
    <p:extLst>
      <p:ext uri="{BB962C8B-B14F-4D97-AF65-F5344CB8AC3E}">
        <p14:creationId xmlns:p14="http://schemas.microsoft.com/office/powerpoint/2010/main" val="23051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f(G) that has a CLIQUE of half the elements, show that G has a clique of size 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Key: f(G) was constructed by your reduction function</a:t>
            </a:r>
          </a:p>
          <a:p>
            <a:pPr marL="0" indent="0">
              <a:buNone/>
            </a:pPr>
            <a:r>
              <a:rPr lang="en-US" dirty="0"/>
              <a:t>Use a similar argument to what we used in the other direction</a:t>
            </a:r>
          </a:p>
        </p:txBody>
      </p:sp>
    </p:spTree>
    <p:extLst>
      <p:ext uri="{BB962C8B-B14F-4D97-AF65-F5344CB8AC3E}">
        <p14:creationId xmlns:p14="http://schemas.microsoft.com/office/powerpoint/2010/main" val="15828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F957-7572-2E45-82EF-798B0531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1B3A-9980-BA4B-A2C7-5D9FDE6275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class is slightly different than what you’d write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I’ve provided a concrete example of the Half-Clique proof on the course webpage</a:t>
            </a:r>
          </a:p>
        </p:txBody>
      </p:sp>
    </p:spTree>
    <p:extLst>
      <p:ext uri="{BB962C8B-B14F-4D97-AF65-F5344CB8AC3E}">
        <p14:creationId xmlns:p14="http://schemas.microsoft.com/office/powerpoint/2010/main" val="33887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607" y="6125558"/>
            <a:ext cx="77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the graph contain an independent set of size 5?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52" y="3443599"/>
            <a:ext cx="4699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59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4845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Independent-Set is NP-Complete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/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64327" y="6089812"/>
            <a:ext cx="3711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CLIQUE NP-Complete?</a:t>
            </a:r>
          </a:p>
        </p:txBody>
      </p:sp>
    </p:spTree>
    <p:extLst>
      <p:ext uri="{BB962C8B-B14F-4D97-AF65-F5344CB8AC3E}">
        <p14:creationId xmlns:p14="http://schemas.microsoft.com/office/powerpoint/2010/main" val="37204879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CLIQUE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CLIQUE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CLIQUE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CLIQUE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of size k?</a:t>
            </a:r>
          </a:p>
        </p:txBody>
      </p:sp>
    </p:spTree>
    <p:extLst>
      <p:ext uri="{BB962C8B-B14F-4D97-AF65-F5344CB8AC3E}">
        <p14:creationId xmlns:p14="http://schemas.microsoft.com/office/powerpoint/2010/main" val="70483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vertices. Is there an independent set of size k?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52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Independent-Set to CLIQUE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82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40746" y="2949050"/>
            <a:ext cx="842530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40746" y="3206118"/>
            <a:ext cx="8673538" cy="212261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/>
              <a:t>Both are selecting vertices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Independent set wants vertices where NONE are connected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Clique wants vertices where ALL are connected</a:t>
            </a:r>
          </a:p>
          <a:p>
            <a:pPr marL="0" indent="0">
              <a:buFont typeface="Wingdings"/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3666" y="5762859"/>
            <a:ext cx="7391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convert a NONE problem to an ALL problem?</a:t>
            </a:r>
          </a:p>
        </p:txBody>
      </p:sp>
    </p:spTree>
    <p:extLst>
      <p:ext uri="{BB962C8B-B14F-4D97-AF65-F5344CB8AC3E}">
        <p14:creationId xmlns:p14="http://schemas.microsoft.com/office/powerpoint/2010/main" val="1262001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292293" cy="2489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E), the complement of that graph G’ = (V, E) is the a graph constructed by remove all edges E and including all edges not in E</a:t>
            </a:r>
          </a:p>
          <a:p>
            <a:pPr marL="365760" lvl="1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For example, for adjacency matrix this is flipping all of the bits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</p:spTree>
    <p:extLst>
      <p:ext uri="{BB962C8B-B14F-4D97-AF65-F5344CB8AC3E}">
        <p14:creationId xmlns:p14="http://schemas.microsoft.com/office/powerpoint/2010/main" val="146380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Independent-Set problem instance that has a solution, show that the Clique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Clique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Independent-Set problem instance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152B6-2E40-8141-BEA4-9850B1C9B101}"/>
              </a:ext>
            </a:extLst>
          </p:cNvPr>
          <p:cNvSpPr txBox="1"/>
          <p:nvPr/>
        </p:nvSpPr>
        <p:spPr>
          <a:xfrm>
            <a:off x="5106246" y="4132670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DE2F7-CA27-0D43-A45C-A78A19CEF728}"/>
              </a:ext>
            </a:extLst>
          </p:cNvPr>
          <p:cNvSpPr txBox="1"/>
          <p:nvPr/>
        </p:nvSpPr>
        <p:spPr>
          <a:xfrm>
            <a:off x="1504094" y="418396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9B1BF34A-F44E-114B-864E-EB78BC4DE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2601" y="4431059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CC208C-0E2F-4F4D-8B56-323AEBDF47B5}"/>
              </a:ext>
            </a:extLst>
          </p:cNvPr>
          <p:cNvSpPr txBox="1"/>
          <p:nvPr/>
        </p:nvSpPr>
        <p:spPr>
          <a:xfrm>
            <a:off x="5106246" y="286190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DAD074-6576-FE4E-9FFC-C3E6CC2E1340}"/>
              </a:ext>
            </a:extLst>
          </p:cNvPr>
          <p:cNvSpPr txBox="1"/>
          <p:nvPr/>
        </p:nvSpPr>
        <p:spPr>
          <a:xfrm>
            <a:off x="1504094" y="291320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03AECA3A-E24B-3049-9DAB-AF954F79D4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2601" y="316029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5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graph G that has an independent set of size k, show that f(G) has a clique of size k</a:t>
            </a:r>
          </a:p>
          <a:p>
            <a:pPr lvl="1"/>
            <a:r>
              <a:rPr lang="en-US" dirty="0"/>
              <a:t>By definition, the independent set has no edges between any vertices</a:t>
            </a:r>
          </a:p>
          <a:p>
            <a:pPr lvl="1"/>
            <a:r>
              <a:rPr lang="en-US" dirty="0"/>
              <a:t>These will all be edges in f(G) and therefore they will form a clique of size 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f(G) that has clique of size k, show that G has an independent set of size k</a:t>
            </a:r>
          </a:p>
          <a:p>
            <a:pPr lvl="1"/>
            <a:r>
              <a:rPr lang="en-US" dirty="0"/>
              <a:t>By definition, the clique will have an edge between every vertex</a:t>
            </a:r>
          </a:p>
          <a:p>
            <a:pPr lvl="1"/>
            <a:r>
              <a:rPr lang="en-US" dirty="0"/>
              <a:t>None of these vertices will therefore be connected in G, so we have an independent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8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Independent-Set NP-Complete?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7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90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3-SAT to Independent-Set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32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0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</a:t>
            </a:r>
            <a:r>
              <a:rPr lang="en-US" dirty="0" err="1"/>
              <a:t>boolean</a:t>
            </a:r>
            <a:r>
              <a:rPr lang="en-US" dirty="0"/>
              <a:t> formula in 3-SAT to be satisfied, at least one of the literals in each clause must be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addition, we must make sure that we enforce a literal and its complement must not both be true.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BE2B09-41CF-E645-81F1-9DEF8F4E5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196582"/>
              </p:ext>
            </p:extLst>
          </p:nvPr>
        </p:nvGraphicFramePr>
        <p:xfrm>
          <a:off x="1161593" y="229998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593" y="229998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8707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clause, e.g. </a:t>
            </a:r>
            <a:r>
              <a:rPr lang="en-US" i="1" dirty="0">
                <a:solidFill>
                  <a:srgbClr val="FF6600"/>
                </a:solidFill>
              </a:rPr>
              <a:t>(a OR ~b OR c)</a:t>
            </a:r>
            <a:r>
              <a:rPr lang="en-US" dirty="0"/>
              <a:t> create a clique containing vertices representing these literals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469245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393097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22585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19767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04300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46437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14532" y="3864206"/>
            <a:ext cx="5451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for the Independent-Set problem to be satisfied it can only select one variable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to make sure that all clauses are satisfied, we set k = number of clauses</a:t>
            </a:r>
          </a:p>
        </p:txBody>
      </p:sp>
    </p:spTree>
    <p:extLst>
      <p:ext uri="{BB962C8B-B14F-4D97-AF65-F5344CB8AC3E}">
        <p14:creationId xmlns:p14="http://schemas.microsoft.com/office/powerpoint/2010/main" val="40139299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enforce that only one variable and its complement can be set we connect each vertex representing x to each vertex representing its complement ~x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503323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427175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56663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53845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38378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80515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4337566" y="5002783"/>
            <a:ext cx="533400" cy="533400"/>
            <a:chOff x="1824" y="2736"/>
            <a:chExt cx="336" cy="336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450252" y="4241300"/>
            <a:ext cx="795338" cy="533400"/>
            <a:chOff x="1824" y="2736"/>
            <a:chExt cx="501" cy="336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5716952" y="5536183"/>
            <a:ext cx="533400" cy="533400"/>
            <a:chOff x="1824" y="2736"/>
            <a:chExt cx="336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cxnSp>
        <p:nvCxnSpPr>
          <p:cNvPr id="34" name="Straight Arrow Connector 33"/>
          <p:cNvCxnSpPr>
            <a:stCxn id="26" idx="0"/>
            <a:endCxn id="29" idx="2"/>
          </p:cNvCxnSpPr>
          <p:nvPr/>
        </p:nvCxnSpPr>
        <p:spPr>
          <a:xfrm flipV="1">
            <a:off x="4604266" y="450800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2"/>
          </p:cNvCxnSpPr>
          <p:nvPr/>
        </p:nvCxnSpPr>
        <p:spPr>
          <a:xfrm>
            <a:off x="4842391" y="535333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4"/>
          </p:cNvCxnSpPr>
          <p:nvPr/>
        </p:nvCxnSpPr>
        <p:spPr>
          <a:xfrm>
            <a:off x="5716952" y="477470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2"/>
          </p:cNvCxnSpPr>
          <p:nvPr/>
        </p:nvCxnSpPr>
        <p:spPr>
          <a:xfrm>
            <a:off x="2609653" y="453845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113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9097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Since each clause is an OR of variables, at least one of the three must be true for the entire formula to be true.  Therefore each 3-clique in the graph will have at least one node that can be selected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49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510488" y="2974997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1677" y="1738329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62092" y="3470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593" y="2089593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8922" y="1645366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DB387D-5EFA-7D4B-9139-6634E277A95F}"/>
              </a:ext>
            </a:extLst>
          </p:cNvPr>
          <p:cNvSpPr txBox="1"/>
          <p:nvPr/>
        </p:nvSpPr>
        <p:spPr>
          <a:xfrm>
            <a:off x="1103586" y="5339255"/>
            <a:ext cx="5610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= problems with a polynomial runtime solution (tractable)</a:t>
            </a:r>
          </a:p>
        </p:txBody>
      </p:sp>
    </p:spTree>
    <p:extLst>
      <p:ext uri="{BB962C8B-B14F-4D97-AF65-F5344CB8AC3E}">
        <p14:creationId xmlns:p14="http://schemas.microsoft.com/office/powerpoint/2010/main" val="172301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with an independent set S of k vertices,  show there exists a truth assignment satisfying the </a:t>
            </a:r>
            <a:r>
              <a:rPr lang="en-US" dirty="0" err="1"/>
              <a:t>boolean</a:t>
            </a:r>
            <a:r>
              <a:rPr lang="en-US" dirty="0"/>
              <a:t> formula</a:t>
            </a:r>
          </a:p>
          <a:p>
            <a:pPr lvl="1"/>
            <a:r>
              <a:rPr lang="en-US" dirty="0"/>
              <a:t>For any variable x</a:t>
            </a:r>
            <a:r>
              <a:rPr lang="en-US" baseline="-25000" dirty="0"/>
              <a:t>i</a:t>
            </a:r>
            <a:r>
              <a:rPr lang="en-US" dirty="0"/>
              <a:t>, S cannot contain both x</a:t>
            </a:r>
            <a:r>
              <a:rPr lang="en-US" baseline="-25000" dirty="0"/>
              <a:t>i</a:t>
            </a:r>
            <a:r>
              <a:rPr lang="en-US" dirty="0"/>
              <a:t> and ¬x</a:t>
            </a:r>
            <a:r>
              <a:rPr lang="en-US" baseline="-25000" dirty="0"/>
              <a:t>i</a:t>
            </a:r>
            <a:r>
              <a:rPr lang="en-US" dirty="0"/>
              <a:t> since they are connected by an edge</a:t>
            </a:r>
          </a:p>
          <a:p>
            <a:endParaRPr lang="en-US" dirty="0"/>
          </a:p>
          <a:p>
            <a:pPr lvl="1"/>
            <a:r>
              <a:rPr lang="en-US" dirty="0"/>
              <a:t>For each vertex in S, we assign it a true value and all others false. Since S has only k vertices, it must have one vertex per clause</a:t>
            </a:r>
          </a:p>
        </p:txBody>
      </p:sp>
    </p:spTree>
    <p:extLst>
      <p:ext uri="{BB962C8B-B14F-4D97-AF65-F5344CB8AC3E}">
        <p14:creationId xmlns:p14="http://schemas.microsoft.com/office/powerpoint/2010/main" val="9861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SUBSET-SUM:</a:t>
            </a:r>
          </a:p>
          <a:p>
            <a:pPr lvl="1"/>
            <a:r>
              <a:rPr lang="en-US" sz="2000" dirty="0"/>
              <a:t>Given a set S of positive integers, is there some subset S’⊆ S whose elements sum to t.</a:t>
            </a:r>
          </a:p>
          <a:p>
            <a:pPr marL="36576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TRAVELING-SALESMAN:</a:t>
            </a:r>
          </a:p>
          <a:p>
            <a:pPr lvl="1"/>
            <a:r>
              <a:rPr lang="en-US" sz="2000" dirty="0"/>
              <a:t>Given a weighted graph G, does the graph contain a </a:t>
            </a:r>
            <a:r>
              <a:rPr lang="en-US" sz="2000" dirty="0" err="1"/>
              <a:t>hamiltonian</a:t>
            </a:r>
            <a:r>
              <a:rPr lang="en-US" sz="2000" dirty="0"/>
              <a:t> cycle of length k or less?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VERTEX-COVER:</a:t>
            </a:r>
          </a:p>
          <a:p>
            <a:pPr lvl="1"/>
            <a:r>
              <a:rPr lang="en-US" sz="2000" dirty="0"/>
              <a:t>Given a graph G = (V, E), is there a subset V’⊆V such that if (</a:t>
            </a:r>
            <a:r>
              <a:rPr lang="en-US" sz="2000" dirty="0" err="1"/>
              <a:t>u,v</a:t>
            </a:r>
            <a:r>
              <a:rPr lang="en-US" sz="2000" dirty="0"/>
              <a:t>)∈E then </a:t>
            </a:r>
            <a:r>
              <a:rPr lang="en-US" sz="2000" dirty="0" err="1"/>
              <a:t>u∈V</a:t>
            </a:r>
            <a:r>
              <a:rPr lang="en-US" sz="2000" dirty="0"/>
              <a:t>’ or </a:t>
            </a:r>
            <a:r>
              <a:rPr lang="en-US" sz="2000" dirty="0" err="1"/>
              <a:t>v∈V</a:t>
            </a:r>
            <a:r>
              <a:rPr lang="en-US" sz="2000" dirty="0"/>
              <a:t>’?</a:t>
            </a:r>
          </a:p>
        </p:txBody>
      </p:sp>
    </p:spTree>
    <p:extLst>
      <p:ext uri="{BB962C8B-B14F-4D97-AF65-F5344CB8AC3E}">
        <p14:creationId xmlns:p14="http://schemas.microsoft.com/office/powerpoint/2010/main" val="696015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known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518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can reduce any of these problems to a new problem in an NP-completeness proof</a:t>
            </a:r>
          </a:p>
          <a:p>
            <a:endParaRPr lang="en-US" dirty="0"/>
          </a:p>
          <a:p>
            <a:r>
              <a:rPr lang="en-US" dirty="0"/>
              <a:t>SAT, 3-SAT</a:t>
            </a:r>
          </a:p>
          <a:p>
            <a:r>
              <a:rPr lang="en-US" dirty="0"/>
              <a:t>CLIQUE, HALF-CLIQUE</a:t>
            </a:r>
          </a:p>
          <a:p>
            <a:r>
              <a:rPr lang="en-US" dirty="0"/>
              <a:t>INDEPENDENT-SET</a:t>
            </a:r>
          </a:p>
          <a:p>
            <a:r>
              <a:rPr lang="en-US" dirty="0"/>
              <a:t>HAMILTONIAN-CYCLE</a:t>
            </a:r>
          </a:p>
          <a:p>
            <a:r>
              <a:rPr lang="en-US" dirty="0"/>
              <a:t>TRAVELING-SALESMAN</a:t>
            </a:r>
          </a:p>
          <a:p>
            <a:r>
              <a:rPr lang="en-US" dirty="0"/>
              <a:t>VERTEX-COVER</a:t>
            </a:r>
          </a:p>
          <a:p>
            <a:r>
              <a:rPr lang="en-US" dirty="0"/>
              <a:t>SUBSET-SUM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433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vs. 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All the problems we’ve looked at asked decision questions:</a:t>
            </a:r>
          </a:p>
          <a:p>
            <a:pPr lvl="1"/>
            <a:r>
              <a:rPr lang="en-US" sz="2400" dirty="0"/>
              <a:t>Is there a </a:t>
            </a:r>
            <a:r>
              <a:rPr lang="en-US" sz="2400" dirty="0" err="1"/>
              <a:t>hamiltonian</a:t>
            </a:r>
            <a:r>
              <a:rPr lang="en-US" sz="2400" dirty="0"/>
              <a:t> cycle?</a:t>
            </a:r>
          </a:p>
          <a:p>
            <a:pPr lvl="1"/>
            <a:r>
              <a:rPr lang="en-US" sz="2400" dirty="0"/>
              <a:t>Does the graph have a clique of size k?</a:t>
            </a:r>
          </a:p>
          <a:p>
            <a:pPr lvl="1"/>
            <a:r>
              <a:rPr lang="en-US" sz="2400" dirty="0"/>
              <a:t>Does the graph has an independent set of size k?</a:t>
            </a:r>
          </a:p>
          <a:p>
            <a:pPr lvl="1"/>
            <a:r>
              <a:rPr lang="en-US" sz="2400" dirty="0"/>
              <a:t>…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800" dirty="0"/>
              <a:t>For many of the problems with a k in them, we really want to know what the largest/smallest one is</a:t>
            </a:r>
          </a:p>
          <a:p>
            <a:pPr lvl="1"/>
            <a:r>
              <a:rPr lang="en-US" sz="2400" dirty="0"/>
              <a:t>What is the largest clique in the graph?</a:t>
            </a:r>
          </a:p>
          <a:p>
            <a:pPr lvl="1"/>
            <a:r>
              <a:rPr lang="en-US" sz="2400" dirty="0"/>
              <a:t>What is the shortest path that visits all the vertices exactly once?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don’t we care?</a:t>
            </a:r>
          </a:p>
        </p:txBody>
      </p:sp>
    </p:spTree>
    <p:extLst>
      <p:ext uri="{BB962C8B-B14F-4D97-AF65-F5344CB8AC3E}">
        <p14:creationId xmlns:p14="http://schemas.microsoft.com/office/powerpoint/2010/main" val="24771939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32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big question:</a:t>
            </a:r>
          </a:p>
        </p:txBody>
      </p:sp>
      <p:sp>
        <p:nvSpPr>
          <p:cNvPr id="4" name="Oval 3"/>
          <p:cNvSpPr/>
          <p:nvPr/>
        </p:nvSpPr>
        <p:spPr>
          <a:xfrm>
            <a:off x="1278652" y="3686514"/>
            <a:ext cx="1679644" cy="1502487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08887" y="3686514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0076" y="2449846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6954" y="4135702"/>
            <a:ext cx="10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P=NP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0491" y="41821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0992" y="2801110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0965" y="3458593"/>
            <a:ext cx="539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886" y="5359386"/>
            <a:ext cx="40160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Someone finds a polynomial time solution to one of the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NP-Complete problems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0526" y="5493801"/>
            <a:ext cx="401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NP-Complete problems are somehow harder and distinct</a:t>
            </a:r>
          </a:p>
        </p:txBody>
      </p:sp>
    </p:spTree>
    <p:extLst>
      <p:ext uri="{BB962C8B-B14F-4D97-AF65-F5344CB8AC3E}">
        <p14:creationId xmlns:p14="http://schemas.microsoft.com/office/powerpoint/2010/main" val="33302867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https://www.math.uwaterloo.ca/tsp/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https://www.math.uwaterloo.ca</a:t>
            </a:r>
            <a:r>
              <a:rPr lang="en-US">
                <a:hlinkClick r:id="rId3"/>
              </a:rPr>
              <a:t>/tsp/world/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8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4172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20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Allows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4682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NEW is NP-Hard (i.e., all NP-complete problems are reducible to NEW in polynomial time)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1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1CB8E-3D4B-1049-8668-B2E1CD3318B6}"/>
              </a:ext>
            </a:extLst>
          </p:cNvPr>
          <p:cNvSpPr txBox="1"/>
          <p:nvPr/>
        </p:nvSpPr>
        <p:spPr>
          <a:xfrm>
            <a:off x="5909328" y="5343261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A6555-E4F6-1A4F-9560-853DBE956149}"/>
              </a:ext>
            </a:extLst>
          </p:cNvPr>
          <p:cNvSpPr txBox="1"/>
          <p:nvPr/>
        </p:nvSpPr>
        <p:spPr>
          <a:xfrm>
            <a:off x="2307176" y="5394558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6053D5A8-B6BC-9E40-B392-B8FA668808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5641650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90A597-F9B6-A14F-BE8E-E7329483DA73}"/>
              </a:ext>
            </a:extLst>
          </p:cNvPr>
          <p:cNvSpPr txBox="1"/>
          <p:nvPr/>
        </p:nvSpPr>
        <p:spPr>
          <a:xfrm>
            <a:off x="5909328" y="322384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15D3E-7A2D-DD49-A635-27BF3FE5D468}"/>
              </a:ext>
            </a:extLst>
          </p:cNvPr>
          <p:cNvSpPr txBox="1"/>
          <p:nvPr/>
        </p:nvSpPr>
        <p:spPr>
          <a:xfrm>
            <a:off x="2307176" y="327514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02F8142-5EC3-A240-B592-4F85B40D6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352223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89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890</TotalTime>
  <Words>3465</Words>
  <Application>Microsoft Macintosh PowerPoint</Application>
  <PresentationFormat>On-screen Show (4:3)</PresentationFormat>
  <Paragraphs>413</Paragraphs>
  <Slides>55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Calibri</vt:lpstr>
      <vt:lpstr>Monotype Corsiva</vt:lpstr>
      <vt:lpstr>Tw Cen MT</vt:lpstr>
      <vt:lpstr>Wingdings</vt:lpstr>
      <vt:lpstr>Wingdings 2</vt:lpstr>
      <vt:lpstr>Median</vt:lpstr>
      <vt:lpstr>Equation</vt:lpstr>
      <vt:lpstr>NP-Complete Reductions</vt:lpstr>
      <vt:lpstr>Admin</vt:lpstr>
      <vt:lpstr>P problems</vt:lpstr>
      <vt:lpstr>NP problems</vt:lpstr>
      <vt:lpstr>P and NP</vt:lpstr>
      <vt:lpstr>Reduction function</vt:lpstr>
      <vt:lpstr>Reduction function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CLIQUE</vt:lpstr>
      <vt:lpstr>HALF-CLIQUE</vt:lpstr>
      <vt:lpstr>Is Half-Clique NP-Complete?</vt:lpstr>
      <vt:lpstr>HALF-CLIQUE</vt:lpstr>
      <vt:lpstr>HALF-CLIQUE</vt:lpstr>
      <vt:lpstr>HALF-CLIQUE</vt:lpstr>
      <vt:lpstr>HALF-CLIQUE</vt:lpstr>
      <vt:lpstr>HALF-CLIQUE</vt:lpstr>
      <vt:lpstr>HALF-CLIQUE</vt:lpstr>
      <vt:lpstr>HALF-CLIQUE</vt:lpstr>
      <vt:lpstr>Reduction proof</vt:lpstr>
      <vt:lpstr>Reduction proof</vt:lpstr>
      <vt:lpstr>Reduction proof</vt:lpstr>
      <vt:lpstr>Reduction proof</vt:lpstr>
      <vt:lpstr>Reduction proof</vt:lpstr>
      <vt:lpstr>Concrete example</vt:lpstr>
      <vt:lpstr>Independent-Set</vt:lpstr>
      <vt:lpstr>Independent-Set</vt:lpstr>
      <vt:lpstr>CLIQUE revisited</vt:lpstr>
      <vt:lpstr>Is CLIQUE NP-Complete?</vt:lpstr>
      <vt:lpstr>Independent-Set</vt:lpstr>
      <vt:lpstr>Independent-Set to Clique</vt:lpstr>
      <vt:lpstr>Independent-Set to Clique</vt:lpstr>
      <vt:lpstr>Reduction proof</vt:lpstr>
      <vt:lpstr>Proof</vt:lpstr>
      <vt:lpstr>Proof</vt:lpstr>
      <vt:lpstr>Independent-Set revisited</vt:lpstr>
      <vt:lpstr>Independent-Set revisited</vt:lpstr>
      <vt:lpstr>3-SAT to Independent-Set</vt:lpstr>
      <vt:lpstr>3-SAT to Independent-Set</vt:lpstr>
      <vt:lpstr>3-SAT to Independent-Set</vt:lpstr>
      <vt:lpstr>Proof</vt:lpstr>
      <vt:lpstr>Proof</vt:lpstr>
      <vt:lpstr>Proof</vt:lpstr>
      <vt:lpstr>More NP-Complete problems</vt:lpstr>
      <vt:lpstr>Our known NP-Complete problems</vt:lpstr>
      <vt:lpstr>Search vs. Exists</vt:lpstr>
      <vt:lpstr>P vs. NP</vt:lpstr>
      <vt:lpstr>Solving NP-Complete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Microsoft Office User</cp:lastModifiedBy>
  <cp:revision>269</cp:revision>
  <cp:lastPrinted>2022-11-29T21:20:54Z</cp:lastPrinted>
  <dcterms:created xsi:type="dcterms:W3CDTF">2012-05-07T17:47:03Z</dcterms:created>
  <dcterms:modified xsi:type="dcterms:W3CDTF">2023-04-24T19:06:34Z</dcterms:modified>
</cp:coreProperties>
</file>