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9"/>
  </p:notesMasterIdLst>
  <p:sldIdLst>
    <p:sldId id="256" r:id="rId2"/>
    <p:sldId id="362" r:id="rId3"/>
    <p:sldId id="679" r:id="rId4"/>
    <p:sldId id="680" r:id="rId5"/>
    <p:sldId id="681" r:id="rId6"/>
    <p:sldId id="268" r:id="rId7"/>
    <p:sldId id="270" r:id="rId8"/>
    <p:sldId id="272" r:id="rId9"/>
    <p:sldId id="269" r:id="rId10"/>
    <p:sldId id="274" r:id="rId11"/>
    <p:sldId id="275" r:id="rId12"/>
    <p:sldId id="273" r:id="rId13"/>
    <p:sldId id="283" r:id="rId14"/>
    <p:sldId id="293" r:id="rId15"/>
    <p:sldId id="286" r:id="rId16"/>
    <p:sldId id="287" r:id="rId17"/>
    <p:sldId id="288" r:id="rId18"/>
    <p:sldId id="289" r:id="rId19"/>
    <p:sldId id="290" r:id="rId20"/>
    <p:sldId id="291" r:id="rId21"/>
    <p:sldId id="294" r:id="rId22"/>
    <p:sldId id="295" r:id="rId23"/>
    <p:sldId id="292" r:id="rId24"/>
    <p:sldId id="296" r:id="rId25"/>
    <p:sldId id="297" r:id="rId26"/>
    <p:sldId id="301" r:id="rId27"/>
    <p:sldId id="300" r:id="rId28"/>
    <p:sldId id="358" r:id="rId29"/>
    <p:sldId id="359" r:id="rId30"/>
    <p:sldId id="357" r:id="rId31"/>
    <p:sldId id="304" r:id="rId32"/>
    <p:sldId id="312" r:id="rId33"/>
    <p:sldId id="305" r:id="rId34"/>
    <p:sldId id="306" r:id="rId35"/>
    <p:sldId id="309" r:id="rId36"/>
    <p:sldId id="308" r:id="rId37"/>
    <p:sldId id="303" r:id="rId38"/>
    <p:sldId id="313" r:id="rId39"/>
    <p:sldId id="307" r:id="rId40"/>
    <p:sldId id="311" r:id="rId41"/>
    <p:sldId id="310" r:id="rId42"/>
    <p:sldId id="314" r:id="rId43"/>
    <p:sldId id="316" r:id="rId44"/>
    <p:sldId id="325" r:id="rId45"/>
    <p:sldId id="326" r:id="rId46"/>
    <p:sldId id="327" r:id="rId47"/>
    <p:sldId id="318" r:id="rId48"/>
    <p:sldId id="319" r:id="rId49"/>
    <p:sldId id="677" r:id="rId50"/>
    <p:sldId id="678" r:id="rId51"/>
    <p:sldId id="320" r:id="rId52"/>
    <p:sldId id="321" r:id="rId53"/>
    <p:sldId id="322" r:id="rId54"/>
    <p:sldId id="323" r:id="rId55"/>
    <p:sldId id="324" r:id="rId56"/>
    <p:sldId id="328" r:id="rId57"/>
    <p:sldId id="329" r:id="rId58"/>
    <p:sldId id="330" r:id="rId59"/>
    <p:sldId id="332" r:id="rId60"/>
    <p:sldId id="333" r:id="rId61"/>
    <p:sldId id="334" r:id="rId62"/>
    <p:sldId id="673" r:id="rId63"/>
    <p:sldId id="674" r:id="rId64"/>
    <p:sldId id="618" r:id="rId65"/>
    <p:sldId id="675" r:id="rId66"/>
    <p:sldId id="620" r:id="rId67"/>
    <p:sldId id="621" r:id="rId68"/>
    <p:sldId id="622" r:id="rId69"/>
    <p:sldId id="360" r:id="rId70"/>
    <p:sldId id="335" r:id="rId71"/>
    <p:sldId id="361" r:id="rId72"/>
    <p:sldId id="363" r:id="rId73"/>
    <p:sldId id="364" r:id="rId74"/>
    <p:sldId id="623" r:id="rId75"/>
    <p:sldId id="365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54" r:id="rId89"/>
    <p:sldId id="355" r:id="rId90"/>
    <p:sldId id="624" r:id="rId91"/>
    <p:sldId id="625" r:id="rId92"/>
    <p:sldId id="626" r:id="rId93"/>
    <p:sldId id="627" r:id="rId94"/>
    <p:sldId id="628" r:id="rId95"/>
    <p:sldId id="629" r:id="rId96"/>
    <p:sldId id="631" r:id="rId97"/>
    <p:sldId id="630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50AEF"/>
    <a:srgbClr val="00B050"/>
    <a:srgbClr val="FF9600"/>
    <a:srgbClr val="FF9E00"/>
    <a:srgbClr val="EF9600"/>
    <a:srgbClr val="007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4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5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4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4/10/23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5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13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16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CLRS has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6D675-0C42-1E43-9EB2-1D146CC72A3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10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CLRS has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6D675-0C42-1E43-9EB2-1D146CC72A36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4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4/10/23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4/10/23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4/10/23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4/10/23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4/10/23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4/10/23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2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2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0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1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9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32.e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37.emf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e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38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0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0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50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2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2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2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2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2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2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2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2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2.e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41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1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41.e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43.e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68.bin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shortest paths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140 – Spring 2023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86000" y="3886200"/>
            <a:ext cx="533400" cy="533400"/>
            <a:chOff x="1824" y="2736"/>
            <a:chExt cx="336" cy="33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429000" y="2971800"/>
            <a:ext cx="533400" cy="533400"/>
            <a:chOff x="1824" y="2736"/>
            <a:chExt cx="336" cy="33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429000" y="4648200"/>
            <a:ext cx="533400" cy="533400"/>
            <a:chOff x="1824" y="2736"/>
            <a:chExt cx="336" cy="336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953000" y="4648200"/>
            <a:ext cx="533400" cy="533400"/>
            <a:chOff x="1824" y="2736"/>
            <a:chExt cx="336" cy="336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4953000" y="2971800"/>
            <a:ext cx="533400" cy="533400"/>
            <a:chOff x="1824" y="2736"/>
            <a:chExt cx="336" cy="336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1" name="Straight Arrow Connector 20"/>
          <p:cNvCxnSpPr>
            <a:endCxn id="10" idx="2"/>
          </p:cNvCxnSpPr>
          <p:nvPr/>
        </p:nvCxnSpPr>
        <p:spPr>
          <a:xfrm flipV="1">
            <a:off x="2743200" y="3238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13" idx="2"/>
          </p:cNvCxnSpPr>
          <p:nvPr/>
        </p:nvCxnSpPr>
        <p:spPr>
          <a:xfrm>
            <a:off x="2741285" y="43414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2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4" name="Straight Arrow Connector 23"/>
          <p:cNvCxnSpPr>
            <a:endCxn id="19" idx="2"/>
          </p:cNvCxnSpPr>
          <p:nvPr/>
        </p:nvCxnSpPr>
        <p:spPr>
          <a:xfrm flipV="1">
            <a:off x="3962400" y="3238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4"/>
            <a:endCxn id="16" idx="0"/>
          </p:cNvCxnSpPr>
          <p:nvPr/>
        </p:nvCxnSpPr>
        <p:spPr>
          <a:xfrm>
            <a:off x="52197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962400" y="3352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5"/>
            <a:endCxn id="16" idx="1"/>
          </p:cNvCxnSpPr>
          <p:nvPr/>
        </p:nvCxnSpPr>
        <p:spPr>
          <a:xfrm>
            <a:off x="3884285" y="34270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48887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72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3810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6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962400" y="4914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35156" y="2831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87D78B7-F945-3F4A-B1E2-79097A040D5B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87D78B7-F945-3F4A-B1E2-79097A040D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8247B345-3C66-6746-896A-B43F7927E929}"/>
              </a:ext>
            </a:extLst>
          </p:cNvPr>
          <p:cNvSpPr txBox="1"/>
          <p:nvPr/>
        </p:nvSpPr>
        <p:spPr>
          <a:xfrm>
            <a:off x="1916061" y="5650468"/>
            <a:ext cx="2280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d</a:t>
            </a:r>
            <a:r>
              <a:rPr lang="en-US" sz="2800" baseline="-25000" dirty="0">
                <a:solidFill>
                  <a:srgbClr val="FF0000"/>
                </a:solidFill>
              </a:rPr>
              <a:t>15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9204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86000" y="3886200"/>
            <a:ext cx="533400" cy="533400"/>
            <a:chOff x="1824" y="2736"/>
            <a:chExt cx="336" cy="33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429000" y="2971800"/>
            <a:ext cx="533400" cy="533400"/>
            <a:chOff x="1824" y="2736"/>
            <a:chExt cx="336" cy="33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3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429000" y="4648200"/>
            <a:ext cx="533400" cy="533400"/>
            <a:chOff x="1824" y="2736"/>
            <a:chExt cx="336" cy="336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953000" y="4648200"/>
            <a:ext cx="533400" cy="533400"/>
            <a:chOff x="1824" y="2736"/>
            <a:chExt cx="336" cy="336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4953000" y="2971800"/>
            <a:ext cx="533400" cy="533400"/>
            <a:chOff x="1824" y="2736"/>
            <a:chExt cx="336" cy="336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1" name="Straight Arrow Connector 20"/>
          <p:cNvCxnSpPr>
            <a:endCxn id="10" idx="2"/>
          </p:cNvCxnSpPr>
          <p:nvPr/>
        </p:nvCxnSpPr>
        <p:spPr>
          <a:xfrm flipV="1">
            <a:off x="2743200" y="3238500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13" idx="2"/>
          </p:cNvCxnSpPr>
          <p:nvPr/>
        </p:nvCxnSpPr>
        <p:spPr>
          <a:xfrm>
            <a:off x="2741285" y="43414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2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4" name="Straight Arrow Connector 23"/>
          <p:cNvCxnSpPr>
            <a:endCxn id="19" idx="2"/>
          </p:cNvCxnSpPr>
          <p:nvPr/>
        </p:nvCxnSpPr>
        <p:spPr>
          <a:xfrm flipV="1">
            <a:off x="3962400" y="3238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4"/>
            <a:endCxn id="16" idx="0"/>
          </p:cNvCxnSpPr>
          <p:nvPr/>
        </p:nvCxnSpPr>
        <p:spPr>
          <a:xfrm>
            <a:off x="52197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962400" y="3352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5"/>
            <a:endCxn id="16" idx="1"/>
          </p:cNvCxnSpPr>
          <p:nvPr/>
        </p:nvCxnSpPr>
        <p:spPr>
          <a:xfrm>
            <a:off x="3884285" y="3427085"/>
            <a:ext cx="1146830" cy="129923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48887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72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3810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6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5791200"/>
            <a:ext cx="4705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</a:t>
            </a:r>
            <a:r>
              <a:rPr lang="en-US" sz="2800" baseline="-25000" dirty="0">
                <a:solidFill>
                  <a:srgbClr val="0000FF"/>
                </a:solidFill>
              </a:rPr>
              <a:t>15</a:t>
            </a:r>
            <a:r>
              <a:rPr lang="en-US" sz="2800" baseline="30000" dirty="0">
                <a:solidFill>
                  <a:srgbClr val="0000FF"/>
                </a:solidFill>
              </a:rPr>
              <a:t>3</a:t>
            </a:r>
            <a:r>
              <a:rPr lang="en-US" sz="2800" dirty="0">
                <a:solidFill>
                  <a:srgbClr val="0000FF"/>
                </a:solidFill>
              </a:rPr>
              <a:t> = 1. Can’t use vertex 4.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962400" y="4914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35156" y="2831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B396EDF-09D2-234A-9B19-CD8A9DA1D36A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B396EDF-09D2-234A-9B19-CD8A9DA1D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058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4876800"/>
                <a:ext cx="685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If we want all possibilities, how many values are there (i.e. what is the size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4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FF6600"/>
                    </a:solidFill>
                  </a:rPr>
                  <a:t>)?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76800"/>
                <a:ext cx="6858000" cy="830997"/>
              </a:xfrm>
              <a:prstGeom prst="rect">
                <a:avLst/>
              </a:prstGeom>
              <a:blipFill>
                <a:blip r:embed="rId2"/>
                <a:stretch>
                  <a:fillRect l="-1481" t="-6061" r="-18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1BA23B-872B-3140-B5F9-05D92B989181}"/>
                  </a:ext>
                </a:extLst>
              </p:cNvPr>
              <p:cNvSpPr/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1BA23B-872B-3140-B5F9-05D92B9891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  <a:blipFill>
                <a:blip r:embed="rId3"/>
                <a:stretch>
                  <a:fillRect l="-640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726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342" y="338328"/>
            <a:ext cx="8153400" cy="990600"/>
          </a:xfrm>
        </p:spPr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342" y="4724400"/>
                <a:ext cx="7673258" cy="1918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V</a:t>
                </a:r>
                <a:r>
                  <a:rPr lang="en-US" sz="2800" baseline="30000" dirty="0"/>
                  <a:t>3</a:t>
                </a:r>
                <a:endParaRPr lang="en-US" sz="2800" dirty="0"/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42" y="4724400"/>
                <a:ext cx="7673258" cy="1918474"/>
              </a:xfrm>
              <a:prstGeom prst="rect">
                <a:avLst/>
              </a:prstGeom>
              <a:blipFill>
                <a:blip r:embed="rId2"/>
                <a:stretch>
                  <a:fillRect l="-1653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849337F-9CF8-7D47-AAA9-782DC99CFF54}"/>
                  </a:ext>
                </a:extLst>
              </p:cNvPr>
              <p:cNvSpPr/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849337F-9CF8-7D47-AAA9-782DC99CF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  <a:blipFill>
                <a:blip r:embed="rId3"/>
                <a:stretch>
                  <a:fillRect l="-640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689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00" y="4648200"/>
                <a:ext cx="28956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648200"/>
                <a:ext cx="2895600" cy="584776"/>
              </a:xfrm>
              <a:prstGeom prst="rect">
                <a:avLst/>
              </a:prstGeom>
              <a:blipFill>
                <a:blip r:embed="rId3"/>
                <a:stretch>
                  <a:fillRect l="-5263" t="-1063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800" y="5334000"/>
                <a:ext cx="838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/>
                  <a:buChar char="•"/>
                </a:pPr>
                <a:r>
                  <a:rPr lang="en-US" sz="2800" dirty="0">
                    <a:solidFill>
                      <a:srgbClr val="0000FF"/>
                    </a:solidFill>
                  </a:rPr>
                  <a:t>Distance of the shortest path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  <a:p>
                <a:pPr marL="457200" indent="-457200">
                  <a:buFont typeface="Arial"/>
                  <a:buChar char="•"/>
                </a:pPr>
                <a:r>
                  <a:rPr lang="en-US" sz="2800" dirty="0">
                    <a:solidFill>
                      <a:srgbClr val="0000FF"/>
                    </a:solidFill>
                  </a:rPr>
                  <a:t>If we can calculate this, for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, we’re done!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334000"/>
                <a:ext cx="8382000" cy="954107"/>
              </a:xfrm>
              <a:prstGeom prst="rect">
                <a:avLst/>
              </a:prstGeom>
              <a:blipFill>
                <a:blip r:embed="rId4"/>
                <a:stretch>
                  <a:fillRect l="-1210" t="-8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32109D3-EA08-B64F-BDCF-3CEC653393E9}"/>
                  </a:ext>
                </a:extLst>
              </p:cNvPr>
              <p:cNvSpPr/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32109D3-EA08-B64F-BDCF-3CEC65339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  <a:blipFill>
                <a:blip r:embed="rId5"/>
                <a:stretch>
                  <a:fillRect l="-640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45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958404"/>
                <a:ext cx="8077200" cy="1823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Assume we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baseline="30000" dirty="0">
                  <a:solidFill>
                    <a:srgbClr val="FF6600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How can we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, i.e. shortest path now including vertex k+1? (Hint: in terms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58404"/>
                <a:ext cx="8077200" cy="1823576"/>
              </a:xfrm>
              <a:prstGeom prst="rect">
                <a:avLst/>
              </a:prstGeom>
              <a:blipFill>
                <a:blip r:embed="rId2"/>
                <a:stretch>
                  <a:fillRect l="-1413" t="-2759" b="-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64284" y="5120458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FF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FF"/>
                </a:solidFill>
              </a:rPr>
              <a:t>Vertex k+1 does give us a shorter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FDE4050-209F-924B-877E-81F4BC787D35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FDE4050-209F-924B-877E-81F4BC787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3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48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4419600"/>
                <a:ext cx="198120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 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419600"/>
                <a:ext cx="1981200" cy="530915"/>
              </a:xfrm>
              <a:prstGeom prst="rect">
                <a:avLst/>
              </a:prstGeom>
              <a:blipFill>
                <a:blip r:embed="rId2"/>
                <a:stretch>
                  <a:fillRect l="-1911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 give us a shorter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521BE3D-4D2A-D64D-89CF-1EC7184D34CB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521BE3D-4D2A-D64D-89CF-1EC7184D34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3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667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4419600"/>
                <a:ext cx="2246376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419600"/>
                <a:ext cx="2246376" cy="530915"/>
              </a:xfrm>
              <a:prstGeom prst="rect">
                <a:avLst/>
              </a:prstGeom>
              <a:blipFill>
                <a:blip r:embed="rId2"/>
                <a:stretch>
                  <a:fillRect l="-1685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 give us a shorter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722FC1A-CCD3-2642-A5B7-E88F41D40095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722FC1A-CCD3-2642-A5B7-E88F41D40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3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545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 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blipFill>
                <a:blip r:embed="rId2"/>
                <a:stretch>
                  <a:fillRect l="-1911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Vertex k+1 does give us a shorter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6743EA-FE94-0240-8673-4ED8570641A9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6743EA-FE94-0240-8673-4ED857064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3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318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 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blipFill>
                <a:blip r:embed="rId2"/>
                <a:stretch>
                  <a:fillRect l="-1911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/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Vertex k+1 does give us a shorter path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762000" y="5181600"/>
            <a:ext cx="609600" cy="533400"/>
            <a:chOff x="1824" y="2736"/>
            <a:chExt cx="384" cy="336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920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 err="1"/>
                <a:t>i</a:t>
              </a:r>
              <a:endParaRPr lang="en-US" sz="2400" dirty="0"/>
            </a:p>
          </p:txBody>
        </p:sp>
      </p:grp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20574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32004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44958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12954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25908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5791200"/>
            <a:ext cx="230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vertices {1…k}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495800" y="5269468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k+1</a:t>
            </a:r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57912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Oval 14"/>
          <p:cNvSpPr>
            <a:spLocks noChangeArrowheads="1"/>
          </p:cNvSpPr>
          <p:nvPr/>
        </p:nvSpPr>
        <p:spPr bwMode="auto">
          <a:xfrm>
            <a:off x="69342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9248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" name="Line 24"/>
          <p:cNvSpPr>
            <a:spLocks noChangeShapeType="1"/>
          </p:cNvSpPr>
          <p:nvPr/>
        </p:nvSpPr>
        <p:spPr bwMode="auto">
          <a:xfrm>
            <a:off x="7467600" y="5410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63246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562600" y="5791200"/>
            <a:ext cx="230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vertices {1…k}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8077200" y="5181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/>
              <a:t>J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24200" y="6248400"/>
            <a:ext cx="3477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is the cost of this path?</a:t>
            </a:r>
          </a:p>
        </p:txBody>
      </p:sp>
      <p:sp>
        <p:nvSpPr>
          <p:cNvPr id="46" name="Line 22"/>
          <p:cNvSpPr>
            <a:spLocks noChangeShapeType="1"/>
          </p:cNvSpPr>
          <p:nvPr/>
        </p:nvSpPr>
        <p:spPr bwMode="auto">
          <a:xfrm>
            <a:off x="37338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>
            <a:off x="50292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C9DD9B5-FD20-BA4F-9E06-D2FEA831BD35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C9DD9B5-FD20-BA4F-9E06-D2FEA831B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3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6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6CC63-4BDC-8B49-B0F6-DB2FA78DC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12F3D-D7DC-8E4F-AA34-24ED842EBAE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Assignment 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10 (2 weeks assignment) – don’t ignore until next week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Checkpoint 2 next Monday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72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Vertex k+1 does give us a shorter path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2200" y="6096000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</a:t>
            </a:r>
            <a:r>
              <a:rPr lang="en-US" sz="2400" baseline="-25000" dirty="0">
                <a:solidFill>
                  <a:srgbClr val="0000FF"/>
                </a:solidFill>
              </a:rPr>
              <a:t>i(k+1)</a:t>
            </a:r>
            <a:r>
              <a:rPr lang="en-US" sz="2400" baseline="30000" dirty="0">
                <a:solidFill>
                  <a:srgbClr val="0000FF"/>
                </a:solidFill>
              </a:rPr>
              <a:t>k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8" name="Group 4"/>
          <p:cNvGrpSpPr>
            <a:grpSpLocks/>
          </p:cNvGrpSpPr>
          <p:nvPr/>
        </p:nvGrpSpPr>
        <p:grpSpPr bwMode="auto">
          <a:xfrm>
            <a:off x="762000" y="5181600"/>
            <a:ext cx="609600" cy="533400"/>
            <a:chOff x="1824" y="2736"/>
            <a:chExt cx="384" cy="336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1920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 err="1"/>
                <a:t>i</a:t>
              </a:r>
              <a:endParaRPr lang="en-US" sz="2400" dirty="0"/>
            </a:p>
          </p:txBody>
        </p:sp>
      </p:grp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0574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32004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Oval 17"/>
          <p:cNvSpPr>
            <a:spLocks noChangeArrowheads="1"/>
          </p:cNvSpPr>
          <p:nvPr/>
        </p:nvSpPr>
        <p:spPr bwMode="auto">
          <a:xfrm>
            <a:off x="44958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12954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>
            <a:off x="25908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600200" y="5791200"/>
            <a:ext cx="230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vertices {1…k}</a:t>
            </a: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4495800" y="5269468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k+1</a:t>
            </a:r>
          </a:p>
        </p:txBody>
      </p:sp>
      <p:sp>
        <p:nvSpPr>
          <p:cNvPr id="50" name="Oval 8"/>
          <p:cNvSpPr>
            <a:spLocks noChangeArrowheads="1"/>
          </p:cNvSpPr>
          <p:nvPr/>
        </p:nvSpPr>
        <p:spPr bwMode="auto">
          <a:xfrm>
            <a:off x="57912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" name="Oval 14"/>
          <p:cNvSpPr>
            <a:spLocks noChangeArrowheads="1"/>
          </p:cNvSpPr>
          <p:nvPr/>
        </p:nvSpPr>
        <p:spPr bwMode="auto">
          <a:xfrm>
            <a:off x="69342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" name="Oval 17"/>
          <p:cNvSpPr>
            <a:spLocks noChangeArrowheads="1"/>
          </p:cNvSpPr>
          <p:nvPr/>
        </p:nvSpPr>
        <p:spPr bwMode="auto">
          <a:xfrm>
            <a:off x="79248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" name="Line 24"/>
          <p:cNvSpPr>
            <a:spLocks noChangeShapeType="1"/>
          </p:cNvSpPr>
          <p:nvPr/>
        </p:nvSpPr>
        <p:spPr bwMode="auto">
          <a:xfrm>
            <a:off x="7467600" y="5410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>
            <a:off x="63246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562600" y="5791200"/>
            <a:ext cx="230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vertices {1…k}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8077200" y="5181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/>
              <a:t>J</a:t>
            </a:r>
          </a:p>
        </p:txBody>
      </p:sp>
      <p:sp>
        <p:nvSpPr>
          <p:cNvPr id="57" name="Line 22"/>
          <p:cNvSpPr>
            <a:spLocks noChangeShapeType="1"/>
          </p:cNvSpPr>
          <p:nvPr/>
        </p:nvSpPr>
        <p:spPr bwMode="auto">
          <a:xfrm>
            <a:off x="37338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" name="Line 22"/>
          <p:cNvSpPr>
            <a:spLocks noChangeShapeType="1"/>
          </p:cNvSpPr>
          <p:nvPr/>
        </p:nvSpPr>
        <p:spPr bwMode="auto">
          <a:xfrm>
            <a:off x="50292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77000" y="6019800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</a:t>
            </a:r>
            <a:r>
              <a:rPr lang="en-US" sz="2400" baseline="-25000" dirty="0">
                <a:solidFill>
                  <a:srgbClr val="0000FF"/>
                </a:solidFill>
              </a:rPr>
              <a:t>(k+1)</a:t>
            </a:r>
            <a:r>
              <a:rPr lang="en-US" sz="2400" baseline="-25000" dirty="0" err="1">
                <a:solidFill>
                  <a:srgbClr val="0000FF"/>
                </a:solidFill>
              </a:rPr>
              <a:t>j</a:t>
            </a:r>
            <a:r>
              <a:rPr lang="en-US" sz="2400" baseline="30000" dirty="0" err="1">
                <a:solidFill>
                  <a:srgbClr val="0000FF"/>
                </a:solidFill>
              </a:rPr>
              <a:t>k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88597" y="6167735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+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80D28C6-FF2F-5C4B-B49B-509ADC74BC10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80D28C6-FF2F-5C4B-B49B-509ADC74BC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7CAAE1A-91B6-C048-9B03-B6991F5FFA60}"/>
                  </a:ext>
                </a:extLst>
              </p:cNvPr>
              <p:cNvSpPr/>
              <p:nvPr/>
            </p:nvSpPr>
            <p:spPr>
              <a:xfrm>
                <a:off x="469392" y="4263953"/>
                <a:ext cx="4575483" cy="620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 baseline="-250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b>
                          </m:sSub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7CAAE1A-91B6-C048-9B03-B6991F5FF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2" y="4263953"/>
                <a:ext cx="4575483" cy="620876"/>
              </a:xfrm>
              <a:prstGeom prst="rect">
                <a:avLst/>
              </a:prstGeom>
              <a:blipFill>
                <a:blip r:embed="rId3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194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 give us a shorter path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5791200"/>
            <a:ext cx="5608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combine these two options?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307E2F-F181-E142-A6F5-030D69288BFF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307E2F-F181-E142-A6F5-030D69288B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311D03-CF4B-3E4B-A252-AF55E5D3D67B}"/>
                  </a:ext>
                </a:extLst>
              </p:cNvPr>
              <p:cNvSpPr txBox="1"/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 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311D03-CF4B-3E4B-A252-AF55E5D3D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blipFill>
                <a:blip r:embed="rId3"/>
                <a:stretch>
                  <a:fillRect l="-1911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421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/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/>
              <a:t>Vertex k+1 does give us a shorter path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5791200"/>
            <a:ext cx="3673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whichever is shorter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39AAAF-D148-8F49-A1CF-13EC73491965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39AAAF-D148-8F49-A1CF-13EC73491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E21C283-B432-1F4D-9B7A-78BFE1777AAB}"/>
                  </a:ext>
                </a:extLst>
              </p:cNvPr>
              <p:cNvSpPr/>
              <p:nvPr/>
            </p:nvSpPr>
            <p:spPr>
              <a:xfrm>
                <a:off x="469392" y="4263953"/>
                <a:ext cx="6117379" cy="623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 baseline="-250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𝑑𝑖𝑗𝑘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b>
                          </m:sSub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E21C283-B432-1F4D-9B7A-78BFE1777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2" y="4263953"/>
                <a:ext cx="6117379" cy="623504"/>
              </a:xfrm>
              <a:prstGeom prst="rect">
                <a:avLst/>
              </a:prstGeom>
              <a:blipFill>
                <a:blip r:embed="rId3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305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5667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i="1" baseline="30000" dirty="0" err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increasing k, i.e. k = 1 to V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566737"/>
              </a:xfrm>
              <a:blipFill>
                <a:blip r:embed="rId2"/>
                <a:stretch>
                  <a:fillRect l="-1698" t="-13333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 txBox="1">
                <a:spLocks/>
              </p:cNvSpPr>
              <p:nvPr/>
            </p:nvSpPr>
            <p:spPr bwMode="auto">
              <a:xfrm>
                <a:off x="533400" y="2438400"/>
                <a:ext cx="8229600" cy="388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2800" dirty="0"/>
                  <a:t>Floyd-</a:t>
                </a:r>
                <a:r>
                  <a:rPr lang="en-US" sz="2800" dirty="0" err="1"/>
                  <a:t>Warshall</a:t>
                </a:r>
                <a:r>
                  <a:rPr lang="en-US" sz="2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2800" dirty="0"/>
                  <a:t>d</a:t>
                </a:r>
                <a:r>
                  <a:rPr lang="en-US" sz="2800" baseline="30000" dirty="0"/>
                  <a:t>0</a:t>
                </a:r>
                <a:r>
                  <a:rPr lang="en-US" sz="2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2800" dirty="0"/>
                  <a:t>  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2800" dirty="0"/>
                  <a:t>     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2438400"/>
                <a:ext cx="8229600" cy="3886200"/>
              </a:xfrm>
              <a:prstGeom prst="rect">
                <a:avLst/>
              </a:prstGeom>
              <a:blipFill>
                <a:blip r:embed="rId3"/>
                <a:stretch>
                  <a:fillRect l="-1387" t="-1961" b="-140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304800" y="22860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807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0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93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1047" y="6226477"/>
            <a:ext cx="191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adjacency matrix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1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572000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94" name="Equation" r:id="rId5" imgW="1473200" imgH="1130300" progId="Equation.3">
                  <p:embed/>
                </p:oleObj>
              </mc:Choice>
              <mc:Fallback>
                <p:oleObj name="Equation" r:id="rId5" imgW="1473200" imgH="1130300" progId="Equation.3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518939" y="6172200"/>
            <a:ext cx="126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 change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7" name="TextBox 4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250712" y="3886200"/>
            <a:ext cx="321288" cy="2003161"/>
            <a:chOff x="67956" y="3864239"/>
            <a:chExt cx="321288" cy="2003161"/>
          </a:xfrm>
        </p:grpSpPr>
        <p:sp>
          <p:nvSpPr>
            <p:cNvPr id="54" name="TextBox 53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00600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EEA0C9D-250E-D44D-B0D6-938E27A646C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EEA0C9D-250E-D44D-B0D6-938E27A6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6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92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1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17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24400" y="3733800"/>
          <a:ext cx="281463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18" name="Equation" r:id="rId5" imgW="1346200" imgH="1130300" progId="Equation.3">
                  <p:embed/>
                </p:oleObj>
              </mc:Choice>
              <mc:Fallback>
                <p:oleObj name="Equation" r:id="rId5" imgW="13462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4400" y="3733800"/>
                        <a:ext cx="2814638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6934200" y="38100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8F24EFC2-860C-BA4B-A1A6-73F69B270F4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8F24EFC2-860C-BA4B-A1A6-73F69B270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9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1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41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11700" y="3733800"/>
          <a:ext cx="28416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42" name="Equation" r:id="rId5" imgW="1358900" imgH="1130300" progId="Equation.3">
                  <p:embed/>
                </p:oleObj>
              </mc:Choice>
              <mc:Fallback>
                <p:oleObj name="Equation" r:id="rId5" imgW="13589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1700" y="3733800"/>
                        <a:ext cx="28416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2" name="Oval 1"/>
          <p:cNvSpPr/>
          <p:nvPr/>
        </p:nvSpPr>
        <p:spPr>
          <a:xfrm>
            <a:off x="2743200" y="3886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143000" y="3886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743200" y="4267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65" name="Oval 64"/>
          <p:cNvSpPr/>
          <p:nvPr/>
        </p:nvSpPr>
        <p:spPr>
          <a:xfrm>
            <a:off x="6934200" y="38100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3">
                <a:extLst>
                  <a:ext uri="{FF2B5EF4-FFF2-40B4-BE49-F238E27FC236}">
                    <a16:creationId xmlns:a16="http://schemas.microsoft.com/office/drawing/2014/main" id="{08830710-0245-8840-A45A-C282897590C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8" name="Content Placeholder 3">
                <a:extLst>
                  <a:ext uri="{FF2B5EF4-FFF2-40B4-BE49-F238E27FC236}">
                    <a16:creationId xmlns:a16="http://schemas.microsoft.com/office/drawing/2014/main" id="{08830710-0245-8840-A45A-C28289759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36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5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889500" y="3733800"/>
          <a:ext cx="254793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6" name="Equation" r:id="rId5" imgW="1219200" imgH="1130300" progId="Equation.3">
                  <p:embed/>
                </p:oleObj>
              </mc:Choice>
              <mc:Fallback>
                <p:oleObj name="Equation" r:id="rId5" imgW="12192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0" y="3733800"/>
                        <a:ext cx="2547938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5562600" y="38100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8C082472-0477-4A44-87E5-D2202AC18C3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8C082472-0477-4A44-87E5-D2202AC18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467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89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876800" y="3733800"/>
          <a:ext cx="25749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0" name="Equation" r:id="rId5" imgW="1231900" imgH="1130300" progId="Equation.3">
                  <p:embed/>
                </p:oleObj>
              </mc:Choice>
              <mc:Fallback>
                <p:oleObj name="Equation" r:id="rId5" imgW="12319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6800" y="3733800"/>
                        <a:ext cx="25749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4" name="Oval 63"/>
          <p:cNvSpPr/>
          <p:nvPr/>
        </p:nvSpPr>
        <p:spPr>
          <a:xfrm>
            <a:off x="1143000" y="3886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752600" y="3886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143000" y="47244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69" name="Oval 68"/>
          <p:cNvSpPr/>
          <p:nvPr/>
        </p:nvSpPr>
        <p:spPr>
          <a:xfrm>
            <a:off x="5562600" y="38100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724400" y="6172200"/>
            <a:ext cx="312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Found a shorter path!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3">
                <a:extLst>
                  <a:ext uri="{FF2B5EF4-FFF2-40B4-BE49-F238E27FC236}">
                    <a16:creationId xmlns:a16="http://schemas.microsoft.com/office/drawing/2014/main" id="{6D51E3FD-1F92-294F-A68E-37D95985ECC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1" name="Content Placeholder 3">
                <a:extLst>
                  <a:ext uri="{FF2B5EF4-FFF2-40B4-BE49-F238E27FC236}">
                    <a16:creationId xmlns:a16="http://schemas.microsoft.com/office/drawing/2014/main" id="{6D51E3FD-1F92-294F-A68E-37D95985E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62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13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876800" y="3733800"/>
          <a:ext cx="25749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14" name="Equation" r:id="rId5" imgW="1231900" imgH="1130300" progId="Equation.3">
                  <p:embed/>
                </p:oleObj>
              </mc:Choice>
              <mc:Fallback>
                <p:oleObj name="Equation" r:id="rId5" imgW="12319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6800" y="3733800"/>
                        <a:ext cx="25749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3">
                <a:extLst>
                  <a:ext uri="{FF2B5EF4-FFF2-40B4-BE49-F238E27FC236}">
                    <a16:creationId xmlns:a16="http://schemas.microsoft.com/office/drawing/2014/main" id="{C37BE488-B8B3-9042-A02F-B7B1C7AE7C4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4" name="Content Placeholder 3">
                <a:extLst>
                  <a:ext uri="{FF2B5EF4-FFF2-40B4-BE49-F238E27FC236}">
                    <a16:creationId xmlns:a16="http://schemas.microsoft.com/office/drawing/2014/main" id="{C37BE488-B8B3-9042-A02F-B7B1C7AE7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1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E0DB8-C1C3-A44A-A2FF-8663E52C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9C770-AE29-AB4B-BFA9-180F42630E0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 pages of notes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2/20 through 4/10 (will not include network flow)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Will make some practice problems available later this week</a:t>
            </a:r>
          </a:p>
        </p:txBody>
      </p:sp>
    </p:spTree>
    <p:extLst>
      <p:ext uri="{BB962C8B-B14F-4D97-AF65-F5344CB8AC3E}">
        <p14:creationId xmlns:p14="http://schemas.microsoft.com/office/powerpoint/2010/main" val="1969464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37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83137" y="3733800"/>
          <a:ext cx="27606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38" name="Equation" r:id="rId5" imgW="1320800" imgH="1130300" progId="Equation.3">
                  <p:embed/>
                </p:oleObj>
              </mc:Choice>
              <mc:Fallback>
                <p:oleObj name="Equation" r:id="rId5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3137" y="3733800"/>
                        <a:ext cx="27606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6477000" y="38100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31F22F00-3F66-AA40-BDC5-3D014F1B500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31F22F00-3F66-AA40-BDC5-3D014F1B5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969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61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83137" y="3733800"/>
          <a:ext cx="27606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62" name="Equation" r:id="rId5" imgW="1320800" imgH="1130300" progId="Equation.3">
                  <p:embed/>
                </p:oleObj>
              </mc:Choice>
              <mc:Fallback>
                <p:oleObj name="Equation" r:id="rId5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3137" y="3733800"/>
                        <a:ext cx="27606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2209800" y="3886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752600" y="3886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209800" y="4648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67" name="Oval 66"/>
          <p:cNvSpPr/>
          <p:nvPr/>
        </p:nvSpPr>
        <p:spPr>
          <a:xfrm>
            <a:off x="6477000" y="38100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3">
                <a:extLst>
                  <a:ext uri="{FF2B5EF4-FFF2-40B4-BE49-F238E27FC236}">
                    <a16:creationId xmlns:a16="http://schemas.microsoft.com/office/drawing/2014/main" id="{8E5A1628-5D0C-C644-B4D3-1288DBDA4C0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0" name="Content Placeholder 3">
                <a:extLst>
                  <a:ext uri="{FF2B5EF4-FFF2-40B4-BE49-F238E27FC236}">
                    <a16:creationId xmlns:a16="http://schemas.microsoft.com/office/drawing/2014/main" id="{8E5A1628-5D0C-C644-B4D3-1288DBDA4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922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85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83137" y="3733800"/>
          <a:ext cx="27606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86" name="Equation" r:id="rId5" imgW="1320800" imgH="1130300" progId="Equation.3">
                  <p:embed/>
                </p:oleObj>
              </mc:Choice>
              <mc:Fallback>
                <p:oleObj name="Equation" r:id="rId5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3137" y="3733800"/>
                        <a:ext cx="27606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3">
                <a:extLst>
                  <a:ext uri="{FF2B5EF4-FFF2-40B4-BE49-F238E27FC236}">
                    <a16:creationId xmlns:a16="http://schemas.microsoft.com/office/drawing/2014/main" id="{36A165BC-05E8-5143-AC00-DD54764BA57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4" name="Content Placeholder 3">
                <a:extLst>
                  <a:ext uri="{FF2B5EF4-FFF2-40B4-BE49-F238E27FC236}">
                    <a16:creationId xmlns:a16="http://schemas.microsoft.com/office/drawing/2014/main" id="{36A165BC-05E8-5143-AC00-DD54764BA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346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09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83137" y="3733800"/>
          <a:ext cx="27606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10" name="Equation" r:id="rId5" imgW="1320800" imgH="1130300" progId="Equation.3">
                  <p:embed/>
                </p:oleObj>
              </mc:Choice>
              <mc:Fallback>
                <p:oleObj name="Equation" r:id="rId5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3137" y="3733800"/>
                        <a:ext cx="27606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6934200" y="38100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ABC2D8B6-1248-4E40-8A28-53E65CFBC2A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ABC2D8B6-1248-4E40-8A28-53E65CFBC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975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33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83137" y="3733800"/>
          <a:ext cx="27606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34" name="Equation" r:id="rId5" imgW="1320800" imgH="1130300" progId="Equation.3">
                  <p:embed/>
                </p:oleObj>
              </mc:Choice>
              <mc:Fallback>
                <p:oleObj name="Equation" r:id="rId5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3137" y="3733800"/>
                        <a:ext cx="27606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2743200" y="3886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752600" y="3886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819400" y="47244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67" name="Oval 66"/>
          <p:cNvSpPr/>
          <p:nvPr/>
        </p:nvSpPr>
        <p:spPr>
          <a:xfrm>
            <a:off x="6934200" y="38100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724400" y="6172200"/>
            <a:ext cx="312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Found a shorter path!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019800" y="18288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391400" y="1981200"/>
            <a:ext cx="762000" cy="3810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3">
                <a:extLst>
                  <a:ext uri="{FF2B5EF4-FFF2-40B4-BE49-F238E27FC236}">
                    <a16:creationId xmlns:a16="http://schemas.microsoft.com/office/drawing/2014/main" id="{42A3C0B8-09C4-394B-9AF2-AA7030CABF2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1" name="Content Placeholder 3">
                <a:extLst>
                  <a:ext uri="{FF2B5EF4-FFF2-40B4-BE49-F238E27FC236}">
                    <a16:creationId xmlns:a16="http://schemas.microsoft.com/office/drawing/2014/main" id="{42A3C0B8-09C4-394B-9AF2-AA7030CAB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793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57" name="Equation" r:id="rId3" imgW="1473200" imgH="1130300" progId="Equation.3">
                  <p:embed/>
                </p:oleObj>
              </mc:Choice>
              <mc:Fallback>
                <p:oleObj name="Equation" r:id="rId3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4638675" y="3733800"/>
          <a:ext cx="307975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58" name="Equation" r:id="rId5" imgW="1473200" imgH="1130300" progId="Equation.3">
                  <p:embed/>
                </p:oleObj>
              </mc:Choice>
              <mc:Fallback>
                <p:oleObj name="Equation" r:id="rId5" imgW="1473200" imgH="1130300" progId="Equation.3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38675" y="3733800"/>
                        <a:ext cx="307975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B5C89C2-34C9-1D46-9AAB-E0F0E264F72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B5C89C2-34C9-1D46-9AAB-E0F0E264F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51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27575" y="3733800"/>
          <a:ext cx="276225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81" name="Equation" r:id="rId3" imgW="1320800" imgH="1130300" progId="Equation.3">
                  <p:embed/>
                </p:oleObj>
              </mc:Choice>
              <mc:Fallback>
                <p:oleObj name="Equation" r:id="rId3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7575" y="3733800"/>
                        <a:ext cx="276225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82" name="Equation" r:id="rId5" imgW="1473200" imgH="1130300" progId="Equation.3">
                  <p:embed/>
                </p:oleObj>
              </mc:Choice>
              <mc:Fallback>
                <p:oleObj name="Equation" r:id="rId5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Oval 63"/>
          <p:cNvSpPr/>
          <p:nvPr/>
        </p:nvSpPr>
        <p:spPr>
          <a:xfrm>
            <a:off x="6953250" y="38100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3">
                <a:extLst>
                  <a:ext uri="{FF2B5EF4-FFF2-40B4-BE49-F238E27FC236}">
                    <a16:creationId xmlns:a16="http://schemas.microsoft.com/office/drawing/2014/main" id="{98ED0DC1-1C25-474E-9837-83991E2081D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7" name="Content Placeholder 3">
                <a:extLst>
                  <a:ext uri="{FF2B5EF4-FFF2-40B4-BE49-F238E27FC236}">
                    <a16:creationId xmlns:a16="http://schemas.microsoft.com/office/drawing/2014/main" id="{98ED0DC1-1C25-474E-9837-83991E208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80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68850" y="3733800"/>
          <a:ext cx="29464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5" name="Equation" r:id="rId3" imgW="1409700" imgH="1130300" progId="Equation.3">
                  <p:embed/>
                </p:oleObj>
              </mc:Choice>
              <mc:Fallback>
                <p:oleObj name="Equation" r:id="rId3" imgW="14097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8850" y="3733800"/>
                        <a:ext cx="294640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6" name="Equation" r:id="rId5" imgW="1473200" imgH="1130300" progId="Equation.3">
                  <p:embed/>
                </p:oleObj>
              </mc:Choice>
              <mc:Fallback>
                <p:oleObj name="Equation" r:id="rId5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Oval 63"/>
          <p:cNvSpPr/>
          <p:nvPr/>
        </p:nvSpPr>
        <p:spPr>
          <a:xfrm>
            <a:off x="2895600" y="3886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362200" y="3886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971800" y="51054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68" name="Oval 67"/>
          <p:cNvSpPr/>
          <p:nvPr/>
        </p:nvSpPr>
        <p:spPr>
          <a:xfrm>
            <a:off x="7086600" y="38862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724400" y="6172200"/>
            <a:ext cx="312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Found a shorter path!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7467600" y="12192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3">
                <a:extLst>
                  <a:ext uri="{FF2B5EF4-FFF2-40B4-BE49-F238E27FC236}">
                    <a16:creationId xmlns:a16="http://schemas.microsoft.com/office/drawing/2014/main" id="{5BDC4A5C-96A2-7843-955F-63397362129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2" name="Content Placeholder 3">
                <a:extLst>
                  <a:ext uri="{FF2B5EF4-FFF2-40B4-BE49-F238E27FC236}">
                    <a16:creationId xmlns:a16="http://schemas.microsoft.com/office/drawing/2014/main" id="{5BDC4A5C-96A2-7843-955F-633973621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558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68850" y="3733800"/>
          <a:ext cx="29464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29" name="Equation" r:id="rId3" imgW="1409700" imgH="1130300" progId="Equation.3">
                  <p:embed/>
                </p:oleObj>
              </mc:Choice>
              <mc:Fallback>
                <p:oleObj name="Equation" r:id="rId3" imgW="14097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8850" y="3733800"/>
                        <a:ext cx="294640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30" name="Equation" r:id="rId5" imgW="1473200" imgH="1130300" progId="Equation.3">
                  <p:embed/>
                </p:oleObj>
              </mc:Choice>
              <mc:Fallback>
                <p:oleObj name="Equation" r:id="rId5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/>
          <p:nvPr/>
        </p:nvCxnSpPr>
        <p:spPr>
          <a:xfrm>
            <a:off x="7467600" y="12192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3">
                <a:extLst>
                  <a:ext uri="{FF2B5EF4-FFF2-40B4-BE49-F238E27FC236}">
                    <a16:creationId xmlns:a16="http://schemas.microsoft.com/office/drawing/2014/main" id="{9D0705E2-4F5B-0E4A-85DB-597D81601D7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5" name="Content Placeholder 3">
                <a:extLst>
                  <a:ext uri="{FF2B5EF4-FFF2-40B4-BE49-F238E27FC236}">
                    <a16:creationId xmlns:a16="http://schemas.microsoft.com/office/drawing/2014/main" id="{9D0705E2-4F5B-0E4A-85DB-597D81601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166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14875" y="3733800"/>
          <a:ext cx="30527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53" name="Equation" r:id="rId3" imgW="1460500" imgH="1130300" progId="Equation.3">
                  <p:embed/>
                </p:oleObj>
              </mc:Choice>
              <mc:Fallback>
                <p:oleObj name="Equation" r:id="rId3" imgW="14605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4875" y="3733800"/>
                        <a:ext cx="30527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54" name="Equation" r:id="rId5" imgW="1473200" imgH="1130300" progId="Equation.3">
                  <p:embed/>
                </p:oleObj>
              </mc:Choice>
              <mc:Fallback>
                <p:oleObj name="Equation" r:id="rId5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Oval 63"/>
          <p:cNvSpPr/>
          <p:nvPr/>
        </p:nvSpPr>
        <p:spPr>
          <a:xfrm>
            <a:off x="7162800" y="46482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3">
                <a:extLst>
                  <a:ext uri="{FF2B5EF4-FFF2-40B4-BE49-F238E27FC236}">
                    <a16:creationId xmlns:a16="http://schemas.microsoft.com/office/drawing/2014/main" id="{71039C3E-7768-2A45-A5ED-1FFD4D63093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7" name="Content Placeholder 3">
                <a:extLst>
                  <a:ext uri="{FF2B5EF4-FFF2-40B4-BE49-F238E27FC236}">
                    <a16:creationId xmlns:a16="http://schemas.microsoft.com/office/drawing/2014/main" id="{71039C3E-7768-2A45-A5ED-1FFD4D630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19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3A3DE-916C-004F-9A55-54FB0A8C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 2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CA03B-14A7-A64C-93A5-E080DEB2F11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greedy algorithms</a:t>
            </a:r>
          </a:p>
          <a:p>
            <a:pPr>
              <a:buFontTx/>
              <a:buChar char="-"/>
            </a:pPr>
            <a:r>
              <a:rPr lang="en-US" dirty="0"/>
              <a:t>proving correctness</a:t>
            </a:r>
          </a:p>
          <a:p>
            <a:pPr>
              <a:buFontTx/>
              <a:buChar char="-"/>
            </a:pPr>
            <a:r>
              <a:rPr lang="en-US" dirty="0"/>
              <a:t>developing algorithms</a:t>
            </a:r>
          </a:p>
          <a:p>
            <a:pPr>
              <a:buFontTx/>
              <a:buChar char="-"/>
            </a:pPr>
            <a:r>
              <a:rPr lang="en-US" dirty="0"/>
              <a:t>comparing vs. dynamic programming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hashtables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collision resolution by chaining</a:t>
            </a:r>
          </a:p>
          <a:p>
            <a:pPr>
              <a:buFontTx/>
              <a:buChar char="-"/>
            </a:pPr>
            <a:r>
              <a:rPr lang="en-US" dirty="0"/>
              <a:t>open addressing</a:t>
            </a:r>
          </a:p>
          <a:p>
            <a:pPr>
              <a:buFontTx/>
              <a:buChar char="-"/>
            </a:pPr>
            <a:r>
              <a:rPr lang="en-US" dirty="0"/>
              <a:t>hash functions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Dynamic programming</a:t>
            </a:r>
          </a:p>
        </p:txBody>
      </p:sp>
    </p:spTree>
    <p:extLst>
      <p:ext uri="{BB962C8B-B14F-4D97-AF65-F5344CB8AC3E}">
        <p14:creationId xmlns:p14="http://schemas.microsoft.com/office/powerpoint/2010/main" val="7305976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14875" y="3733800"/>
          <a:ext cx="30527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77" name="Equation" r:id="rId3" imgW="1460500" imgH="1130300" progId="Equation.3">
                  <p:embed/>
                </p:oleObj>
              </mc:Choice>
              <mc:Fallback>
                <p:oleObj name="Equation" r:id="rId3" imgW="14605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4875" y="3733800"/>
                        <a:ext cx="30527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78" name="Equation" r:id="rId5" imgW="1473200" imgH="1130300" progId="Equation.3">
                  <p:embed/>
                </p:oleObj>
              </mc:Choice>
              <mc:Fallback>
                <p:oleObj name="Equation" r:id="rId5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Oval 64"/>
          <p:cNvSpPr/>
          <p:nvPr/>
        </p:nvSpPr>
        <p:spPr>
          <a:xfrm>
            <a:off x="2971800" y="4724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362200" y="47244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971800" y="51054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162800" y="46482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24400" y="6172200"/>
            <a:ext cx="312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Found a shorter path!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7467600" y="12192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3">
                <a:extLst>
                  <a:ext uri="{FF2B5EF4-FFF2-40B4-BE49-F238E27FC236}">
                    <a16:creationId xmlns:a16="http://schemas.microsoft.com/office/drawing/2014/main" id="{CD074314-5508-A941-A32E-9F58CCDAD12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2" name="Content Placeholder 3">
                <a:extLst>
                  <a:ext uri="{FF2B5EF4-FFF2-40B4-BE49-F238E27FC236}">
                    <a16:creationId xmlns:a16="http://schemas.microsoft.com/office/drawing/2014/main" id="{CD074314-5508-A941-A32E-9F58CCDAD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2253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687888" y="3733800"/>
          <a:ext cx="31083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01" name="Equation" r:id="rId3" imgW="1485900" imgH="1130300" progId="Equation.3">
                  <p:embed/>
                </p:oleObj>
              </mc:Choice>
              <mc:Fallback>
                <p:oleObj name="Equation" r:id="rId3" imgW="14859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7888" y="3733800"/>
                        <a:ext cx="31083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77249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02" name="Equation" r:id="rId5" imgW="1473200" imgH="1130300" progId="Equation.3">
                  <p:embed/>
                </p:oleObj>
              </mc:Choice>
              <mc:Fallback>
                <p:oleObj name="Equation" r:id="rId5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44FD64EC-E955-4044-95B6-C4A2455AFA8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44FD64EC-E955-4044-95B6-C4A2455AF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5344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5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20688" y="3733800"/>
          <a:ext cx="31067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25" name="Equation" r:id="rId3" imgW="1485900" imgH="1130300" progId="Equation.3">
                  <p:embed/>
                </p:oleObj>
              </mc:Choice>
              <mc:Fallback>
                <p:oleObj name="Equation" r:id="rId3" imgW="14859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3733800"/>
                        <a:ext cx="31067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4675188" y="3733800"/>
          <a:ext cx="31337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26" name="Equation" r:id="rId5" imgW="1498600" imgH="1130300" progId="Equation.3">
                  <p:embed/>
                </p:oleObj>
              </mc:Choice>
              <mc:Fallback>
                <p:oleObj name="Equation" r:id="rId5" imgW="1498600" imgH="1130300" progId="Equation.3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188" y="3733800"/>
                        <a:ext cx="31337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Oval 64"/>
          <p:cNvSpPr/>
          <p:nvPr/>
        </p:nvSpPr>
        <p:spPr>
          <a:xfrm>
            <a:off x="5943600" y="42672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553200" y="42672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34000" y="51054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943600" y="51054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05200" y="6248400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Done!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3">
                <a:extLst>
                  <a:ext uri="{FF2B5EF4-FFF2-40B4-BE49-F238E27FC236}">
                    <a16:creationId xmlns:a16="http://schemas.microsoft.com/office/drawing/2014/main" id="{60645E7E-D887-5941-8C4C-8BF7958A97D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1" name="Content Placeholder 3">
                <a:extLst>
                  <a:ext uri="{FF2B5EF4-FFF2-40B4-BE49-F238E27FC236}">
                    <a16:creationId xmlns:a16="http://schemas.microsoft.com/office/drawing/2014/main" id="{60645E7E-D887-5941-8C4C-8BF7958A9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5945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2140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it correct?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5410200"/>
            <a:ext cx="3505200" cy="457200"/>
          </a:xfrm>
          <a:prstGeom prst="rect">
            <a:avLst/>
          </a:prstGeom>
          <a:solidFill>
            <a:srgbClr val="0000FF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9DA15226-75A9-FD4E-99D6-9D36C1359E5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9DA15226-75A9-FD4E-99D6-9D36C1359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57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2140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it correct?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819400"/>
            <a:ext cx="2712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assumptions?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1E9A07-62C9-3A49-BA96-8E252C1DA9B2}"/>
              </a:ext>
            </a:extLst>
          </p:cNvPr>
          <p:cNvSpPr/>
          <p:nvPr/>
        </p:nvSpPr>
        <p:spPr>
          <a:xfrm>
            <a:off x="2667000" y="5410200"/>
            <a:ext cx="3505200" cy="457200"/>
          </a:xfrm>
          <a:prstGeom prst="rect">
            <a:avLst/>
          </a:prstGeom>
          <a:solidFill>
            <a:srgbClr val="0000FF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A2DB9151-8864-7B43-A4E6-7BDA54686C6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A2DB9151-8864-7B43-A4E6-7BDA54686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9172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2140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it correct?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609672"/>
            <a:ext cx="621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Assuming the graph has no negative cycles!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195935"/>
            <a:ext cx="596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happens if there is a negative cycle?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BB0E5-0363-1241-B65A-B417978DD20E}"/>
              </a:ext>
            </a:extLst>
          </p:cNvPr>
          <p:cNvSpPr/>
          <p:nvPr/>
        </p:nvSpPr>
        <p:spPr>
          <a:xfrm>
            <a:off x="2667000" y="5410200"/>
            <a:ext cx="3505200" cy="457200"/>
          </a:xfrm>
          <a:prstGeom prst="rect">
            <a:avLst/>
          </a:prstGeom>
          <a:solidFill>
            <a:srgbClr val="0000FF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06BC5D65-5728-5144-9DBC-FAD1BC3E2EE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06BC5D65-5728-5144-9DBC-FAD1BC3E2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9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the graph has a negative weight cycle, at the end, at least one of the diagonal entries will be a negative number, i.e., we there’s a way to get back to a vertex using all of the vertices that results in a negative weight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8E323B-8223-5945-BB71-D2E35E910794}"/>
              </a:ext>
            </a:extLst>
          </p:cNvPr>
          <p:cNvGrpSpPr/>
          <p:nvPr/>
        </p:nvGrpSpPr>
        <p:grpSpPr>
          <a:xfrm>
            <a:off x="2136949" y="3874287"/>
            <a:ext cx="321288" cy="2003161"/>
            <a:chOff x="67956" y="3864239"/>
            <a:chExt cx="321288" cy="20031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EDA0A6-5DAF-1445-B567-8DE080234F9C}"/>
                </a:ext>
              </a:extLst>
            </p:cNvPr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ADBBA9-0579-3C41-B81F-A83837DFB478}"/>
                </a:ext>
              </a:extLst>
            </p:cNvPr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61DF6C-5142-E341-B9B8-C2C6FE212509}"/>
                </a:ext>
              </a:extLst>
            </p:cNvPr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1FF820-8D13-6743-9B58-8B80B3FC4646}"/>
                </a:ext>
              </a:extLst>
            </p:cNvPr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CE9A6D-3CED-B745-9F3E-328040CB0524}"/>
                </a:ext>
              </a:extLst>
            </p:cNvPr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BBC5DB9-741A-4E46-82B2-8BDAD7F66014}"/>
              </a:ext>
            </a:extLst>
          </p:cNvPr>
          <p:cNvSpPr txBox="1"/>
          <p:nvPr/>
        </p:nvSpPr>
        <p:spPr>
          <a:xfrm>
            <a:off x="2839521" y="3439048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29BBCB2-C2C4-8046-AFC1-6256A38FF8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4937" y="3743848"/>
          <a:ext cx="31337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27" name="Equation" r:id="rId3" imgW="1498600" imgH="1130300" progId="Equation.3">
                  <p:embed/>
                </p:oleObj>
              </mc:Choice>
              <mc:Fallback>
                <p:oleObj name="Equation" r:id="rId3" imgW="1498600" imgH="1130300" progId="Equation.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F29BBCB2-C2C4-8046-AFC1-6256A38FF8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4937" y="3743848"/>
                        <a:ext cx="31337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B08C9339-1336-2C48-8FD1-07223A954D41}"/>
              </a:ext>
            </a:extLst>
          </p:cNvPr>
          <p:cNvSpPr/>
          <p:nvPr/>
        </p:nvSpPr>
        <p:spPr>
          <a:xfrm>
            <a:off x="3834384" y="4682632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6A156F0-7895-1344-B841-11878D11A50D}"/>
              </a:ext>
            </a:extLst>
          </p:cNvPr>
          <p:cNvSpPr/>
          <p:nvPr/>
        </p:nvSpPr>
        <p:spPr>
          <a:xfrm>
            <a:off x="2752151" y="3855356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428F5-F961-854D-8D6C-F07D6DB06FEE}"/>
              </a:ext>
            </a:extLst>
          </p:cNvPr>
          <p:cNvSpPr txBox="1"/>
          <p:nvPr/>
        </p:nvSpPr>
        <p:spPr>
          <a:xfrm>
            <a:off x="3185327" y="3155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037B64-3D70-044A-AA7B-2866D9CFD50D}"/>
              </a:ext>
            </a:extLst>
          </p:cNvPr>
          <p:cNvSpPr/>
          <p:nvPr/>
        </p:nvSpPr>
        <p:spPr>
          <a:xfrm>
            <a:off x="3253986" y="42664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9F7DA59-5832-4E44-8751-48162D1E1C54}"/>
              </a:ext>
            </a:extLst>
          </p:cNvPr>
          <p:cNvSpPr/>
          <p:nvPr/>
        </p:nvSpPr>
        <p:spPr>
          <a:xfrm>
            <a:off x="4401312" y="5127116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2CEB865-A344-B944-A24C-38088EF5206E}"/>
              </a:ext>
            </a:extLst>
          </p:cNvPr>
          <p:cNvSpPr/>
          <p:nvPr/>
        </p:nvSpPr>
        <p:spPr>
          <a:xfrm>
            <a:off x="4961545" y="55325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109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1840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Run-time?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42AACFC5-146D-424A-A143-3B60C38E153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42AACFC5-146D-424A-A143-3B60C38E1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3219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2752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Run-time: </a:t>
            </a:r>
            <a:r>
              <a:rPr lang="en-US" sz="2800" dirty="0" err="1">
                <a:solidFill>
                  <a:srgbClr val="0000FF"/>
                </a:solidFill>
              </a:rPr>
              <a:t>θ</a:t>
            </a:r>
            <a:r>
              <a:rPr lang="en-US" sz="2800" dirty="0">
                <a:solidFill>
                  <a:srgbClr val="0000FF"/>
                </a:solidFill>
              </a:rPr>
              <a:t>(V</a:t>
            </a:r>
            <a:r>
              <a:rPr lang="en-US" sz="2800" baseline="30000" dirty="0">
                <a:solidFill>
                  <a:srgbClr val="0000FF"/>
                </a:solidFill>
              </a:rPr>
              <a:t>3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4495800"/>
            <a:ext cx="3733800" cy="914400"/>
          </a:xfrm>
          <a:prstGeom prst="rect">
            <a:avLst/>
          </a:prstGeom>
          <a:solidFill>
            <a:srgbClr val="0000FF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3B6ADA5F-6632-9440-8E5C-0517A9A890B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3B6ADA5F-6632-9440-8E5C-0517A9A89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0532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6323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type of algorithm is Floyd-</a:t>
            </a:r>
            <a:r>
              <a:rPr lang="en-US" sz="2800" dirty="0" err="1">
                <a:solidFill>
                  <a:srgbClr val="FF0000"/>
                </a:solidFill>
              </a:rPr>
              <a:t>Warshall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42AACFC5-146D-424A-A143-3B60C38E153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42AACFC5-146D-424A-A143-3B60C38E1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150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655A-769F-2B4C-865D-AF3E148B6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 2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107D8-3837-714D-B407-B534F6A2ABA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6846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graphs</a:t>
            </a:r>
          </a:p>
          <a:p>
            <a:pPr>
              <a:buFontTx/>
              <a:buChar char="-"/>
            </a:pPr>
            <a:r>
              <a:rPr lang="en-US" dirty="0"/>
              <a:t>different types of graphs</a:t>
            </a:r>
          </a:p>
          <a:p>
            <a:pPr>
              <a:buFontTx/>
              <a:buChar char="-"/>
            </a:pPr>
            <a:r>
              <a:rPr lang="en-US" dirty="0"/>
              <a:t>terminology</a:t>
            </a:r>
          </a:p>
          <a:p>
            <a:pPr>
              <a:buFontTx/>
              <a:buChar char="-"/>
            </a:pPr>
            <a:r>
              <a:rPr lang="en-US" dirty="0"/>
              <a:t>representing graphs (adjacency list/matrix)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graph algorithms</a:t>
            </a:r>
          </a:p>
          <a:p>
            <a:pPr>
              <a:buFontTx/>
              <a:buChar char="-"/>
            </a:pPr>
            <a:r>
              <a:rPr lang="en-US" dirty="0"/>
              <a:t>Traversal: BFS, DFS</a:t>
            </a:r>
          </a:p>
          <a:p>
            <a:pPr>
              <a:buFontTx/>
              <a:buChar char="-"/>
            </a:pPr>
            <a:r>
              <a:rPr lang="en-US" dirty="0"/>
              <a:t>MST: Prim’s, Kruskal’s</a:t>
            </a:r>
          </a:p>
          <a:p>
            <a:pPr>
              <a:buFontTx/>
              <a:buChar char="-"/>
            </a:pPr>
            <a:r>
              <a:rPr lang="en-US" dirty="0"/>
              <a:t>Topological sort</a:t>
            </a:r>
          </a:p>
          <a:p>
            <a:pPr>
              <a:buFontTx/>
              <a:buChar char="-"/>
            </a:pPr>
            <a:r>
              <a:rPr lang="en-US" dirty="0"/>
              <a:t>Connectedness</a:t>
            </a:r>
          </a:p>
          <a:p>
            <a:pPr>
              <a:buFontTx/>
              <a:buChar char="-"/>
            </a:pPr>
            <a:r>
              <a:rPr lang="en-US" dirty="0"/>
              <a:t>Detecting cycles</a:t>
            </a:r>
          </a:p>
          <a:p>
            <a:pPr>
              <a:buFontTx/>
              <a:buChar char="-"/>
            </a:pPr>
            <a:r>
              <a:rPr lang="en-US" dirty="0"/>
              <a:t>Single-source shortest paths: </a:t>
            </a:r>
            <a:r>
              <a:rPr lang="en-US" dirty="0" err="1"/>
              <a:t>Dijskra’s</a:t>
            </a:r>
            <a:r>
              <a:rPr lang="en-US" dirty="0"/>
              <a:t>, Bellman-Ford</a:t>
            </a:r>
          </a:p>
          <a:p>
            <a:pPr>
              <a:buFontTx/>
              <a:buChar char="-"/>
            </a:pPr>
            <a:r>
              <a:rPr lang="en-US" dirty="0"/>
              <a:t>All-pairs shortest paths: Floyd-</a:t>
            </a:r>
            <a:r>
              <a:rPr lang="en-US" dirty="0" err="1"/>
              <a:t>Warshal</a:t>
            </a:r>
            <a:r>
              <a:rPr lang="en-US" dirty="0"/>
              <a:t>, Johnson’s</a:t>
            </a:r>
          </a:p>
          <a:p>
            <a:pPr>
              <a:buFontTx/>
              <a:buChar char="-"/>
            </a:pPr>
            <a:r>
              <a:rPr lang="en-US" dirty="0"/>
              <a:t>Run-time, why the work, when you can apply them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graph </a:t>
            </a:r>
            <a:r>
              <a:rPr lang="en-US" dirty="0" err="1"/>
              <a:t>misc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min-cut property (proving correctness of MST algorithms)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039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83268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Dynamic programming!!</a:t>
            </a:r>
          </a:p>
          <a:p>
            <a:r>
              <a:rPr lang="en-US" sz="2800" dirty="0">
                <a:solidFill>
                  <a:srgbClr val="0000FF"/>
                </a:solidFill>
              </a:rPr>
              <a:t>Build up solutions to larger problems using solutions to smaller problems.  Use a table to store the values.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42AACFC5-146D-424A-A143-3B60C38E153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42AACFC5-146D-424A-A143-3B60C38E1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3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9576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2480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Space usage?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6B17507D-C448-0441-9415-66CF4C708B1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6B17507D-C448-0441-9415-66CF4C708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3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0453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4876800"/>
                <a:ext cx="685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If we want all possibilities, how many values are there (i.e. what is the size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4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FF6600"/>
                    </a:solidFill>
                  </a:rPr>
                  <a:t>)?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76800"/>
                <a:ext cx="6858000" cy="830997"/>
              </a:xfrm>
              <a:prstGeom prst="rect">
                <a:avLst/>
              </a:prstGeom>
              <a:blipFill>
                <a:blip r:embed="rId2"/>
                <a:stretch>
                  <a:fillRect l="-1481" t="-6154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6047A7F-CD69-6648-8E8E-AE5F4120EFAC}"/>
                  </a:ext>
                </a:extLst>
              </p:cNvPr>
              <p:cNvSpPr/>
              <p:nvPr/>
            </p:nvSpPr>
            <p:spPr>
              <a:xfrm>
                <a:off x="612648" y="3101637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6047A7F-CD69-6648-8E8E-AE5F4120E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101637"/>
                <a:ext cx="7924800" cy="1405513"/>
              </a:xfrm>
              <a:prstGeom prst="rect">
                <a:avLst/>
              </a:prstGeom>
              <a:blipFill>
                <a:blip r:embed="rId3"/>
                <a:stretch>
                  <a:fillRect l="-641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2368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342" y="4724400"/>
                <a:ext cx="2644058" cy="1918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</a:rPr>
                  <a:t>V</a:t>
                </a:r>
                <a:r>
                  <a:rPr lang="en-US" sz="2800" baseline="30000" dirty="0">
                    <a:solidFill>
                      <a:srgbClr val="0000FF"/>
                    </a:solidFill>
                  </a:rPr>
                  <a:t>3</a:t>
                </a:r>
                <a:endParaRPr lang="en-US" sz="2800" dirty="0">
                  <a:solidFill>
                    <a:srgbClr val="0000FF"/>
                  </a:solidFill>
                </a:endParaRPr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42" y="4724400"/>
                <a:ext cx="2644058" cy="1918474"/>
              </a:xfrm>
              <a:prstGeom prst="rect">
                <a:avLst/>
              </a:prstGeom>
              <a:blipFill>
                <a:blip r:embed="rId2"/>
                <a:stretch>
                  <a:fillRect l="-4785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886200" y="5181600"/>
            <a:ext cx="35381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Can we do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6B3D76F-6825-1B4F-89F5-C1E88B792B08}"/>
                  </a:ext>
                </a:extLst>
              </p:cNvPr>
              <p:cNvSpPr/>
              <p:nvPr/>
            </p:nvSpPr>
            <p:spPr>
              <a:xfrm>
                <a:off x="612648" y="3101637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6B3D76F-6825-1B4F-89F5-C1E88B792B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101637"/>
                <a:ext cx="7924800" cy="1405513"/>
              </a:xfrm>
              <a:prstGeom prst="rect">
                <a:avLst/>
              </a:prstGeom>
              <a:blipFill>
                <a:blip r:embed="rId3"/>
                <a:stretch>
                  <a:fillRect l="-641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73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73506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Space usage: </a:t>
            </a:r>
            <a:r>
              <a:rPr lang="en-US" sz="2800" dirty="0" err="1">
                <a:solidFill>
                  <a:srgbClr val="0000FF"/>
                </a:solidFill>
              </a:rPr>
              <a:t>θ</a:t>
            </a:r>
            <a:r>
              <a:rPr lang="en-US" sz="2800" dirty="0">
                <a:solidFill>
                  <a:srgbClr val="0000FF"/>
                </a:solidFill>
              </a:rPr>
              <a:t>(V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Only need the current value and the previous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7EB8F8-C38B-994D-8AE9-ACE66826D7A9}"/>
              </a:ext>
            </a:extLst>
          </p:cNvPr>
          <p:cNvSpPr/>
          <p:nvPr/>
        </p:nvSpPr>
        <p:spPr>
          <a:xfrm>
            <a:off x="2667000" y="5410200"/>
            <a:ext cx="3505200" cy="457200"/>
          </a:xfrm>
          <a:prstGeom prst="rect">
            <a:avLst/>
          </a:prstGeom>
          <a:solidFill>
            <a:srgbClr val="0000FF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E263EE82-A01E-B046-99C1-28AD446372F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E263EE82-A01E-B046-99C1-28AD44637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6508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 * Bellman-Ford: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O(V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E)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</a:t>
            </a:r>
            <a:r>
              <a:rPr lang="en-US" sz="3200" dirty="0" err="1"/>
              <a:t>θ</a:t>
            </a:r>
            <a:r>
              <a:rPr lang="en-US" sz="3200" dirty="0"/>
              <a:t>(V</a:t>
            </a:r>
            <a:r>
              <a:rPr lang="en-US" sz="3200" baseline="30000" dirty="0"/>
              <a:t>3</a:t>
            </a:r>
            <a:r>
              <a:rPr lang="en-US" sz="3200" dirty="0"/>
              <a:t>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52375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 for positive weight graphs: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points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515380"/>
            <a:ext cx="2520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Easy solution?</a:t>
            </a:r>
          </a:p>
        </p:txBody>
      </p:sp>
    </p:spTree>
    <p:extLst>
      <p:ext uri="{BB962C8B-B14F-4D97-AF65-F5344CB8AC3E}">
        <p14:creationId xmlns:p14="http://schemas.microsoft.com/office/powerpoint/2010/main" val="27370981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 for positive weight graphs: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points</a:t>
            </a:r>
            <a:endParaRPr lang="en-US" sz="2800" dirty="0">
              <a:solidFill>
                <a:srgbClr val="FF6600"/>
              </a:solidFill>
            </a:endParaRPr>
          </a:p>
          <a:p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Run </a:t>
            </a:r>
            <a:r>
              <a:rPr lang="en-US" sz="2800" dirty="0" err="1">
                <a:solidFill>
                  <a:srgbClr val="0000FF"/>
                </a:solidFill>
              </a:rPr>
              <a:t>Dijsktras</a:t>
            </a:r>
            <a:r>
              <a:rPr lang="en-US" sz="2800" dirty="0">
                <a:solidFill>
                  <a:srgbClr val="0000FF"/>
                </a:solidFill>
              </a:rPr>
              <a:t> from each vertex!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353580"/>
            <a:ext cx="5892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Running time (in terms of E and V)?</a:t>
            </a:r>
          </a:p>
        </p:txBody>
      </p:sp>
    </p:spTree>
    <p:extLst>
      <p:ext uri="{BB962C8B-B14F-4D97-AF65-F5344CB8AC3E}">
        <p14:creationId xmlns:p14="http://schemas.microsoft.com/office/powerpoint/2010/main" val="155839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 for positive weight graphs: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points</a:t>
            </a:r>
            <a:endParaRPr lang="en-US" sz="2800" dirty="0">
              <a:solidFill>
                <a:srgbClr val="FF6600"/>
              </a:solidFill>
            </a:endParaRPr>
          </a:p>
          <a:p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Run </a:t>
            </a:r>
            <a:r>
              <a:rPr lang="en-US" sz="2800" dirty="0" err="1">
                <a:solidFill>
                  <a:srgbClr val="0000FF"/>
                </a:solidFill>
              </a:rPr>
              <a:t>Dijsktras</a:t>
            </a:r>
            <a:r>
              <a:rPr lang="en-US" sz="2800" dirty="0">
                <a:solidFill>
                  <a:srgbClr val="0000FF"/>
                </a:solidFill>
              </a:rPr>
              <a:t> from each vertex!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353580"/>
            <a:ext cx="41646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O(V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log V + V E)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V calls to </a:t>
            </a:r>
            <a:r>
              <a:rPr lang="en-US" sz="2800" dirty="0" err="1">
                <a:solidFill>
                  <a:srgbClr val="0000FF"/>
                </a:solidFill>
              </a:rPr>
              <a:t>Dijkstras</a:t>
            </a:r>
            <a:endParaRPr lang="en-US" sz="2800" dirty="0">
              <a:solidFill>
                <a:srgbClr val="0000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solidFill>
                  <a:srgbClr val="0000FF"/>
                </a:solidFill>
              </a:rPr>
              <a:t>Dijkstras</a:t>
            </a:r>
            <a:r>
              <a:rPr lang="en-US" sz="2800" dirty="0">
                <a:solidFill>
                  <a:srgbClr val="0000FF"/>
                </a:solidFill>
              </a:rPr>
              <a:t>: O(V log V + E)</a:t>
            </a:r>
          </a:p>
          <a:p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110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5385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 * Bellman-Ford: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O(V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E)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</a:t>
            </a:r>
            <a:r>
              <a:rPr lang="en-US" sz="3200" dirty="0" err="1"/>
              <a:t>θ</a:t>
            </a:r>
            <a:r>
              <a:rPr lang="en-US" sz="3200" dirty="0"/>
              <a:t>(V</a:t>
            </a:r>
            <a:r>
              <a:rPr lang="en-US" sz="3200" baseline="30000" dirty="0"/>
              <a:t>3</a:t>
            </a:r>
            <a:r>
              <a:rPr lang="en-US" sz="3200" dirty="0"/>
              <a:t>)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 * </a:t>
            </a:r>
            <a:r>
              <a:rPr lang="en-US" dirty="0" err="1"/>
              <a:t>Dijkstras</a:t>
            </a:r>
            <a:r>
              <a:rPr lang="en-US" dirty="0"/>
              <a:t>: </a:t>
            </a:r>
            <a:r>
              <a:rPr lang="en-US" sz="3200" dirty="0">
                <a:solidFill>
                  <a:srgbClr val="0000FF"/>
                </a:solidFill>
              </a:rPr>
              <a:t>O(V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 log V + V 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2594" y="5338931"/>
            <a:ext cx="3018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this any better?</a:t>
            </a:r>
          </a:p>
        </p:txBody>
      </p:sp>
    </p:spTree>
    <p:extLst>
      <p:ext uri="{BB962C8B-B14F-4D97-AF65-F5344CB8AC3E}">
        <p14:creationId xmlns:p14="http://schemas.microsoft.com/office/powerpoint/2010/main" val="198126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90800" y="4419600"/>
            <a:ext cx="533400" cy="533400"/>
            <a:chOff x="1824" y="2736"/>
            <a:chExt cx="336" cy="33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33800" y="3505200"/>
            <a:ext cx="533400" cy="533400"/>
            <a:chOff x="1824" y="2736"/>
            <a:chExt cx="336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B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33800" y="5181600"/>
            <a:ext cx="533400" cy="533400"/>
            <a:chOff x="1824" y="2736"/>
            <a:chExt cx="336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C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257800" y="5181600"/>
            <a:ext cx="533400" cy="533400"/>
            <a:chOff x="1824" y="2736"/>
            <a:chExt cx="336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E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57800" y="3505200"/>
            <a:ext cx="533400" cy="533400"/>
            <a:chOff x="1824" y="2736"/>
            <a:chExt cx="336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D</a:t>
              </a:r>
            </a:p>
          </p:txBody>
        </p:sp>
      </p:grpSp>
      <p:cxnSp>
        <p:nvCxnSpPr>
          <p:cNvPr id="19" name="Straight Arrow Connector 18"/>
          <p:cNvCxnSpPr>
            <a:endCxn id="8" idx="2"/>
          </p:cNvCxnSpPr>
          <p:nvPr/>
        </p:nvCxnSpPr>
        <p:spPr>
          <a:xfrm flipV="1">
            <a:off x="3048000" y="37719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5"/>
            <a:endCxn id="11" idx="2"/>
          </p:cNvCxnSpPr>
          <p:nvPr/>
        </p:nvCxnSpPr>
        <p:spPr>
          <a:xfrm>
            <a:off x="3046085" y="48748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0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2" name="Straight Arrow Connector 21"/>
          <p:cNvCxnSpPr>
            <a:endCxn id="17" idx="2"/>
          </p:cNvCxnSpPr>
          <p:nvPr/>
        </p:nvCxnSpPr>
        <p:spPr>
          <a:xfrm flipV="1">
            <a:off x="4267200" y="37719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48200" y="3364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24" name="Straight Arrow Connector 23"/>
          <p:cNvCxnSpPr>
            <a:stCxn id="17" idx="4"/>
            <a:endCxn id="14" idx="0"/>
          </p:cNvCxnSpPr>
          <p:nvPr/>
        </p:nvCxnSpPr>
        <p:spPr>
          <a:xfrm>
            <a:off x="5524500" y="40386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267200" y="38862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5"/>
            <a:endCxn id="14" idx="1"/>
          </p:cNvCxnSpPr>
          <p:nvPr/>
        </p:nvCxnSpPr>
        <p:spPr>
          <a:xfrm>
            <a:off x="4189085" y="39604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962400" y="40386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53687" y="426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0" y="5486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48000" y="5105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57600" y="4343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19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4114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vertices</a:t>
            </a:r>
            <a:endParaRPr lang="en-US" sz="2800" dirty="0">
              <a:solidFill>
                <a:srgbClr val="FF66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267200" y="54102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8951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5385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 * Bellman-Ford: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O(V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E)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</a:t>
            </a:r>
            <a:r>
              <a:rPr lang="en-US" sz="3200" dirty="0" err="1"/>
              <a:t>θ</a:t>
            </a:r>
            <a:r>
              <a:rPr lang="en-US" sz="3200" dirty="0"/>
              <a:t>(V</a:t>
            </a:r>
            <a:r>
              <a:rPr lang="en-US" sz="3200" baseline="30000" dirty="0"/>
              <a:t>3</a:t>
            </a:r>
            <a:r>
              <a:rPr lang="en-US" sz="3200" dirty="0"/>
              <a:t>)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 * </a:t>
            </a:r>
            <a:r>
              <a:rPr lang="en-US" dirty="0" err="1"/>
              <a:t>Dijkstras</a:t>
            </a:r>
            <a:r>
              <a:rPr lang="en-US" dirty="0"/>
              <a:t>: </a:t>
            </a:r>
            <a:r>
              <a:rPr lang="en-US" sz="3200" dirty="0">
                <a:solidFill>
                  <a:srgbClr val="0000FF"/>
                </a:solidFill>
              </a:rPr>
              <a:t>O(V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 log V + V 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5334000"/>
            <a:ext cx="3637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F1FFF"/>
                </a:solidFill>
              </a:rPr>
              <a:t>If the graph is sparse!</a:t>
            </a:r>
          </a:p>
        </p:txBody>
      </p:sp>
    </p:spTree>
    <p:extLst>
      <p:ext uri="{BB962C8B-B14F-4D97-AF65-F5344CB8AC3E}">
        <p14:creationId xmlns:p14="http://schemas.microsoft.com/office/powerpoint/2010/main" val="1959394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 for positive weight graphs: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points</a:t>
            </a:r>
            <a:endParaRPr lang="en-US" sz="2800" dirty="0">
              <a:solidFill>
                <a:srgbClr val="FF6600"/>
              </a:solidFill>
            </a:endParaRPr>
          </a:p>
          <a:p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Run </a:t>
            </a:r>
            <a:r>
              <a:rPr lang="en-US" sz="2800" dirty="0" err="1">
                <a:solidFill>
                  <a:srgbClr val="0000FF"/>
                </a:solidFill>
              </a:rPr>
              <a:t>Dijsktras</a:t>
            </a:r>
            <a:r>
              <a:rPr lang="en-US" sz="2800" dirty="0">
                <a:solidFill>
                  <a:srgbClr val="0000FF"/>
                </a:solidFill>
              </a:rPr>
              <a:t> from each vertex!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142" y="4424312"/>
            <a:ext cx="6563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F1FFF"/>
                </a:solidFill>
              </a:rPr>
              <a:t>Challenge: </a:t>
            </a:r>
            <a:r>
              <a:rPr lang="en-US" sz="2800" dirty="0" err="1">
                <a:solidFill>
                  <a:srgbClr val="1F1FFF"/>
                </a:solidFill>
              </a:rPr>
              <a:t>Dijkstras</a:t>
            </a:r>
            <a:r>
              <a:rPr lang="en-US" sz="2800" dirty="0">
                <a:solidFill>
                  <a:srgbClr val="1F1FFF"/>
                </a:solidFill>
              </a:rPr>
              <a:t> assumes positive weights</a:t>
            </a:r>
          </a:p>
        </p:txBody>
      </p:sp>
    </p:spTree>
    <p:extLst>
      <p:ext uri="{BB962C8B-B14F-4D97-AF65-F5344CB8AC3E}">
        <p14:creationId xmlns:p14="http://schemas.microsoft.com/office/powerpoint/2010/main" val="16844214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Johnson’s: key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077200" cy="11001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Reweight the graph to make all edges positive </a:t>
            </a:r>
            <a:r>
              <a:rPr lang="en-US" i="1" dirty="0"/>
              <a:t>such that shortest paths are preserved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6715" y="4497715"/>
            <a:ext cx="533400" cy="533400"/>
            <a:chOff x="1824" y="2736"/>
            <a:chExt cx="336" cy="33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449715" y="3583315"/>
            <a:ext cx="533400" cy="533400"/>
            <a:chOff x="1824" y="2736"/>
            <a:chExt cx="336" cy="336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449715" y="5259715"/>
            <a:ext cx="533400" cy="533400"/>
            <a:chOff x="1824" y="2736"/>
            <a:chExt cx="336" cy="33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973715" y="5259715"/>
            <a:ext cx="533400" cy="533400"/>
            <a:chOff x="1824" y="2736"/>
            <a:chExt cx="336" cy="336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973715" y="3583315"/>
            <a:ext cx="533400" cy="533400"/>
            <a:chOff x="1824" y="2736"/>
            <a:chExt cx="336" cy="336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19" name="Straight Arrow Connector 18"/>
          <p:cNvCxnSpPr>
            <a:endCxn id="8" idx="2"/>
          </p:cNvCxnSpPr>
          <p:nvPr/>
        </p:nvCxnSpPr>
        <p:spPr>
          <a:xfrm flipV="1">
            <a:off x="763915" y="3850015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5"/>
            <a:endCxn id="11" idx="2"/>
          </p:cNvCxnSpPr>
          <p:nvPr/>
        </p:nvCxnSpPr>
        <p:spPr>
          <a:xfrm>
            <a:off x="762000" y="4953000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3915" y="38119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2" name="Straight Arrow Connector 21"/>
          <p:cNvCxnSpPr>
            <a:endCxn id="17" idx="2"/>
          </p:cNvCxnSpPr>
          <p:nvPr/>
        </p:nvCxnSpPr>
        <p:spPr>
          <a:xfrm flipV="1">
            <a:off x="1983115" y="3850015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4"/>
            <a:endCxn id="14" idx="0"/>
          </p:cNvCxnSpPr>
          <p:nvPr/>
        </p:nvCxnSpPr>
        <p:spPr>
          <a:xfrm>
            <a:off x="3240415" y="4116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983115" y="3964315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5"/>
            <a:endCxn id="14" idx="1"/>
          </p:cNvCxnSpPr>
          <p:nvPr/>
        </p:nvCxnSpPr>
        <p:spPr>
          <a:xfrm>
            <a:off x="1905000" y="4038600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6"/>
            <a:endCxn id="14" idx="2"/>
          </p:cNvCxnSpPr>
          <p:nvPr/>
        </p:nvCxnSpPr>
        <p:spPr>
          <a:xfrm>
            <a:off x="1983115" y="5526415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78315" y="4116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69602" y="43453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7915" y="5564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3915" y="5183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73515" y="4421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35515" y="4573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40315" y="4192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62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4191000" y="4038600"/>
            <a:ext cx="990600" cy="10668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5639469" y="4343400"/>
            <a:ext cx="533400" cy="533400"/>
            <a:chOff x="1824" y="2736"/>
            <a:chExt cx="336" cy="336"/>
          </a:xfrm>
        </p:grpSpPr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782469" y="3429000"/>
            <a:ext cx="533400" cy="533400"/>
            <a:chOff x="1824" y="2736"/>
            <a:chExt cx="336" cy="336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782469" y="5105400"/>
            <a:ext cx="533400" cy="533400"/>
            <a:chOff x="1824" y="2736"/>
            <a:chExt cx="336" cy="336"/>
          </a:xfrm>
        </p:grpSpPr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8306469" y="5105400"/>
            <a:ext cx="533400" cy="533400"/>
            <a:chOff x="1824" y="2736"/>
            <a:chExt cx="336" cy="336"/>
          </a:xfrm>
        </p:grpSpPr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8306469" y="34290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51" name="Straight Arrow Connector 50"/>
          <p:cNvCxnSpPr>
            <a:endCxn id="40" idx="2"/>
          </p:cNvCxnSpPr>
          <p:nvPr/>
        </p:nvCxnSpPr>
        <p:spPr>
          <a:xfrm flipV="1">
            <a:off x="6096669" y="36957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5"/>
            <a:endCxn id="43" idx="2"/>
          </p:cNvCxnSpPr>
          <p:nvPr/>
        </p:nvCxnSpPr>
        <p:spPr>
          <a:xfrm>
            <a:off x="6094754" y="47986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96669" y="3657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54" name="Straight Arrow Connector 53"/>
          <p:cNvCxnSpPr>
            <a:endCxn id="49" idx="2"/>
          </p:cNvCxnSpPr>
          <p:nvPr/>
        </p:nvCxnSpPr>
        <p:spPr>
          <a:xfrm flipV="1">
            <a:off x="7315869" y="36957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9" idx="4"/>
            <a:endCxn id="46" idx="0"/>
          </p:cNvCxnSpPr>
          <p:nvPr/>
        </p:nvCxnSpPr>
        <p:spPr>
          <a:xfrm>
            <a:off x="8573169" y="39624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7315869" y="38100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0" idx="5"/>
            <a:endCxn id="46" idx="1"/>
          </p:cNvCxnSpPr>
          <p:nvPr/>
        </p:nvCxnSpPr>
        <p:spPr>
          <a:xfrm>
            <a:off x="7237754" y="38842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6"/>
            <a:endCxn id="46" idx="2"/>
          </p:cNvCxnSpPr>
          <p:nvPr/>
        </p:nvCxnSpPr>
        <p:spPr>
          <a:xfrm>
            <a:off x="7315869" y="53721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011069" y="39624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602356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620669" y="5410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96669" y="502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06269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468269" y="4419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773069" y="4038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20669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B191CA8-1AF5-4F40-80C7-E5EAB282BB8A}"/>
              </a:ext>
            </a:extLst>
          </p:cNvPr>
          <p:cNvSpPr txBox="1"/>
          <p:nvPr/>
        </p:nvSpPr>
        <p:spPr>
          <a:xfrm>
            <a:off x="2543157" y="6216134"/>
            <a:ext cx="36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What’s the shortest path from A to D?</a:t>
            </a:r>
          </a:p>
        </p:txBody>
      </p:sp>
    </p:spTree>
    <p:extLst>
      <p:ext uri="{BB962C8B-B14F-4D97-AF65-F5344CB8AC3E}">
        <p14:creationId xmlns:p14="http://schemas.microsoft.com/office/powerpoint/2010/main" val="224640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9957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i="1" dirty="0"/>
              <a:t>h</a:t>
            </a:r>
            <a:r>
              <a:rPr lang="en-US" dirty="0"/>
              <a:t> be </a:t>
            </a:r>
            <a:r>
              <a:rPr lang="en-US" i="1" dirty="0"/>
              <a:t>any</a:t>
            </a:r>
            <a:r>
              <a:rPr lang="en-US" dirty="0"/>
              <a:t> function mapping a vertex to a real value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we change the graph weights as: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shortest paths are preserved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47352" y="3572189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51" name="Equation" r:id="rId4" imgW="1752600" imgH="203200" progId="Equation.3">
                  <p:embed/>
                </p:oleObj>
              </mc:Choice>
              <mc:Fallback>
                <p:oleObj name="Equation" r:id="rId4" imgW="1752600" imgH="203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7352" y="3572189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4059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Lemma: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4049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Let </a:t>
            </a:r>
            <a:r>
              <a:rPr lang="en-US" sz="2000" i="1" dirty="0"/>
              <a:t>s, v</a:t>
            </a:r>
            <a:r>
              <a:rPr lang="en-US" sz="2000" i="1" baseline="-25000" dirty="0"/>
              <a:t>1</a:t>
            </a:r>
            <a:r>
              <a:rPr lang="en-US" sz="2000" i="1" dirty="0"/>
              <a:t>, v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k</a:t>
            </a:r>
            <a:r>
              <a:rPr lang="en-US" sz="2000" i="1" dirty="0"/>
              <a:t>, t</a:t>
            </a:r>
            <a:r>
              <a:rPr lang="en-US" sz="2000" dirty="0"/>
              <a:t> be a path from </a:t>
            </a:r>
            <a:r>
              <a:rPr lang="en-US" sz="2000" i="1" dirty="0"/>
              <a:t>s</a:t>
            </a:r>
            <a:r>
              <a:rPr lang="en-US" sz="2000" dirty="0"/>
              <a:t> to </a:t>
            </a:r>
            <a:r>
              <a:rPr lang="en-US" sz="2000" i="1" dirty="0"/>
              <a:t>t</a:t>
            </a:r>
            <a:endParaRPr lang="en-US" sz="2000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dirty="0"/>
              <a:t>The weight in the reweighted graph is: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" y="2743200"/>
          <a:ext cx="1828800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29" name="Equation" r:id="rId3" imgW="1016000" imgH="215900" progId="Equation.3">
                  <p:embed/>
                </p:oleObj>
              </mc:Choice>
              <mc:Fallback>
                <p:oleObj name="Equation" r:id="rId3" imgW="1016000" imgH="215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743200"/>
                        <a:ext cx="1828800" cy="38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0" y="2743200"/>
          <a:ext cx="3733800" cy="37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30" name="Equation" r:id="rId5" imgW="2146300" imgH="215900" progId="Equation.3">
                  <p:embed/>
                </p:oleObj>
              </mc:Choice>
              <mc:Fallback>
                <p:oleObj name="Equation" r:id="rId5" imgW="2146300" imgH="2159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0" y="2743200"/>
                        <a:ext cx="3733800" cy="375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57400" y="3429000"/>
          <a:ext cx="6553200" cy="377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31" name="Equation" r:id="rId7" imgW="3746500" imgH="215900" progId="Equation.3">
                  <p:embed/>
                </p:oleObj>
              </mc:Choice>
              <mc:Fallback>
                <p:oleObj name="Equation" r:id="rId7" imgW="3746500" imgH="215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7400" y="3429000"/>
                        <a:ext cx="6553200" cy="377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3733800" y="33528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33528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057400" y="4114800"/>
          <a:ext cx="50863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32" name="Equation" r:id="rId9" imgW="2908300" imgH="215900" progId="Equation.3">
                  <p:embed/>
                </p:oleObj>
              </mc:Choice>
              <mc:Fallback>
                <p:oleObj name="Equation" r:id="rId9" imgW="2908300" imgH="2159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57400" y="4114800"/>
                        <a:ext cx="508635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19200" y="4879975"/>
          <a:ext cx="77073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33" name="Equation" r:id="rId11" imgW="4406900" imgH="215900" progId="Equation.3">
                  <p:embed/>
                </p:oleObj>
              </mc:Choice>
              <mc:Fallback>
                <p:oleObj name="Equation" r:id="rId11" imgW="4406900" imgH="2159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19200" y="4879975"/>
                        <a:ext cx="7707312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3962400" y="48006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67400" y="48006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984375" y="5486400"/>
          <a:ext cx="61753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34" name="Equation" r:id="rId13" imgW="3530600" imgH="215900" progId="Equation.3">
                  <p:embed/>
                </p:oleObj>
              </mc:Choice>
              <mc:Fallback>
                <p:oleObj name="Equation" r:id="rId13" imgW="3530600" imgH="2159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4375" y="5486400"/>
                        <a:ext cx="61753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981200" y="6324600"/>
          <a:ext cx="30654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35" name="Equation" r:id="rId15" imgW="1752600" imgH="215900" progId="Equation.3">
                  <p:embed/>
                </p:oleObj>
              </mc:Choice>
              <mc:Fallback>
                <p:oleObj name="Equation" r:id="rId15" imgW="1752600" imgH="2159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81200" y="6324600"/>
                        <a:ext cx="3065462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56302" y="58674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162530" y="420688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36" name="Equation" r:id="rId17" imgW="1752600" imgH="203200" progId="Equation.3">
                  <p:embed/>
                </p:oleObj>
              </mc:Choice>
              <mc:Fallback>
                <p:oleObj name="Equation" r:id="rId17" imgW="1752600" imgH="2032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162530" y="420688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4876800" y="4419600"/>
            <a:ext cx="838200" cy="533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39000" y="4419600"/>
            <a:ext cx="1600200" cy="381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22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Lemma: proof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9600" y="2057400"/>
          <a:ext cx="5283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99" name="Equation" r:id="rId3" imgW="2641600" imgH="215900" progId="Equation.3">
                  <p:embed/>
                </p:oleObj>
              </mc:Choice>
              <mc:Fallback>
                <p:oleObj name="Equation" r:id="rId3" imgW="2641600" imgH="215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2057400"/>
                        <a:ext cx="5283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895600"/>
            <a:ext cx="7692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Claim: the weight change preserves shortest paths, i.e. if a path was the shortest from s to t in the original graph it will still be the shortest path from s to t in the new graph.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4648200"/>
            <a:ext cx="196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Justification?</a:t>
            </a:r>
          </a:p>
        </p:txBody>
      </p:sp>
    </p:spTree>
    <p:extLst>
      <p:ext uri="{BB962C8B-B14F-4D97-AF65-F5344CB8AC3E}">
        <p14:creationId xmlns:p14="http://schemas.microsoft.com/office/powerpoint/2010/main" val="1577562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Lemma: proof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9600" y="2057400"/>
          <a:ext cx="5283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3" name="Equation" r:id="rId3" imgW="2641600" imgH="215900" progId="Equation.3">
                  <p:embed/>
                </p:oleObj>
              </mc:Choice>
              <mc:Fallback>
                <p:oleObj name="Equation" r:id="rId3" imgW="2641600" imgH="215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2057400"/>
                        <a:ext cx="5283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895600"/>
            <a:ext cx="7692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Claim: the weight change preserves shortest paths, i.e. if a path was the shortest from s to t in the original graph it will still be the shortest path from s to t in the new graph.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693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h(s) – h(t) is a constant and will be the same for all paths from s to t, so the absolute ordering of all paths from s to t will not change.</a:t>
            </a:r>
          </a:p>
        </p:txBody>
      </p:sp>
    </p:spTree>
    <p:extLst>
      <p:ext uri="{BB962C8B-B14F-4D97-AF65-F5344CB8AC3E}">
        <p14:creationId xmlns:p14="http://schemas.microsoft.com/office/powerpoint/2010/main" val="17171045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9957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i="1" dirty="0"/>
              <a:t>h</a:t>
            </a:r>
            <a:r>
              <a:rPr lang="en-US" dirty="0"/>
              <a:t> be </a:t>
            </a:r>
            <a:r>
              <a:rPr lang="en-US" i="1" dirty="0"/>
              <a:t>any</a:t>
            </a:r>
            <a:r>
              <a:rPr lang="en-US" dirty="0"/>
              <a:t> function mapping a vertex to a real value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we change the graph weights as: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shortest paths are preserved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27255" y="3612383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47" name="Equation" r:id="rId4" imgW="1752600" imgH="203200" progId="Equation.3">
                  <p:embed/>
                </p:oleObj>
              </mc:Choice>
              <mc:Fallback>
                <p:oleObj name="Equation" r:id="rId4" imgW="1752600" imgH="203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27255" y="3612383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5943600"/>
            <a:ext cx="4581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Big question: how do we pick h?</a:t>
            </a:r>
          </a:p>
        </p:txBody>
      </p:sp>
    </p:spTree>
    <p:extLst>
      <p:ext uri="{BB962C8B-B14F-4D97-AF65-F5344CB8AC3E}">
        <p14:creationId xmlns:p14="http://schemas.microsoft.com/office/powerpoint/2010/main" val="3971451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h</a:t>
            </a:r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001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Need to pick h such that the resulting graph has all weights as positive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6715" y="5259715"/>
            <a:ext cx="533400" cy="533400"/>
            <a:chOff x="1824" y="2736"/>
            <a:chExt cx="336" cy="33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449715" y="4345315"/>
            <a:ext cx="533400" cy="533400"/>
            <a:chOff x="1824" y="2736"/>
            <a:chExt cx="336" cy="336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449715" y="6021715"/>
            <a:ext cx="533400" cy="533400"/>
            <a:chOff x="1824" y="2736"/>
            <a:chExt cx="336" cy="33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973715" y="6021715"/>
            <a:ext cx="533400" cy="533400"/>
            <a:chOff x="1824" y="2736"/>
            <a:chExt cx="336" cy="336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973715" y="4345315"/>
            <a:ext cx="533400" cy="533400"/>
            <a:chOff x="1824" y="2736"/>
            <a:chExt cx="336" cy="336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19" name="Straight Arrow Connector 18"/>
          <p:cNvCxnSpPr>
            <a:endCxn id="8" idx="2"/>
          </p:cNvCxnSpPr>
          <p:nvPr/>
        </p:nvCxnSpPr>
        <p:spPr>
          <a:xfrm flipV="1">
            <a:off x="763915" y="4612015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5"/>
            <a:endCxn id="11" idx="2"/>
          </p:cNvCxnSpPr>
          <p:nvPr/>
        </p:nvCxnSpPr>
        <p:spPr>
          <a:xfrm>
            <a:off x="762000" y="5715000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3915" y="45739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2" name="Straight Arrow Connector 21"/>
          <p:cNvCxnSpPr>
            <a:endCxn id="17" idx="2"/>
          </p:cNvCxnSpPr>
          <p:nvPr/>
        </p:nvCxnSpPr>
        <p:spPr>
          <a:xfrm flipV="1">
            <a:off x="1983115" y="4612015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4"/>
            <a:endCxn id="14" idx="0"/>
          </p:cNvCxnSpPr>
          <p:nvPr/>
        </p:nvCxnSpPr>
        <p:spPr>
          <a:xfrm>
            <a:off x="3240415" y="4878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983115" y="4726315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5"/>
            <a:endCxn id="14" idx="1"/>
          </p:cNvCxnSpPr>
          <p:nvPr/>
        </p:nvCxnSpPr>
        <p:spPr>
          <a:xfrm>
            <a:off x="1905000" y="4800600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6"/>
            <a:endCxn id="14" idx="2"/>
          </p:cNvCxnSpPr>
          <p:nvPr/>
        </p:nvCxnSpPr>
        <p:spPr>
          <a:xfrm>
            <a:off x="1983115" y="6288415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78315" y="4878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69602" y="51073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7915" y="6326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3915" y="5945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73515" y="5183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35515" y="5335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40315" y="4954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622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4191000" y="4800600"/>
            <a:ext cx="990600" cy="10668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5639469" y="5105400"/>
            <a:ext cx="533400" cy="533400"/>
            <a:chOff x="1824" y="2736"/>
            <a:chExt cx="336" cy="336"/>
          </a:xfrm>
        </p:grpSpPr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782469" y="4191000"/>
            <a:ext cx="533400" cy="533400"/>
            <a:chOff x="1824" y="2736"/>
            <a:chExt cx="336" cy="336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782469" y="5867400"/>
            <a:ext cx="533400" cy="533400"/>
            <a:chOff x="1824" y="2736"/>
            <a:chExt cx="336" cy="336"/>
          </a:xfrm>
        </p:grpSpPr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8306469" y="5867400"/>
            <a:ext cx="533400" cy="533400"/>
            <a:chOff x="1824" y="2736"/>
            <a:chExt cx="336" cy="336"/>
          </a:xfrm>
        </p:grpSpPr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8306469" y="41910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51" name="Straight Arrow Connector 50"/>
          <p:cNvCxnSpPr>
            <a:endCxn id="40" idx="2"/>
          </p:cNvCxnSpPr>
          <p:nvPr/>
        </p:nvCxnSpPr>
        <p:spPr>
          <a:xfrm flipV="1">
            <a:off x="6096669" y="44577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5"/>
            <a:endCxn id="43" idx="2"/>
          </p:cNvCxnSpPr>
          <p:nvPr/>
        </p:nvCxnSpPr>
        <p:spPr>
          <a:xfrm>
            <a:off x="6094754" y="55606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96669" y="4419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54" name="Straight Arrow Connector 53"/>
          <p:cNvCxnSpPr>
            <a:endCxn id="49" idx="2"/>
          </p:cNvCxnSpPr>
          <p:nvPr/>
        </p:nvCxnSpPr>
        <p:spPr>
          <a:xfrm flipV="1">
            <a:off x="7315869" y="44577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9" idx="4"/>
            <a:endCxn id="46" idx="0"/>
          </p:cNvCxnSpPr>
          <p:nvPr/>
        </p:nvCxnSpPr>
        <p:spPr>
          <a:xfrm>
            <a:off x="8573169" y="47244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7315869" y="45720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0" idx="5"/>
            <a:endCxn id="46" idx="1"/>
          </p:cNvCxnSpPr>
          <p:nvPr/>
        </p:nvCxnSpPr>
        <p:spPr>
          <a:xfrm>
            <a:off x="7237754" y="46462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6"/>
            <a:endCxn id="46" idx="2"/>
          </p:cNvCxnSpPr>
          <p:nvPr/>
        </p:nvCxnSpPr>
        <p:spPr>
          <a:xfrm>
            <a:off x="7315869" y="61341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011069" y="47244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602356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620669" y="6172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96669" y="5791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06269" y="502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468269" y="5181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773069" y="4800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20669" y="4038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/>
        </p:nvGraphicFramePr>
        <p:xfrm>
          <a:off x="3009611" y="3240984"/>
          <a:ext cx="3429000" cy="39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71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69" name="Object 6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9611" y="3240984"/>
                        <a:ext cx="3429000" cy="397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53902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Johnson’s algorithm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7696200" cy="2819400"/>
          </a:xfrm>
          <a:solidFill>
            <a:srgbClr val="FFFFFF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Create G’ with one extra node s with 0 weight edges to all nodes</a:t>
            </a:r>
          </a:p>
          <a:p>
            <a:pPr marL="0" indent="0"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None/>
            </a:pPr>
            <a:r>
              <a:rPr lang="en-US" sz="2000" dirty="0"/>
              <a:t>	run </a:t>
            </a:r>
            <a:r>
              <a:rPr lang="en-US" sz="2000" dirty="0" err="1"/>
              <a:t>Dijkstra’s</a:t>
            </a:r>
            <a:r>
              <a:rPr lang="en-US" sz="2000" dirty="0"/>
              <a:t> from every vertex</a:t>
            </a:r>
          </a:p>
          <a:p>
            <a:pPr marL="274320" lvl="1" indent="0">
              <a:buNone/>
            </a:pPr>
            <a:r>
              <a:rPr lang="en-US" sz="2000" dirty="0"/>
              <a:t>	reweight shortest paths based on G</a:t>
            </a:r>
          </a:p>
        </p:txBody>
      </p:sp>
    </p:spTree>
    <p:extLst>
      <p:ext uri="{BB962C8B-B14F-4D97-AF65-F5344CB8AC3E}">
        <p14:creationId xmlns:p14="http://schemas.microsoft.com/office/powerpoint/2010/main" val="293268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vertices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515380"/>
            <a:ext cx="2520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Easy solution?</a:t>
            </a:r>
          </a:p>
        </p:txBody>
      </p:sp>
    </p:spTree>
    <p:extLst>
      <p:ext uri="{BB962C8B-B14F-4D97-AF65-F5344CB8AC3E}">
        <p14:creationId xmlns:p14="http://schemas.microsoft.com/office/powerpoint/2010/main" val="915196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06715" y="4497715"/>
            <a:ext cx="533400" cy="533400"/>
            <a:chOff x="1824" y="2736"/>
            <a:chExt cx="336" cy="336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449715" y="3583315"/>
            <a:ext cx="533400" cy="533400"/>
            <a:chOff x="1824" y="2736"/>
            <a:chExt cx="336" cy="336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449715" y="5259715"/>
            <a:ext cx="533400" cy="533400"/>
            <a:chOff x="1824" y="2736"/>
            <a:chExt cx="336" cy="336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973715" y="5259715"/>
            <a:ext cx="533400" cy="533400"/>
            <a:chOff x="1824" y="2736"/>
            <a:chExt cx="336" cy="336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973715" y="3583315"/>
            <a:ext cx="533400" cy="533400"/>
            <a:chOff x="1824" y="2736"/>
            <a:chExt cx="336" cy="336"/>
          </a:xfrm>
        </p:grpSpPr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28" name="Straight Arrow Connector 27"/>
          <p:cNvCxnSpPr>
            <a:endCxn id="17" idx="2"/>
          </p:cNvCxnSpPr>
          <p:nvPr/>
        </p:nvCxnSpPr>
        <p:spPr>
          <a:xfrm flipV="1">
            <a:off x="763915" y="3850015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5"/>
            <a:endCxn id="20" idx="2"/>
          </p:cNvCxnSpPr>
          <p:nvPr/>
        </p:nvCxnSpPr>
        <p:spPr>
          <a:xfrm>
            <a:off x="762000" y="4953000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3915" y="38119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31" name="Straight Arrow Connector 30"/>
          <p:cNvCxnSpPr>
            <a:endCxn id="26" idx="2"/>
          </p:cNvCxnSpPr>
          <p:nvPr/>
        </p:nvCxnSpPr>
        <p:spPr>
          <a:xfrm flipV="1">
            <a:off x="1983115" y="3850015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4"/>
            <a:endCxn id="23" idx="0"/>
          </p:cNvCxnSpPr>
          <p:nvPr/>
        </p:nvCxnSpPr>
        <p:spPr>
          <a:xfrm>
            <a:off x="3240415" y="4116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1983115" y="3964315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5"/>
            <a:endCxn id="23" idx="1"/>
          </p:cNvCxnSpPr>
          <p:nvPr/>
        </p:nvCxnSpPr>
        <p:spPr>
          <a:xfrm>
            <a:off x="1905000" y="4038600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" idx="6"/>
            <a:endCxn id="23" idx="2"/>
          </p:cNvCxnSpPr>
          <p:nvPr/>
        </p:nvCxnSpPr>
        <p:spPr>
          <a:xfrm>
            <a:off x="1983115" y="5526415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678315" y="4116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69602" y="43453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87915" y="5564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3915" y="5183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73515" y="4421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35515" y="4573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40315" y="4192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362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5181600" y="2514600"/>
            <a:ext cx="3657600" cy="3569732"/>
            <a:chOff x="5181600" y="2514600"/>
            <a:chExt cx="3657600" cy="3569732"/>
          </a:xfrm>
        </p:grpSpPr>
        <p:grpSp>
          <p:nvGrpSpPr>
            <p:cNvPr id="73" name="Group 72"/>
            <p:cNvGrpSpPr>
              <a:grpSpLocks/>
            </p:cNvGrpSpPr>
            <p:nvPr/>
          </p:nvGrpSpPr>
          <p:grpSpPr bwMode="auto">
            <a:xfrm>
              <a:off x="5181600" y="2514600"/>
              <a:ext cx="533400" cy="533400"/>
              <a:chOff x="1824" y="2736"/>
              <a:chExt cx="336" cy="336"/>
            </a:xfrm>
          </p:grpSpPr>
          <p:sp>
            <p:nvSpPr>
              <p:cNvPr id="74" name="Oval 73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Text Box 6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S</a:t>
                </a:r>
              </a:p>
            </p:txBody>
          </p:sp>
        </p:grpSp>
        <p:grpSp>
          <p:nvGrpSpPr>
            <p:cNvPr id="76" name="Group 75"/>
            <p:cNvGrpSpPr>
              <a:grpSpLocks/>
            </p:cNvGrpSpPr>
            <p:nvPr/>
          </p:nvGrpSpPr>
          <p:grpSpPr bwMode="auto">
            <a:xfrm>
              <a:off x="5486400" y="4648200"/>
              <a:ext cx="533400" cy="533400"/>
              <a:chOff x="1824" y="2736"/>
              <a:chExt cx="336" cy="336"/>
            </a:xfrm>
          </p:grpSpPr>
          <p:sp>
            <p:nvSpPr>
              <p:cNvPr id="77" name="Oval 76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Text Box 6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A</a:t>
                </a:r>
              </a:p>
            </p:txBody>
          </p:sp>
        </p:grpSp>
        <p:grpSp>
          <p:nvGrpSpPr>
            <p:cNvPr id="79" name="Group 78"/>
            <p:cNvGrpSpPr>
              <a:grpSpLocks/>
            </p:cNvGrpSpPr>
            <p:nvPr/>
          </p:nvGrpSpPr>
          <p:grpSpPr bwMode="auto">
            <a:xfrm>
              <a:off x="6629400" y="3733800"/>
              <a:ext cx="533400" cy="533400"/>
              <a:chOff x="1824" y="2736"/>
              <a:chExt cx="336" cy="336"/>
            </a:xfrm>
          </p:grpSpPr>
          <p:sp>
            <p:nvSpPr>
              <p:cNvPr id="80" name="Oval 79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" name="Text Box 9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B</a:t>
                </a:r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6629400" y="5410200"/>
              <a:ext cx="533400" cy="533400"/>
              <a:chOff x="1824" y="2736"/>
              <a:chExt cx="336" cy="336"/>
            </a:xfrm>
          </p:grpSpPr>
          <p:sp>
            <p:nvSpPr>
              <p:cNvPr id="83" name="Oval 82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Text Box 12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C</a:t>
                </a:r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8153400" y="5410200"/>
              <a:ext cx="533400" cy="533400"/>
              <a:chOff x="1824" y="2736"/>
              <a:chExt cx="336" cy="336"/>
            </a:xfrm>
          </p:grpSpPr>
          <p:sp>
            <p:nvSpPr>
              <p:cNvPr id="86" name="Oval 85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Text Box 15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E</a:t>
                </a:r>
              </a:p>
            </p:txBody>
          </p:sp>
        </p:grpSp>
        <p:grpSp>
          <p:nvGrpSpPr>
            <p:cNvPr id="88" name="Group 87"/>
            <p:cNvGrpSpPr>
              <a:grpSpLocks/>
            </p:cNvGrpSpPr>
            <p:nvPr/>
          </p:nvGrpSpPr>
          <p:grpSpPr bwMode="auto">
            <a:xfrm>
              <a:off x="8153400" y="3733800"/>
              <a:ext cx="533400" cy="533400"/>
              <a:chOff x="1824" y="2736"/>
              <a:chExt cx="336" cy="336"/>
            </a:xfrm>
          </p:grpSpPr>
          <p:sp>
            <p:nvSpPr>
              <p:cNvPr id="89" name="Oval 88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" name="Text Box 18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D</a:t>
                </a:r>
              </a:p>
            </p:txBody>
          </p:sp>
        </p:grpSp>
        <p:cxnSp>
          <p:nvCxnSpPr>
            <p:cNvPr id="91" name="Straight Arrow Connector 90"/>
            <p:cNvCxnSpPr>
              <a:endCxn id="80" idx="2"/>
            </p:cNvCxnSpPr>
            <p:nvPr/>
          </p:nvCxnSpPr>
          <p:spPr>
            <a:xfrm flipV="1">
              <a:off x="5943600" y="4000500"/>
              <a:ext cx="685800" cy="7239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77" idx="5"/>
              <a:endCxn id="83" idx="2"/>
            </p:cNvCxnSpPr>
            <p:nvPr/>
          </p:nvCxnSpPr>
          <p:spPr>
            <a:xfrm>
              <a:off x="5941685" y="5103485"/>
              <a:ext cx="687715" cy="5734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943600" y="3962400"/>
              <a:ext cx="38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cxnSp>
          <p:nvCxnSpPr>
            <p:cNvPr id="94" name="Straight Arrow Connector 93"/>
            <p:cNvCxnSpPr>
              <a:endCxn id="89" idx="2"/>
            </p:cNvCxnSpPr>
            <p:nvPr/>
          </p:nvCxnSpPr>
          <p:spPr>
            <a:xfrm flipV="1">
              <a:off x="7162800" y="4000500"/>
              <a:ext cx="990600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89" idx="4"/>
              <a:endCxn id="86" idx="0"/>
            </p:cNvCxnSpPr>
            <p:nvPr/>
          </p:nvCxnSpPr>
          <p:spPr>
            <a:xfrm>
              <a:off x="8420100" y="4267200"/>
              <a:ext cx="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 flipV="1">
              <a:off x="7162800" y="4114800"/>
              <a:ext cx="1143001" cy="12973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80" idx="5"/>
              <a:endCxn id="86" idx="1"/>
            </p:cNvCxnSpPr>
            <p:nvPr/>
          </p:nvCxnSpPr>
          <p:spPr>
            <a:xfrm>
              <a:off x="7084685" y="4189085"/>
              <a:ext cx="1146830" cy="12992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83" idx="6"/>
              <a:endCxn id="86" idx="2"/>
            </p:cNvCxnSpPr>
            <p:nvPr/>
          </p:nvCxnSpPr>
          <p:spPr>
            <a:xfrm>
              <a:off x="7162800" y="5676900"/>
              <a:ext cx="990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6858000" y="4267200"/>
              <a:ext cx="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8449287" y="4495800"/>
              <a:ext cx="38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467600" y="5715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943600" y="5334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553200" y="4572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315200" y="47244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620000" y="43434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181600" y="36576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562600" y="33528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16" name="Straight Arrow Connector 115"/>
            <p:cNvCxnSpPr>
              <a:stCxn id="74" idx="4"/>
            </p:cNvCxnSpPr>
            <p:nvPr/>
          </p:nvCxnSpPr>
          <p:spPr>
            <a:xfrm>
              <a:off x="5448300" y="3048000"/>
              <a:ext cx="266700" cy="1219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74" idx="5"/>
            </p:cNvCxnSpPr>
            <p:nvPr/>
          </p:nvCxnSpPr>
          <p:spPr>
            <a:xfrm>
              <a:off x="5636885" y="2969885"/>
              <a:ext cx="840115" cy="5353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74" idx="6"/>
            </p:cNvCxnSpPr>
            <p:nvPr/>
          </p:nvCxnSpPr>
          <p:spPr>
            <a:xfrm>
              <a:off x="5715000" y="2781300"/>
              <a:ext cx="1295400" cy="571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74" idx="5"/>
            </p:cNvCxnSpPr>
            <p:nvPr/>
          </p:nvCxnSpPr>
          <p:spPr>
            <a:xfrm>
              <a:off x="5636885" y="2969885"/>
              <a:ext cx="611515" cy="7639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74" idx="5"/>
            </p:cNvCxnSpPr>
            <p:nvPr/>
          </p:nvCxnSpPr>
          <p:spPr>
            <a:xfrm>
              <a:off x="5636885" y="2969885"/>
              <a:ext cx="306715" cy="9163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6172200" y="2667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096000" y="3048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087756" y="32766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467600" y="35814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14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82880" y="76200"/>
            <a:ext cx="7696200" cy="2362200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Create G’</a:t>
            </a:r>
          </a:p>
          <a:p>
            <a:pPr marL="0" indent="0"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None/>
            </a:pPr>
            <a:r>
              <a:rPr lang="en-US" sz="2000" dirty="0"/>
              <a:t>	run </a:t>
            </a:r>
            <a:r>
              <a:rPr lang="en-US" sz="2000" dirty="0" err="1"/>
              <a:t>Dijkstra’s</a:t>
            </a:r>
            <a:r>
              <a:rPr lang="en-US" sz="2000" dirty="0"/>
              <a:t> from every vertex</a:t>
            </a:r>
          </a:p>
          <a:p>
            <a:pPr marL="274320" lvl="1" indent="0">
              <a:buNone/>
            </a:pPr>
            <a:r>
              <a:rPr lang="en-US" sz="2000" dirty="0"/>
              <a:t>	reweight shortest paths based on G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228600" y="76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2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81000" y="3059668"/>
            <a:ext cx="533400" cy="533400"/>
            <a:chOff x="1824" y="2736"/>
            <a:chExt cx="336" cy="336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S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5193268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4278868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955268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955268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4278868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4545568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648553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45074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4545568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659868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734153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6221968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50408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626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879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5117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5269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888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1000" y="4202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62000" y="3897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6" name="Straight Arrow Connector 115"/>
          <p:cNvCxnSpPr>
            <a:stCxn id="74" idx="4"/>
          </p:cNvCxnSpPr>
          <p:nvPr/>
        </p:nvCxnSpPr>
        <p:spPr>
          <a:xfrm>
            <a:off x="647700" y="3593068"/>
            <a:ext cx="2667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5"/>
          </p:cNvCxnSpPr>
          <p:nvPr/>
        </p:nvCxnSpPr>
        <p:spPr>
          <a:xfrm>
            <a:off x="836285" y="3514953"/>
            <a:ext cx="840115" cy="53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74" idx="6"/>
          </p:cNvCxnSpPr>
          <p:nvPr/>
        </p:nvCxnSpPr>
        <p:spPr>
          <a:xfrm>
            <a:off x="914400" y="3326368"/>
            <a:ext cx="1295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4" idx="5"/>
          </p:cNvCxnSpPr>
          <p:nvPr/>
        </p:nvCxnSpPr>
        <p:spPr>
          <a:xfrm>
            <a:off x="836285" y="3514953"/>
            <a:ext cx="611515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4" idx="5"/>
          </p:cNvCxnSpPr>
          <p:nvPr/>
        </p:nvCxnSpPr>
        <p:spPr>
          <a:xfrm>
            <a:off x="836285" y="3514953"/>
            <a:ext cx="306715" cy="916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371600" y="3212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295400" y="3593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287156" y="3821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669268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4126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28600" y="457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8820BB14-1255-CB40-9FD2-8D00355A1DC8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95669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81000" y="3059668"/>
            <a:ext cx="533400" cy="533400"/>
            <a:chOff x="1824" y="2736"/>
            <a:chExt cx="336" cy="336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S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5193268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4278868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955268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955268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4278868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4545568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648553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45074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4545568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659868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734153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6221968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50408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626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879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5117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5269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888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1000" y="4202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62000" y="3897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6" name="Straight Arrow Connector 115"/>
          <p:cNvCxnSpPr>
            <a:stCxn id="74" idx="4"/>
          </p:cNvCxnSpPr>
          <p:nvPr/>
        </p:nvCxnSpPr>
        <p:spPr>
          <a:xfrm>
            <a:off x="647700" y="3593068"/>
            <a:ext cx="2667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5"/>
          </p:cNvCxnSpPr>
          <p:nvPr/>
        </p:nvCxnSpPr>
        <p:spPr>
          <a:xfrm>
            <a:off x="836285" y="3514953"/>
            <a:ext cx="840115" cy="53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74" idx="6"/>
          </p:cNvCxnSpPr>
          <p:nvPr/>
        </p:nvCxnSpPr>
        <p:spPr>
          <a:xfrm>
            <a:off x="914400" y="3326368"/>
            <a:ext cx="1295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4" idx="5"/>
          </p:cNvCxnSpPr>
          <p:nvPr/>
        </p:nvCxnSpPr>
        <p:spPr>
          <a:xfrm>
            <a:off x="836285" y="3514953"/>
            <a:ext cx="611515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4" idx="5"/>
          </p:cNvCxnSpPr>
          <p:nvPr/>
        </p:nvCxnSpPr>
        <p:spPr>
          <a:xfrm>
            <a:off x="836285" y="3514953"/>
            <a:ext cx="306715" cy="916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371600" y="3212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295400" y="3593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287156" y="3821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669268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</a:t>
            </a:r>
            <a:r>
              <a:rPr lang="en-US" sz="2800" dirty="0">
                <a:solidFill>
                  <a:srgbClr val="0000FF"/>
                </a:solidFill>
              </a:rPr>
              <a:t>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4126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28600" y="457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82749F8B-6A12-BF40-A124-69D635FB520B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41526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81000" y="3059668"/>
            <a:ext cx="533400" cy="533400"/>
            <a:chOff x="1824" y="2736"/>
            <a:chExt cx="336" cy="336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S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5193268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4278868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955268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955268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4278868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4545568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648553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45074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4545568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659868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734153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6221968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50408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626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879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5117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5269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888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1000" y="4202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62000" y="3897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6" name="Straight Arrow Connector 115"/>
          <p:cNvCxnSpPr>
            <a:stCxn id="74" idx="4"/>
          </p:cNvCxnSpPr>
          <p:nvPr/>
        </p:nvCxnSpPr>
        <p:spPr>
          <a:xfrm>
            <a:off x="647700" y="3593068"/>
            <a:ext cx="2667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5"/>
          </p:cNvCxnSpPr>
          <p:nvPr/>
        </p:nvCxnSpPr>
        <p:spPr>
          <a:xfrm>
            <a:off x="836285" y="3514953"/>
            <a:ext cx="840115" cy="53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74" idx="6"/>
          </p:cNvCxnSpPr>
          <p:nvPr/>
        </p:nvCxnSpPr>
        <p:spPr>
          <a:xfrm>
            <a:off x="914400" y="3326368"/>
            <a:ext cx="1295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4" idx="5"/>
          </p:cNvCxnSpPr>
          <p:nvPr/>
        </p:nvCxnSpPr>
        <p:spPr>
          <a:xfrm>
            <a:off x="836285" y="3514953"/>
            <a:ext cx="611515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4" idx="5"/>
          </p:cNvCxnSpPr>
          <p:nvPr/>
        </p:nvCxnSpPr>
        <p:spPr>
          <a:xfrm>
            <a:off x="836285" y="3514953"/>
            <a:ext cx="306715" cy="916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371600" y="3212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295400" y="3593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287156" y="3821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669268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4126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28600" y="457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1693C0BE-32B0-5B4E-8CFA-F4F92D72A80B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56629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81000" y="3059668"/>
            <a:ext cx="533400" cy="533400"/>
            <a:chOff x="1824" y="2736"/>
            <a:chExt cx="336" cy="336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S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5193268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4278868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955268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955268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4278868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4545568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648553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45074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4545568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659868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734153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6221968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50408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626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879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5117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5269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888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1000" y="4202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62000" y="3897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6" name="Straight Arrow Connector 115"/>
          <p:cNvCxnSpPr>
            <a:stCxn id="74" idx="4"/>
          </p:cNvCxnSpPr>
          <p:nvPr/>
        </p:nvCxnSpPr>
        <p:spPr>
          <a:xfrm>
            <a:off x="647700" y="3593068"/>
            <a:ext cx="2667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5"/>
          </p:cNvCxnSpPr>
          <p:nvPr/>
        </p:nvCxnSpPr>
        <p:spPr>
          <a:xfrm>
            <a:off x="836285" y="3514953"/>
            <a:ext cx="840115" cy="53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74" idx="6"/>
          </p:cNvCxnSpPr>
          <p:nvPr/>
        </p:nvCxnSpPr>
        <p:spPr>
          <a:xfrm>
            <a:off x="914400" y="3326368"/>
            <a:ext cx="1295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4" idx="5"/>
          </p:cNvCxnSpPr>
          <p:nvPr/>
        </p:nvCxnSpPr>
        <p:spPr>
          <a:xfrm>
            <a:off x="836285" y="3514953"/>
            <a:ext cx="611515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4" idx="5"/>
          </p:cNvCxnSpPr>
          <p:nvPr/>
        </p:nvCxnSpPr>
        <p:spPr>
          <a:xfrm>
            <a:off x="836285" y="3514953"/>
            <a:ext cx="306715" cy="916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371600" y="3212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295400" y="3593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287156" y="3821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669268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</a:t>
            </a:r>
            <a:r>
              <a:rPr lang="en-US" sz="2800" dirty="0">
                <a:solidFill>
                  <a:srgbClr val="0000FF"/>
                </a:solidFill>
              </a:rPr>
              <a:t>-2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4126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28600" y="457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96F7740B-1316-194C-8CC5-FCF73792B22B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75296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81000" y="3059668"/>
            <a:ext cx="533400" cy="533400"/>
            <a:chOff x="1824" y="2736"/>
            <a:chExt cx="336" cy="336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S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5193268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4278868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955268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955268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4278868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4545568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648553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45074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4545568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659868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734153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6221968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50408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626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879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5117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5269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888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1000" y="4202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62000" y="3897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6" name="Straight Arrow Connector 115"/>
          <p:cNvCxnSpPr>
            <a:stCxn id="74" idx="4"/>
          </p:cNvCxnSpPr>
          <p:nvPr/>
        </p:nvCxnSpPr>
        <p:spPr>
          <a:xfrm>
            <a:off x="647700" y="3593068"/>
            <a:ext cx="2667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5"/>
          </p:cNvCxnSpPr>
          <p:nvPr/>
        </p:nvCxnSpPr>
        <p:spPr>
          <a:xfrm>
            <a:off x="836285" y="3514953"/>
            <a:ext cx="840115" cy="53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74" idx="6"/>
          </p:cNvCxnSpPr>
          <p:nvPr/>
        </p:nvCxnSpPr>
        <p:spPr>
          <a:xfrm>
            <a:off x="914400" y="3326368"/>
            <a:ext cx="1295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4" idx="5"/>
          </p:cNvCxnSpPr>
          <p:nvPr/>
        </p:nvCxnSpPr>
        <p:spPr>
          <a:xfrm>
            <a:off x="836285" y="3514953"/>
            <a:ext cx="611515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4" idx="5"/>
          </p:cNvCxnSpPr>
          <p:nvPr/>
        </p:nvCxnSpPr>
        <p:spPr>
          <a:xfrm>
            <a:off x="836285" y="3514953"/>
            <a:ext cx="306715" cy="916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371600" y="3212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295400" y="3593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287156" y="3821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669268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</a:t>
            </a:r>
            <a:r>
              <a:rPr lang="en-US" sz="2800" dirty="0">
                <a:solidFill>
                  <a:srgbClr val="000000"/>
                </a:solidFill>
              </a:rPr>
              <a:t>-2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-3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4126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28600" y="457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BC6982FD-D66E-374F-8A88-0ADFAF2F3B85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71390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304800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-2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-3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12975900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AD972B5D-CCDC-D74E-8FB0-B9A92BD12BD6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95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5791200" y="384810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61425FD-DEC8-6847-A481-0EB5B540F8BE}"/>
              </a:ext>
            </a:extLst>
          </p:cNvPr>
          <p:cNvSpPr txBox="1"/>
          <p:nvPr/>
        </p:nvSpPr>
        <p:spPr>
          <a:xfrm>
            <a:off x="1717797" y="630284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</p:spTree>
    <p:extLst>
      <p:ext uri="{BB962C8B-B14F-4D97-AF65-F5344CB8AC3E}">
        <p14:creationId xmlns:p14="http://schemas.microsoft.com/office/powerpoint/2010/main" val="33102017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0832" y="2819400"/>
            <a:ext cx="284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-1     +   0   -   -2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19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75" name="Object 7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079B5C0B-56FF-D44A-8AB2-D7BE6D0FC552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77979BD-530B-4741-9C83-0EF8EF41B5F1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4E7D090-F9BD-9547-A865-CD07F20DF987}"/>
              </a:ext>
            </a:extLst>
          </p:cNvPr>
          <p:cNvSpPr txBox="1"/>
          <p:nvPr/>
        </p:nvSpPr>
        <p:spPr>
          <a:xfrm>
            <a:off x="1717797" y="629233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</p:spTree>
    <p:extLst>
      <p:ext uri="{BB962C8B-B14F-4D97-AF65-F5344CB8AC3E}">
        <p14:creationId xmlns:p14="http://schemas.microsoft.com/office/powerpoint/2010/main" val="27081517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43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72" name="Object 7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FDEF0588-71F4-F445-BD34-32D98FA345FD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C5B45B8-0D2C-1642-82CD-7BDA11F99B51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E288F4-9A47-E046-AF0E-AF1383E2DD88}"/>
              </a:ext>
            </a:extLst>
          </p:cNvPr>
          <p:cNvSpPr txBox="1"/>
          <p:nvPr/>
        </p:nvSpPr>
        <p:spPr>
          <a:xfrm>
            <a:off x="1717797" y="629233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</p:spTree>
    <p:extLst>
      <p:ext uri="{BB962C8B-B14F-4D97-AF65-F5344CB8AC3E}">
        <p14:creationId xmlns:p14="http://schemas.microsoft.com/office/powerpoint/2010/main" val="3875022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vertices</a:t>
            </a:r>
          </a:p>
          <a:p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Run Bellman-Ford from each vertex!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O(V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E)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Bellman-Ford: O(VE)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V calls, one for each vertex</a:t>
            </a:r>
          </a:p>
        </p:txBody>
      </p:sp>
    </p:spTree>
    <p:extLst>
      <p:ext uri="{BB962C8B-B14F-4D97-AF65-F5344CB8AC3E}">
        <p14:creationId xmlns:p14="http://schemas.microsoft.com/office/powerpoint/2010/main" val="20914352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0832" y="2819400"/>
            <a:ext cx="2629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2      +  -2   -   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0</a:t>
            </a: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67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72" name="Object 7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C852C4EC-BF2E-6744-8CCA-AB4CEA21AA50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16A3A9E-3B70-8F4F-BFE4-98FB6FB9DC45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D516FCE-4A60-204F-A708-558B3E9E1787}"/>
              </a:ext>
            </a:extLst>
          </p:cNvPr>
          <p:cNvSpPr txBox="1"/>
          <p:nvPr/>
        </p:nvSpPr>
        <p:spPr>
          <a:xfrm>
            <a:off x="1717797" y="629233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</p:spTree>
    <p:extLst>
      <p:ext uri="{BB962C8B-B14F-4D97-AF65-F5344CB8AC3E}">
        <p14:creationId xmlns:p14="http://schemas.microsoft.com/office/powerpoint/2010/main" val="41033283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19800" y="487680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91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74" name="Object 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3C92B3DA-589A-C842-81DF-9FE5ED9D70FA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D101DCA-FB74-4545-A4C9-03D6C55B6685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1095E8E-5CCC-A248-A5E0-1A54C735C5D9}"/>
              </a:ext>
            </a:extLst>
          </p:cNvPr>
          <p:cNvSpPr txBox="1"/>
          <p:nvPr/>
        </p:nvSpPr>
        <p:spPr>
          <a:xfrm>
            <a:off x="1717797" y="629233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</p:spTree>
    <p:extLst>
      <p:ext uri="{BB962C8B-B14F-4D97-AF65-F5344CB8AC3E}">
        <p14:creationId xmlns:p14="http://schemas.microsoft.com/office/powerpoint/2010/main" val="26083183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19800" y="487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890832" y="2819400"/>
            <a:ext cx="250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4      +  0   -   0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15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75" name="Object 7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B873A74B-B34E-FA40-A354-7CF6D14D93D3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779C5E1-61D0-1E4D-9A87-2EEF700BE990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C94C452-B8AB-5E44-AAF4-9708B15CE428}"/>
              </a:ext>
            </a:extLst>
          </p:cNvPr>
          <p:cNvSpPr txBox="1"/>
          <p:nvPr/>
        </p:nvSpPr>
        <p:spPr>
          <a:xfrm>
            <a:off x="1717797" y="629233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</p:spTree>
    <p:extLst>
      <p:ext uri="{BB962C8B-B14F-4D97-AF65-F5344CB8AC3E}">
        <p14:creationId xmlns:p14="http://schemas.microsoft.com/office/powerpoint/2010/main" val="29560172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19800" y="487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39000" y="518160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107" name="Object 106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39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107" name="Object 10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CB924E78-87D0-EE47-B2CA-38423B2602D6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5D28EB2-EC2D-7E40-915B-CCEDD868A15F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0012239-79E2-E148-811E-03C653BEC97D}"/>
              </a:ext>
            </a:extLst>
          </p:cNvPr>
          <p:cNvSpPr txBox="1"/>
          <p:nvPr/>
        </p:nvSpPr>
        <p:spPr>
          <a:xfrm>
            <a:off x="1717797" y="629233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</p:spTree>
    <p:extLst>
      <p:ext uri="{BB962C8B-B14F-4D97-AF65-F5344CB8AC3E}">
        <p14:creationId xmlns:p14="http://schemas.microsoft.com/office/powerpoint/2010/main" val="33347643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19800" y="487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890832" y="2819400"/>
            <a:ext cx="2629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      +  0   -   -3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39000" y="5181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8</a:t>
            </a:r>
          </a:p>
        </p:txBody>
      </p:sp>
      <p:graphicFrame>
        <p:nvGraphicFramePr>
          <p:cNvPr id="107" name="Object 106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3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107" name="Object 10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Content Placeholder 2">
            <a:extLst>
              <a:ext uri="{FF2B5EF4-FFF2-40B4-BE49-F238E27FC236}">
                <a16:creationId xmlns:a16="http://schemas.microsoft.com/office/drawing/2014/main" id="{1D1B28B1-047B-E344-87C9-B70EF63B6640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EE4501A-9264-0D4D-9702-A994B6826FE5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49B5EE4-5F55-554F-8D0D-142BD926A0F2}"/>
              </a:ext>
            </a:extLst>
          </p:cNvPr>
          <p:cNvSpPr txBox="1"/>
          <p:nvPr/>
        </p:nvSpPr>
        <p:spPr>
          <a:xfrm>
            <a:off x="1717797" y="629233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</p:spTree>
    <p:extLst>
      <p:ext uri="{BB962C8B-B14F-4D97-AF65-F5344CB8AC3E}">
        <p14:creationId xmlns:p14="http://schemas.microsoft.com/office/powerpoint/2010/main" val="29875694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296887" y="43815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315200" y="56007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791200" y="52197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400800" y="44577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162800" y="4610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467600" y="4229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315200" y="3467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7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806177E8-3120-6140-A056-CDDF31BD51CE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shortest paths based on G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7C0486C-06C4-AC49-B206-3017111DB9A6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F7E2087-144F-EF49-A80A-FDEA9E8353DF}"/>
              </a:ext>
            </a:extLst>
          </p:cNvPr>
          <p:cNvSpPr txBox="1"/>
          <p:nvPr/>
        </p:nvSpPr>
        <p:spPr>
          <a:xfrm>
            <a:off x="1717797" y="629233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</p:spTree>
    <p:extLst>
      <p:ext uri="{BB962C8B-B14F-4D97-AF65-F5344CB8AC3E}">
        <p14:creationId xmlns:p14="http://schemas.microsoft.com/office/powerpoint/2010/main" val="427029356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876800" y="46482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019800" y="37338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019800" y="54102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7543800" y="54102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7543800" y="37338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334000" y="4000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332085" y="51034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340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6553200" y="4000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78105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6553200" y="4114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475085" y="41890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6553200" y="5676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2484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839687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858000" y="5715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334000" y="5334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9436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705600" y="4724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010400" y="4343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580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52400" y="1600200"/>
            <a:ext cx="5334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CB85CA6-8985-3E48-9D2C-C5F0104D3FFA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shortest paths based on G</a:t>
            </a:r>
          </a:p>
        </p:txBody>
      </p:sp>
    </p:spTree>
    <p:extLst>
      <p:ext uri="{BB962C8B-B14F-4D97-AF65-F5344CB8AC3E}">
        <p14:creationId xmlns:p14="http://schemas.microsoft.com/office/powerpoint/2010/main" val="342771611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876800" y="46482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019800" y="37338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019800" y="54102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7543800" y="54102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7543800" y="37338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334000" y="4000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340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6553200" y="4000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78105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2484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839687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9436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580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2400" y="1600200"/>
            <a:ext cx="5334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8CA6BCB-C5B0-AC49-9BA5-FEB44A8C549E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shortest paths based on G</a:t>
            </a:r>
          </a:p>
        </p:txBody>
      </p:sp>
    </p:spTree>
    <p:extLst>
      <p:ext uri="{BB962C8B-B14F-4D97-AF65-F5344CB8AC3E}">
        <p14:creationId xmlns:p14="http://schemas.microsoft.com/office/powerpoint/2010/main" val="17744695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876800" y="46482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019800" y="37338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019800" y="54102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7543800" y="54102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7543800" y="37338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334000" y="4000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34000" y="3962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6553200" y="4000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78105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2484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839687" y="4495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9436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580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41" name="Straight Arrow Connector 40"/>
          <p:cNvCxnSpPr>
            <a:endCxn id="3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5"/>
            <a:endCxn id="3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4" name="Straight Arrow Connector 43"/>
          <p:cNvCxnSpPr>
            <a:endCxn id="3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4"/>
            <a:endCxn id="3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0" idx="5"/>
            <a:endCxn id="3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3" idx="6"/>
            <a:endCxn id="3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52400" y="1981200"/>
            <a:ext cx="5334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A6957673-E1E4-614E-AE0D-C8FE05EE2F5C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shortest paths based on G</a:t>
            </a:r>
          </a:p>
        </p:txBody>
      </p:sp>
    </p:spTree>
    <p:extLst>
      <p:ext uri="{BB962C8B-B14F-4D97-AF65-F5344CB8AC3E}">
        <p14:creationId xmlns:p14="http://schemas.microsoft.com/office/powerpoint/2010/main" val="164844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2" grpId="0"/>
      <p:bldP spid="111" grpId="0"/>
      <p:bldP spid="11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876800" y="46482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019800" y="37338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019800" y="54102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7543800" y="54102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7543800" y="37338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334000" y="4000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34000" y="3962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6553200" y="4000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78105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2484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839687" y="4495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9436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580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41" name="Straight Arrow Connector 40"/>
          <p:cNvCxnSpPr>
            <a:endCxn id="3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5"/>
            <a:endCxn id="3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4" name="Straight Arrow Connector 43"/>
          <p:cNvCxnSpPr>
            <a:endCxn id="3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4"/>
            <a:endCxn id="3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0" idx="5"/>
            <a:endCxn id="3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3" idx="6"/>
            <a:endCxn id="3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66800" y="304800"/>
            <a:ext cx="236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/>
              </a:rPr>
              <a:t>A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>
                <a:sym typeface="Wingdings"/>
              </a:rPr>
              <a:t>B</a:t>
            </a:r>
            <a:r>
              <a:rPr lang="en-US" sz="2800" dirty="0"/>
              <a:t>: -1</a:t>
            </a:r>
          </a:p>
          <a:p>
            <a:r>
              <a:rPr lang="en-US" sz="2800" dirty="0">
                <a:sym typeface="Wingdings"/>
              </a:rPr>
              <a:t>A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2</a:t>
            </a:r>
          </a:p>
          <a:p>
            <a:r>
              <a:rPr lang="en-US" sz="2800" dirty="0">
                <a:sym typeface="Wingdings"/>
              </a:rPr>
              <a:t>A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1</a:t>
            </a:r>
          </a:p>
          <a:p>
            <a:r>
              <a:rPr lang="en-US" sz="2800" dirty="0">
                <a:sym typeface="Wingdings"/>
              </a:rPr>
              <a:t>A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-2</a:t>
            </a:r>
          </a:p>
        </p:txBody>
      </p:sp>
    </p:spTree>
    <p:extLst>
      <p:ext uri="{BB962C8B-B14F-4D97-AF65-F5344CB8AC3E}">
        <p14:creationId xmlns:p14="http://schemas.microsoft.com/office/powerpoint/2010/main" val="3677115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" y="3124200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124200"/>
                <a:ext cx="7924800" cy="1405513"/>
              </a:xfrm>
              <a:prstGeom prst="rect">
                <a:avLst/>
              </a:prstGeom>
              <a:blipFill>
                <a:blip r:embed="rId2"/>
                <a:stretch>
                  <a:fillRect l="-640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</p:spTree>
    <p:extLst>
      <p:ext uri="{BB962C8B-B14F-4D97-AF65-F5344CB8AC3E}">
        <p14:creationId xmlns:p14="http://schemas.microsoft.com/office/powerpoint/2010/main" val="40077392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h</a:t>
            </a:r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001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Need to pick h such that the resulting graph has all weights as positive</a:t>
            </a:r>
          </a:p>
        </p:txBody>
      </p:sp>
      <p:sp>
        <p:nvSpPr>
          <p:cNvPr id="70" name="Content Placeholder 2"/>
          <p:cNvSpPr txBox="1">
            <a:spLocks/>
          </p:cNvSpPr>
          <p:nvPr/>
        </p:nvSpPr>
        <p:spPr bwMode="auto">
          <a:xfrm>
            <a:off x="533400" y="3048000"/>
            <a:ext cx="7696200" cy="2819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000" dirty="0"/>
              <a:t>Create G’ with one extra node s with 0 weight edges to all nodes</a:t>
            </a:r>
          </a:p>
          <a:p>
            <a:pPr marL="0" indent="0">
              <a:buFont typeface="Wingdings" charset="0"/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Font typeface="Wingdings" charset="0"/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Font typeface="Wingdings" charset="0"/>
              <a:buNone/>
            </a:pPr>
            <a:r>
              <a:rPr lang="en-US" sz="2000" dirty="0"/>
              <a:t>	run </a:t>
            </a:r>
            <a:r>
              <a:rPr lang="en-US" sz="2000" dirty="0" err="1"/>
              <a:t>Dijkstra’s</a:t>
            </a:r>
            <a:r>
              <a:rPr lang="en-US" sz="2000" dirty="0"/>
              <a:t> from every vertex</a:t>
            </a:r>
          </a:p>
          <a:p>
            <a:pPr marL="274320" lvl="1" indent="0">
              <a:buFont typeface="Wingdings" charset="0"/>
              <a:buNone/>
            </a:pPr>
            <a:r>
              <a:rPr lang="en-US" sz="2000" dirty="0"/>
              <a:t>	reweight shortest paths based on G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33400" y="3048000"/>
            <a:ext cx="7391400" cy="152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5638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does this work (i.e. how do we guarantee that reweighted graph has only positive edges)?</a:t>
            </a:r>
          </a:p>
        </p:txBody>
      </p:sp>
    </p:spTree>
    <p:extLst>
      <p:ext uri="{BB962C8B-B14F-4D97-AF65-F5344CB8AC3E}">
        <p14:creationId xmlns:p14="http://schemas.microsoft.com/office/powerpoint/2010/main" val="322032129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Reweighted graph is positive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46834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Take two nodes u and v</a:t>
            </a:r>
          </a:p>
          <a:p>
            <a:endParaRPr lang="en-US" sz="2400" dirty="0"/>
          </a:p>
          <a:p>
            <a:r>
              <a:rPr lang="en-US" sz="2400" dirty="0"/>
              <a:t>h(u) shortest distance from s to u</a:t>
            </a:r>
          </a:p>
          <a:p>
            <a:r>
              <a:rPr lang="en-US" sz="2400" dirty="0"/>
              <a:t>h(v) shortest distance from s to v</a:t>
            </a:r>
          </a:p>
          <a:p>
            <a:endParaRPr lang="en-US" sz="2400" dirty="0"/>
          </a:p>
          <a:p>
            <a:r>
              <a:rPr lang="en-US" sz="2400" dirty="0"/>
              <a:t>Claim: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81200" y="3581399"/>
          <a:ext cx="2209800" cy="36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11" name="Equation" r:id="rId3" imgW="1231900" imgH="203200" progId="Equation.3">
                  <p:embed/>
                </p:oleObj>
              </mc:Choice>
              <mc:Fallback>
                <p:oleObj name="Equation" r:id="rId3" imgW="1231900" imgH="203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3581399"/>
                        <a:ext cx="2209800" cy="364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4600" y="4495800"/>
            <a:ext cx="840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32488184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Reweighted graph is positive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46834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Take two nodes u and v</a:t>
            </a:r>
          </a:p>
          <a:p>
            <a:endParaRPr lang="en-US" sz="2400" dirty="0"/>
          </a:p>
          <a:p>
            <a:r>
              <a:rPr lang="en-US" sz="2400" dirty="0"/>
              <a:t>h(u) shortest distance from s to u</a:t>
            </a:r>
          </a:p>
          <a:p>
            <a:r>
              <a:rPr lang="en-US" sz="2400" dirty="0"/>
              <a:t>h(v) shortest distance from s to v</a:t>
            </a:r>
          </a:p>
          <a:p>
            <a:endParaRPr lang="en-US" sz="2400" dirty="0"/>
          </a:p>
          <a:p>
            <a:r>
              <a:rPr lang="en-US" sz="2400" dirty="0"/>
              <a:t>Claim: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81200" y="3581399"/>
          <a:ext cx="2209800" cy="36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5" name="Equation" r:id="rId3" imgW="1231900" imgH="203200" progId="Equation.3">
                  <p:embed/>
                </p:oleObj>
              </mc:Choice>
              <mc:Fallback>
                <p:oleObj name="Equation" r:id="rId3" imgW="1231900" imgH="203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3581399"/>
                        <a:ext cx="2209800" cy="364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4495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this weren’t true, we could have made a shorter path s to v using u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… but this is in contradiction with how we defined h(v)</a:t>
            </a:r>
          </a:p>
        </p:txBody>
      </p:sp>
    </p:spTree>
    <p:extLst>
      <p:ext uri="{BB962C8B-B14F-4D97-AF65-F5344CB8AC3E}">
        <p14:creationId xmlns:p14="http://schemas.microsoft.com/office/powerpoint/2010/main" val="240556653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Reweighted graph is positive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46834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Take two nodes u and v</a:t>
            </a:r>
          </a:p>
          <a:p>
            <a:endParaRPr lang="en-US" sz="2400" dirty="0"/>
          </a:p>
          <a:p>
            <a:r>
              <a:rPr lang="en-US" sz="2400" dirty="0"/>
              <a:t>h(u) shortest distance from s to u</a:t>
            </a:r>
          </a:p>
          <a:p>
            <a:r>
              <a:rPr lang="en-US" sz="2400" dirty="0"/>
              <a:t>h(v) shortest distance from s to v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5800" y="3581400"/>
          <a:ext cx="2209800" cy="36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81" name="Equation" r:id="rId3" imgW="1231900" imgH="203200" progId="Equation.3">
                  <p:embed/>
                </p:oleObj>
              </mc:Choice>
              <mc:Fallback>
                <p:oleObj name="Equation" r:id="rId3" imgW="1231900" imgH="203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581400"/>
                        <a:ext cx="2209800" cy="364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01675" y="4206875"/>
          <a:ext cx="25749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82" name="Equation" r:id="rId5" imgW="1435100" imgH="203200" progId="Equation.3">
                  <p:embed/>
                </p:oleObj>
              </mc:Choice>
              <mc:Fallback>
                <p:oleObj name="Equation" r:id="rId5" imgW="1435100" imgH="203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1675" y="4206875"/>
                        <a:ext cx="2574925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>
          <a:xfrm rot="16200000">
            <a:off x="1524000" y="3733800"/>
            <a:ext cx="533400" cy="2057400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87219" y="5204763"/>
            <a:ext cx="150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this?</a:t>
            </a:r>
          </a:p>
        </p:txBody>
      </p:sp>
    </p:spTree>
    <p:extLst>
      <p:ext uri="{BB962C8B-B14F-4D97-AF65-F5344CB8AC3E}">
        <p14:creationId xmlns:p14="http://schemas.microsoft.com/office/powerpoint/2010/main" val="72324142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Reweighted graph is positive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46834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Take two nodes u and v</a:t>
            </a:r>
          </a:p>
          <a:p>
            <a:endParaRPr lang="en-US" sz="2400" dirty="0"/>
          </a:p>
          <a:p>
            <a:r>
              <a:rPr lang="en-US" sz="2400" dirty="0"/>
              <a:t>h(u) shortest distance from s to u</a:t>
            </a:r>
          </a:p>
          <a:p>
            <a:r>
              <a:rPr lang="en-US" sz="2400" dirty="0"/>
              <a:t>h(v) shortest distance from s to v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5800" y="3581400"/>
          <a:ext cx="2209800" cy="36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49" name="Equation" r:id="rId3" imgW="1231900" imgH="203200" progId="Equation.3">
                  <p:embed/>
                </p:oleObj>
              </mc:Choice>
              <mc:Fallback>
                <p:oleObj name="Equation" r:id="rId3" imgW="1231900" imgH="203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581400"/>
                        <a:ext cx="2209800" cy="364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01675" y="4206875"/>
          <a:ext cx="25749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50" name="Equation" r:id="rId5" imgW="1435100" imgH="203200" progId="Equation.3">
                  <p:embed/>
                </p:oleObj>
              </mc:Choice>
              <mc:Fallback>
                <p:oleObj name="Equation" r:id="rId5" imgW="1435100" imgH="203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1675" y="4206875"/>
                        <a:ext cx="2574925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>
          <a:xfrm rot="16200000">
            <a:off x="1524000" y="3733800"/>
            <a:ext cx="533400" cy="2057400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7200" y="5181600"/>
          <a:ext cx="3429000" cy="39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51" name="Equation" r:id="rId7" imgW="1752600" imgH="203200" progId="Equation.3">
                  <p:embed/>
                </p:oleObj>
              </mc:Choice>
              <mc:Fallback>
                <p:oleObj name="Equation" r:id="rId7" imgW="1752600" imgH="203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5181600"/>
                        <a:ext cx="3429000" cy="397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09563" y="6019800"/>
          <a:ext cx="3876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52" name="Equation" r:id="rId9" imgW="1981200" imgH="203200" progId="Equation.3">
                  <p:embed/>
                </p:oleObj>
              </mc:Choice>
              <mc:Fallback>
                <p:oleObj name="Equation" r:id="rId9" imgW="1981200" imgH="203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9563" y="6019800"/>
                        <a:ext cx="387667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95800" y="59068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All edge weights in reweighted graph are non-negative</a:t>
            </a:r>
          </a:p>
        </p:txBody>
      </p:sp>
    </p:spTree>
    <p:extLst>
      <p:ext uri="{BB962C8B-B14F-4D97-AF65-F5344CB8AC3E}">
        <p14:creationId xmlns:p14="http://schemas.microsoft.com/office/powerpoint/2010/main" val="204302590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Johnson’s algorithm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7696200" cy="2819400"/>
          </a:xfrm>
          <a:solidFill>
            <a:srgbClr val="FFFFFF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Create G’</a:t>
            </a:r>
          </a:p>
          <a:p>
            <a:pPr marL="0" indent="0">
              <a:buNone/>
            </a:pPr>
            <a:r>
              <a:rPr lang="en-US" sz="2400" dirty="0"/>
              <a:t>run Bellman-Ford(G’,s)</a:t>
            </a:r>
          </a:p>
          <a:p>
            <a:pPr marL="0" indent="0">
              <a:buNone/>
            </a:pPr>
            <a:r>
              <a:rPr lang="en-US" sz="2400" dirty="0"/>
              <a:t>if no negative-weight cycle</a:t>
            </a:r>
          </a:p>
          <a:p>
            <a:pPr marL="274320" lvl="1" indent="0">
              <a:buNone/>
            </a:pPr>
            <a:r>
              <a:rPr lang="en-US" sz="2400" dirty="0"/>
              <a:t>	reweight edges in G</a:t>
            </a:r>
          </a:p>
          <a:p>
            <a:pPr marL="274320" lvl="1" indent="0">
              <a:buNone/>
            </a:pPr>
            <a:r>
              <a:rPr lang="en-US" sz="2400" dirty="0"/>
              <a:t>	run </a:t>
            </a:r>
            <a:r>
              <a:rPr lang="en-US" sz="2400" dirty="0" err="1"/>
              <a:t>Dijkstra’s</a:t>
            </a:r>
            <a:r>
              <a:rPr lang="en-US" sz="2400" dirty="0"/>
              <a:t> from every vertex</a:t>
            </a:r>
          </a:p>
          <a:p>
            <a:pPr marL="274320" lvl="1" indent="0">
              <a:buNone/>
            </a:pPr>
            <a:r>
              <a:rPr lang="en-US" sz="2400" dirty="0"/>
              <a:t>	reweight shortest paths based on 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953000"/>
            <a:ext cx="15311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Run-time?</a:t>
            </a:r>
          </a:p>
        </p:txBody>
      </p:sp>
    </p:spTree>
    <p:extLst>
      <p:ext uri="{BB962C8B-B14F-4D97-AF65-F5344CB8AC3E}">
        <p14:creationId xmlns:p14="http://schemas.microsoft.com/office/powerpoint/2010/main" val="264862919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Johnson’s algorithm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5541666" cy="2819400"/>
          </a:xfrm>
          <a:solidFill>
            <a:srgbClr val="FFFFFF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Create G’</a:t>
            </a:r>
          </a:p>
          <a:p>
            <a:pPr marL="0" indent="0">
              <a:buNone/>
            </a:pPr>
            <a:r>
              <a:rPr lang="en-US" sz="2400" dirty="0"/>
              <a:t>run Bellman-Ford(G’,s)</a:t>
            </a:r>
          </a:p>
          <a:p>
            <a:pPr marL="0" indent="0">
              <a:buNone/>
            </a:pPr>
            <a:r>
              <a:rPr lang="en-US" sz="2400" dirty="0"/>
              <a:t>if no negative-weight cycle</a:t>
            </a:r>
          </a:p>
          <a:p>
            <a:pPr marL="274320" lvl="1" indent="0">
              <a:buNone/>
            </a:pPr>
            <a:r>
              <a:rPr lang="en-US" sz="2400" dirty="0"/>
              <a:t>	reweight edges in G</a:t>
            </a:r>
          </a:p>
          <a:p>
            <a:pPr marL="274320" lvl="1" indent="0">
              <a:buNone/>
            </a:pPr>
            <a:r>
              <a:rPr lang="en-US" sz="2400" dirty="0"/>
              <a:t>	run </a:t>
            </a:r>
            <a:r>
              <a:rPr lang="en-US" sz="2400" dirty="0" err="1"/>
              <a:t>Dijkstra’s</a:t>
            </a:r>
            <a:r>
              <a:rPr lang="en-US" sz="2400" dirty="0"/>
              <a:t> from every vertex</a:t>
            </a:r>
          </a:p>
          <a:p>
            <a:pPr marL="274320" lvl="1" indent="0">
              <a:buNone/>
            </a:pPr>
            <a:r>
              <a:rPr lang="en-US" sz="2400" dirty="0"/>
              <a:t>	reweight shortest paths based on 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953000"/>
            <a:ext cx="15311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Run-time?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232AC3-2F36-E04C-8EB5-DB4CF96A6F02}"/>
              </a:ext>
            </a:extLst>
          </p:cNvPr>
          <p:cNvSpPr txBox="1"/>
          <p:nvPr/>
        </p:nvSpPr>
        <p:spPr>
          <a:xfrm>
            <a:off x="6370655" y="1828800"/>
            <a:ext cx="124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θ</a:t>
            </a:r>
            <a:r>
              <a:rPr lang="en-US" sz="2400" dirty="0">
                <a:solidFill>
                  <a:srgbClr val="0000FF"/>
                </a:solidFill>
              </a:rPr>
              <a:t>(V)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347B6B-FC88-4F48-997F-A91809180F12}"/>
              </a:ext>
            </a:extLst>
          </p:cNvPr>
          <p:cNvSpPr txBox="1"/>
          <p:nvPr/>
        </p:nvSpPr>
        <p:spPr>
          <a:xfrm>
            <a:off x="6300319" y="2172119"/>
            <a:ext cx="124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O(V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45B5E-90B2-D643-8300-7F3FAC9309B3}"/>
              </a:ext>
            </a:extLst>
          </p:cNvPr>
          <p:cNvSpPr txBox="1"/>
          <p:nvPr/>
        </p:nvSpPr>
        <p:spPr>
          <a:xfrm>
            <a:off x="6340511" y="3088051"/>
            <a:ext cx="124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θ</a:t>
            </a:r>
            <a:r>
              <a:rPr lang="en-US" sz="2400" dirty="0">
                <a:solidFill>
                  <a:srgbClr val="0000FF"/>
                </a:solidFill>
              </a:rPr>
              <a:t>(E)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2EA89-B4AE-3545-80BF-36F9C7562FAD}"/>
              </a:ext>
            </a:extLst>
          </p:cNvPr>
          <p:cNvSpPr txBox="1"/>
          <p:nvPr/>
        </p:nvSpPr>
        <p:spPr>
          <a:xfrm>
            <a:off x="6340511" y="3542318"/>
            <a:ext cx="219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O(V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logV+VE)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B7596-90FA-CF4A-97B9-DB1E89F391BC}"/>
              </a:ext>
            </a:extLst>
          </p:cNvPr>
          <p:cNvSpPr txBox="1"/>
          <p:nvPr/>
        </p:nvSpPr>
        <p:spPr>
          <a:xfrm>
            <a:off x="6370655" y="3996585"/>
            <a:ext cx="124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θ</a:t>
            </a:r>
            <a:r>
              <a:rPr lang="en-US" sz="2400" dirty="0">
                <a:solidFill>
                  <a:srgbClr val="0000FF"/>
                </a:solidFill>
              </a:rPr>
              <a:t>(E)</a:t>
            </a:r>
          </a:p>
        </p:txBody>
      </p:sp>
    </p:spTree>
    <p:extLst>
      <p:ext uri="{BB962C8B-B14F-4D97-AF65-F5344CB8AC3E}">
        <p14:creationId xmlns:p14="http://schemas.microsoft.com/office/powerpoint/2010/main" val="4424740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5385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 * Bellman-Ford: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O(V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E)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</a:t>
            </a:r>
            <a:r>
              <a:rPr lang="en-US" sz="3200" dirty="0" err="1"/>
              <a:t>θ</a:t>
            </a:r>
            <a:r>
              <a:rPr lang="en-US" sz="3200" dirty="0"/>
              <a:t>(V</a:t>
            </a:r>
            <a:r>
              <a:rPr lang="en-US" sz="3200" baseline="30000" dirty="0"/>
              <a:t>3</a:t>
            </a:r>
            <a:r>
              <a:rPr lang="en-US" sz="3200" dirty="0"/>
              <a:t>)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Johnson’s: </a:t>
            </a:r>
            <a:r>
              <a:rPr lang="en-US" sz="3200" dirty="0"/>
              <a:t>O(V</a:t>
            </a:r>
            <a:r>
              <a:rPr lang="en-US" sz="3200" baseline="30000" dirty="0"/>
              <a:t>2</a:t>
            </a:r>
            <a:r>
              <a:rPr lang="en-US" sz="3200" dirty="0"/>
              <a:t> log V + V E)</a:t>
            </a:r>
          </a:p>
        </p:txBody>
      </p:sp>
    </p:spTree>
    <p:extLst>
      <p:ext uri="{BB962C8B-B14F-4D97-AF65-F5344CB8AC3E}">
        <p14:creationId xmlns:p14="http://schemas.microsoft.com/office/powerpoint/2010/main" val="2798478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12304</TotalTime>
  <Words>6078</Words>
  <Application>Microsoft Macintosh PowerPoint</Application>
  <PresentationFormat>On-screen Show (4:3)</PresentationFormat>
  <Paragraphs>1824</Paragraphs>
  <Slides>97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5" baseType="lpstr">
      <vt:lpstr>Arial</vt:lpstr>
      <vt:lpstr>Calibri</vt:lpstr>
      <vt:lpstr>Cambria Math</vt:lpstr>
      <vt:lpstr>Tw Cen MT</vt:lpstr>
      <vt:lpstr>Wingdings</vt:lpstr>
      <vt:lpstr>Wingdings 2</vt:lpstr>
      <vt:lpstr>Median</vt:lpstr>
      <vt:lpstr>Equation</vt:lpstr>
      <vt:lpstr>shortest paths</vt:lpstr>
      <vt:lpstr>Admin</vt:lpstr>
      <vt:lpstr>Checkpoint 2</vt:lpstr>
      <vt:lpstr>Checkpoint 2 topics</vt:lpstr>
      <vt:lpstr>Checkpoint 2 topics</vt:lpstr>
      <vt:lpstr>All pairs shortest paths</vt:lpstr>
      <vt:lpstr>All pairs shortest paths</vt:lpstr>
      <vt:lpstr>All pairs shortest paths</vt:lpstr>
      <vt:lpstr>Floyd-Warshall: key idea</vt:lpstr>
      <vt:lpstr>Floyd-Warshall: key idea</vt:lpstr>
      <vt:lpstr>Floyd-Warshall: key idea</vt:lpstr>
      <vt:lpstr>Floyd-Warshall: key idea</vt:lpstr>
      <vt:lpstr>Floyd-Warshall: key idea</vt:lpstr>
      <vt:lpstr>Floyd-Warshall: key idea</vt:lpstr>
      <vt:lpstr>Recursive relationship</vt:lpstr>
      <vt:lpstr>Recursive relationship</vt:lpstr>
      <vt:lpstr>Recursive relationship</vt:lpstr>
      <vt:lpstr>Recursive relationship</vt:lpstr>
      <vt:lpstr>Recursive relationship</vt:lpstr>
      <vt:lpstr>Recursive relationship</vt:lpstr>
      <vt:lpstr>Recursive relationship</vt:lpstr>
      <vt:lpstr>Recursive relationship</vt:lpstr>
      <vt:lpstr>Floyd-Warshall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Floyd-Warshall analysis</vt:lpstr>
      <vt:lpstr>Floyd-Warshall analysis</vt:lpstr>
      <vt:lpstr>Floyd-Warshall analysis</vt:lpstr>
      <vt:lpstr>Floyd-Warshall analysis</vt:lpstr>
      <vt:lpstr>Floyd-Warshall analysis</vt:lpstr>
      <vt:lpstr>Floyd-Warshall analysis</vt:lpstr>
      <vt:lpstr>Floyd-Warshall analysis</vt:lpstr>
      <vt:lpstr>Floyd-Warshall analysis</vt:lpstr>
      <vt:lpstr>Floyd-Warshall analysis</vt:lpstr>
      <vt:lpstr>Floyd-Warshall: key idea</vt:lpstr>
      <vt:lpstr>Floyd-Warshall: key idea</vt:lpstr>
      <vt:lpstr>Floyd-Warshall analysis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Johnson’s: key idea</vt:lpstr>
      <vt:lpstr>Lemma</vt:lpstr>
      <vt:lpstr>Lemma: proof</vt:lpstr>
      <vt:lpstr>Lemma: proof</vt:lpstr>
      <vt:lpstr>Lemma: proof</vt:lpstr>
      <vt:lpstr>Lemma</vt:lpstr>
      <vt:lpstr>Selecting h</vt:lpstr>
      <vt:lpstr>Johnson’s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Selecting h</vt:lpstr>
      <vt:lpstr>Reweighted graph is positive</vt:lpstr>
      <vt:lpstr>Reweighted graph is positive</vt:lpstr>
      <vt:lpstr>Reweighted graph is positive</vt:lpstr>
      <vt:lpstr>Reweighted graph is positive</vt:lpstr>
      <vt:lpstr>Johnson’s algorithm</vt:lpstr>
      <vt:lpstr>Johnson’s algorithm</vt:lpstr>
      <vt:lpstr>All pairs shortest paths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Microsoft Office User</cp:lastModifiedBy>
  <cp:revision>677</cp:revision>
  <cp:lastPrinted>2023-04-05T18:43:28Z</cp:lastPrinted>
  <dcterms:created xsi:type="dcterms:W3CDTF">2013-09-08T20:10:23Z</dcterms:created>
  <dcterms:modified xsi:type="dcterms:W3CDTF">2023-04-10T19:16:29Z</dcterms:modified>
</cp:coreProperties>
</file>