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0"/>
  </p:handoutMasterIdLst>
  <p:sldIdLst>
    <p:sldId id="256" r:id="rId2"/>
    <p:sldId id="260" r:id="rId3"/>
    <p:sldId id="395" r:id="rId4"/>
    <p:sldId id="261" r:id="rId5"/>
    <p:sldId id="293" r:id="rId6"/>
    <p:sldId id="290" r:id="rId7"/>
    <p:sldId id="291" r:id="rId8"/>
    <p:sldId id="294" r:id="rId9"/>
    <p:sldId id="295" r:id="rId10"/>
    <p:sldId id="300" r:id="rId11"/>
    <p:sldId id="299" r:id="rId12"/>
    <p:sldId id="296" r:id="rId13"/>
    <p:sldId id="396" r:id="rId14"/>
    <p:sldId id="297" r:id="rId15"/>
    <p:sldId id="298" r:id="rId16"/>
    <p:sldId id="398" r:id="rId17"/>
    <p:sldId id="397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1AE97A-768B-CF4C-AAC2-47DE264B0D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3B93-53FF-6447-9052-A627225A14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3184BD-F851-714B-B024-F8B3521CCB21}" type="datetimeFigureOut">
              <a:rPr lang="en-US" altLang="en-US"/>
              <a:pPr/>
              <a:t>9/15/22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A8EB7-FF6D-C049-A833-A51CA3DCBA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A8943-A1C7-2441-A6C5-3AA7AF0093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039500-C494-6843-910E-3FA772665A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FE00AC20-E059-4249-9058-CDC9630B7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567D345-2BEB-0945-BBFC-9A3529C2314D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9FD88057-70AE-D047-93B0-E51AF71A0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9A929D0E-FDB3-8342-B94E-1BE11CCFF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6C1BC941-445A-704E-9731-29AFBA11D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A34F6554-A4FC-2646-9EF0-33BEEB475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CBD8CF65-32E1-C447-B6F6-ED84547AA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0A7173A2-8723-DA4D-B435-9570976A7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E77AC127-046B-1945-B5C0-47CE3952E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5366CE56-0BBF-8747-B258-31D617580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5FB58CAD-2748-2E40-BBED-A41B72565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1B178557-CD76-DC49-BAD5-319899E1E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7703F939-A4C9-9345-ACAB-F40C3F11F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6A7AB350-8BFC-B547-9288-967945D4F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CD1B991B-3243-914B-9A54-443295FBE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1875E9CF-7B7A-6940-9686-E5594978C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4BDCA309-363B-6D4E-A288-6F7B31F79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93B327D2-7A9C-D046-8E09-BB14B09F1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C642AB59-D5D2-4843-9B3E-B52AA73FA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4B21EE77-F9E4-3E40-9A86-23830DF07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0E75926-74B9-DE41-8839-1EF9D91B6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5EC8C1F5-A8CC-4A43-9531-5E83161F2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37E00170-E3A7-D549-8037-A9DB456BD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4F99A379-A3D7-0C45-9885-E621CEC10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B0B01B63-0812-764D-9F73-555983144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F4AF5F76-EBDF-5248-A3C4-E95BD60DE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88EB8922-B266-B04A-AE83-F53BD314E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39F7C163-503C-5F48-84B5-A7C4BE85D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F7AD9684-B08E-EB48-909C-9D99A29D6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6E0B3A2F-63E7-8648-B348-F4C3B94E2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53CF0463-ADCA-1844-A6DC-5521A6B73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A801E4F-B717-6745-A068-F0F8B2258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6093043-4027-614B-9C75-ED22695F6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6BD6CBA1-093E-3348-9442-F50096AF4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530F695E-C75C-FC45-B128-94D1C984A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7340989E-03BE-6041-98D4-0D048130B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40EA9BCB-5F42-834F-AC12-19A8D3CAE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ADB4F11-7A03-CE4F-8EEE-FA73FEE70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74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9A524A-21CE-4845-AACC-670AEB6CC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57EA97-8E28-E04F-BBDD-B797BA920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DF8DBA4-4EBB-6E43-9A1B-B30384B5D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C6CEE-8468-814E-B2BA-50182F3428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92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6C7998-AF2B-884D-8D98-2E53F8424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9EEA1F-0F9D-3B45-8714-1B51F269C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9A05957-8066-0B4A-B3FE-134CCAF336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12A1E-D996-FB4D-9BF9-0BBEBA136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68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50C9DA-05F7-B740-860F-F75A4DC9E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42EE1F-217B-BF4D-8A2E-B9366D17E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B517858-079A-884B-90E3-4AB34C071A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36E96-D8A3-F340-BF0E-0FB5A7F93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2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25DF64-90D3-7B4F-A232-27A6A39C2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CBDCE7-59F9-2242-B6F7-856C497BE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C6B61BD-C875-AD46-9376-F0F38A8F5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E9E1-FCC1-D14F-8107-D8C31ECA0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14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B4C614-EAAB-C943-8EBA-62A4599F7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9BD427-536A-0E47-86D5-8D6D68AA3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2FD2FF-ECF3-5D44-9F23-FFA677426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0B09E-5F1D-9D44-931D-55549F572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04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2B7AE7-BF44-B143-B123-7C31879EE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E70991-5DDE-1B47-AF43-C100F6EE3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159ACEF-DC91-6245-BE2E-BE2F08BEF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EB962-6968-BB41-9FDA-2632A2B899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31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F1DE7C-6631-2F4F-B554-143C1FC59B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428E54-546D-314F-A67B-98A3A93A8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CC4F935-75B1-6745-9E15-FF79E9C8C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B5A18-1D1E-694B-8D37-65A4A97D9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47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060B4EB-8925-A240-B154-DE6447B60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318D69D-7691-2043-ADC1-DDA3D5119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2AA3F80-6F04-E04A-AC98-C14F21D2E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1EAAA-41BC-C442-8F01-F0C8FD622C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10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BE8002-5325-8D42-905D-8D0954EEE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28E85D-453D-0744-874E-F1B077A7B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098FD8E-D17F-7B41-8B9F-FE708BDD2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6216E-4E11-DE4A-976C-3052532F0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84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6C14A6-941A-BE40-83F2-DEB07BEADF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20B3B2-EBF7-3545-982F-026214B43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70FAFAF-DF6C-8644-8486-004DF24ACF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3F23C-B144-A84F-8DCF-65F103BBC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11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C2798828-3577-4D40-9C81-8476E8F30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0A5C701-816F-3E4E-B592-4A43EF35D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7EB4DCA-7646-3842-8DAF-8A7DBA51F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1781936-3AA0-024D-90E4-4DE51177C7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3546863-0C72-5C4B-B335-C7F2179B11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D6A6782-87AC-5543-A0ED-CC065FF77A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0A0DF79-1942-EC4C-8588-DF35CA2B2A2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CBF2F2F2-F33A-2B4E-A5F5-6540FC7855DE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436F8D3A-670D-1C40-B9D9-DD6B770C4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3675C68D-4120-6E4E-B7A2-DA20CAF89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EEBD6552-F616-3F42-B5C9-097A35779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A11436E5-266B-4B4B-A850-B412A544F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2ACC07F1-910B-3349-B9EF-1AAEDA554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F77ADC2F-2EB7-B743-B095-7896F05F7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A9699BD4-A7FD-4F4A-8E84-F977CCFA7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70D1EBB8-FACE-5549-AE5E-CA1EA1597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C1FC6EA5-E702-384B-90D5-122AD5184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2" name="Oval 18">
              <a:extLst>
                <a:ext uri="{FF2B5EF4-FFF2-40B4-BE49-F238E27FC236}">
                  <a16:creationId xmlns:a16="http://schemas.microsoft.com/office/drawing/2014/main" id="{0593E042-9D99-CF4E-913E-995D083A1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BA463A4F-4FCF-7D48-9D81-FEA322A4A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02DEA145-2EF3-A744-959C-0979C1969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5" name="Oval 21">
              <a:extLst>
                <a:ext uri="{FF2B5EF4-FFF2-40B4-BE49-F238E27FC236}">
                  <a16:creationId xmlns:a16="http://schemas.microsoft.com/office/drawing/2014/main" id="{2BAC515F-ACD0-B141-9985-D52B56D88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6" name="Oval 22">
              <a:extLst>
                <a:ext uri="{FF2B5EF4-FFF2-40B4-BE49-F238E27FC236}">
                  <a16:creationId xmlns:a16="http://schemas.microsoft.com/office/drawing/2014/main" id="{E9BD3C6B-741A-9B44-A4E3-0F6C7808F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7" name="Oval 23">
              <a:extLst>
                <a:ext uri="{FF2B5EF4-FFF2-40B4-BE49-F238E27FC236}">
                  <a16:creationId xmlns:a16="http://schemas.microsoft.com/office/drawing/2014/main" id="{E6C5C74A-1E5E-8B4C-A67D-344F60E58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8" name="Oval 24">
              <a:extLst>
                <a:ext uri="{FF2B5EF4-FFF2-40B4-BE49-F238E27FC236}">
                  <a16:creationId xmlns:a16="http://schemas.microsoft.com/office/drawing/2014/main" id="{A33622A7-4DBE-924D-B8CC-6437B01DD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9" name="Oval 25">
              <a:extLst>
                <a:ext uri="{FF2B5EF4-FFF2-40B4-BE49-F238E27FC236}">
                  <a16:creationId xmlns:a16="http://schemas.microsoft.com/office/drawing/2014/main" id="{71548A38-978C-8C4E-AB24-828563181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0" name="Oval 26">
              <a:extLst>
                <a:ext uri="{FF2B5EF4-FFF2-40B4-BE49-F238E27FC236}">
                  <a16:creationId xmlns:a16="http://schemas.microsoft.com/office/drawing/2014/main" id="{2768D24C-06A8-5A46-BDCD-C658F7B6D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AF894559-44BE-2546-8E57-24EC117BE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DAAF2909-47D1-3D47-A131-0A19D5ACF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19367B3D-D569-2F40-9BE3-EB230EF88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4" name="Oval 30">
              <a:extLst>
                <a:ext uri="{FF2B5EF4-FFF2-40B4-BE49-F238E27FC236}">
                  <a16:creationId xmlns:a16="http://schemas.microsoft.com/office/drawing/2014/main" id="{34300D07-8501-2144-9C13-E07C13D6C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8D1D4351-ADC5-EC4E-94E0-187866132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6" name="Oval 32">
              <a:extLst>
                <a:ext uri="{FF2B5EF4-FFF2-40B4-BE49-F238E27FC236}">
                  <a16:creationId xmlns:a16="http://schemas.microsoft.com/office/drawing/2014/main" id="{DE81295F-A55C-904F-B01B-1A0609F56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Oval 33">
              <a:extLst>
                <a:ext uri="{FF2B5EF4-FFF2-40B4-BE49-F238E27FC236}">
                  <a16:creationId xmlns:a16="http://schemas.microsoft.com/office/drawing/2014/main" id="{4079039F-5109-904A-B9B0-52E819EF9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8" name="Oval 34">
              <a:extLst>
                <a:ext uri="{FF2B5EF4-FFF2-40B4-BE49-F238E27FC236}">
                  <a16:creationId xmlns:a16="http://schemas.microsoft.com/office/drawing/2014/main" id="{EE0F1C36-F475-B747-B0E6-989FD0B85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57F1D021-B356-874E-928E-19FEFC39C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D1A59FA3-DD9D-E34D-8EC9-29C174DC3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89631445-145D-3D43-9D41-B539664A4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5B654C4F-E241-A549-BA68-B966C3A53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E6740FB2-A602-7D47-8B7D-3DFCEFAE1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111356C-877A-6440-B985-2DDD5DF019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Data Structures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6050C09-1ABB-0449-87DE-884B47F4D9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A826E1B-A10E-2248-AB5D-32665ADFE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Stack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1B9F1B6-5629-7643-AE6E-179ABF41E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52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LIFO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Picture the stack of plates at a buffet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Can implement with an array or a linked list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EFCC3EA3-3C11-D44A-9862-FAFA1F78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81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push(1)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1E08FC99-9703-D64A-B948-856BA5DF5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push(2)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C10EBC37-155E-474E-A3ED-18DAA0222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648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push(3)</a:t>
            </a:r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97FD9D9A-2E9D-1447-AFF4-A4CCCE0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pop()</a:t>
            </a:r>
          </a:p>
        </p:txBody>
      </p:sp>
      <p:sp>
        <p:nvSpPr>
          <p:cNvPr id="54280" name="Text Box 8">
            <a:extLst>
              <a:ext uri="{FF2B5EF4-FFF2-40B4-BE49-F238E27FC236}">
                <a16:creationId xmlns:a16="http://schemas.microsoft.com/office/drawing/2014/main" id="{0408B84C-4174-964A-9250-9C70793F0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638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pop()</a:t>
            </a:r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id="{96228AA8-ECD3-3147-A24E-130BD35F1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96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pop()</a:t>
            </a:r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FEA59074-6206-7D41-AF6C-6357C03D1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419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A5B1409D-4177-FB42-956F-0F161C291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699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54284" name="Text Box 12">
            <a:extLst>
              <a:ext uri="{FF2B5EF4-FFF2-40B4-BE49-F238E27FC236}">
                <a16:creationId xmlns:a16="http://schemas.microsoft.com/office/drawing/2014/main" id="{4B0DE149-B028-1545-8322-FDA649CC5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156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grpSp>
        <p:nvGrpSpPr>
          <p:cNvPr id="23564" name="Group 13">
            <a:extLst>
              <a:ext uri="{FF2B5EF4-FFF2-40B4-BE49-F238E27FC236}">
                <a16:creationId xmlns:a16="http://schemas.microsoft.com/office/drawing/2014/main" id="{86BF3C75-BD78-F847-BDF9-96D367C8C42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54286" name="Rectangle 14">
              <a:extLst>
                <a:ext uri="{FF2B5EF4-FFF2-40B4-BE49-F238E27FC236}">
                  <a16:creationId xmlns:a16="http://schemas.microsoft.com/office/drawing/2014/main" id="{166DA9B8-AA0A-DA4E-B4D8-34F4C7129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87" name="Line 15">
              <a:extLst>
                <a:ext uri="{FF2B5EF4-FFF2-40B4-BE49-F238E27FC236}">
                  <a16:creationId xmlns:a16="http://schemas.microsoft.com/office/drawing/2014/main" id="{2413B562-1D94-2F49-AAB8-353596816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88" name="Line 16">
              <a:extLst>
                <a:ext uri="{FF2B5EF4-FFF2-40B4-BE49-F238E27FC236}">
                  <a16:creationId xmlns:a16="http://schemas.microsoft.com/office/drawing/2014/main" id="{B6E08F9C-E2D0-4D41-84C7-048BDEDEB6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89" name="Line 17">
              <a:extLst>
                <a:ext uri="{FF2B5EF4-FFF2-40B4-BE49-F238E27FC236}">
                  <a16:creationId xmlns:a16="http://schemas.microsoft.com/office/drawing/2014/main" id="{16FBA4F8-DC7E-CC45-AFBC-2779C1C504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0" name="Line 18">
              <a:extLst>
                <a:ext uri="{FF2B5EF4-FFF2-40B4-BE49-F238E27FC236}">
                  <a16:creationId xmlns:a16="http://schemas.microsoft.com/office/drawing/2014/main" id="{5A1E9F61-662C-3342-8052-BE80295459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1" name="Line 19">
              <a:extLst>
                <a:ext uri="{FF2B5EF4-FFF2-40B4-BE49-F238E27FC236}">
                  <a16:creationId xmlns:a16="http://schemas.microsoft.com/office/drawing/2014/main" id="{727B5DD9-D992-554A-A498-59D70F6DF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2" name="Line 20">
              <a:extLst>
                <a:ext uri="{FF2B5EF4-FFF2-40B4-BE49-F238E27FC236}">
                  <a16:creationId xmlns:a16="http://schemas.microsoft.com/office/drawing/2014/main" id="{0DE987AF-E3B3-CE47-A438-D9EA63492D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3" name="Line 21">
              <a:extLst>
                <a:ext uri="{FF2B5EF4-FFF2-40B4-BE49-F238E27FC236}">
                  <a16:creationId xmlns:a16="http://schemas.microsoft.com/office/drawing/2014/main" id="{2516CF1B-1A33-2B4C-8375-CA2A4EA98B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4" name="Line 22">
              <a:extLst>
                <a:ext uri="{FF2B5EF4-FFF2-40B4-BE49-F238E27FC236}">
                  <a16:creationId xmlns:a16="http://schemas.microsoft.com/office/drawing/2014/main" id="{7194077E-87B7-A84E-A923-DCCD51500F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5" name="Line 23">
              <a:extLst>
                <a:ext uri="{FF2B5EF4-FFF2-40B4-BE49-F238E27FC236}">
                  <a16:creationId xmlns:a16="http://schemas.microsoft.com/office/drawing/2014/main" id="{9B1DB805-A2F1-F749-B396-EAC43081D4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6" name="Line 24">
              <a:extLst>
                <a:ext uri="{FF2B5EF4-FFF2-40B4-BE49-F238E27FC236}">
                  <a16:creationId xmlns:a16="http://schemas.microsoft.com/office/drawing/2014/main" id="{8986BA6E-2B7B-5746-B510-82029B514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7" name="Line 25">
              <a:extLst>
                <a:ext uri="{FF2B5EF4-FFF2-40B4-BE49-F238E27FC236}">
                  <a16:creationId xmlns:a16="http://schemas.microsoft.com/office/drawing/2014/main" id="{28FBC92C-30CB-E14D-B5BE-164AE6163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8" name="Line 26">
              <a:extLst>
                <a:ext uri="{FF2B5EF4-FFF2-40B4-BE49-F238E27FC236}">
                  <a16:creationId xmlns:a16="http://schemas.microsoft.com/office/drawing/2014/main" id="{5828CCE6-4A3C-4848-9F0C-4A3451D8F5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299" name="Line 27">
              <a:extLst>
                <a:ext uri="{FF2B5EF4-FFF2-40B4-BE49-F238E27FC236}">
                  <a16:creationId xmlns:a16="http://schemas.microsoft.com/office/drawing/2014/main" id="{A17B90E8-13DE-F448-BC42-398427412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300" name="Line 28">
              <a:extLst>
                <a:ext uri="{FF2B5EF4-FFF2-40B4-BE49-F238E27FC236}">
                  <a16:creationId xmlns:a16="http://schemas.microsoft.com/office/drawing/2014/main" id="{5BD4C4FE-809B-D24B-BE3C-1FD6888C8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54301" name="Rectangle 29">
            <a:extLst>
              <a:ext uri="{FF2B5EF4-FFF2-40B4-BE49-F238E27FC236}">
                <a16:creationId xmlns:a16="http://schemas.microsoft.com/office/drawing/2014/main" id="{BA0153FB-9DC4-3546-9CC2-9B17D0F9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990600"/>
            <a:ext cx="3810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302" name="Rectangle 30">
            <a:extLst>
              <a:ext uri="{FF2B5EF4-FFF2-40B4-BE49-F238E27FC236}">
                <a16:creationId xmlns:a16="http://schemas.microsoft.com/office/drawing/2014/main" id="{96F3C169-6B06-5442-B33C-248BAD198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990600"/>
            <a:ext cx="3810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303" name="Rectangle 31">
            <a:extLst>
              <a:ext uri="{FF2B5EF4-FFF2-40B4-BE49-F238E27FC236}">
                <a16:creationId xmlns:a16="http://schemas.microsoft.com/office/drawing/2014/main" id="{65B84CF3-06F1-CB45-AE6A-34D35C85C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90600"/>
            <a:ext cx="3810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304" name="Line 32">
            <a:extLst>
              <a:ext uri="{FF2B5EF4-FFF2-40B4-BE49-F238E27FC236}">
                <a16:creationId xmlns:a16="http://schemas.microsoft.com/office/drawing/2014/main" id="{F00D2A6A-73B4-9446-9288-AD4A32C657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FA744046-62E5-874B-8530-928756058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76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3" grpId="0"/>
      <p:bldP spid="542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1D7B91A-C942-4840-9DD2-77D6B15D7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Stack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0142523-8EA0-8344-83E5-9BBE884FC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781800" cy="44116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Empty – check if stack is empty</a:t>
            </a:r>
          </a:p>
          <a:p>
            <a:pPr lvl="1" eaLnBrk="1" hangingPunct="1"/>
            <a:r>
              <a:rPr lang="en-US" altLang="en-US"/>
              <a:t>Array: </a:t>
            </a:r>
          </a:p>
          <a:p>
            <a:pPr lvl="1" eaLnBrk="1" hangingPunct="1"/>
            <a:r>
              <a:rPr lang="en-US" altLang="en-US"/>
              <a:t>Linked list: </a:t>
            </a:r>
          </a:p>
          <a:p>
            <a:pPr lvl="1" eaLnBrk="1" hangingPunct="1"/>
            <a:r>
              <a:rPr lang="en-US" altLang="en-US"/>
              <a:t>Runtime: 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66370EB0-9D1F-1945-A3F0-809407851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00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(1)</a:t>
            </a:r>
            <a:endParaRPr lang="el-GR" altLang="en-US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E73FD4-41E6-6B4D-8609-279E93D8E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860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check if </a:t>
            </a:r>
            <a:r>
              <a:rPr lang="ja-JP" altLang="en-US">
                <a:solidFill>
                  <a:srgbClr val="0000FF"/>
                </a:solidFill>
              </a:rPr>
              <a:t>“</a:t>
            </a:r>
            <a:r>
              <a:rPr lang="en-US" altLang="ja-JP">
                <a:solidFill>
                  <a:srgbClr val="0000FF"/>
                </a:solidFill>
              </a:rPr>
              <a:t>top</a:t>
            </a:r>
            <a:r>
              <a:rPr lang="ja-JP" altLang="en-US">
                <a:solidFill>
                  <a:srgbClr val="0000FF"/>
                </a:solidFill>
              </a:rPr>
              <a:t>”</a:t>
            </a:r>
            <a:r>
              <a:rPr lang="en-US" altLang="ja-JP">
                <a:solidFill>
                  <a:srgbClr val="0000FF"/>
                </a:solidFill>
              </a:rPr>
              <a:t> is at index 0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8DC96-9BB6-FF4B-80EB-F1FBD1274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38438"/>
            <a:ext cx="541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check if </a:t>
            </a:r>
            <a:r>
              <a:rPr lang="ja-JP" altLang="en-US">
                <a:solidFill>
                  <a:srgbClr val="0000FF"/>
                </a:solidFill>
              </a:rPr>
              <a:t>“</a:t>
            </a:r>
            <a:r>
              <a:rPr lang="en-US" altLang="ja-JP">
                <a:solidFill>
                  <a:srgbClr val="0000FF"/>
                </a:solidFill>
              </a:rPr>
              <a:t>head</a:t>
            </a:r>
            <a:r>
              <a:rPr lang="ja-JP" altLang="en-US">
                <a:solidFill>
                  <a:srgbClr val="0000FF"/>
                </a:solidFill>
              </a:rPr>
              <a:t>”</a:t>
            </a:r>
            <a:r>
              <a:rPr lang="en-US" altLang="ja-JP">
                <a:solidFill>
                  <a:srgbClr val="0000FF"/>
                </a:solidFill>
              </a:rPr>
              <a:t> pointer is null</a:t>
            </a:r>
            <a:endParaRPr lang="en-US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1BBAA9F-382A-9440-9F39-38CCEE64E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Stack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3B00BD5-9323-A64B-97A7-C345C0233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Pop – removes the top element from the list</a:t>
            </a:r>
          </a:p>
          <a:p>
            <a:pPr lvl="1" eaLnBrk="1" hangingPunct="1"/>
            <a:r>
              <a:rPr lang="en-US" altLang="en-US"/>
              <a:t>check if empty, if so, </a:t>
            </a:r>
            <a:r>
              <a:rPr lang="ja-JP" altLang="en-US"/>
              <a:t>“</a:t>
            </a:r>
            <a:r>
              <a:rPr lang="en-US" altLang="ja-JP"/>
              <a:t>underflow</a:t>
            </a:r>
            <a:r>
              <a:rPr lang="ja-JP" altLang="en-US"/>
              <a:t>”</a:t>
            </a:r>
            <a:endParaRPr lang="en-US" altLang="ja-JP"/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Array: </a:t>
            </a:r>
          </a:p>
          <a:p>
            <a:pPr lvl="2" eaLnBrk="1" hangingPunct="1"/>
            <a:r>
              <a:rPr lang="en-US" altLang="en-US"/>
              <a:t>return element at </a:t>
            </a:r>
            <a:r>
              <a:rPr lang="ja-JP" altLang="en-US"/>
              <a:t>“</a:t>
            </a:r>
            <a:r>
              <a:rPr lang="en-US" altLang="ja-JP"/>
              <a:t>top</a:t>
            </a:r>
            <a:r>
              <a:rPr lang="ja-JP" altLang="en-US"/>
              <a:t>”</a:t>
            </a:r>
            <a:r>
              <a:rPr lang="en-US" altLang="ja-JP"/>
              <a:t> and decrement </a:t>
            </a:r>
            <a:r>
              <a:rPr lang="ja-JP" altLang="en-US"/>
              <a:t>“</a:t>
            </a:r>
            <a:r>
              <a:rPr lang="en-US" altLang="ja-JP"/>
              <a:t>top</a:t>
            </a:r>
            <a:r>
              <a:rPr lang="ja-JP" altLang="en-US"/>
              <a:t>”</a:t>
            </a:r>
            <a:endParaRPr lang="en-US" altLang="ja-JP"/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Linked list:</a:t>
            </a:r>
          </a:p>
          <a:p>
            <a:pPr lvl="2" eaLnBrk="1" hangingPunct="1"/>
            <a:r>
              <a:rPr lang="en-US" altLang="en-US"/>
              <a:t>return and remove at front of linked list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Runtime:</a:t>
            </a:r>
          </a:p>
          <a:p>
            <a:pPr lvl="2" eaLnBrk="1" hangingPunct="1"/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(1)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6509D31-395D-8A40-BDCF-F800B8D1B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Stack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8FCBFB8-B13D-BC4D-9FF8-5E87B99E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Push – add an element to the list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Array:</a:t>
            </a:r>
          </a:p>
          <a:p>
            <a:pPr lvl="2" eaLnBrk="1" hangingPunct="1"/>
            <a:r>
              <a:rPr lang="en-US" altLang="en-US"/>
              <a:t>increment </a:t>
            </a:r>
            <a:r>
              <a:rPr lang="ja-JP" altLang="en-US"/>
              <a:t>“</a:t>
            </a:r>
            <a:r>
              <a:rPr lang="en-US" altLang="ja-JP"/>
              <a:t>top</a:t>
            </a:r>
            <a:r>
              <a:rPr lang="ja-JP" altLang="en-US"/>
              <a:t>”</a:t>
            </a:r>
            <a:r>
              <a:rPr lang="en-US" altLang="ja-JP"/>
              <a:t> and insert element.  Must check for overflow!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Linked list:</a:t>
            </a:r>
          </a:p>
          <a:p>
            <a:pPr lvl="2" eaLnBrk="1" hangingPunct="1"/>
            <a:r>
              <a:rPr lang="en-US" altLang="en-US"/>
              <a:t>insert element at front of linked list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Runtime:</a:t>
            </a:r>
          </a:p>
          <a:p>
            <a:pPr lvl="2" eaLnBrk="1" hangingPunct="1"/>
            <a:r>
              <a:rPr lang="en-US" altLang="en-US"/>
              <a:t> </a:t>
            </a:r>
            <a:r>
              <a:rPr lang="el-GR" altLang="en-US" sz="24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400">
                <a:solidFill>
                  <a:srgbClr val="0000FF"/>
                </a:solidFill>
                <a:cs typeface="Arial" panose="020B0604020202020204" pitchFamily="34" charset="0"/>
              </a:rPr>
              <a:t>(1)</a:t>
            </a:r>
            <a:endParaRPr lang="el-GR" altLang="en-US" sz="24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8AB8ADE-B6DF-1A4E-B0E0-0EC669C91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Stack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5EE407D-5A67-9543-B572-78441D20E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Array or linked list?</a:t>
            </a:r>
          </a:p>
          <a:p>
            <a:pPr lvl="1" eaLnBrk="1" hangingPunct="1"/>
            <a:r>
              <a:rPr lang="en-US" altLang="en-US" sz="2400" dirty="0"/>
              <a:t>Array: more memory efficient</a:t>
            </a:r>
          </a:p>
          <a:p>
            <a:pPr lvl="1" eaLnBrk="1" hangingPunct="1"/>
            <a:r>
              <a:rPr lang="en-US" altLang="en-US" sz="2400" dirty="0"/>
              <a:t>Linked list: don’</a:t>
            </a:r>
            <a:r>
              <a:rPr lang="en-US" altLang="ja-JP" sz="2400" dirty="0"/>
              <a:t>t have to worry about </a:t>
            </a:r>
            <a:r>
              <a:rPr lang="ja-JP" altLang="en-US" sz="2400"/>
              <a:t>“</a:t>
            </a:r>
            <a:r>
              <a:rPr lang="en-US" altLang="ja-JP" sz="2400" dirty="0"/>
              <a:t>overflow</a:t>
            </a:r>
            <a:r>
              <a:rPr lang="ja-JP" altLang="en-US" sz="2400"/>
              <a:t>”</a:t>
            </a:r>
            <a:endParaRPr lang="en-US" altLang="ja-JP" sz="2400" dirty="0"/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</a:rPr>
              <a:t>Other options?</a:t>
            </a:r>
          </a:p>
          <a:p>
            <a:pPr lvl="2" eaLnBrk="1" hangingPunct="1"/>
            <a:r>
              <a:rPr lang="en-US" altLang="en-US" sz="2000" dirty="0" err="1"/>
              <a:t>ArrayList</a:t>
            </a:r>
            <a:r>
              <a:rPr lang="en-US" altLang="en-US" sz="2000" dirty="0"/>
              <a:t> (expandable array): compromise between two, but not all operations are O(1)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Uses?</a:t>
            </a:r>
          </a:p>
          <a:p>
            <a:pPr lvl="1" eaLnBrk="1" hangingPunct="1"/>
            <a:r>
              <a:rPr lang="en-US" altLang="en-US" sz="2400" dirty="0"/>
              <a:t>runtime </a:t>
            </a:r>
            <a:r>
              <a:rPr lang="ja-JP" altLang="en-US" sz="2400"/>
              <a:t>“</a:t>
            </a:r>
            <a:r>
              <a:rPr lang="en-US" altLang="ja-JP" sz="2400" dirty="0"/>
              <a:t>stack</a:t>
            </a:r>
            <a:r>
              <a:rPr lang="ja-JP" altLang="en-US" sz="2400"/>
              <a:t>”</a:t>
            </a:r>
            <a:endParaRPr lang="en-US" altLang="ja-JP" sz="2400" dirty="0"/>
          </a:p>
          <a:p>
            <a:pPr lvl="1" eaLnBrk="1" hangingPunct="1"/>
            <a:r>
              <a:rPr lang="en-US" altLang="en-US" sz="2400" dirty="0"/>
              <a:t>graph search algorithms (depth first search)</a:t>
            </a:r>
          </a:p>
          <a:p>
            <a:pPr lvl="1" eaLnBrk="1" hangingPunct="1"/>
            <a:r>
              <a:rPr lang="en-US" altLang="en-US" sz="2400" dirty="0"/>
              <a:t>syntactic parsing (i.e. compilers)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A401983-2A3B-7944-87A3-2F6EABE35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Queue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13513B8-D983-DB41-BE97-A2A5D41A5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16764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FIFO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6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Picture a line at the grocery store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708F37E3-6005-6B43-B850-97989EC47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352800"/>
            <a:ext cx="2362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Enqueue(1)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Enqueue(2)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Enqueue(3)</a:t>
            </a:r>
          </a:p>
        </p:txBody>
      </p:sp>
      <p:sp>
        <p:nvSpPr>
          <p:cNvPr id="52241" name="Text Box 17">
            <a:extLst>
              <a:ext uri="{FF2B5EF4-FFF2-40B4-BE49-F238E27FC236}">
                <a16:creationId xmlns:a16="http://schemas.microsoft.com/office/drawing/2014/main" id="{C9AEFDB1-C079-0644-B109-5A1A965F7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00625"/>
            <a:ext cx="2362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Dequeue()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Dequeue()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Dequeue()</a:t>
            </a:r>
          </a:p>
        </p:txBody>
      </p:sp>
      <p:sp>
        <p:nvSpPr>
          <p:cNvPr id="52242" name="Text Box 18">
            <a:extLst>
              <a:ext uri="{FF2B5EF4-FFF2-40B4-BE49-F238E27FC236}">
                <a16:creationId xmlns:a16="http://schemas.microsoft.com/office/drawing/2014/main" id="{E89A1EA2-9D0C-8D47-A591-EB08738A9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2362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1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BAD0DAF-B7EB-514E-A134-D8FEB47CA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Queue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590F35B-1109-3140-91F4-D1231EC07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16764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Can implement with: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array?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singly linked list?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doubly linked list?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D748B25-2DDB-5747-B422-CC9D9F158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Queue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5408BCD-A9FB-3B4F-A7DD-3BFEFE94D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FIFO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Can implement with an array, a linked list or a double linked list</a:t>
            </a:r>
          </a:p>
          <a:p>
            <a:pPr eaLnBrk="1" hangingPunct="1"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Array: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1600" dirty="0">
                <a:cs typeface="+mn-cs"/>
              </a:rPr>
              <a:t>keep head an tail indices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1600" dirty="0">
                <a:cs typeface="+mn-cs"/>
              </a:rPr>
              <a:t>add to one and remove form the other</a:t>
            </a:r>
          </a:p>
          <a:p>
            <a:pPr eaLnBrk="1" hangingPunct="1">
              <a:buFont typeface="Wingdings" charset="0"/>
              <a:buChar char="l"/>
              <a:defRPr/>
            </a:pPr>
            <a:r>
              <a:rPr lang="en-US" sz="2000" dirty="0">
                <a:cs typeface="+mn-cs"/>
              </a:rPr>
              <a:t>Linked list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1600" dirty="0">
                <a:cs typeface="+mn-cs"/>
              </a:rPr>
              <a:t>keep a head and tail reference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1600" dirty="0">
                <a:cs typeface="+mn-cs"/>
              </a:rPr>
              <a:t>add to the tail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1600" dirty="0">
                <a:cs typeface="+mn-cs"/>
              </a:rPr>
              <a:t>remove from the head</a:t>
            </a:r>
          </a:p>
          <a:p>
            <a:pPr eaLnBrk="1" hangingPunct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FF0000"/>
                </a:solidFill>
                <a:cs typeface="+mn-cs"/>
              </a:rPr>
              <a:t>Runtimes?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</p:txBody>
      </p:sp>
      <p:grpSp>
        <p:nvGrpSpPr>
          <p:cNvPr id="30723" name="Group 19">
            <a:extLst>
              <a:ext uri="{FF2B5EF4-FFF2-40B4-BE49-F238E27FC236}">
                <a16:creationId xmlns:a16="http://schemas.microsoft.com/office/drawing/2014/main" id="{E3E82A85-EA46-1A48-ACB6-2C39EC8C4A64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838200"/>
            <a:ext cx="5715000" cy="381000"/>
            <a:chOff x="768" y="624"/>
            <a:chExt cx="3600" cy="240"/>
          </a:xfrm>
        </p:grpSpPr>
        <p:sp>
          <p:nvSpPr>
            <p:cNvPr id="52244" name="Rectangle 20">
              <a:extLst>
                <a:ext uri="{FF2B5EF4-FFF2-40B4-BE49-F238E27FC236}">
                  <a16:creationId xmlns:a16="http://schemas.microsoft.com/office/drawing/2014/main" id="{B2F7C39C-68AF-274E-843A-92C74A95F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45" name="Line 21">
              <a:extLst>
                <a:ext uri="{FF2B5EF4-FFF2-40B4-BE49-F238E27FC236}">
                  <a16:creationId xmlns:a16="http://schemas.microsoft.com/office/drawing/2014/main" id="{2B3EB5B3-825C-2948-8A99-20E3980CC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46" name="Line 22">
              <a:extLst>
                <a:ext uri="{FF2B5EF4-FFF2-40B4-BE49-F238E27FC236}">
                  <a16:creationId xmlns:a16="http://schemas.microsoft.com/office/drawing/2014/main" id="{8E1A09BE-EEDB-F647-8912-EBAEA7F78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47" name="Line 23">
              <a:extLst>
                <a:ext uri="{FF2B5EF4-FFF2-40B4-BE49-F238E27FC236}">
                  <a16:creationId xmlns:a16="http://schemas.microsoft.com/office/drawing/2014/main" id="{F9D97962-2025-8245-9113-A6AC52006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48" name="Line 24">
              <a:extLst>
                <a:ext uri="{FF2B5EF4-FFF2-40B4-BE49-F238E27FC236}">
                  <a16:creationId xmlns:a16="http://schemas.microsoft.com/office/drawing/2014/main" id="{1363A395-47F5-0D44-A34D-38D9AC20B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49" name="Line 25">
              <a:extLst>
                <a:ext uri="{FF2B5EF4-FFF2-40B4-BE49-F238E27FC236}">
                  <a16:creationId xmlns:a16="http://schemas.microsoft.com/office/drawing/2014/main" id="{7C9EBB6F-55A0-7C46-8E72-9A60296B6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0" name="Line 26">
              <a:extLst>
                <a:ext uri="{FF2B5EF4-FFF2-40B4-BE49-F238E27FC236}">
                  <a16:creationId xmlns:a16="http://schemas.microsoft.com/office/drawing/2014/main" id="{F992ABD7-AA82-CB4D-899D-6C287C5C7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1" name="Line 27">
              <a:extLst>
                <a:ext uri="{FF2B5EF4-FFF2-40B4-BE49-F238E27FC236}">
                  <a16:creationId xmlns:a16="http://schemas.microsoft.com/office/drawing/2014/main" id="{59A5563E-0018-AD47-A0B7-6DF520194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2" name="Line 28">
              <a:extLst>
                <a:ext uri="{FF2B5EF4-FFF2-40B4-BE49-F238E27FC236}">
                  <a16:creationId xmlns:a16="http://schemas.microsoft.com/office/drawing/2014/main" id="{42E226CB-B1E1-5546-B995-D0E77C0B3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3" name="Line 29">
              <a:extLst>
                <a:ext uri="{FF2B5EF4-FFF2-40B4-BE49-F238E27FC236}">
                  <a16:creationId xmlns:a16="http://schemas.microsoft.com/office/drawing/2014/main" id="{46AF2B13-2FA1-544F-9228-1B6F196E8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4" name="Line 30">
              <a:extLst>
                <a:ext uri="{FF2B5EF4-FFF2-40B4-BE49-F238E27FC236}">
                  <a16:creationId xmlns:a16="http://schemas.microsoft.com/office/drawing/2014/main" id="{B1927A7E-E13D-104A-837C-C3735DC09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5" name="Line 31">
              <a:extLst>
                <a:ext uri="{FF2B5EF4-FFF2-40B4-BE49-F238E27FC236}">
                  <a16:creationId xmlns:a16="http://schemas.microsoft.com/office/drawing/2014/main" id="{B5F76419-0433-5A46-B26B-B62814855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6" name="Line 32">
              <a:extLst>
                <a:ext uri="{FF2B5EF4-FFF2-40B4-BE49-F238E27FC236}">
                  <a16:creationId xmlns:a16="http://schemas.microsoft.com/office/drawing/2014/main" id="{069090F0-46AC-2446-AB7F-518F83F26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7" name="Line 33">
              <a:extLst>
                <a:ext uri="{FF2B5EF4-FFF2-40B4-BE49-F238E27FC236}">
                  <a16:creationId xmlns:a16="http://schemas.microsoft.com/office/drawing/2014/main" id="{EB8018FB-3041-F244-BDAE-F77F10C33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8" name="Line 34">
              <a:extLst>
                <a:ext uri="{FF2B5EF4-FFF2-40B4-BE49-F238E27FC236}">
                  <a16:creationId xmlns:a16="http://schemas.microsoft.com/office/drawing/2014/main" id="{6453002B-2038-B342-A7C8-F98957692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52259" name="Rectangle 35">
            <a:extLst>
              <a:ext uri="{FF2B5EF4-FFF2-40B4-BE49-F238E27FC236}">
                <a16:creationId xmlns:a16="http://schemas.microsoft.com/office/drawing/2014/main" id="{EB7BB69E-E287-8141-AD97-ECCDF2945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838200"/>
            <a:ext cx="3810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60" name="Rectangle 36">
            <a:extLst>
              <a:ext uri="{FF2B5EF4-FFF2-40B4-BE49-F238E27FC236}">
                <a16:creationId xmlns:a16="http://schemas.microsoft.com/office/drawing/2014/main" id="{70B8D232-1B15-774A-9122-FE399D398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838200"/>
            <a:ext cx="3810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61" name="Rectangle 37">
            <a:extLst>
              <a:ext uri="{FF2B5EF4-FFF2-40B4-BE49-F238E27FC236}">
                <a16:creationId xmlns:a16="http://schemas.microsoft.com/office/drawing/2014/main" id="{BD7EF4D2-5C2C-DE44-BFEA-755AD4C6E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838200"/>
            <a:ext cx="3810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62" name="Line 38">
            <a:extLst>
              <a:ext uri="{FF2B5EF4-FFF2-40B4-BE49-F238E27FC236}">
                <a16:creationId xmlns:a16="http://schemas.microsoft.com/office/drawing/2014/main" id="{E8AE8E6D-7475-364E-8C6B-E32A16C606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121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63" name="Text Box 39">
            <a:extLst>
              <a:ext uri="{FF2B5EF4-FFF2-40B4-BE49-F238E27FC236}">
                <a16:creationId xmlns:a16="http://schemas.microsoft.com/office/drawing/2014/main" id="{E36A4832-057D-4F45-819D-E7D3E78F5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524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head</a:t>
            </a:r>
          </a:p>
        </p:txBody>
      </p:sp>
      <p:sp>
        <p:nvSpPr>
          <p:cNvPr id="52264" name="Line 40">
            <a:extLst>
              <a:ext uri="{FF2B5EF4-FFF2-40B4-BE49-F238E27FC236}">
                <a16:creationId xmlns:a16="http://schemas.microsoft.com/office/drawing/2014/main" id="{8429FCE8-ED44-874C-B050-42B8118E78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21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65" name="Text Box 41">
            <a:extLst>
              <a:ext uri="{FF2B5EF4-FFF2-40B4-BE49-F238E27FC236}">
                <a16:creationId xmlns:a16="http://schemas.microsoft.com/office/drawing/2014/main" id="{01FC5571-321F-774A-A81B-797831480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D95DBDB-B837-9B4B-ACFD-BF173E7E4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Queue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F1F21DC-F27C-0740-8E4F-366660955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Operations</a:t>
            </a:r>
          </a:p>
          <a:p>
            <a:pPr lvl="1" eaLnBrk="1" hangingPunct="1"/>
            <a:r>
              <a:rPr lang="en-US" altLang="en-US" sz="2400"/>
              <a:t>Empty – </a:t>
            </a:r>
            <a:r>
              <a:rPr lang="el-GR" altLang="en-US" sz="2400">
                <a:cs typeface="Arial" panose="020B0604020202020204" pitchFamily="34" charset="0"/>
              </a:rPr>
              <a:t>Θ</a:t>
            </a:r>
            <a:r>
              <a:rPr lang="en-US" altLang="en-US" sz="2400">
                <a:cs typeface="Arial" panose="020B0604020202020204" pitchFamily="34" charset="0"/>
              </a:rPr>
              <a:t>(1)</a:t>
            </a:r>
          </a:p>
          <a:p>
            <a:pPr lvl="1" eaLnBrk="1" hangingPunct="1"/>
            <a:r>
              <a:rPr lang="en-US" altLang="en-US" sz="2400"/>
              <a:t>Enqueue – add element to end of queue - </a:t>
            </a:r>
            <a:r>
              <a:rPr lang="el-GR" altLang="en-US" sz="2400">
                <a:cs typeface="Arial" panose="020B0604020202020204" pitchFamily="34" charset="0"/>
              </a:rPr>
              <a:t>Θ</a:t>
            </a:r>
            <a:r>
              <a:rPr lang="en-US" altLang="en-US" sz="2400">
                <a:cs typeface="Arial" panose="020B0604020202020204" pitchFamily="34" charset="0"/>
              </a:rPr>
              <a:t>(1)</a:t>
            </a:r>
          </a:p>
          <a:p>
            <a:pPr lvl="1" eaLnBrk="1" hangingPunct="1"/>
            <a:r>
              <a:rPr lang="en-US" altLang="en-US" sz="2400"/>
              <a:t>Dequeue – remove element from the front of the queue - </a:t>
            </a:r>
            <a:r>
              <a:rPr lang="el-GR" altLang="en-US" sz="2400">
                <a:cs typeface="Arial" panose="020B0604020202020204" pitchFamily="34" charset="0"/>
              </a:rPr>
              <a:t>Θ</a:t>
            </a:r>
            <a:r>
              <a:rPr lang="en-US" altLang="en-US" sz="2400">
                <a:cs typeface="Arial" panose="020B0604020202020204" pitchFamily="34" charset="0"/>
              </a:rPr>
              <a:t>(1)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Uses?</a:t>
            </a:r>
          </a:p>
          <a:p>
            <a:pPr lvl="1" eaLnBrk="1" hangingPunct="1"/>
            <a:r>
              <a:rPr lang="en-US" altLang="en-US" sz="2400">
                <a:cs typeface="Arial" panose="020B0604020202020204" pitchFamily="34" charset="0"/>
              </a:rPr>
              <a:t>scheduling</a:t>
            </a:r>
          </a:p>
          <a:p>
            <a:pPr lvl="1" eaLnBrk="1" hangingPunct="1"/>
            <a:r>
              <a:rPr lang="en-US" altLang="en-US" sz="2400">
                <a:cs typeface="Arial" panose="020B0604020202020204" pitchFamily="34" charset="0"/>
              </a:rPr>
              <a:t>graph traversal (breadth first search)</a:t>
            </a:r>
            <a:endParaRPr lang="el-GR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6560341-2302-9E4C-AB22-3FE516F54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Data Structures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1BFAB87-C17E-9745-901C-D51CEEADA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What is a data structure?</a:t>
            </a:r>
          </a:p>
          <a:p>
            <a:pPr marL="3429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Way of storing data that </a:t>
            </a:r>
            <a:r>
              <a:rPr lang="en-US" altLang="en-US" sz="2000" b="1"/>
              <a:t>facilitates particular operations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Dynamic set operations: For a set </a:t>
            </a:r>
            <a:r>
              <a:rPr lang="en-US" altLang="en-US" sz="2400" i="1"/>
              <a:t>S</a:t>
            </a:r>
            <a:endParaRPr lang="en-US" altLang="en-US" sz="2400"/>
          </a:p>
          <a:p>
            <a:pPr marL="342900" lvl="1" indent="0" eaLnBrk="1" hangingPunct="1">
              <a:lnSpc>
                <a:spcPct val="90000"/>
              </a:lnSpc>
            </a:pPr>
            <a:r>
              <a:rPr lang="en-US" altLang="en-US" sz="2000"/>
              <a:t>Search(S,k) – Does </a:t>
            </a:r>
            <a:r>
              <a:rPr lang="en-US" altLang="en-US" sz="2000" i="1"/>
              <a:t>k</a:t>
            </a:r>
            <a:r>
              <a:rPr lang="en-US" altLang="en-US" sz="2000"/>
              <a:t> exist in </a:t>
            </a:r>
            <a:r>
              <a:rPr lang="en-US" altLang="en-US" sz="2000" i="1"/>
              <a:t>S</a:t>
            </a:r>
            <a:r>
              <a:rPr lang="en-US" altLang="en-US" sz="2000"/>
              <a:t>?</a:t>
            </a:r>
          </a:p>
          <a:p>
            <a:pPr marL="342900" lvl="1" indent="0" eaLnBrk="1" hangingPunct="1">
              <a:lnSpc>
                <a:spcPct val="90000"/>
              </a:lnSpc>
            </a:pPr>
            <a:r>
              <a:rPr lang="en-US" altLang="en-US" sz="2000"/>
              <a:t>Insert(S,k) – Add </a:t>
            </a:r>
            <a:r>
              <a:rPr lang="en-US" altLang="en-US" sz="2000" i="1"/>
              <a:t>k</a:t>
            </a:r>
            <a:r>
              <a:rPr lang="en-US" altLang="en-US" sz="2000"/>
              <a:t> to </a:t>
            </a:r>
            <a:r>
              <a:rPr lang="en-US" altLang="en-US" sz="2000" i="1"/>
              <a:t>S</a:t>
            </a:r>
          </a:p>
          <a:p>
            <a:pPr marL="342900" lvl="1" indent="0" eaLnBrk="1" hangingPunct="1">
              <a:lnSpc>
                <a:spcPct val="90000"/>
              </a:lnSpc>
            </a:pPr>
            <a:r>
              <a:rPr lang="en-US" altLang="en-US" sz="2000"/>
              <a:t>Delete(S,x) – Given a pointer/reference, x, to an element, delete it from </a:t>
            </a:r>
            <a:r>
              <a:rPr lang="en-US" altLang="en-US" sz="2000" i="1"/>
              <a:t>S</a:t>
            </a:r>
            <a:endParaRPr lang="en-US" altLang="en-US" sz="2000"/>
          </a:p>
          <a:p>
            <a:pPr marL="342900" lvl="1" indent="0" eaLnBrk="1" hangingPunct="1">
              <a:lnSpc>
                <a:spcPct val="90000"/>
              </a:lnSpc>
            </a:pPr>
            <a:r>
              <a:rPr lang="en-US" altLang="en-US" sz="2000"/>
              <a:t>Min(S) – Return the smallest element of </a:t>
            </a:r>
            <a:r>
              <a:rPr lang="en-US" altLang="en-US" sz="2000" i="1"/>
              <a:t>S</a:t>
            </a:r>
          </a:p>
          <a:p>
            <a:pPr marL="342900" lvl="1" indent="0" eaLnBrk="1" hangingPunct="1">
              <a:lnSpc>
                <a:spcPct val="90000"/>
              </a:lnSpc>
            </a:pPr>
            <a:r>
              <a:rPr lang="en-US" altLang="en-US" sz="2000"/>
              <a:t>Max(S) – Return the largest element of </a:t>
            </a:r>
            <a:r>
              <a:rPr lang="en-US" altLang="en-US" sz="2000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6631-F0F9-4E4F-AAF7-BB1D8A5D0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E4B2D-3292-0F4E-9ED8-F1FD3466A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81200"/>
            <a:ext cx="5791200" cy="129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What are some of the data structures you’ve seen?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693D2B6-02F3-8B4A-B34A-08C58F8ED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11A6A70-3DA3-DE49-BD53-7467E4F47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757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Sequential locations in memory in linear order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Elements are accessed via index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Cost of operations:</a:t>
            </a:r>
          </a:p>
          <a:p>
            <a:pPr lvl="1" eaLnBrk="1" hangingPunct="1"/>
            <a:r>
              <a:rPr lang="en-US" altLang="en-US"/>
              <a:t>Search(S,k) – </a:t>
            </a:r>
          </a:p>
          <a:p>
            <a:pPr lvl="1" eaLnBrk="1" hangingPunct="1"/>
            <a:r>
              <a:rPr lang="en-US" altLang="en-US"/>
              <a:t>Insert(S,k) –</a:t>
            </a:r>
          </a:p>
          <a:p>
            <a:pPr lvl="1" eaLnBrk="1" hangingPunct="1"/>
            <a:r>
              <a:rPr lang="en-US" altLang="en-US"/>
              <a:t>InsertIndex(S,k) –</a:t>
            </a:r>
          </a:p>
          <a:p>
            <a:pPr lvl="1" eaLnBrk="1" hangingPunct="1"/>
            <a:r>
              <a:rPr lang="en-US" altLang="en-US"/>
              <a:t>Delete(S,x) –</a:t>
            </a:r>
          </a:p>
          <a:p>
            <a:pPr lvl="1" eaLnBrk="1" hangingPunct="1"/>
            <a:r>
              <a:rPr lang="en-US" altLang="en-US"/>
              <a:t>Min(S) –</a:t>
            </a:r>
          </a:p>
          <a:p>
            <a:pPr lvl="1" eaLnBrk="1" hangingPunct="1"/>
            <a:r>
              <a:rPr lang="en-US" altLang="en-US"/>
              <a:t>Max(S) – </a:t>
            </a:r>
          </a:p>
        </p:txBody>
      </p:sp>
      <p:grpSp>
        <p:nvGrpSpPr>
          <p:cNvPr id="17411" name="Group 20">
            <a:extLst>
              <a:ext uri="{FF2B5EF4-FFF2-40B4-BE49-F238E27FC236}">
                <a16:creationId xmlns:a16="http://schemas.microsoft.com/office/drawing/2014/main" id="{1527D0B7-F73B-464E-B2B3-5F2ADBF3E58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A557FDA9-AD46-9348-A643-A79B5420B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627CB08F-F753-3043-9DB9-21986EF13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A11E868D-F177-F949-A027-5982DD67D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D00328C7-3BA7-4343-BA4B-81AB620B1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75336776-798C-1744-B07F-A0C306EA98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66610F12-45F4-DC45-8284-96E2EF025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F00CB545-2A7F-C94D-90C4-2AE4D3DE4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95FFEF3C-DEDD-714A-A0E1-8F9832CBA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C244C894-D550-1B4D-86A3-9AEC033DC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3AD2984E-61DB-0C42-A12D-A48453EAFF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2A49AF6F-CDFD-4C48-9B43-4F4F06875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AABADB78-E6C1-194F-BAB6-0D357FDD3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6119ADF3-EBD8-6748-AA24-B47854E03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E57FBCD7-238C-5347-BCCA-EC0E8EF46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4184BF89-65F2-2B43-9B63-6663E2844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333" name="Text Box 21">
            <a:extLst>
              <a:ext uri="{FF2B5EF4-FFF2-40B4-BE49-F238E27FC236}">
                <a16:creationId xmlns:a16="http://schemas.microsoft.com/office/drawing/2014/main" id="{8BD23A49-0826-8F41-88E0-E5EE99C90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52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O(n)</a:t>
            </a:r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6CB4FB10-C0CD-B244-B83D-4C9F7391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810000"/>
            <a:ext cx="5867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(1) if we leave extra space, </a:t>
            </a: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(n)</a:t>
            </a:r>
          </a:p>
        </p:txBody>
      </p:sp>
      <p:sp>
        <p:nvSpPr>
          <p:cNvPr id="13335" name="Text Box 23">
            <a:extLst>
              <a:ext uri="{FF2B5EF4-FFF2-40B4-BE49-F238E27FC236}">
                <a16:creationId xmlns:a16="http://schemas.microsoft.com/office/drawing/2014/main" id="{59505782-C81A-A840-9070-75F54961B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343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(n)</a:t>
            </a:r>
          </a:p>
        </p:txBody>
      </p:sp>
      <p:sp>
        <p:nvSpPr>
          <p:cNvPr id="13336" name="Text Box 24">
            <a:extLst>
              <a:ext uri="{FF2B5EF4-FFF2-40B4-BE49-F238E27FC236}">
                <a16:creationId xmlns:a16="http://schemas.microsoft.com/office/drawing/2014/main" id="{85AC019E-2FB5-D441-9FD8-14DD3A480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00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(n)</a:t>
            </a:r>
          </a:p>
        </p:txBody>
      </p:sp>
      <p:sp>
        <p:nvSpPr>
          <p:cNvPr id="13337" name="Text Box 25">
            <a:extLst>
              <a:ext uri="{FF2B5EF4-FFF2-40B4-BE49-F238E27FC236}">
                <a16:creationId xmlns:a16="http://schemas.microsoft.com/office/drawing/2014/main" id="{3012758E-C9BF-1848-BFAD-8B1F1235E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334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(n)</a:t>
            </a:r>
          </a:p>
        </p:txBody>
      </p:sp>
      <p:sp>
        <p:nvSpPr>
          <p:cNvPr id="13338" name="Text Box 26">
            <a:extLst>
              <a:ext uri="{FF2B5EF4-FFF2-40B4-BE49-F238E27FC236}">
                <a16:creationId xmlns:a16="http://schemas.microsoft.com/office/drawing/2014/main" id="{9C08C2ED-C154-CE42-82B5-3CEB6B57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9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/>
      <p:bldP spid="13334" grpId="0"/>
      <p:bldP spid="13335" grpId="0"/>
      <p:bldP spid="13336" grpId="0"/>
      <p:bldP spid="13337" grpId="0"/>
      <p:bldP spid="13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6F94482-603F-664E-B0B5-752041162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Array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193C820-CF9C-4743-80D7-38293BB3F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862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Uses?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dirty="0"/>
              <a:t>constant time access of particular indices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dirty="0"/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B49DC6FE-DC02-334D-AA47-63B059DDC8E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47109" name="Rectangle 5">
              <a:extLst>
                <a:ext uri="{FF2B5EF4-FFF2-40B4-BE49-F238E27FC236}">
                  <a16:creationId xmlns:a16="http://schemas.microsoft.com/office/drawing/2014/main" id="{53BA0341-3F93-F44E-83CF-C302D7203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0" name="Line 6">
              <a:extLst>
                <a:ext uri="{FF2B5EF4-FFF2-40B4-BE49-F238E27FC236}">
                  <a16:creationId xmlns:a16="http://schemas.microsoft.com/office/drawing/2014/main" id="{A4E6E12F-95CD-354E-AC63-35C616966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1" name="Line 7">
              <a:extLst>
                <a:ext uri="{FF2B5EF4-FFF2-40B4-BE49-F238E27FC236}">
                  <a16:creationId xmlns:a16="http://schemas.microsoft.com/office/drawing/2014/main" id="{0F6F6F4F-CA03-7341-A8ED-98B27E303A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2" name="Line 8">
              <a:extLst>
                <a:ext uri="{FF2B5EF4-FFF2-40B4-BE49-F238E27FC236}">
                  <a16:creationId xmlns:a16="http://schemas.microsoft.com/office/drawing/2014/main" id="{7DC0CC4E-2EB3-6945-ADED-E6E488A3F4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3" name="Line 9">
              <a:extLst>
                <a:ext uri="{FF2B5EF4-FFF2-40B4-BE49-F238E27FC236}">
                  <a16:creationId xmlns:a16="http://schemas.microsoft.com/office/drawing/2014/main" id="{4A8BB1D6-77E9-8B4D-A1B1-7B1E3EB7F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4" name="Line 10">
              <a:extLst>
                <a:ext uri="{FF2B5EF4-FFF2-40B4-BE49-F238E27FC236}">
                  <a16:creationId xmlns:a16="http://schemas.microsoft.com/office/drawing/2014/main" id="{C70A9209-81C7-944B-9DD1-0F9407BC3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5" name="Line 11">
              <a:extLst>
                <a:ext uri="{FF2B5EF4-FFF2-40B4-BE49-F238E27FC236}">
                  <a16:creationId xmlns:a16="http://schemas.microsoft.com/office/drawing/2014/main" id="{6AE4359C-F81D-8A44-8DB6-540377A8E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6" name="Line 12">
              <a:extLst>
                <a:ext uri="{FF2B5EF4-FFF2-40B4-BE49-F238E27FC236}">
                  <a16:creationId xmlns:a16="http://schemas.microsoft.com/office/drawing/2014/main" id="{F9297A38-C22C-9649-A231-B287D5C82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7" name="Line 13">
              <a:extLst>
                <a:ext uri="{FF2B5EF4-FFF2-40B4-BE49-F238E27FC236}">
                  <a16:creationId xmlns:a16="http://schemas.microsoft.com/office/drawing/2014/main" id="{A6B917AA-0F9E-F64C-BA3C-7459AFCA7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8" name="Line 14">
              <a:extLst>
                <a:ext uri="{FF2B5EF4-FFF2-40B4-BE49-F238E27FC236}">
                  <a16:creationId xmlns:a16="http://schemas.microsoft.com/office/drawing/2014/main" id="{95AA3077-933B-7C45-88E9-830CAA2B6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9" name="Line 15">
              <a:extLst>
                <a:ext uri="{FF2B5EF4-FFF2-40B4-BE49-F238E27FC236}">
                  <a16:creationId xmlns:a16="http://schemas.microsoft.com/office/drawing/2014/main" id="{9DA765E6-DADE-C74F-A4BA-FE9A16315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20" name="Line 16">
              <a:extLst>
                <a:ext uri="{FF2B5EF4-FFF2-40B4-BE49-F238E27FC236}">
                  <a16:creationId xmlns:a16="http://schemas.microsoft.com/office/drawing/2014/main" id="{822FD8A7-E49D-C348-8D63-FA49AF604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21" name="Line 17">
              <a:extLst>
                <a:ext uri="{FF2B5EF4-FFF2-40B4-BE49-F238E27FC236}">
                  <a16:creationId xmlns:a16="http://schemas.microsoft.com/office/drawing/2014/main" id="{1191132C-1BD3-AB4B-9CAF-E19A3DDCD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22" name="Line 18">
              <a:extLst>
                <a:ext uri="{FF2B5EF4-FFF2-40B4-BE49-F238E27FC236}">
                  <a16:creationId xmlns:a16="http://schemas.microsoft.com/office/drawing/2014/main" id="{4EDAE31D-C466-E843-A89C-37C67BA6C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23" name="Line 19">
              <a:extLst>
                <a:ext uri="{FF2B5EF4-FFF2-40B4-BE49-F238E27FC236}">
                  <a16:creationId xmlns:a16="http://schemas.microsoft.com/office/drawing/2014/main" id="{962472DF-E632-454D-BDC0-6A9D7E31F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2279106-2082-D844-80FA-57AA2E223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5334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Linked list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420B7E6-9DBB-654E-B63E-CD1AB104F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053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Elements are arranged linearly.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An element in the list points to the next element in the list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Cost of operations: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Search(S,k)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Insert(S,k)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InsertIndex(S,k)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Delete(S,x)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Min(S)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Max(S) –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8375290E-CCBB-5C4A-AD00-C2EC98DFA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37" name="Line 5">
            <a:extLst>
              <a:ext uri="{FF2B5EF4-FFF2-40B4-BE49-F238E27FC236}">
                <a16:creationId xmlns:a16="http://schemas.microsoft.com/office/drawing/2014/main" id="{58492551-F448-A040-AC08-BC7463F32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BF1CB520-7B45-364F-B8F3-286EC362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C54BA125-1A50-764A-B357-F3F2DFE51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DD5CF8CA-E199-2F4D-AAB2-CEE22514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573E29EE-C854-FE4D-93AD-547F3D855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5AF36923-F215-5A44-81D6-7FC93F421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AE11E4E0-4D4E-1D46-BE32-051223F10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4" name="Rectangle 12">
            <a:extLst>
              <a:ext uri="{FF2B5EF4-FFF2-40B4-BE49-F238E27FC236}">
                <a16:creationId xmlns:a16="http://schemas.microsoft.com/office/drawing/2014/main" id="{B267A3C0-1876-8C41-9805-98147EEFB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5" name="Line 13">
            <a:extLst>
              <a:ext uri="{FF2B5EF4-FFF2-40B4-BE49-F238E27FC236}">
                <a16:creationId xmlns:a16="http://schemas.microsoft.com/office/drawing/2014/main" id="{B93F89BD-8806-0644-ACD4-453AF1B5E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6" name="Rectangle 14">
            <a:extLst>
              <a:ext uri="{FF2B5EF4-FFF2-40B4-BE49-F238E27FC236}">
                <a16:creationId xmlns:a16="http://schemas.microsoft.com/office/drawing/2014/main" id="{0B325A2F-34DF-6B4E-B59B-A19E52AE7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8" name="Text Box 16">
            <a:extLst>
              <a:ext uri="{FF2B5EF4-FFF2-40B4-BE49-F238E27FC236}">
                <a16:creationId xmlns:a16="http://schemas.microsoft.com/office/drawing/2014/main" id="{0C1033DB-538D-C146-864D-09AB1EACF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O(n)</a:t>
            </a:r>
          </a:p>
        </p:txBody>
      </p:sp>
      <p:sp>
        <p:nvSpPr>
          <p:cNvPr id="44049" name="Text Box 17">
            <a:extLst>
              <a:ext uri="{FF2B5EF4-FFF2-40B4-BE49-F238E27FC236}">
                <a16:creationId xmlns:a16="http://schemas.microsoft.com/office/drawing/2014/main" id="{844A8205-775B-EB4B-A348-21970D9B9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(1)</a:t>
            </a:r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B581F9FE-B369-8741-B6D2-6F89A06F5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495800"/>
            <a:ext cx="3276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(n) or </a:t>
            </a: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(1) if at index</a:t>
            </a:r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A9B062F6-8BCE-564A-9B5C-61D23CB0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O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(n)</a:t>
            </a: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F5EB732B-E4F0-3F4D-B223-0D764310D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334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(n)</a:t>
            </a: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F3596996-A99E-BF47-9A76-C07F7330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9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</a:rPr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/>
      <p:bldP spid="44049" grpId="0"/>
      <p:bldP spid="44050" grpId="0"/>
      <p:bldP spid="44051" grpId="0"/>
      <p:bldP spid="44052" grpId="0"/>
      <p:bldP spid="440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5DE8DB6-3570-B74C-BBCD-376D64345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5334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Linked list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A435847-5320-B740-BE05-41F52E9E1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053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Uses?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400" dirty="0"/>
              <a:t>constant time insertion at the cost of linear time access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4DE2579C-EF6F-3C41-90E5-B49B3FB57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3525EBA5-08DE-FF4C-A17F-FD80EA48A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5E973553-A39C-AF44-B39F-26E3CD3B9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3" name="Line 7">
            <a:extLst>
              <a:ext uri="{FF2B5EF4-FFF2-40B4-BE49-F238E27FC236}">
                <a16:creationId xmlns:a16="http://schemas.microsoft.com/office/drawing/2014/main" id="{0CBD1A5C-98EC-2C4A-8865-8F68C635F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7427CDBC-3B3A-724E-9D97-E25F4AAC3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C32ECB71-B1A9-8840-B2A6-E09828FE0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E573D6ED-C233-434A-867F-3856AD86D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777E4A73-7A32-4F49-B41F-95DAA27DA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8" name="Rectangle 12">
            <a:extLst>
              <a:ext uri="{FF2B5EF4-FFF2-40B4-BE49-F238E27FC236}">
                <a16:creationId xmlns:a16="http://schemas.microsoft.com/office/drawing/2014/main" id="{27C1A5AB-F759-C94C-B4C3-50396D48B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9" name="Line 13">
            <a:extLst>
              <a:ext uri="{FF2B5EF4-FFF2-40B4-BE49-F238E27FC236}">
                <a16:creationId xmlns:a16="http://schemas.microsoft.com/office/drawing/2014/main" id="{57A46BC8-4B48-D84E-B2FE-A78D1C3FC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8F72A1A6-46FE-9340-AE3B-D404BF2D1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37252F5-5E26-C44E-8A96-7FF8BDF17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5334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Double linked list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3860DAF-3003-E646-A128-86E48AFE4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05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Elements are arranged linearly.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An element in list points to the next element </a:t>
            </a:r>
            <a:r>
              <a:rPr lang="en-US" altLang="en-US" sz="2800" b="1"/>
              <a:t>and</a:t>
            </a:r>
            <a:r>
              <a:rPr lang="en-US" altLang="en-US" sz="2800"/>
              <a:t> previous element in the list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What does the back link get us?</a:t>
            </a:r>
          </a:p>
          <a:p>
            <a:pPr marL="0" indent="0" eaLnBrk="1" hangingPunct="1"/>
            <a:r>
              <a:rPr lang="el-GR" altLang="en-US" sz="28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>
                <a:solidFill>
                  <a:srgbClr val="0000FF"/>
                </a:solidFill>
                <a:cs typeface="Arial" panose="020B0604020202020204" pitchFamily="34" charset="0"/>
              </a:rPr>
              <a:t>(1)</a:t>
            </a:r>
            <a:r>
              <a:rPr lang="en-US" altLang="en-US" sz="2800">
                <a:cs typeface="Arial" panose="020B0604020202020204" pitchFamily="34" charset="0"/>
              </a:rPr>
              <a:t> deletion (assuming a reference to the item)</a:t>
            </a:r>
            <a:endParaRPr lang="el-GR" altLang="en-US" sz="2800">
              <a:cs typeface="Arial" panose="020B0604020202020204" pitchFamily="34" charset="0"/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ACE3B734-4D82-7D46-81A5-47E5F1341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3" name="Line 5">
            <a:extLst>
              <a:ext uri="{FF2B5EF4-FFF2-40B4-BE49-F238E27FC236}">
                <a16:creationId xmlns:a16="http://schemas.microsoft.com/office/drawing/2014/main" id="{F2EBD92B-3487-CF40-A03A-076D3EAB4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99D39631-A73D-EA48-8FB3-9FE7AF2B5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5" name="Line 7">
            <a:extLst>
              <a:ext uri="{FF2B5EF4-FFF2-40B4-BE49-F238E27FC236}">
                <a16:creationId xmlns:a16="http://schemas.microsoft.com/office/drawing/2014/main" id="{E871EBD6-ADC7-4C4D-A7E1-D9661324C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B14F87CC-1090-C846-9553-BFEFE22A7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8925D468-D7F3-9B4F-89DE-7208FFC9E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53A0DF05-A2E0-BF4D-A7E7-E2A2BC5CE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E2CA5724-E4C6-8146-AB47-9815E4A98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40" name="Rectangle 12">
            <a:extLst>
              <a:ext uri="{FF2B5EF4-FFF2-40B4-BE49-F238E27FC236}">
                <a16:creationId xmlns:a16="http://schemas.microsoft.com/office/drawing/2014/main" id="{749AF6AA-9C3D-3B43-B440-3A6C13413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41" name="Line 13">
            <a:extLst>
              <a:ext uri="{FF2B5EF4-FFF2-40B4-BE49-F238E27FC236}">
                <a16:creationId xmlns:a16="http://schemas.microsoft.com/office/drawing/2014/main" id="{9F1844F5-DCED-264A-A120-06A7AFE9C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42A510E8-466E-8D4B-B633-1BA8EBA6E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0668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D28E9DDB-CE68-BC42-8CFA-34C60879B3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035CDFBC-9AD5-E949-B798-7050BBA99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9AC0F4E3-EAA6-5546-9DC5-111E9CC940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52" name="Line 24">
            <a:extLst>
              <a:ext uri="{FF2B5EF4-FFF2-40B4-BE49-F238E27FC236}">
                <a16:creationId xmlns:a16="http://schemas.microsoft.com/office/drawing/2014/main" id="{12BE0B56-E910-A045-A630-45312463F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53" name="Line 25">
            <a:extLst>
              <a:ext uri="{FF2B5EF4-FFF2-40B4-BE49-F238E27FC236}">
                <a16:creationId xmlns:a16="http://schemas.microsoft.com/office/drawing/2014/main" id="{26D8F8EB-05CE-2643-9673-7FA18CA3D8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F9B9457-6EE7-7243-AB2B-9897E625E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Stack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6C6515F-4DFE-9749-85FF-91CD053F7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33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LIFO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Picture the stack of plates at a buffet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Can implement with an array or a linked list</a:t>
            </a:r>
          </a:p>
        </p:txBody>
      </p:sp>
      <p:pic>
        <p:nvPicPr>
          <p:cNvPr id="22531" name="Picture 1">
            <a:extLst>
              <a:ext uri="{FF2B5EF4-FFF2-40B4-BE49-F238E27FC236}">
                <a16:creationId xmlns:a16="http://schemas.microsoft.com/office/drawing/2014/main" id="{9238875A-75B4-C34F-A233-2DB4549C3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197802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1733</TotalTime>
  <Words>757</Words>
  <Application>Microsoft Macintosh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ＭＳ Ｐゴシック</vt:lpstr>
      <vt:lpstr>Wingdings</vt:lpstr>
      <vt:lpstr>Calibri</vt:lpstr>
      <vt:lpstr>Times New Roman</vt:lpstr>
      <vt:lpstr>Network</vt:lpstr>
      <vt:lpstr>Data Structures</vt:lpstr>
      <vt:lpstr>Data Structures</vt:lpstr>
      <vt:lpstr>Data structures</vt:lpstr>
      <vt:lpstr>Array</vt:lpstr>
      <vt:lpstr>Array</vt:lpstr>
      <vt:lpstr>Linked list</vt:lpstr>
      <vt:lpstr>Linked list</vt:lpstr>
      <vt:lpstr>Double linked list</vt:lpstr>
      <vt:lpstr>Stack</vt:lpstr>
      <vt:lpstr>Stack</vt:lpstr>
      <vt:lpstr>Stack</vt:lpstr>
      <vt:lpstr>Stack</vt:lpstr>
      <vt:lpstr>Stack</vt:lpstr>
      <vt:lpstr>Stack</vt:lpstr>
      <vt:lpstr>Queue</vt:lpstr>
      <vt:lpstr>Queue</vt:lpstr>
      <vt:lpstr>Queue</vt:lpstr>
      <vt:lpstr>Queue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280</cp:revision>
  <dcterms:created xsi:type="dcterms:W3CDTF">1601-01-01T00:00:00Z</dcterms:created>
  <dcterms:modified xsi:type="dcterms:W3CDTF">2022-09-15T19:48:01Z</dcterms:modified>
</cp:coreProperties>
</file>