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381" r:id="rId4"/>
    <p:sldId id="258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375" r:id="rId13"/>
    <p:sldId id="380" r:id="rId14"/>
    <p:sldId id="374" r:id="rId15"/>
    <p:sldId id="376" r:id="rId16"/>
    <p:sldId id="377" r:id="rId17"/>
    <p:sldId id="378" r:id="rId18"/>
    <p:sldId id="379" r:id="rId19"/>
    <p:sldId id="333" r:id="rId20"/>
    <p:sldId id="335" r:id="rId21"/>
    <p:sldId id="336" r:id="rId22"/>
    <p:sldId id="339" r:id="rId23"/>
    <p:sldId id="337" r:id="rId24"/>
    <p:sldId id="373" r:id="rId25"/>
    <p:sldId id="340" r:id="rId26"/>
    <p:sldId id="396" r:id="rId27"/>
    <p:sldId id="413" r:id="rId28"/>
    <p:sldId id="269" r:id="rId29"/>
    <p:sldId id="285" r:id="rId30"/>
    <p:sldId id="414" r:id="rId31"/>
    <p:sldId id="415" r:id="rId32"/>
    <p:sldId id="416" r:id="rId33"/>
    <p:sldId id="417" r:id="rId34"/>
    <p:sldId id="418" r:id="rId35"/>
    <p:sldId id="419" r:id="rId36"/>
    <p:sldId id="420" r:id="rId37"/>
    <p:sldId id="422" r:id="rId38"/>
    <p:sldId id="42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63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12.emf"/><Relationship Id="rId7" Type="http://schemas.openxmlformats.org/officeDocument/2006/relationships/image" Target="../media/image9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064AD-7059-6948-BAB0-E62C6B3257D3}" type="datetimeFigureOut">
              <a:rPr lang="en-US" smtClean="0"/>
              <a:t>12/6/22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61283-C41B-0644-BF1C-2B3BC3941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74A3F-3C2C-9340-BD65-4AF8BE3CE1AC}" type="datetimeFigureOut">
              <a:rPr lang="en-US" smtClean="0"/>
              <a:t>12/6/22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C1D82-B653-3647-8619-A21CB6B3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1C1D82-B653-3647-8619-A21CB6B38A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92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1C1D82-B653-3647-8619-A21CB6B38A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4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1C1D82-B653-3647-8619-A21CB6B38A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72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1C1D82-B653-3647-8619-A21CB6B38A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86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1C1D82-B653-3647-8619-A21CB6B38A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12/6/22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2301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12/6/22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12/6/22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12/6/22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28701E-CAF4-4159-9B3E-41C86DFFA30D}" type="datetimeFigureOut">
              <a:rPr lang="en-US" smtClean="0"/>
              <a:t>12/6/22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8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6.e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3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7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334400-71CE-A44E-A547-0512A4057EFC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2022</a:t>
            </a:r>
          </a:p>
        </p:txBody>
      </p:sp>
    </p:spTree>
    <p:extLst>
      <p:ext uri="{BB962C8B-B14F-4D97-AF65-F5344CB8AC3E}">
        <p14:creationId xmlns:p14="http://schemas.microsoft.com/office/powerpoint/2010/main" val="10143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Graph algorithms cont.</a:t>
            </a:r>
          </a:p>
          <a:p>
            <a:pPr lvl="1"/>
            <a:r>
              <a:rPr lang="en-US" dirty="0"/>
              <a:t>minimum spanning trees</a:t>
            </a:r>
          </a:p>
          <a:p>
            <a:pPr lvl="1"/>
            <a:r>
              <a:rPr lang="en-US" dirty="0"/>
              <a:t>shortest paths</a:t>
            </a:r>
          </a:p>
          <a:p>
            <a:pPr lvl="2"/>
            <a:r>
              <a:rPr lang="en-US" dirty="0"/>
              <a:t>single source</a:t>
            </a:r>
          </a:p>
          <a:p>
            <a:pPr lvl="2"/>
            <a:r>
              <a:rPr lang="en-US" dirty="0"/>
              <a:t>all pairs</a:t>
            </a:r>
          </a:p>
          <a:p>
            <a:pPr lvl="1"/>
            <a:r>
              <a:rPr lang="en-US" dirty="0"/>
              <a:t>topological sort</a:t>
            </a:r>
          </a:p>
          <a:p>
            <a:pPr lvl="1"/>
            <a:r>
              <a:rPr lang="en-US" dirty="0"/>
              <a:t>flow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29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topics…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Analysis tools</a:t>
            </a:r>
          </a:p>
          <a:p>
            <a:pPr lvl="1"/>
            <a:r>
              <a:rPr lang="en-US" dirty="0"/>
              <a:t>recurrences</a:t>
            </a:r>
          </a:p>
          <a:p>
            <a:pPr lvl="1"/>
            <a:r>
              <a:rPr lang="en-US" dirty="0"/>
              <a:t>big-O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NP-completeness</a:t>
            </a:r>
          </a:p>
          <a:p>
            <a:pPr lvl="1"/>
            <a:r>
              <a:rPr lang="en-US" dirty="0"/>
              <a:t>proving NP-completeness</a:t>
            </a:r>
          </a:p>
          <a:p>
            <a:pPr lvl="1"/>
            <a:r>
              <a:rPr lang="en-US" dirty="0"/>
              <a:t>reductions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45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1AB78-D21E-284F-AC5D-251D22A4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AF10F-8F31-B84F-B323-F98E1FB89BB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/>
              <a:t>P</a:t>
            </a:r>
            <a:r>
              <a:rPr lang="en-US" sz="2800" dirty="0"/>
              <a:t>: set of problems that can be solved in polynomial time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NP</a:t>
            </a:r>
            <a:r>
              <a:rPr lang="en-US" sz="2800" dirty="0"/>
              <a:t>: set of problems that can be verified in polynomial time (i.e., given a problem instance and a solution, verify that it is a solution)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NP-Hard</a:t>
            </a:r>
            <a:r>
              <a:rPr lang="en-US" sz="2800" dirty="0"/>
              <a:t>: A problem is NP-Hard if any other NP-Hard problem can be reduced to the problem in polynomial time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NP-Complete</a:t>
            </a:r>
            <a:r>
              <a:rPr lang="en-US" sz="2800" dirty="0"/>
              <a:t>: A problem is NP-Complete if it is </a:t>
            </a:r>
            <a:r>
              <a:rPr lang="en-US" sz="2800" i="1" dirty="0"/>
              <a:t>both</a:t>
            </a:r>
            <a:r>
              <a:rPr lang="en-US" sz="2800" dirty="0"/>
              <a:t> in NP and NP-Hard.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54416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79FC-92F3-A441-90CE-C3EF765EB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direction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BB84E-DB89-E94B-AD89-09CD7F27FEF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52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13734-A1A3-3B4A-85EB-461C203D5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65768-C8B9-2E47-A3ED-D101AAECB4E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74304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three positive integers (x, y and z), does x + y = z?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9DB2F0-6F78-5A4F-B927-B9C9BFCA6B7A}"/>
              </a:ext>
            </a:extLst>
          </p:cNvPr>
          <p:cNvSpPr txBox="1"/>
          <p:nvPr/>
        </p:nvSpPr>
        <p:spPr>
          <a:xfrm>
            <a:off x="2638096" y="4193628"/>
            <a:ext cx="3587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NP-Complete or not?</a:t>
            </a:r>
          </a:p>
        </p:txBody>
      </p:sp>
    </p:spTree>
    <p:extLst>
      <p:ext uri="{BB962C8B-B14F-4D97-AF65-F5344CB8AC3E}">
        <p14:creationId xmlns:p14="http://schemas.microsoft.com/office/powerpoint/2010/main" val="489082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DFC8-02C9-E248-9A85-6ED9D7F0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ALL-BUT-ONE-SUM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A1AF9-6FB1-0F4F-8390-9DD0EA55C37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 it in NP?</a:t>
            </a:r>
          </a:p>
        </p:txBody>
      </p:sp>
    </p:spTree>
    <p:extLst>
      <p:ext uri="{BB962C8B-B14F-4D97-AF65-F5344CB8AC3E}">
        <p14:creationId xmlns:p14="http://schemas.microsoft.com/office/powerpoint/2010/main" val="3885432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DFC8-02C9-E248-9A85-6ED9D7F0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ALL-BUT-ONE-SUM ≤ SUBSET-SUM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A1AF9-6FB1-0F4F-8390-9DD0EA55C37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an instance of ALL-BUT-ONE-SUM (</a:t>
            </a:r>
            <a:r>
              <a:rPr lang="en-US" dirty="0" err="1"/>
              <a:t>S,t</a:t>
            </a:r>
            <a:r>
              <a:rPr lang="en-US" dirty="0"/>
              <a:t>) it is already a SUBSET-SUM problem!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62F81E-F1EA-A44D-ABE2-4F1D878EA10D}"/>
              </a:ext>
            </a:extLst>
          </p:cNvPr>
          <p:cNvSpPr txBox="1"/>
          <p:nvPr/>
        </p:nvSpPr>
        <p:spPr>
          <a:xfrm>
            <a:off x="3962400" y="8498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735308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DFC8-02C9-E248-9A85-6ED9D7F0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ALL-BUT-ONE-SUM ≤ SUBSET-SUM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A1AF9-6FB1-0F4F-8390-9DD0EA55C37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“yes” for ALL-BUT-ONE-SUM -&gt; ”yes” for SUBSET-SUM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there exists a subset of size |S|-1 that sums to t in the ALL-BUT-ONE-SUM problem, there there exists a subset of S that sums to 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62F81E-F1EA-A44D-ABE2-4F1D878EA10D}"/>
              </a:ext>
            </a:extLst>
          </p:cNvPr>
          <p:cNvSpPr txBox="1"/>
          <p:nvPr/>
        </p:nvSpPr>
        <p:spPr>
          <a:xfrm>
            <a:off x="3962400" y="8498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557024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DFC8-02C9-E248-9A85-6ED9D7F0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ALL-BUT-ONE-SUM ≤ SUBSET-SUM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A1AF9-6FB1-0F4F-8390-9DD0EA55C37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“yes” for SUBSET-SUM -&gt; ”yes” for ALL-BUT-ONE-SUM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Assume there exists a subset of S that sums to 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that sums to t in the ALL-BUT-ONE-SUM problem, there there exists a subset of S that sums to 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62F81E-F1EA-A44D-ABE2-4F1D878EA10D}"/>
              </a:ext>
            </a:extLst>
          </p:cNvPr>
          <p:cNvSpPr txBox="1"/>
          <p:nvPr/>
        </p:nvSpPr>
        <p:spPr>
          <a:xfrm>
            <a:off x="3962400" y="8498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410202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0079" y="6132742"/>
            <a:ext cx="4983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Independent-Set NP-Complete?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9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assignments graded and returned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11 due Wednesday!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Dr. Dave: normal mentor hours through 12/12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Last mentor session: Millie, Wednesday 10am-12</a:t>
            </a:r>
          </a:p>
          <a:p>
            <a:pPr marL="0" indent="0">
              <a:buNone/>
            </a:pPr>
            <a:r>
              <a:rPr lang="en-US" dirty="0"/>
              <a:t>(I’m still trying to add some over the weekend)</a:t>
            </a:r>
          </a:p>
        </p:txBody>
      </p:sp>
    </p:spTree>
    <p:extLst>
      <p:ext uri="{BB962C8B-B14F-4D97-AF65-F5344CB8AC3E}">
        <p14:creationId xmlns:p14="http://schemas.microsoft.com/office/powerpoint/2010/main" val="1062797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0079" y="6132742"/>
            <a:ext cx="4990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Reduce 3-SAT to Independent-Set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93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≤ 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0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3-CNF formula, convert it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the </a:t>
            </a:r>
            <a:r>
              <a:rPr lang="en-US" dirty="0" err="1"/>
              <a:t>boolean</a:t>
            </a:r>
            <a:r>
              <a:rPr lang="en-US" dirty="0"/>
              <a:t> formula in 3-SAT to be satisfied, at least one of the literals in each clause must be true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addition, we must make sure that we enforce a literal and its complement must not both be true.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2BE2B09-41CF-E645-81F1-9DEF8F4E5C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196582"/>
              </p:ext>
            </p:extLst>
          </p:nvPr>
        </p:nvGraphicFramePr>
        <p:xfrm>
          <a:off x="1161593" y="2299989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" name="Equation" r:id="rId3" imgW="2514600" imgH="203200" progId="Equation.3">
                  <p:embed/>
                </p:oleObj>
              </mc:Choice>
              <mc:Fallback>
                <p:oleObj name="Equation" r:id="rId3" imgW="2514600" imgH="2032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1593" y="2299989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D81FD6-1AD8-CB47-81B4-1350F635A6EF}"/>
              </a:ext>
            </a:extLst>
          </p:cNvPr>
          <p:cNvSpPr txBox="1"/>
          <p:nvPr/>
        </p:nvSpPr>
        <p:spPr>
          <a:xfrm>
            <a:off x="2228192" y="83758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421870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87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3-CNF formula, convert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each clause, e.g. </a:t>
            </a:r>
            <a:r>
              <a:rPr lang="en-US" i="1" dirty="0">
                <a:solidFill>
                  <a:srgbClr val="FF6600"/>
                </a:solidFill>
              </a:rPr>
              <a:t>(a OR ~b OR c)</a:t>
            </a:r>
            <a:r>
              <a:rPr lang="en-US" dirty="0"/>
              <a:t> create a clique containing vertices representing these literals</a:t>
            </a:r>
            <a:endParaRPr lang="en-US" i="1" dirty="0">
              <a:solidFill>
                <a:srgbClr val="FF6600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963567" y="4692453"/>
            <a:ext cx="533400" cy="533400"/>
            <a:chOff x="1824" y="2736"/>
            <a:chExt cx="336" cy="336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076253" y="3930970"/>
            <a:ext cx="795338" cy="533400"/>
            <a:chOff x="1824" y="2736"/>
            <a:chExt cx="501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342953" y="5225853"/>
            <a:ext cx="533400" cy="533400"/>
            <a:chOff x="1824" y="2736"/>
            <a:chExt cx="336" cy="336"/>
          </a:xfrm>
        </p:grpSpPr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/>
          <p:cNvCxnSpPr>
            <a:stCxn id="5" idx="0"/>
            <a:endCxn id="8" idx="2"/>
          </p:cNvCxnSpPr>
          <p:nvPr/>
        </p:nvCxnSpPr>
        <p:spPr>
          <a:xfrm flipV="1">
            <a:off x="1230267" y="419767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2"/>
          </p:cNvCxnSpPr>
          <p:nvPr/>
        </p:nvCxnSpPr>
        <p:spPr>
          <a:xfrm>
            <a:off x="1468392" y="504300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</p:cNvCxnSpPr>
          <p:nvPr/>
        </p:nvCxnSpPr>
        <p:spPr>
          <a:xfrm>
            <a:off x="2342953" y="446437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314532" y="3864206"/>
            <a:ext cx="54515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for the Independent-Set problem to be satisfied it can only select one variable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to make sure that all clauses are satisfied, we set k = number of clauses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13DD016-8B52-6349-A95F-3B923DA0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3-SAT ≤ Independent-Set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839B37-A4B4-9B4E-9DFC-970D2F8A16CD}"/>
              </a:ext>
            </a:extLst>
          </p:cNvPr>
          <p:cNvSpPr txBox="1"/>
          <p:nvPr/>
        </p:nvSpPr>
        <p:spPr>
          <a:xfrm>
            <a:off x="2228192" y="83758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4013929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876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Given a 3-CNF formula, convert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enforce that only one variable and its complement can be set we connect each vertex representing x to each vertex representing its complement ~x</a:t>
            </a:r>
            <a:endParaRPr lang="en-US" i="1" dirty="0">
              <a:solidFill>
                <a:srgbClr val="FF6600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963567" y="5033233"/>
            <a:ext cx="533400" cy="533400"/>
            <a:chOff x="1824" y="2736"/>
            <a:chExt cx="336" cy="336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076253" y="4271750"/>
            <a:ext cx="795338" cy="533400"/>
            <a:chOff x="1824" y="2736"/>
            <a:chExt cx="501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342953" y="5566633"/>
            <a:ext cx="533400" cy="533400"/>
            <a:chOff x="1824" y="2736"/>
            <a:chExt cx="336" cy="336"/>
          </a:xfrm>
        </p:grpSpPr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/>
          <p:cNvCxnSpPr>
            <a:stCxn id="5" idx="0"/>
            <a:endCxn id="8" idx="2"/>
          </p:cNvCxnSpPr>
          <p:nvPr/>
        </p:nvCxnSpPr>
        <p:spPr>
          <a:xfrm flipV="1">
            <a:off x="1230267" y="453845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2"/>
          </p:cNvCxnSpPr>
          <p:nvPr/>
        </p:nvCxnSpPr>
        <p:spPr>
          <a:xfrm>
            <a:off x="1468392" y="538378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</p:cNvCxnSpPr>
          <p:nvPr/>
        </p:nvCxnSpPr>
        <p:spPr>
          <a:xfrm>
            <a:off x="2342953" y="480515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4337566" y="5002783"/>
            <a:ext cx="533400" cy="533400"/>
            <a:chOff x="1824" y="2736"/>
            <a:chExt cx="336" cy="336"/>
          </a:xfrm>
        </p:grpSpPr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5450252" y="4241300"/>
            <a:ext cx="795338" cy="533400"/>
            <a:chOff x="1824" y="2736"/>
            <a:chExt cx="501" cy="336"/>
          </a:xfrm>
        </p:grpSpPr>
        <p:sp>
          <p:nvSpPr>
            <p:cNvPr id="2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31" name="Group 7"/>
          <p:cNvGrpSpPr>
            <a:grpSpLocks/>
          </p:cNvGrpSpPr>
          <p:nvPr/>
        </p:nvGrpSpPr>
        <p:grpSpPr bwMode="auto">
          <a:xfrm>
            <a:off x="5716952" y="5536183"/>
            <a:ext cx="533400" cy="533400"/>
            <a:chOff x="1824" y="2736"/>
            <a:chExt cx="336" cy="336"/>
          </a:xfrm>
        </p:grpSpPr>
        <p:sp>
          <p:nvSpPr>
            <p:cNvPr id="3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e</a:t>
              </a:r>
            </a:p>
          </p:txBody>
        </p:sp>
      </p:grpSp>
      <p:cxnSp>
        <p:nvCxnSpPr>
          <p:cNvPr id="34" name="Straight Arrow Connector 33"/>
          <p:cNvCxnSpPr>
            <a:stCxn id="26" idx="0"/>
            <a:endCxn id="29" idx="2"/>
          </p:cNvCxnSpPr>
          <p:nvPr/>
        </p:nvCxnSpPr>
        <p:spPr>
          <a:xfrm flipV="1">
            <a:off x="4604266" y="450800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2" idx="2"/>
          </p:cNvCxnSpPr>
          <p:nvPr/>
        </p:nvCxnSpPr>
        <p:spPr>
          <a:xfrm>
            <a:off x="4842391" y="535333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4"/>
          </p:cNvCxnSpPr>
          <p:nvPr/>
        </p:nvCxnSpPr>
        <p:spPr>
          <a:xfrm>
            <a:off x="5716952" y="477470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6" idx="2"/>
          </p:cNvCxnSpPr>
          <p:nvPr/>
        </p:nvCxnSpPr>
        <p:spPr>
          <a:xfrm>
            <a:off x="2609653" y="4538450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itle 1">
            <a:extLst>
              <a:ext uri="{FF2B5EF4-FFF2-40B4-BE49-F238E27FC236}">
                <a16:creationId xmlns:a16="http://schemas.microsoft.com/office/drawing/2014/main" id="{7C355D62-65B8-B443-B5A2-E424B6864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3-SAT ≤ Independent-Set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CC931A6-8A75-6144-B360-D1B2ABB8659E}"/>
              </a:ext>
            </a:extLst>
          </p:cNvPr>
          <p:cNvSpPr txBox="1"/>
          <p:nvPr/>
        </p:nvSpPr>
        <p:spPr>
          <a:xfrm>
            <a:off x="2228192" y="83758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630911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”yes” for 3-SAT -&gt; “yes” for INDEPENDENT-SET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Given a 3-SAT problem with k clauses and a valid truth assignment, show that f(3-SAT) has an independent set of size k. (Assume you know the solution to the 3-SAT problem and show how to get the solution to the independent set problem)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Since each clause is an OR of variables, at least one of the three must be true for the entire formula to be true.  Therefore each 3-clique in the graph will have at least on node that can be selected.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4499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“yes” for INDEPENDENT-SET -&gt; “yes” 3-SAT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Given a graph with an independent set S of k vertices,  show there exists a truth assignment satisfying the </a:t>
            </a:r>
            <a:r>
              <a:rPr lang="en-US" dirty="0" err="1"/>
              <a:t>boolean</a:t>
            </a:r>
            <a:r>
              <a:rPr lang="en-US" dirty="0"/>
              <a:t> formula</a:t>
            </a:r>
          </a:p>
          <a:p>
            <a:pPr lvl="1"/>
            <a:r>
              <a:rPr lang="en-US" dirty="0"/>
              <a:t>For any variable x</a:t>
            </a:r>
            <a:r>
              <a:rPr lang="en-US" baseline="-25000" dirty="0"/>
              <a:t>i</a:t>
            </a:r>
            <a:r>
              <a:rPr lang="en-US" dirty="0"/>
              <a:t>, S cannot contain both x</a:t>
            </a:r>
            <a:r>
              <a:rPr lang="en-US" baseline="-25000" dirty="0"/>
              <a:t>i</a:t>
            </a:r>
            <a:r>
              <a:rPr lang="en-US" dirty="0"/>
              <a:t> and ¬x</a:t>
            </a:r>
            <a:r>
              <a:rPr lang="en-US" baseline="-25000" dirty="0"/>
              <a:t>i</a:t>
            </a:r>
            <a:r>
              <a:rPr lang="en-US" dirty="0"/>
              <a:t> since they are connected by an edge</a:t>
            </a:r>
          </a:p>
          <a:p>
            <a:endParaRPr lang="en-US" dirty="0"/>
          </a:p>
          <a:p>
            <a:pPr lvl="1"/>
            <a:r>
              <a:rPr lang="en-US" dirty="0"/>
              <a:t>For each vertex in S, we assign it a true value and all others false. Since S has only k vertices, it must have one vertex per clause</a:t>
            </a:r>
          </a:p>
        </p:txBody>
      </p:sp>
    </p:spTree>
    <p:extLst>
      <p:ext uri="{BB962C8B-B14F-4D97-AF65-F5344CB8AC3E}">
        <p14:creationId xmlns:p14="http://schemas.microsoft.com/office/powerpoint/2010/main" val="98612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128528D-F2AD-2D4F-B818-82B995DB05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Master Method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15A95C4-D1C6-664A-BFDB-964D447DF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Provides solutions to the recurrences of the form:</a:t>
            </a:r>
          </a:p>
        </p:txBody>
      </p:sp>
      <p:graphicFrame>
        <p:nvGraphicFramePr>
          <p:cNvPr id="90115" name="Object 4">
            <a:extLst>
              <a:ext uri="{FF2B5EF4-FFF2-40B4-BE49-F238E27FC236}">
                <a16:creationId xmlns:a16="http://schemas.microsoft.com/office/drawing/2014/main" id="{6AE8212E-508F-E248-AFCA-0372113B7F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0"/>
          <a:ext cx="39624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" name="Equation" r:id="rId3" imgW="33058100" imgH="4686300" progId="Equation.3">
                  <p:embed/>
                </p:oleObj>
              </mc:Choice>
              <mc:Fallback>
                <p:oleObj name="Equation" r:id="rId3" imgW="33058100" imgH="4686300" progId="Equation.3">
                  <p:embed/>
                  <p:pic>
                    <p:nvPicPr>
                      <p:cNvPr id="90115" name="Object 4">
                        <a:extLst>
                          <a:ext uri="{FF2B5EF4-FFF2-40B4-BE49-F238E27FC236}">
                            <a16:creationId xmlns:a16="http://schemas.microsoft.com/office/drawing/2014/main" id="{6AE8212E-508F-E248-AFCA-0372113B7F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0"/>
                        <a:ext cx="39624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7">
            <a:extLst>
              <a:ext uri="{FF2B5EF4-FFF2-40B4-BE49-F238E27FC236}">
                <a16:creationId xmlns:a16="http://schemas.microsoft.com/office/drawing/2014/main" id="{DC6686DD-DF06-C54C-86C4-449621FC94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3352800"/>
          <a:ext cx="7162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" name="Equation" r:id="rId5" imgW="72555100" imgH="5270500" progId="Equation.3">
                  <p:embed/>
                </p:oleObj>
              </mc:Choice>
              <mc:Fallback>
                <p:oleObj name="Equation" r:id="rId5" imgW="72555100" imgH="5270500" progId="Equation.3">
                  <p:embed/>
                  <p:pic>
                    <p:nvPicPr>
                      <p:cNvPr id="90116" name="Object 7">
                        <a:extLst>
                          <a:ext uri="{FF2B5EF4-FFF2-40B4-BE49-F238E27FC236}">
                            <a16:creationId xmlns:a16="http://schemas.microsoft.com/office/drawing/2014/main" id="{DC6686DD-DF06-C54C-86C4-449621FC94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52800"/>
                        <a:ext cx="7162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7" name="Object 8">
            <a:extLst>
              <a:ext uri="{FF2B5EF4-FFF2-40B4-BE49-F238E27FC236}">
                <a16:creationId xmlns:a16="http://schemas.microsoft.com/office/drawing/2014/main" id="{E02CD71D-A5B2-724F-9D9D-83EE672C94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3962400"/>
          <a:ext cx="70866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4" name="Equation" r:id="rId7" imgW="64947800" imgH="5270500" progId="Equation.3">
                  <p:embed/>
                </p:oleObj>
              </mc:Choice>
              <mc:Fallback>
                <p:oleObj name="Equation" r:id="rId7" imgW="64947800" imgH="5270500" progId="Equation.3">
                  <p:embed/>
                  <p:pic>
                    <p:nvPicPr>
                      <p:cNvPr id="90117" name="Object 8">
                        <a:extLst>
                          <a:ext uri="{FF2B5EF4-FFF2-40B4-BE49-F238E27FC236}">
                            <a16:creationId xmlns:a16="http://schemas.microsoft.com/office/drawing/2014/main" id="{E02CD71D-A5B2-724F-9D9D-83EE672C94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70866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8" name="Object 9">
            <a:extLst>
              <a:ext uri="{FF2B5EF4-FFF2-40B4-BE49-F238E27FC236}">
                <a16:creationId xmlns:a16="http://schemas.microsoft.com/office/drawing/2014/main" id="{884D741F-3BC0-AC4F-A5DE-B6E6A57B9D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4648200"/>
          <a:ext cx="84582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" name="Equation" r:id="rId9" imgW="82804000" imgH="5270500" progId="Equation.3">
                  <p:embed/>
                </p:oleObj>
              </mc:Choice>
              <mc:Fallback>
                <p:oleObj name="Equation" r:id="rId9" imgW="82804000" imgH="5270500" progId="Equation.3">
                  <p:embed/>
                  <p:pic>
                    <p:nvPicPr>
                      <p:cNvPr id="90118" name="Object 9">
                        <a:extLst>
                          <a:ext uri="{FF2B5EF4-FFF2-40B4-BE49-F238E27FC236}">
                            <a16:creationId xmlns:a16="http://schemas.microsoft.com/office/drawing/2014/main" id="{884D741F-3BC0-AC4F-A5DE-B6E6A57B9D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48200"/>
                        <a:ext cx="84582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9" name="Object 10">
            <a:extLst>
              <a:ext uri="{FF2B5EF4-FFF2-40B4-BE49-F238E27FC236}">
                <a16:creationId xmlns:a16="http://schemas.microsoft.com/office/drawing/2014/main" id="{106DF868-0139-7945-A1E7-019902EC16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5334000"/>
          <a:ext cx="29718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6" name="Equation" r:id="rId11" imgW="29845000" imgH="4686300" progId="Equation.3">
                  <p:embed/>
                </p:oleObj>
              </mc:Choice>
              <mc:Fallback>
                <p:oleObj name="Equation" r:id="rId11" imgW="29845000" imgH="4686300" progId="Equation.3">
                  <p:embed/>
                  <p:pic>
                    <p:nvPicPr>
                      <p:cNvPr id="90119" name="Object 10">
                        <a:extLst>
                          <a:ext uri="{FF2B5EF4-FFF2-40B4-BE49-F238E27FC236}">
                            <a16:creationId xmlns:a16="http://schemas.microsoft.com/office/drawing/2014/main" id="{106DF868-0139-7945-A1E7-019902EC16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29718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7335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97A4FA86-AA96-9046-A377-5A6EFE415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Recurrences</a:t>
            </a:r>
          </a:p>
        </p:txBody>
      </p:sp>
      <p:graphicFrame>
        <p:nvGraphicFramePr>
          <p:cNvPr id="99330" name="Object 4">
            <a:extLst>
              <a:ext uri="{FF2B5EF4-FFF2-40B4-BE49-F238E27FC236}">
                <a16:creationId xmlns:a16="http://schemas.microsoft.com/office/drawing/2014/main" id="{4AFE7601-4433-9B4B-9A57-202BA28F00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752600"/>
          <a:ext cx="35814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1" name="Equation" r:id="rId3" imgW="28384500" imgH="4686300" progId="Equation.3">
                  <p:embed/>
                </p:oleObj>
              </mc:Choice>
              <mc:Fallback>
                <p:oleObj name="Equation" r:id="rId3" imgW="28384500" imgH="4686300" progId="Equation.3">
                  <p:embed/>
                  <p:pic>
                    <p:nvPicPr>
                      <p:cNvPr id="99330" name="Object 4">
                        <a:extLst>
                          <a:ext uri="{FF2B5EF4-FFF2-40B4-BE49-F238E27FC236}">
                            <a16:creationId xmlns:a16="http://schemas.microsoft.com/office/drawing/2014/main" id="{4AFE7601-4433-9B4B-9A57-202BA28F00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35814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5">
            <a:extLst>
              <a:ext uri="{FF2B5EF4-FFF2-40B4-BE49-F238E27FC236}">
                <a16:creationId xmlns:a16="http://schemas.microsoft.com/office/drawing/2014/main" id="{C267348D-E369-E841-BB26-545042AE0E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7250" y="4953000"/>
          <a:ext cx="37909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2" name="Equation" r:id="rId5" imgW="31597600" imgH="4686300" progId="Equation.3">
                  <p:embed/>
                </p:oleObj>
              </mc:Choice>
              <mc:Fallback>
                <p:oleObj name="Equation" r:id="rId5" imgW="31597600" imgH="4686300" progId="Equation.3">
                  <p:embed/>
                  <p:pic>
                    <p:nvPicPr>
                      <p:cNvPr id="99331" name="Object 5">
                        <a:extLst>
                          <a:ext uri="{FF2B5EF4-FFF2-40B4-BE49-F238E27FC236}">
                            <a16:creationId xmlns:a16="http://schemas.microsoft.com/office/drawing/2014/main" id="{C267348D-E369-E841-BB26-545042AE0E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4953000"/>
                        <a:ext cx="37909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6">
            <a:extLst>
              <a:ext uri="{FF2B5EF4-FFF2-40B4-BE49-F238E27FC236}">
                <a16:creationId xmlns:a16="http://schemas.microsoft.com/office/drawing/2014/main" id="{28E4F335-C109-C34B-A49E-B2525528BA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4163" y="1752600"/>
          <a:ext cx="33988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3" name="Equation" r:id="rId7" imgW="28092400" imgH="4686300" progId="Equation.3">
                  <p:embed/>
                </p:oleObj>
              </mc:Choice>
              <mc:Fallback>
                <p:oleObj name="Equation" r:id="rId7" imgW="28092400" imgH="4686300" progId="Equation.3">
                  <p:embed/>
                  <p:pic>
                    <p:nvPicPr>
                      <p:cNvPr id="99332" name="Object 6">
                        <a:extLst>
                          <a:ext uri="{FF2B5EF4-FFF2-40B4-BE49-F238E27FC236}">
                            <a16:creationId xmlns:a16="http://schemas.microsoft.com/office/drawing/2014/main" id="{28E4F335-C109-C34B-A49E-B2525528BA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752600"/>
                        <a:ext cx="33988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3" name="Object 8">
            <a:extLst>
              <a:ext uri="{FF2B5EF4-FFF2-40B4-BE49-F238E27FC236}">
                <a16:creationId xmlns:a16="http://schemas.microsoft.com/office/drawing/2014/main" id="{979855FA-4CF9-5143-AC80-0DE58B12D3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54688" y="4929188"/>
          <a:ext cx="31607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4" name="Equation" r:id="rId9" imgW="28968700" imgH="5270500" progId="Equation.3">
                  <p:embed/>
                </p:oleObj>
              </mc:Choice>
              <mc:Fallback>
                <p:oleObj name="Equation" r:id="rId9" imgW="28968700" imgH="5270500" progId="Equation.3">
                  <p:embed/>
                  <p:pic>
                    <p:nvPicPr>
                      <p:cNvPr id="99333" name="Object 8">
                        <a:extLst>
                          <a:ext uri="{FF2B5EF4-FFF2-40B4-BE49-F238E27FC236}">
                            <a16:creationId xmlns:a16="http://schemas.microsoft.com/office/drawing/2014/main" id="{979855FA-4CF9-5143-AC80-0DE58B12D3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88" y="4929188"/>
                        <a:ext cx="3160712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9">
            <a:extLst>
              <a:ext uri="{FF2B5EF4-FFF2-40B4-BE49-F238E27FC236}">
                <a16:creationId xmlns:a16="http://schemas.microsoft.com/office/drawing/2014/main" id="{8DCB4A27-6191-F340-9E38-EF255D7543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708275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5" name="Equation" r:id="rId11" imgW="72555100" imgH="5270500" progId="Equation.3">
                  <p:embed/>
                </p:oleObj>
              </mc:Choice>
              <mc:Fallback>
                <p:oleObj name="Equation" r:id="rId11" imgW="72555100" imgH="5270500" progId="Equation.3">
                  <p:embed/>
                  <p:pic>
                    <p:nvPicPr>
                      <p:cNvPr id="99334" name="Object 9">
                        <a:extLst>
                          <a:ext uri="{FF2B5EF4-FFF2-40B4-BE49-F238E27FC236}">
                            <a16:creationId xmlns:a16="http://schemas.microsoft.com/office/drawing/2014/main" id="{8DCB4A27-6191-F340-9E38-EF255D7543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708275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10">
            <a:extLst>
              <a:ext uri="{FF2B5EF4-FFF2-40B4-BE49-F238E27FC236}">
                <a16:creationId xmlns:a16="http://schemas.microsoft.com/office/drawing/2014/main" id="{A898634D-68DB-6C4E-A3BE-773B5EE0FE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124200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6" name="Equation" r:id="rId13" imgW="64947800" imgH="5270500" progId="Equation.3">
                  <p:embed/>
                </p:oleObj>
              </mc:Choice>
              <mc:Fallback>
                <p:oleObj name="Equation" r:id="rId13" imgW="64947800" imgH="5270500" progId="Equation.3">
                  <p:embed/>
                  <p:pic>
                    <p:nvPicPr>
                      <p:cNvPr id="99335" name="Object 10">
                        <a:extLst>
                          <a:ext uri="{FF2B5EF4-FFF2-40B4-BE49-F238E27FC236}">
                            <a16:creationId xmlns:a16="http://schemas.microsoft.com/office/drawing/2014/main" id="{A898634D-68DB-6C4E-A3BE-773B5EE0FE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124200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11">
            <a:extLst>
              <a:ext uri="{FF2B5EF4-FFF2-40B4-BE49-F238E27FC236}">
                <a16:creationId xmlns:a16="http://schemas.microsoft.com/office/drawing/2014/main" id="{E4BDC31E-02D8-E944-A06F-D5A9A9580C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3886200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7" name="Equation" r:id="rId15" imgW="29845000" imgH="4686300" progId="Equation.3">
                  <p:embed/>
                </p:oleObj>
              </mc:Choice>
              <mc:Fallback>
                <p:oleObj name="Equation" r:id="rId15" imgW="29845000" imgH="4686300" progId="Equation.3">
                  <p:embed/>
                  <p:pic>
                    <p:nvPicPr>
                      <p:cNvPr id="99336" name="Object 11">
                        <a:extLst>
                          <a:ext uri="{FF2B5EF4-FFF2-40B4-BE49-F238E27FC236}">
                            <a16:creationId xmlns:a16="http://schemas.microsoft.com/office/drawing/2014/main" id="{E4BDC31E-02D8-E944-A06F-D5A9A9580C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86200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7" name="Object 12">
            <a:extLst>
              <a:ext uri="{FF2B5EF4-FFF2-40B4-BE49-F238E27FC236}">
                <a16:creationId xmlns:a16="http://schemas.microsoft.com/office/drawing/2014/main" id="{646D149F-6AE0-8442-8D61-D67813B536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505200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8" name="Equation" r:id="rId17" imgW="82804000" imgH="5270500" progId="Equation.3">
                  <p:embed/>
                </p:oleObj>
              </mc:Choice>
              <mc:Fallback>
                <p:oleObj name="Equation" r:id="rId17" imgW="82804000" imgH="5270500" progId="Equation.3">
                  <p:embed/>
                  <p:pic>
                    <p:nvPicPr>
                      <p:cNvPr id="99337" name="Object 12">
                        <a:extLst>
                          <a:ext uri="{FF2B5EF4-FFF2-40B4-BE49-F238E27FC236}">
                            <a16:creationId xmlns:a16="http://schemas.microsoft.com/office/drawing/2014/main" id="{646D149F-6AE0-8442-8D61-D67813B536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05200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56956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Big O: Upp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Big O: Upper bound</a:t>
            </a:r>
          </a:p>
        </p:txBody>
      </p:sp>
      <p:sp>
        <p:nvSpPr>
          <p:cNvPr id="143" name="O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O(g(n))</a:t>
            </a:r>
            <a:r>
              <a:rPr i="0"/>
              <a:t> is the set of functions:</a:t>
            </a:r>
          </a:p>
        </p:txBody>
      </p:sp>
      <p:pic>
        <p:nvPicPr>
          <p:cNvPr id="144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5" y="2370137"/>
            <a:ext cx="7974013" cy="10144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36799046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roving bounds: find constants that satisfy inequalities"/>
          <p:cNvSpPr txBox="1">
            <a:spLocks noGrp="1"/>
          </p:cNvSpPr>
          <p:nvPr>
            <p:ph type="title" idx="4294967295"/>
          </p:nvPr>
        </p:nvSpPr>
        <p:spPr>
          <a:xfrm>
            <a:off x="431006" y="118269"/>
            <a:ext cx="7543800" cy="102076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50391">
              <a:defRPr sz="3255"/>
            </a:lvl1pPr>
          </a:lstStyle>
          <a:p>
            <a:r>
              <a:rPr dirty="0"/>
              <a:t>Proving bounds: find constants that satisfy inequalities</a:t>
            </a:r>
          </a:p>
        </p:txBody>
      </p:sp>
      <p:sp>
        <p:nvSpPr>
          <p:cNvPr id="236" name="Show that 5n2 – 15n + 100 is Θ(n2)…"/>
          <p:cNvSpPr txBox="1">
            <a:spLocks noGrp="1"/>
          </p:cNvSpPr>
          <p:nvPr>
            <p:ph type="body" sz="half" idx="4294967295"/>
          </p:nvPr>
        </p:nvSpPr>
        <p:spPr>
          <a:xfrm>
            <a:off x="336331" y="1378744"/>
            <a:ext cx="8686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96111">
              <a:spcBef>
                <a:spcPts val="500"/>
              </a:spcBef>
              <a:buSzTx/>
              <a:buFont typeface="Wingdings"/>
              <a:buNone/>
              <a:defRPr sz="2352"/>
            </a:pPr>
            <a:r>
              <a:rPr dirty="0"/>
              <a:t>Show that </a:t>
            </a:r>
            <a:r>
              <a:rPr i="1" dirty="0"/>
              <a:t>5n</a:t>
            </a:r>
            <a:r>
              <a:rPr i="1" baseline="29959" dirty="0"/>
              <a:t>2 </a:t>
            </a:r>
            <a:r>
              <a:rPr i="1" dirty="0"/>
              <a:t>– 15n + 100</a:t>
            </a:r>
            <a:r>
              <a:rPr dirty="0"/>
              <a:t> is </a:t>
            </a:r>
            <a:r>
              <a:rPr lang="en-US" i="1" dirty="0"/>
              <a:t>O</a:t>
            </a:r>
            <a:r>
              <a:rPr dirty="0"/>
              <a:t>(</a:t>
            </a:r>
            <a:r>
              <a:rPr i="1" dirty="0"/>
              <a:t>n</a:t>
            </a:r>
            <a:r>
              <a:rPr i="1" baseline="29959" dirty="0"/>
              <a:t>2</a:t>
            </a:r>
            <a:r>
              <a:rPr dirty="0"/>
              <a:t>)</a:t>
            </a:r>
          </a:p>
          <a:p>
            <a:pPr marL="0" indent="0" defTabSz="896111">
              <a:buSzTx/>
              <a:buFont typeface="Wingdings"/>
              <a:buNone/>
              <a:defRPr sz="2352"/>
            </a:pPr>
            <a:endParaRPr dirty="0"/>
          </a:p>
          <a:p>
            <a:pPr marL="0" indent="0" defTabSz="896111">
              <a:spcBef>
                <a:spcPts val="500"/>
              </a:spcBef>
              <a:buSzTx/>
              <a:buFont typeface="Wingdings"/>
              <a:buNone/>
              <a:defRPr sz="2352"/>
            </a:pPr>
            <a:r>
              <a:rPr dirty="0"/>
              <a:t>Find constants </a:t>
            </a:r>
            <a:r>
              <a:rPr i="1" dirty="0"/>
              <a:t>c</a:t>
            </a:r>
            <a:r>
              <a:rPr dirty="0"/>
              <a:t> and </a:t>
            </a:r>
            <a:r>
              <a:rPr i="1" dirty="0"/>
              <a:t>n</a:t>
            </a:r>
            <a:r>
              <a:rPr i="1" baseline="-25387" dirty="0"/>
              <a:t>0</a:t>
            </a:r>
            <a:r>
              <a:rPr dirty="0"/>
              <a:t> such that </a:t>
            </a:r>
            <a:br>
              <a:rPr dirty="0"/>
            </a:br>
            <a:r>
              <a:rPr i="1" dirty="0"/>
              <a:t>5n</a:t>
            </a:r>
            <a:r>
              <a:rPr i="1" baseline="29959" dirty="0"/>
              <a:t>2 </a:t>
            </a:r>
            <a:r>
              <a:rPr i="1" dirty="0"/>
              <a:t>– 15n + 100</a:t>
            </a:r>
            <a:r>
              <a:rPr dirty="0"/>
              <a:t> ≤ </a:t>
            </a:r>
            <a:r>
              <a:rPr i="1" dirty="0"/>
              <a:t>cn</a:t>
            </a:r>
            <a:r>
              <a:rPr i="1" baseline="29959" dirty="0"/>
              <a:t>2</a:t>
            </a:r>
            <a:r>
              <a:rPr dirty="0"/>
              <a:t> for all n &gt; </a:t>
            </a:r>
            <a:r>
              <a:rPr i="1" dirty="0"/>
              <a:t>n</a:t>
            </a:r>
            <a:r>
              <a:rPr i="1" baseline="-25387" dirty="0"/>
              <a:t>0</a:t>
            </a:r>
          </a:p>
        </p:txBody>
      </p:sp>
      <p:pic>
        <p:nvPicPr>
          <p:cNvPr id="237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062" y="3200400"/>
            <a:ext cx="3849688" cy="5683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image.pdf" descr="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600" y="3906837"/>
            <a:ext cx="3911600" cy="568326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Let n0 =1 and c = 5 + 100 = 105.…"/>
          <p:cNvSpPr txBox="1"/>
          <p:nvPr/>
        </p:nvSpPr>
        <p:spPr>
          <a:xfrm>
            <a:off x="1036319" y="5029200"/>
            <a:ext cx="7071362" cy="927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1800"/>
            </a:pPr>
            <a:r>
              <a:t>Let </a:t>
            </a:r>
            <a:r>
              <a:rPr i="1"/>
              <a:t>n</a:t>
            </a:r>
            <a:r>
              <a:rPr i="1" baseline="-25000"/>
              <a:t>0</a:t>
            </a:r>
            <a:r>
              <a:rPr i="1"/>
              <a:t> </a:t>
            </a:r>
            <a:r>
              <a:t>=1 and </a:t>
            </a:r>
            <a:r>
              <a:rPr i="1"/>
              <a:t>c</a:t>
            </a:r>
            <a:r>
              <a:t> = 5 + 100 = 105.</a:t>
            </a:r>
          </a:p>
          <a:p>
            <a:pPr defTabSz="457200">
              <a:defRPr sz="1800"/>
            </a:pPr>
            <a:r>
              <a:t>100/n</a:t>
            </a:r>
            <a:r>
              <a:rPr baseline="30000"/>
              <a:t>2</a:t>
            </a:r>
            <a:r>
              <a:t> only get smaller as </a:t>
            </a:r>
            <a:r>
              <a:rPr i="1"/>
              <a:t>n</a:t>
            </a:r>
            <a:r>
              <a:t> increases and we ignore -15/</a:t>
            </a:r>
            <a:r>
              <a:rPr i="1"/>
              <a:t>n</a:t>
            </a:r>
            <a:r>
              <a:t> since it only varies between -15 and 0</a:t>
            </a:r>
          </a:p>
        </p:txBody>
      </p:sp>
    </p:spTree>
    <p:extLst>
      <p:ext uri="{BB962C8B-B14F-4D97-AF65-F5344CB8AC3E}">
        <p14:creationId xmlns:p14="http://schemas.microsoft.com/office/powerpoint/2010/main" val="4164983671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0" build="p" bldLvl="5" animBg="1" advAuto="0"/>
      <p:bldP spid="237" grpId="0" animBg="1" advAuto="0"/>
      <p:bldP spid="238" grpId="0" animBg="1" advAuto="0"/>
      <p:bldP spid="239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Final</a:t>
            </a:r>
          </a:p>
          <a:p>
            <a:pPr lvl="1"/>
            <a:r>
              <a:rPr lang="en-US" dirty="0"/>
              <a:t>posted on </a:t>
            </a:r>
            <a:r>
              <a:rPr lang="en-US" dirty="0" err="1"/>
              <a:t>Gradescope</a:t>
            </a:r>
            <a:r>
              <a:rPr lang="en-US" dirty="0"/>
              <a:t> on Monday morning</a:t>
            </a:r>
          </a:p>
          <a:p>
            <a:pPr lvl="1"/>
            <a:r>
              <a:rPr lang="en-US" dirty="0"/>
              <a:t>due Tuesday at 11:59pm</a:t>
            </a:r>
          </a:p>
          <a:p>
            <a:pPr lvl="1"/>
            <a:r>
              <a:rPr lang="en-US" dirty="0"/>
              <a:t>time-limited (3 hours)</a:t>
            </a:r>
          </a:p>
          <a:p>
            <a:pPr lvl="1"/>
            <a:r>
              <a:rPr lang="en-US" dirty="0"/>
              <a:t>You may use: </a:t>
            </a:r>
          </a:p>
          <a:p>
            <a:pPr lvl="2"/>
            <a:r>
              <a:rPr lang="en-US" dirty="0"/>
              <a:t>the book </a:t>
            </a:r>
          </a:p>
          <a:p>
            <a:pPr lvl="2"/>
            <a:r>
              <a:rPr lang="en-US" dirty="0"/>
              <a:t>your notes </a:t>
            </a:r>
          </a:p>
          <a:p>
            <a:pPr lvl="2"/>
            <a:r>
              <a:rPr lang="en-US" dirty="0"/>
              <a:t>the class notes </a:t>
            </a:r>
          </a:p>
          <a:p>
            <a:pPr lvl="2"/>
            <a:r>
              <a:rPr lang="en-US" dirty="0"/>
              <a:t>ONLY these things</a:t>
            </a:r>
          </a:p>
          <a:p>
            <a:pPr lvl="1"/>
            <a:r>
              <a:rPr lang="en-US" dirty="0"/>
              <a:t>Do NOT discuss it with anyone until after Tuesday at 11:59pm</a:t>
            </a:r>
          </a:p>
        </p:txBody>
      </p:sp>
    </p:spTree>
    <p:extLst>
      <p:ext uri="{BB962C8B-B14F-4D97-AF65-F5344CB8AC3E}">
        <p14:creationId xmlns:p14="http://schemas.microsoft.com/office/powerpoint/2010/main" val="28890565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5DE2E-3847-5B49-A1DD-6117F6BD0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 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01576-451B-EB40-BAD2-C2A9E5DCBEF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tree has |V|-1 edges</a:t>
            </a:r>
          </a:p>
        </p:txBody>
      </p:sp>
    </p:spTree>
    <p:extLst>
      <p:ext uri="{BB962C8B-B14F-4D97-AF65-F5344CB8AC3E}">
        <p14:creationId xmlns:p14="http://schemas.microsoft.com/office/powerpoint/2010/main" val="3889047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8AB2-A68B-5944-BD60-C98E71C34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Subset-Sum: dynamic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70177-6E96-774A-9DFA-E1D21333036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 = S</a:t>
            </a:r>
            <a:r>
              <a:rPr lang="en-US" baseline="-25000" dirty="0"/>
              <a:t>1</a:t>
            </a:r>
            <a:r>
              <a:rPr lang="en-US" dirty="0"/>
              <a:t>…S</a:t>
            </a:r>
            <a:r>
              <a:rPr lang="en-US" baseline="-25000" dirty="0"/>
              <a:t>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SS(</a:t>
            </a:r>
            <a:r>
              <a:rPr lang="en-US" dirty="0" err="1"/>
              <a:t>S,t</a:t>
            </a:r>
            <a:r>
              <a:rPr lang="en-US" dirty="0"/>
              <a:t>): true/false, does S contain a subset that sums to t</a:t>
            </a:r>
          </a:p>
        </p:txBody>
      </p:sp>
    </p:spTree>
    <p:extLst>
      <p:ext uri="{BB962C8B-B14F-4D97-AF65-F5344CB8AC3E}">
        <p14:creationId xmlns:p14="http://schemas.microsoft.com/office/powerpoint/2010/main" val="37103779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8AB2-A68B-5944-BD60-C98E71C34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Subset-Sum: dynamic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70177-6E96-774A-9DFA-E1D21333036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Recursive case: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SS(S</a:t>
            </a:r>
            <a:r>
              <a:rPr lang="en-US" baseline="-25000" dirty="0"/>
              <a:t>1…n</a:t>
            </a:r>
            <a:r>
              <a:rPr lang="en-US" dirty="0"/>
              <a:t>, t) = </a:t>
            </a:r>
          </a:p>
        </p:txBody>
      </p:sp>
    </p:spTree>
    <p:extLst>
      <p:ext uri="{BB962C8B-B14F-4D97-AF65-F5344CB8AC3E}">
        <p14:creationId xmlns:p14="http://schemas.microsoft.com/office/powerpoint/2010/main" val="40849646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8AB2-A68B-5944-BD60-C98E71C34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Subset-Sum: dynamic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70177-6E96-774A-9DFA-E1D21333036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Recursive case: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SS(S</a:t>
            </a:r>
            <a:r>
              <a:rPr lang="en-US" baseline="-25000" dirty="0"/>
              <a:t>1…n</a:t>
            </a:r>
            <a:r>
              <a:rPr lang="en-US" dirty="0"/>
              <a:t>, t) = SS(S</a:t>
            </a:r>
            <a:r>
              <a:rPr lang="en-US" baseline="-25000" dirty="0"/>
              <a:t>1…n-1</a:t>
            </a:r>
            <a:r>
              <a:rPr lang="en-US" dirty="0"/>
              <a:t>, t) || SS(S</a:t>
            </a:r>
            <a:r>
              <a:rPr lang="en-US" baseline="-25000" dirty="0"/>
              <a:t>1…n-1</a:t>
            </a:r>
            <a:r>
              <a:rPr lang="en-US" dirty="0"/>
              <a:t>, t-S</a:t>
            </a:r>
            <a:r>
              <a:rPr lang="en-US" baseline="-25000" dirty="0"/>
              <a:t>n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344146-7A04-2E45-A5D1-4B542F613853}"/>
              </a:ext>
            </a:extLst>
          </p:cNvPr>
          <p:cNvSpPr txBox="1"/>
          <p:nvPr/>
        </p:nvSpPr>
        <p:spPr>
          <a:xfrm>
            <a:off x="1030015" y="4796135"/>
            <a:ext cx="6670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What’s changing?  What does the structure look like?</a:t>
            </a:r>
          </a:p>
        </p:txBody>
      </p:sp>
    </p:spTree>
    <p:extLst>
      <p:ext uri="{BB962C8B-B14F-4D97-AF65-F5344CB8AC3E}">
        <p14:creationId xmlns:p14="http://schemas.microsoft.com/office/powerpoint/2010/main" val="227191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8AB2-A68B-5944-BD60-C98E71C34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Subset-Sum: dynamic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70177-6E96-774A-9DFA-E1D21333036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258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Recursive case: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SS(S</a:t>
            </a:r>
            <a:r>
              <a:rPr lang="en-US" baseline="-25000" dirty="0"/>
              <a:t>1…n</a:t>
            </a:r>
            <a:r>
              <a:rPr lang="en-US" dirty="0"/>
              <a:t>, t) = SS(S</a:t>
            </a:r>
            <a:r>
              <a:rPr lang="en-US" baseline="-25000" dirty="0"/>
              <a:t>1…n-1</a:t>
            </a:r>
            <a:r>
              <a:rPr lang="en-US" dirty="0"/>
              <a:t>, t) || SS(S</a:t>
            </a:r>
            <a:r>
              <a:rPr lang="en-US" baseline="-25000" dirty="0"/>
              <a:t>1…n-1</a:t>
            </a:r>
            <a:r>
              <a:rPr lang="en-US" dirty="0"/>
              <a:t>, t-S</a:t>
            </a:r>
            <a:r>
              <a:rPr lang="en-US" baseline="-25000" dirty="0"/>
              <a:t>n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59557A6-D8DD-0F47-84B6-78B228C296A2}"/>
              </a:ext>
            </a:extLst>
          </p:cNvPr>
          <p:cNvSpPr/>
          <p:nvPr/>
        </p:nvSpPr>
        <p:spPr>
          <a:xfrm>
            <a:off x="3247696" y="2963917"/>
            <a:ext cx="966951" cy="2627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B6AC044-10F7-7D46-83CE-27AA06D9238C}"/>
              </a:ext>
            </a:extLst>
          </p:cNvPr>
          <p:cNvSpPr/>
          <p:nvPr/>
        </p:nvSpPr>
        <p:spPr>
          <a:xfrm>
            <a:off x="6366219" y="2766847"/>
            <a:ext cx="966951" cy="3941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244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8AB2-A68B-5944-BD60-C98E71C34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Subset-Sum: dynamic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70177-6E96-774A-9DFA-E1D21333036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258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DP setup: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SS[n, t] = SS[n-1, t] || SS[n-1, t-S</a:t>
            </a:r>
            <a:r>
              <a:rPr lang="en-US" baseline="-25000" dirty="0"/>
              <a:t>n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0228803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8AB2-A68B-5944-BD60-C98E71C34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Subset-Sum: dynamic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70177-6E96-774A-9DFA-E1D21333036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258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DP setup: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SS[n, t] = SS[n-1, t] || SS[n-1, t-S</a:t>
            </a:r>
            <a:r>
              <a:rPr lang="en-US" baseline="-25000" dirty="0"/>
              <a:t>n</a:t>
            </a:r>
            <a:r>
              <a:rPr lang="en-US" dirty="0"/>
              <a:t>]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D8E246-F883-2646-A67F-A8CBED221868}"/>
              </a:ext>
            </a:extLst>
          </p:cNvPr>
          <p:cNvSpPr/>
          <p:nvPr/>
        </p:nvSpPr>
        <p:spPr>
          <a:xfrm>
            <a:off x="1797269" y="3867807"/>
            <a:ext cx="4677103" cy="222819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15FBA2-D466-4D4B-BEC0-A81E54BD2D82}"/>
              </a:ext>
            </a:extLst>
          </p:cNvPr>
          <p:cNvSpPr txBox="1"/>
          <p:nvPr/>
        </p:nvSpPr>
        <p:spPr>
          <a:xfrm rot="16200000">
            <a:off x="816215" y="4280357"/>
            <a:ext cx="1228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n …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B3F805-438A-1040-8761-8E9E9933EB65}"/>
              </a:ext>
            </a:extLst>
          </p:cNvPr>
          <p:cNvSpPr txBox="1"/>
          <p:nvPr/>
        </p:nvSpPr>
        <p:spPr>
          <a:xfrm>
            <a:off x="1797269" y="3331837"/>
            <a:ext cx="1159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 … 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70758F-7B08-0045-A805-97083BDFA4B8}"/>
              </a:ext>
            </a:extLst>
          </p:cNvPr>
          <p:cNvCxnSpPr/>
          <p:nvPr/>
        </p:nvCxnSpPr>
        <p:spPr>
          <a:xfrm>
            <a:off x="2070538" y="4088524"/>
            <a:ext cx="2217683" cy="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17215CD-7EFA-144F-AE96-5A13CE2FD4A4}"/>
              </a:ext>
            </a:extLst>
          </p:cNvPr>
          <p:cNvCxnSpPr>
            <a:cxnSpLocks/>
          </p:cNvCxnSpPr>
          <p:nvPr/>
        </p:nvCxnSpPr>
        <p:spPr>
          <a:xfrm>
            <a:off x="2070537" y="4309242"/>
            <a:ext cx="1" cy="1182414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416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8AB2-A68B-5944-BD60-C98E71C34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Subset-Sum: dynamic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70177-6E96-774A-9DFA-E1D21333036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258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DP setup: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SS[n, t] = SS[n-1, t] || SS[n-1, t-S</a:t>
            </a:r>
            <a:r>
              <a:rPr lang="en-US" baseline="-25000" dirty="0"/>
              <a:t>n</a:t>
            </a:r>
            <a:r>
              <a:rPr lang="en-US" dirty="0"/>
              <a:t>]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D8E246-F883-2646-A67F-A8CBED221868}"/>
              </a:ext>
            </a:extLst>
          </p:cNvPr>
          <p:cNvSpPr/>
          <p:nvPr/>
        </p:nvSpPr>
        <p:spPr>
          <a:xfrm>
            <a:off x="1797269" y="3867807"/>
            <a:ext cx="4677103" cy="222819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15FBA2-D466-4D4B-BEC0-A81E54BD2D82}"/>
              </a:ext>
            </a:extLst>
          </p:cNvPr>
          <p:cNvSpPr txBox="1"/>
          <p:nvPr/>
        </p:nvSpPr>
        <p:spPr>
          <a:xfrm rot="16200000">
            <a:off x="816215" y="4280357"/>
            <a:ext cx="1228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n …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B3F805-438A-1040-8761-8E9E9933EB65}"/>
              </a:ext>
            </a:extLst>
          </p:cNvPr>
          <p:cNvSpPr txBox="1"/>
          <p:nvPr/>
        </p:nvSpPr>
        <p:spPr>
          <a:xfrm>
            <a:off x="1797269" y="3331837"/>
            <a:ext cx="1159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 … 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70758F-7B08-0045-A805-97083BDFA4B8}"/>
              </a:ext>
            </a:extLst>
          </p:cNvPr>
          <p:cNvCxnSpPr/>
          <p:nvPr/>
        </p:nvCxnSpPr>
        <p:spPr>
          <a:xfrm>
            <a:off x="2070538" y="4088524"/>
            <a:ext cx="2217683" cy="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17215CD-7EFA-144F-AE96-5A13CE2FD4A4}"/>
              </a:ext>
            </a:extLst>
          </p:cNvPr>
          <p:cNvCxnSpPr>
            <a:cxnSpLocks/>
          </p:cNvCxnSpPr>
          <p:nvPr/>
        </p:nvCxnSpPr>
        <p:spPr>
          <a:xfrm>
            <a:off x="2070537" y="4309242"/>
            <a:ext cx="1" cy="1182414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420AA26-C30B-054A-B564-8002BA4CD952}"/>
              </a:ext>
            </a:extLst>
          </p:cNvPr>
          <p:cNvSpPr txBox="1"/>
          <p:nvPr/>
        </p:nvSpPr>
        <p:spPr>
          <a:xfrm>
            <a:off x="6989379" y="4203412"/>
            <a:ext cx="1191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runtime?</a:t>
            </a:r>
          </a:p>
        </p:txBody>
      </p:sp>
    </p:spTree>
    <p:extLst>
      <p:ext uri="{BB962C8B-B14F-4D97-AF65-F5344CB8AC3E}">
        <p14:creationId xmlns:p14="http://schemas.microsoft.com/office/powerpoint/2010/main" val="40726458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8011-C3A5-1E49-B614-6EEF1AF3A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Subset-Sum NP-Complete?!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4CD6D-01B4-B545-9A6A-D20937E5A25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5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taking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47943"/>
            <a:ext cx="8046436" cy="478145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Read the questions carefully!</a:t>
            </a:r>
          </a:p>
          <a:p>
            <a:r>
              <a:rPr lang="en-US" dirty="0"/>
              <a:t>Don’t spend too much time on any problem</a:t>
            </a:r>
          </a:p>
          <a:p>
            <a:pPr lvl="1"/>
            <a:r>
              <a:rPr lang="en-US" dirty="0"/>
              <a:t>if you get stuck, move on and come back</a:t>
            </a:r>
          </a:p>
          <a:p>
            <a:r>
              <a:rPr lang="en-US" dirty="0"/>
              <a:t>When you finish answering a question, reread the question and make sure that you answered everything the question asked</a:t>
            </a:r>
          </a:p>
          <a:p>
            <a:r>
              <a:rPr lang="en-US" dirty="0"/>
              <a:t>Think about how you might be able to reuse an existing algorithm/approach</a:t>
            </a:r>
          </a:p>
          <a:p>
            <a:r>
              <a:rPr lang="en-US" dirty="0"/>
              <a:t>Show your work (I can’t give you partial credit if I can’t figure out what went wrong)</a:t>
            </a:r>
          </a:p>
          <a:p>
            <a:r>
              <a:rPr lang="en-US" dirty="0"/>
              <a:t>Don’t rely on the book/notes for conceptual things</a:t>
            </a:r>
          </a:p>
          <a:p>
            <a:pPr lvl="1"/>
            <a:r>
              <a:rPr lang="en-US" dirty="0"/>
              <a:t>Do rely on the notes for a run-time you may not remember, etc.</a:t>
            </a:r>
          </a:p>
        </p:txBody>
      </p:sp>
    </p:spTree>
    <p:extLst>
      <p:ext uri="{BB962C8B-B14F-4D97-AF65-F5344CB8AC3E}">
        <p14:creationId xmlns:p14="http://schemas.microsoft.com/office/powerpoint/2010/main" val="82233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839" y="1697421"/>
            <a:ext cx="7556313" cy="43837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Algorithm tools</a:t>
            </a:r>
          </a:p>
          <a:p>
            <a:pPr lvl="1"/>
            <a:r>
              <a:rPr lang="en-US" dirty="0"/>
              <a:t>Divide and conquer</a:t>
            </a:r>
          </a:p>
          <a:p>
            <a:pPr lvl="2"/>
            <a:r>
              <a:rPr lang="en-US" dirty="0"/>
              <a:t>assume that we have a solver, but that can only solve sub-problems</a:t>
            </a:r>
          </a:p>
          <a:p>
            <a:pPr lvl="2"/>
            <a:r>
              <a:rPr lang="en-US" dirty="0"/>
              <a:t>define the current problem with respect to smaller problems</a:t>
            </a:r>
          </a:p>
          <a:p>
            <a:pPr lvl="2"/>
            <a:r>
              <a:rPr lang="en-US" dirty="0"/>
              <a:t>Key: sub-problems should be non-overlapping</a:t>
            </a:r>
          </a:p>
          <a:p>
            <a:pPr lvl="1"/>
            <a:r>
              <a:rPr lang="en-US" dirty="0"/>
              <a:t>Dynamic programming</a:t>
            </a:r>
          </a:p>
          <a:p>
            <a:pPr lvl="2"/>
            <a:r>
              <a:rPr lang="en-US" dirty="0"/>
              <a:t>Same as above</a:t>
            </a:r>
          </a:p>
          <a:p>
            <a:pPr lvl="2"/>
            <a:r>
              <a:rPr lang="en-US" dirty="0"/>
              <a:t>Key difference: sub-problems are </a:t>
            </a:r>
            <a:r>
              <a:rPr lang="en-US" dirty="0">
                <a:solidFill>
                  <a:srgbClr val="0000FF"/>
                </a:solidFill>
              </a:rPr>
              <a:t>overlapping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Once you have this recursive relationship: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figure out the data structure to store sub-problem solutions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work from bottom up (or </a:t>
            </a:r>
            <a:r>
              <a:rPr lang="en-US" dirty="0" err="1">
                <a:solidFill>
                  <a:schemeClr val="tx1"/>
                </a:solidFill>
              </a:rPr>
              <a:t>memoize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9419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91" y="1697420"/>
            <a:ext cx="7556313" cy="4383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 tools cont.</a:t>
            </a:r>
          </a:p>
          <a:p>
            <a:pPr lvl="1"/>
            <a:r>
              <a:rPr lang="en-US" dirty="0"/>
              <a:t>Greedy</a:t>
            </a:r>
          </a:p>
          <a:p>
            <a:pPr lvl="2"/>
            <a:r>
              <a:rPr lang="en-US" dirty="0"/>
              <a:t>Same idea: most greedy problems can be solve using dynamic programming (but generally slower)</a:t>
            </a:r>
          </a:p>
          <a:p>
            <a:pPr lvl="2"/>
            <a:r>
              <a:rPr lang="en-US" dirty="0"/>
              <a:t>Key difference: Can decide between overlapping sub-problems without having to calculate them (i.e. we can make a local decision)</a:t>
            </a:r>
          </a:p>
          <a:p>
            <a:pPr lvl="1"/>
            <a:r>
              <a:rPr lang="en-US" dirty="0"/>
              <a:t>Flow</a:t>
            </a:r>
          </a:p>
          <a:p>
            <a:pPr lvl="2"/>
            <a:r>
              <a:rPr lang="en-US" dirty="0"/>
              <a:t>Matching problems</a:t>
            </a:r>
          </a:p>
          <a:p>
            <a:pPr lvl="2"/>
            <a:r>
              <a:rPr lang="en-US" dirty="0"/>
              <a:t>Numerical maximization/minimization problems </a:t>
            </a:r>
          </a:p>
        </p:txBody>
      </p:sp>
    </p:spTree>
    <p:extLst>
      <p:ext uri="{BB962C8B-B14F-4D97-AF65-F5344CB8AC3E}">
        <p14:creationId xmlns:p14="http://schemas.microsoft.com/office/powerpoint/2010/main" val="347190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403" y="1718441"/>
            <a:ext cx="8309194" cy="45032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data structure</a:t>
            </a:r>
          </a:p>
          <a:p>
            <a:pPr lvl="1"/>
            <a:r>
              <a:rPr lang="en-US" dirty="0"/>
              <a:t>Stores data</a:t>
            </a:r>
          </a:p>
          <a:p>
            <a:pPr lvl="1"/>
            <a:r>
              <a:rPr lang="en-US" dirty="0"/>
              <a:t>Supports access to/questions about data efficiently</a:t>
            </a:r>
          </a:p>
          <a:p>
            <a:pPr lvl="2"/>
            <a:r>
              <a:rPr lang="en-US" dirty="0"/>
              <a:t>the different bias towards different actions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No single best data structure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Fast access/lookup?</a:t>
            </a:r>
          </a:p>
          <a:p>
            <a:pPr lvl="1"/>
            <a:r>
              <a:rPr lang="en-US" dirty="0"/>
              <a:t>If keys are sequential: array</a:t>
            </a:r>
          </a:p>
          <a:p>
            <a:pPr lvl="1"/>
            <a:r>
              <a:rPr lang="en-US" dirty="0"/>
              <a:t>If keys are non-sequential or non-numerical: </a:t>
            </a:r>
            <a:r>
              <a:rPr lang="en-US" dirty="0" err="1"/>
              <a:t>hashtable</a:t>
            </a:r>
            <a:endParaRPr lang="en-US" dirty="0"/>
          </a:p>
          <a:p>
            <a:pPr lvl="1"/>
            <a:r>
              <a:rPr lang="en-US" dirty="0"/>
              <a:t>Guaranteed run-time/ordered: balanced binary search tree</a:t>
            </a:r>
          </a:p>
        </p:txBody>
      </p:sp>
    </p:spTree>
    <p:extLst>
      <p:ext uri="{BB962C8B-B14F-4D97-AF65-F5344CB8AC3E}">
        <p14:creationId xmlns:p14="http://schemas.microsoft.com/office/powerpoint/2010/main" val="65429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Min/max?</a:t>
            </a:r>
          </a:p>
          <a:p>
            <a:pPr lvl="1"/>
            <a:r>
              <a:rPr lang="en-US" dirty="0"/>
              <a:t>heap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Fast insert/delete at positions?</a:t>
            </a:r>
          </a:p>
          <a:p>
            <a:pPr lvl="1"/>
            <a:r>
              <a:rPr lang="en-US" dirty="0"/>
              <a:t>linked list</a:t>
            </a:r>
          </a:p>
          <a:p>
            <a:pPr marL="0" indent="0">
              <a:buNone/>
            </a:pPr>
            <a:r>
              <a:rPr lang="en-US" dirty="0"/>
              <a:t>Others</a:t>
            </a:r>
          </a:p>
          <a:p>
            <a:pPr lvl="1"/>
            <a:r>
              <a:rPr lang="en-US" dirty="0"/>
              <a:t>stacks/queues</a:t>
            </a:r>
          </a:p>
          <a:p>
            <a:pPr lvl="1"/>
            <a:r>
              <a:rPr lang="en-US" dirty="0"/>
              <a:t>extensible data structures</a:t>
            </a:r>
          </a:p>
          <a:p>
            <a:pPr lvl="1"/>
            <a:r>
              <a:rPr lang="en-US" dirty="0"/>
              <a:t>disjoint sets</a:t>
            </a:r>
          </a:p>
        </p:txBody>
      </p:sp>
    </p:spTree>
    <p:extLst>
      <p:ext uri="{BB962C8B-B14F-4D97-AF65-F5344CB8AC3E}">
        <p14:creationId xmlns:p14="http://schemas.microsoft.com/office/powerpoint/2010/main" val="197383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Graph types</a:t>
            </a:r>
          </a:p>
          <a:p>
            <a:pPr lvl="1"/>
            <a:r>
              <a:rPr lang="en-US" dirty="0"/>
              <a:t>directed/undirected</a:t>
            </a:r>
          </a:p>
          <a:p>
            <a:pPr lvl="1"/>
            <a:r>
              <a:rPr lang="en-US" dirty="0"/>
              <a:t>weighted/</a:t>
            </a:r>
            <a:r>
              <a:rPr lang="en-US" dirty="0" err="1"/>
              <a:t>unweighted</a:t>
            </a:r>
            <a:endParaRPr lang="en-US" dirty="0"/>
          </a:p>
          <a:p>
            <a:pPr lvl="1"/>
            <a:r>
              <a:rPr lang="en-US" dirty="0"/>
              <a:t>trees, DAGs</a:t>
            </a:r>
          </a:p>
          <a:p>
            <a:pPr lvl="1"/>
            <a:r>
              <a:rPr lang="en-US" dirty="0"/>
              <a:t>cyclic</a:t>
            </a:r>
          </a:p>
          <a:p>
            <a:pPr lvl="1"/>
            <a:r>
              <a:rPr lang="en-US" dirty="0"/>
              <a:t>connected</a:t>
            </a:r>
          </a:p>
          <a:p>
            <a:pPr marL="0" indent="0">
              <a:buNone/>
            </a:pPr>
            <a:r>
              <a:rPr lang="en-US" dirty="0"/>
              <a:t>Algorithms</a:t>
            </a:r>
          </a:p>
          <a:p>
            <a:pPr lvl="1"/>
            <a:r>
              <a:rPr lang="en-US" dirty="0"/>
              <a:t>connectedness</a:t>
            </a:r>
          </a:p>
          <a:p>
            <a:pPr lvl="1"/>
            <a:r>
              <a:rPr lang="en-US" dirty="0"/>
              <a:t>contains a cycle</a:t>
            </a:r>
          </a:p>
          <a:p>
            <a:pPr lvl="1"/>
            <a:r>
              <a:rPr lang="en-US" dirty="0"/>
              <a:t>traversal</a:t>
            </a:r>
          </a:p>
          <a:p>
            <a:pPr lvl="2"/>
            <a:r>
              <a:rPr lang="en-US" dirty="0" err="1"/>
              <a:t>dfs</a:t>
            </a:r>
            <a:endParaRPr lang="en-US" dirty="0"/>
          </a:p>
          <a:p>
            <a:pPr lvl="2"/>
            <a:r>
              <a:rPr lang="en-US" dirty="0" err="1"/>
              <a:t>bfs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39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1095</TotalTime>
  <Words>1501</Words>
  <Application>Microsoft Macintosh PowerPoint</Application>
  <PresentationFormat>On-screen Show (4:3)</PresentationFormat>
  <Paragraphs>231</Paragraphs>
  <Slides>38</Slides>
  <Notes>5</Notes>
  <HiddenSlides>5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Calibri</vt:lpstr>
      <vt:lpstr>Tw Cen MT</vt:lpstr>
      <vt:lpstr>Wingdings</vt:lpstr>
      <vt:lpstr>Wingdings 2</vt:lpstr>
      <vt:lpstr>Median</vt:lpstr>
      <vt:lpstr>Equation</vt:lpstr>
      <vt:lpstr>review</vt:lpstr>
      <vt:lpstr>Admin</vt:lpstr>
      <vt:lpstr>Admin</vt:lpstr>
      <vt:lpstr>Test taking advice</vt:lpstr>
      <vt:lpstr>High-level approaches</vt:lpstr>
      <vt:lpstr>High-level approaches</vt:lpstr>
      <vt:lpstr>Data structures</vt:lpstr>
      <vt:lpstr>Data structures</vt:lpstr>
      <vt:lpstr>Graphs</vt:lpstr>
      <vt:lpstr>Graphs</vt:lpstr>
      <vt:lpstr>Other topics…</vt:lpstr>
      <vt:lpstr>NP Terminology</vt:lpstr>
      <vt:lpstr>Reduction direction</vt:lpstr>
      <vt:lpstr>SUM</vt:lpstr>
      <vt:lpstr>ALL-BUT-ONE-SUM</vt:lpstr>
      <vt:lpstr>ALL-BUT-ONE-SUM ≤ SUBSET-SUM</vt:lpstr>
      <vt:lpstr>ALL-BUT-ONE-SUM ≤ SUBSET-SUM</vt:lpstr>
      <vt:lpstr>ALL-BUT-ONE-SUM ≤ SUBSET-SUM</vt:lpstr>
      <vt:lpstr>Independent-Set revisited</vt:lpstr>
      <vt:lpstr>Independent-Set revisited</vt:lpstr>
      <vt:lpstr>3-SAT ≤ Independent-Set</vt:lpstr>
      <vt:lpstr>3-SAT ≤ Independent-Set</vt:lpstr>
      <vt:lpstr>3-SAT ≤ Independent-Set</vt:lpstr>
      <vt:lpstr>Proof</vt:lpstr>
      <vt:lpstr>Proof</vt:lpstr>
      <vt:lpstr>Master Method</vt:lpstr>
      <vt:lpstr>Recurrences</vt:lpstr>
      <vt:lpstr>Big O: Upper bound</vt:lpstr>
      <vt:lpstr>Proving bounds: find constants that satisfy inequalities</vt:lpstr>
      <vt:lpstr>Induction on trees</vt:lpstr>
      <vt:lpstr>Subset-Sum: dynamic programming</vt:lpstr>
      <vt:lpstr>Subset-Sum: dynamic programming</vt:lpstr>
      <vt:lpstr>Subset-Sum: dynamic programming</vt:lpstr>
      <vt:lpstr>Subset-Sum: dynamic programming</vt:lpstr>
      <vt:lpstr>Subset-Sum: dynamic programming</vt:lpstr>
      <vt:lpstr>Subset-Sum: dynamic programming</vt:lpstr>
      <vt:lpstr>Subset-Sum: dynamic programming</vt:lpstr>
      <vt:lpstr>Subset-Sum NP-Complete?!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 problems</dc:title>
  <dc:creator>David Kauchak</dc:creator>
  <cp:lastModifiedBy>Microsoft Office User</cp:lastModifiedBy>
  <cp:revision>323</cp:revision>
  <cp:lastPrinted>2022-11-29T21:20:54Z</cp:lastPrinted>
  <dcterms:created xsi:type="dcterms:W3CDTF">2012-05-07T17:47:03Z</dcterms:created>
  <dcterms:modified xsi:type="dcterms:W3CDTF">2022-12-06T21:23:59Z</dcterms:modified>
</cp:coreProperties>
</file>