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61"/>
  </p:notesMasterIdLst>
  <p:handoutMasterIdLst>
    <p:handoutMasterId r:id="rId62"/>
  </p:handoutMasterIdLst>
  <p:sldIdLst>
    <p:sldId id="256" r:id="rId2"/>
    <p:sldId id="257" r:id="rId3"/>
    <p:sldId id="375" r:id="rId4"/>
    <p:sldId id="282" r:id="rId5"/>
    <p:sldId id="348" r:id="rId6"/>
    <p:sldId id="354" r:id="rId7"/>
    <p:sldId id="360" r:id="rId8"/>
    <p:sldId id="356" r:id="rId9"/>
    <p:sldId id="357" r:id="rId10"/>
    <p:sldId id="376" r:id="rId11"/>
    <p:sldId id="358" r:id="rId12"/>
    <p:sldId id="359" r:id="rId13"/>
    <p:sldId id="290" r:id="rId14"/>
    <p:sldId id="361" r:id="rId15"/>
    <p:sldId id="273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07" r:id="rId24"/>
    <p:sldId id="352" r:id="rId25"/>
    <p:sldId id="310" r:id="rId26"/>
    <p:sldId id="311" r:id="rId27"/>
    <p:sldId id="369" r:id="rId28"/>
    <p:sldId id="312" r:id="rId29"/>
    <p:sldId id="315" r:id="rId30"/>
    <p:sldId id="316" r:id="rId31"/>
    <p:sldId id="317" r:id="rId32"/>
    <p:sldId id="371" r:id="rId33"/>
    <p:sldId id="318" r:id="rId34"/>
    <p:sldId id="319" r:id="rId35"/>
    <p:sldId id="320" r:id="rId36"/>
    <p:sldId id="321" r:id="rId37"/>
    <p:sldId id="322" r:id="rId38"/>
    <p:sldId id="324" r:id="rId39"/>
    <p:sldId id="326" r:id="rId40"/>
    <p:sldId id="372" r:id="rId41"/>
    <p:sldId id="328" r:id="rId42"/>
    <p:sldId id="374" r:id="rId43"/>
    <p:sldId id="330" r:id="rId44"/>
    <p:sldId id="370" r:id="rId45"/>
    <p:sldId id="331" r:id="rId46"/>
    <p:sldId id="332" r:id="rId47"/>
    <p:sldId id="333" r:id="rId48"/>
    <p:sldId id="335" r:id="rId49"/>
    <p:sldId id="336" r:id="rId50"/>
    <p:sldId id="339" r:id="rId51"/>
    <p:sldId id="337" r:id="rId52"/>
    <p:sldId id="341" r:id="rId53"/>
    <p:sldId id="373" r:id="rId54"/>
    <p:sldId id="340" r:id="rId55"/>
    <p:sldId id="342" r:id="rId56"/>
    <p:sldId id="334" r:id="rId57"/>
    <p:sldId id="343" r:id="rId58"/>
    <p:sldId id="345" r:id="rId59"/>
    <p:sldId id="353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6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064AD-7059-6948-BAB0-E62C6B3257D3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61283-C41B-0644-BF1C-2B3BC3941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74A3F-3C2C-9340-BD65-4AF8BE3CE1AC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C1D82-B653-3647-8619-A21CB6B3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28701E-CAF4-4159-9B3E-41C86DFFA30D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NP-Complete Reductions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334400-71CE-A44E-A547-0512A4057EFC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2022</a:t>
            </a:r>
          </a:p>
        </p:txBody>
      </p:sp>
    </p:spTree>
    <p:extLst>
      <p:ext uri="{BB962C8B-B14F-4D97-AF65-F5344CB8AC3E}">
        <p14:creationId xmlns:p14="http://schemas.microsoft.com/office/powerpoint/2010/main" val="10143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P</a:t>
            </a:r>
            <a:r>
              <a:rPr lang="en-US" sz="2400" baseline="-25000" dirty="0"/>
              <a:t>2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solution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P</a:t>
            </a:r>
            <a:r>
              <a:rPr lang="en-US" baseline="-25000" dirty="0"/>
              <a:t>1</a:t>
            </a: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Monotype Corsiva" charset="0"/>
              </a:rPr>
              <a:t>f ’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solution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6098" y="4290103"/>
            <a:ext cx="7450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Have we seen these before?</a:t>
            </a:r>
          </a:p>
        </p:txBody>
      </p:sp>
    </p:spTree>
    <p:extLst>
      <p:ext uri="{BB962C8B-B14F-4D97-AF65-F5344CB8AC3E}">
        <p14:creationId xmlns:p14="http://schemas.microsoft.com/office/powerpoint/2010/main" val="843498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function: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5953" y="4160787"/>
            <a:ext cx="3611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P1 = Bipartite matching</a:t>
            </a:r>
          </a:p>
          <a:p>
            <a:r>
              <a:rPr lang="en-US" sz="2800" dirty="0"/>
              <a:t>P2 = Network flow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P</a:t>
            </a:r>
            <a:r>
              <a:rPr lang="en-US" sz="2400" baseline="-25000" dirty="0"/>
              <a:t>2</a:t>
            </a: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solution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P</a:t>
            </a:r>
            <a:r>
              <a:rPr lang="en-US" baseline="-25000" dirty="0"/>
              <a:t>1</a:t>
            </a: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Monotype Corsiva" charset="0"/>
              </a:rPr>
              <a:t>f ’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3241" y="5149247"/>
            <a:ext cx="8137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Reduction function (f): Given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>
                <a:solidFill>
                  <a:srgbClr val="0000FF"/>
                </a:solidFill>
              </a:rPr>
              <a:t> bipartite matching problem turn it into a network flow problem 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5504" y="6151410"/>
            <a:ext cx="3724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</a:t>
            </a:r>
            <a:r>
              <a:rPr lang="en-US" sz="2800" i="1" dirty="0">
                <a:solidFill>
                  <a:srgbClr val="FF0000"/>
                </a:solidFill>
              </a:rPr>
              <a:t>f</a:t>
            </a:r>
            <a:r>
              <a:rPr lang="en-US" sz="2800" dirty="0">
                <a:solidFill>
                  <a:srgbClr val="FF0000"/>
                </a:solidFill>
              </a:rPr>
              <a:t> and what is </a:t>
            </a:r>
            <a:r>
              <a:rPr lang="en-US" sz="2800" i="1" dirty="0">
                <a:solidFill>
                  <a:srgbClr val="FF0000"/>
                </a:solidFill>
              </a:rPr>
              <a:t>f’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189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function: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5953" y="4160787"/>
            <a:ext cx="3611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P1 = Bipartite matching</a:t>
            </a:r>
          </a:p>
          <a:p>
            <a:r>
              <a:rPr lang="en-US" sz="2800" dirty="0"/>
              <a:t>P2 = Network flow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P</a:t>
            </a:r>
            <a:r>
              <a:rPr lang="en-US" sz="2400" baseline="-25000" dirty="0"/>
              <a:t>2</a:t>
            </a: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solution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P</a:t>
            </a:r>
            <a:r>
              <a:rPr lang="en-US" baseline="-25000" dirty="0"/>
              <a:t>1</a:t>
            </a: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Monotype Corsiva" charset="0"/>
              </a:rPr>
              <a:t>f ’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3241" y="5149247"/>
            <a:ext cx="8137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Reduction function (f): Given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>
                <a:solidFill>
                  <a:srgbClr val="0000FF"/>
                </a:solidFill>
              </a:rPr>
              <a:t> bipartite matching problem turn it into a network flow problem 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0188" y="6156534"/>
            <a:ext cx="6930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A reduction function reduces problems instances</a:t>
            </a:r>
          </a:p>
        </p:txBody>
      </p:sp>
    </p:spTree>
    <p:extLst>
      <p:ext uri="{BB962C8B-B14F-4D97-AF65-F5344CB8AC3E}">
        <p14:creationId xmlns:p14="http://schemas.microsoft.com/office/powerpoint/2010/main" val="1554497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8081" y="4910474"/>
            <a:ext cx="5599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are NP-complete problems interesting?</a:t>
            </a:r>
          </a:p>
        </p:txBody>
      </p:sp>
    </p:spTree>
    <p:extLst>
      <p:ext uri="{BB962C8B-B14F-4D97-AF65-F5344CB8AC3E}">
        <p14:creationId xmlns:p14="http://schemas.microsoft.com/office/powerpoint/2010/main" val="47251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are some of the NP-complete problems we’ve talked about (or that you know about)?</a:t>
            </a:r>
          </a:p>
        </p:txBody>
      </p:sp>
    </p:spTree>
    <p:extLst>
      <p:ext uri="{BB962C8B-B14F-4D97-AF65-F5344CB8AC3E}">
        <p14:creationId xmlns:p14="http://schemas.microsoft.com/office/powerpoint/2010/main" val="2624156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796665" y="4538163"/>
            <a:ext cx="30861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87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Longest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8272" y="1779025"/>
            <a:ext cx="8153400" cy="5020579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dirty="0"/>
              <a:t>Given a graph G with nonnegative edge weights does a simple path exist from </a:t>
            </a:r>
            <a:r>
              <a:rPr lang="en-US" i="1" dirty="0"/>
              <a:t>s</a:t>
            </a:r>
            <a:r>
              <a:rPr lang="en-US" dirty="0"/>
              <a:t> to </a:t>
            </a:r>
            <a:r>
              <a:rPr lang="en-US" i="1" dirty="0"/>
              <a:t>t</a:t>
            </a:r>
            <a:r>
              <a:rPr lang="en-US" dirty="0"/>
              <a:t> with weight at least </a:t>
            </a:r>
            <a:r>
              <a:rPr lang="en-US" i="1" dirty="0"/>
              <a:t>g</a:t>
            </a:r>
            <a:r>
              <a:rPr lang="en-US" dirty="0"/>
              <a:t>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80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80616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sz="2400" dirty="0"/>
              <a:t>Bipartite matching: given two sets of things and pair constraints, find a matching between the sets</a:t>
            </a:r>
          </a:p>
          <a:p>
            <a:pPr marL="365760" lvl="1" indent="0">
              <a:buNone/>
            </a:pPr>
            <a:r>
              <a:rPr lang="en-US" sz="2400" dirty="0"/>
              <a:t>3D matching: given three sets of things and triplet constraints, find a matching between the sets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331" y="3837157"/>
            <a:ext cx="3962400" cy="287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90647" y="6519446"/>
            <a:ext cx="2953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Figure from </a:t>
            </a:r>
            <a:r>
              <a:rPr lang="en-US" sz="1600" dirty="0" err="1"/>
              <a:t>Dasgupta</a:t>
            </a:r>
            <a:r>
              <a:rPr lang="en-US" sz="1600" dirty="0"/>
              <a:t> et. al 2008</a:t>
            </a:r>
          </a:p>
        </p:txBody>
      </p:sp>
    </p:spTree>
    <p:extLst>
      <p:ext uri="{BB962C8B-B14F-4D97-AF65-F5344CB8AC3E}">
        <p14:creationId xmlns:p14="http://schemas.microsoft.com/office/powerpoint/2010/main" val="527854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3836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</a:t>
            </a:r>
            <a:r>
              <a:rPr lang="en-US" sz="2400" dirty="0" err="1"/>
              <a:t>boolean</a:t>
            </a:r>
            <a:r>
              <a:rPr lang="en-US" sz="2400" dirty="0"/>
              <a:t> formula is in </a:t>
            </a:r>
            <a:r>
              <a:rPr lang="en-US" sz="2400" i="1" dirty="0"/>
              <a:t>n-conjunctive normal form </a:t>
            </a:r>
            <a:r>
              <a:rPr lang="en-US" sz="2400" dirty="0"/>
              <a:t>(</a:t>
            </a:r>
            <a:r>
              <a:rPr lang="en-US" sz="2400" i="1" dirty="0"/>
              <a:t>n-</a:t>
            </a:r>
            <a:r>
              <a:rPr lang="en-US" sz="2400" dirty="0"/>
              <a:t>CNF) if:</a:t>
            </a:r>
          </a:p>
          <a:p>
            <a:pPr lvl="1"/>
            <a:r>
              <a:rPr lang="en-US" sz="2000" dirty="0"/>
              <a:t>it is expressed as an AND of clauses</a:t>
            </a:r>
          </a:p>
          <a:p>
            <a:pPr lvl="1"/>
            <a:r>
              <a:rPr lang="en-US" sz="2000" dirty="0"/>
              <a:t>where each clause is an OR of no more than </a:t>
            </a:r>
            <a:r>
              <a:rPr lang="en-US" sz="2000" i="1" dirty="0"/>
              <a:t>n</a:t>
            </a:r>
            <a:r>
              <a:rPr lang="en-US" sz="2000" dirty="0"/>
              <a:t> variables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/>
              <a:t>3-SAT: Given a 3-CNF </a:t>
            </a:r>
            <a:r>
              <a:rPr lang="en-US" sz="2400" dirty="0" err="1"/>
              <a:t>boolean</a:t>
            </a:r>
            <a:r>
              <a:rPr lang="en-US" sz="2400" dirty="0"/>
              <a:t> formula, is it </a:t>
            </a:r>
            <a:r>
              <a:rPr lang="en-US" sz="2400" dirty="0" err="1"/>
              <a:t>satisfiable</a:t>
            </a:r>
            <a:r>
              <a:rPr lang="en-US" sz="2400" dirty="0"/>
              <a:t>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844692"/>
              </p:ext>
            </p:extLst>
          </p:nvPr>
        </p:nvGraphicFramePr>
        <p:xfrm>
          <a:off x="1119552" y="3224899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3" imgW="2514600" imgH="203200" progId="Equation.3">
                  <p:embed/>
                </p:oleObj>
              </mc:Choice>
              <mc:Fallback>
                <p:oleObj name="Equation" r:id="rId3" imgW="2514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9552" y="3224899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084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1723" y="1600200"/>
            <a:ext cx="8534142" cy="203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Given a </a:t>
            </a:r>
            <a:r>
              <a:rPr lang="en-US" sz="2800" dirty="0" err="1"/>
              <a:t>boolean</a:t>
            </a:r>
            <a:r>
              <a:rPr lang="en-US" sz="2800" dirty="0"/>
              <a:t> formula of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en-US" sz="2800" dirty="0" err="1"/>
              <a:t>boolean</a:t>
            </a:r>
            <a:r>
              <a:rPr lang="en-US" sz="2800" dirty="0"/>
              <a:t> variables joined by </a:t>
            </a:r>
            <a:r>
              <a:rPr lang="en-US" sz="2800" i="1" dirty="0"/>
              <a:t>m</a:t>
            </a:r>
            <a:r>
              <a:rPr lang="en-US" sz="2800" dirty="0"/>
              <a:t> connectives (AND, OR or NOT) is there a setting of the variables such that the </a:t>
            </a:r>
            <a:r>
              <a:rPr lang="en-US" sz="2800" dirty="0" err="1"/>
              <a:t>boolean</a:t>
            </a:r>
            <a:r>
              <a:rPr lang="en-US" sz="2800" dirty="0"/>
              <a:t> formula evaluate to true?</a:t>
            </a:r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587837"/>
              </p:ext>
            </p:extLst>
          </p:nvPr>
        </p:nvGraphicFramePr>
        <p:xfrm>
          <a:off x="1072950" y="4218374"/>
          <a:ext cx="5943323" cy="559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9" name="Equation" r:id="rId3" imgW="2159000" imgH="203200" progId="Equation.3">
                  <p:embed/>
                </p:oleObj>
              </mc:Choice>
              <mc:Fallback>
                <p:oleObj name="Equation" r:id="rId3" imgW="2159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2950" y="4218374"/>
                        <a:ext cx="5943323" cy="559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225261"/>
              </p:ext>
            </p:extLst>
          </p:nvPr>
        </p:nvGraphicFramePr>
        <p:xfrm>
          <a:off x="1072950" y="3296079"/>
          <a:ext cx="3077958" cy="55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0" name="Equation" r:id="rId5" imgW="1117600" imgH="203200" progId="Equation.3">
                  <p:embed/>
                </p:oleObj>
              </mc:Choice>
              <mc:Fallback>
                <p:oleObj name="Equation" r:id="rId5" imgW="1117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2950" y="3296079"/>
                        <a:ext cx="3077958" cy="55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837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Guest lecture on Thursday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11 out today (last one!)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Review next Tuesday</a:t>
            </a:r>
          </a:p>
        </p:txBody>
      </p:sp>
    </p:spTree>
    <p:extLst>
      <p:ext uri="{BB962C8B-B14F-4D97-AF65-F5344CB8AC3E}">
        <p14:creationId xmlns:p14="http://schemas.microsoft.com/office/powerpoint/2010/main" val="1062797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>
                <a:solidFill>
                  <a:srgbClr val="008000"/>
                </a:solidFill>
              </a:rPr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CLIQUE problem: Does G contain a clique of size k?</a:t>
            </a:r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774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there a clique of size 4 in this graph?</a:t>
            </a:r>
          </a:p>
        </p:txBody>
      </p:sp>
    </p:spTree>
    <p:extLst>
      <p:ext uri="{BB962C8B-B14F-4D97-AF65-F5344CB8AC3E}">
        <p14:creationId xmlns:p14="http://schemas.microsoft.com/office/powerpoint/2010/main" val="479190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6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Given a problem NEW to show it is NP-Complete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dirty="0"/>
              <a:t>Show that all NP-complete problems are reducible to NEW in polynomial time</a:t>
            </a:r>
          </a:p>
          <a:p>
            <a:pPr marL="834390" lvl="1" indent="-514350">
              <a:buAutoNum type="alphaLcPeriod"/>
            </a:pPr>
            <a:r>
              <a:rPr lang="en-US" dirty="0"/>
              <a:t>Describe a reduction function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from</a:t>
            </a:r>
            <a:r>
              <a:rPr lang="en-US" dirty="0"/>
              <a:t> a known NP-Complete problem to NEW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</a:t>
            </a:r>
            <a:r>
              <a:rPr lang="en-US" i="1" dirty="0"/>
              <a:t>f</a:t>
            </a:r>
            <a:r>
              <a:rPr lang="en-US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lvl="1"/>
            <a:r>
              <a:rPr lang="en-US" dirty="0"/>
              <a:t>Assume we have an NP-Complete problem instance that has a solution, show that the NEW problem instance generated by </a:t>
            </a:r>
            <a:r>
              <a:rPr lang="en-US" i="1" dirty="0"/>
              <a:t>f</a:t>
            </a:r>
            <a:r>
              <a:rPr lang="en-US" dirty="0"/>
              <a:t> has a solution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Assume we have a problem instance of NEW </a:t>
            </a:r>
            <a:r>
              <a:rPr lang="en-US" i="1" dirty="0">
                <a:solidFill>
                  <a:srgbClr val="FF6600"/>
                </a:solidFill>
              </a:rPr>
              <a:t>generated by f</a:t>
            </a:r>
            <a:r>
              <a:rPr lang="en-US" dirty="0"/>
              <a:t> that has a solution, show that we can derive a solution to the NP-Complete problem instance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Other ways of proving the IFF, but this is often the easiest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D1CB8E-3D4B-1049-8668-B2E1CD3318B6}"/>
              </a:ext>
            </a:extLst>
          </p:cNvPr>
          <p:cNvSpPr txBox="1"/>
          <p:nvPr/>
        </p:nvSpPr>
        <p:spPr>
          <a:xfrm>
            <a:off x="5909328" y="5343261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A6555-E4F6-1A4F-9560-853DBE956149}"/>
              </a:ext>
            </a:extLst>
          </p:cNvPr>
          <p:cNvSpPr txBox="1"/>
          <p:nvPr/>
        </p:nvSpPr>
        <p:spPr>
          <a:xfrm>
            <a:off x="2307176" y="5394558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6" name="Line 11">
            <a:extLst>
              <a:ext uri="{FF2B5EF4-FFF2-40B4-BE49-F238E27FC236}">
                <a16:creationId xmlns:a16="http://schemas.microsoft.com/office/drawing/2014/main" id="{6053D5A8-B6BC-9E40-B392-B8FA668808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5683" y="5641650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90A597-F9B6-A14F-BE8E-E7329483DA73}"/>
              </a:ext>
            </a:extLst>
          </p:cNvPr>
          <p:cNvSpPr txBox="1"/>
          <p:nvPr/>
        </p:nvSpPr>
        <p:spPr>
          <a:xfrm>
            <a:off x="5909328" y="322384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15D3E-7A2D-DD49-A635-27BF3FE5D468}"/>
              </a:ext>
            </a:extLst>
          </p:cNvPr>
          <p:cNvSpPr txBox="1"/>
          <p:nvPr/>
        </p:nvSpPr>
        <p:spPr>
          <a:xfrm>
            <a:off x="2307176" y="3275144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002F8142-5EC3-A240-B592-4F85B40D66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5683" y="3522236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7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G, does the graph contain a clique containing exactly half the vertices?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9418" y="3040545"/>
            <a:ext cx="70835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HALF-CLIQUE an NP-complete problem?</a:t>
            </a:r>
          </a:p>
        </p:txBody>
      </p:sp>
    </p:spTree>
    <p:extLst>
      <p:ext uri="{BB962C8B-B14F-4D97-AF65-F5344CB8AC3E}">
        <p14:creationId xmlns:p14="http://schemas.microsoft.com/office/powerpoint/2010/main" val="2501557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Half-Clique NP-Complete?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400" dirty="0"/>
              <a:t>Show that all NP-complete problems are reducible to NEW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Describe a reduction function </a:t>
            </a:r>
            <a:r>
              <a:rPr lang="en-US" sz="2000" i="1" dirty="0"/>
              <a:t>f</a:t>
            </a:r>
            <a:r>
              <a:rPr lang="en-US" sz="2000" dirty="0"/>
              <a:t> from a known NP-Complete problem to NEW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</a:t>
            </a:r>
            <a:r>
              <a:rPr lang="en-US" sz="2000" i="1" dirty="0"/>
              <a:t>f</a:t>
            </a:r>
            <a:r>
              <a:rPr lang="en-US" sz="2000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NEW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5483302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5692588"/>
            <a:ext cx="824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Given a graph G, does the graph contain a clique containing exactly half the vertices?</a:t>
            </a:r>
          </a:p>
        </p:txBody>
      </p:sp>
    </p:spTree>
    <p:extLst>
      <p:ext uri="{BB962C8B-B14F-4D97-AF65-F5344CB8AC3E}">
        <p14:creationId xmlns:p14="http://schemas.microsoft.com/office/powerpoint/2010/main" val="1439902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4178" y="1024399"/>
            <a:ext cx="8153400" cy="1724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800" dirty="0"/>
          </a:p>
          <a:p>
            <a:pPr marL="514350" indent="-514350">
              <a:buFont typeface="Wingdings"/>
              <a:buAutoNum type="arabicPeriod"/>
            </a:pPr>
            <a:r>
              <a:rPr lang="en-US" sz="2800" dirty="0"/>
              <a:t>Show that HALF-CLIQUE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Show that the verifier runs in polynomial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3220563"/>
            <a:ext cx="77394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the set of vertices in V’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check that |V ‘| = |V|/2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for all pairs of u, v ∈ V’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there exists an edge (</a:t>
            </a:r>
            <a:r>
              <a:rPr lang="en-US" sz="2400" dirty="0" err="1"/>
              <a:t>u,v</a:t>
            </a:r>
            <a:r>
              <a:rPr lang="en-US" sz="2400" dirty="0"/>
              <a:t>) ∈ 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5154" y="3122301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2969" y="5250958"/>
            <a:ext cx="6699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Check for edge existence in O(V)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O(V</a:t>
            </a:r>
            <a:r>
              <a:rPr lang="en-US" sz="2800" baseline="30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) checks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O(V</a:t>
            </a:r>
            <a:r>
              <a:rPr lang="en-US" sz="2800" baseline="30000" dirty="0">
                <a:solidFill>
                  <a:srgbClr val="0000FF"/>
                </a:solidFill>
              </a:rPr>
              <a:t>3</a:t>
            </a:r>
            <a:r>
              <a:rPr lang="en-US" sz="2800" dirty="0">
                <a:solidFill>
                  <a:srgbClr val="0000FF"/>
                </a:solidFill>
              </a:rPr>
              <a:t>) overall, which is polynomial</a:t>
            </a:r>
          </a:p>
        </p:txBody>
      </p:sp>
    </p:spTree>
    <p:extLst>
      <p:ext uri="{BB962C8B-B14F-4D97-AF65-F5344CB8AC3E}">
        <p14:creationId xmlns:p14="http://schemas.microsoft.com/office/powerpoint/2010/main" val="239666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045" y="1131293"/>
            <a:ext cx="8153400" cy="24777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/>
              <a:buAutoNum type="arabicPeriod"/>
            </a:pPr>
            <a:r>
              <a:rPr lang="en-US" sz="1800" dirty="0"/>
              <a:t>  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1800" dirty="0"/>
              <a:t>Show that all NP-complete problems are reducible to HALF-CLIQUE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Describe a reduction function </a:t>
            </a:r>
            <a:r>
              <a:rPr lang="en-US" sz="1600" i="1" dirty="0"/>
              <a:t>f</a:t>
            </a:r>
            <a:r>
              <a:rPr lang="en-US" sz="1600" dirty="0"/>
              <a:t> from a known NP-Complete problem to HALF-CLIQUE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</a:t>
            </a:r>
            <a:r>
              <a:rPr lang="en-US" sz="1600" i="1" dirty="0"/>
              <a:t>f</a:t>
            </a:r>
            <a:r>
              <a:rPr lang="en-US" sz="16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a solution exists to the NP-Complete problem IFF a solution exists </a:t>
            </a:r>
            <a:r>
              <a:rPr lang="en-US" sz="1600" i="1" dirty="0">
                <a:solidFill>
                  <a:srgbClr val="FF6600"/>
                </a:solidFill>
              </a:rPr>
              <a:t>to the HALF-CLIQUE problem generate by f</a:t>
            </a:r>
            <a:endParaRPr lang="en-US" sz="16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3882" y="3288583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5754" y="3311686"/>
            <a:ext cx="892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Reduce CLIQUE to HALF-CLIQUE: </a:t>
            </a:r>
          </a:p>
          <a:p>
            <a:r>
              <a:rPr lang="en-US" sz="2000" dirty="0"/>
              <a:t>Given a problem instance of CLIQUE, turn it into a problem instance of HALF-CLIQUE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82348" y="438031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441747" y="482640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078209" y="4437389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603211" y="4481426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379298" y="482640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1569072" y="4961264"/>
            <a:ext cx="17080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CLIQUE problem</a:t>
            </a:r>
          </a:p>
          <a:p>
            <a:r>
              <a:rPr lang="en-US" dirty="0"/>
              <a:t>(Does G have </a:t>
            </a:r>
          </a:p>
          <a:p>
            <a:r>
              <a:rPr lang="en-US" dirty="0"/>
              <a:t>clique of size k)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5022840" y="4968224"/>
            <a:ext cx="22537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HALF-CLIQUE problem</a:t>
            </a:r>
          </a:p>
          <a:p>
            <a:r>
              <a:rPr lang="en-US" dirty="0"/>
              <a:t>(Does G have a clique</a:t>
            </a:r>
          </a:p>
          <a:p>
            <a:r>
              <a:rPr lang="en-US" dirty="0"/>
              <a:t>exactly have the size)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88611" y="584775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227" y="6175345"/>
            <a:ext cx="456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86459" y="5899054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22075" y="6226642"/>
            <a:ext cx="456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H="1">
            <a:off x="2624966" y="6146146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 flipH="1">
            <a:off x="2616788" y="6444536"/>
            <a:ext cx="304904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24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04981" y="182544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164380" y="227153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00842" y="1882519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325844" y="1926556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101931" y="227153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1291705" y="2406394"/>
            <a:ext cx="17080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CLIQUE problem</a:t>
            </a:r>
          </a:p>
          <a:p>
            <a:r>
              <a:rPr lang="en-US" dirty="0"/>
              <a:t>(Does G have </a:t>
            </a:r>
          </a:p>
          <a:p>
            <a:r>
              <a:rPr lang="en-US" dirty="0"/>
              <a:t>clique of size k)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4745473" y="2413354"/>
            <a:ext cx="22537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HALF-CLIQUE problem</a:t>
            </a:r>
          </a:p>
          <a:p>
            <a:r>
              <a:rPr lang="en-US" dirty="0"/>
              <a:t>(Does G have a clique</a:t>
            </a:r>
          </a:p>
          <a:p>
            <a:r>
              <a:rPr lang="en-US" dirty="0"/>
              <a:t>exactly have the size)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3192" y="3649814"/>
            <a:ext cx="18517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Three cases: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k = |V|/2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k &lt; |V|/2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k &gt; |V|/2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9147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44" y="3273000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CLIQUE to HALF-CLIQUE: </a:t>
            </a:r>
          </a:p>
          <a:p>
            <a:r>
              <a:rPr lang="en-US" sz="2400" dirty="0"/>
              <a:t>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216832" y="3671024"/>
            <a:ext cx="2571090" cy="54213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34707" y="2903668"/>
            <a:ext cx="4292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It’s already a half-clique problem</a:t>
            </a:r>
          </a:p>
        </p:txBody>
      </p:sp>
    </p:spTree>
    <p:extLst>
      <p:ext uri="{BB962C8B-B14F-4D97-AF65-F5344CB8AC3E}">
        <p14:creationId xmlns:p14="http://schemas.microsoft.com/office/powerpoint/2010/main" val="405130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52" y="3830624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CLIQUE to HALF-CLIQUE: </a:t>
            </a:r>
          </a:p>
          <a:p>
            <a:r>
              <a:rPr lang="en-US" sz="2400" dirty="0"/>
              <a:t>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251" y="4770783"/>
            <a:ext cx="6783951" cy="805456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2648" y="2726900"/>
            <a:ext cx="7805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We’re looking for a clique that is smaller than half, so add an artificial clique to the graph and connect it up to all vertices</a:t>
            </a:r>
          </a:p>
        </p:txBody>
      </p:sp>
    </p:spTree>
    <p:extLst>
      <p:ext uri="{BB962C8B-B14F-4D97-AF65-F5344CB8AC3E}">
        <p14:creationId xmlns:p14="http://schemas.microsoft.com/office/powerpoint/2010/main" val="157848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3B503-69C7-B149-912C-C1FA373B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6A0B5-2110-9C4E-98AC-4922A5F39C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 = problems with a polynomial runtime solution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Also, called “tractable”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(Basically, all of the problems in this class)</a:t>
            </a:r>
          </a:p>
        </p:txBody>
      </p:sp>
    </p:spTree>
    <p:extLst>
      <p:ext uri="{BB962C8B-B14F-4D97-AF65-F5344CB8AC3E}">
        <p14:creationId xmlns:p14="http://schemas.microsoft.com/office/powerpoint/2010/main" val="19687021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52" y="3830624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CLIQUE to HALF-CLIQUE: </a:t>
            </a:r>
          </a:p>
          <a:p>
            <a:r>
              <a:rPr lang="en-US" sz="2400" dirty="0"/>
              <a:t>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251" y="5576263"/>
            <a:ext cx="6783951" cy="64196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2648" y="2726900"/>
            <a:ext cx="7805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We’re looking for a clique that is bigger than half, so add vertices until k = |V|/2</a:t>
            </a:r>
          </a:p>
        </p:txBody>
      </p:sp>
    </p:spTree>
    <p:extLst>
      <p:ext uri="{BB962C8B-B14F-4D97-AF65-F5344CB8AC3E}">
        <p14:creationId xmlns:p14="http://schemas.microsoft.com/office/powerpoint/2010/main" val="182155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44" y="3273000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CLIQUE to HALF-CLIQUE: </a:t>
            </a:r>
          </a:p>
          <a:p>
            <a:r>
              <a:rPr lang="en-US" sz="2400" dirty="0"/>
              <a:t>Given an instance of CLIQUE, turn it into an instance of HALF-CLIQUE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792" y="6071905"/>
            <a:ext cx="6952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Runtime: From the construction we can see that it is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4138543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104" y="4338742"/>
            <a:ext cx="7023100" cy="23876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38542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NEW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lvl="1"/>
            <a:r>
              <a:rPr lang="en-US" sz="2000" dirty="0"/>
              <a:t>Assume we have an NP-Complete problem instance that has a solution, show that the NEW problem instance generated by </a:t>
            </a:r>
            <a:r>
              <a:rPr lang="en-US" sz="2000" i="1" dirty="0"/>
              <a:t>f</a:t>
            </a:r>
            <a:r>
              <a:rPr lang="en-US" sz="2000" dirty="0"/>
              <a:t> has a solution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Assume we have a problem instance of NEW </a:t>
            </a:r>
            <a:r>
              <a:rPr lang="en-US" sz="2000" i="1" dirty="0">
                <a:solidFill>
                  <a:srgbClr val="FF6600"/>
                </a:solidFill>
              </a:rPr>
              <a:t>generated by f</a:t>
            </a:r>
            <a:r>
              <a:rPr lang="en-US" sz="2000" dirty="0"/>
              <a:t> that has a solution, show that we can derive a solution to the NP-Complete problem instance</a:t>
            </a:r>
          </a:p>
        </p:txBody>
      </p:sp>
    </p:spTree>
    <p:extLst>
      <p:ext uri="{BB962C8B-B14F-4D97-AF65-F5344CB8AC3E}">
        <p14:creationId xmlns:p14="http://schemas.microsoft.com/office/powerpoint/2010/main" val="38434072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HALF-CLIQUE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k = |V|/2:</a:t>
            </a:r>
          </a:p>
          <a:p>
            <a:pPr lvl="1"/>
            <a:r>
              <a:rPr lang="en-US" dirty="0"/>
              <a:t>the graph is unmodified</a:t>
            </a:r>
          </a:p>
          <a:p>
            <a:pPr lvl="1"/>
            <a:r>
              <a:rPr lang="en-US" dirty="0"/>
              <a:t>f(</a:t>
            </a:r>
            <a:r>
              <a:rPr lang="en-US" dirty="0" err="1"/>
              <a:t>G,k</a:t>
            </a:r>
            <a:r>
              <a:rPr lang="en-US" dirty="0"/>
              <a:t>) has a clique that is half the size</a:t>
            </a:r>
          </a:p>
        </p:txBody>
      </p:sp>
    </p:spTree>
    <p:extLst>
      <p:ext uri="{BB962C8B-B14F-4D97-AF65-F5344CB8AC3E}">
        <p14:creationId xmlns:p14="http://schemas.microsoft.com/office/powerpoint/2010/main" val="9191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HALF-CLIQUE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k &lt; |V|/2:</a:t>
            </a:r>
          </a:p>
          <a:p>
            <a:pPr lvl="1"/>
            <a:r>
              <a:rPr lang="en-US" dirty="0"/>
              <a:t>we added a clique of |V|- 2k fully connected nodes</a:t>
            </a:r>
          </a:p>
          <a:p>
            <a:pPr lvl="1"/>
            <a:r>
              <a:rPr lang="en-US" dirty="0"/>
              <a:t>there are |V| + |V| - 2k = 2(|V|-k) nodes in f(G)</a:t>
            </a:r>
          </a:p>
          <a:p>
            <a:pPr lvl="1"/>
            <a:r>
              <a:rPr lang="en-US" dirty="0"/>
              <a:t>there is a clique in the original graph of size k</a:t>
            </a:r>
          </a:p>
          <a:p>
            <a:pPr lvl="1"/>
            <a:r>
              <a:rPr lang="en-US" dirty="0"/>
              <a:t>plus our added clique of |V|-2k</a:t>
            </a:r>
          </a:p>
          <a:p>
            <a:pPr lvl="1"/>
            <a:r>
              <a:rPr lang="en-US" dirty="0"/>
              <a:t>k + |V|-2k = |V|-k, which is half the size of f(G)</a:t>
            </a:r>
          </a:p>
        </p:txBody>
      </p:sp>
    </p:spTree>
    <p:extLst>
      <p:ext uri="{BB962C8B-B14F-4D97-AF65-F5344CB8AC3E}">
        <p14:creationId xmlns:p14="http://schemas.microsoft.com/office/powerpoint/2010/main" val="366779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HALF-CLIQUE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k &gt;|V|/2:</a:t>
            </a:r>
          </a:p>
          <a:p>
            <a:pPr lvl="1"/>
            <a:r>
              <a:rPr lang="en-US" dirty="0"/>
              <a:t>we added 2k - |V| unconnected vertices</a:t>
            </a:r>
          </a:p>
          <a:p>
            <a:pPr lvl="1"/>
            <a:r>
              <a:rPr lang="en-US" dirty="0"/>
              <a:t>f(G) contains |V| + 2k - |V| = 2k vertices</a:t>
            </a:r>
          </a:p>
          <a:p>
            <a:pPr lvl="1"/>
            <a:r>
              <a:rPr lang="en-US" dirty="0"/>
              <a:t>Since the original graph had a clique of size k vertices, the new graph will have a half-clique</a:t>
            </a:r>
          </a:p>
        </p:txBody>
      </p:sp>
    </p:spTree>
    <p:extLst>
      <p:ext uri="{BB962C8B-B14F-4D97-AF65-F5344CB8AC3E}">
        <p14:creationId xmlns:p14="http://schemas.microsoft.com/office/powerpoint/2010/main" val="230514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graph f(G) that has a CLIQUE half the elements, show that G has a clique of size 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Key: f(G) was constructed by your reduction function</a:t>
            </a:r>
          </a:p>
          <a:p>
            <a:pPr marL="0" indent="0">
              <a:buNone/>
            </a:pPr>
            <a:r>
              <a:rPr lang="en-US" dirty="0"/>
              <a:t>Use a similar argument to what we used in the other direction</a:t>
            </a:r>
          </a:p>
        </p:txBody>
      </p:sp>
    </p:spTree>
    <p:extLst>
      <p:ext uri="{BB962C8B-B14F-4D97-AF65-F5344CB8AC3E}">
        <p14:creationId xmlns:p14="http://schemas.microsoft.com/office/powerpoint/2010/main" val="158283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607" y="6125558"/>
            <a:ext cx="7793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the graph contain an independent set of size 5?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552" y="3443599"/>
            <a:ext cx="46990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2599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3683" y="6132742"/>
            <a:ext cx="4845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Independent-Set is NP-Complete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5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/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CLIQUE problem: Does G contain a clique of size k?</a:t>
            </a:r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64327" y="6089812"/>
            <a:ext cx="3711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CLIQUE NP-Complete?</a:t>
            </a:r>
          </a:p>
        </p:txBody>
      </p:sp>
    </p:spTree>
    <p:extLst>
      <p:ext uri="{BB962C8B-B14F-4D97-AF65-F5344CB8AC3E}">
        <p14:creationId xmlns:p14="http://schemas.microsoft.com/office/powerpoint/2010/main" val="372048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3294" y="1600199"/>
            <a:ext cx="8486588" cy="5049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NP is the set of </a:t>
            </a:r>
            <a:r>
              <a:rPr lang="en-US" dirty="0">
                <a:solidFill>
                  <a:srgbClr val="FF6600"/>
                </a:solidFill>
              </a:rPr>
              <a:t>problems</a:t>
            </a:r>
            <a:r>
              <a:rPr lang="en-US" dirty="0"/>
              <a:t> that can be </a:t>
            </a:r>
            <a:r>
              <a:rPr lang="en-US" i="1" dirty="0">
                <a:solidFill>
                  <a:srgbClr val="008000"/>
                </a:solidFill>
              </a:rPr>
              <a:t>verified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in polynomial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problem can be verified in polynomial time if you can check that a given solution is correct in polynomial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400" dirty="0"/>
              <a:t>(NP is an abbreviation for non-deterministic polynomial time)</a:t>
            </a:r>
          </a:p>
        </p:txBody>
      </p:sp>
    </p:spTree>
    <p:extLst>
      <p:ext uri="{BB962C8B-B14F-4D97-AF65-F5344CB8AC3E}">
        <p14:creationId xmlns:p14="http://schemas.microsoft.com/office/powerpoint/2010/main" val="408389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CLIQUE NP-Complete?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Show that CLIQUE is in NP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400" dirty="0"/>
              <a:t>Show that all NP-complete problems are reducible to CLIQUE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Describe a reduction function </a:t>
            </a:r>
            <a:r>
              <a:rPr lang="en-US" sz="2000" i="1" dirty="0"/>
              <a:t>f</a:t>
            </a:r>
            <a:r>
              <a:rPr lang="en-US" sz="2000" dirty="0"/>
              <a:t> from a known NP-Complete problem to CLIQUE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</a:t>
            </a:r>
            <a:r>
              <a:rPr lang="en-US" sz="2000" i="1" dirty="0"/>
              <a:t>f</a:t>
            </a:r>
            <a:r>
              <a:rPr lang="en-US" sz="2000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CLIQUE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5483302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5692588"/>
            <a:ext cx="824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Given a graph G, does the graph contain a clique of size k?</a:t>
            </a:r>
          </a:p>
        </p:txBody>
      </p:sp>
    </p:spTree>
    <p:extLst>
      <p:ext uri="{BB962C8B-B14F-4D97-AF65-F5344CB8AC3E}">
        <p14:creationId xmlns:p14="http://schemas.microsoft.com/office/powerpoint/2010/main" val="704833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vertices. Is there an independent set of size k?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3683" y="6132742"/>
            <a:ext cx="5221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Reduce Independent-Set to CLIQUE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782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to 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40746" y="2949050"/>
            <a:ext cx="842530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340746" y="3206118"/>
            <a:ext cx="8673538" cy="212261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/>
              <a:t>Both are selecting vertices</a:t>
            </a:r>
          </a:p>
          <a:p>
            <a:pPr marL="0" indent="0">
              <a:buFont typeface="Wingdings"/>
              <a:buNone/>
            </a:pPr>
            <a:endParaRPr lang="en-US" sz="2400"/>
          </a:p>
          <a:p>
            <a:pPr marL="0" indent="0">
              <a:buFont typeface="Wingdings"/>
              <a:buNone/>
            </a:pPr>
            <a:r>
              <a:rPr lang="en-US" sz="2400"/>
              <a:t>Independent set wants vertices where NONE are connected</a:t>
            </a:r>
          </a:p>
          <a:p>
            <a:pPr marL="0" indent="0">
              <a:buFont typeface="Wingdings"/>
              <a:buNone/>
            </a:pPr>
            <a:endParaRPr lang="en-US" sz="2400"/>
          </a:p>
          <a:p>
            <a:pPr marL="0" indent="0">
              <a:buFont typeface="Wingdings"/>
              <a:buNone/>
            </a:pPr>
            <a:r>
              <a:rPr lang="en-US" sz="2400"/>
              <a:t>Clique wants vertices where ALL are connected</a:t>
            </a:r>
          </a:p>
          <a:p>
            <a:pPr marL="0" indent="0">
              <a:buFont typeface="Wingdings"/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33666" y="5762859"/>
            <a:ext cx="7391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convert a NONE problem to an ALL problem?</a:t>
            </a:r>
          </a:p>
        </p:txBody>
      </p:sp>
    </p:spTree>
    <p:extLst>
      <p:ext uri="{BB962C8B-B14F-4D97-AF65-F5344CB8AC3E}">
        <p14:creationId xmlns:p14="http://schemas.microsoft.com/office/powerpoint/2010/main" val="12620014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to 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600199"/>
            <a:ext cx="8292293" cy="2489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E), the complement of that graph G’ = (V, E) is the a graph constructed by remove all edges E and including all edges not in E</a:t>
            </a:r>
          </a:p>
          <a:p>
            <a:pPr marL="365760" lvl="1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/>
              <a:t>For example, for adjacency matrix this is flipping all of the bits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4670280"/>
            <a:ext cx="5118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 indent="0">
              <a:buNone/>
            </a:pPr>
            <a:r>
              <a:rPr lang="en-US" sz="2800" dirty="0"/>
              <a:t>f(G)</a:t>
            </a:r>
          </a:p>
          <a:p>
            <a:pPr marL="365760" lvl="1" indent="0">
              <a:buNone/>
            </a:pPr>
            <a:r>
              <a:rPr lang="en-US" sz="2800" dirty="0"/>
              <a:t>	return G’</a:t>
            </a:r>
          </a:p>
        </p:txBody>
      </p:sp>
    </p:spTree>
    <p:extLst>
      <p:ext uri="{BB962C8B-B14F-4D97-AF65-F5344CB8AC3E}">
        <p14:creationId xmlns:p14="http://schemas.microsoft.com/office/powerpoint/2010/main" val="14638045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38542"/>
          </a:xfrm>
        </p:spPr>
        <p:txBody>
          <a:bodyPr>
            <a:normAutofit fontScale="925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NEW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lvl="1"/>
            <a:r>
              <a:rPr lang="en-US" sz="2000" dirty="0"/>
              <a:t>Assume we have an Independent-Set problem instance that has a solution, show that the Clique problem instance generated by </a:t>
            </a:r>
            <a:r>
              <a:rPr lang="en-US" sz="2000" i="1" dirty="0"/>
              <a:t>f</a:t>
            </a:r>
            <a:r>
              <a:rPr lang="en-US" sz="2000" dirty="0"/>
              <a:t> has a solution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Assume we have a problem instance of Clique </a:t>
            </a:r>
            <a:r>
              <a:rPr lang="en-US" sz="2000" i="1" dirty="0">
                <a:solidFill>
                  <a:srgbClr val="FF6600"/>
                </a:solidFill>
              </a:rPr>
              <a:t>generated by f</a:t>
            </a:r>
            <a:r>
              <a:rPr lang="en-US" sz="2000" dirty="0"/>
              <a:t> that has a solution, show that we can derive a solution to Independent-Set problem instance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648" y="4670280"/>
            <a:ext cx="5118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 indent="0">
              <a:buNone/>
            </a:pPr>
            <a:r>
              <a:rPr lang="en-US" sz="2800" dirty="0"/>
              <a:t>f(G)</a:t>
            </a:r>
          </a:p>
          <a:p>
            <a:pPr marL="365760" lvl="1" indent="0">
              <a:buNone/>
            </a:pPr>
            <a:r>
              <a:rPr lang="en-US" sz="2800" dirty="0"/>
              <a:t>	return G’</a:t>
            </a:r>
          </a:p>
        </p:txBody>
      </p:sp>
    </p:spTree>
    <p:extLst>
      <p:ext uri="{BB962C8B-B14F-4D97-AF65-F5344CB8AC3E}">
        <p14:creationId xmlns:p14="http://schemas.microsoft.com/office/powerpoint/2010/main" val="39408958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 graph G that has an independent set of size k, show that f(G) has a clique of size k</a:t>
            </a:r>
          </a:p>
          <a:p>
            <a:pPr lvl="1"/>
            <a:r>
              <a:rPr lang="en-US" dirty="0"/>
              <a:t>By definition, the independent set has no edges between any vertices</a:t>
            </a:r>
          </a:p>
          <a:p>
            <a:pPr lvl="1"/>
            <a:r>
              <a:rPr lang="en-US" dirty="0"/>
              <a:t>These will all be edges in f(G) and therefore they will form a clique of size 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5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f(G) that has clique of size k, show that G has an independent set of size k</a:t>
            </a:r>
          </a:p>
          <a:p>
            <a:pPr lvl="1"/>
            <a:r>
              <a:rPr lang="en-US" dirty="0"/>
              <a:t>By definition, the clique will have an edge between every vertex</a:t>
            </a:r>
          </a:p>
          <a:p>
            <a:pPr lvl="1"/>
            <a:r>
              <a:rPr lang="en-US" dirty="0"/>
              <a:t>None of these vertices will therefore be connected in G, so we have an independent set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6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0079" y="6132742"/>
            <a:ext cx="4983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Independent-Set NP-Complete?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974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0079" y="6132742"/>
            <a:ext cx="4990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Reduce 3-SAT to Independent-Set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932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to 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0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3-CNF formula, convert it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the </a:t>
            </a:r>
            <a:r>
              <a:rPr lang="en-US" dirty="0" err="1"/>
              <a:t>boolean</a:t>
            </a:r>
            <a:r>
              <a:rPr lang="en-US" dirty="0"/>
              <a:t> formula in 3-SAT to be satisfied, at least one of the literals in each clause must be true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addition, we must make sure that we enforce a literal and its complement must not both be true.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2BE2B09-41CF-E645-81F1-9DEF8F4E5C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196582"/>
              </p:ext>
            </p:extLst>
          </p:nvPr>
        </p:nvGraphicFramePr>
        <p:xfrm>
          <a:off x="1161593" y="2299989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Equation" r:id="rId3" imgW="2514600" imgH="203200" progId="Equation.3">
                  <p:embed/>
                </p:oleObj>
              </mc:Choice>
              <mc:Fallback>
                <p:oleObj name="Equation" r:id="rId3" imgW="2514600" imgH="2032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1593" y="2299989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87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and NP</a:t>
            </a:r>
          </a:p>
        </p:txBody>
      </p:sp>
      <p:sp>
        <p:nvSpPr>
          <p:cNvPr id="4" name="Oval 3"/>
          <p:cNvSpPr/>
          <p:nvPr/>
        </p:nvSpPr>
        <p:spPr>
          <a:xfrm>
            <a:off x="1510488" y="2974997"/>
            <a:ext cx="1679644" cy="15024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01677" y="1738329"/>
            <a:ext cx="2504162" cy="2785625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62092" y="34706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2593" y="2089593"/>
            <a:ext cx="6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8922" y="1645366"/>
            <a:ext cx="46350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Big-O allowed us to group algorithms by run-time</a:t>
            </a:r>
          </a:p>
          <a:p>
            <a:endParaRPr lang="en-US" sz="2800" dirty="0"/>
          </a:p>
          <a:p>
            <a:r>
              <a:rPr lang="en-US" sz="2800" dirty="0"/>
              <a:t>Today, we’re talking about sets of problems grouped by how easy they are to solve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DB387D-5EFA-7D4B-9139-6634E277A95F}"/>
              </a:ext>
            </a:extLst>
          </p:cNvPr>
          <p:cNvSpPr txBox="1"/>
          <p:nvPr/>
        </p:nvSpPr>
        <p:spPr>
          <a:xfrm>
            <a:off x="1103586" y="5339255"/>
            <a:ext cx="5610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= problems with a polynomial runtime solution (tractable)</a:t>
            </a:r>
          </a:p>
        </p:txBody>
      </p:sp>
    </p:spTree>
    <p:extLst>
      <p:ext uri="{BB962C8B-B14F-4D97-AF65-F5344CB8AC3E}">
        <p14:creationId xmlns:p14="http://schemas.microsoft.com/office/powerpoint/2010/main" val="1723016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to 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87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3-CNF formula, convert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each clause, e.g. </a:t>
            </a:r>
            <a:r>
              <a:rPr lang="en-US" i="1" dirty="0">
                <a:solidFill>
                  <a:srgbClr val="FF6600"/>
                </a:solidFill>
              </a:rPr>
              <a:t>(a OR not(b) OR c)</a:t>
            </a:r>
            <a:r>
              <a:rPr lang="en-US" dirty="0"/>
              <a:t> create a clique containing vertices representing these literals</a:t>
            </a:r>
            <a:endParaRPr lang="en-US" i="1" dirty="0">
              <a:solidFill>
                <a:srgbClr val="FF6600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963567" y="4692453"/>
            <a:ext cx="533400" cy="533400"/>
            <a:chOff x="1824" y="2736"/>
            <a:chExt cx="336" cy="336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076253" y="3930970"/>
            <a:ext cx="795338" cy="533400"/>
            <a:chOff x="1824" y="2736"/>
            <a:chExt cx="501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342953" y="5225853"/>
            <a:ext cx="533400" cy="533400"/>
            <a:chOff x="1824" y="2736"/>
            <a:chExt cx="336" cy="336"/>
          </a:xfrm>
        </p:grpSpPr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/>
          <p:cNvCxnSpPr>
            <a:stCxn id="5" idx="0"/>
            <a:endCxn id="8" idx="2"/>
          </p:cNvCxnSpPr>
          <p:nvPr/>
        </p:nvCxnSpPr>
        <p:spPr>
          <a:xfrm flipV="1">
            <a:off x="1230267" y="419767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2"/>
          </p:cNvCxnSpPr>
          <p:nvPr/>
        </p:nvCxnSpPr>
        <p:spPr>
          <a:xfrm>
            <a:off x="1468392" y="504300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</p:cNvCxnSpPr>
          <p:nvPr/>
        </p:nvCxnSpPr>
        <p:spPr>
          <a:xfrm>
            <a:off x="2342953" y="446437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314532" y="3864206"/>
            <a:ext cx="54515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for the Independent-Set problem to be satisfied it can only select one variable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to make sure that all clauses are satisfied, we set k = number of clauses</a:t>
            </a:r>
          </a:p>
        </p:txBody>
      </p:sp>
    </p:spTree>
    <p:extLst>
      <p:ext uri="{BB962C8B-B14F-4D97-AF65-F5344CB8AC3E}">
        <p14:creationId xmlns:p14="http://schemas.microsoft.com/office/powerpoint/2010/main" val="40139299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to 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876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Given a 3-CNF formula, convert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enforce that only one variable and its complement can be set we connect each vertex representing x to each vertex representing its complement ~x</a:t>
            </a:r>
            <a:endParaRPr lang="en-US" i="1" dirty="0">
              <a:solidFill>
                <a:srgbClr val="FF6600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963567" y="5033233"/>
            <a:ext cx="533400" cy="533400"/>
            <a:chOff x="1824" y="2736"/>
            <a:chExt cx="336" cy="336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076253" y="4271750"/>
            <a:ext cx="795338" cy="533400"/>
            <a:chOff x="1824" y="2736"/>
            <a:chExt cx="501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342953" y="5566633"/>
            <a:ext cx="533400" cy="533400"/>
            <a:chOff x="1824" y="2736"/>
            <a:chExt cx="336" cy="336"/>
          </a:xfrm>
        </p:grpSpPr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/>
          <p:cNvCxnSpPr>
            <a:stCxn id="5" idx="0"/>
            <a:endCxn id="8" idx="2"/>
          </p:cNvCxnSpPr>
          <p:nvPr/>
        </p:nvCxnSpPr>
        <p:spPr>
          <a:xfrm flipV="1">
            <a:off x="1230267" y="453845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2"/>
          </p:cNvCxnSpPr>
          <p:nvPr/>
        </p:nvCxnSpPr>
        <p:spPr>
          <a:xfrm>
            <a:off x="1468392" y="538378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</p:cNvCxnSpPr>
          <p:nvPr/>
        </p:nvCxnSpPr>
        <p:spPr>
          <a:xfrm>
            <a:off x="2342953" y="480515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4337566" y="5002783"/>
            <a:ext cx="533400" cy="533400"/>
            <a:chOff x="1824" y="2736"/>
            <a:chExt cx="336" cy="336"/>
          </a:xfrm>
        </p:grpSpPr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5450252" y="4241300"/>
            <a:ext cx="795338" cy="533400"/>
            <a:chOff x="1824" y="2736"/>
            <a:chExt cx="501" cy="336"/>
          </a:xfrm>
        </p:grpSpPr>
        <p:sp>
          <p:nvSpPr>
            <p:cNvPr id="2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31" name="Group 7"/>
          <p:cNvGrpSpPr>
            <a:grpSpLocks/>
          </p:cNvGrpSpPr>
          <p:nvPr/>
        </p:nvGrpSpPr>
        <p:grpSpPr bwMode="auto">
          <a:xfrm>
            <a:off x="5716952" y="5536183"/>
            <a:ext cx="533400" cy="533400"/>
            <a:chOff x="1824" y="2736"/>
            <a:chExt cx="336" cy="336"/>
          </a:xfrm>
        </p:grpSpPr>
        <p:sp>
          <p:nvSpPr>
            <p:cNvPr id="3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e</a:t>
              </a:r>
            </a:p>
          </p:txBody>
        </p:sp>
      </p:grpSp>
      <p:cxnSp>
        <p:nvCxnSpPr>
          <p:cNvPr id="34" name="Straight Arrow Connector 33"/>
          <p:cNvCxnSpPr>
            <a:stCxn id="26" idx="0"/>
            <a:endCxn id="29" idx="2"/>
          </p:cNvCxnSpPr>
          <p:nvPr/>
        </p:nvCxnSpPr>
        <p:spPr>
          <a:xfrm flipV="1">
            <a:off x="4604266" y="450800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2" idx="2"/>
          </p:cNvCxnSpPr>
          <p:nvPr/>
        </p:nvCxnSpPr>
        <p:spPr>
          <a:xfrm>
            <a:off x="4842391" y="535333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4"/>
          </p:cNvCxnSpPr>
          <p:nvPr/>
        </p:nvCxnSpPr>
        <p:spPr>
          <a:xfrm>
            <a:off x="5716952" y="477470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6" idx="2"/>
          </p:cNvCxnSpPr>
          <p:nvPr/>
        </p:nvCxnSpPr>
        <p:spPr>
          <a:xfrm>
            <a:off x="2609653" y="4538450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9113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3-SAT problem with k clauses and a valid truth assignment, show that f(3-SAT) has an independent set of size k. (Assume you know the solution to the 3-SAT problem and show how to get the solution to the independent set problem)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89097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3-SAT problem with k clauses and a valid truth assignment, show that f(3-SAT) has an independent set of size k. (Assume you know the solution to the 3-SAT problem and show how to get the solution to the independent set problem)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Since each clause is an OR of variables, at least one of the three must be true for the entire formula to be true.  Therefore each 3-clique in the graph will have at least on node that can be selected.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44999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graph with an independent set S of k vertices,  show there exists a truth assignment satisfying the </a:t>
            </a:r>
            <a:r>
              <a:rPr lang="en-US" dirty="0" err="1"/>
              <a:t>boolean</a:t>
            </a:r>
            <a:r>
              <a:rPr lang="en-US" dirty="0"/>
              <a:t> formula</a:t>
            </a:r>
          </a:p>
          <a:p>
            <a:pPr lvl="1"/>
            <a:r>
              <a:rPr lang="en-US" dirty="0"/>
              <a:t>For any variable xi, S cannot contain both xi and ¬xi since they are connected by an edge</a:t>
            </a:r>
          </a:p>
          <a:p>
            <a:endParaRPr lang="en-US" dirty="0"/>
          </a:p>
          <a:p>
            <a:pPr lvl="1"/>
            <a:r>
              <a:rPr lang="en-US" dirty="0"/>
              <a:t>For each vertex in S, we assign it a true value and all others false. Since S has only k vertices, it must have one vertex per clause</a:t>
            </a:r>
          </a:p>
        </p:txBody>
      </p:sp>
    </p:spTree>
    <p:extLst>
      <p:ext uri="{BB962C8B-B14F-4D97-AF65-F5344CB8AC3E}">
        <p14:creationId xmlns:p14="http://schemas.microsoft.com/office/powerpoint/2010/main" val="98612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8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SUBSET-SUM:</a:t>
            </a:r>
          </a:p>
          <a:p>
            <a:pPr lvl="1"/>
            <a:r>
              <a:rPr lang="en-US" sz="2000" dirty="0"/>
              <a:t>Given a set S of positive integers, is there some subset S’⊆ S whose elements sum to t.</a:t>
            </a:r>
          </a:p>
          <a:p>
            <a:pPr marL="36576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TRAVELING-SALESMAN:</a:t>
            </a:r>
          </a:p>
          <a:p>
            <a:pPr lvl="1"/>
            <a:r>
              <a:rPr lang="en-US" sz="2000" dirty="0"/>
              <a:t>Given a weighted graph G, does the graph contain a </a:t>
            </a:r>
            <a:r>
              <a:rPr lang="en-US" sz="2000" dirty="0" err="1"/>
              <a:t>hamiltonian</a:t>
            </a:r>
            <a:r>
              <a:rPr lang="en-US" sz="2000" dirty="0"/>
              <a:t> cycle of length k or less?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VERTEX-COVER:</a:t>
            </a:r>
          </a:p>
          <a:p>
            <a:pPr lvl="1"/>
            <a:r>
              <a:rPr lang="en-US" sz="2000" dirty="0"/>
              <a:t>Given a graph G = (V, E), is there a subset V’⊆V such that if (</a:t>
            </a:r>
            <a:r>
              <a:rPr lang="en-US" sz="2000" dirty="0" err="1"/>
              <a:t>u,v</a:t>
            </a:r>
            <a:r>
              <a:rPr lang="en-US" sz="2000" dirty="0"/>
              <a:t>)∈E then </a:t>
            </a:r>
            <a:r>
              <a:rPr lang="en-US" sz="2000" dirty="0" err="1"/>
              <a:t>u∈V</a:t>
            </a:r>
            <a:r>
              <a:rPr lang="en-US" sz="2000" dirty="0"/>
              <a:t>’ or </a:t>
            </a:r>
            <a:r>
              <a:rPr lang="en-US" sz="2000" dirty="0" err="1"/>
              <a:t>v∈V</a:t>
            </a:r>
            <a:r>
              <a:rPr lang="en-US" sz="2000" dirty="0"/>
              <a:t>’?</a:t>
            </a:r>
          </a:p>
          <a:p>
            <a:pPr lvl="1"/>
            <a:r>
              <a:rPr lang="en-US" sz="2000" dirty="0"/>
              <a:t>The extra credit was to solve this problem for bipartite graphs</a:t>
            </a:r>
          </a:p>
        </p:txBody>
      </p:sp>
    </p:spTree>
    <p:extLst>
      <p:ext uri="{BB962C8B-B14F-4D97-AF65-F5344CB8AC3E}">
        <p14:creationId xmlns:p14="http://schemas.microsoft.com/office/powerpoint/2010/main" val="696015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known 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518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 can reduce any of these problems to a new problem in an NP-completeness proof</a:t>
            </a:r>
          </a:p>
          <a:p>
            <a:endParaRPr lang="en-US" dirty="0"/>
          </a:p>
          <a:p>
            <a:r>
              <a:rPr lang="en-US" dirty="0"/>
              <a:t>SAT, 3-SAT</a:t>
            </a:r>
          </a:p>
          <a:p>
            <a:r>
              <a:rPr lang="en-US" dirty="0"/>
              <a:t>CLIQUE, HALF-CLIQUE</a:t>
            </a:r>
          </a:p>
          <a:p>
            <a:r>
              <a:rPr lang="en-US" dirty="0"/>
              <a:t>INDEPENDENT-SET</a:t>
            </a:r>
          </a:p>
          <a:p>
            <a:r>
              <a:rPr lang="en-US" dirty="0"/>
              <a:t>HAMILTONIAN-CYCLE</a:t>
            </a:r>
          </a:p>
          <a:p>
            <a:r>
              <a:rPr lang="en-US" dirty="0"/>
              <a:t>TRAVELING-SALESMAN</a:t>
            </a:r>
          </a:p>
          <a:p>
            <a:r>
              <a:rPr lang="en-US" dirty="0"/>
              <a:t>VERTEX-COVER</a:t>
            </a:r>
          </a:p>
          <a:p>
            <a:r>
              <a:rPr lang="en-US" dirty="0"/>
              <a:t>SUBSET-SUM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433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vs. Exists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All the problems we’ve looked at asked decision questions:</a:t>
            </a:r>
          </a:p>
          <a:p>
            <a:pPr lvl="1"/>
            <a:r>
              <a:rPr lang="en-US" sz="2400" dirty="0"/>
              <a:t>Is there a </a:t>
            </a:r>
            <a:r>
              <a:rPr lang="en-US" sz="2400" dirty="0" err="1"/>
              <a:t>hamiltonian</a:t>
            </a:r>
            <a:r>
              <a:rPr lang="en-US" sz="2400" dirty="0"/>
              <a:t> cycle?</a:t>
            </a:r>
          </a:p>
          <a:p>
            <a:pPr lvl="1"/>
            <a:r>
              <a:rPr lang="en-US" sz="2400" dirty="0"/>
              <a:t>Does the graph have a clique of size k?</a:t>
            </a:r>
          </a:p>
          <a:p>
            <a:pPr lvl="1"/>
            <a:r>
              <a:rPr lang="en-US" sz="2400" dirty="0"/>
              <a:t>Does the graph has an independent set of size k?</a:t>
            </a:r>
          </a:p>
          <a:p>
            <a:pPr lvl="1"/>
            <a:r>
              <a:rPr lang="en-US" sz="2400" dirty="0"/>
              <a:t>…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2800" dirty="0"/>
              <a:t>For many of the problems with a k in them, we really want to know what the largest/smallest one is</a:t>
            </a:r>
          </a:p>
          <a:p>
            <a:pPr lvl="1"/>
            <a:r>
              <a:rPr lang="en-US" sz="2400" dirty="0"/>
              <a:t>What is the largest clique in the graph?</a:t>
            </a:r>
          </a:p>
          <a:p>
            <a:pPr lvl="1"/>
            <a:r>
              <a:rPr lang="en-US" sz="2400" dirty="0"/>
              <a:t>What is the shortest path that visits all the vertices exactly once?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Why don’t we care?</a:t>
            </a:r>
          </a:p>
        </p:txBody>
      </p:sp>
    </p:spTree>
    <p:extLst>
      <p:ext uri="{BB962C8B-B14F-4D97-AF65-F5344CB8AC3E}">
        <p14:creationId xmlns:p14="http://schemas.microsoft.com/office/powerpoint/2010/main" val="24771939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vs. NP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232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big question:</a:t>
            </a:r>
          </a:p>
        </p:txBody>
      </p:sp>
      <p:sp>
        <p:nvSpPr>
          <p:cNvPr id="4" name="Oval 3"/>
          <p:cNvSpPr/>
          <p:nvPr/>
        </p:nvSpPr>
        <p:spPr>
          <a:xfrm>
            <a:off x="1278652" y="3686514"/>
            <a:ext cx="1679644" cy="1502487"/>
          </a:xfrm>
          <a:prstGeom prst="ellipse">
            <a:avLst/>
          </a:prstGeom>
          <a:noFill/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08887" y="3686514"/>
            <a:ext cx="1679644" cy="15024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00076" y="2449846"/>
            <a:ext cx="2504162" cy="2785625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66954" y="4135702"/>
            <a:ext cx="1022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P=NP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60491" y="41821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20992" y="2801110"/>
            <a:ext cx="6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30965" y="3458593"/>
            <a:ext cx="5399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4886" y="5359386"/>
            <a:ext cx="401601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Someone finds a polynomial time solution to one of the 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NP-Complete problems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80526" y="5493801"/>
            <a:ext cx="4016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NP-Complete problems are somehow harder and distinct</a:t>
            </a:r>
          </a:p>
        </p:txBody>
      </p:sp>
    </p:spTree>
    <p:extLst>
      <p:ext uri="{BB962C8B-B14F-4D97-AF65-F5344CB8AC3E}">
        <p14:creationId xmlns:p14="http://schemas.microsoft.com/office/powerpoint/2010/main" val="33302867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err="1"/>
              <a:t>www.tsp.gatech.edu</a:t>
            </a:r>
            <a:r>
              <a:rPr lang="en-US" dirty="0"/>
              <a:t>/</a:t>
            </a:r>
            <a:r>
              <a:rPr lang="en-US" dirty="0" err="1"/>
              <a:t>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8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44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008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two problems P</a:t>
            </a:r>
            <a:r>
              <a:rPr lang="en-US" baseline="-25000" dirty="0"/>
              <a:t>1</a:t>
            </a:r>
            <a:r>
              <a:rPr lang="en-US" dirty="0"/>
              <a:t> and P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a </a:t>
            </a:r>
            <a:r>
              <a:rPr lang="en-US" i="1" dirty="0">
                <a:solidFill>
                  <a:srgbClr val="008000"/>
                </a:solidFill>
              </a:rPr>
              <a:t>reduction function</a:t>
            </a:r>
            <a:r>
              <a:rPr lang="en-US" i="1" dirty="0"/>
              <a:t>,</a:t>
            </a:r>
            <a:r>
              <a:rPr lang="en-US" i="1" dirty="0">
                <a:solidFill>
                  <a:srgbClr val="008000"/>
                </a:solidFill>
              </a:rPr>
              <a:t> </a:t>
            </a:r>
            <a:r>
              <a:rPr lang="en-US" i="1" dirty="0"/>
              <a:t>f(x),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is a function that transforms a problem instance </a:t>
            </a:r>
            <a:r>
              <a:rPr lang="en-US" i="1" dirty="0"/>
              <a:t>x</a:t>
            </a:r>
            <a:r>
              <a:rPr lang="en-US" dirty="0"/>
              <a:t> of type P</a:t>
            </a:r>
            <a:r>
              <a:rPr lang="en-US" baseline="-25000" dirty="0"/>
              <a:t>1</a:t>
            </a:r>
            <a:r>
              <a:rPr lang="en-US" dirty="0"/>
              <a:t> to a problem instance of type P</a:t>
            </a:r>
            <a:r>
              <a:rPr lang="en-US" baseline="-25000" dirty="0"/>
              <a:t>2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such that: a solution to </a:t>
            </a:r>
            <a:r>
              <a:rPr lang="en-US" i="1" dirty="0"/>
              <a:t>x</a:t>
            </a:r>
            <a:r>
              <a:rPr lang="en-US" dirty="0"/>
              <a:t> exists for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a solution for </a:t>
            </a:r>
            <a:r>
              <a:rPr lang="en-US" i="1" dirty="0"/>
              <a:t>f(x)</a:t>
            </a:r>
            <a:r>
              <a:rPr lang="en-US" dirty="0"/>
              <a:t> exists for 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441720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369761" y="4902430"/>
            <a:ext cx="8358188" cy="1927225"/>
            <a:chOff x="151" y="895"/>
            <a:chExt cx="5265" cy="1214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Problem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7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Problem P</a:t>
              </a:r>
              <a:r>
                <a:rPr lang="en-US" baseline="-25000" dirty="0"/>
                <a:t>1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4122" y="3540352"/>
            <a:ext cx="8207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Allows us to solve P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problems if we have a solver for P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703511" y="1927628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2762910" y="2373715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399372" y="1984704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924374" y="2028741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700461" y="2373715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992421" y="250857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612619" y="251553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7795484" y="4379776"/>
            <a:ext cx="82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44682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P</a:t>
            </a:r>
            <a:r>
              <a:rPr lang="en-US" sz="2400" baseline="-25000" dirty="0"/>
              <a:t>2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solution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P</a:t>
            </a:r>
            <a:r>
              <a:rPr lang="en-US" baseline="-25000" dirty="0"/>
              <a:t>1</a:t>
            </a: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Monotype Corsiva" charset="0"/>
              </a:rPr>
              <a:t>f ’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solution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454" y="4313428"/>
            <a:ext cx="7450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Most of the time we’ll worry about yes/no questions (aka, decision problems)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if we have more complicated answers we often just have to do a little work to the solution to the problem of P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to get the answer</a:t>
            </a:r>
          </a:p>
        </p:txBody>
      </p:sp>
    </p:spTree>
    <p:extLst>
      <p:ext uri="{BB962C8B-B14F-4D97-AF65-F5344CB8AC3E}">
        <p14:creationId xmlns:p14="http://schemas.microsoft.com/office/powerpoint/2010/main" val="1774833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637</TotalTime>
  <Words>3266</Words>
  <Application>Microsoft Macintosh PowerPoint</Application>
  <PresentationFormat>On-screen Show (4:3)</PresentationFormat>
  <Paragraphs>414</Paragraphs>
  <Slides>59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7" baseType="lpstr">
      <vt:lpstr>Arial</vt:lpstr>
      <vt:lpstr>Calibri</vt:lpstr>
      <vt:lpstr>Monotype Corsiva</vt:lpstr>
      <vt:lpstr>Tw Cen MT</vt:lpstr>
      <vt:lpstr>Wingdings</vt:lpstr>
      <vt:lpstr>Wingdings 2</vt:lpstr>
      <vt:lpstr>Median</vt:lpstr>
      <vt:lpstr>Equation</vt:lpstr>
      <vt:lpstr>NP-Complete Reductions</vt:lpstr>
      <vt:lpstr>Admin</vt:lpstr>
      <vt:lpstr>P problems</vt:lpstr>
      <vt:lpstr>NP problems</vt:lpstr>
      <vt:lpstr>P and NP</vt:lpstr>
      <vt:lpstr>Reduction function</vt:lpstr>
      <vt:lpstr>Reduction function</vt:lpstr>
      <vt:lpstr>Reduction function</vt:lpstr>
      <vt:lpstr>Reduction function</vt:lpstr>
      <vt:lpstr>Reduction function</vt:lpstr>
      <vt:lpstr>Reduction function: Example</vt:lpstr>
      <vt:lpstr>Reduction function: Example</vt:lpstr>
      <vt:lpstr>NP-Complete</vt:lpstr>
      <vt:lpstr>NP-Complete problems</vt:lpstr>
      <vt:lpstr>Hamiltonian cycle</vt:lpstr>
      <vt:lpstr>Longest path</vt:lpstr>
      <vt:lpstr>3D matching</vt:lpstr>
      <vt:lpstr>3-SAT </vt:lpstr>
      <vt:lpstr>SAT</vt:lpstr>
      <vt:lpstr>CLIQUE</vt:lpstr>
      <vt:lpstr>Proving NP-completeness</vt:lpstr>
      <vt:lpstr>Proving NP-completeness</vt:lpstr>
      <vt:lpstr>HALF-CLIQUE</vt:lpstr>
      <vt:lpstr>Is Half-Clique NP-Complete?</vt:lpstr>
      <vt:lpstr>HALF-CLIQUE</vt:lpstr>
      <vt:lpstr>HALF-CLIQUE</vt:lpstr>
      <vt:lpstr>HALF-CLIQUE</vt:lpstr>
      <vt:lpstr>HALF-CLIQUE</vt:lpstr>
      <vt:lpstr>HALF-CLIQUE</vt:lpstr>
      <vt:lpstr>HALF-CLIQUE</vt:lpstr>
      <vt:lpstr>HALF-CLIQUE</vt:lpstr>
      <vt:lpstr>Reduction proof</vt:lpstr>
      <vt:lpstr>Reduction proof</vt:lpstr>
      <vt:lpstr>Reduction proof</vt:lpstr>
      <vt:lpstr>Reduction proof</vt:lpstr>
      <vt:lpstr>Reduction proof</vt:lpstr>
      <vt:lpstr>Independent-Set</vt:lpstr>
      <vt:lpstr>Independent-Set</vt:lpstr>
      <vt:lpstr>CLIQUE revisited</vt:lpstr>
      <vt:lpstr>Is CLIQUE NP-Complete?</vt:lpstr>
      <vt:lpstr>Independent-Set</vt:lpstr>
      <vt:lpstr>Independent-Set to Clique</vt:lpstr>
      <vt:lpstr>Independent-Set to Clique</vt:lpstr>
      <vt:lpstr>Reduction proof</vt:lpstr>
      <vt:lpstr>Proof</vt:lpstr>
      <vt:lpstr>Proof</vt:lpstr>
      <vt:lpstr>Independent-Set revisited</vt:lpstr>
      <vt:lpstr>Independent-Set revisited</vt:lpstr>
      <vt:lpstr>3-SAT to Independent-Set</vt:lpstr>
      <vt:lpstr>3-SAT to Independent-Set</vt:lpstr>
      <vt:lpstr>3-SAT to Independent-Set</vt:lpstr>
      <vt:lpstr>Proof</vt:lpstr>
      <vt:lpstr>Proof</vt:lpstr>
      <vt:lpstr>Proof</vt:lpstr>
      <vt:lpstr>More NP-Complete problems</vt:lpstr>
      <vt:lpstr>Our known NP-Complete problems</vt:lpstr>
      <vt:lpstr>Search vs. Exists</vt:lpstr>
      <vt:lpstr>P vs. NP</vt:lpstr>
      <vt:lpstr>Solving NP-Complete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 problems</dc:title>
  <dc:creator>David Kauchak</dc:creator>
  <cp:lastModifiedBy>Microsoft Office User</cp:lastModifiedBy>
  <cp:revision>258</cp:revision>
  <cp:lastPrinted>2013-05-07T15:21:40Z</cp:lastPrinted>
  <dcterms:created xsi:type="dcterms:W3CDTF">2012-05-07T17:47:03Z</dcterms:created>
  <dcterms:modified xsi:type="dcterms:W3CDTF">2022-11-29T20:49:44Z</dcterms:modified>
</cp:coreProperties>
</file>