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52"/>
  </p:notesMasterIdLst>
  <p:handoutMasterIdLst>
    <p:handoutMasterId r:id="rId53"/>
  </p:handoutMasterIdLst>
  <p:sldIdLst>
    <p:sldId id="256" r:id="rId2"/>
    <p:sldId id="422" r:id="rId3"/>
    <p:sldId id="260" r:id="rId4"/>
    <p:sldId id="264" r:id="rId5"/>
    <p:sldId id="265" r:id="rId6"/>
    <p:sldId id="411" r:id="rId7"/>
    <p:sldId id="336" r:id="rId8"/>
    <p:sldId id="361" r:id="rId9"/>
    <p:sldId id="363" r:id="rId10"/>
    <p:sldId id="364" r:id="rId11"/>
    <p:sldId id="366" r:id="rId12"/>
    <p:sldId id="367" r:id="rId13"/>
    <p:sldId id="368" r:id="rId14"/>
    <p:sldId id="369" r:id="rId15"/>
    <p:sldId id="380" r:id="rId16"/>
    <p:sldId id="370" r:id="rId17"/>
    <p:sldId id="371" r:id="rId18"/>
    <p:sldId id="372" r:id="rId19"/>
    <p:sldId id="373" r:id="rId20"/>
    <p:sldId id="375" r:id="rId21"/>
    <p:sldId id="376" r:id="rId22"/>
    <p:sldId id="378" r:id="rId23"/>
    <p:sldId id="420" r:id="rId24"/>
    <p:sldId id="381" r:id="rId25"/>
    <p:sldId id="382" r:id="rId26"/>
    <p:sldId id="383" r:id="rId27"/>
    <p:sldId id="413" r:id="rId28"/>
    <p:sldId id="384" r:id="rId29"/>
    <p:sldId id="389" r:id="rId30"/>
    <p:sldId id="385" r:id="rId31"/>
    <p:sldId id="392" r:id="rId32"/>
    <p:sldId id="393" r:id="rId33"/>
    <p:sldId id="386" r:id="rId34"/>
    <p:sldId id="394" r:id="rId35"/>
    <p:sldId id="395" r:id="rId36"/>
    <p:sldId id="396" r:id="rId37"/>
    <p:sldId id="397" r:id="rId38"/>
    <p:sldId id="400" r:id="rId39"/>
    <p:sldId id="402" r:id="rId40"/>
    <p:sldId id="403" r:id="rId41"/>
    <p:sldId id="404" r:id="rId42"/>
    <p:sldId id="421" r:id="rId43"/>
    <p:sldId id="416" r:id="rId44"/>
    <p:sldId id="417" r:id="rId45"/>
    <p:sldId id="418" r:id="rId46"/>
    <p:sldId id="419" r:id="rId47"/>
    <p:sldId id="405" r:id="rId48"/>
    <p:sldId id="406" r:id="rId49"/>
    <p:sldId id="407" r:id="rId50"/>
    <p:sldId id="408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6CCD8-7A45-5441-B426-10D9E525BB43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8889E-8B5F-4443-9ABF-93A5F94E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1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38870-17D2-3941-A5AE-C6B204479D5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0F7C-C22C-DB49-94A6-8B79DB65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run-time is a bit more complicate</a:t>
            </a:r>
            <a:r>
              <a:rPr lang="en-US" baseline="0" dirty="0"/>
              <a:t>d for this 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6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 Flow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CS140 - Fall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90287"/>
            <a:ext cx="50038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380992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117930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 a matching</a:t>
            </a:r>
          </a:p>
        </p:txBody>
      </p:sp>
    </p:spTree>
    <p:extLst>
      <p:ext uri="{BB962C8B-B14F-4D97-AF65-F5344CB8AC3E}">
        <p14:creationId xmlns:p14="http://schemas.microsoft.com/office/powerpoint/2010/main" val="4553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can be thought of as pairing the vertices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35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9" y="2524035"/>
            <a:ext cx="249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might this problem come up?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648" y="3617103"/>
            <a:ext cx="3487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Every instructor can teach </a:t>
            </a:r>
            <a:r>
              <a:rPr lang="en-US" sz="2000" i="1" dirty="0">
                <a:solidFill>
                  <a:srgbClr val="0000FF"/>
                </a:solidFill>
              </a:rPr>
              <a:t>some</a:t>
            </a:r>
            <a:r>
              <a:rPr lang="en-US" sz="2000" dirty="0">
                <a:solidFill>
                  <a:srgbClr val="0000FF"/>
                </a:solidFill>
              </a:rPr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Anytime we want to match n things with m, but not all things can match</a:t>
            </a:r>
          </a:p>
        </p:txBody>
      </p:sp>
    </p:spTree>
    <p:extLst>
      <p:ext uri="{BB962C8B-B14F-4D97-AF65-F5344CB8AC3E}">
        <p14:creationId xmlns:p14="http://schemas.microsoft.com/office/powerpoint/2010/main" val="411287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8" y="3733800"/>
            <a:ext cx="42088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ideas?</a:t>
            </a:r>
          </a:p>
          <a:p>
            <a:pPr marL="571500" indent="-5715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greedy?</a:t>
            </a:r>
          </a:p>
          <a:p>
            <a:pPr marL="571500" indent="-5715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dynamic programming?</a:t>
            </a:r>
          </a:p>
        </p:txBody>
      </p:sp>
    </p:spTree>
    <p:extLst>
      <p:ext uri="{BB962C8B-B14F-4D97-AF65-F5344CB8AC3E}">
        <p14:creationId xmlns:p14="http://schemas.microsoft.com/office/powerpoint/2010/main" val="1152598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2813793" y="2646416"/>
            <a:ext cx="533400" cy="533400"/>
            <a:chOff x="1824" y="2736"/>
            <a:chExt cx="336" cy="336"/>
          </a:xfrm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813793" y="3789416"/>
            <a:ext cx="533400" cy="533400"/>
            <a:chOff x="1824" y="2736"/>
            <a:chExt cx="336" cy="336"/>
          </a:xfrm>
        </p:grpSpPr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2813793" y="4932416"/>
            <a:ext cx="533400" cy="533400"/>
            <a:chOff x="1824" y="2736"/>
            <a:chExt cx="336" cy="336"/>
          </a:xfrm>
        </p:grpSpPr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2737593" y="5999216"/>
            <a:ext cx="533400" cy="533400"/>
            <a:chOff x="1824" y="2736"/>
            <a:chExt cx="336" cy="336"/>
          </a:xfrm>
        </p:grpSpPr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66" name="Line 36"/>
          <p:cNvSpPr>
            <a:spLocks noChangeShapeType="1"/>
          </p:cNvSpPr>
          <p:nvPr/>
        </p:nvSpPr>
        <p:spPr bwMode="auto">
          <a:xfrm flipV="1">
            <a:off x="3194793" y="4856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>
            <a:off x="3347193" y="5237216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V="1">
            <a:off x="3270993" y="3713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3347193" y="4094216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40"/>
          <p:cNvSpPr>
            <a:spLocks noChangeShapeType="1"/>
          </p:cNvSpPr>
          <p:nvPr/>
        </p:nvSpPr>
        <p:spPr bwMode="auto">
          <a:xfrm>
            <a:off x="3347193" y="2951216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1"/>
          <p:cNvSpPr>
            <a:spLocks noChangeShapeType="1"/>
          </p:cNvSpPr>
          <p:nvPr/>
        </p:nvSpPr>
        <p:spPr bwMode="auto">
          <a:xfrm>
            <a:off x="3270993" y="4246616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43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edge weights?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52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906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 edge weights are 1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52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after we find the flow, how do we find the matching?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73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Checkpoint on Thursday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10 due Tuesday 11/22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68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match those nodes with flow between them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58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9365" y="1600200"/>
            <a:ext cx="8379556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it correct?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it’s not</a:t>
            </a:r>
          </a:p>
          <a:p>
            <a:pPr lvl="1"/>
            <a:r>
              <a:rPr lang="en-US" dirty="0"/>
              <a:t>there is a better matching</a:t>
            </a:r>
          </a:p>
          <a:p>
            <a:pPr lvl="1"/>
            <a:r>
              <a:rPr lang="en-US" dirty="0"/>
              <a:t>because of how we setup the graph flow = # of matches</a:t>
            </a:r>
          </a:p>
          <a:p>
            <a:pPr lvl="1"/>
            <a:r>
              <a:rPr lang="en-US" dirty="0"/>
              <a:t>therefore, the better matching would have a higher flow</a:t>
            </a:r>
          </a:p>
          <a:p>
            <a:pPr lvl="1"/>
            <a:r>
              <a:rPr lang="en-US" dirty="0"/>
              <a:t>contradiction (max-flow algorithm finds maximal!)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4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Run-time?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introduce V new edges (to and from s and t)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V is O(E) (for non-degenerate bipartite matching problems)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Edmunds-Karp: O(V E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400" dirty="0" err="1">
                <a:solidFill>
                  <a:srgbClr val="000000"/>
                </a:solidFill>
              </a:rPr>
              <a:t>Preflow</a:t>
            </a:r>
            <a:r>
              <a:rPr lang="en-US" sz="2400" dirty="0">
                <a:solidFill>
                  <a:srgbClr val="000000"/>
                </a:solidFill>
              </a:rPr>
              <a:t>-push: O(V</a:t>
            </a:r>
            <a:r>
              <a:rPr lang="en-US" sz="2400" baseline="30000" dirty="0">
                <a:solidFill>
                  <a:srgbClr val="000000"/>
                </a:solidFill>
              </a:rPr>
              <a:t>3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809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Run-time?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introduce V new edges (to and from s and t)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V is O(E) (for non-degenerate bipartite matching problems)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2"/>
            <a:r>
              <a:rPr lang="en-US" dirty="0"/>
              <a:t>max-flow = O(V)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O(V E)</a:t>
            </a:r>
          </a:p>
        </p:txBody>
      </p:sp>
    </p:spTree>
    <p:extLst>
      <p:ext uri="{BB962C8B-B14F-4D97-AF65-F5344CB8AC3E}">
        <p14:creationId xmlns:p14="http://schemas.microsoft.com/office/powerpoint/2010/main" val="268594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0356" y="2395478"/>
            <a:ext cx="44537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Every instructor can teach </a:t>
            </a:r>
            <a:r>
              <a:rPr lang="en-US" sz="2400" i="1" dirty="0"/>
              <a:t>some</a:t>
            </a:r>
            <a:r>
              <a:rPr lang="en-US" sz="2400" dirty="0"/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Each faculty can teach at most 3 courses a semester?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0126" y="5599093"/>
            <a:ext cx="4222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Change the s edge weights (representing faculty) to 3</a:t>
            </a:r>
          </a:p>
        </p:txBody>
      </p:sp>
    </p:spTree>
    <p:extLst>
      <p:ext uri="{BB962C8B-B14F-4D97-AF65-F5344CB8AC3E}">
        <p14:creationId xmlns:p14="http://schemas.microsoft.com/office/powerpoint/2010/main" val="94459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Survey Design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927" y="1600200"/>
            <a:ext cx="8407121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Design a survey with the following requirements:</a:t>
            </a:r>
          </a:p>
          <a:p>
            <a:pPr lvl="1"/>
            <a:r>
              <a:rPr lang="en-US" dirty="0"/>
              <a:t>Design survey asking </a:t>
            </a:r>
            <a:r>
              <a:rPr lang="en-US" i="1" dirty="0"/>
              <a:t>n</a:t>
            </a:r>
            <a:r>
              <a:rPr lang="en-US" dirty="0"/>
              <a:t> consumers about </a:t>
            </a:r>
            <a:r>
              <a:rPr lang="en-US" i="1" dirty="0"/>
              <a:t>m</a:t>
            </a:r>
            <a:r>
              <a:rPr lang="en-US" dirty="0"/>
              <a:t> products</a:t>
            </a:r>
          </a:p>
          <a:p>
            <a:pPr lvl="1"/>
            <a:r>
              <a:rPr lang="en-US" dirty="0"/>
              <a:t>Can only survey consumer about a product if they own it</a:t>
            </a:r>
          </a:p>
          <a:p>
            <a:pPr lvl="1"/>
            <a:r>
              <a:rPr lang="en-US" dirty="0"/>
              <a:t>Question consumers about at most </a:t>
            </a:r>
            <a:r>
              <a:rPr lang="en-US" i="1" dirty="0"/>
              <a:t>q</a:t>
            </a:r>
            <a:r>
              <a:rPr lang="en-US" dirty="0"/>
              <a:t> products</a:t>
            </a:r>
            <a:endParaRPr lang="en-US" i="1" dirty="0"/>
          </a:p>
          <a:p>
            <a:pPr lvl="1"/>
            <a:r>
              <a:rPr lang="en-US" dirty="0"/>
              <a:t>Each product should be surveyed at most </a:t>
            </a:r>
            <a:r>
              <a:rPr lang="en-US" i="1" dirty="0"/>
              <a:t>s</a:t>
            </a:r>
            <a:r>
              <a:rPr lang="en-US" dirty="0"/>
              <a:t> times</a:t>
            </a:r>
          </a:p>
          <a:p>
            <a:pPr lvl="1"/>
            <a:r>
              <a:rPr lang="en-US" dirty="0"/>
              <a:t>Maximize the number of surveys/questions asked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can we do this?</a:t>
            </a:r>
          </a:p>
        </p:txBody>
      </p:sp>
    </p:spTree>
    <p:extLst>
      <p:ext uri="{BB962C8B-B14F-4D97-AF65-F5344CB8AC3E}">
        <p14:creationId xmlns:p14="http://schemas.microsoft.com/office/powerpoint/2010/main" val="1829004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3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62600" y="4572000"/>
            <a:ext cx="533400" cy="1016000"/>
            <a:chOff x="1824" y="2736"/>
            <a:chExt cx="336" cy="640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2</a:t>
              </a:r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62600" y="5715000"/>
            <a:ext cx="533400" cy="1016000"/>
            <a:chOff x="1824" y="2736"/>
            <a:chExt cx="336" cy="640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3</a:t>
              </a:r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53776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consumers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7167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6652" y="2452316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each consumer can answer at most q questions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63487" y="3181138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08985" y="388870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61385" y="445304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32682" y="5260101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40428" y="2344808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capacity 1 edge if consumer owned product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96943" y="2656624"/>
            <a:ext cx="2582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each product can be questioned about at most s times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13250" y="37338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0588" y="4340879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15378" y="49911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1088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6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it correct?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Each of the comments above the flow graph match the problem constraints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max-flow finds the maximum matching, given the problem constraints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run-time?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Edmunds-Karp: O(V E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Preflow</a:t>
            </a:r>
            <a:r>
              <a:rPr lang="en-US" dirty="0">
                <a:solidFill>
                  <a:srgbClr val="000000"/>
                </a:solidFill>
              </a:rPr>
              <a:t>-push: O(V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417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54266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common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2505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graph/networks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Flow network</a:t>
            </a:r>
          </a:p>
          <a:p>
            <a:pPr lvl="1"/>
            <a:r>
              <a:rPr lang="en-US" sz="2400" dirty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weights indicating the “capacity” (generally, assume integers)</a:t>
            </a:r>
            <a:endParaRPr lang="en-US" sz="2400" dirty="0"/>
          </a:p>
          <a:p>
            <a:pPr lvl="1"/>
            <a:r>
              <a:rPr lang="en-US" sz="2400" dirty="0"/>
              <a:t>contains a single source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altLang="ja-JP" sz="2400" dirty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contains a single sink/target </a:t>
            </a:r>
            <a:r>
              <a:rPr lang="en-US" altLang="ja-JP" sz="2400" i="1" dirty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V with no outgoing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8247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Given a directed graph G = (V, E) and two nodes s and t, find the max number of edge-disjoint </a:t>
            </a:r>
            <a:r>
              <a:rPr lang="en-US" sz="2800" dirty="0"/>
              <a:t>paths from s to t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582659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582660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582661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582662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582663" name="AutoShape 7"/>
          <p:cNvCxnSpPr>
            <a:cxnSpLocks noChangeShapeType="1"/>
            <a:stCxn id="582659" idx="7"/>
            <a:endCxn id="582660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4" name="AutoShape 8"/>
          <p:cNvCxnSpPr>
            <a:cxnSpLocks noChangeShapeType="1"/>
            <a:stCxn id="582659" idx="6"/>
            <a:endCxn id="582661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5" name="AutoShape 9"/>
          <p:cNvCxnSpPr>
            <a:cxnSpLocks noChangeShapeType="1"/>
            <a:stCxn id="582659" idx="5"/>
            <a:endCxn id="582662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6" name="AutoShape 10"/>
          <p:cNvCxnSpPr>
            <a:cxnSpLocks noChangeShapeType="1"/>
            <a:stCxn id="582661" idx="4"/>
            <a:endCxn id="582662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7" name="AutoShape 11"/>
          <p:cNvCxnSpPr>
            <a:cxnSpLocks noChangeShapeType="1"/>
            <a:stCxn id="582661" idx="6"/>
            <a:endCxn id="582673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8" name="AutoShape 12"/>
          <p:cNvCxnSpPr>
            <a:cxnSpLocks noChangeShapeType="1"/>
            <a:stCxn id="582662" idx="6"/>
            <a:endCxn id="582673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Paths Problem</a:t>
            </a:r>
          </a:p>
        </p:txBody>
      </p:sp>
      <p:cxnSp>
        <p:nvCxnSpPr>
          <p:cNvPr id="582670" name="AutoShape 14"/>
          <p:cNvCxnSpPr>
            <a:cxnSpLocks noChangeShapeType="1"/>
            <a:stCxn id="582660" idx="4"/>
            <a:endCxn id="582661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1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582672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582673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582674" name="AutoShape 18"/>
          <p:cNvCxnSpPr>
            <a:cxnSpLocks noChangeShapeType="1"/>
            <a:stCxn id="582672" idx="4"/>
            <a:endCxn id="582673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5" name="AutoShape 19"/>
          <p:cNvCxnSpPr>
            <a:cxnSpLocks noChangeShapeType="1"/>
            <a:stCxn id="582671" idx="4"/>
            <a:endCxn id="582672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6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582677" name="AutoShape 21"/>
          <p:cNvCxnSpPr>
            <a:cxnSpLocks noChangeShapeType="1"/>
            <a:stCxn id="582671" idx="6"/>
            <a:endCxn id="582676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8" name="AutoShape 22"/>
          <p:cNvCxnSpPr>
            <a:cxnSpLocks noChangeShapeType="1"/>
            <a:stCxn id="582672" idx="6"/>
            <a:endCxn id="582676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9" name="AutoShape 23"/>
          <p:cNvCxnSpPr>
            <a:cxnSpLocks noChangeShapeType="1"/>
            <a:stCxn id="582673" idx="7"/>
            <a:endCxn id="582676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0" name="AutoShape 24"/>
          <p:cNvCxnSpPr>
            <a:cxnSpLocks noChangeShapeType="1"/>
            <a:stCxn id="582672" idx="2"/>
            <a:endCxn id="582660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1" name="AutoShape 25"/>
          <p:cNvCxnSpPr>
            <a:cxnSpLocks noChangeShapeType="1"/>
            <a:stCxn id="582671" idx="2"/>
            <a:endCxn id="582661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782643" y="6192484"/>
            <a:ext cx="3821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might this be useful?</a:t>
            </a:r>
          </a:p>
        </p:txBody>
      </p:sp>
    </p:spTree>
    <p:extLst>
      <p:ext uri="{BB962C8B-B14F-4D97-AF65-F5344CB8AC3E}">
        <p14:creationId xmlns:p14="http://schemas.microsoft.com/office/powerpoint/2010/main" val="327877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Given a directed graph G = (V, E) and two nodes s and t, find the max number of edge-disjoint </a:t>
            </a:r>
            <a:r>
              <a:rPr lang="en-US" sz="2800" dirty="0"/>
              <a:t>paths from s to t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might this be useful?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edges are unique resources (e.g. communications, transportation, etc.)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how many </a:t>
            </a:r>
            <a:r>
              <a:rPr lang="en-US" sz="2400" i="1" dirty="0">
                <a:solidFill>
                  <a:srgbClr val="000000"/>
                </a:solidFill>
              </a:rPr>
              <a:t>concurrent (non-conflicting)</a:t>
            </a:r>
            <a:r>
              <a:rPr lang="en-US" sz="2400" dirty="0">
                <a:solidFill>
                  <a:srgbClr val="000000"/>
                </a:solidFill>
              </a:rPr>
              <a:t> paths do we have from s to t</a:t>
            </a:r>
          </a:p>
        </p:txBody>
      </p: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Paths Problem</a:t>
            </a:r>
          </a:p>
        </p:txBody>
      </p:sp>
    </p:spTree>
    <p:extLst>
      <p:ext uri="{BB962C8B-B14F-4D97-AF65-F5344CB8AC3E}">
        <p14:creationId xmlns:p14="http://schemas.microsoft.com/office/powerpoint/2010/main" val="4044867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Algorithm ideas?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3487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8340" y="5411849"/>
            <a:ext cx="46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the max flow represent?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7271472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7702" y="4398722"/>
            <a:ext cx="6564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max-flow = maximum number of disjoint paths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correctness: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each edge can have at most flow = 1, so can only be traversed once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therefore, each unit out of s represents a separate path to t</a:t>
            </a:r>
          </a:p>
          <a:p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we have multiple sources and multiple sinks (e.g. the Russian train problem has multiple sinks)?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capacity network</a:t>
            </a:r>
          </a:p>
        </p:txBody>
      </p:sp>
    </p:spTree>
    <p:extLst>
      <p:ext uri="{BB962C8B-B14F-4D97-AF65-F5344CB8AC3E}">
        <p14:creationId xmlns:p14="http://schemas.microsoft.com/office/powerpoint/2010/main" val="42899824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Create a new source and sink and connect up with infinite capacities…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capacity network</a:t>
            </a:r>
          </a:p>
        </p:txBody>
      </p: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895462" y="4579028"/>
            <a:ext cx="533400" cy="533400"/>
            <a:chOff x="1824" y="2736"/>
            <a:chExt cx="336" cy="336"/>
          </a:xfrm>
        </p:grpSpPr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S’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7600660" y="4579028"/>
            <a:ext cx="533400" cy="533400"/>
            <a:chOff x="1824" y="2736"/>
            <a:chExt cx="336" cy="336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T’</a:t>
              </a:r>
            </a:p>
          </p:txBody>
        </p:sp>
      </p:grpSp>
      <p:sp>
        <p:nvSpPr>
          <p:cNvPr id="61" name="Line 38"/>
          <p:cNvSpPr>
            <a:spLocks noChangeShapeType="1"/>
          </p:cNvSpPr>
          <p:nvPr/>
        </p:nvSpPr>
        <p:spPr bwMode="auto">
          <a:xfrm>
            <a:off x="6111634" y="3582326"/>
            <a:ext cx="1565226" cy="996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 flipV="1">
            <a:off x="6090393" y="4801526"/>
            <a:ext cx="15102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 flipV="1">
            <a:off x="6090393" y="5036228"/>
            <a:ext cx="1586467" cy="9359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 flipV="1">
            <a:off x="1401252" y="3920828"/>
            <a:ext cx="1371126" cy="7521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>
            <a:off x="1428862" y="4920494"/>
            <a:ext cx="1343516" cy="48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6"/>
          <p:cNvSpPr>
            <a:spLocks noChangeShapeType="1"/>
          </p:cNvSpPr>
          <p:nvPr/>
        </p:nvSpPr>
        <p:spPr bwMode="auto">
          <a:xfrm>
            <a:off x="1167116" y="5112428"/>
            <a:ext cx="1529062" cy="864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77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38101" y="6204551"/>
            <a:ext cx="4119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max-flow now?</a:t>
            </a:r>
          </a:p>
        </p:txBody>
      </p:sp>
    </p:spTree>
    <p:extLst>
      <p:ext uri="{BB962C8B-B14F-4D97-AF65-F5344CB8AC3E}">
        <p14:creationId xmlns:p14="http://schemas.microsoft.com/office/powerpoint/2010/main" val="169076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986591" y="3816060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876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728053" y="4872617"/>
            <a:ext cx="944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3910486" y="3215234"/>
            <a:ext cx="9115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/15</a:t>
            </a:r>
            <a:endParaRPr lang="en-US" kern="1200" dirty="0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914061" y="5708396"/>
            <a:ext cx="998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000000"/>
                </a:solidFill>
              </a:rPr>
              <a:t>/10</a:t>
            </a:r>
            <a:endParaRPr lang="en-US" kern="12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06061" y="6196520"/>
            <a:ext cx="1453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20 units</a:t>
            </a:r>
          </a:p>
        </p:txBody>
      </p:sp>
    </p:spTree>
    <p:extLst>
      <p:ext uri="{BB962C8B-B14F-4D97-AF65-F5344CB8AC3E}">
        <p14:creationId xmlns:p14="http://schemas.microsoft.com/office/powerpoint/2010/main" val="35262972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Vertex capacities: in addition to having edge capacities we can also restrict the amount of flow through each vertex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solve this problem?</a:t>
            </a:r>
          </a:p>
        </p:txBody>
      </p:sp>
    </p:spTree>
    <p:extLst>
      <p:ext uri="{BB962C8B-B14F-4D97-AF65-F5344CB8AC3E}">
        <p14:creationId xmlns:p14="http://schemas.microsoft.com/office/powerpoint/2010/main" val="322213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239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in-flow = out-flow for every vertex (except s, 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flow along an edge cannot exceed the edge capacity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flows are positive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5722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43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each vertex v</a:t>
            </a:r>
          </a:p>
          <a:p>
            <a:pPr>
              <a:buFontTx/>
              <a:buChar char="-"/>
            </a:pPr>
            <a:r>
              <a:rPr lang="en-US" sz="2400" dirty="0"/>
              <a:t>create a new node v’</a:t>
            </a:r>
          </a:p>
          <a:p>
            <a:pPr>
              <a:buFontTx/>
              <a:buChar char="-"/>
            </a:pPr>
            <a:r>
              <a:rPr lang="en-US" sz="2400" dirty="0"/>
              <a:t>create an edge with the vertex capacity from v to v’</a:t>
            </a:r>
          </a:p>
          <a:p>
            <a:pPr>
              <a:buFontTx/>
              <a:buChar char="-"/>
            </a:pPr>
            <a:r>
              <a:rPr lang="en-US" sz="2400" dirty="0"/>
              <a:t>move all outgoing edges from v to v’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40824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182636" y="369630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A’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158446" y="531696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B’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398208" y="454841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3183338" y="4108177"/>
            <a:ext cx="870053" cy="3781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33" idx="2"/>
          </p:cNvCxnSpPr>
          <p:nvPr/>
        </p:nvCxnSpPr>
        <p:spPr>
          <a:xfrm>
            <a:off x="3183338" y="4863532"/>
            <a:ext cx="870053" cy="7422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5691846" y="500369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</p:cNvCxnSpPr>
          <p:nvPr/>
        </p:nvCxnSpPr>
        <p:spPr>
          <a:xfrm flipH="1">
            <a:off x="4578131" y="4229705"/>
            <a:ext cx="871205" cy="1109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5637921" y="415159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850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55308" y="52406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94164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955850" y="39701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5030236" y="462652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5481" y="35660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645481" y="561178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4077581" y="3718403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4053391" y="5339064"/>
            <a:ext cx="533400" cy="533400"/>
            <a:chOff x="1824" y="2736"/>
            <a:chExt cx="336" cy="336"/>
          </a:xfrm>
        </p:grpSpPr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cxnSp>
        <p:nvCxnSpPr>
          <p:cNvPr id="38" name="Straight Arrow Connector 37"/>
          <p:cNvCxnSpPr>
            <a:endCxn id="8" idx="2"/>
          </p:cNvCxnSpPr>
          <p:nvPr/>
        </p:nvCxnSpPr>
        <p:spPr>
          <a:xfrm flipV="1">
            <a:off x="4579283" y="3963005"/>
            <a:ext cx="603353" cy="71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1" idx="2"/>
          </p:cNvCxnSpPr>
          <p:nvPr/>
        </p:nvCxnSpPr>
        <p:spPr>
          <a:xfrm>
            <a:off x="4578131" y="5568260"/>
            <a:ext cx="580315" cy="154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you now prove it’s correct?</a:t>
            </a:r>
          </a:p>
        </p:txBody>
      </p:sp>
    </p:spTree>
    <p:extLst>
      <p:ext uri="{BB962C8B-B14F-4D97-AF65-F5344CB8AC3E}">
        <p14:creationId xmlns:p14="http://schemas.microsoft.com/office/powerpoint/2010/main" val="40800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Proof: 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if a solution exists in the original graph, then a solution exists in the modified graph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if a solution exists in the modified graph, then a solution exists in the original graph</a:t>
            </a:r>
          </a:p>
        </p:txBody>
      </p:sp>
    </p:spTree>
    <p:extLst>
      <p:ext uri="{BB962C8B-B14F-4D97-AF65-F5344CB8AC3E}">
        <p14:creationId xmlns:p14="http://schemas.microsoft.com/office/powerpoint/2010/main" val="32381834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Proof:</a:t>
            </a:r>
          </a:p>
          <a:p>
            <a:pPr lvl="1"/>
            <a:r>
              <a:rPr lang="en-US" sz="2400" dirty="0"/>
              <a:t>we know that the vertex constraints are satisfied</a:t>
            </a:r>
          </a:p>
          <a:p>
            <a:pPr lvl="2"/>
            <a:r>
              <a:rPr lang="en-US" sz="2000" dirty="0"/>
              <a:t>no incoming flow can exceed the vertex capacity since we have a single edge with that capacity from v to v’</a:t>
            </a:r>
          </a:p>
          <a:p>
            <a:pPr lvl="1"/>
            <a:r>
              <a:rPr lang="en-US" sz="2400" dirty="0"/>
              <a:t>we can obtain the solution, by collapsing each v and v’ back to the original v node</a:t>
            </a:r>
          </a:p>
          <a:p>
            <a:pPr lvl="2"/>
            <a:r>
              <a:rPr lang="en-US" sz="2000" dirty="0"/>
              <a:t>in-flow = out-flow since there is only a single edge from v to v’</a:t>
            </a:r>
          </a:p>
          <a:p>
            <a:pPr lvl="2"/>
            <a:r>
              <a:rPr lang="en-US" sz="2000" dirty="0"/>
              <a:t>because there is only a single edge from v to v’ and all the in edges go in to v and out to v’, they can be viewed as a single node in the original graph</a:t>
            </a:r>
          </a:p>
        </p:txBody>
      </p:sp>
    </p:spTree>
    <p:extLst>
      <p:ext uri="{BB962C8B-B14F-4D97-AF65-F5344CB8AC3E}">
        <p14:creationId xmlns:p14="http://schemas.microsoft.com/office/powerpoint/2010/main" val="38391541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independent</a:t>
            </a:r>
            <a:r>
              <a:rPr lang="en-US" dirty="0">
                <a:solidFill>
                  <a:schemeClr val="tx1"/>
                </a:solidFill>
              </a:rPr>
              <a:t> if they have no </a:t>
            </a:r>
            <a:r>
              <a:rPr lang="en-US" i="1" dirty="0">
                <a:solidFill>
                  <a:schemeClr val="tx1"/>
                </a:solidFill>
              </a:rPr>
              <a:t>vertices</a:t>
            </a:r>
            <a:r>
              <a:rPr lang="en-US" dirty="0">
                <a:solidFill>
                  <a:schemeClr val="tx1"/>
                </a:solidFill>
              </a:rPr>
              <a:t>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319273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paths are </a:t>
            </a:r>
            <a:r>
              <a:rPr lang="en-US" dirty="0">
                <a:solidFill>
                  <a:schemeClr val="accent1"/>
                </a:solidFill>
              </a:rPr>
              <a:t>independent</a:t>
            </a:r>
            <a:r>
              <a:rPr lang="en-US" dirty="0">
                <a:solidFill>
                  <a:schemeClr val="tx1"/>
                </a:solidFill>
              </a:rPr>
              <a:t> if they have no </a:t>
            </a:r>
            <a:r>
              <a:rPr lang="en-US" i="1" dirty="0">
                <a:solidFill>
                  <a:schemeClr val="tx1"/>
                </a:solidFill>
              </a:rPr>
              <a:t>vertices</a:t>
            </a:r>
            <a:r>
              <a:rPr lang="en-US" dirty="0">
                <a:solidFill>
                  <a:schemeClr val="tx1"/>
                </a:solidFill>
              </a:rPr>
              <a:t> in 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809431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Find the maximum number of independent paths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problems:</a:t>
            </a:r>
            <a:br>
              <a:rPr lang="en-US" dirty="0"/>
            </a:br>
            <a:r>
              <a:rPr lang="en-US" dirty="0"/>
              <a:t>maximum independent path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914400" y="2457407"/>
            <a:ext cx="966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Ideas?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430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assign unit capacity to every edge (though any value would work)</a:t>
            </a:r>
          </a:p>
          <a:p>
            <a:pPr>
              <a:buFontTx/>
              <a:buChar char="-"/>
            </a:pPr>
            <a:r>
              <a:rPr lang="en-US" sz="2400" dirty="0"/>
              <a:t>assign unit capacity to every vertex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independent path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3135989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35550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 dirty="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9106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43297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48044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4248827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37328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33185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34757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8948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44282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3501114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43631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35630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4436152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7324" y="5701770"/>
            <a:ext cx="6024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Same idea as the maximum edge-disjoint paths, but now we also constrain the vertices</a:t>
            </a:r>
          </a:p>
        </p:txBody>
      </p:sp>
      <p:sp>
        <p:nvSpPr>
          <p:cNvPr id="42" name="Text Box 72"/>
          <p:cNvSpPr txBox="1">
            <a:spLocks noChangeArrowheads="1"/>
          </p:cNvSpPr>
          <p:nvPr/>
        </p:nvSpPr>
        <p:spPr bwMode="auto">
          <a:xfrm>
            <a:off x="2798608" y="2939376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4847778" y="2966523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2781443" y="418056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" name="Text Box 72"/>
          <p:cNvSpPr txBox="1">
            <a:spLocks noChangeArrowheads="1"/>
          </p:cNvSpPr>
          <p:nvPr/>
        </p:nvSpPr>
        <p:spPr bwMode="auto">
          <a:xfrm>
            <a:off x="2781443" y="49870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4853823" y="378600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7" name="Text Box 72"/>
          <p:cNvSpPr txBox="1">
            <a:spLocks noChangeArrowheads="1"/>
          </p:cNvSpPr>
          <p:nvPr/>
        </p:nvSpPr>
        <p:spPr bwMode="auto">
          <a:xfrm>
            <a:off x="4903787" y="494177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298561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problems: wireless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51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campus has hired you to setup the wireless network</a:t>
            </a:r>
          </a:p>
          <a:p>
            <a:r>
              <a:rPr lang="en-US" dirty="0"/>
              <a:t>There are currently </a:t>
            </a:r>
            <a:r>
              <a:rPr lang="en-US" i="1" dirty="0"/>
              <a:t>m</a:t>
            </a:r>
            <a:r>
              <a:rPr lang="en-US" dirty="0"/>
              <a:t> wireless stations positioned at various (</a:t>
            </a:r>
            <a:r>
              <a:rPr lang="en-US" dirty="0" err="1"/>
              <a:t>x,y</a:t>
            </a:r>
            <a:r>
              <a:rPr lang="en-US" dirty="0"/>
              <a:t>) coordinates on campus</a:t>
            </a:r>
          </a:p>
          <a:p>
            <a:r>
              <a:rPr lang="en-US" dirty="0"/>
              <a:t>The range of each of these stations is </a:t>
            </a:r>
            <a:r>
              <a:rPr lang="en-US" i="1" dirty="0"/>
              <a:t>r</a:t>
            </a:r>
            <a:r>
              <a:rPr lang="en-US" dirty="0"/>
              <a:t> (i.e. the signal goes at most distance 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r>
              <a:rPr lang="en-US" dirty="0"/>
              <a:t>Any particular wireless station can only host </a:t>
            </a:r>
            <a:r>
              <a:rPr lang="en-US" i="1" dirty="0"/>
              <a:t>k</a:t>
            </a:r>
            <a:r>
              <a:rPr lang="en-US" dirty="0"/>
              <a:t> people connected</a:t>
            </a:r>
          </a:p>
          <a:p>
            <a:r>
              <a:rPr lang="en-US" dirty="0"/>
              <a:t>You’ve calculate the </a:t>
            </a:r>
            <a:r>
              <a:rPr lang="en-US" i="1" dirty="0"/>
              <a:t>n</a:t>
            </a:r>
            <a:r>
              <a:rPr lang="en-US" dirty="0"/>
              <a:t> most popular locations on campus and have their (</a:t>
            </a:r>
            <a:r>
              <a:rPr lang="en-US" dirty="0" err="1"/>
              <a:t>x,y</a:t>
            </a:r>
            <a:r>
              <a:rPr lang="en-US" dirty="0"/>
              <a:t>) coordinates</a:t>
            </a:r>
          </a:p>
          <a:p>
            <a:r>
              <a:rPr lang="en-US" dirty="0">
                <a:solidFill>
                  <a:srgbClr val="FF0000"/>
                </a:solidFill>
              </a:rPr>
              <a:t>Could the current network support n different people trying to connect at each of the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most popular locations (i.e. one person per location)?</a:t>
            </a:r>
          </a:p>
          <a:p>
            <a:r>
              <a:rPr lang="en-US" dirty="0">
                <a:solidFill>
                  <a:srgbClr val="FF0000"/>
                </a:solidFill>
              </a:rPr>
              <a:t>Prove correctness and state run-time</a:t>
            </a:r>
          </a:p>
        </p:txBody>
      </p:sp>
    </p:spTree>
    <p:extLst>
      <p:ext uri="{BB962C8B-B14F-4D97-AF65-F5344CB8AC3E}">
        <p14:creationId xmlns:p14="http://schemas.microsoft.com/office/powerpoint/2010/main" val="4936915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matching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89213" y="513408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98086" y="4222503"/>
            <a:ext cx="657225" cy="533400"/>
            <a:chOff x="1824" y="2736"/>
            <a:chExt cx="414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p</a:t>
              </a:r>
              <a:r>
                <a:rPr lang="en-US" sz="2400" baseline="-25000" dirty="0"/>
                <a:t>1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375886" y="4151066"/>
            <a:ext cx="709613" cy="533400"/>
            <a:chOff x="1824" y="2736"/>
            <a:chExt cx="447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w</a:t>
              </a:r>
              <a:r>
                <a:rPr lang="en-US" sz="2400" baseline="-25000" dirty="0"/>
                <a:t>1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563774" y="515080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1444498" y="4572546"/>
            <a:ext cx="1261830" cy="6396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</p:cNvCxnSpPr>
          <p:nvPr/>
        </p:nvCxnSpPr>
        <p:spPr>
          <a:xfrm>
            <a:off x="1444498" y="5589373"/>
            <a:ext cx="1261830" cy="8633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31486" y="4480335"/>
            <a:ext cx="281758" cy="9221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833462" y="448033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606248" y="435470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k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114294" y="3467368"/>
            <a:ext cx="21672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00FF"/>
                </a:solidFill>
              </a:rPr>
              <a:t>add edge if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 err="1">
                <a:solidFill>
                  <a:srgbClr val="0000FF"/>
                </a:solidFill>
              </a:rPr>
              <a:t>dist</a:t>
            </a:r>
            <a:r>
              <a:rPr lang="en-US" dirty="0">
                <a:solidFill>
                  <a:srgbClr val="0000FF"/>
                </a:solidFill>
              </a:rPr>
              <a:t>(p</a:t>
            </a:r>
            <a:r>
              <a:rPr lang="en-US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w</a:t>
            </a:r>
            <a:r>
              <a:rPr lang="en-US" baseline="-25000" dirty="0" err="1">
                <a:solidFill>
                  <a:srgbClr val="0000FF"/>
                </a:solidFill>
              </a:rPr>
              <a:t>j</a:t>
            </a:r>
            <a:r>
              <a:rPr lang="en-US" dirty="0">
                <a:solidFill>
                  <a:srgbClr val="0000FF"/>
                </a:solidFill>
              </a:rPr>
              <a:t>) &lt; r</a:t>
            </a:r>
            <a:endParaRPr lang="en-US" kern="1200" dirty="0">
              <a:solidFill>
                <a:srgbClr val="0000FF"/>
              </a:solidFill>
            </a:endParaRPr>
          </a:p>
        </p:txBody>
      </p: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2698086" y="6209802"/>
            <a:ext cx="657225" cy="533400"/>
            <a:chOff x="1824" y="2736"/>
            <a:chExt cx="414" cy="336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err="1"/>
                <a:t>p</a:t>
              </a:r>
              <a:r>
                <a:rPr lang="en-US" sz="2400" baseline="-25000" dirty="0" err="1"/>
                <a:t>n</a:t>
              </a:r>
              <a:endParaRPr lang="en-US" sz="2400" baseline="-25000" dirty="0"/>
            </a:p>
          </p:txBody>
        </p:sp>
      </p:grpSp>
      <p:sp>
        <p:nvSpPr>
          <p:cNvPr id="34" name="TextBox 33"/>
          <p:cNvSpPr txBox="1"/>
          <p:nvPr/>
        </p:nvSpPr>
        <p:spPr>
          <a:xfrm rot="5400000">
            <a:off x="2754062" y="506360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243007" y="6376564"/>
            <a:ext cx="281758" cy="76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6716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n people nodes and m station nodes</a:t>
            </a:r>
          </a:p>
          <a:p>
            <a:r>
              <a:rPr lang="en-US" sz="2800" dirty="0"/>
              <a:t>if </a:t>
            </a:r>
            <a:r>
              <a:rPr lang="en-US" sz="2800" dirty="0" err="1"/>
              <a:t>dist</a:t>
            </a:r>
            <a:r>
              <a:rPr lang="en-US" sz="2800" dirty="0"/>
              <a:t>(</a:t>
            </a:r>
            <a:r>
              <a:rPr lang="en-US" sz="2800" dirty="0" err="1"/>
              <a:t>p</a:t>
            </a:r>
            <a:r>
              <a:rPr lang="en-US" sz="2800" baseline="-25000" dirty="0" err="1"/>
              <a:t>i</a:t>
            </a:r>
            <a:r>
              <a:rPr lang="en-US" sz="2800" dirty="0" err="1"/>
              <a:t>,w</a:t>
            </a:r>
            <a:r>
              <a:rPr lang="en-US" sz="2800" baseline="-25000" dirty="0" err="1"/>
              <a:t>j</a:t>
            </a:r>
            <a:r>
              <a:rPr lang="en-US" sz="2800" dirty="0"/>
              <a:t>) &lt; r then add an edge from pi to </a:t>
            </a:r>
            <a:r>
              <a:rPr lang="en-US" sz="2800" dirty="0" err="1"/>
              <a:t>wj</a:t>
            </a:r>
            <a:r>
              <a:rPr lang="en-US" sz="2800" dirty="0"/>
              <a:t> with weight 1 (where </a:t>
            </a:r>
            <a:r>
              <a:rPr lang="en-US" sz="2800" dirty="0" err="1"/>
              <a:t>dist</a:t>
            </a:r>
            <a:r>
              <a:rPr lang="en-US" sz="2800" dirty="0"/>
              <a:t> is </a:t>
            </a:r>
            <a:r>
              <a:rPr lang="en-US" sz="2800" dirty="0" err="1"/>
              <a:t>euclidean</a:t>
            </a:r>
            <a:r>
              <a:rPr lang="en-US" sz="2800" dirty="0"/>
              <a:t> distance)</a:t>
            </a:r>
          </a:p>
          <a:p>
            <a:r>
              <a:rPr lang="en-US" sz="2800" dirty="0">
                <a:solidFill>
                  <a:srgbClr val="000000"/>
                </a:solidFill>
              </a:rPr>
              <a:t>add edges s -&gt; p</a:t>
            </a:r>
            <a:r>
              <a:rPr lang="en-US" sz="2800" baseline="-25000" dirty="0">
                <a:solidFill>
                  <a:srgbClr val="000000"/>
                </a:solidFill>
              </a:rPr>
              <a:t>i</a:t>
            </a:r>
            <a:r>
              <a:rPr lang="en-US" sz="2800" dirty="0">
                <a:solidFill>
                  <a:srgbClr val="000000"/>
                </a:solidFill>
              </a:rPr>
              <a:t> with weight 1</a:t>
            </a:r>
          </a:p>
          <a:p>
            <a:r>
              <a:rPr lang="en-US" sz="2800" dirty="0">
                <a:solidFill>
                  <a:srgbClr val="000000"/>
                </a:solidFill>
              </a:rPr>
              <a:t>add edges </a:t>
            </a:r>
            <a:r>
              <a:rPr lang="en-US" sz="2800" dirty="0" err="1">
                <a:solidFill>
                  <a:srgbClr val="000000"/>
                </a:solidFill>
              </a:rPr>
              <a:t>w</a:t>
            </a:r>
            <a:r>
              <a:rPr lang="en-US" sz="2800" baseline="-25000" dirty="0" err="1">
                <a:solidFill>
                  <a:srgbClr val="000000"/>
                </a:solidFill>
              </a:rPr>
              <a:t>j</a:t>
            </a:r>
            <a:r>
              <a:rPr lang="en-US" sz="2800" dirty="0">
                <a:solidFill>
                  <a:srgbClr val="000000"/>
                </a:solidFill>
              </a:rPr>
              <a:t> -&gt; t with weight k</a:t>
            </a:r>
          </a:p>
        </p:txBody>
      </p:sp>
      <p:grpSp>
        <p:nvGrpSpPr>
          <p:cNvPr id="41" name="Group 7"/>
          <p:cNvGrpSpPr>
            <a:grpSpLocks/>
          </p:cNvGrpSpPr>
          <p:nvPr/>
        </p:nvGrpSpPr>
        <p:grpSpPr bwMode="auto">
          <a:xfrm>
            <a:off x="4452086" y="6104224"/>
            <a:ext cx="709613" cy="533400"/>
            <a:chOff x="1824" y="2736"/>
            <a:chExt cx="447" cy="336"/>
          </a:xfrm>
        </p:grpSpPr>
        <p:sp>
          <p:nvSpPr>
            <p:cNvPr id="4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err="1"/>
                <a:t>w</a:t>
              </a:r>
              <a:r>
                <a:rPr lang="en-US" sz="2400" baseline="-25000" dirty="0" err="1"/>
                <a:t>m</a:t>
              </a:r>
              <a:endParaRPr lang="en-US" sz="2400" baseline="-25000" dirty="0"/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 flipV="1">
            <a:off x="4071042" y="4451948"/>
            <a:ext cx="281758" cy="1205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170328" y="6316265"/>
            <a:ext cx="28175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5400000">
            <a:off x="4326317" y="506360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cxnSp>
        <p:nvCxnSpPr>
          <p:cNvPr id="49" name="Straight Arrow Connector 48"/>
          <p:cNvCxnSpPr>
            <a:endCxn id="14" idx="1"/>
          </p:cNvCxnSpPr>
          <p:nvPr/>
        </p:nvCxnSpPr>
        <p:spPr>
          <a:xfrm>
            <a:off x="4909286" y="4405844"/>
            <a:ext cx="1732603" cy="8230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4" idx="3"/>
          </p:cNvCxnSpPr>
          <p:nvPr/>
        </p:nvCxnSpPr>
        <p:spPr>
          <a:xfrm flipV="1">
            <a:off x="4985486" y="5606094"/>
            <a:ext cx="1656403" cy="72556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1642962" y="59727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5686106" y="59727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k</a:t>
            </a:r>
            <a:endParaRPr lang="en-US" kern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787876" y="3499237"/>
            <a:ext cx="33009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solve for max-flow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check if flow = m</a:t>
            </a:r>
          </a:p>
        </p:txBody>
      </p:sp>
    </p:spTree>
    <p:extLst>
      <p:ext uri="{BB962C8B-B14F-4D97-AF65-F5344CB8AC3E}">
        <p14:creationId xmlns:p14="http://schemas.microsoft.com/office/powerpoint/2010/main" val="34541101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00200"/>
            <a:ext cx="8153400" cy="4888497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</a:rPr>
              <a:t>If there is flow from a person node to a wireless node then that person is attached to that wireless node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800" dirty="0"/>
              <a:t>if </a:t>
            </a:r>
            <a:r>
              <a:rPr lang="en-US" sz="3800" dirty="0" err="1"/>
              <a:t>dist</a:t>
            </a:r>
            <a:r>
              <a:rPr lang="en-US" sz="3800" dirty="0"/>
              <a:t>(</a:t>
            </a:r>
            <a:r>
              <a:rPr lang="en-US" sz="3800" dirty="0" err="1"/>
              <a:t>pi,wj</a:t>
            </a:r>
            <a:r>
              <a:rPr lang="en-US" sz="3800" dirty="0"/>
              <a:t>) &lt; r then add an edge from pi to </a:t>
            </a:r>
            <a:r>
              <a:rPr lang="en-US" sz="3800" dirty="0" err="1"/>
              <a:t>wj</a:t>
            </a:r>
            <a:r>
              <a:rPr lang="en-US" sz="3800" dirty="0"/>
              <a:t> with </a:t>
            </a:r>
            <a:r>
              <a:rPr lang="en-US" sz="3800" dirty="0" err="1"/>
              <a:t>weigth</a:t>
            </a:r>
            <a:r>
              <a:rPr lang="en-US" sz="3800" dirty="0"/>
              <a:t> 1 (where </a:t>
            </a:r>
            <a:r>
              <a:rPr lang="en-US" sz="3800" dirty="0" err="1"/>
              <a:t>dist</a:t>
            </a:r>
            <a:r>
              <a:rPr lang="en-US" sz="3800" dirty="0"/>
              <a:t> is </a:t>
            </a:r>
            <a:r>
              <a:rPr lang="en-US" sz="3800" dirty="0" err="1"/>
              <a:t>euclidean</a:t>
            </a:r>
            <a:r>
              <a:rPr lang="en-US" sz="3800" dirty="0"/>
              <a:t> distance)</a:t>
            </a:r>
          </a:p>
          <a:p>
            <a:pPr lvl="1"/>
            <a:r>
              <a:rPr lang="en-US" sz="2900" dirty="0"/>
              <a:t>only people able to connect to node could have flow</a:t>
            </a:r>
          </a:p>
          <a:p>
            <a:endParaRPr lang="en-US" sz="3800" dirty="0"/>
          </a:p>
          <a:p>
            <a:pPr marL="0" indent="0">
              <a:buNone/>
            </a:pPr>
            <a:r>
              <a:rPr lang="en-US" sz="3800" dirty="0">
                <a:solidFill>
                  <a:srgbClr val="000000"/>
                </a:solidFill>
              </a:rPr>
              <a:t>add edges s -&gt; pi with weight 1</a:t>
            </a:r>
          </a:p>
          <a:p>
            <a:pPr lvl="1"/>
            <a:r>
              <a:rPr lang="en-US" sz="2900" dirty="0">
                <a:solidFill>
                  <a:srgbClr val="0000FF"/>
                </a:solidFill>
              </a:rPr>
              <a:t>each person can only connect to one wireless node</a:t>
            </a:r>
          </a:p>
          <a:p>
            <a:pPr lvl="1"/>
            <a:endParaRPr lang="en-US" sz="29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000000"/>
                </a:solidFill>
              </a:rPr>
              <a:t>add edges </a:t>
            </a:r>
            <a:r>
              <a:rPr lang="en-US" sz="3800" dirty="0" err="1">
                <a:solidFill>
                  <a:srgbClr val="000000"/>
                </a:solidFill>
              </a:rPr>
              <a:t>wj</a:t>
            </a:r>
            <a:r>
              <a:rPr lang="en-US" sz="3800" dirty="0">
                <a:solidFill>
                  <a:srgbClr val="000000"/>
                </a:solidFill>
              </a:rPr>
              <a:t> -&gt; t with weight L</a:t>
            </a:r>
          </a:p>
          <a:p>
            <a:pPr lvl="1"/>
            <a:r>
              <a:rPr lang="en-US" sz="2900" dirty="0">
                <a:solidFill>
                  <a:srgbClr val="0000FF"/>
                </a:solidFill>
              </a:rPr>
              <a:t>at most L people can connect to a wireless node</a:t>
            </a:r>
          </a:p>
          <a:p>
            <a:pPr lvl="1"/>
            <a:endParaRPr lang="en-US" sz="29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FF"/>
                </a:solidFill>
              </a:rPr>
              <a:t>If flow = m, then every person is connected to a node</a:t>
            </a:r>
          </a:p>
        </p:txBody>
      </p:sp>
    </p:spTree>
    <p:extLst>
      <p:ext uri="{BB962C8B-B14F-4D97-AF65-F5344CB8AC3E}">
        <p14:creationId xmlns:p14="http://schemas.microsoft.com/office/powerpoint/2010/main" val="420343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flow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flow network: </a:t>
            </a:r>
            <a:r>
              <a:rPr lang="en-US" i="1" dirty="0">
                <a:solidFill>
                  <a:srgbClr val="008000"/>
                </a:solidFill>
              </a:rPr>
              <a:t>what is the maximum flow we can send from s to t that meet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164421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 = O(</a:t>
            </a:r>
            <a:r>
              <a:rPr lang="en-US" sz="2800" dirty="0" err="1"/>
              <a:t>mn</a:t>
            </a:r>
            <a:r>
              <a:rPr lang="en-US" sz="2800" dirty="0"/>
              <a:t>): every person is within range of every node</a:t>
            </a:r>
          </a:p>
          <a:p>
            <a:pPr marL="0" indent="0">
              <a:buNone/>
            </a:pPr>
            <a:br>
              <a:rPr lang="en-US" sz="2800" dirty="0"/>
            </a:br>
            <a:r>
              <a:rPr lang="en-US" sz="2800" dirty="0"/>
              <a:t>V = m + n + 2</a:t>
            </a:r>
          </a:p>
          <a:p>
            <a:pPr marL="0" indent="0">
              <a:buNone/>
            </a:pPr>
            <a:br>
              <a:rPr lang="en-US" sz="2800" dirty="0"/>
            </a:br>
            <a:r>
              <a:rPr lang="en-US" sz="2800" dirty="0"/>
              <a:t>max-flow = O(m), s has at most m out-flow</a:t>
            </a:r>
          </a:p>
          <a:p>
            <a:endParaRPr lang="en-US" sz="2800" dirty="0"/>
          </a:p>
          <a:p>
            <a:r>
              <a:rPr lang="en-US" sz="2800" dirty="0"/>
              <a:t>O(max-flow * E) = </a:t>
            </a:r>
            <a:r>
              <a:rPr lang="en-US" sz="2800" dirty="0">
                <a:solidFill>
                  <a:srgbClr val="0000FF"/>
                </a:solidFill>
              </a:rPr>
              <a:t>O(m</a:t>
            </a:r>
            <a:r>
              <a:rPr lang="en-US" sz="2800" baseline="30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n): Ford-Fulkerson</a:t>
            </a:r>
          </a:p>
          <a:p>
            <a:r>
              <a:rPr lang="en-US" sz="2800" dirty="0"/>
              <a:t>O(VE</a:t>
            </a:r>
            <a:r>
              <a:rPr lang="en-US" sz="2800" baseline="30000" dirty="0"/>
              <a:t>2</a:t>
            </a:r>
            <a:r>
              <a:rPr lang="en-US" sz="2800" dirty="0"/>
              <a:t>) = O((</a:t>
            </a:r>
            <a:r>
              <a:rPr lang="en-US" sz="2800" dirty="0" err="1"/>
              <a:t>m+n</a:t>
            </a:r>
            <a:r>
              <a:rPr lang="en-US" sz="2800" dirty="0"/>
              <a:t>)m</a:t>
            </a:r>
            <a:r>
              <a:rPr lang="en-US" sz="2800" baseline="30000" dirty="0"/>
              <a:t>2</a:t>
            </a:r>
            <a:r>
              <a:rPr lang="en-US" sz="2800" dirty="0"/>
              <a:t>n</a:t>
            </a:r>
            <a:r>
              <a:rPr lang="en-US" sz="2800" baseline="30000" dirty="0"/>
              <a:t>2</a:t>
            </a:r>
            <a:r>
              <a:rPr lang="en-US" sz="2800" dirty="0"/>
              <a:t>): Edmunds-Karp</a:t>
            </a:r>
            <a:endParaRPr lang="en-US" sz="2800" baseline="30000" dirty="0"/>
          </a:p>
          <a:p>
            <a:r>
              <a:rPr lang="en-US" sz="2800" dirty="0"/>
              <a:t>O(V</a:t>
            </a:r>
            <a:r>
              <a:rPr lang="en-US" sz="2800" baseline="30000" dirty="0"/>
              <a:t>3</a:t>
            </a:r>
            <a:r>
              <a:rPr lang="en-US" sz="2800" dirty="0"/>
              <a:t>) = O((</a:t>
            </a:r>
            <a:r>
              <a:rPr lang="en-US" sz="2800" dirty="0" err="1"/>
              <a:t>m+n</a:t>
            </a:r>
            <a:r>
              <a:rPr lang="en-US" sz="2800" dirty="0"/>
              <a:t>)</a:t>
            </a:r>
            <a:r>
              <a:rPr lang="en-US" sz="2800" baseline="30000" dirty="0"/>
              <a:t>3</a:t>
            </a:r>
            <a:r>
              <a:rPr lang="en-US" sz="2800" dirty="0"/>
              <a:t>): </a:t>
            </a:r>
            <a:r>
              <a:rPr lang="en-US" sz="2800" dirty="0" err="1"/>
              <a:t>preflow</a:t>
            </a:r>
            <a:r>
              <a:rPr lang="en-US" sz="2800" dirty="0"/>
              <a:t>-push variant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2401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one of these is true then all are true (i.e. each implies the the others):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 is a maximum flow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dirty="0"/>
              <a:t> (residual graph) has no paths from s to 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|f| = minimum capacity cut</a:t>
            </a:r>
          </a:p>
        </p:txBody>
      </p:sp>
    </p:spTree>
    <p:extLst>
      <p:ext uri="{BB962C8B-B14F-4D97-AF65-F5344CB8AC3E}">
        <p14:creationId xmlns:p14="http://schemas.microsoft.com/office/powerpoint/2010/main" val="344904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09" y="2028178"/>
            <a:ext cx="8153400" cy="38806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Ford-Fulkerson(G, s, t)</a:t>
            </a:r>
          </a:p>
          <a:p>
            <a:pPr marL="0" indent="0">
              <a:buNone/>
            </a:pPr>
            <a:r>
              <a:rPr lang="en-US" dirty="0"/>
              <a:t>   flow = 0 for all edges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residualGraph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   while a simple path exists from s to t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      send as much flow along the path as possible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residualGraph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   return flow</a:t>
            </a:r>
          </a:p>
        </p:txBody>
      </p:sp>
    </p:spTree>
    <p:extLst>
      <p:ext uri="{BB962C8B-B14F-4D97-AF65-F5344CB8AC3E}">
        <p14:creationId xmlns:p14="http://schemas.microsoft.com/office/powerpoint/2010/main" val="291908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Bipartite graph – a graph where every vertex can be partitioned into two sets X and Y such that all edges connect a vertex u </a:t>
            </a:r>
            <a:r>
              <a:rPr lang="en-US" sz="2100" dirty="0">
                <a:latin typeface="Arial" charset="0"/>
                <a:sym typeface="Symbol" charset="0"/>
              </a:rPr>
              <a:t></a:t>
            </a:r>
            <a:r>
              <a:rPr lang="en-US" sz="2100" dirty="0">
                <a:latin typeface="Arial" charset="0"/>
                <a:cs typeface="Arial" charset="0"/>
              </a:rPr>
              <a:t> X and a vertex v </a:t>
            </a:r>
            <a:r>
              <a:rPr lang="en-US" sz="2100" dirty="0">
                <a:latin typeface="Arial" charset="0"/>
                <a:sym typeface="Symbol" charset="0"/>
              </a:rPr>
              <a:t></a:t>
            </a:r>
            <a:r>
              <a:rPr lang="en-US" sz="2100" dirty="0">
                <a:latin typeface="Arial" charset="0"/>
                <a:cs typeface="Arial" charset="0"/>
              </a:rPr>
              <a:t> Y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 </a:t>
            </a:r>
            <a:r>
              <a:rPr lang="en-US" sz="2100" i="1" dirty="0">
                <a:latin typeface="Arial" charset="0"/>
              </a:rPr>
              <a:t>matching </a:t>
            </a:r>
            <a:r>
              <a:rPr lang="en-US" sz="2100" dirty="0">
                <a:latin typeface="Arial" charset="0"/>
              </a:rPr>
              <a:t>M</a:t>
            </a:r>
            <a:r>
              <a:rPr lang="en-US" sz="2100" i="1" dirty="0">
                <a:latin typeface="Arial" charset="0"/>
              </a:rPr>
              <a:t> </a:t>
            </a:r>
            <a:r>
              <a:rPr lang="en-US" sz="2100" dirty="0">
                <a:latin typeface="Arial" charset="0"/>
              </a:rPr>
              <a:t>is a subset of edges such that each node occurs </a:t>
            </a:r>
            <a:r>
              <a:rPr lang="en-US" sz="2100" b="1" dirty="0">
                <a:latin typeface="Arial" charset="0"/>
              </a:rPr>
              <a:t>at most once</a:t>
            </a:r>
            <a:r>
              <a:rPr lang="en-US" sz="2100" dirty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63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868</TotalTime>
  <Words>2293</Words>
  <Application>Microsoft Macintosh PowerPoint</Application>
  <PresentationFormat>On-screen Show (4:3)</PresentationFormat>
  <Paragraphs>582</Paragraphs>
  <Slides>50</Slides>
  <Notes>13</Notes>
  <HiddenSlides>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Tw Cen MT</vt:lpstr>
      <vt:lpstr>Wingdings</vt:lpstr>
      <vt:lpstr>Wingdings 2</vt:lpstr>
      <vt:lpstr>Median</vt:lpstr>
      <vt:lpstr>Max Flow Applications</vt:lpstr>
      <vt:lpstr>Admin</vt:lpstr>
      <vt:lpstr>Flow graph/networks</vt:lpstr>
      <vt:lpstr>Flow constraints</vt:lpstr>
      <vt:lpstr>Max flow problem</vt:lpstr>
      <vt:lpstr>Network flow properties</vt:lpstr>
      <vt:lpstr>Ford-Fulkerson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Survey Design</vt:lpstr>
      <vt:lpstr>Survey Design</vt:lpstr>
      <vt:lpstr>Survey design</vt:lpstr>
      <vt:lpstr>Edge Disjoint Paths</vt:lpstr>
      <vt:lpstr>Edge Disjoint Paths</vt:lpstr>
      <vt:lpstr>Edge Disjoint Paths Problem</vt:lpstr>
      <vt:lpstr>Edge Disjoint Paths Problem</vt:lpstr>
      <vt:lpstr>Edge Disjoint Paths</vt:lpstr>
      <vt:lpstr>Edge Disjoint Paths</vt:lpstr>
      <vt:lpstr>Edge Disjoint Paths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More problems: maximum independent path</vt:lpstr>
      <vt:lpstr>More problems: maximum independent path</vt:lpstr>
      <vt:lpstr>More problems: maximum independent path</vt:lpstr>
      <vt:lpstr>maximum independent path</vt:lpstr>
      <vt:lpstr>More problems: wireless network</vt:lpstr>
      <vt:lpstr>Another matching problem</vt:lpstr>
      <vt:lpstr>Correctness</vt:lpstr>
      <vt:lpstr>Runtime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Flow</dc:title>
  <dc:creator>David Kauchak</dc:creator>
  <cp:lastModifiedBy>Microsoft Office User</cp:lastModifiedBy>
  <cp:revision>248</cp:revision>
  <dcterms:created xsi:type="dcterms:W3CDTF">2012-04-20T19:10:08Z</dcterms:created>
  <dcterms:modified xsi:type="dcterms:W3CDTF">2022-11-15T18:37:57Z</dcterms:modified>
</cp:coreProperties>
</file>