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368" r:id="rId4"/>
    <p:sldId id="369" r:id="rId5"/>
    <p:sldId id="365" r:id="rId6"/>
    <p:sldId id="366" r:id="rId7"/>
    <p:sldId id="36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CECCA"/>
          </a:solidFill>
        </a:fill>
      </a:tcStyle>
    </a:wholeTbl>
    <a:band2H>
      <a:tcTxStyle/>
      <a:tcStyle>
        <a:tcBdr/>
        <a:fill>
          <a:solidFill>
            <a:srgbClr val="F6F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2"/>
    <p:restoredTop sz="94719"/>
  </p:normalViewPr>
  <p:slideViewPr>
    <p:cSldViewPr snapToGrid="0" snapToObjects="1">
      <p:cViewPr varScale="1">
        <p:scale>
          <a:sx n="120" d="100"/>
          <a:sy n="120" d="100"/>
        </p:scale>
        <p:origin x="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 flipH="1">
            <a:off x="7315199" y="1066800"/>
            <a:ext cx="1" cy="44958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83" name="Group"/>
          <p:cNvGrpSpPr/>
          <p:nvPr/>
        </p:nvGrpSpPr>
        <p:grpSpPr>
          <a:xfrm>
            <a:off x="7493000" y="2992437"/>
            <a:ext cx="1338263" cy="2189163"/>
            <a:chOff x="0" y="0"/>
            <a:chExt cx="1338262" cy="2189162"/>
          </a:xfrm>
        </p:grpSpPr>
        <p:sp>
          <p:nvSpPr>
            <p:cNvPr id="52" name="Circle"/>
            <p:cNvSpPr/>
            <p:nvPr/>
          </p:nvSpPr>
          <p:spPr>
            <a:xfrm>
              <a:off x="0" y="0"/>
              <a:ext cx="201613" cy="201613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53" name="Circle"/>
            <p:cNvSpPr/>
            <p:nvPr/>
          </p:nvSpPr>
          <p:spPr>
            <a:xfrm>
              <a:off x="284162" y="0"/>
              <a:ext cx="201613" cy="201613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54" name="Circle"/>
            <p:cNvSpPr/>
            <p:nvPr/>
          </p:nvSpPr>
          <p:spPr>
            <a:xfrm>
              <a:off x="568325" y="0"/>
              <a:ext cx="201613" cy="201613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55" name="Circle"/>
            <p:cNvSpPr/>
            <p:nvPr/>
          </p:nvSpPr>
          <p:spPr>
            <a:xfrm>
              <a:off x="0" y="284162"/>
              <a:ext cx="201613" cy="201613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56" name="Circle"/>
            <p:cNvSpPr/>
            <p:nvPr/>
          </p:nvSpPr>
          <p:spPr>
            <a:xfrm>
              <a:off x="284162" y="284162"/>
              <a:ext cx="201613" cy="201613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57" name="Circle"/>
            <p:cNvSpPr/>
            <p:nvPr/>
          </p:nvSpPr>
          <p:spPr>
            <a:xfrm>
              <a:off x="568325" y="284162"/>
              <a:ext cx="201613" cy="201613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58" name="Circle"/>
            <p:cNvSpPr/>
            <p:nvPr/>
          </p:nvSpPr>
          <p:spPr>
            <a:xfrm>
              <a:off x="852487" y="284162"/>
              <a:ext cx="201613" cy="201613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59" name="Circle"/>
            <p:cNvSpPr/>
            <p:nvPr/>
          </p:nvSpPr>
          <p:spPr>
            <a:xfrm>
              <a:off x="0" y="568325"/>
              <a:ext cx="201613" cy="201613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60" name="Circle"/>
            <p:cNvSpPr/>
            <p:nvPr/>
          </p:nvSpPr>
          <p:spPr>
            <a:xfrm>
              <a:off x="284162" y="568325"/>
              <a:ext cx="201613" cy="201613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61" name="Circle"/>
            <p:cNvSpPr/>
            <p:nvPr/>
          </p:nvSpPr>
          <p:spPr>
            <a:xfrm>
              <a:off x="568325" y="568325"/>
              <a:ext cx="201613" cy="201613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62" name="Circle"/>
            <p:cNvSpPr/>
            <p:nvPr/>
          </p:nvSpPr>
          <p:spPr>
            <a:xfrm>
              <a:off x="852487" y="568325"/>
              <a:ext cx="201613" cy="201613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63" name="Circle"/>
            <p:cNvSpPr/>
            <p:nvPr/>
          </p:nvSpPr>
          <p:spPr>
            <a:xfrm>
              <a:off x="1136650" y="568325"/>
              <a:ext cx="201613" cy="201613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64" name="Circle"/>
            <p:cNvSpPr/>
            <p:nvPr/>
          </p:nvSpPr>
          <p:spPr>
            <a:xfrm>
              <a:off x="0" y="850900"/>
              <a:ext cx="201613" cy="203200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65" name="Circle"/>
            <p:cNvSpPr/>
            <p:nvPr/>
          </p:nvSpPr>
          <p:spPr>
            <a:xfrm>
              <a:off x="284162" y="850900"/>
              <a:ext cx="201613" cy="203200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66" name="Circle"/>
            <p:cNvSpPr/>
            <p:nvPr/>
          </p:nvSpPr>
          <p:spPr>
            <a:xfrm>
              <a:off x="568325" y="850900"/>
              <a:ext cx="201613" cy="203200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67" name="Circle"/>
            <p:cNvSpPr/>
            <p:nvPr/>
          </p:nvSpPr>
          <p:spPr>
            <a:xfrm>
              <a:off x="852487" y="850900"/>
              <a:ext cx="201613" cy="203200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68" name="Circle"/>
            <p:cNvSpPr/>
            <p:nvPr/>
          </p:nvSpPr>
          <p:spPr>
            <a:xfrm>
              <a:off x="0" y="1135062"/>
              <a:ext cx="201613" cy="203201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69" name="Circle"/>
            <p:cNvSpPr/>
            <p:nvPr/>
          </p:nvSpPr>
          <p:spPr>
            <a:xfrm>
              <a:off x="284162" y="1135062"/>
              <a:ext cx="201613" cy="203201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70" name="Circle"/>
            <p:cNvSpPr/>
            <p:nvPr/>
          </p:nvSpPr>
          <p:spPr>
            <a:xfrm>
              <a:off x="568325" y="1135062"/>
              <a:ext cx="201613" cy="2032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71" name="Circle"/>
            <p:cNvSpPr/>
            <p:nvPr/>
          </p:nvSpPr>
          <p:spPr>
            <a:xfrm>
              <a:off x="852487" y="1135062"/>
              <a:ext cx="201613" cy="2032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72" name="Circle"/>
            <p:cNvSpPr/>
            <p:nvPr/>
          </p:nvSpPr>
          <p:spPr>
            <a:xfrm>
              <a:off x="1136650" y="1135062"/>
              <a:ext cx="201613" cy="203201"/>
            </a:xfrm>
            <a:prstGeom prst="ellipse">
              <a:avLst/>
            </a:prstGeom>
            <a:solidFill>
              <a:srgbClr val="D8D8E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73" name="Circle"/>
            <p:cNvSpPr/>
            <p:nvPr/>
          </p:nvSpPr>
          <p:spPr>
            <a:xfrm>
              <a:off x="0" y="1419225"/>
              <a:ext cx="201613" cy="201613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74" name="Circle"/>
            <p:cNvSpPr/>
            <p:nvPr/>
          </p:nvSpPr>
          <p:spPr>
            <a:xfrm>
              <a:off x="284162" y="1419225"/>
              <a:ext cx="201613" cy="201613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75" name="Circle"/>
            <p:cNvSpPr/>
            <p:nvPr/>
          </p:nvSpPr>
          <p:spPr>
            <a:xfrm>
              <a:off x="568325" y="1419225"/>
              <a:ext cx="201613" cy="201613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76" name="Circle"/>
            <p:cNvSpPr/>
            <p:nvPr/>
          </p:nvSpPr>
          <p:spPr>
            <a:xfrm>
              <a:off x="852487" y="1419225"/>
              <a:ext cx="201613" cy="201613"/>
            </a:xfrm>
            <a:prstGeom prst="ellipse">
              <a:avLst/>
            </a:prstGeom>
            <a:solidFill>
              <a:srgbClr val="D8D8E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77" name="Circle"/>
            <p:cNvSpPr/>
            <p:nvPr/>
          </p:nvSpPr>
          <p:spPr>
            <a:xfrm>
              <a:off x="0" y="1703387"/>
              <a:ext cx="201613" cy="201613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78" name="Circle"/>
            <p:cNvSpPr/>
            <p:nvPr/>
          </p:nvSpPr>
          <p:spPr>
            <a:xfrm>
              <a:off x="284162" y="1703387"/>
              <a:ext cx="201613" cy="201613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79" name="Circle"/>
            <p:cNvSpPr/>
            <p:nvPr/>
          </p:nvSpPr>
          <p:spPr>
            <a:xfrm>
              <a:off x="568325" y="1703387"/>
              <a:ext cx="201613" cy="201613"/>
            </a:xfrm>
            <a:prstGeom prst="ellipse">
              <a:avLst/>
            </a:prstGeom>
            <a:solidFill>
              <a:srgbClr val="D8D8E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80" name="Circle"/>
            <p:cNvSpPr/>
            <p:nvPr/>
          </p:nvSpPr>
          <p:spPr>
            <a:xfrm>
              <a:off x="852487" y="1703387"/>
              <a:ext cx="201613" cy="201613"/>
            </a:xfrm>
            <a:prstGeom prst="ellipse">
              <a:avLst/>
            </a:prstGeom>
            <a:solidFill>
              <a:srgbClr val="D8D8E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81" name="Circle"/>
            <p:cNvSpPr/>
            <p:nvPr/>
          </p:nvSpPr>
          <p:spPr>
            <a:xfrm>
              <a:off x="284162" y="1987550"/>
              <a:ext cx="201613" cy="201613"/>
            </a:xfrm>
            <a:prstGeom prst="ellipse">
              <a:avLst/>
            </a:prstGeom>
            <a:solidFill>
              <a:srgbClr val="D8D8E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82" name="Circle"/>
            <p:cNvSpPr/>
            <p:nvPr/>
          </p:nvSpPr>
          <p:spPr>
            <a:xfrm>
              <a:off x="852487" y="1987550"/>
              <a:ext cx="201613" cy="201613"/>
            </a:xfrm>
            <a:prstGeom prst="ellipse">
              <a:avLst/>
            </a:prstGeom>
            <a:solidFill>
              <a:srgbClr val="D8D8E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</p:grpSp>
      <p:sp>
        <p:nvSpPr>
          <p:cNvPr id="84" name="Line"/>
          <p:cNvSpPr/>
          <p:nvPr/>
        </p:nvSpPr>
        <p:spPr>
          <a:xfrm>
            <a:off x="304800" y="2819400"/>
            <a:ext cx="8229600" cy="0"/>
          </a:xfrm>
          <a:prstGeom prst="line">
            <a:avLst/>
          </a:prstGeom>
          <a:ln w="635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4157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81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>
            <a:off x="7962900" y="152400"/>
            <a:ext cx="0" cy="1524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34" name="Group"/>
          <p:cNvGrpSpPr/>
          <p:nvPr/>
        </p:nvGrpSpPr>
        <p:grpSpPr>
          <a:xfrm>
            <a:off x="8153400" y="152400"/>
            <a:ext cx="792163" cy="1295400"/>
            <a:chOff x="0" y="0"/>
            <a:chExt cx="792162" cy="1295399"/>
          </a:xfrm>
        </p:grpSpPr>
        <p:sp>
          <p:nvSpPr>
            <p:cNvPr id="3" name="Circle"/>
            <p:cNvSpPr/>
            <p:nvPr/>
          </p:nvSpPr>
          <p:spPr>
            <a:xfrm>
              <a:off x="0" y="0"/>
              <a:ext cx="120025" cy="119945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4" name="Circle"/>
            <p:cNvSpPr/>
            <p:nvPr/>
          </p:nvSpPr>
          <p:spPr>
            <a:xfrm>
              <a:off x="168034" y="0"/>
              <a:ext cx="118525" cy="119945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5" name="Circle"/>
            <p:cNvSpPr/>
            <p:nvPr/>
          </p:nvSpPr>
          <p:spPr>
            <a:xfrm>
              <a:off x="336068" y="0"/>
              <a:ext cx="114025" cy="119945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6" name="Circle"/>
            <p:cNvSpPr/>
            <p:nvPr/>
          </p:nvSpPr>
          <p:spPr>
            <a:xfrm>
              <a:off x="0" y="167922"/>
              <a:ext cx="120025" cy="115447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7" name="Circle"/>
            <p:cNvSpPr/>
            <p:nvPr/>
          </p:nvSpPr>
          <p:spPr>
            <a:xfrm>
              <a:off x="168034" y="167922"/>
              <a:ext cx="118525" cy="115447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8" name="Circle"/>
            <p:cNvSpPr/>
            <p:nvPr/>
          </p:nvSpPr>
          <p:spPr>
            <a:xfrm>
              <a:off x="336068" y="167922"/>
              <a:ext cx="114025" cy="115447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9" name="Circle"/>
            <p:cNvSpPr/>
            <p:nvPr/>
          </p:nvSpPr>
          <p:spPr>
            <a:xfrm>
              <a:off x="504103" y="167922"/>
              <a:ext cx="109523" cy="115447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10" name="Circle"/>
            <p:cNvSpPr/>
            <p:nvPr/>
          </p:nvSpPr>
          <p:spPr>
            <a:xfrm>
              <a:off x="0" y="335844"/>
              <a:ext cx="120025" cy="109450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11" name="Circle"/>
            <p:cNvSpPr/>
            <p:nvPr/>
          </p:nvSpPr>
          <p:spPr>
            <a:xfrm>
              <a:off x="168034" y="335844"/>
              <a:ext cx="118525" cy="109450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12" name="Circle"/>
            <p:cNvSpPr/>
            <p:nvPr/>
          </p:nvSpPr>
          <p:spPr>
            <a:xfrm>
              <a:off x="336068" y="335844"/>
              <a:ext cx="114025" cy="109450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13" name="Circle"/>
            <p:cNvSpPr/>
            <p:nvPr/>
          </p:nvSpPr>
          <p:spPr>
            <a:xfrm>
              <a:off x="504103" y="335844"/>
              <a:ext cx="109523" cy="109450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14" name="Circle"/>
            <p:cNvSpPr/>
            <p:nvPr/>
          </p:nvSpPr>
          <p:spPr>
            <a:xfrm>
              <a:off x="672137" y="335844"/>
              <a:ext cx="120026" cy="109450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15" name="Circle"/>
            <p:cNvSpPr/>
            <p:nvPr/>
          </p:nvSpPr>
          <p:spPr>
            <a:xfrm>
              <a:off x="0" y="503766"/>
              <a:ext cx="120025" cy="119946"/>
            </a:xfrm>
            <a:prstGeom prst="ellipse">
              <a:avLst/>
            </a:prstGeom>
            <a:solidFill>
              <a:srgbClr val="33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16" name="Circle"/>
            <p:cNvSpPr/>
            <p:nvPr/>
          </p:nvSpPr>
          <p:spPr>
            <a:xfrm>
              <a:off x="168034" y="503766"/>
              <a:ext cx="118525" cy="119946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17" name="Circle"/>
            <p:cNvSpPr/>
            <p:nvPr/>
          </p:nvSpPr>
          <p:spPr>
            <a:xfrm>
              <a:off x="336068" y="503766"/>
              <a:ext cx="114025" cy="119946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18" name="Circle"/>
            <p:cNvSpPr/>
            <p:nvPr/>
          </p:nvSpPr>
          <p:spPr>
            <a:xfrm>
              <a:off x="504103" y="503766"/>
              <a:ext cx="109523" cy="119946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19" name="Circle"/>
            <p:cNvSpPr/>
            <p:nvPr/>
          </p:nvSpPr>
          <p:spPr>
            <a:xfrm>
              <a:off x="0" y="671688"/>
              <a:ext cx="120025" cy="119946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20" name="Circle"/>
            <p:cNvSpPr/>
            <p:nvPr/>
          </p:nvSpPr>
          <p:spPr>
            <a:xfrm>
              <a:off x="168034" y="671688"/>
              <a:ext cx="118525" cy="119946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21" name="Circle"/>
            <p:cNvSpPr/>
            <p:nvPr/>
          </p:nvSpPr>
          <p:spPr>
            <a:xfrm>
              <a:off x="336068" y="671688"/>
              <a:ext cx="114025" cy="119946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22" name="Circle"/>
            <p:cNvSpPr/>
            <p:nvPr/>
          </p:nvSpPr>
          <p:spPr>
            <a:xfrm>
              <a:off x="504103" y="671688"/>
              <a:ext cx="109523" cy="119946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23" name="Circle"/>
            <p:cNvSpPr/>
            <p:nvPr/>
          </p:nvSpPr>
          <p:spPr>
            <a:xfrm>
              <a:off x="672137" y="671688"/>
              <a:ext cx="120026" cy="119946"/>
            </a:xfrm>
            <a:prstGeom prst="ellipse">
              <a:avLst/>
            </a:prstGeom>
            <a:solidFill>
              <a:srgbClr val="D8D8E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24" name="Circle"/>
            <p:cNvSpPr/>
            <p:nvPr/>
          </p:nvSpPr>
          <p:spPr>
            <a:xfrm>
              <a:off x="0" y="839611"/>
              <a:ext cx="120025" cy="118446"/>
            </a:xfrm>
            <a:prstGeom prst="ellipse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25" name="Circle"/>
            <p:cNvSpPr/>
            <p:nvPr/>
          </p:nvSpPr>
          <p:spPr>
            <a:xfrm>
              <a:off x="168034" y="839611"/>
              <a:ext cx="118525" cy="118446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26" name="Circle"/>
            <p:cNvSpPr/>
            <p:nvPr/>
          </p:nvSpPr>
          <p:spPr>
            <a:xfrm>
              <a:off x="336068" y="839611"/>
              <a:ext cx="114025" cy="118446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27" name="Circle"/>
            <p:cNvSpPr/>
            <p:nvPr/>
          </p:nvSpPr>
          <p:spPr>
            <a:xfrm>
              <a:off x="504103" y="839611"/>
              <a:ext cx="109523" cy="118446"/>
            </a:xfrm>
            <a:prstGeom prst="ellipse">
              <a:avLst/>
            </a:prstGeom>
            <a:solidFill>
              <a:srgbClr val="D8D8E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28" name="Circle"/>
            <p:cNvSpPr/>
            <p:nvPr/>
          </p:nvSpPr>
          <p:spPr>
            <a:xfrm>
              <a:off x="0" y="1007533"/>
              <a:ext cx="120025" cy="112449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29" name="Circle"/>
            <p:cNvSpPr/>
            <p:nvPr/>
          </p:nvSpPr>
          <p:spPr>
            <a:xfrm>
              <a:off x="168034" y="1007533"/>
              <a:ext cx="118525" cy="112449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30" name="Circle"/>
            <p:cNvSpPr/>
            <p:nvPr/>
          </p:nvSpPr>
          <p:spPr>
            <a:xfrm>
              <a:off x="336068" y="1007533"/>
              <a:ext cx="114025" cy="112449"/>
            </a:xfrm>
            <a:prstGeom prst="ellipse">
              <a:avLst/>
            </a:prstGeom>
            <a:solidFill>
              <a:srgbClr val="D8D8E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31" name="Circle"/>
            <p:cNvSpPr/>
            <p:nvPr/>
          </p:nvSpPr>
          <p:spPr>
            <a:xfrm>
              <a:off x="504103" y="1007533"/>
              <a:ext cx="109523" cy="112449"/>
            </a:xfrm>
            <a:prstGeom prst="ellipse">
              <a:avLst/>
            </a:prstGeom>
            <a:solidFill>
              <a:srgbClr val="D8D8E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32" name="Circle"/>
            <p:cNvSpPr/>
            <p:nvPr/>
          </p:nvSpPr>
          <p:spPr>
            <a:xfrm>
              <a:off x="168034" y="1175455"/>
              <a:ext cx="118525" cy="119945"/>
            </a:xfrm>
            <a:prstGeom prst="ellipse">
              <a:avLst/>
            </a:prstGeom>
            <a:solidFill>
              <a:srgbClr val="D8D8E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  <p:sp>
          <p:nvSpPr>
            <p:cNvPr id="33" name="Circle"/>
            <p:cNvSpPr/>
            <p:nvPr/>
          </p:nvSpPr>
          <p:spPr>
            <a:xfrm>
              <a:off x="504103" y="1175455"/>
              <a:ext cx="109523" cy="119945"/>
            </a:xfrm>
            <a:prstGeom prst="ellipse">
              <a:avLst/>
            </a:prstGeom>
            <a:solidFill>
              <a:srgbClr val="D8D8E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  <a:endParaRPr/>
            </a:p>
          </p:txBody>
        </p:sp>
      </p:grpSp>
      <p:sp>
        <p:nvSpPr>
          <p:cNvPr id="35" name="Title Text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/>
          <a:lstStyle/>
          <a:p>
            <a:r>
              <a:t>Title Text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41397" y="6248400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 defTabSz="457200">
              <a:defRPr sz="10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330066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330066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330066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330066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330066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330066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330066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330066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330066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0066"/>
        </a:buClr>
        <a:buSzPct val="70000"/>
        <a:buFontTx/>
        <a:buChar char="▪"/>
        <a:tabLst/>
        <a:defRPr sz="3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45636" marR="0" indent="-40114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0066"/>
        </a:buClr>
        <a:buSzPct val="70000"/>
        <a:buFontTx/>
        <a:buChar char="●"/>
        <a:tabLst/>
        <a:defRPr sz="3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076808" marR="0" indent="-38307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0066"/>
        </a:buClr>
        <a:buSzPct val="70000"/>
        <a:buFontTx/>
        <a:buChar char="●"/>
        <a:tabLst/>
        <a:defRPr sz="3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427162" marR="0" indent="-43815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0066"/>
        </a:buClr>
        <a:buSzPct val="75000"/>
        <a:buFontTx/>
        <a:buChar char="▪"/>
        <a:tabLst/>
        <a:defRPr sz="3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1809220" marR="0" indent="-52652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0066"/>
        </a:buClr>
        <a:buSzPct val="80000"/>
        <a:buFontTx/>
        <a:buChar char="▪"/>
        <a:tabLst/>
        <a:defRPr sz="3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266420" marR="0" indent="-52652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0066"/>
        </a:buClr>
        <a:buSzPct val="80000"/>
        <a:buFont typeface="Wingdings"/>
        <a:buChar char=""/>
        <a:tabLst/>
        <a:defRPr sz="3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2723620" marR="0" indent="-52652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0066"/>
        </a:buClr>
        <a:buSzPct val="80000"/>
        <a:buFont typeface="Wingdings"/>
        <a:buChar char=""/>
        <a:tabLst/>
        <a:defRPr sz="3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180820" marR="0" indent="-52652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0066"/>
        </a:buClr>
        <a:buSzPct val="80000"/>
        <a:buFont typeface="Wingdings"/>
        <a:buChar char=""/>
        <a:tabLst/>
        <a:defRPr sz="3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638020" marR="0" indent="-52652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0066"/>
        </a:buClr>
        <a:buSzPct val="80000"/>
        <a:buFont typeface="Wingdings"/>
        <a:buChar char=""/>
        <a:tabLst/>
        <a:defRPr sz="3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Big O"/>
          <p:cNvSpPr txBox="1">
            <a:spLocks noGrp="1"/>
          </p:cNvSpPr>
          <p:nvPr>
            <p:ph type="title" idx="4294967295"/>
          </p:nvPr>
        </p:nvSpPr>
        <p:spPr>
          <a:xfrm>
            <a:off x="315912" y="466725"/>
            <a:ext cx="6781801" cy="2133600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4800"/>
            </a:lvl1pPr>
          </a:lstStyle>
          <a:p>
            <a:r>
              <a:t>Big O</a:t>
            </a:r>
          </a:p>
        </p:txBody>
      </p:sp>
      <p:sp>
        <p:nvSpPr>
          <p:cNvPr id="95" name="David Kauchak…"/>
          <p:cNvSpPr txBox="1">
            <a:spLocks noGrp="1"/>
          </p:cNvSpPr>
          <p:nvPr>
            <p:ph type="body" sz="half" idx="4294967295"/>
          </p:nvPr>
        </p:nvSpPr>
        <p:spPr>
          <a:xfrm>
            <a:off x="849312" y="3049587"/>
            <a:ext cx="6248401" cy="23622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SzTx/>
              <a:buFont typeface="Wingdings"/>
              <a:buNone/>
              <a:defRPr sz="3200"/>
            </a:pPr>
            <a:r>
              <a:rPr dirty="0"/>
              <a:t>David Kauchak	</a:t>
            </a:r>
          </a:p>
          <a:p>
            <a:pPr marL="0" indent="0" algn="r">
              <a:buSzTx/>
              <a:buFont typeface="Wingdings"/>
              <a:buNone/>
              <a:defRPr sz="3200"/>
            </a:pPr>
            <a:r>
              <a:rPr lang="en-US" dirty="0"/>
              <a:t>cs140</a:t>
            </a:r>
            <a:endParaRPr dirty="0"/>
          </a:p>
          <a:p>
            <a:pPr marL="0" indent="0" algn="r">
              <a:buSzTx/>
              <a:buFont typeface="Wingdings"/>
              <a:buNone/>
              <a:defRPr sz="3200"/>
            </a:pPr>
            <a:r>
              <a:rPr lang="en-US" dirty="0"/>
              <a:t>Fall</a:t>
            </a:r>
            <a:r>
              <a:rPr dirty="0"/>
              <a:t> </a:t>
            </a:r>
            <a:r>
              <a:rPr lang="en-US" dirty="0"/>
              <a:t>2022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Loop invariant"/>
          <p:cNvSpPr txBox="1">
            <a:spLocks noGrp="1"/>
          </p:cNvSpPr>
          <p:nvPr>
            <p:ph type="title" idx="4294967295"/>
          </p:nvPr>
        </p:nvSpPr>
        <p:spPr>
          <a:xfrm>
            <a:off x="457200" y="533400"/>
            <a:ext cx="7543800" cy="6397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Loop invariant</a:t>
            </a:r>
          </a:p>
        </p:txBody>
      </p:sp>
      <p:pic>
        <p:nvPicPr>
          <p:cNvPr id="11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154487"/>
            <a:ext cx="4876800" cy="2627313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Loop invariant: A statement about a loop that is true before the loop begins and after each iteration of the loop.…"/>
          <p:cNvSpPr txBox="1"/>
          <p:nvPr/>
        </p:nvSpPr>
        <p:spPr>
          <a:xfrm>
            <a:off x="350519" y="1752600"/>
            <a:ext cx="8061962" cy="2743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3600" b="1" baseline="30000"/>
            </a:pPr>
            <a:r>
              <a:t>Loop invariant</a:t>
            </a:r>
            <a:r>
              <a:rPr b="0"/>
              <a:t>: A statement about a loop that is true </a:t>
            </a:r>
            <a:r>
              <a:rPr b="0" i="1"/>
              <a:t>before</a:t>
            </a:r>
            <a:r>
              <a:rPr b="0"/>
              <a:t> the loop begins and </a:t>
            </a:r>
            <a:r>
              <a:rPr b="0" i="1"/>
              <a:t>after each iteration </a:t>
            </a:r>
            <a:r>
              <a:rPr b="0"/>
              <a:t>of the loop.</a:t>
            </a:r>
          </a:p>
          <a:p>
            <a:pPr defTabSz="457200">
              <a:defRPr sz="3600" baseline="30000"/>
            </a:pPr>
            <a:endParaRPr b="0"/>
          </a:p>
          <a:p>
            <a:pPr defTabSz="457200">
              <a:defRPr sz="3600" baseline="30000"/>
            </a:pPr>
            <a:r>
              <a:t>Upon termination of the loop, the invariant should help you show something useful about the algorithm.</a:t>
            </a:r>
          </a:p>
        </p:txBody>
      </p:sp>
      <p:sp>
        <p:nvSpPr>
          <p:cNvPr id="114" name="Loop invariant?"/>
          <p:cNvSpPr txBox="1"/>
          <p:nvPr/>
        </p:nvSpPr>
        <p:spPr>
          <a:xfrm>
            <a:off x="6217919" y="4572000"/>
            <a:ext cx="1667395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>
                <a:solidFill>
                  <a:srgbClr val="FF0000"/>
                </a:solidFill>
              </a:defRPr>
            </a:lvl1pPr>
          </a:lstStyle>
          <a:p>
            <a:r>
              <a:t>Loop invariant?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1" animBg="1" advAuto="0"/>
      <p:bldP spid="114" grpId="2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Loop invariant"/>
          <p:cNvSpPr txBox="1">
            <a:spLocks noGrp="1"/>
          </p:cNvSpPr>
          <p:nvPr>
            <p:ph type="title" idx="4294967295"/>
          </p:nvPr>
        </p:nvSpPr>
        <p:spPr>
          <a:xfrm>
            <a:off x="457200" y="533400"/>
            <a:ext cx="7543800" cy="6397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Loop invariant</a:t>
            </a:r>
          </a:p>
        </p:txBody>
      </p:sp>
      <p:pic>
        <p:nvPicPr>
          <p:cNvPr id="11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154487"/>
            <a:ext cx="4876800" cy="2627313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Loop invariant: A statement about a loop that is true before the loop begins and after each iteration of the loop.…"/>
          <p:cNvSpPr txBox="1"/>
          <p:nvPr/>
        </p:nvSpPr>
        <p:spPr>
          <a:xfrm>
            <a:off x="350519" y="1752600"/>
            <a:ext cx="8061962" cy="2484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3600" b="1" baseline="30000"/>
            </a:pPr>
            <a:r>
              <a:t>Loop invariant</a:t>
            </a:r>
            <a:r>
              <a:rPr b="0"/>
              <a:t>: A statement about a loop that is true </a:t>
            </a:r>
            <a:r>
              <a:rPr b="0" i="1"/>
              <a:t>before</a:t>
            </a:r>
            <a:r>
              <a:rPr b="0"/>
              <a:t> the loop begins and </a:t>
            </a:r>
            <a:r>
              <a:rPr b="0" i="1"/>
              <a:t>after each iteration </a:t>
            </a:r>
            <a:r>
              <a:rPr b="0"/>
              <a:t>of the loop.</a:t>
            </a:r>
          </a:p>
          <a:p>
            <a:pPr defTabSz="457200">
              <a:defRPr sz="3600" baseline="30000"/>
            </a:pPr>
            <a:endParaRPr b="0"/>
          </a:p>
          <a:p>
            <a:pPr defTabSz="457200">
              <a:defRPr sz="1800"/>
            </a:pPr>
            <a:r>
              <a:t>At the start of each iteration of the for loop of lines 1-7 the subarray </a:t>
            </a:r>
            <a:r>
              <a:rPr i="1"/>
              <a:t>A[1..j − 1]</a:t>
            </a:r>
            <a:r>
              <a:t> is the sorted version of the original elements of </a:t>
            </a:r>
            <a:r>
              <a:rPr i="1"/>
              <a:t>A[1..j − 1]</a:t>
            </a:r>
            <a:r>
              <a:t> </a:t>
            </a:r>
          </a:p>
        </p:txBody>
      </p:sp>
      <p:sp>
        <p:nvSpPr>
          <p:cNvPr id="119" name="Proof?"/>
          <p:cNvSpPr txBox="1"/>
          <p:nvPr/>
        </p:nvSpPr>
        <p:spPr>
          <a:xfrm>
            <a:off x="6557644" y="5187950"/>
            <a:ext cx="1151842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2800">
                <a:solidFill>
                  <a:srgbClr val="FF0000"/>
                </a:solidFill>
              </a:defRPr>
            </a:lvl1pPr>
          </a:lstStyle>
          <a:p>
            <a:r>
              <a:t>Proof?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1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Loop invariant"/>
          <p:cNvSpPr txBox="1">
            <a:spLocks noGrp="1"/>
          </p:cNvSpPr>
          <p:nvPr>
            <p:ph type="title" idx="4294967295"/>
          </p:nvPr>
        </p:nvSpPr>
        <p:spPr>
          <a:xfrm>
            <a:off x="457200" y="533400"/>
            <a:ext cx="7543800" cy="6397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Loop invariant</a:t>
            </a:r>
          </a:p>
        </p:txBody>
      </p:sp>
      <p:pic>
        <p:nvPicPr>
          <p:cNvPr id="12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154487"/>
            <a:ext cx="4876800" cy="2627313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At the start of each iteration of the for loop of lines 1-7 the subarray A[1..j − 1] is the sorted version of the original elements of A[1..j − 1]"/>
          <p:cNvSpPr txBox="1"/>
          <p:nvPr/>
        </p:nvSpPr>
        <p:spPr>
          <a:xfrm>
            <a:off x="350519" y="1371599"/>
            <a:ext cx="7452362" cy="1251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2000"/>
            </a:pPr>
            <a:r>
              <a:t>At the start of each iteration of the for loop of lines 1-7 the subarray </a:t>
            </a:r>
            <a:r>
              <a:rPr i="1"/>
              <a:t>A[1..j − 1]</a:t>
            </a:r>
            <a:r>
              <a:t> is the sorted version of the original elements of </a:t>
            </a:r>
            <a:r>
              <a:rPr i="1"/>
              <a:t>A[1..j − 1]</a:t>
            </a:r>
            <a:r>
              <a:t> </a:t>
            </a:r>
          </a:p>
        </p:txBody>
      </p:sp>
      <p:sp>
        <p:nvSpPr>
          <p:cNvPr id="124" name="Proof by induction - Base case: invariant is true before loop…"/>
          <p:cNvSpPr txBox="1"/>
          <p:nvPr/>
        </p:nvSpPr>
        <p:spPr>
          <a:xfrm>
            <a:off x="375919" y="2686050"/>
            <a:ext cx="4589412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defRPr sz="1800">
                <a:solidFill>
                  <a:srgbClr val="0000FF"/>
                </a:solidFill>
              </a:defRPr>
            </a:pPr>
            <a:r>
              <a:t>Proof by induction</a:t>
            </a:r>
            <a:br/>
            <a:r>
              <a:t>- Base case: invariant is true before loop</a:t>
            </a:r>
          </a:p>
          <a:p>
            <a:pPr defTabSz="457200">
              <a:defRPr sz="1800">
                <a:solidFill>
                  <a:srgbClr val="0000FF"/>
                </a:solidFill>
              </a:defRPr>
            </a:pPr>
            <a:r>
              <a:t>- Inductive case: it is true after each iteration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Insertion-sort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Insertion-sort</a:t>
            </a:r>
          </a:p>
        </p:txBody>
      </p:sp>
      <p:pic>
        <p:nvPicPr>
          <p:cNvPr id="12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1524000"/>
            <a:ext cx="6057900" cy="3263900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How long will it take to run?"/>
          <p:cNvSpPr txBox="1"/>
          <p:nvPr/>
        </p:nvSpPr>
        <p:spPr>
          <a:xfrm>
            <a:off x="1830069" y="5373687"/>
            <a:ext cx="5669346" cy="609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3600">
                <a:solidFill>
                  <a:srgbClr val="FF0000"/>
                </a:solidFill>
              </a:defRPr>
            </a:lvl1pPr>
          </a:lstStyle>
          <a:p>
            <a:r>
              <a:t>How long will it take to run?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symptotic notation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Asymptotic notation</a:t>
            </a:r>
          </a:p>
        </p:txBody>
      </p:sp>
      <p:sp>
        <p:nvSpPr>
          <p:cNvPr id="131" name="How do you answer the question: “what is the running time of algorithm x?”…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  <a:defRPr sz="2600"/>
            </a:pPr>
            <a:r>
              <a:rPr dirty="0"/>
              <a:t>How do you answer the question: “</a:t>
            </a:r>
            <a:r>
              <a:rPr dirty="0">
                <a:solidFill>
                  <a:schemeClr val="accent6"/>
                </a:solidFill>
              </a:rPr>
              <a:t>what is the running time of algorithm </a:t>
            </a:r>
            <a:r>
              <a:rPr i="1" dirty="0">
                <a:solidFill>
                  <a:schemeClr val="accent6"/>
                </a:solidFill>
              </a:rPr>
              <a:t>x</a:t>
            </a:r>
            <a:r>
              <a:rPr dirty="0">
                <a:solidFill>
                  <a:schemeClr val="accent6"/>
                </a:solidFill>
              </a:rPr>
              <a:t>?</a:t>
            </a:r>
            <a:r>
              <a:rPr dirty="0"/>
              <a:t>”</a:t>
            </a:r>
          </a:p>
          <a:p>
            <a:pPr marL="0" indent="0">
              <a:spcBef>
                <a:spcPts val="600"/>
              </a:spcBef>
              <a:buNone/>
              <a:defRPr sz="2600"/>
            </a:pPr>
            <a:endParaRPr lang="en-US" dirty="0"/>
          </a:p>
          <a:p>
            <a:pPr marL="0" indent="0">
              <a:spcBef>
                <a:spcPts val="600"/>
              </a:spcBef>
              <a:buNone/>
              <a:defRPr sz="2600"/>
            </a:pPr>
            <a:r>
              <a:rPr lang="en-US" dirty="0"/>
              <a:t>T</a:t>
            </a:r>
            <a:r>
              <a:rPr dirty="0"/>
              <a:t>alk about the computational cost of an algorithm that focuses on the essential parts and ignores irrelevant details</a:t>
            </a:r>
          </a:p>
          <a:p>
            <a:pPr marL="0" indent="0">
              <a:spcBef>
                <a:spcPts val="600"/>
              </a:spcBef>
              <a:buNone/>
              <a:defRPr sz="2600"/>
            </a:pPr>
            <a:endParaRPr lang="en-US" dirty="0"/>
          </a:p>
          <a:p>
            <a:pPr marL="0" indent="0">
              <a:spcBef>
                <a:spcPts val="600"/>
              </a:spcBef>
              <a:buNone/>
              <a:defRPr sz="2600"/>
            </a:pPr>
            <a:r>
              <a:rPr dirty="0"/>
              <a:t>You’ve seen some of this already:</a:t>
            </a:r>
          </a:p>
          <a:p>
            <a:pPr marL="692150" lvl="1" indent="-347662">
              <a:spcBef>
                <a:spcPts val="0"/>
              </a:spcBef>
              <a:buClr>
                <a:schemeClr val="accent2"/>
              </a:buClr>
              <a:defRPr sz="2200"/>
            </a:pPr>
            <a:r>
              <a:rPr dirty="0"/>
              <a:t>linear</a:t>
            </a:r>
          </a:p>
          <a:p>
            <a:pPr marL="692150" lvl="1" indent="-347662">
              <a:spcBef>
                <a:spcPts val="0"/>
              </a:spcBef>
              <a:buClr>
                <a:schemeClr val="accent2"/>
              </a:buClr>
              <a:defRPr sz="2200" i="1"/>
            </a:pPr>
            <a:r>
              <a:rPr dirty="0"/>
              <a:t>n </a:t>
            </a:r>
            <a:r>
              <a:rPr i="0" dirty="0"/>
              <a:t>log </a:t>
            </a:r>
            <a:r>
              <a:rPr dirty="0"/>
              <a:t>n</a:t>
            </a:r>
          </a:p>
          <a:p>
            <a:pPr marL="692150" lvl="1" indent="-347662">
              <a:spcBef>
                <a:spcPts val="0"/>
              </a:spcBef>
              <a:buClr>
                <a:schemeClr val="accent2"/>
              </a:buClr>
              <a:defRPr sz="2200" i="1"/>
            </a:pPr>
            <a:r>
              <a:rPr dirty="0"/>
              <a:t>n</a:t>
            </a:r>
            <a:r>
              <a:rPr baseline="30000" dirty="0"/>
              <a:t>2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Asymptotic notation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Asymptotic notation</a:t>
            </a:r>
          </a:p>
        </p:txBody>
      </p:sp>
      <p:sp>
        <p:nvSpPr>
          <p:cNvPr id="134" name="Precisely calculating the actual steps is tedious and not generally useful…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rPr dirty="0"/>
              <a:t>Precisely calculating the actual steps is tedious and not generally useful</a:t>
            </a:r>
          </a:p>
          <a:p>
            <a:pPr marL="0" indent="0">
              <a:buChar char="●"/>
              <a:defRPr sz="2800"/>
            </a:pPr>
            <a:endParaRPr dirty="0"/>
          </a:p>
          <a:p>
            <a:pPr marL="0" indent="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rPr dirty="0"/>
              <a:t>Different operations take different amounts of time.  Even from run to run, things such as caching, etc. cause variations</a:t>
            </a:r>
          </a:p>
          <a:p>
            <a:pPr marL="0" indent="0">
              <a:buChar char="●"/>
              <a:defRPr sz="2800"/>
            </a:pPr>
            <a:endParaRPr dirty="0"/>
          </a:p>
          <a:p>
            <a:pPr marL="0" indent="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rPr dirty="0"/>
              <a:t>We want to identify </a:t>
            </a:r>
            <a:r>
              <a:rPr b="1" dirty="0"/>
              <a:t>categories</a:t>
            </a:r>
            <a:r>
              <a:rPr dirty="0"/>
              <a:t> of algorithmic runtimes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For example…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For example…</a:t>
            </a:r>
          </a:p>
        </p:txBody>
      </p:sp>
      <p:sp>
        <p:nvSpPr>
          <p:cNvPr id="137" name="f1(n) takes n2 steps…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f</a:t>
            </a:r>
            <a:r>
              <a:rPr baseline="-25000"/>
              <a:t>1</a:t>
            </a:r>
            <a:r>
              <a:t>(n)</a:t>
            </a:r>
            <a:r>
              <a:rPr i="0"/>
              <a:t> takes </a:t>
            </a:r>
            <a:r>
              <a:t>n</a:t>
            </a:r>
            <a:r>
              <a:rPr baseline="30000"/>
              <a:t>2</a:t>
            </a:r>
            <a:r>
              <a:rPr i="0"/>
              <a:t> steps</a:t>
            </a:r>
          </a:p>
          <a:p>
            <a:pPr marL="0" indent="0">
              <a:buSzTx/>
              <a:buFont typeface="Wingdings"/>
              <a:buNone/>
              <a:defRPr i="1"/>
            </a:pPr>
            <a:r>
              <a:t>f</a:t>
            </a:r>
            <a:r>
              <a:rPr baseline="-25000"/>
              <a:t>2</a:t>
            </a:r>
            <a:r>
              <a:t>(n)</a:t>
            </a:r>
            <a:r>
              <a:rPr i="0"/>
              <a:t> takes 2</a:t>
            </a:r>
            <a:r>
              <a:t>n</a:t>
            </a:r>
            <a:r>
              <a:rPr i="0"/>
              <a:t> + 100 steps</a:t>
            </a:r>
          </a:p>
          <a:p>
            <a:pPr marL="0" indent="0">
              <a:buSzTx/>
              <a:buFont typeface="Wingdings"/>
              <a:buNone/>
              <a:defRPr i="1"/>
            </a:pPr>
            <a:r>
              <a:t>f</a:t>
            </a:r>
            <a:r>
              <a:rPr baseline="-25000"/>
              <a:t>3</a:t>
            </a:r>
            <a:r>
              <a:t>(n)</a:t>
            </a:r>
            <a:r>
              <a:rPr i="0"/>
              <a:t> takes 3</a:t>
            </a:r>
            <a:r>
              <a:t>n</a:t>
            </a:r>
            <a:r>
              <a:rPr i="0"/>
              <a:t>+1 steps</a:t>
            </a:r>
          </a:p>
          <a:p>
            <a:pPr marL="0" indent="0">
              <a:buChar char="●"/>
            </a:pPr>
            <a:endParaRPr i="0"/>
          </a:p>
          <a:p>
            <a:pPr marL="0" indent="0">
              <a:buSzTx/>
              <a:buFont typeface="Wingdings"/>
              <a:buNone/>
              <a:defRPr>
                <a:solidFill>
                  <a:srgbClr val="FF0000"/>
                </a:solidFill>
              </a:defRPr>
            </a:pPr>
            <a:r>
              <a:t>Which algorithm is better?</a:t>
            </a:r>
          </a:p>
          <a:p>
            <a:pPr marL="0" indent="0">
              <a:buSzTx/>
              <a:buFont typeface="Wingdings"/>
              <a:buNone/>
              <a:defRPr>
                <a:solidFill>
                  <a:srgbClr val="FF0000"/>
                </a:solidFill>
              </a:defRPr>
            </a:pPr>
            <a:r>
              <a:t>Is the difference between </a:t>
            </a:r>
            <a:r>
              <a:rPr i="1"/>
              <a:t>f</a:t>
            </a:r>
            <a:r>
              <a:rPr i="1" baseline="-25000"/>
              <a:t>2</a:t>
            </a:r>
            <a:r>
              <a:t> and </a:t>
            </a:r>
            <a:r>
              <a:rPr i="1"/>
              <a:t>f</a:t>
            </a:r>
            <a:r>
              <a:rPr i="1" baseline="-25000"/>
              <a:t>3</a:t>
            </a:r>
            <a:r>
              <a:t> important/significant?  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untime examples"/>
          <p:cNvSpPr txBox="1">
            <a:spLocks noGrp="1"/>
          </p:cNvSpPr>
          <p:nvPr>
            <p:ph type="title" idx="4294967295"/>
          </p:nvPr>
        </p:nvSpPr>
        <p:spPr>
          <a:xfrm>
            <a:off x="457200" y="457200"/>
            <a:ext cx="7543800" cy="8683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Runtime examples</a:t>
            </a:r>
          </a:p>
        </p:txBody>
      </p:sp>
      <p:pic>
        <p:nvPicPr>
          <p:cNvPr id="14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9300"/>
            <a:ext cx="9144000" cy="28003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Big O: Upp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Big O: Upper bound</a:t>
            </a:r>
          </a:p>
        </p:txBody>
      </p:sp>
      <p:sp>
        <p:nvSpPr>
          <p:cNvPr id="143" name="O(g(n)) is the set of functions: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O(g(n))</a:t>
            </a:r>
            <a:r>
              <a:rPr i="0"/>
              <a:t> is the set of functions:</a:t>
            </a:r>
          </a:p>
        </p:txBody>
      </p:sp>
      <p:pic>
        <p:nvPicPr>
          <p:cNvPr id="144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25" y="2370137"/>
            <a:ext cx="7974013" cy="10144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Big O: Upp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Big O: Upper bound</a:t>
            </a:r>
          </a:p>
        </p:txBody>
      </p:sp>
      <p:sp>
        <p:nvSpPr>
          <p:cNvPr id="147" name="O(g(n)) is the set of functions: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O(g(n))</a:t>
            </a:r>
            <a:r>
              <a:rPr i="0"/>
              <a:t> is the set of functions:</a:t>
            </a:r>
          </a:p>
        </p:txBody>
      </p:sp>
      <p:pic>
        <p:nvPicPr>
          <p:cNvPr id="148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25" y="2370137"/>
            <a:ext cx="7974013" cy="1014413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Oval"/>
          <p:cNvSpPr/>
          <p:nvPr/>
        </p:nvSpPr>
        <p:spPr>
          <a:xfrm>
            <a:off x="3810000" y="2743200"/>
            <a:ext cx="1524000" cy="685800"/>
          </a:xfrm>
          <a:prstGeom prst="ellipse">
            <a:avLst/>
          </a:prstGeom>
          <a:ln w="19050">
            <a:solidFill>
              <a:srgbClr val="FF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  <a:endParaRPr/>
          </a:p>
        </p:txBody>
      </p:sp>
      <p:sp>
        <p:nvSpPr>
          <p:cNvPr id="150" name="Line"/>
          <p:cNvSpPr/>
          <p:nvPr/>
        </p:nvSpPr>
        <p:spPr>
          <a:xfrm flipV="1">
            <a:off x="4114800" y="3505199"/>
            <a:ext cx="228601" cy="762001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1" name="We can bound the function f(n) above by some constant factor of g(n)"/>
          <p:cNvSpPr txBox="1"/>
          <p:nvPr/>
        </p:nvSpPr>
        <p:spPr>
          <a:xfrm>
            <a:off x="2407919" y="4191000"/>
            <a:ext cx="3337562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000"/>
              </a:spcBef>
              <a:defRPr sz="1800"/>
            </a:pPr>
            <a:r>
              <a:t>We can bound the function </a:t>
            </a:r>
            <a:r>
              <a:rPr i="1"/>
              <a:t>f(n)</a:t>
            </a:r>
            <a:r>
              <a:t> above by some constant factor of </a:t>
            </a:r>
            <a:r>
              <a:rPr i="1"/>
              <a:t>g(n)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2" animBg="1" advAuto="0"/>
      <p:bldP spid="151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Administrative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Administrative</a:t>
            </a:r>
          </a:p>
        </p:txBody>
      </p:sp>
      <p:sp>
        <p:nvSpPr>
          <p:cNvPr id="98" name="Assignment 1: how’d it go?…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Assignment 1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Peer learning groups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Mentor hours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Slack channel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Big O: Upp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Big O: Upper bound</a:t>
            </a:r>
          </a:p>
        </p:txBody>
      </p:sp>
      <p:sp>
        <p:nvSpPr>
          <p:cNvPr id="154" name="O(g(n)) is the set of functions: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O(g(n))</a:t>
            </a:r>
            <a:r>
              <a:rPr i="0"/>
              <a:t> is the set of functions:</a:t>
            </a:r>
          </a:p>
        </p:txBody>
      </p:sp>
      <p:pic>
        <p:nvPicPr>
          <p:cNvPr id="155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25" y="2370137"/>
            <a:ext cx="7974013" cy="1014413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Oval"/>
          <p:cNvSpPr/>
          <p:nvPr/>
        </p:nvSpPr>
        <p:spPr>
          <a:xfrm>
            <a:off x="3810000" y="2743200"/>
            <a:ext cx="1524000" cy="685800"/>
          </a:xfrm>
          <a:prstGeom prst="ellipse">
            <a:avLst/>
          </a:prstGeom>
          <a:ln w="19050">
            <a:solidFill>
              <a:srgbClr val="80808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  <a:endParaRPr/>
          </a:p>
        </p:txBody>
      </p:sp>
      <p:sp>
        <p:nvSpPr>
          <p:cNvPr id="157" name="Line"/>
          <p:cNvSpPr/>
          <p:nvPr/>
        </p:nvSpPr>
        <p:spPr>
          <a:xfrm flipV="1">
            <a:off x="4114800" y="3505199"/>
            <a:ext cx="228601" cy="762001"/>
          </a:xfrm>
          <a:prstGeom prst="line">
            <a:avLst/>
          </a:prstGeom>
          <a:ln w="28575">
            <a:solidFill>
              <a:srgbClr val="80808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8" name="We can bound the function f(n) above by some constant multiplied by g(n)"/>
          <p:cNvSpPr txBox="1"/>
          <p:nvPr/>
        </p:nvSpPr>
        <p:spPr>
          <a:xfrm>
            <a:off x="2407919" y="4191000"/>
            <a:ext cx="3337562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000"/>
              </a:spcBef>
              <a:defRPr sz="1800">
                <a:solidFill>
                  <a:srgbClr val="808080"/>
                </a:solidFill>
              </a:defRPr>
            </a:pPr>
            <a:r>
              <a:t>We can bound the function </a:t>
            </a:r>
            <a:r>
              <a:rPr i="1"/>
              <a:t>f(n)</a:t>
            </a:r>
            <a:r>
              <a:t> above by some constant multiplied by </a:t>
            </a:r>
            <a:r>
              <a:rPr i="1"/>
              <a:t>g(n)</a:t>
            </a:r>
          </a:p>
        </p:txBody>
      </p:sp>
      <p:sp>
        <p:nvSpPr>
          <p:cNvPr id="159" name="Oval"/>
          <p:cNvSpPr/>
          <p:nvPr/>
        </p:nvSpPr>
        <p:spPr>
          <a:xfrm>
            <a:off x="5943600" y="2819400"/>
            <a:ext cx="838200" cy="533400"/>
          </a:xfrm>
          <a:prstGeom prst="ellipse">
            <a:avLst/>
          </a:prstGeom>
          <a:ln>
            <a:solidFill>
              <a:srgbClr val="FF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  <a:endParaRPr/>
          </a:p>
        </p:txBody>
      </p:sp>
      <p:sp>
        <p:nvSpPr>
          <p:cNvPr id="160" name="Line"/>
          <p:cNvSpPr/>
          <p:nvPr/>
        </p:nvSpPr>
        <p:spPr>
          <a:xfrm flipH="1" flipV="1">
            <a:off x="6400799" y="3505200"/>
            <a:ext cx="304801" cy="685800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1" name="For some increasing range"/>
          <p:cNvSpPr txBox="1"/>
          <p:nvPr/>
        </p:nvSpPr>
        <p:spPr>
          <a:xfrm>
            <a:off x="6141720" y="4343400"/>
            <a:ext cx="2423160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000"/>
              </a:spcBef>
              <a:defRPr sz="1800"/>
            </a:lvl1pPr>
          </a:lstStyle>
          <a:p>
            <a:r>
              <a:t>For some increasing range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1" animBg="1" advAuto="0"/>
      <p:bldP spid="161" grpId="2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Big O: Upp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Big O: Upper bound</a:t>
            </a:r>
          </a:p>
        </p:txBody>
      </p:sp>
      <p:sp>
        <p:nvSpPr>
          <p:cNvPr id="164" name="O(g(n)) is the set of functions: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O(g(n))</a:t>
            </a:r>
            <a:r>
              <a:rPr i="0"/>
              <a:t> is the set of functions:</a:t>
            </a:r>
          </a:p>
        </p:txBody>
      </p:sp>
      <p:pic>
        <p:nvPicPr>
          <p:cNvPr id="165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25" y="2370137"/>
            <a:ext cx="7974013" cy="10144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image.pdf" descr="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812" y="3657600"/>
            <a:ext cx="5618163" cy="25923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Big O: Upp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Big O: Upper bound</a:t>
            </a:r>
          </a:p>
        </p:txBody>
      </p:sp>
      <p:sp>
        <p:nvSpPr>
          <p:cNvPr id="169" name="O(g(n)) is the set of functions: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O(g(n))</a:t>
            </a:r>
            <a:r>
              <a:rPr i="0"/>
              <a:t> is the set of functions:</a:t>
            </a:r>
          </a:p>
        </p:txBody>
      </p:sp>
      <p:pic>
        <p:nvPicPr>
          <p:cNvPr id="170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25" y="2370137"/>
            <a:ext cx="7974013" cy="1014413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Generally, we’re most interested in big O notation since it is an upper bound on the running time"/>
          <p:cNvSpPr txBox="1"/>
          <p:nvPr/>
        </p:nvSpPr>
        <p:spPr>
          <a:xfrm>
            <a:off x="1569719" y="4267200"/>
            <a:ext cx="6690362" cy="1487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900"/>
              </a:spcBef>
              <a:defRPr sz="3200">
                <a:solidFill>
                  <a:srgbClr val="0000CC"/>
                </a:solidFill>
              </a:defRPr>
            </a:pPr>
            <a:r>
              <a:t>Generally, we’re most interested in big O notation since it is an upper bound on the running time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Omega: Low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Omega: Lower bound</a:t>
            </a:r>
          </a:p>
        </p:txBody>
      </p:sp>
      <p:sp>
        <p:nvSpPr>
          <p:cNvPr id="174" name="Ω(g(n)) is the set of functions: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Ω(g(n))</a:t>
            </a:r>
            <a:r>
              <a:rPr i="0"/>
              <a:t> is the set of functions:</a:t>
            </a:r>
          </a:p>
        </p:txBody>
      </p:sp>
      <p:pic>
        <p:nvPicPr>
          <p:cNvPr id="175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25" y="2370137"/>
            <a:ext cx="7974013" cy="10144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Omega: Low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Omega: Lower bound</a:t>
            </a:r>
          </a:p>
        </p:txBody>
      </p:sp>
      <p:sp>
        <p:nvSpPr>
          <p:cNvPr id="178" name="Ω(g(n)) is the set of functions: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Ω(g(n))</a:t>
            </a:r>
            <a:r>
              <a:rPr i="0"/>
              <a:t> is the set of functions:</a:t>
            </a:r>
          </a:p>
        </p:txBody>
      </p:sp>
      <p:pic>
        <p:nvPicPr>
          <p:cNvPr id="179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25" y="2370137"/>
            <a:ext cx="7974013" cy="1014413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Oval"/>
          <p:cNvSpPr/>
          <p:nvPr/>
        </p:nvSpPr>
        <p:spPr>
          <a:xfrm>
            <a:off x="3810000" y="2743200"/>
            <a:ext cx="1524000" cy="685800"/>
          </a:xfrm>
          <a:prstGeom prst="ellipse">
            <a:avLst/>
          </a:prstGeom>
          <a:ln w="19050">
            <a:solidFill>
              <a:srgbClr val="FF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  <a:endParaRPr/>
          </a:p>
        </p:txBody>
      </p:sp>
      <p:sp>
        <p:nvSpPr>
          <p:cNvPr id="181" name="Line"/>
          <p:cNvSpPr/>
          <p:nvPr/>
        </p:nvSpPr>
        <p:spPr>
          <a:xfrm flipV="1">
            <a:off x="4114800" y="3505199"/>
            <a:ext cx="228601" cy="762001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2" name="We can bound the function f(n) below by some constant factor of g(n)"/>
          <p:cNvSpPr txBox="1"/>
          <p:nvPr/>
        </p:nvSpPr>
        <p:spPr>
          <a:xfrm>
            <a:off x="2484119" y="4191000"/>
            <a:ext cx="3261362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000"/>
              </a:spcBef>
              <a:defRPr sz="1800"/>
            </a:pPr>
            <a:r>
              <a:t>We can bound the function </a:t>
            </a:r>
            <a:r>
              <a:rPr i="1"/>
              <a:t>f(n)</a:t>
            </a:r>
            <a:r>
              <a:t> below by some constant factor of </a:t>
            </a:r>
            <a:r>
              <a:rPr i="1"/>
              <a:t>g(n)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Omega: Low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Omega: Lower bound</a:t>
            </a:r>
          </a:p>
        </p:txBody>
      </p:sp>
      <p:sp>
        <p:nvSpPr>
          <p:cNvPr id="185" name="Ω(g(n)) is the set of functions: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Ω(g(n))</a:t>
            </a:r>
            <a:r>
              <a:rPr i="0"/>
              <a:t> is the set of functions:</a:t>
            </a:r>
          </a:p>
        </p:txBody>
      </p:sp>
      <p:pic>
        <p:nvPicPr>
          <p:cNvPr id="186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25" y="2370137"/>
            <a:ext cx="7974013" cy="10144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image.pdf" descr="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350" y="3657600"/>
            <a:ext cx="5653088" cy="25923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heta: Upper and low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Theta: Upper and lower bound</a:t>
            </a:r>
          </a:p>
        </p:txBody>
      </p:sp>
      <p:sp>
        <p:nvSpPr>
          <p:cNvPr id="190" name="Θ(g(n)) is the set of functions: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Θ(g(n))</a:t>
            </a:r>
            <a:r>
              <a:rPr i="0"/>
              <a:t> is the set of functions:</a:t>
            </a:r>
          </a:p>
        </p:txBody>
      </p:sp>
      <p:pic>
        <p:nvPicPr>
          <p:cNvPr id="191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62" y="2370137"/>
            <a:ext cx="8366126" cy="10144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heta: Upper and low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Theta: Upper and lower bound</a:t>
            </a:r>
          </a:p>
        </p:txBody>
      </p:sp>
      <p:sp>
        <p:nvSpPr>
          <p:cNvPr id="194" name="Θ(g(n)) is the set of functions:"/>
          <p:cNvSpPr txBox="1">
            <a:spLocks noGrp="1"/>
          </p:cNvSpPr>
          <p:nvPr>
            <p:ph type="body" sz="quarter" idx="4294967295"/>
          </p:nvPr>
        </p:nvSpPr>
        <p:spPr>
          <a:xfrm>
            <a:off x="457200" y="1719262"/>
            <a:ext cx="8229600" cy="7953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Θ(g(n))</a:t>
            </a:r>
            <a:r>
              <a:rPr i="0"/>
              <a:t> is the set of functions:</a:t>
            </a:r>
          </a:p>
        </p:txBody>
      </p:sp>
      <p:pic>
        <p:nvPicPr>
          <p:cNvPr id="195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62" y="2370137"/>
            <a:ext cx="8366126" cy="1014413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Oval"/>
          <p:cNvSpPr/>
          <p:nvPr/>
        </p:nvSpPr>
        <p:spPr>
          <a:xfrm>
            <a:off x="3505200" y="2743200"/>
            <a:ext cx="2743200" cy="685800"/>
          </a:xfrm>
          <a:prstGeom prst="ellipse">
            <a:avLst/>
          </a:prstGeom>
          <a:ln w="19050">
            <a:solidFill>
              <a:srgbClr val="FF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  <a:endParaRPr/>
          </a:p>
        </p:txBody>
      </p:sp>
      <p:sp>
        <p:nvSpPr>
          <p:cNvPr id="197" name="Line"/>
          <p:cNvSpPr/>
          <p:nvPr/>
        </p:nvSpPr>
        <p:spPr>
          <a:xfrm flipV="1">
            <a:off x="4114800" y="3505199"/>
            <a:ext cx="228601" cy="762001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8" name="We can bound the function f(n) above and below by some constant factor of g(n) (though different constants)"/>
          <p:cNvSpPr txBox="1"/>
          <p:nvPr/>
        </p:nvSpPr>
        <p:spPr>
          <a:xfrm>
            <a:off x="2407919" y="4190999"/>
            <a:ext cx="3337562" cy="1150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000"/>
              </a:spcBef>
              <a:defRPr sz="1800"/>
            </a:pPr>
            <a:r>
              <a:t>We can bound the function </a:t>
            </a:r>
            <a:r>
              <a:rPr i="1"/>
              <a:t>f(n)</a:t>
            </a:r>
            <a:r>
              <a:t> above </a:t>
            </a:r>
            <a:r>
              <a:rPr b="1"/>
              <a:t>and</a:t>
            </a:r>
            <a:r>
              <a:t> below by some constant factor of </a:t>
            </a:r>
            <a:r>
              <a:rPr i="1"/>
              <a:t>g(n)</a:t>
            </a:r>
            <a:r>
              <a:t> (though different constants)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" grpId="1" animBg="1" advAuto="0"/>
      <p:bldP spid="198" grpId="2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heta: Upper and low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Theta: Upper and lower bound</a:t>
            </a:r>
          </a:p>
        </p:txBody>
      </p:sp>
      <p:sp>
        <p:nvSpPr>
          <p:cNvPr id="201" name="Θ(g(n)) is the set of functions: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Θ(g(n))</a:t>
            </a:r>
            <a:r>
              <a:rPr i="0"/>
              <a:t> is the set of functions:</a:t>
            </a:r>
          </a:p>
        </p:txBody>
      </p:sp>
      <p:pic>
        <p:nvPicPr>
          <p:cNvPr id="202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62" y="2370137"/>
            <a:ext cx="8366126" cy="1014413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Note:  A function is theta bounded iff it is big O bounded and Omega bounded"/>
          <p:cNvSpPr txBox="1"/>
          <p:nvPr/>
        </p:nvSpPr>
        <p:spPr>
          <a:xfrm>
            <a:off x="579119" y="4267200"/>
            <a:ext cx="8138162" cy="89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600"/>
              </a:spcBef>
              <a:defRPr sz="2800"/>
            </a:pPr>
            <a:r>
              <a:t>Note:  A function is theta bounded </a:t>
            </a:r>
            <a:r>
              <a:rPr b="1"/>
              <a:t>iff</a:t>
            </a:r>
            <a:r>
              <a:t> it is big O bounded and Omega bounded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heta: Upper and low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Theta: Upper and lower bound</a:t>
            </a:r>
          </a:p>
        </p:txBody>
      </p:sp>
      <p:sp>
        <p:nvSpPr>
          <p:cNvPr id="206" name="Θ(g(n)) is the set of functions: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Θ(g(n))</a:t>
            </a:r>
            <a:r>
              <a:rPr i="0"/>
              <a:t> is the set of functions:</a:t>
            </a:r>
          </a:p>
        </p:txBody>
      </p:sp>
      <p:pic>
        <p:nvPicPr>
          <p:cNvPr id="207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62" y="2370137"/>
            <a:ext cx="8366126" cy="10144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image.pdf" descr="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4300" y="3657600"/>
            <a:ext cx="5691188" cy="25923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F358B-99F0-3446-8EDD-DFBC6819B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Inductive proofs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8972F-9F2A-A941-9AB1-1B6741849D4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Weak vs. strong?</a:t>
            </a:r>
          </a:p>
        </p:txBody>
      </p:sp>
    </p:spTree>
    <p:extLst>
      <p:ext uri="{BB962C8B-B14F-4D97-AF65-F5344CB8AC3E}">
        <p14:creationId xmlns:p14="http://schemas.microsoft.com/office/powerpoint/2010/main" val="1259586902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Visually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Visually</a:t>
            </a:r>
          </a:p>
        </p:txBody>
      </p:sp>
      <p:sp>
        <p:nvSpPr>
          <p:cNvPr id="211" name="Rectangle"/>
          <p:cNvSpPr/>
          <p:nvPr/>
        </p:nvSpPr>
        <p:spPr>
          <a:xfrm>
            <a:off x="1447800" y="2286000"/>
            <a:ext cx="6096000" cy="38100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  <a:endParaRPr/>
          </a:p>
        </p:txBody>
      </p:sp>
      <p:sp>
        <p:nvSpPr>
          <p:cNvPr id="212" name="Line"/>
          <p:cNvSpPr/>
          <p:nvPr/>
        </p:nvSpPr>
        <p:spPr>
          <a:xfrm>
            <a:off x="1752600" y="2971799"/>
            <a:ext cx="5486400" cy="2602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669" extrusionOk="0">
                <a:moveTo>
                  <a:pt x="0" y="17856"/>
                </a:moveTo>
                <a:cubicBezTo>
                  <a:pt x="2850" y="16608"/>
                  <a:pt x="5700" y="15360"/>
                  <a:pt x="7800" y="15552"/>
                </a:cubicBezTo>
                <a:cubicBezTo>
                  <a:pt x="9900" y="15744"/>
                  <a:pt x="10300" y="21600"/>
                  <a:pt x="12600" y="19008"/>
                </a:cubicBezTo>
                <a:cubicBezTo>
                  <a:pt x="14900" y="16416"/>
                  <a:pt x="18250" y="8208"/>
                  <a:pt x="21600" y="0"/>
                </a:cubicBezTo>
              </a:path>
            </a:pathLst>
          </a:custGeom>
          <a:ln w="28575">
            <a:solidFill>
              <a:srgbClr val="0000C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3" name="f(n)"/>
          <p:cNvSpPr txBox="1"/>
          <p:nvPr/>
        </p:nvSpPr>
        <p:spPr>
          <a:xfrm>
            <a:off x="1493519" y="4876800"/>
            <a:ext cx="594362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200"/>
              </a:spcBef>
              <a:defRPr sz="2000" i="1"/>
            </a:lvl1pPr>
          </a:lstStyle>
          <a:p>
            <a:r>
              <a:t>f(n)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Visually: upp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Visually: upper bound</a:t>
            </a:r>
          </a:p>
        </p:txBody>
      </p:sp>
      <p:sp>
        <p:nvSpPr>
          <p:cNvPr id="216" name="Rectangle"/>
          <p:cNvSpPr/>
          <p:nvPr/>
        </p:nvSpPr>
        <p:spPr>
          <a:xfrm>
            <a:off x="1447800" y="2286000"/>
            <a:ext cx="6096000" cy="38100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  <a:endParaRPr/>
          </a:p>
        </p:txBody>
      </p:sp>
      <p:sp>
        <p:nvSpPr>
          <p:cNvPr id="217" name="Line"/>
          <p:cNvSpPr/>
          <p:nvPr/>
        </p:nvSpPr>
        <p:spPr>
          <a:xfrm>
            <a:off x="1752600" y="2971799"/>
            <a:ext cx="5486400" cy="2602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669" extrusionOk="0">
                <a:moveTo>
                  <a:pt x="0" y="17856"/>
                </a:moveTo>
                <a:cubicBezTo>
                  <a:pt x="2850" y="16608"/>
                  <a:pt x="5700" y="15360"/>
                  <a:pt x="7800" y="15552"/>
                </a:cubicBezTo>
                <a:cubicBezTo>
                  <a:pt x="9900" y="15744"/>
                  <a:pt x="10300" y="21600"/>
                  <a:pt x="12600" y="19008"/>
                </a:cubicBezTo>
                <a:cubicBezTo>
                  <a:pt x="14900" y="16416"/>
                  <a:pt x="18250" y="8208"/>
                  <a:pt x="21600" y="0"/>
                </a:cubicBezTo>
              </a:path>
            </a:pathLst>
          </a:custGeom>
          <a:ln w="28575">
            <a:solidFill>
              <a:srgbClr val="0000C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8" name="Line"/>
          <p:cNvSpPr/>
          <p:nvPr/>
        </p:nvSpPr>
        <p:spPr>
          <a:xfrm flipV="1">
            <a:off x="2819400" y="2590799"/>
            <a:ext cx="2819401" cy="3200401"/>
          </a:xfrm>
          <a:prstGeom prst="line">
            <a:avLst/>
          </a:prstGeom>
          <a:ln w="28575">
            <a:solidFill>
              <a:srgbClr val="00FF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9" name="Line"/>
          <p:cNvSpPr/>
          <p:nvPr/>
        </p:nvSpPr>
        <p:spPr>
          <a:xfrm>
            <a:off x="3505200" y="5029200"/>
            <a:ext cx="0" cy="1219201"/>
          </a:xfrm>
          <a:prstGeom prst="line">
            <a:avLst/>
          </a:prstGeom>
          <a:ln w="28575">
            <a:solidFill>
              <a:srgbClr val="00FF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0" name="n0"/>
          <p:cNvSpPr txBox="1"/>
          <p:nvPr/>
        </p:nvSpPr>
        <p:spPr>
          <a:xfrm>
            <a:off x="3322319" y="6248400"/>
            <a:ext cx="441962" cy="4234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 i="1"/>
            </a:pPr>
            <a:r>
              <a:t>n</a:t>
            </a:r>
            <a:r>
              <a:rPr baseline="-25000"/>
              <a:t>0</a:t>
            </a:r>
          </a:p>
        </p:txBody>
      </p:sp>
      <p:sp>
        <p:nvSpPr>
          <p:cNvPr id="221" name="f(n)"/>
          <p:cNvSpPr txBox="1"/>
          <p:nvPr/>
        </p:nvSpPr>
        <p:spPr>
          <a:xfrm>
            <a:off x="1493519" y="4876800"/>
            <a:ext cx="594362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200"/>
              </a:spcBef>
              <a:defRPr sz="2000" i="1"/>
            </a:lvl1pPr>
          </a:lstStyle>
          <a:p>
            <a:r>
              <a:t>f(n)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Visually: low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Visually: lower bound</a:t>
            </a:r>
          </a:p>
        </p:txBody>
      </p:sp>
      <p:sp>
        <p:nvSpPr>
          <p:cNvPr id="224" name="Rectangle"/>
          <p:cNvSpPr/>
          <p:nvPr/>
        </p:nvSpPr>
        <p:spPr>
          <a:xfrm>
            <a:off x="1447800" y="2286000"/>
            <a:ext cx="6096000" cy="38100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  <a:endParaRPr/>
          </a:p>
        </p:txBody>
      </p:sp>
      <p:sp>
        <p:nvSpPr>
          <p:cNvPr id="225" name="Line"/>
          <p:cNvSpPr/>
          <p:nvPr/>
        </p:nvSpPr>
        <p:spPr>
          <a:xfrm flipV="1">
            <a:off x="1752600" y="4191000"/>
            <a:ext cx="5410200" cy="1371600"/>
          </a:xfrm>
          <a:prstGeom prst="line">
            <a:avLst/>
          </a:prstGeom>
          <a:ln w="28575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6" name="Line"/>
          <p:cNvSpPr/>
          <p:nvPr/>
        </p:nvSpPr>
        <p:spPr>
          <a:xfrm>
            <a:off x="1752600" y="2971799"/>
            <a:ext cx="5486400" cy="2602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669" extrusionOk="0">
                <a:moveTo>
                  <a:pt x="0" y="17856"/>
                </a:moveTo>
                <a:cubicBezTo>
                  <a:pt x="2850" y="16608"/>
                  <a:pt x="5700" y="15360"/>
                  <a:pt x="7800" y="15552"/>
                </a:cubicBezTo>
                <a:cubicBezTo>
                  <a:pt x="9900" y="15744"/>
                  <a:pt x="10300" y="21600"/>
                  <a:pt x="12600" y="19008"/>
                </a:cubicBezTo>
                <a:cubicBezTo>
                  <a:pt x="14900" y="16416"/>
                  <a:pt x="18250" y="8208"/>
                  <a:pt x="21600" y="0"/>
                </a:cubicBezTo>
              </a:path>
            </a:pathLst>
          </a:custGeom>
          <a:ln w="28575">
            <a:solidFill>
              <a:srgbClr val="0000C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7" name="Line"/>
          <p:cNvSpPr/>
          <p:nvPr/>
        </p:nvSpPr>
        <p:spPr>
          <a:xfrm flipV="1">
            <a:off x="2819400" y="2590799"/>
            <a:ext cx="2819401" cy="3200401"/>
          </a:xfrm>
          <a:prstGeom prst="line">
            <a:avLst/>
          </a:prstGeom>
          <a:ln w="28575">
            <a:solidFill>
              <a:srgbClr val="00FF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8" name="Line"/>
          <p:cNvSpPr/>
          <p:nvPr/>
        </p:nvSpPr>
        <p:spPr>
          <a:xfrm>
            <a:off x="6019800" y="4495800"/>
            <a:ext cx="0" cy="1752600"/>
          </a:xfrm>
          <a:prstGeom prst="line">
            <a:avLst/>
          </a:prstGeom>
          <a:ln w="28575">
            <a:solidFill>
              <a:srgbClr val="FF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9" name="n0"/>
          <p:cNvSpPr txBox="1"/>
          <p:nvPr/>
        </p:nvSpPr>
        <p:spPr>
          <a:xfrm>
            <a:off x="5836919" y="6248400"/>
            <a:ext cx="441962" cy="4234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 i="1"/>
            </a:pPr>
            <a:r>
              <a:t>n</a:t>
            </a:r>
            <a:r>
              <a:rPr baseline="-25000"/>
              <a:t>0</a:t>
            </a:r>
          </a:p>
        </p:txBody>
      </p:sp>
      <p:sp>
        <p:nvSpPr>
          <p:cNvPr id="230" name="f(n)"/>
          <p:cNvSpPr txBox="1"/>
          <p:nvPr/>
        </p:nvSpPr>
        <p:spPr>
          <a:xfrm>
            <a:off x="1493519" y="4876800"/>
            <a:ext cx="594362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200"/>
              </a:spcBef>
              <a:defRPr sz="2000" i="1"/>
            </a:lvl1pPr>
          </a:lstStyle>
          <a:p>
            <a:r>
              <a:t>f(n)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worst-case vs. best-case vs. average-case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t>worst-case vs. best-case vs. average-case</a:t>
            </a:r>
          </a:p>
        </p:txBody>
      </p:sp>
      <p:sp>
        <p:nvSpPr>
          <p:cNvPr id="233" name="worst-case: what is the worst the running time of the algorithm can be?…"/>
          <p:cNvSpPr txBox="1">
            <a:spLocks noGrp="1"/>
          </p:cNvSpPr>
          <p:nvPr>
            <p:ph type="body" idx="4294967295"/>
          </p:nvPr>
        </p:nvSpPr>
        <p:spPr>
          <a:xfrm>
            <a:off x="381000" y="1684337"/>
            <a:ext cx="8229600" cy="44116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896111">
              <a:spcBef>
                <a:spcPts val="500"/>
              </a:spcBef>
              <a:buSzTx/>
              <a:buFont typeface="Wingdings"/>
              <a:buNone/>
              <a:defRPr sz="2352" i="1"/>
            </a:pPr>
            <a:r>
              <a:rPr dirty="0">
                <a:solidFill>
                  <a:srgbClr val="0070C0"/>
                </a:solidFill>
              </a:rPr>
              <a:t>worst-case</a:t>
            </a:r>
            <a:r>
              <a:rPr i="0" dirty="0"/>
              <a:t>: what is the worst the running time of the algorithm can be?</a:t>
            </a:r>
            <a:br>
              <a:rPr i="0" dirty="0"/>
            </a:br>
            <a:endParaRPr i="0" dirty="0"/>
          </a:p>
          <a:p>
            <a:pPr marL="0" indent="0" defTabSz="896111">
              <a:spcBef>
                <a:spcPts val="500"/>
              </a:spcBef>
              <a:buSzTx/>
              <a:buFont typeface="Wingdings"/>
              <a:buNone/>
              <a:defRPr sz="2352" i="1"/>
            </a:pPr>
            <a:r>
              <a:rPr dirty="0">
                <a:solidFill>
                  <a:srgbClr val="0070C0"/>
                </a:solidFill>
              </a:rPr>
              <a:t>best-case</a:t>
            </a:r>
            <a:r>
              <a:rPr i="0" dirty="0"/>
              <a:t>: what is the best the running time of the algorithm can be?</a:t>
            </a:r>
            <a:br>
              <a:rPr i="0" dirty="0"/>
            </a:br>
            <a:endParaRPr i="0" dirty="0"/>
          </a:p>
          <a:p>
            <a:pPr marL="0" indent="0" defTabSz="896111">
              <a:spcBef>
                <a:spcPts val="500"/>
              </a:spcBef>
              <a:buSzTx/>
              <a:buFont typeface="Wingdings"/>
              <a:buNone/>
              <a:defRPr sz="2352" i="1"/>
            </a:pPr>
            <a:r>
              <a:rPr dirty="0">
                <a:solidFill>
                  <a:srgbClr val="0070C0"/>
                </a:solidFill>
              </a:rPr>
              <a:t>average-case</a:t>
            </a:r>
            <a:r>
              <a:rPr i="0" dirty="0"/>
              <a:t>: given random data, what is the running time of the algorithm?</a:t>
            </a:r>
            <a:br>
              <a:rPr i="0" dirty="0"/>
            </a:br>
            <a:endParaRPr b="1" dirty="0"/>
          </a:p>
          <a:p>
            <a:pPr marL="0" indent="0" defTabSz="896111">
              <a:spcBef>
                <a:spcPts val="500"/>
              </a:spcBef>
              <a:buSzTx/>
              <a:buFont typeface="Wingdings"/>
              <a:buNone/>
              <a:defRPr sz="2352" b="1"/>
            </a:pPr>
            <a:r>
              <a:rPr dirty="0"/>
              <a:t>Don’t</a:t>
            </a:r>
            <a:r>
              <a:rPr b="0" dirty="0"/>
              <a:t> confuse this with O, </a:t>
            </a:r>
            <a:r>
              <a:rPr b="0" dirty="0" err="1"/>
              <a:t>Ω</a:t>
            </a:r>
            <a:r>
              <a:rPr b="0" dirty="0"/>
              <a:t> and </a:t>
            </a:r>
            <a:r>
              <a:rPr b="0" dirty="0" err="1"/>
              <a:t>Θ</a:t>
            </a:r>
            <a:r>
              <a:rPr b="0" dirty="0"/>
              <a:t>.  The cases above are </a:t>
            </a:r>
            <a:r>
              <a:rPr b="0" i="1" dirty="0"/>
              <a:t>situations</a:t>
            </a:r>
            <a:r>
              <a:rPr b="0" dirty="0"/>
              <a:t>, asymptotic notation is about bounding particular situations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roving bounds: find constants that satisfy inequalities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02076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50391">
              <a:defRPr sz="3255"/>
            </a:lvl1pPr>
          </a:lstStyle>
          <a:p>
            <a:r>
              <a:t>Proving bounds: find constants that satisfy inequalities</a:t>
            </a:r>
          </a:p>
        </p:txBody>
      </p:sp>
      <p:sp>
        <p:nvSpPr>
          <p:cNvPr id="236" name="Show that 5n2 – 15n + 100 is Θ(n2)…"/>
          <p:cNvSpPr txBox="1">
            <a:spLocks noGrp="1"/>
          </p:cNvSpPr>
          <p:nvPr>
            <p:ph type="body" sz="half" idx="4294967295"/>
          </p:nvPr>
        </p:nvSpPr>
        <p:spPr>
          <a:xfrm>
            <a:off x="228600" y="1371600"/>
            <a:ext cx="8686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96111">
              <a:spcBef>
                <a:spcPts val="500"/>
              </a:spcBef>
              <a:buSzTx/>
              <a:buFont typeface="Wingdings"/>
              <a:buNone/>
              <a:defRPr sz="2352"/>
            </a:pPr>
            <a:r>
              <a:t>Show that </a:t>
            </a:r>
            <a:r>
              <a:rPr i="1"/>
              <a:t>5n</a:t>
            </a:r>
            <a:r>
              <a:rPr i="1" baseline="29959"/>
              <a:t>2 </a:t>
            </a:r>
            <a:r>
              <a:rPr i="1"/>
              <a:t>– 15n + 100</a:t>
            </a:r>
            <a:r>
              <a:t> is </a:t>
            </a:r>
            <a:r>
              <a:rPr i="1"/>
              <a:t>Θ</a:t>
            </a:r>
            <a:r>
              <a:t>(</a:t>
            </a:r>
            <a:r>
              <a:rPr i="1"/>
              <a:t>n</a:t>
            </a:r>
            <a:r>
              <a:rPr i="1" baseline="29959"/>
              <a:t>2</a:t>
            </a:r>
            <a:r>
              <a:t>)</a:t>
            </a:r>
          </a:p>
          <a:p>
            <a:pPr marL="0" indent="0" defTabSz="896111">
              <a:buSzTx/>
              <a:buFont typeface="Wingdings"/>
              <a:buNone/>
              <a:defRPr sz="2352"/>
            </a:pPr>
            <a:endParaRPr/>
          </a:p>
          <a:p>
            <a:pPr marL="0" indent="0" defTabSz="896111">
              <a:spcBef>
                <a:spcPts val="500"/>
              </a:spcBef>
              <a:buSzTx/>
              <a:buFont typeface="Wingdings"/>
              <a:buNone/>
              <a:defRPr sz="2352"/>
            </a:pPr>
            <a:r>
              <a:t>Step 1: Prove O(</a:t>
            </a:r>
            <a:r>
              <a:rPr i="1"/>
              <a:t>n</a:t>
            </a:r>
            <a:r>
              <a:rPr i="1" baseline="29959"/>
              <a:t>2</a:t>
            </a:r>
            <a:r>
              <a:t>) – Find constants </a:t>
            </a:r>
            <a:r>
              <a:rPr i="1"/>
              <a:t>c</a:t>
            </a:r>
            <a:r>
              <a:t> and </a:t>
            </a:r>
            <a:r>
              <a:rPr i="1"/>
              <a:t>n</a:t>
            </a:r>
            <a:r>
              <a:rPr i="1" baseline="-25387"/>
              <a:t>0</a:t>
            </a:r>
            <a:r>
              <a:t> such that </a:t>
            </a:r>
            <a:br/>
            <a:r>
              <a:rPr i="1"/>
              <a:t>5n</a:t>
            </a:r>
            <a:r>
              <a:rPr i="1" baseline="29959"/>
              <a:t>2 </a:t>
            </a:r>
            <a:r>
              <a:rPr i="1"/>
              <a:t>– 15n + 100</a:t>
            </a:r>
            <a:r>
              <a:t> ≤ </a:t>
            </a:r>
            <a:r>
              <a:rPr i="1"/>
              <a:t>cn</a:t>
            </a:r>
            <a:r>
              <a:rPr i="1" baseline="29959"/>
              <a:t>2</a:t>
            </a:r>
            <a:r>
              <a:t> for all n &gt; </a:t>
            </a:r>
            <a:r>
              <a:rPr i="1"/>
              <a:t>n</a:t>
            </a:r>
            <a:r>
              <a:rPr i="1" baseline="-25387"/>
              <a:t>0</a:t>
            </a:r>
          </a:p>
        </p:txBody>
      </p:sp>
      <p:pic>
        <p:nvPicPr>
          <p:cNvPr id="237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062" y="3200400"/>
            <a:ext cx="3849688" cy="5683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image.pdf" descr="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600" y="3906837"/>
            <a:ext cx="3911600" cy="568326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Let n0 =1 and c = 5 + 100 = 105.…"/>
          <p:cNvSpPr txBox="1"/>
          <p:nvPr/>
        </p:nvSpPr>
        <p:spPr>
          <a:xfrm>
            <a:off x="1036319" y="5029200"/>
            <a:ext cx="7071362" cy="9274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1800"/>
            </a:pPr>
            <a:r>
              <a:t>Let </a:t>
            </a:r>
            <a:r>
              <a:rPr i="1"/>
              <a:t>n</a:t>
            </a:r>
            <a:r>
              <a:rPr i="1" baseline="-25000"/>
              <a:t>0</a:t>
            </a:r>
            <a:r>
              <a:rPr i="1"/>
              <a:t> </a:t>
            </a:r>
            <a:r>
              <a:t>=1 and </a:t>
            </a:r>
            <a:r>
              <a:rPr i="1"/>
              <a:t>c</a:t>
            </a:r>
            <a:r>
              <a:t> = 5 + 100 = 105.</a:t>
            </a:r>
          </a:p>
          <a:p>
            <a:pPr defTabSz="457200">
              <a:defRPr sz="1800"/>
            </a:pPr>
            <a:r>
              <a:t>100/n</a:t>
            </a:r>
            <a:r>
              <a:rPr baseline="30000"/>
              <a:t>2</a:t>
            </a:r>
            <a:r>
              <a:t> only get smaller as </a:t>
            </a:r>
            <a:r>
              <a:rPr i="1"/>
              <a:t>n</a:t>
            </a:r>
            <a:r>
              <a:t> increases and we ignore -15/</a:t>
            </a:r>
            <a:r>
              <a:rPr i="1"/>
              <a:t>n</a:t>
            </a:r>
            <a:r>
              <a:t> since it only varies between -15 and 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1" build="p" bldLvl="5" animBg="1" advAuto="0"/>
      <p:bldP spid="237" grpId="2" animBg="1" advAuto="0"/>
      <p:bldP spid="238" grpId="3" animBg="1" advAuto="0"/>
      <p:bldP spid="239" grpId="4" animBg="1" advAuto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roving bounds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Proving bounds</a:t>
            </a:r>
          </a:p>
        </p:txBody>
      </p:sp>
      <p:sp>
        <p:nvSpPr>
          <p:cNvPr id="242" name="Step 2: Prove Ω(n2) – Find constants c and n0 such that 5n2 – 15n + 100 ≥ cn2 for all n &gt; n0"/>
          <p:cNvSpPr txBox="1">
            <a:spLocks noGrp="1"/>
          </p:cNvSpPr>
          <p:nvPr>
            <p:ph type="body" sz="quarter" idx="4294967295"/>
          </p:nvPr>
        </p:nvSpPr>
        <p:spPr>
          <a:xfrm>
            <a:off x="457200" y="1719262"/>
            <a:ext cx="8229600" cy="11001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Step 2: Prove Ω(</a:t>
            </a:r>
            <a:r>
              <a:rPr i="1"/>
              <a:t>n</a:t>
            </a:r>
            <a:r>
              <a:rPr i="1" baseline="30000"/>
              <a:t>2</a:t>
            </a:r>
            <a:r>
              <a:t>) – Find constants </a:t>
            </a:r>
            <a:r>
              <a:rPr i="1"/>
              <a:t>c</a:t>
            </a:r>
            <a:r>
              <a:t> and </a:t>
            </a:r>
            <a:r>
              <a:rPr i="1"/>
              <a:t>n</a:t>
            </a:r>
            <a:r>
              <a:rPr i="1" baseline="-25000"/>
              <a:t>0</a:t>
            </a:r>
            <a:r>
              <a:t> such that </a:t>
            </a:r>
            <a:r>
              <a:rPr i="1"/>
              <a:t>5n</a:t>
            </a:r>
            <a:r>
              <a:rPr i="1" baseline="30000"/>
              <a:t>2 </a:t>
            </a:r>
            <a:r>
              <a:rPr i="1"/>
              <a:t>– 15n + 100</a:t>
            </a:r>
            <a:r>
              <a:t> ≥ </a:t>
            </a:r>
            <a:r>
              <a:rPr i="1"/>
              <a:t>cn</a:t>
            </a:r>
            <a:r>
              <a:rPr i="1" baseline="30000"/>
              <a:t>2</a:t>
            </a:r>
            <a:r>
              <a:t> for all n &gt; </a:t>
            </a:r>
            <a:r>
              <a:rPr i="1"/>
              <a:t>n</a:t>
            </a:r>
            <a:r>
              <a:rPr i="1" baseline="-25000"/>
              <a:t>0</a:t>
            </a:r>
          </a:p>
        </p:txBody>
      </p:sp>
      <p:pic>
        <p:nvPicPr>
          <p:cNvPr id="243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062" y="3200400"/>
            <a:ext cx="3849688" cy="5683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image.pdf" descr="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600" y="3906837"/>
            <a:ext cx="3911600" cy="568326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Let n0 =4 and c = 5 – 15/4 = 1.25 (or anything less than 1.25). 15/n is always decreasing and we ignore 100/n2 since it is always between 0 and 100."/>
          <p:cNvSpPr txBox="1"/>
          <p:nvPr/>
        </p:nvSpPr>
        <p:spPr>
          <a:xfrm>
            <a:off x="1112519" y="4876800"/>
            <a:ext cx="7071362" cy="9274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1800"/>
            </a:pPr>
            <a:r>
              <a:t>Let </a:t>
            </a:r>
            <a:r>
              <a:rPr i="1"/>
              <a:t>n</a:t>
            </a:r>
            <a:r>
              <a:rPr i="1" baseline="-25000"/>
              <a:t>0</a:t>
            </a:r>
            <a:r>
              <a:rPr i="1"/>
              <a:t> </a:t>
            </a:r>
            <a:r>
              <a:t>=4 and </a:t>
            </a:r>
            <a:r>
              <a:rPr i="1"/>
              <a:t>c</a:t>
            </a:r>
            <a:r>
              <a:t> = 5 – 15/4 = 1.25 (or anything less than 1.25). 15/n is always decreasing and we ignore 100/n</a:t>
            </a:r>
            <a:r>
              <a:rPr baseline="30000"/>
              <a:t>2</a:t>
            </a:r>
            <a:r>
              <a:t> since it is always between 0 and 100.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1" animBg="1" advAuto="0"/>
      <p:bldP spid="244" grpId="2" animBg="1" advAuto="0"/>
      <p:bldP spid="245" grpId="3" animBg="1" advAuto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Bounds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Bounds</a:t>
            </a:r>
          </a:p>
        </p:txBody>
      </p:sp>
      <p:pic>
        <p:nvPicPr>
          <p:cNvPr id="248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0" y="1600200"/>
            <a:ext cx="2235200" cy="609600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No"/>
          <p:cNvSpPr txBox="1"/>
          <p:nvPr/>
        </p:nvSpPr>
        <p:spPr>
          <a:xfrm>
            <a:off x="4312919" y="1524000"/>
            <a:ext cx="2727962" cy="609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3600" b="1">
                <a:solidFill>
                  <a:srgbClr val="0000FF"/>
                </a:solidFill>
              </a:defRPr>
            </a:lvl1pPr>
          </a:lstStyle>
          <a:p>
            <a:r>
              <a:t>No</a:t>
            </a:r>
          </a:p>
        </p:txBody>
      </p:sp>
      <p:sp>
        <p:nvSpPr>
          <p:cNvPr id="250" name="How would we prove it?"/>
          <p:cNvSpPr txBox="1"/>
          <p:nvPr/>
        </p:nvSpPr>
        <p:spPr>
          <a:xfrm>
            <a:off x="1493519" y="2743200"/>
            <a:ext cx="5928362" cy="609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3600">
                <a:solidFill>
                  <a:srgbClr val="FF0000"/>
                </a:solidFill>
              </a:defRPr>
            </a:lvl1pPr>
          </a:lstStyle>
          <a:p>
            <a:r>
              <a:t>How would we prove it?</a:t>
            </a:r>
          </a:p>
        </p:txBody>
      </p:sp>
      <p:pic>
        <p:nvPicPr>
          <p:cNvPr id="251" name="image.pdf" descr="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25" y="3513137"/>
            <a:ext cx="7974013" cy="10144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3" animBg="1" advAuto="0"/>
      <p:bldP spid="250" grpId="2" animBg="1" advAuto="0"/>
      <p:bldP spid="251" grpId="1" animBg="1" advAuto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Disproving bounds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Disproving bounds</a:t>
            </a:r>
          </a:p>
        </p:txBody>
      </p:sp>
      <p:pic>
        <p:nvPicPr>
          <p:cNvPr id="254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2235200" cy="609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image.pdf" descr="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25" y="2446337"/>
            <a:ext cx="7974013" cy="1014413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Assume it’s true.…"/>
          <p:cNvSpPr txBox="1"/>
          <p:nvPr/>
        </p:nvSpPr>
        <p:spPr>
          <a:xfrm>
            <a:off x="350519" y="3810000"/>
            <a:ext cx="8442962" cy="1125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2200" b="1">
                <a:solidFill>
                  <a:srgbClr val="008000"/>
                </a:solidFill>
              </a:defRPr>
            </a:pPr>
            <a:r>
              <a:t>Assume it’s true</a:t>
            </a:r>
            <a:r>
              <a:rPr b="0"/>
              <a:t>.</a:t>
            </a:r>
          </a:p>
          <a:p>
            <a:pPr defTabSz="457200">
              <a:defRPr sz="2200">
                <a:solidFill>
                  <a:srgbClr val="008000"/>
                </a:solidFill>
              </a:defRPr>
            </a:pPr>
            <a:endParaRPr b="0"/>
          </a:p>
          <a:p>
            <a:pPr defTabSz="457200">
              <a:defRPr sz="2200">
                <a:solidFill>
                  <a:srgbClr val="008000"/>
                </a:solidFill>
              </a:defRPr>
            </a:pPr>
            <a:r>
              <a:t>That means there exists some </a:t>
            </a:r>
            <a:r>
              <a:rPr i="1"/>
              <a:t>c</a:t>
            </a:r>
            <a:r>
              <a:t> and </a:t>
            </a:r>
            <a:r>
              <a:rPr i="1"/>
              <a:t>n</a:t>
            </a:r>
            <a:r>
              <a:rPr i="1" baseline="-25000"/>
              <a:t>0 </a:t>
            </a:r>
            <a:r>
              <a:t>such that</a:t>
            </a:r>
          </a:p>
        </p:txBody>
      </p:sp>
      <p:pic>
        <p:nvPicPr>
          <p:cNvPr id="257" name="image.pdf" descr="image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6275" y="5181600"/>
            <a:ext cx="3082925" cy="6429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image.pdf" descr="image.pd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600" y="5799137"/>
            <a:ext cx="1117600" cy="474663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contradiction!"/>
          <p:cNvSpPr txBox="1"/>
          <p:nvPr/>
        </p:nvSpPr>
        <p:spPr>
          <a:xfrm>
            <a:off x="3398519" y="5862637"/>
            <a:ext cx="219456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1800">
                <a:solidFill>
                  <a:srgbClr val="FF0000"/>
                </a:solidFill>
              </a:defRPr>
            </a:lvl1pPr>
          </a:lstStyle>
          <a:p>
            <a:r>
              <a:t>contradiction!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2" animBg="1" advAuto="0"/>
      <p:bldP spid="257" grpId="1" animBg="1" advAuto="0"/>
      <p:bldP spid="258" grpId="3" animBg="1" advAuto="0"/>
      <p:bldP spid="259" grpId="4" animBg="1" advAuto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ome rules of thumb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Some rules of thumb</a:t>
            </a:r>
          </a:p>
        </p:txBody>
      </p:sp>
      <p:sp>
        <p:nvSpPr>
          <p:cNvPr id="262" name="Multiplicative constants can be omitted…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Multiplicative constants can be omitted</a:t>
            </a:r>
          </a:p>
          <a:p>
            <a:pPr marL="692150" lvl="1" indent="-347662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 sz="2000" i="1"/>
            </a:pPr>
            <a:r>
              <a:t>14n</a:t>
            </a:r>
            <a:r>
              <a:rPr baseline="30000"/>
              <a:t>2</a:t>
            </a:r>
            <a:r>
              <a:rPr i="0"/>
              <a:t> becomes </a:t>
            </a:r>
            <a:r>
              <a:t>n</a:t>
            </a:r>
            <a:r>
              <a:rPr baseline="30000"/>
              <a:t>2</a:t>
            </a:r>
          </a:p>
          <a:p>
            <a:pPr marL="692150" lvl="1" indent="-347662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 sz="2000"/>
            </a:pPr>
            <a:r>
              <a:t>7 log </a:t>
            </a:r>
            <a:r>
              <a:rPr i="1"/>
              <a:t>n</a:t>
            </a:r>
            <a:r>
              <a:t> become log </a:t>
            </a:r>
            <a:r>
              <a:rPr i="1"/>
              <a:t>n</a:t>
            </a:r>
          </a:p>
          <a:p>
            <a:pPr marL="0" indent="0">
              <a:lnSpc>
                <a:spcPct val="90000"/>
              </a:lnSpc>
              <a:buSzTx/>
              <a:buFont typeface="Wingdings"/>
              <a:buNone/>
              <a:defRPr sz="2400"/>
            </a:pPr>
            <a:endParaRPr i="1"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Lower order functions can be omitted</a:t>
            </a:r>
          </a:p>
          <a:p>
            <a:pPr marL="692150" lvl="1" indent="-347662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 sz="2000" i="1"/>
            </a:pPr>
            <a:r>
              <a:t>n</a:t>
            </a:r>
            <a:r>
              <a:rPr i="0"/>
              <a:t> + 5 becomes </a:t>
            </a:r>
            <a:r>
              <a:t>n</a:t>
            </a:r>
          </a:p>
          <a:p>
            <a:pPr marL="692150" lvl="1" indent="-347662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 sz="2000" i="1"/>
            </a:pPr>
            <a:r>
              <a:t>n</a:t>
            </a:r>
            <a:r>
              <a:rPr baseline="30000"/>
              <a:t>2</a:t>
            </a:r>
            <a:r>
              <a:t> + n</a:t>
            </a:r>
            <a:r>
              <a:rPr i="0"/>
              <a:t> becomes </a:t>
            </a:r>
            <a:r>
              <a:t>n</a:t>
            </a:r>
            <a:r>
              <a:rPr baseline="30000"/>
              <a:t>2</a:t>
            </a:r>
          </a:p>
          <a:p>
            <a:pPr marL="0" indent="0">
              <a:lnSpc>
                <a:spcPct val="90000"/>
              </a:lnSpc>
              <a:buSzTx/>
              <a:buFont typeface="Wingdings"/>
              <a:buNone/>
              <a:defRPr sz="2400" i="1"/>
            </a:pPr>
            <a:endParaRPr baseline="30000"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i="1"/>
            </a:pPr>
            <a:r>
              <a:t>n</a:t>
            </a:r>
            <a:r>
              <a:rPr baseline="30000"/>
              <a:t>a</a:t>
            </a:r>
            <a:r>
              <a:rPr i="0"/>
              <a:t> dominates </a:t>
            </a:r>
            <a:r>
              <a:t>n</a:t>
            </a:r>
            <a:r>
              <a:rPr baseline="30000"/>
              <a:t>b</a:t>
            </a:r>
            <a:r>
              <a:rPr i="0"/>
              <a:t> if </a:t>
            </a:r>
            <a:r>
              <a:t>a</a:t>
            </a:r>
            <a:r>
              <a:rPr i="0"/>
              <a:t> &gt; </a:t>
            </a:r>
            <a:r>
              <a:t>b</a:t>
            </a:r>
            <a:r>
              <a:rPr i="0"/>
              <a:t> </a:t>
            </a:r>
          </a:p>
          <a:p>
            <a:pPr marL="692150" lvl="1" indent="-347662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 sz="2000" i="1"/>
            </a:pPr>
            <a:r>
              <a:t>n</a:t>
            </a:r>
            <a:r>
              <a:rPr baseline="30000"/>
              <a:t>2</a:t>
            </a:r>
            <a:r>
              <a:t> </a:t>
            </a:r>
            <a:r>
              <a:rPr i="0"/>
              <a:t>dominates </a:t>
            </a:r>
            <a:r>
              <a:t>n</a:t>
            </a:r>
            <a:r>
              <a:rPr i="0"/>
              <a:t>, so </a:t>
            </a:r>
            <a:r>
              <a:t>n</a:t>
            </a:r>
            <a:r>
              <a:rPr baseline="30000"/>
              <a:t>2</a:t>
            </a:r>
            <a:r>
              <a:t>+n</a:t>
            </a:r>
            <a:r>
              <a:rPr i="0"/>
              <a:t> becomes </a:t>
            </a:r>
            <a:r>
              <a:t>n</a:t>
            </a:r>
            <a:r>
              <a:rPr baseline="30000"/>
              <a:t>2</a:t>
            </a:r>
          </a:p>
          <a:p>
            <a:pPr marL="692150" lvl="1" indent="-347662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 sz="2000" i="1"/>
            </a:pPr>
            <a:r>
              <a:t>n</a:t>
            </a:r>
            <a:r>
              <a:rPr baseline="30000"/>
              <a:t>1.5</a:t>
            </a:r>
            <a:r>
              <a:rPr i="0"/>
              <a:t> dominates </a:t>
            </a:r>
            <a:r>
              <a:t>n</a:t>
            </a:r>
            <a:r>
              <a:rPr baseline="30000"/>
              <a:t>1.4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ome rules of thumb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Some rules of thumb</a:t>
            </a:r>
          </a:p>
        </p:txBody>
      </p:sp>
      <p:sp>
        <p:nvSpPr>
          <p:cNvPr id="265" name="an dominates bn if a &gt; b…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2000" i="1"/>
            </a:pPr>
            <a:r>
              <a:t>a</a:t>
            </a:r>
            <a:r>
              <a:rPr baseline="30000"/>
              <a:t>n</a:t>
            </a:r>
            <a:r>
              <a:rPr i="0"/>
              <a:t> dominates </a:t>
            </a:r>
            <a:r>
              <a:t>b</a:t>
            </a:r>
            <a:r>
              <a:rPr baseline="30000"/>
              <a:t>n</a:t>
            </a:r>
            <a:r>
              <a:rPr i="0"/>
              <a:t> if </a:t>
            </a:r>
            <a:r>
              <a:t>a &gt; b</a:t>
            </a:r>
          </a:p>
          <a:p>
            <a:pPr marL="692150" lvl="1" indent="-347662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 sz="1800" i="1"/>
            </a:pPr>
            <a:r>
              <a:t>3</a:t>
            </a:r>
            <a:r>
              <a:rPr baseline="30000"/>
              <a:t>n</a:t>
            </a:r>
            <a:r>
              <a:t> </a:t>
            </a:r>
            <a:r>
              <a:rPr i="0"/>
              <a:t>dominates </a:t>
            </a:r>
            <a:r>
              <a:t>2</a:t>
            </a:r>
            <a:r>
              <a:rPr baseline="30000"/>
              <a:t>n</a:t>
            </a:r>
          </a:p>
          <a:p>
            <a:pPr marL="0" indent="0">
              <a:lnSpc>
                <a:spcPct val="90000"/>
              </a:lnSpc>
              <a:buSzTx/>
              <a:buFont typeface="Wingdings"/>
              <a:buNone/>
              <a:defRPr sz="2000" b="1"/>
            </a:pPr>
            <a:endParaRPr baseline="30000"/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2000" b="1"/>
            </a:pPr>
            <a:r>
              <a:t>Any</a:t>
            </a:r>
            <a:r>
              <a:rPr b="0"/>
              <a:t> exponential dominates any polynomial</a:t>
            </a:r>
          </a:p>
          <a:p>
            <a:pPr marL="692150" lvl="1" indent="-347662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 sz="1800" i="1"/>
            </a:pPr>
            <a:r>
              <a:t>3</a:t>
            </a:r>
            <a:r>
              <a:rPr baseline="30000"/>
              <a:t>n</a:t>
            </a:r>
            <a:r>
              <a:rPr i="0"/>
              <a:t> dominates </a:t>
            </a:r>
            <a:r>
              <a:t>n</a:t>
            </a:r>
            <a:r>
              <a:rPr baseline="30000"/>
              <a:t>5</a:t>
            </a:r>
          </a:p>
          <a:p>
            <a:pPr marL="692150" lvl="1" indent="-347662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 sz="1800" i="1"/>
            </a:pPr>
            <a:r>
              <a:t>2</a:t>
            </a:r>
            <a:r>
              <a:rPr baseline="30000"/>
              <a:t>n</a:t>
            </a:r>
            <a:r>
              <a:rPr i="0"/>
              <a:t> dominates </a:t>
            </a:r>
            <a:r>
              <a:t>n</a:t>
            </a:r>
            <a:r>
              <a:rPr baseline="30000"/>
              <a:t>c</a:t>
            </a:r>
          </a:p>
          <a:p>
            <a:pPr marL="0" indent="0">
              <a:lnSpc>
                <a:spcPct val="90000"/>
              </a:lnSpc>
              <a:buSzTx/>
              <a:buFont typeface="Wingdings"/>
              <a:buNone/>
              <a:defRPr sz="2000" b="1"/>
            </a:pPr>
            <a:endParaRPr baseline="30000"/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2000" b="1"/>
            </a:pPr>
            <a:r>
              <a:t>Any</a:t>
            </a:r>
            <a:r>
              <a:rPr b="0"/>
              <a:t> polynomial dominates any logorithm</a:t>
            </a:r>
          </a:p>
          <a:p>
            <a:pPr marL="692150" lvl="1" indent="-347662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 sz="1800" i="1"/>
            </a:pPr>
            <a:r>
              <a:t>n</a:t>
            </a:r>
            <a:r>
              <a:rPr i="0"/>
              <a:t> dominates log </a:t>
            </a:r>
            <a:r>
              <a:t>n</a:t>
            </a:r>
            <a:r>
              <a:rPr i="0"/>
              <a:t> or log log </a:t>
            </a:r>
            <a:r>
              <a:t>n</a:t>
            </a:r>
          </a:p>
          <a:p>
            <a:pPr marL="692150" lvl="1" indent="-347662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 sz="1800" i="1"/>
            </a:pPr>
            <a:r>
              <a:t>n</a:t>
            </a:r>
            <a:r>
              <a:rPr baseline="30000"/>
              <a:t>2</a:t>
            </a:r>
            <a:r>
              <a:rPr i="0"/>
              <a:t> dominates </a:t>
            </a:r>
            <a:r>
              <a:t>n</a:t>
            </a:r>
            <a:r>
              <a:rPr i="0"/>
              <a:t> log </a:t>
            </a:r>
            <a:r>
              <a:t>n</a:t>
            </a:r>
          </a:p>
          <a:p>
            <a:pPr marL="692150" lvl="1" indent="-347662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 sz="1800" i="1"/>
            </a:pPr>
            <a:r>
              <a:t>n</a:t>
            </a:r>
            <a:r>
              <a:rPr baseline="30000"/>
              <a:t>1/2</a:t>
            </a:r>
            <a:r>
              <a:rPr i="0"/>
              <a:t> dominates </a:t>
            </a:r>
            <a:r>
              <a:t>log n</a:t>
            </a:r>
          </a:p>
          <a:p>
            <a:pPr marL="0" indent="0">
              <a:lnSpc>
                <a:spcPct val="90000"/>
              </a:lnSpc>
              <a:buSzTx/>
              <a:buFont typeface="Wingdings"/>
              <a:buNone/>
              <a:defRPr sz="2000"/>
            </a:pPr>
            <a:endParaRPr/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2000"/>
            </a:pPr>
            <a:r>
              <a:t>Do </a:t>
            </a:r>
            <a:r>
              <a:rPr b="1"/>
              <a:t>not</a:t>
            </a:r>
            <a:r>
              <a:t> omit lower order terms of different variables (</a:t>
            </a:r>
            <a:r>
              <a:rPr i="1"/>
              <a:t>n</a:t>
            </a:r>
            <a:r>
              <a:rPr i="1" baseline="30000"/>
              <a:t>2</a:t>
            </a:r>
            <a:r>
              <a:t> + </a:t>
            </a:r>
            <a:r>
              <a:rPr i="1"/>
              <a:t>m</a:t>
            </a:r>
            <a:r>
              <a:t>) does not become </a:t>
            </a:r>
            <a:r>
              <a:rPr i="1"/>
              <a:t>n</a:t>
            </a:r>
            <a:r>
              <a:rPr i="1" baseline="30000"/>
              <a:t>2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F358B-99F0-3446-8EDD-DFBC6819B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Inductive proofs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8972F-9F2A-A941-9AB1-1B6741849D4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Weak: inductive hypothesis only assumes it holds for some step (e.g., </a:t>
            </a:r>
            <a:r>
              <a:rPr lang="en-US" i="1" dirty="0"/>
              <a:t>k</a:t>
            </a:r>
            <a:r>
              <a:rPr lang="en-US" dirty="0"/>
              <a:t>th step)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Strong: inductive hypothesis assumes it holds for all steps from the base case up to </a:t>
            </a:r>
            <a:r>
              <a:rPr lang="en-US" i="1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437786922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Big O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Big O</a:t>
            </a:r>
          </a:p>
        </p:txBody>
      </p:sp>
      <p:sp>
        <p:nvSpPr>
          <p:cNvPr id="268" name="n2 + n log n + 50…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SzTx/>
              <a:buFont typeface="Wingdings"/>
              <a:buNone/>
              <a:defRPr sz="3400"/>
            </a:pPr>
            <a:r>
              <a:t>n</a:t>
            </a:r>
            <a:r>
              <a:rPr baseline="30000"/>
              <a:t>2</a:t>
            </a:r>
            <a:r>
              <a:t> + n log n + 50</a:t>
            </a:r>
          </a:p>
          <a:p>
            <a:pPr marL="0" indent="0">
              <a:buChar char="●"/>
              <a:defRPr sz="3400"/>
            </a:pPr>
            <a:endParaRPr/>
          </a:p>
          <a:p>
            <a:pPr marL="0" indent="0">
              <a:spcBef>
                <a:spcPts val="800"/>
              </a:spcBef>
              <a:buSzTx/>
              <a:buFont typeface="Wingdings"/>
              <a:buNone/>
              <a:defRPr sz="3400"/>
            </a:pPr>
            <a:r>
              <a:t>2</a:t>
            </a:r>
            <a:r>
              <a:rPr baseline="30000"/>
              <a:t>n </a:t>
            </a:r>
            <a:r>
              <a:t>-15n</a:t>
            </a:r>
            <a:r>
              <a:rPr baseline="30000"/>
              <a:t>2 </a:t>
            </a:r>
            <a:r>
              <a:t>+ n</a:t>
            </a:r>
            <a:r>
              <a:rPr baseline="30000"/>
              <a:t>3 </a:t>
            </a:r>
            <a:r>
              <a:t>log n</a:t>
            </a:r>
          </a:p>
          <a:p>
            <a:pPr marL="0" indent="0">
              <a:buChar char="●"/>
              <a:defRPr sz="3400"/>
            </a:pPr>
            <a:endParaRPr/>
          </a:p>
          <a:p>
            <a:pPr marL="0" indent="0">
              <a:spcBef>
                <a:spcPts val="800"/>
              </a:spcBef>
              <a:buSzTx/>
              <a:buFont typeface="Wingdings"/>
              <a:buNone/>
              <a:defRPr sz="3400"/>
            </a:pPr>
            <a:r>
              <a:t>n</a:t>
            </a:r>
            <a:r>
              <a:rPr baseline="30000"/>
              <a:t>log n</a:t>
            </a:r>
            <a:r>
              <a:t> + n</a:t>
            </a:r>
            <a:r>
              <a:rPr baseline="30000"/>
              <a:t>2</a:t>
            </a:r>
            <a:r>
              <a:t> + 15n</a:t>
            </a:r>
            <a:r>
              <a:rPr baseline="30000"/>
              <a:t>3</a:t>
            </a:r>
          </a:p>
          <a:p>
            <a:pPr marL="0" indent="0">
              <a:buChar char="●"/>
              <a:defRPr sz="3400"/>
            </a:pPr>
            <a:endParaRPr baseline="30000"/>
          </a:p>
          <a:p>
            <a:pPr marL="0" indent="0">
              <a:spcBef>
                <a:spcPts val="800"/>
              </a:spcBef>
              <a:buSzTx/>
              <a:buFont typeface="Wingdings"/>
              <a:buNone/>
              <a:defRPr sz="3400"/>
            </a:pPr>
            <a:r>
              <a:t>n</a:t>
            </a:r>
            <a:r>
              <a:rPr baseline="30000"/>
              <a:t>5 </a:t>
            </a:r>
            <a:r>
              <a:t>+ n! + n</a:t>
            </a:r>
            <a:r>
              <a:rPr baseline="30000"/>
              <a:t>n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ome examples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Some examples</a:t>
            </a:r>
          </a:p>
        </p:txBody>
      </p:sp>
      <p:sp>
        <p:nvSpPr>
          <p:cNvPr id="271" name="O(1) – constant.  Fixed amount of work, regardless of the input size…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●"/>
            </a:pPr>
            <a:r>
              <a:t>O(1) – constant.  Fixed amount of work, regardless of the input size</a:t>
            </a:r>
          </a:p>
          <a:p>
            <a:pPr marL="692150" lvl="1" indent="-347662">
              <a:spcBef>
                <a:spcPts val="0"/>
              </a:spcBef>
              <a:buClr>
                <a:schemeClr val="accent2"/>
              </a:buClr>
              <a:defRPr sz="2600"/>
            </a:pPr>
            <a:r>
              <a:t>add two 32 bit numbers</a:t>
            </a:r>
          </a:p>
          <a:p>
            <a:pPr marL="692150" lvl="1" indent="-347662">
              <a:spcBef>
                <a:spcPts val="0"/>
              </a:spcBef>
              <a:buClr>
                <a:schemeClr val="accent2"/>
              </a:buClr>
              <a:defRPr sz="2600"/>
            </a:pPr>
            <a:r>
              <a:t>determine if a number is even or odd</a:t>
            </a:r>
          </a:p>
          <a:p>
            <a:pPr marL="692150" lvl="1" indent="-347662">
              <a:spcBef>
                <a:spcPts val="0"/>
              </a:spcBef>
              <a:buClr>
                <a:schemeClr val="accent2"/>
              </a:buClr>
              <a:defRPr sz="2600"/>
            </a:pPr>
            <a:r>
              <a:t>sum the first 20 elements of an array</a:t>
            </a:r>
          </a:p>
          <a:p>
            <a:pPr marL="692150" lvl="1" indent="-347662">
              <a:spcBef>
                <a:spcPts val="0"/>
              </a:spcBef>
              <a:buClr>
                <a:schemeClr val="accent2"/>
              </a:buClr>
              <a:defRPr sz="2600"/>
            </a:pPr>
            <a:r>
              <a:t>delete an element from a doubly linked list</a:t>
            </a:r>
          </a:p>
          <a:p>
            <a:pPr>
              <a:buChar char="●"/>
            </a:pPr>
            <a:r>
              <a:t>O(log </a:t>
            </a:r>
            <a:r>
              <a:rPr i="1"/>
              <a:t>n</a:t>
            </a:r>
            <a:r>
              <a:t>) – logarithmic.  At each iteration, discards some portion of the input (i.e. half)</a:t>
            </a:r>
          </a:p>
          <a:p>
            <a:pPr marL="692150" lvl="1" indent="-347662">
              <a:spcBef>
                <a:spcPts val="0"/>
              </a:spcBef>
              <a:buClr>
                <a:schemeClr val="accent2"/>
              </a:buClr>
              <a:defRPr sz="2600"/>
            </a:pPr>
            <a:r>
              <a:t>binary search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" grpId="1" build="p" bldLvl="5" animBg="1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ome examples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Some examples</a:t>
            </a:r>
          </a:p>
        </p:txBody>
      </p:sp>
      <p:sp>
        <p:nvSpPr>
          <p:cNvPr id="274" name="O(n) – linear. Do a constant amount of work on each element of the input…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●"/>
            </a:pPr>
            <a:r>
              <a:t>O(</a:t>
            </a:r>
            <a:r>
              <a:rPr i="1"/>
              <a:t>n</a:t>
            </a:r>
            <a:r>
              <a:t>) – linear. Do a constant amount of work on each element of the input</a:t>
            </a:r>
          </a:p>
          <a:p>
            <a:pPr marL="692150" lvl="1" indent="-347662">
              <a:spcBef>
                <a:spcPts val="0"/>
              </a:spcBef>
              <a:buClr>
                <a:schemeClr val="accent2"/>
              </a:buClr>
              <a:defRPr sz="2600"/>
            </a:pPr>
            <a:r>
              <a:t>find an item in a linked list</a:t>
            </a:r>
          </a:p>
          <a:p>
            <a:pPr marL="692150" lvl="1" indent="-347662">
              <a:spcBef>
                <a:spcPts val="0"/>
              </a:spcBef>
              <a:buClr>
                <a:schemeClr val="accent2"/>
              </a:buClr>
              <a:defRPr sz="2600"/>
            </a:pPr>
            <a:r>
              <a:t>determine the largest element in an array</a:t>
            </a:r>
          </a:p>
          <a:p>
            <a:pPr>
              <a:buChar char="●"/>
            </a:pPr>
            <a:r>
              <a:t>O(</a:t>
            </a:r>
            <a:r>
              <a:rPr i="1"/>
              <a:t>n</a:t>
            </a:r>
            <a:r>
              <a:t> log </a:t>
            </a:r>
            <a:r>
              <a:rPr i="1"/>
              <a:t>n</a:t>
            </a:r>
            <a:r>
              <a:t>) log-linear.  Divide and conquer algorithms with a linear amount of work to recombine</a:t>
            </a:r>
          </a:p>
          <a:p>
            <a:pPr marL="692150" lvl="1" indent="-347662">
              <a:spcBef>
                <a:spcPts val="0"/>
              </a:spcBef>
              <a:buClr>
                <a:schemeClr val="accent2"/>
              </a:buClr>
              <a:defRPr sz="2600"/>
            </a:pPr>
            <a:r>
              <a:t>Sort a list of number with MergeSort</a:t>
            </a:r>
          </a:p>
          <a:p>
            <a:pPr marL="692150" lvl="1" indent="-347662">
              <a:spcBef>
                <a:spcPts val="0"/>
              </a:spcBef>
              <a:buClr>
                <a:schemeClr val="accent2"/>
              </a:buClr>
              <a:defRPr sz="2600"/>
            </a:pPr>
            <a:r>
              <a:t>FFT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1" build="p" bldLvl="5" animBg="1" advAuto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ome examples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Some examples</a:t>
            </a:r>
          </a:p>
        </p:txBody>
      </p:sp>
      <p:sp>
        <p:nvSpPr>
          <p:cNvPr id="277" name="O(n2) – quadratic. Double nested loops that iterate over the data…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har char="●"/>
            </a:pPr>
            <a:r>
              <a:t>O(</a:t>
            </a:r>
            <a:r>
              <a:rPr i="1"/>
              <a:t>n</a:t>
            </a:r>
            <a:r>
              <a:rPr i="1" baseline="30000"/>
              <a:t>2</a:t>
            </a:r>
            <a:r>
              <a:t>) – quadratic. Double nested loops that iterate over the data</a:t>
            </a:r>
          </a:p>
          <a:p>
            <a:pPr marL="692150" lvl="1" indent="-347662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 sz="2600"/>
            </a:pPr>
            <a:r>
              <a:t>Insertion sort</a:t>
            </a:r>
          </a:p>
          <a:p>
            <a:pPr>
              <a:lnSpc>
                <a:spcPct val="90000"/>
              </a:lnSpc>
              <a:buChar char="●"/>
            </a:pPr>
            <a:r>
              <a:t>O(</a:t>
            </a:r>
            <a:r>
              <a:rPr i="1"/>
              <a:t>2</a:t>
            </a:r>
            <a:r>
              <a:rPr i="1" baseline="30000"/>
              <a:t>n</a:t>
            </a:r>
            <a:r>
              <a:t>) – exponential</a:t>
            </a:r>
          </a:p>
          <a:p>
            <a:pPr marL="692150" lvl="1" indent="-347662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 sz="2600"/>
            </a:pPr>
            <a:r>
              <a:t>Enumerate all possible subsets</a:t>
            </a:r>
          </a:p>
          <a:p>
            <a:pPr marL="692150" lvl="1" indent="-347662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 sz="2600"/>
            </a:pPr>
            <a:r>
              <a:t>Traveling salesman using dynamic programming</a:t>
            </a:r>
          </a:p>
          <a:p>
            <a:pPr>
              <a:lnSpc>
                <a:spcPct val="90000"/>
              </a:lnSpc>
              <a:buChar char="●"/>
            </a:pPr>
            <a:r>
              <a:t>O(n!)</a:t>
            </a:r>
          </a:p>
          <a:p>
            <a:pPr marL="692150" lvl="1" indent="-347662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 sz="2600"/>
            </a:pPr>
            <a:r>
              <a:t>Enumerate all permutations</a:t>
            </a:r>
          </a:p>
          <a:p>
            <a:pPr marL="692150" lvl="1" indent="-347662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defRPr sz="2600"/>
            </a:pPr>
            <a:r>
              <a:t>determinant of a matrix with expansion by minors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FF8D0-CC0F-1341-9A2B-79A075965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7A57D9-71F9-3F42-B5AB-DA1FD5FDF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904" y="3118945"/>
            <a:ext cx="4876800" cy="2133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E844C8-A429-0E42-88A6-0AC8D84ED9E6}"/>
              </a:ext>
            </a:extLst>
          </p:cNvPr>
          <p:cNvSpPr txBox="1"/>
          <p:nvPr/>
        </p:nvSpPr>
        <p:spPr>
          <a:xfrm>
            <a:off x="1450427" y="1907462"/>
            <a:ext cx="3641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sorting algorithm?</a:t>
            </a:r>
          </a:p>
        </p:txBody>
      </p:sp>
    </p:spTree>
    <p:extLst>
      <p:ext uri="{BB962C8B-B14F-4D97-AF65-F5344CB8AC3E}">
        <p14:creationId xmlns:p14="http://schemas.microsoft.com/office/powerpoint/2010/main" val="797858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FF8D0-CC0F-1341-9A2B-79A075965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969CD7-885B-4940-91A8-877731981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903" y="2875674"/>
            <a:ext cx="48768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6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7A15A5-D08F-8B4B-BA39-1CB18B5C7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909" y="174515"/>
            <a:ext cx="4876800" cy="25781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BE5073-125C-6A4B-B848-D65B807CA487}"/>
              </a:ext>
            </a:extLst>
          </p:cNvPr>
          <p:cNvSpPr txBox="1"/>
          <p:nvPr/>
        </p:nvSpPr>
        <p:spPr>
          <a:xfrm>
            <a:off x="616548" y="3059668"/>
            <a:ext cx="375660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Does it terminate?</a:t>
            </a:r>
          </a:p>
          <a:p>
            <a:endParaRPr lang="en-US" sz="2400" dirty="0"/>
          </a:p>
          <a:p>
            <a:r>
              <a:rPr lang="en-US" sz="2400" dirty="0"/>
              <a:t>Is it correct?</a:t>
            </a:r>
          </a:p>
          <a:p>
            <a:endParaRPr lang="en-US" sz="2400" dirty="0"/>
          </a:p>
          <a:p>
            <a:r>
              <a:rPr lang="en-US" sz="2400" dirty="0"/>
              <a:t>How long does it take to run?</a:t>
            </a:r>
          </a:p>
          <a:p>
            <a:endParaRPr lang="en-US" sz="2400" dirty="0"/>
          </a:p>
          <a:p>
            <a:r>
              <a:rPr lang="en-US" sz="2400" dirty="0"/>
              <a:t>Memory usage?</a:t>
            </a:r>
          </a:p>
        </p:txBody>
      </p:sp>
    </p:spTree>
    <p:extLst>
      <p:ext uri="{BB962C8B-B14F-4D97-AF65-F5344CB8AC3E}">
        <p14:creationId xmlns:p14="http://schemas.microsoft.com/office/powerpoint/2010/main" val="1112391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Insertion-sort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Insertion-sort</a:t>
            </a:r>
          </a:p>
        </p:txBody>
      </p:sp>
      <p:pic>
        <p:nvPicPr>
          <p:cNvPr id="10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1524000"/>
            <a:ext cx="6057900" cy="3263900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Does it terminate?"/>
          <p:cNvSpPr txBox="1"/>
          <p:nvPr/>
        </p:nvSpPr>
        <p:spPr>
          <a:xfrm>
            <a:off x="1830069" y="5373687"/>
            <a:ext cx="3814203" cy="609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3600">
                <a:solidFill>
                  <a:srgbClr val="FF0000"/>
                </a:solidFill>
              </a:defRPr>
            </a:lvl1pPr>
          </a:lstStyle>
          <a:p>
            <a:r>
              <a:rPr dirty="0"/>
              <a:t>Does it terminate?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nsertion-sort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Insertion-sort</a:t>
            </a:r>
          </a:p>
        </p:txBody>
      </p:sp>
      <p:pic>
        <p:nvPicPr>
          <p:cNvPr id="10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1524000"/>
            <a:ext cx="6057900" cy="3263900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Is it correct?  Can you prove it?"/>
          <p:cNvSpPr txBox="1"/>
          <p:nvPr/>
        </p:nvSpPr>
        <p:spPr>
          <a:xfrm>
            <a:off x="1830069" y="5373687"/>
            <a:ext cx="6431495" cy="609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3600">
                <a:solidFill>
                  <a:srgbClr val="FF0000"/>
                </a:solidFill>
              </a:defRPr>
            </a:lvl1pPr>
          </a:lstStyle>
          <a:p>
            <a:r>
              <a:t>Is it correct?  Can you prove it?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etwork">
  <a:themeElements>
    <a:clrScheme name="Networ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CC00"/>
      </a:accent1>
      <a:accent2>
        <a:srgbClr val="6699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Networ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twor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twork">
  <a:themeElements>
    <a:clrScheme name="Networ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CC00"/>
      </a:accent1>
      <a:accent2>
        <a:srgbClr val="6699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Networ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twor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1375</Words>
  <Application>Microsoft Macintosh PowerPoint</Application>
  <PresentationFormat>On-screen Show (4:3)</PresentationFormat>
  <Paragraphs>190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Helvetica Neue</vt:lpstr>
      <vt:lpstr>Wingdings</vt:lpstr>
      <vt:lpstr>Network</vt:lpstr>
      <vt:lpstr>Big O</vt:lpstr>
      <vt:lpstr>Administrative</vt:lpstr>
      <vt:lpstr>Inductive proofs</vt:lpstr>
      <vt:lpstr>Inductive proofs</vt:lpstr>
      <vt:lpstr>Sorting</vt:lpstr>
      <vt:lpstr>Sorting</vt:lpstr>
      <vt:lpstr>PowerPoint Presentation</vt:lpstr>
      <vt:lpstr>Insertion-sort</vt:lpstr>
      <vt:lpstr>Insertion-sort</vt:lpstr>
      <vt:lpstr>Loop invariant</vt:lpstr>
      <vt:lpstr>Loop invariant</vt:lpstr>
      <vt:lpstr>Loop invariant</vt:lpstr>
      <vt:lpstr>Insertion-sort</vt:lpstr>
      <vt:lpstr>Asymptotic notation</vt:lpstr>
      <vt:lpstr>Asymptotic notation</vt:lpstr>
      <vt:lpstr>For example…</vt:lpstr>
      <vt:lpstr>Runtime examples</vt:lpstr>
      <vt:lpstr>Big O: Upper bound</vt:lpstr>
      <vt:lpstr>Big O: Upper bound</vt:lpstr>
      <vt:lpstr>Big O: Upper bound</vt:lpstr>
      <vt:lpstr>Big O: Upper bound</vt:lpstr>
      <vt:lpstr>Big O: Upper bound</vt:lpstr>
      <vt:lpstr>Omega: Lower bound</vt:lpstr>
      <vt:lpstr>Omega: Lower bound</vt:lpstr>
      <vt:lpstr>Omega: Lower bound</vt:lpstr>
      <vt:lpstr>Theta: Upper and lower bound</vt:lpstr>
      <vt:lpstr>Theta: Upper and lower bound</vt:lpstr>
      <vt:lpstr>Theta: Upper and lower bound</vt:lpstr>
      <vt:lpstr>Theta: Upper and lower bound</vt:lpstr>
      <vt:lpstr>Visually</vt:lpstr>
      <vt:lpstr>Visually: upper bound</vt:lpstr>
      <vt:lpstr>Visually: lower bound</vt:lpstr>
      <vt:lpstr>worst-case vs. best-case vs. average-case</vt:lpstr>
      <vt:lpstr>Proving bounds: find constants that satisfy inequalities</vt:lpstr>
      <vt:lpstr>Proving bounds</vt:lpstr>
      <vt:lpstr>Bounds</vt:lpstr>
      <vt:lpstr>Disproving bounds</vt:lpstr>
      <vt:lpstr>Some rules of thumb</vt:lpstr>
      <vt:lpstr>Some rules of thumb</vt:lpstr>
      <vt:lpstr>Big O</vt:lpstr>
      <vt:lpstr>Some examples</vt:lpstr>
      <vt:lpstr>Some examples</vt:lpstr>
      <vt:lpstr>Some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O</dc:title>
  <cp:lastModifiedBy>Microsoft Office User</cp:lastModifiedBy>
  <cp:revision>8</cp:revision>
  <dcterms:modified xsi:type="dcterms:W3CDTF">2022-09-02T17:16:51Z</dcterms:modified>
</cp:coreProperties>
</file>