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89"/>
  </p:notesMasterIdLst>
  <p:sldIdLst>
    <p:sldId id="256" r:id="rId2"/>
    <p:sldId id="257" r:id="rId3"/>
    <p:sldId id="412" r:id="rId4"/>
    <p:sldId id="261" r:id="rId5"/>
    <p:sldId id="258" r:id="rId6"/>
    <p:sldId id="262" r:id="rId7"/>
    <p:sldId id="263" r:id="rId8"/>
    <p:sldId id="260" r:id="rId9"/>
    <p:sldId id="259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4" r:id="rId27"/>
    <p:sldId id="399" r:id="rId28"/>
    <p:sldId id="285" r:id="rId29"/>
    <p:sldId id="288" r:id="rId30"/>
    <p:sldId id="287" r:id="rId31"/>
    <p:sldId id="286" r:id="rId32"/>
    <p:sldId id="289" r:id="rId33"/>
    <p:sldId id="290" r:id="rId34"/>
    <p:sldId id="291" r:id="rId35"/>
    <p:sldId id="292" r:id="rId36"/>
    <p:sldId id="293" r:id="rId37"/>
    <p:sldId id="400" r:id="rId38"/>
    <p:sldId id="344" r:id="rId39"/>
    <p:sldId id="295" r:id="rId40"/>
    <p:sldId id="415" r:id="rId41"/>
    <p:sldId id="283" r:id="rId42"/>
    <p:sldId id="416" r:id="rId43"/>
    <p:sldId id="296" r:id="rId44"/>
    <p:sldId id="297" r:id="rId45"/>
    <p:sldId id="411" r:id="rId46"/>
    <p:sldId id="298" r:id="rId47"/>
    <p:sldId id="299" r:id="rId48"/>
    <p:sldId id="300" r:id="rId49"/>
    <p:sldId id="301" r:id="rId50"/>
    <p:sldId id="302" r:id="rId51"/>
    <p:sldId id="304" r:id="rId52"/>
    <p:sldId id="309" r:id="rId53"/>
    <p:sldId id="307" r:id="rId54"/>
    <p:sldId id="315" r:id="rId55"/>
    <p:sldId id="310" r:id="rId56"/>
    <p:sldId id="316" r:id="rId57"/>
    <p:sldId id="317" r:id="rId58"/>
    <p:sldId id="322" r:id="rId59"/>
    <p:sldId id="323" r:id="rId60"/>
    <p:sldId id="324" r:id="rId61"/>
    <p:sldId id="331" r:id="rId62"/>
    <p:sldId id="325" r:id="rId63"/>
    <p:sldId id="332" r:id="rId64"/>
    <p:sldId id="333" r:id="rId65"/>
    <p:sldId id="334" r:id="rId66"/>
    <p:sldId id="335" r:id="rId67"/>
    <p:sldId id="336" r:id="rId68"/>
    <p:sldId id="340" r:id="rId69"/>
    <p:sldId id="337" r:id="rId70"/>
    <p:sldId id="341" r:id="rId71"/>
    <p:sldId id="342" r:id="rId72"/>
    <p:sldId id="343" r:id="rId73"/>
    <p:sldId id="345" r:id="rId74"/>
    <p:sldId id="346" r:id="rId75"/>
    <p:sldId id="347" r:id="rId76"/>
    <p:sldId id="348" r:id="rId77"/>
    <p:sldId id="349" r:id="rId78"/>
    <p:sldId id="401" r:id="rId79"/>
    <p:sldId id="402" r:id="rId80"/>
    <p:sldId id="403" r:id="rId81"/>
    <p:sldId id="404" r:id="rId82"/>
    <p:sldId id="405" r:id="rId83"/>
    <p:sldId id="406" r:id="rId84"/>
    <p:sldId id="407" r:id="rId85"/>
    <p:sldId id="408" r:id="rId86"/>
    <p:sldId id="409" r:id="rId87"/>
    <p:sldId id="410" r:id="rId8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0FF"/>
    <a:srgbClr val="FF7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9932" autoAdjust="0"/>
  </p:normalViewPr>
  <p:slideViewPr>
    <p:cSldViewPr snapToGrid="0" snapToObjects="1">
      <p:cViewPr varScale="1">
        <p:scale>
          <a:sx n="115" d="100"/>
          <a:sy n="115" d="100"/>
        </p:scale>
        <p:origin x="21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38870-17D2-3941-A5AE-C6B204479D59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90F7C-C22C-DB49-94A6-8B79DB65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6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890F7C-C22C-DB49-94A6-8B79DB65EB8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0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890F7C-C22C-DB49-94A6-8B79DB65EB8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0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CF6F6C-35C2-0743-A23E-862B370009A8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CF6F6C-35C2-0743-A23E-862B370009A8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SVms6cT9nk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Max Flow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690287"/>
            <a:ext cx="5003800" cy="3721100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5040C75C-E1AE-6A47-A1A8-F37B119070BB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David Kauchak</a:t>
            </a:r>
            <a:br>
              <a:rPr lang="en-US"/>
            </a:br>
            <a:r>
              <a:rPr lang="en-US"/>
              <a:t>CS 140 – Spring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3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31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in-flow = out-flow for every vertex (except s, t)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flow along an edge cannot exceed the edge capacity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flows are positive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5722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flow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8341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flow network: </a:t>
            </a:r>
            <a:r>
              <a:rPr lang="en-US" i="1" dirty="0">
                <a:solidFill>
                  <a:srgbClr val="008000"/>
                </a:solidFill>
              </a:rPr>
              <a:t>what is the maximum flow we can send from s to t that meet the flow constraints?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116442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network flow</a:t>
            </a:r>
          </a:p>
          <a:p>
            <a:pPr lvl="1"/>
            <a:r>
              <a:rPr lang="en-US" dirty="0"/>
              <a:t>water, electricity, sewage, cellular…</a:t>
            </a:r>
          </a:p>
          <a:p>
            <a:pPr lvl="1"/>
            <a:r>
              <a:rPr lang="en-US" dirty="0"/>
              <a:t>traffic/transportation capacity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bipartite matching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sports elimination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271942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flow origins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731" y="1600200"/>
            <a:ext cx="8393317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Rail networks of the Soviet Union in the 1950’s</a:t>
            </a:r>
          </a:p>
          <a:p>
            <a:pPr marL="0" indent="0">
              <a:buNone/>
            </a:pPr>
            <a:r>
              <a:rPr lang="en-US" sz="2400" dirty="0"/>
              <a:t>The US wanted to know how quickly the Soviet Union could get supplies through its rail network to its satellite states in Eastern Europe.</a:t>
            </a:r>
          </a:p>
          <a:p>
            <a:pPr marL="0" indent="0">
              <a:buNone/>
            </a:pPr>
            <a:r>
              <a:rPr lang="en-US" sz="2400" dirty="0"/>
              <a:t>In addition, the US wanted to know which rails it could destroy most easily to cut off the satellite states from the rest of the Soviet Union.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These two problems are closely related: solving the </a:t>
            </a:r>
            <a:r>
              <a:rPr lang="en-US" sz="2400" b="1" dirty="0">
                <a:solidFill>
                  <a:schemeClr val="accent1"/>
                </a:solidFill>
              </a:rPr>
              <a:t>max flow problem</a:t>
            </a:r>
            <a:r>
              <a:rPr lang="en-US" sz="2400" dirty="0"/>
              <a:t> also solves the </a:t>
            </a:r>
            <a:r>
              <a:rPr lang="en-US" sz="2400" b="1" dirty="0">
                <a:solidFill>
                  <a:schemeClr val="accent1"/>
                </a:solidFill>
              </a:rPr>
              <a:t>min cut problem</a:t>
            </a:r>
            <a:r>
              <a:rPr lang="en-US" sz="2400" dirty="0"/>
              <a:t> of figuring out the cheapest way to cut off the Soviet Union from its satellites.</a:t>
            </a:r>
          </a:p>
          <a:p>
            <a:endParaRPr lang="en-US" sz="2400" dirty="0"/>
          </a:p>
        </p:txBody>
      </p:sp>
      <p:sp>
        <p:nvSpPr>
          <p:cNvPr id="1060868" name="Text Box 4"/>
          <p:cNvSpPr txBox="1">
            <a:spLocks noChangeArrowheads="1"/>
          </p:cNvSpPr>
          <p:nvPr/>
        </p:nvSpPr>
        <p:spPr bwMode="auto">
          <a:xfrm>
            <a:off x="882650" y="6312557"/>
            <a:ext cx="381476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Source:  </a:t>
            </a:r>
            <a:r>
              <a:rPr lang="en-US" dirty="0" err="1"/>
              <a:t>lbackstrom</a:t>
            </a:r>
            <a:r>
              <a:rPr lang="en-US" dirty="0"/>
              <a:t>, The Importance of Algorithms, at </a:t>
            </a:r>
            <a:r>
              <a:rPr lang="en-US" dirty="0" err="1"/>
              <a:t>www.topcoder.com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5094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graph algorithm?</a:t>
            </a:r>
          </a:p>
          <a:p>
            <a:pPr lvl="1"/>
            <a:r>
              <a:rPr lang="en-US" dirty="0"/>
              <a:t>BFS, DFS, shortest paths…</a:t>
            </a:r>
          </a:p>
          <a:p>
            <a:pPr lvl="1"/>
            <a:r>
              <a:rPr lang="en-US" dirty="0"/>
              <a:t>MST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divide and conquer?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greedy?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dynamic programming?</a:t>
            </a:r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972168" y="4840082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321696" y="4082812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6297506" y="5703473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537268" y="4934918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5427453" y="4538097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5427453" y="5295367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6830906" y="5390203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6564206" y="4616212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6776981" y="4538097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5468801" y="431692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7194368" y="56271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5230706" y="53734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7094910" y="43566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6588396" y="493491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704032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440881" y="35047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202786" y="45613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60476" y="41227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65360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202786" y="456135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</p:spTree>
    <p:extLst>
      <p:ext uri="{BB962C8B-B14F-4D97-AF65-F5344CB8AC3E}">
        <p14:creationId xmlns:p14="http://schemas.microsoft.com/office/powerpoint/2010/main" val="2782202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830000" y="4575161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86326" y="5853633"/>
            <a:ext cx="2411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Now what?</a:t>
            </a:r>
          </a:p>
        </p:txBody>
      </p:sp>
    </p:spTree>
    <p:extLst>
      <p:ext uri="{BB962C8B-B14F-4D97-AF65-F5344CB8AC3E}">
        <p14:creationId xmlns:p14="http://schemas.microsoft.com/office/powerpoint/2010/main" val="1346059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830000" y="4575161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reroute some of the flow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86326" y="5853633"/>
            <a:ext cx="2411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Total flow?</a:t>
            </a:r>
          </a:p>
        </p:txBody>
      </p:sp>
    </p:spTree>
    <p:extLst>
      <p:ext uri="{BB962C8B-B14F-4D97-AF65-F5344CB8AC3E}">
        <p14:creationId xmlns:p14="http://schemas.microsoft.com/office/powerpoint/2010/main" val="3531475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44248" y="4027955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293776" y="327068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69586" y="489134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509348" y="412279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399533" y="3725970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399533" y="4483240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802986" y="457807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536286" y="3804085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749061" y="372597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02786" y="3504798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166448" y="4815071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830000" y="4575161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66990" y="3544528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546670" y="4122791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reroute some of the flow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06556" y="5853633"/>
            <a:ext cx="659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18921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7 graded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9</a:t>
            </a:r>
          </a:p>
        </p:txBody>
      </p:sp>
    </p:spTree>
    <p:extLst>
      <p:ext uri="{BB962C8B-B14F-4D97-AF65-F5344CB8AC3E}">
        <p14:creationId xmlns:p14="http://schemas.microsoft.com/office/powerpoint/2010/main" val="3075912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738887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520391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76592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</p:spTree>
    <p:extLst>
      <p:ext uri="{BB962C8B-B14F-4D97-AF65-F5344CB8AC3E}">
        <p14:creationId xmlns:p14="http://schemas.microsoft.com/office/powerpoint/2010/main" val="2942089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</p:spTree>
    <p:extLst>
      <p:ext uri="{BB962C8B-B14F-4D97-AF65-F5344CB8AC3E}">
        <p14:creationId xmlns:p14="http://schemas.microsoft.com/office/powerpoint/2010/main" val="3789998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</p:spTree>
    <p:extLst>
      <p:ext uri="{BB962C8B-B14F-4D97-AF65-F5344CB8AC3E}">
        <p14:creationId xmlns:p14="http://schemas.microsoft.com/office/powerpoint/2010/main" val="1089146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reroute some of the flow</a:t>
            </a:r>
          </a:p>
        </p:txBody>
      </p:sp>
    </p:spTree>
    <p:extLst>
      <p:ext uri="{BB962C8B-B14F-4D97-AF65-F5344CB8AC3E}">
        <p14:creationId xmlns:p14="http://schemas.microsoft.com/office/powerpoint/2010/main" val="40473254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601169" y="5549907"/>
            <a:ext cx="3536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Are we done?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Is this the best we can do?</a:t>
            </a:r>
          </a:p>
        </p:txBody>
      </p:sp>
    </p:spTree>
    <p:extLst>
      <p:ext uri="{BB962C8B-B14F-4D97-AF65-F5344CB8AC3E}">
        <p14:creationId xmlns:p14="http://schemas.microsoft.com/office/powerpoint/2010/main" val="3676008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Cuts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785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cut is a partitioning of the vertices into two sets S</a:t>
            </a:r>
            <a:r>
              <a:rPr lang="en-US" sz="2800" baseline="-25000" dirty="0"/>
              <a:t>s</a:t>
            </a:r>
            <a:r>
              <a:rPr lang="en-US" sz="2800" dirty="0"/>
              <a:t> and </a:t>
            </a:r>
            <a:br>
              <a:rPr lang="en-US" sz="2800" dirty="0"/>
            </a:b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sz="2800" dirty="0"/>
              <a:t> = V-S</a:t>
            </a:r>
            <a:r>
              <a:rPr lang="en-US" sz="2800" baseline="-25000" dirty="0"/>
              <a:t>s</a:t>
            </a:r>
          </a:p>
        </p:txBody>
      </p:sp>
      <p:grpSp>
        <p:nvGrpSpPr>
          <p:cNvPr id="61443" name="Group 4"/>
          <p:cNvGrpSpPr>
            <a:grpSpLocks/>
          </p:cNvGrpSpPr>
          <p:nvPr/>
        </p:nvGrpSpPr>
        <p:grpSpPr bwMode="auto">
          <a:xfrm>
            <a:off x="2362200" y="4114800"/>
            <a:ext cx="533400" cy="533400"/>
            <a:chOff x="1824" y="2736"/>
            <a:chExt cx="336" cy="336"/>
          </a:xfrm>
        </p:grpSpPr>
        <p:sp>
          <p:nvSpPr>
            <p:cNvPr id="130053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5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A</a:t>
              </a:r>
            </a:p>
          </p:txBody>
        </p:sp>
      </p:grpSp>
      <p:grpSp>
        <p:nvGrpSpPr>
          <p:cNvPr id="61444" name="Group 7"/>
          <p:cNvGrpSpPr>
            <a:grpSpLocks/>
          </p:cNvGrpSpPr>
          <p:nvPr/>
        </p:nvGrpSpPr>
        <p:grpSpPr bwMode="auto">
          <a:xfrm>
            <a:off x="2362200" y="5791200"/>
            <a:ext cx="533400" cy="533400"/>
            <a:chOff x="1824" y="2736"/>
            <a:chExt cx="336" cy="336"/>
          </a:xfrm>
        </p:grpSpPr>
        <p:sp>
          <p:nvSpPr>
            <p:cNvPr id="13005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5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B</a:t>
              </a:r>
            </a:p>
          </p:txBody>
        </p:sp>
      </p:grpSp>
      <p:grpSp>
        <p:nvGrpSpPr>
          <p:cNvPr id="61445" name="Group 10"/>
          <p:cNvGrpSpPr>
            <a:grpSpLocks/>
          </p:cNvGrpSpPr>
          <p:nvPr/>
        </p:nvGrpSpPr>
        <p:grpSpPr bwMode="auto">
          <a:xfrm>
            <a:off x="3886200" y="5791200"/>
            <a:ext cx="533400" cy="533400"/>
            <a:chOff x="1824" y="2736"/>
            <a:chExt cx="336" cy="336"/>
          </a:xfrm>
        </p:grpSpPr>
        <p:sp>
          <p:nvSpPr>
            <p:cNvPr id="130059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60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D</a:t>
              </a:r>
            </a:p>
          </p:txBody>
        </p:sp>
      </p:grpSp>
      <p:grpSp>
        <p:nvGrpSpPr>
          <p:cNvPr id="61446" name="Group 13"/>
          <p:cNvGrpSpPr>
            <a:grpSpLocks/>
          </p:cNvGrpSpPr>
          <p:nvPr/>
        </p:nvGrpSpPr>
        <p:grpSpPr bwMode="auto">
          <a:xfrm>
            <a:off x="3886200" y="4114800"/>
            <a:ext cx="533400" cy="533400"/>
            <a:chOff x="1824" y="2736"/>
            <a:chExt cx="336" cy="336"/>
          </a:xfrm>
        </p:grpSpPr>
        <p:sp>
          <p:nvSpPr>
            <p:cNvPr id="130062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63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C</a:t>
              </a:r>
            </a:p>
          </p:txBody>
        </p:sp>
      </p:grpSp>
      <p:sp>
        <p:nvSpPr>
          <p:cNvPr id="130064" name="Line 16"/>
          <p:cNvSpPr>
            <a:spLocks noChangeShapeType="1"/>
          </p:cNvSpPr>
          <p:nvPr/>
        </p:nvSpPr>
        <p:spPr bwMode="auto">
          <a:xfrm>
            <a:off x="2895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 flipV="1">
            <a:off x="4191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 flipV="1">
            <a:off x="2667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7" name="Line 19"/>
          <p:cNvSpPr>
            <a:spLocks noChangeShapeType="1"/>
          </p:cNvSpPr>
          <p:nvPr/>
        </p:nvSpPr>
        <p:spPr bwMode="auto">
          <a:xfrm>
            <a:off x="2895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8" name="Line 20"/>
          <p:cNvSpPr>
            <a:spLocks noChangeShapeType="1"/>
          </p:cNvSpPr>
          <p:nvPr/>
        </p:nvSpPr>
        <p:spPr bwMode="auto">
          <a:xfrm>
            <a:off x="2819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32766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1</a:t>
            </a:r>
          </a:p>
        </p:txBody>
      </p:sp>
      <p:sp>
        <p:nvSpPr>
          <p:cNvPr id="130071" name="Text Box 23"/>
          <p:cNvSpPr txBox="1">
            <a:spLocks noChangeArrowheads="1"/>
          </p:cNvSpPr>
          <p:nvPr/>
        </p:nvSpPr>
        <p:spPr bwMode="auto">
          <a:xfrm>
            <a:off x="4267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2</a:t>
            </a:r>
          </a:p>
        </p:txBody>
      </p:sp>
      <p:sp>
        <p:nvSpPr>
          <p:cNvPr id="130072" name="Text Box 24"/>
          <p:cNvSpPr txBox="1">
            <a:spLocks noChangeArrowheads="1"/>
          </p:cNvSpPr>
          <p:nvPr/>
        </p:nvSpPr>
        <p:spPr bwMode="auto">
          <a:xfrm>
            <a:off x="2819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3</a:t>
            </a:r>
          </a:p>
        </p:txBody>
      </p:sp>
      <p:sp>
        <p:nvSpPr>
          <p:cNvPr id="130073" name="Text Box 25"/>
          <p:cNvSpPr txBox="1">
            <a:spLocks noChangeArrowheads="1"/>
          </p:cNvSpPr>
          <p:nvPr/>
        </p:nvSpPr>
        <p:spPr bwMode="auto">
          <a:xfrm>
            <a:off x="3276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grpSp>
        <p:nvGrpSpPr>
          <p:cNvPr id="61457" name="Group 26"/>
          <p:cNvGrpSpPr>
            <a:grpSpLocks/>
          </p:cNvGrpSpPr>
          <p:nvPr/>
        </p:nvGrpSpPr>
        <p:grpSpPr bwMode="auto">
          <a:xfrm>
            <a:off x="5410200" y="5791200"/>
            <a:ext cx="533400" cy="533400"/>
            <a:chOff x="1824" y="2736"/>
            <a:chExt cx="336" cy="336"/>
          </a:xfrm>
        </p:grpSpPr>
        <p:sp>
          <p:nvSpPr>
            <p:cNvPr id="130075" name="Oval 2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76" name="Text Box 2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F</a:t>
              </a:r>
            </a:p>
          </p:txBody>
        </p:sp>
      </p:grpSp>
      <p:grpSp>
        <p:nvGrpSpPr>
          <p:cNvPr id="61458" name="Group 29"/>
          <p:cNvGrpSpPr>
            <a:grpSpLocks/>
          </p:cNvGrpSpPr>
          <p:nvPr/>
        </p:nvGrpSpPr>
        <p:grpSpPr bwMode="auto">
          <a:xfrm>
            <a:off x="5410200" y="4114800"/>
            <a:ext cx="533400" cy="533400"/>
            <a:chOff x="1824" y="2736"/>
            <a:chExt cx="336" cy="336"/>
          </a:xfrm>
        </p:grpSpPr>
        <p:sp>
          <p:nvSpPr>
            <p:cNvPr id="130078" name="Oval 3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079" name="Text Box 3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/>
                <a:t>E</a:t>
              </a:r>
            </a:p>
          </p:txBody>
        </p:sp>
      </p:grpSp>
      <p:sp>
        <p:nvSpPr>
          <p:cNvPr id="130080" name="Line 32"/>
          <p:cNvSpPr>
            <a:spLocks noChangeShapeType="1"/>
          </p:cNvSpPr>
          <p:nvPr/>
        </p:nvSpPr>
        <p:spPr bwMode="auto">
          <a:xfrm>
            <a:off x="4419600" y="609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1" name="Line 33"/>
          <p:cNvSpPr>
            <a:spLocks noChangeShapeType="1"/>
          </p:cNvSpPr>
          <p:nvPr/>
        </p:nvSpPr>
        <p:spPr bwMode="auto">
          <a:xfrm flipV="1">
            <a:off x="571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2" name="Line 34"/>
          <p:cNvSpPr>
            <a:spLocks noChangeShapeType="1"/>
          </p:cNvSpPr>
          <p:nvPr/>
        </p:nvSpPr>
        <p:spPr bwMode="auto">
          <a:xfrm>
            <a:off x="4343400" y="4572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3" name="Text Box 35"/>
          <p:cNvSpPr txBox="1">
            <a:spLocks noChangeArrowheads="1"/>
          </p:cNvSpPr>
          <p:nvPr/>
        </p:nvSpPr>
        <p:spPr bwMode="auto">
          <a:xfrm>
            <a:off x="57912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5</a:t>
            </a:r>
          </a:p>
        </p:txBody>
      </p:sp>
      <p:sp>
        <p:nvSpPr>
          <p:cNvPr id="130084" name="Text Box 36"/>
          <p:cNvSpPr txBox="1">
            <a:spLocks noChangeArrowheads="1"/>
          </p:cNvSpPr>
          <p:nvPr/>
        </p:nvSpPr>
        <p:spPr bwMode="auto">
          <a:xfrm>
            <a:off x="4876800" y="4814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sp>
        <p:nvSpPr>
          <p:cNvPr id="130085" name="Text Box 37"/>
          <p:cNvSpPr txBox="1">
            <a:spLocks noChangeArrowheads="1"/>
          </p:cNvSpPr>
          <p:nvPr/>
        </p:nvSpPr>
        <p:spPr bwMode="auto">
          <a:xfrm>
            <a:off x="4800600" y="6110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6</a:t>
            </a:r>
          </a:p>
        </p:txBody>
      </p:sp>
      <p:sp>
        <p:nvSpPr>
          <p:cNvPr id="130086" name="Line 38"/>
          <p:cNvSpPr>
            <a:spLocks noChangeShapeType="1"/>
          </p:cNvSpPr>
          <p:nvPr/>
        </p:nvSpPr>
        <p:spPr bwMode="auto">
          <a:xfrm flipV="1">
            <a:off x="2819400" y="46482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87" name="Text Box 39"/>
          <p:cNvSpPr txBox="1">
            <a:spLocks noChangeArrowheads="1"/>
          </p:cNvSpPr>
          <p:nvPr/>
        </p:nvSpPr>
        <p:spPr bwMode="auto">
          <a:xfrm>
            <a:off x="36576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/>
              <a:t>4</a:t>
            </a:r>
          </a:p>
        </p:txBody>
      </p:sp>
      <p:sp>
        <p:nvSpPr>
          <p:cNvPr id="130088" name="Line 40"/>
          <p:cNvSpPr>
            <a:spLocks noChangeShapeType="1"/>
          </p:cNvSpPr>
          <p:nvPr/>
        </p:nvSpPr>
        <p:spPr bwMode="auto">
          <a:xfrm flipV="1">
            <a:off x="4800600" y="3505200"/>
            <a:ext cx="762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872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In flow graphs, we’re interested in cuts that separate s from t, that is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endParaRPr lang="en-US" sz="2600" dirty="0">
              <a:sym typeface="Symbol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808752" y="3865606"/>
            <a:ext cx="1" cy="2802565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13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dirty="0">
                <a:sym typeface="Symbol" charset="0"/>
              </a:rPr>
              <a:t>The flow “</a:t>
            </a:r>
            <a:r>
              <a:rPr lang="en-US" altLang="ja-JP" sz="2800" dirty="0">
                <a:solidFill>
                  <a:srgbClr val="FF6600"/>
                </a:solidFill>
                <a:sym typeface="Symbol" charset="0"/>
              </a:rPr>
              <a:t>across</a:t>
            </a:r>
            <a:r>
              <a:rPr lang="en-US" altLang="ja-JP" sz="2800" dirty="0">
                <a:sym typeface="Symbol" charset="0"/>
              </a:rPr>
              <a:t>” a cut is the total flow from nodes in </a:t>
            </a:r>
            <a:r>
              <a:rPr lang="en-US" sz="2800" dirty="0"/>
              <a:t>S</a:t>
            </a:r>
            <a:r>
              <a:rPr lang="en-US" sz="2800" baseline="-25000" dirty="0"/>
              <a:t>s</a:t>
            </a:r>
            <a:r>
              <a:rPr lang="en-US" altLang="ja-JP" sz="2800" dirty="0">
                <a:sym typeface="Symbol" charset="0"/>
              </a:rPr>
              <a:t> to nodes in </a:t>
            </a: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altLang="ja-JP" sz="2800" dirty="0">
                <a:sym typeface="Symbol" charset="0"/>
              </a:rPr>
              <a:t> </a:t>
            </a:r>
            <a:r>
              <a:rPr lang="en-US" altLang="ja-JP" sz="2800" b="1" i="1" dirty="0">
                <a:solidFill>
                  <a:srgbClr val="7030A0"/>
                </a:solidFill>
                <a:sym typeface="Symbol" charset="0"/>
              </a:rPr>
              <a:t>minus</a:t>
            </a:r>
            <a:r>
              <a:rPr lang="en-US" altLang="ja-JP" sz="2800" dirty="0">
                <a:sym typeface="Symbol" charset="0"/>
              </a:rPr>
              <a:t> the total from nodes in </a:t>
            </a: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altLang="ja-JP" sz="2800" dirty="0">
                <a:sym typeface="Symbol" charset="0"/>
              </a:rPr>
              <a:t> to </a:t>
            </a:r>
            <a:r>
              <a:rPr lang="en-US" sz="2800" dirty="0"/>
              <a:t>S</a:t>
            </a:r>
            <a:r>
              <a:rPr lang="en-US" sz="2800" baseline="-25000" dirty="0"/>
              <a:t>s</a:t>
            </a:r>
            <a:endParaRPr lang="en-US" altLang="ja-JP" sz="2800" dirty="0">
              <a:sym typeface="Symbol" charset="0"/>
            </a:endParaRPr>
          </a:p>
          <a:p>
            <a:pPr marL="0" indent="0">
              <a:buNone/>
            </a:pPr>
            <a:endParaRPr lang="en-US" altLang="ja-JP" sz="2800" dirty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1458097" y="4417836"/>
            <a:ext cx="6540126" cy="2082145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392614" y="2875200"/>
            <a:ext cx="431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flow across this cut?</a:t>
            </a:r>
          </a:p>
        </p:txBody>
      </p:sp>
    </p:spTree>
    <p:extLst>
      <p:ext uri="{BB962C8B-B14F-4D97-AF65-F5344CB8AC3E}">
        <p14:creationId xmlns:p14="http://schemas.microsoft.com/office/powerpoint/2010/main" val="209470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10+10-6 = 14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1458097" y="4417836"/>
            <a:ext cx="6540126" cy="2082145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3">
            <a:extLst>
              <a:ext uri="{FF2B5EF4-FFF2-40B4-BE49-F238E27FC236}">
                <a16:creationId xmlns:a16="http://schemas.microsoft.com/office/drawing/2014/main" id="{1DF99C73-B0C8-404A-ABBE-D1F85F0572E1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dirty="0">
                <a:sym typeface="Symbol" charset="0"/>
              </a:rPr>
              <a:t>The flow “</a:t>
            </a:r>
            <a:r>
              <a:rPr lang="en-US" altLang="ja-JP" sz="2800" dirty="0">
                <a:solidFill>
                  <a:srgbClr val="FF6600"/>
                </a:solidFill>
                <a:sym typeface="Symbol" charset="0"/>
              </a:rPr>
              <a:t>across</a:t>
            </a:r>
            <a:r>
              <a:rPr lang="en-US" altLang="ja-JP" sz="2800" dirty="0">
                <a:sym typeface="Symbol" charset="0"/>
              </a:rPr>
              <a:t>” a cut is the total flow from nodes in </a:t>
            </a:r>
            <a:r>
              <a:rPr lang="en-US" sz="2800" dirty="0"/>
              <a:t>S</a:t>
            </a:r>
            <a:r>
              <a:rPr lang="en-US" sz="2800" baseline="-25000" dirty="0"/>
              <a:t>s</a:t>
            </a:r>
            <a:r>
              <a:rPr lang="en-US" altLang="ja-JP" sz="2800" dirty="0">
                <a:sym typeface="Symbol" charset="0"/>
              </a:rPr>
              <a:t> to nodes in </a:t>
            </a: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altLang="ja-JP" sz="2800" dirty="0">
                <a:sym typeface="Symbol" charset="0"/>
              </a:rPr>
              <a:t> </a:t>
            </a:r>
            <a:r>
              <a:rPr lang="en-US" altLang="ja-JP" sz="2800" b="1" i="1" dirty="0">
                <a:solidFill>
                  <a:srgbClr val="7030A0"/>
                </a:solidFill>
                <a:sym typeface="Symbol" charset="0"/>
              </a:rPr>
              <a:t>minus</a:t>
            </a:r>
            <a:r>
              <a:rPr lang="en-US" altLang="ja-JP" sz="2800" dirty="0">
                <a:sym typeface="Symbol" charset="0"/>
              </a:rPr>
              <a:t> the total from nodes in </a:t>
            </a: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altLang="ja-JP" sz="2800" dirty="0">
                <a:sym typeface="Symbol" charset="0"/>
              </a:rPr>
              <a:t> to </a:t>
            </a:r>
            <a:r>
              <a:rPr lang="en-US" sz="2800" dirty="0"/>
              <a:t>S</a:t>
            </a:r>
            <a:r>
              <a:rPr lang="en-US" sz="2800" baseline="-25000" dirty="0"/>
              <a:t>s</a:t>
            </a:r>
            <a:endParaRPr lang="en-US" altLang="ja-JP" sz="2800" dirty="0">
              <a:sym typeface="Symbol" charset="0"/>
            </a:endParaRPr>
          </a:p>
          <a:p>
            <a:pPr marL="0" indent="0">
              <a:buNone/>
            </a:pPr>
            <a:endParaRPr lang="en-US" altLang="ja-JP" sz="2800" dirty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  <a:p>
            <a:pPr marL="0" indent="0">
              <a:buNone/>
            </a:pPr>
            <a:endParaRPr lang="en-US" sz="28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4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39DAE-B7DE-034F-B5E2-1E8013EF5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DD29C-48D0-E140-A709-2BD4A614659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Greedy algorithms -&gt; all pairs shortest paths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Could ask to decide greedy vs. DP, but no DP solutions/algorithms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(will not include network flow)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 pages of notes</a:t>
            </a:r>
          </a:p>
        </p:txBody>
      </p:sp>
    </p:spTree>
    <p:extLst>
      <p:ext uri="{BB962C8B-B14F-4D97-AF65-F5344CB8AC3E}">
        <p14:creationId xmlns:p14="http://schemas.microsoft.com/office/powerpoint/2010/main" val="20028803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8955" y="287520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 we know about the flow across the any such cut?</a:t>
            </a:r>
          </a:p>
        </p:txBody>
      </p:sp>
    </p:spTree>
    <p:extLst>
      <p:ext uri="{BB962C8B-B14F-4D97-AF65-F5344CB8AC3E}">
        <p14:creationId xmlns:p14="http://schemas.microsoft.com/office/powerpoint/2010/main" val="17114610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654063" y="2705924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 flow across ANY such cut is the same and is the current flow in the network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926A14F5-46F9-304F-AF16-7D2BF12B9E8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356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322832" y="4293969"/>
            <a:ext cx="1" cy="2268452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4+10 = 14</a:t>
            </a: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A95529EA-18EC-CF42-8F8D-1F86835811F5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39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612648" y="4417836"/>
            <a:ext cx="6317397" cy="20174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4+6+4 = 14</a:t>
            </a: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8F6C49EB-28B5-1F42-AF06-CF56BEDF42C1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22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966342" y="4827369"/>
            <a:ext cx="7031880" cy="1241213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92614" y="287520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10+10-6 = 14</a:t>
            </a: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6339A0E1-A884-9540-8B34-DB4ECA15C14A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4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37218" y="54750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61608" y="42939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61608" y="58733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64822" y="52910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92503" y="47492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92503" y="59303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95008" y="61400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28308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95008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58097" y="4749254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57855" y="61332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67253" y="60685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91582" y="41801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55918" y="51556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81713" y="42939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81713" y="58733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48413" y="48273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216893" y="47492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6015113" y="45606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6015113" y="55577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48413" y="50666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75805" y="45468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68321" y="58733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57855" y="48832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54063" y="2705924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 flow across ANY such cut is the same and is the current flow in the network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45711" y="3498157"/>
            <a:ext cx="42242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Why? Can you prove it?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E82B72CE-3B4E-754F-8765-62D0A52BA285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204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flow across ANY such cut is the same and is the current flow in the network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95488" y="2458157"/>
            <a:ext cx="7135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Inductively?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1329566" y="3463974"/>
            <a:ext cx="7049989" cy="2223989"/>
          </a:xfrm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altLang="ja-JP" sz="2400" dirty="0">
                <a:sym typeface="Symbol" charset="0"/>
              </a:rPr>
              <a:t>every vertex is on a path from </a:t>
            </a:r>
            <a:r>
              <a:rPr lang="en-US" altLang="ja-JP" sz="2400" i="1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</a:t>
            </a:r>
            <a:r>
              <a:rPr lang="en-US" altLang="ja-JP" sz="2400" i="1" dirty="0">
                <a:sym typeface="Symbol" charset="0"/>
              </a:rPr>
              <a:t>t</a:t>
            </a:r>
            <a:endParaRPr lang="en-US" sz="2400" dirty="0"/>
          </a:p>
          <a:p>
            <a:r>
              <a:rPr lang="en-US" sz="2400" dirty="0"/>
              <a:t>in-flow = out-flow for every vertex (except s, t)</a:t>
            </a:r>
          </a:p>
          <a:p>
            <a:r>
              <a:rPr lang="en-US" sz="2400" dirty="0"/>
              <a:t>flow along an edge cannot exceed the edge capacity</a:t>
            </a:r>
          </a:p>
          <a:p>
            <a:r>
              <a:rPr lang="en-US" sz="2400" dirty="0"/>
              <a:t>flows are positive</a:t>
            </a:r>
          </a:p>
        </p:txBody>
      </p:sp>
    </p:spTree>
    <p:extLst>
      <p:ext uri="{BB962C8B-B14F-4D97-AF65-F5344CB8AC3E}">
        <p14:creationId xmlns:p14="http://schemas.microsoft.com/office/powerpoint/2010/main" val="4117118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flow across ANY such cut is the same and is the current flow in the network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95488" y="2458157"/>
            <a:ext cx="7135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Base case: S</a:t>
            </a:r>
            <a:r>
              <a:rPr lang="en-US" sz="2800" baseline="-25000" dirty="0">
                <a:solidFill>
                  <a:srgbClr val="0000FF"/>
                </a:solidFill>
              </a:rPr>
              <a:t>s</a:t>
            </a:r>
            <a:r>
              <a:rPr lang="en-US" sz="2800" dirty="0">
                <a:solidFill>
                  <a:srgbClr val="0000FF"/>
                </a:solidFill>
              </a:rPr>
              <a:t> = 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95488" y="3353889"/>
            <a:ext cx="63006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Flow is total from from s to t: therefore the total flow out of s should be the flow</a:t>
            </a:r>
          </a:p>
          <a:p>
            <a:pPr marL="457200" indent="-45720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All flow from s gets to t</a:t>
            </a:r>
          </a:p>
          <a:p>
            <a:pPr marL="914400" lvl="1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every vertex is on a path from s to t</a:t>
            </a:r>
          </a:p>
          <a:p>
            <a:pPr marL="914400" lvl="1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in-flow = out-flow</a:t>
            </a:r>
          </a:p>
        </p:txBody>
      </p:sp>
    </p:spTree>
    <p:extLst>
      <p:ext uri="{BB962C8B-B14F-4D97-AF65-F5344CB8AC3E}">
        <p14:creationId xmlns:p14="http://schemas.microsoft.com/office/powerpoint/2010/main" val="396426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396" y="1585000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flow across ANY such cut is the same and is the current flow in the network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3362" y="2368115"/>
            <a:ext cx="8020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Inductive case: Consider moving a node </a:t>
            </a:r>
            <a:r>
              <a:rPr lang="en-US" sz="2400" i="1" dirty="0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from S</a:t>
            </a:r>
            <a:r>
              <a:rPr lang="en-US" sz="2400" baseline="-25000" dirty="0">
                <a:solidFill>
                  <a:srgbClr val="0000FF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to S</a:t>
            </a:r>
            <a:r>
              <a:rPr lang="en-US" sz="2400" baseline="-25000" dirty="0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21561" y="3394639"/>
            <a:ext cx="74546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the flow across the different partitions the same?</a:t>
            </a:r>
          </a:p>
        </p:txBody>
      </p:sp>
      <p:sp>
        <p:nvSpPr>
          <p:cNvPr id="35" name="Oval 34"/>
          <p:cNvSpPr/>
          <p:nvPr/>
        </p:nvSpPr>
        <p:spPr>
          <a:xfrm>
            <a:off x="1526732" y="4376419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246839" y="4376419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3520876" y="5080896"/>
            <a:ext cx="533400" cy="533400"/>
            <a:chOff x="1824" y="2736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x</a:t>
              </a:r>
            </a:p>
          </p:txBody>
        </p:sp>
      </p:grpSp>
      <p:cxnSp>
        <p:nvCxnSpPr>
          <p:cNvPr id="38" name="Straight Arrow Connector 37"/>
          <p:cNvCxnSpPr>
            <a:endCxn id="51" idx="1"/>
          </p:cNvCxnSpPr>
          <p:nvPr/>
        </p:nvCxnSpPr>
        <p:spPr>
          <a:xfrm>
            <a:off x="2940437" y="4956260"/>
            <a:ext cx="658554" cy="2027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862322" y="5412786"/>
            <a:ext cx="65855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1" idx="3"/>
          </p:cNvCxnSpPr>
          <p:nvPr/>
        </p:nvCxnSpPr>
        <p:spPr>
          <a:xfrm flipH="1">
            <a:off x="2938522" y="5536181"/>
            <a:ext cx="660469" cy="1387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054276" y="4956260"/>
            <a:ext cx="660469" cy="2775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51" idx="6"/>
          </p:cNvCxnSpPr>
          <p:nvPr/>
        </p:nvCxnSpPr>
        <p:spPr>
          <a:xfrm flipH="1" flipV="1">
            <a:off x="4054276" y="5347596"/>
            <a:ext cx="660469" cy="252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985629" y="5538568"/>
            <a:ext cx="660469" cy="27512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368387" y="4252167"/>
            <a:ext cx="0" cy="20708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205424" y="4252167"/>
            <a:ext cx="0" cy="2070859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7155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8" name="Oval 7"/>
          <p:cNvSpPr/>
          <p:nvPr/>
        </p:nvSpPr>
        <p:spPr>
          <a:xfrm>
            <a:off x="1603553" y="2814987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23660" y="2814987"/>
            <a:ext cx="1772630" cy="21260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597697" y="351946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x</a:t>
              </a:r>
            </a:p>
          </p:txBody>
        </p:sp>
      </p:grp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3017258" y="3394828"/>
            <a:ext cx="658554" cy="2027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39143" y="3851354"/>
            <a:ext cx="658554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3"/>
          </p:cNvCxnSpPr>
          <p:nvPr/>
        </p:nvCxnSpPr>
        <p:spPr>
          <a:xfrm flipH="1">
            <a:off x="3015343" y="3974749"/>
            <a:ext cx="660469" cy="1387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31097" y="3394828"/>
            <a:ext cx="660469" cy="2775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1" idx="6"/>
          </p:cNvCxnSpPr>
          <p:nvPr/>
        </p:nvCxnSpPr>
        <p:spPr>
          <a:xfrm flipH="1" flipV="1">
            <a:off x="4131097" y="3786164"/>
            <a:ext cx="660469" cy="252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62450" y="3977136"/>
            <a:ext cx="660469" cy="27512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45208" y="2690735"/>
            <a:ext cx="0" cy="2070859"/>
          </a:xfrm>
          <a:prstGeom prst="line">
            <a:avLst/>
          </a:prstGeom>
          <a:ln w="38100" cmpd="sng">
            <a:solidFill>
              <a:srgbClr val="7030A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82245" y="2690735"/>
            <a:ext cx="0" cy="2070859"/>
          </a:xfrm>
          <a:prstGeom prst="line">
            <a:avLst/>
          </a:prstGeom>
          <a:ln w="38100" cmpd="sng">
            <a:solidFill>
              <a:srgbClr val="FF7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837507" y="4929055"/>
            <a:ext cx="2379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in-flow = out-flow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8839" y="2236879"/>
            <a:ext cx="3682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cut = left-inflow(x) – left-outflow(x)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82245" y="2238549"/>
            <a:ext cx="5370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600"/>
                </a:solidFill>
              </a:rPr>
              <a:t>cut = right-outflow(x) – right-inflow(x)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2054" y="5000107"/>
            <a:ext cx="6821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left-inflow(x) + right-inflow(x) = left-outflow(x) + right-outflow(x)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7001" y="5521839"/>
            <a:ext cx="6821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left-inflow(x) - left-outflow(x) = right-outflow(x) – right-inflow(x)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8E0348-FE6A-EC44-9254-39805D156514}"/>
              </a:ext>
            </a:extLst>
          </p:cNvPr>
          <p:cNvSpPr txBox="1"/>
          <p:nvPr/>
        </p:nvSpPr>
        <p:spPr>
          <a:xfrm>
            <a:off x="612648" y="1635151"/>
            <a:ext cx="8020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Inductive case: Consider moving a node </a:t>
            </a:r>
            <a:r>
              <a:rPr lang="en-US" sz="2400" i="1" dirty="0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from S</a:t>
            </a:r>
            <a:r>
              <a:rPr lang="en-US" sz="2400" baseline="-25000" dirty="0">
                <a:solidFill>
                  <a:srgbClr val="0000FF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to S</a:t>
            </a:r>
            <a:r>
              <a:rPr lang="en-US" sz="2400" baseline="-25000" dirty="0">
                <a:solidFill>
                  <a:srgbClr val="0000FF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7451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networking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375025" y="1600200"/>
            <a:ext cx="7797457" cy="2348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You decide to create your own computer network:</a:t>
            </a:r>
          </a:p>
          <a:p>
            <a:pPr lvl="1"/>
            <a:r>
              <a:rPr lang="en-US" sz="2000" dirty="0"/>
              <a:t>You get three of your friends and string some network cables</a:t>
            </a:r>
          </a:p>
          <a:p>
            <a:pPr lvl="1"/>
            <a:r>
              <a:rPr lang="en-US" sz="2000" dirty="0"/>
              <a:t>Because of capacity (due to cable type, distance, computer, </a:t>
            </a:r>
            <a:r>
              <a:rPr lang="en-US" sz="2000" dirty="0" err="1"/>
              <a:t>etc</a:t>
            </a:r>
            <a:r>
              <a:rPr lang="en-US" sz="2000" dirty="0"/>
              <a:t>) you can only send a certain amount of data to each person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If edges denote capacity, what is the maximum throughput you can you send from S to T?</a:t>
            </a:r>
          </a:p>
        </p:txBody>
      </p: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2538131" y="4964888"/>
            <a:ext cx="533400" cy="533400"/>
            <a:chOff x="1824" y="2736"/>
            <a:chExt cx="336" cy="336"/>
          </a:xfrm>
        </p:grpSpPr>
        <p:sp>
          <p:nvSpPr>
            <p:cNvPr id="42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44" name="Group 7"/>
          <p:cNvGrpSpPr>
            <a:grpSpLocks/>
          </p:cNvGrpSpPr>
          <p:nvPr/>
        </p:nvGrpSpPr>
        <p:grpSpPr bwMode="auto">
          <a:xfrm>
            <a:off x="4162521" y="3783788"/>
            <a:ext cx="533400" cy="533400"/>
            <a:chOff x="1824" y="2736"/>
            <a:chExt cx="336" cy="336"/>
          </a:xfrm>
        </p:grpSpPr>
        <p:sp>
          <p:nvSpPr>
            <p:cNvPr id="4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47" name="Group 7"/>
          <p:cNvGrpSpPr>
            <a:grpSpLocks/>
          </p:cNvGrpSpPr>
          <p:nvPr/>
        </p:nvGrpSpPr>
        <p:grpSpPr bwMode="auto">
          <a:xfrm>
            <a:off x="4138331" y="6054064"/>
            <a:ext cx="533400" cy="533400"/>
            <a:chOff x="1824" y="2736"/>
            <a:chExt cx="336" cy="336"/>
          </a:xfrm>
        </p:grpSpPr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5911493" y="4888688"/>
            <a:ext cx="533400" cy="533400"/>
            <a:chOff x="1824" y="2736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53" name="Straight Arrow Connector 52"/>
          <p:cNvCxnSpPr>
            <a:stCxn id="42" idx="7"/>
            <a:endCxn id="45" idx="3"/>
          </p:cNvCxnSpPr>
          <p:nvPr/>
        </p:nvCxnSpPr>
        <p:spPr>
          <a:xfrm flipV="1">
            <a:off x="2993416" y="4239073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5"/>
            <a:endCxn id="48" idx="2"/>
          </p:cNvCxnSpPr>
          <p:nvPr/>
        </p:nvCxnSpPr>
        <p:spPr>
          <a:xfrm>
            <a:off x="2993416" y="5420173"/>
            <a:ext cx="1144915" cy="9005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8" idx="6"/>
            <a:endCxn id="51" idx="3"/>
          </p:cNvCxnSpPr>
          <p:nvPr/>
        </p:nvCxnSpPr>
        <p:spPr>
          <a:xfrm flipV="1">
            <a:off x="4671731" y="5343973"/>
            <a:ext cx="1317877" cy="9767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5" idx="4"/>
            <a:endCxn id="48" idx="0"/>
          </p:cNvCxnSpPr>
          <p:nvPr/>
        </p:nvCxnSpPr>
        <p:spPr>
          <a:xfrm flipH="1">
            <a:off x="4405031" y="4317188"/>
            <a:ext cx="24190" cy="173687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5" idx="5"/>
            <a:endCxn id="51" idx="1"/>
          </p:cNvCxnSpPr>
          <p:nvPr/>
        </p:nvCxnSpPr>
        <p:spPr>
          <a:xfrm>
            <a:off x="4617806" y="4239073"/>
            <a:ext cx="1371802" cy="7277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3300239" y="423907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5264886" y="571496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3071531" y="572407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5129003" y="423907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4409331" y="488868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7577622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across cuts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3340924"/>
            <a:ext cx="779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 flow across ANY such cut is the same and is the current flow in the network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E0ADD8-D5F9-D841-A94F-ED09AC90D88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0004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Consider any cut where s </a:t>
            </a:r>
            <a:r>
              <a:rPr lang="en-US" altLang="ja-JP" sz="26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6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en-US" altLang="ja-JP" sz="2600" dirty="0">
                <a:sym typeface="Symbol" charset="0"/>
              </a:rPr>
              <a:t>, i.e. the cut partitions the source from the sink</a:t>
            </a: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  <a:p>
            <a:pPr marL="0" indent="0">
              <a:buNone/>
            </a:pPr>
            <a:endParaRPr lang="en-US" sz="26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353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of a cut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09608" y="49416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33998" y="37605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33998" y="53399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37212" y="47576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64893" y="42158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64893" y="53969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67398" y="56066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00698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67398" y="40272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871716" y="421585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30245" y="55998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39643" y="55351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63972" y="36467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28308" y="46222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54103" y="37605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54103" y="53399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20803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189283" y="42158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987503" y="40272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987503" y="50243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20803" y="45332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48195" y="40134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40711" y="53399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30245" y="43498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sp>
        <p:nvSpPr>
          <p:cNvPr id="3" name="Rectangle 2"/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ym typeface="Symbol" charset="0"/>
              </a:rPr>
              <a:t>The “</a:t>
            </a:r>
            <a:r>
              <a:rPr lang="en-US" altLang="ja-JP" sz="2400" b="1" dirty="0">
                <a:solidFill>
                  <a:srgbClr val="FF6600"/>
                </a:solidFill>
                <a:sym typeface="Symbol" charset="0"/>
              </a:rPr>
              <a:t>capacity of a cut</a:t>
            </a:r>
            <a:r>
              <a:rPr lang="en-US" altLang="ja-JP" sz="2400" dirty="0">
                <a:sym typeface="Symbol" charset="0"/>
              </a:rPr>
              <a:t>” is the maximum flow that we </a:t>
            </a:r>
            <a:r>
              <a:rPr lang="en-US" altLang="ja-JP" sz="2400" i="1" dirty="0">
                <a:solidFill>
                  <a:srgbClr val="008000"/>
                </a:solidFill>
                <a:sym typeface="Symbol" charset="0"/>
              </a:rPr>
              <a:t>could</a:t>
            </a:r>
            <a:r>
              <a:rPr lang="en-US" altLang="ja-JP" sz="2400" dirty="0">
                <a:sym typeface="Symbol" charset="0"/>
              </a:rPr>
              <a:t> send from nodes in S</a:t>
            </a:r>
            <a:r>
              <a:rPr lang="en-US" altLang="ja-JP" sz="2400" baseline="-25000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nodes in S</a:t>
            </a:r>
            <a:r>
              <a:rPr lang="en-US" altLang="ja-JP" sz="2400" baseline="-25000" dirty="0">
                <a:sym typeface="Symbol" charset="0"/>
              </a:rPr>
              <a:t>t</a:t>
            </a:r>
            <a:r>
              <a:rPr lang="en-US" altLang="ja-JP" sz="2400" dirty="0">
                <a:sym typeface="Symbol" charset="0"/>
              </a:rPr>
              <a:t> (i.e. across the cut)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09608" y="259275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calculate the capacity?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39643" y="3760569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5143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of a cut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09608" y="49416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33998" y="37605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33998" y="53399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37212" y="47576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64893" y="42158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64893" y="53969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67398" y="56066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00698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67398" y="40272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871716" y="421585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30245" y="55998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39643" y="55351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63972" y="36467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28308" y="46222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54103" y="37605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54103" y="53399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20803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189283" y="42158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987503" y="40272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987503" y="50243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20803" y="45332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48195" y="40134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40711" y="53399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30245" y="43498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907540" y="252372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Capacity is the sum of the edges from S</a:t>
            </a:r>
            <a:r>
              <a:rPr lang="en-US" sz="2400" baseline="-25000" dirty="0">
                <a:solidFill>
                  <a:srgbClr val="0000FF"/>
                </a:solidFill>
              </a:rPr>
              <a:t>s</a:t>
            </a:r>
            <a:r>
              <a:rPr lang="en-US" sz="2400" dirty="0">
                <a:solidFill>
                  <a:srgbClr val="0000FF"/>
                </a:solidFill>
              </a:rPr>
              <a:t> to S</a:t>
            </a:r>
            <a:r>
              <a:rPr lang="en-US" sz="2400" baseline="-25000" dirty="0">
                <a:solidFill>
                  <a:srgbClr val="0000FF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39643" y="3760569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5CD42C0-0E69-5F45-AA37-32FFD125C07B}"/>
              </a:ext>
            </a:extLst>
          </p:cNvPr>
          <p:cNvSpPr txBox="1"/>
          <p:nvPr/>
        </p:nvSpPr>
        <p:spPr>
          <a:xfrm>
            <a:off x="3513939" y="6284984"/>
            <a:ext cx="2053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1600FF"/>
                </a:solidFill>
              </a:rPr>
              <a:t>10 + 9 = 19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913CC55-A676-5E47-84D5-D875126C69FD}"/>
              </a:ext>
            </a:extLst>
          </p:cNvPr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ym typeface="Symbol" charset="0"/>
              </a:rPr>
              <a:t>The “</a:t>
            </a:r>
            <a:r>
              <a:rPr lang="en-US" altLang="ja-JP" sz="2400" b="1" dirty="0">
                <a:solidFill>
                  <a:srgbClr val="FF6600"/>
                </a:solidFill>
                <a:sym typeface="Symbol" charset="0"/>
              </a:rPr>
              <a:t>capacity of a cut</a:t>
            </a:r>
            <a:r>
              <a:rPr lang="en-US" altLang="ja-JP" sz="2400" dirty="0">
                <a:sym typeface="Symbol" charset="0"/>
              </a:rPr>
              <a:t>” is the maximum flow that we </a:t>
            </a:r>
            <a:r>
              <a:rPr lang="en-US" altLang="ja-JP" sz="2400" i="1" dirty="0">
                <a:solidFill>
                  <a:srgbClr val="008000"/>
                </a:solidFill>
                <a:sym typeface="Symbol" charset="0"/>
              </a:rPr>
              <a:t>could</a:t>
            </a:r>
            <a:r>
              <a:rPr lang="en-US" altLang="ja-JP" sz="2400" dirty="0">
                <a:sym typeface="Symbol" charset="0"/>
              </a:rPr>
              <a:t> send from nodes in S</a:t>
            </a:r>
            <a:r>
              <a:rPr lang="en-US" altLang="ja-JP" sz="2400" baseline="-25000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nodes in S</a:t>
            </a:r>
            <a:r>
              <a:rPr lang="en-US" altLang="ja-JP" sz="2400" baseline="-25000" dirty="0">
                <a:sym typeface="Symbol" charset="0"/>
              </a:rPr>
              <a:t>t</a:t>
            </a:r>
            <a:r>
              <a:rPr lang="en-US" altLang="ja-JP" sz="2400" dirty="0">
                <a:sym typeface="Symbol" charset="0"/>
              </a:rPr>
              <a:t> (i.e. across the cut)</a:t>
            </a:r>
          </a:p>
        </p:txBody>
      </p:sp>
    </p:spTree>
    <p:extLst>
      <p:ext uri="{BB962C8B-B14F-4D97-AF65-F5344CB8AC3E}">
        <p14:creationId xmlns:p14="http://schemas.microsoft.com/office/powerpoint/2010/main" val="12575272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of a cut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09608" y="494166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33998" y="376056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733998" y="533994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437212" y="475765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564893" y="421585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564893" y="539695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267398" y="560664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3000698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267398" y="40272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871716" y="421585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030245" y="559986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739643" y="55351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863972" y="364675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028308" y="462223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454103" y="376056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454103" y="533994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720803" y="429396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189283" y="421585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987503" y="402726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987503" y="502435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720803" y="45332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648195" y="401346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640711" y="53399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030245" y="434984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1739643" y="3760569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557516" y="2985385"/>
            <a:ext cx="22214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B018B35-81FB-5542-ACD9-38CB9960C7AB}"/>
              </a:ext>
            </a:extLst>
          </p:cNvPr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ym typeface="Symbol" charset="0"/>
              </a:rPr>
              <a:t>The “</a:t>
            </a:r>
            <a:r>
              <a:rPr lang="en-US" altLang="ja-JP" sz="2400" b="1" dirty="0">
                <a:solidFill>
                  <a:srgbClr val="FF6600"/>
                </a:solidFill>
                <a:sym typeface="Symbol" charset="0"/>
              </a:rPr>
              <a:t>capacity of a cut</a:t>
            </a:r>
            <a:r>
              <a:rPr lang="en-US" altLang="ja-JP" sz="2400" dirty="0">
                <a:sym typeface="Symbol" charset="0"/>
              </a:rPr>
              <a:t>” is the maximum flow that we </a:t>
            </a:r>
            <a:r>
              <a:rPr lang="en-US" altLang="ja-JP" sz="2400" i="1" dirty="0">
                <a:solidFill>
                  <a:srgbClr val="008000"/>
                </a:solidFill>
                <a:sym typeface="Symbol" charset="0"/>
              </a:rPr>
              <a:t>could</a:t>
            </a:r>
            <a:r>
              <a:rPr lang="en-US" altLang="ja-JP" sz="2400" dirty="0">
                <a:sym typeface="Symbol" charset="0"/>
              </a:rPr>
              <a:t> send from nodes in S</a:t>
            </a:r>
            <a:r>
              <a:rPr lang="en-US" altLang="ja-JP" sz="2400" baseline="-25000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nodes in S</a:t>
            </a:r>
            <a:r>
              <a:rPr lang="en-US" altLang="ja-JP" sz="2400" baseline="-25000" dirty="0">
                <a:sym typeface="Symbol" charset="0"/>
              </a:rPr>
              <a:t>t</a:t>
            </a:r>
            <a:r>
              <a:rPr lang="en-US" altLang="ja-JP" sz="2400" dirty="0">
                <a:sym typeface="Symbol" charset="0"/>
              </a:rPr>
              <a:t> (i.e. across the cut)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E77E3DC-E6FF-F648-8CF7-F74F376246F4}"/>
              </a:ext>
            </a:extLst>
          </p:cNvPr>
          <p:cNvSpPr txBox="1"/>
          <p:nvPr/>
        </p:nvSpPr>
        <p:spPr>
          <a:xfrm>
            <a:off x="907540" y="252372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Capacity is the sum of the edges from S</a:t>
            </a:r>
            <a:r>
              <a:rPr lang="en-US" sz="2400" baseline="-25000" dirty="0">
                <a:solidFill>
                  <a:srgbClr val="0000FF"/>
                </a:solidFill>
              </a:rPr>
              <a:t>s</a:t>
            </a:r>
            <a:r>
              <a:rPr lang="en-US" sz="2400" dirty="0">
                <a:solidFill>
                  <a:srgbClr val="0000FF"/>
                </a:solidFill>
              </a:rPr>
              <a:t> to S</a:t>
            </a:r>
            <a:r>
              <a:rPr lang="en-US" sz="2400" baseline="-25000" dirty="0">
                <a:solidFill>
                  <a:srgbClr val="0000FF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03669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of a cut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07540" y="3363075"/>
            <a:ext cx="67265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Any more and we would violate the edge capacity constraint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Any less and it would not be maximal, since we could simply increase the flow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14F15E-C636-6242-B74C-0F3B95F1933F}"/>
              </a:ext>
            </a:extLst>
          </p:cNvPr>
          <p:cNvSpPr/>
          <p:nvPr/>
        </p:nvSpPr>
        <p:spPr>
          <a:xfrm>
            <a:off x="715297" y="1614817"/>
            <a:ext cx="7651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ym typeface="Symbol" charset="0"/>
              </a:rPr>
              <a:t>The “</a:t>
            </a:r>
            <a:r>
              <a:rPr lang="en-US" altLang="ja-JP" sz="2400" b="1" dirty="0">
                <a:solidFill>
                  <a:srgbClr val="FF6600"/>
                </a:solidFill>
                <a:sym typeface="Symbol" charset="0"/>
              </a:rPr>
              <a:t>capacity of a cut</a:t>
            </a:r>
            <a:r>
              <a:rPr lang="en-US" altLang="ja-JP" sz="2400" dirty="0">
                <a:sym typeface="Symbol" charset="0"/>
              </a:rPr>
              <a:t>” is the maximum flow that we </a:t>
            </a:r>
            <a:r>
              <a:rPr lang="en-US" altLang="ja-JP" sz="2400" i="1" dirty="0">
                <a:solidFill>
                  <a:srgbClr val="008000"/>
                </a:solidFill>
                <a:sym typeface="Symbol" charset="0"/>
              </a:rPr>
              <a:t>could</a:t>
            </a:r>
            <a:r>
              <a:rPr lang="en-US" altLang="ja-JP" sz="2400" dirty="0">
                <a:sym typeface="Symbol" charset="0"/>
              </a:rPr>
              <a:t> send from nodes in S</a:t>
            </a:r>
            <a:r>
              <a:rPr lang="en-US" altLang="ja-JP" sz="2400" baseline="-25000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nodes in S</a:t>
            </a:r>
            <a:r>
              <a:rPr lang="en-US" altLang="ja-JP" sz="2400" baseline="-25000" dirty="0">
                <a:sym typeface="Symbol" charset="0"/>
              </a:rPr>
              <a:t>t</a:t>
            </a:r>
            <a:r>
              <a:rPr lang="en-US" altLang="ja-JP" sz="2400" dirty="0">
                <a:sym typeface="Symbol" charset="0"/>
              </a:rPr>
              <a:t> (i.e. across the cut)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E2DB18-7AD8-3A44-80A5-B7B9087EDE82}"/>
              </a:ext>
            </a:extLst>
          </p:cNvPr>
          <p:cNvSpPr txBox="1"/>
          <p:nvPr/>
        </p:nvSpPr>
        <p:spPr>
          <a:xfrm>
            <a:off x="907540" y="2523720"/>
            <a:ext cx="753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Capacity is the sum of the edges from S</a:t>
            </a:r>
            <a:r>
              <a:rPr lang="en-US" sz="2400" baseline="-25000" dirty="0">
                <a:solidFill>
                  <a:srgbClr val="0000FF"/>
                </a:solidFill>
              </a:rPr>
              <a:t>s</a:t>
            </a:r>
            <a:r>
              <a:rPr lang="en-US" sz="2400" dirty="0">
                <a:solidFill>
                  <a:srgbClr val="0000FF"/>
                </a:solidFill>
              </a:rPr>
              <a:t> to S</a:t>
            </a:r>
            <a:r>
              <a:rPr lang="en-US" sz="2400" baseline="-25000" dirty="0">
                <a:solidFill>
                  <a:srgbClr val="0000FF"/>
                </a:solidFill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58495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https://www.youtube.com/watch?v=BSVms6cT9nk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546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452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A cut is a partitioning of the vertices into two sets S</a:t>
            </a:r>
            <a:r>
              <a:rPr lang="en-US" sz="2800" baseline="-25000" dirty="0"/>
              <a:t>s</a:t>
            </a:r>
            <a:r>
              <a:rPr lang="en-US" sz="2800" dirty="0"/>
              <a:t> and S</a:t>
            </a:r>
            <a:r>
              <a:rPr lang="en-US" sz="2800" baseline="-25000" dirty="0"/>
              <a:t>t</a:t>
            </a:r>
            <a:r>
              <a:rPr lang="en-US" sz="2800" dirty="0"/>
              <a:t> = V- S</a:t>
            </a:r>
            <a:r>
              <a:rPr lang="en-US" sz="2800" baseline="-25000" dirty="0"/>
              <a:t>s</a:t>
            </a: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For any cut where s </a:t>
            </a:r>
            <a:r>
              <a:rPr lang="en-US" altLang="ja-JP" sz="2800" dirty="0">
                <a:sym typeface="Symbol" charset="0"/>
              </a:rPr>
              <a:t> </a:t>
            </a:r>
            <a:r>
              <a:rPr lang="en-US" sz="2800" dirty="0"/>
              <a:t>S</a:t>
            </a:r>
            <a:r>
              <a:rPr lang="en-US" sz="2800" baseline="-25000" dirty="0"/>
              <a:t>s</a:t>
            </a:r>
            <a:r>
              <a:rPr lang="en-US" altLang="ja-JP" sz="2800" dirty="0">
                <a:sym typeface="Symbol" charset="0"/>
              </a:rPr>
              <a:t> and t  </a:t>
            </a:r>
            <a:r>
              <a:rPr lang="en-US" sz="2800" dirty="0"/>
              <a:t>S</a:t>
            </a:r>
            <a:r>
              <a:rPr lang="en-US" sz="2800" baseline="-25000" dirty="0"/>
              <a:t>t</a:t>
            </a:r>
            <a:r>
              <a:rPr lang="en-US" altLang="ja-JP" sz="2800" dirty="0">
                <a:sym typeface="Symbol" charset="0"/>
              </a:rPr>
              <a:t>, i.e. the cut partitions the source from the sink</a:t>
            </a:r>
          </a:p>
          <a:p>
            <a:pPr lvl="1"/>
            <a:r>
              <a:rPr lang="en-US" sz="2500" dirty="0"/>
              <a:t>the flow across any such cut is the same</a:t>
            </a:r>
          </a:p>
          <a:p>
            <a:pPr lvl="1"/>
            <a:r>
              <a:rPr lang="en-US" sz="2500" dirty="0"/>
              <a:t>the maximum capacity (i.e. flow) across the cut is the sum of the capacities for edges from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sz="2500" dirty="0"/>
              <a:t> </a:t>
            </a:r>
            <a:r>
              <a:rPr lang="en-US" sz="2500"/>
              <a:t>to </a:t>
            </a:r>
            <a:r>
              <a:rPr lang="en-US" sz="2400"/>
              <a:t>S</a:t>
            </a:r>
            <a:r>
              <a:rPr lang="en-US" sz="2400" baseline="-25000" dirty="0"/>
              <a:t>t</a:t>
            </a:r>
            <a:endParaRPr lang="en-US" sz="25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32228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637823" y="6044696"/>
            <a:ext cx="3536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Are we done?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Is this the best we can do?</a:t>
            </a:r>
          </a:p>
        </p:txBody>
      </p:sp>
      <p:sp>
        <p:nvSpPr>
          <p:cNvPr id="41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22127" cy="1796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any cut where s </a:t>
            </a:r>
            <a:r>
              <a:rPr lang="en-US" altLang="ja-JP" sz="24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4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endParaRPr lang="en-US" altLang="ja-JP" sz="2400" dirty="0">
              <a:sym typeface="Symbol" charset="0"/>
            </a:endParaRPr>
          </a:p>
          <a:p>
            <a:pPr lvl="1"/>
            <a:r>
              <a:rPr lang="en-US" sz="2400" dirty="0"/>
              <a:t>the flow across the cut is the same</a:t>
            </a:r>
          </a:p>
          <a:p>
            <a:pPr lvl="1"/>
            <a:r>
              <a:rPr lang="en-US" sz="2400" dirty="0"/>
              <a:t>the maximum capacity (i.e. flow) across the cut is the sum of the capacities for edges from S</a:t>
            </a:r>
            <a:r>
              <a:rPr lang="en-US" sz="2400" baseline="-25000" dirty="0"/>
              <a:t>s</a:t>
            </a:r>
            <a:r>
              <a:rPr lang="en-US" sz="2400" dirty="0"/>
              <a:t> to S</a:t>
            </a:r>
            <a:r>
              <a:rPr lang="en-US" sz="2400" baseline="-25000" dirty="0"/>
              <a:t>t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97114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1035248" y="6125314"/>
            <a:ext cx="7068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can do no better than the minimum capacity cut! 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1D0E44DB-19C7-2F47-93C8-6D33DFE1C03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22127" cy="1796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any cut where s </a:t>
            </a:r>
            <a:r>
              <a:rPr lang="en-US" altLang="ja-JP" sz="2400" dirty="0">
                <a:sym typeface="Symbol" charset="0"/>
              </a:rPr>
              <a:t> </a:t>
            </a:r>
            <a:r>
              <a:rPr lang="en-US" sz="2400" dirty="0"/>
              <a:t>S</a:t>
            </a:r>
            <a:r>
              <a:rPr lang="en-US" sz="2400" baseline="-25000" dirty="0"/>
              <a:t>s</a:t>
            </a:r>
            <a:r>
              <a:rPr lang="en-US" altLang="ja-JP" sz="2400" dirty="0">
                <a:sym typeface="Symbol" charset="0"/>
              </a:rPr>
              <a:t> and t  </a:t>
            </a:r>
            <a:r>
              <a:rPr lang="en-US" sz="2400" dirty="0"/>
              <a:t>S</a:t>
            </a:r>
            <a:r>
              <a:rPr lang="en-US" sz="2400" baseline="-25000" dirty="0"/>
              <a:t>t</a:t>
            </a:r>
            <a:endParaRPr lang="en-US" altLang="ja-JP" sz="2400" dirty="0">
              <a:sym typeface="Symbol" charset="0"/>
            </a:endParaRPr>
          </a:p>
          <a:p>
            <a:pPr lvl="1"/>
            <a:r>
              <a:rPr lang="en-US" sz="2400" dirty="0"/>
              <a:t>the flow across the cut is the same</a:t>
            </a:r>
          </a:p>
          <a:p>
            <a:pPr lvl="1"/>
            <a:r>
              <a:rPr lang="en-US" sz="2400" dirty="0"/>
              <a:t>the maximum capacity (i.e. flow) across the cut is the sum of the capacities for edges from S</a:t>
            </a:r>
            <a:r>
              <a:rPr lang="en-US" sz="2400" baseline="-25000" dirty="0"/>
              <a:t>s</a:t>
            </a:r>
            <a:r>
              <a:rPr lang="en-US" sz="2400" dirty="0"/>
              <a:t> to S</a:t>
            </a:r>
            <a:r>
              <a:rPr lang="en-US" sz="2400" baseline="-25000" dirty="0"/>
              <a:t>t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93560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minimum capacity cut for this graph?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4294454" y="3416606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27866" y="261359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Capacity = 10 + 4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10213" y="6127532"/>
            <a:ext cx="3536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this the best we can do?</a:t>
            </a:r>
          </a:p>
        </p:txBody>
      </p:sp>
    </p:spTree>
    <p:extLst>
      <p:ext uri="{BB962C8B-B14F-4D97-AF65-F5344CB8AC3E}">
        <p14:creationId xmlns:p14="http://schemas.microsoft.com/office/powerpoint/2010/main" val="283415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networking</a:t>
            </a:r>
          </a:p>
        </p:txBody>
      </p: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2538131" y="4964888"/>
            <a:ext cx="533400" cy="533400"/>
            <a:chOff x="1824" y="2736"/>
            <a:chExt cx="336" cy="336"/>
          </a:xfrm>
        </p:grpSpPr>
        <p:sp>
          <p:nvSpPr>
            <p:cNvPr id="42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44" name="Group 7"/>
          <p:cNvGrpSpPr>
            <a:grpSpLocks/>
          </p:cNvGrpSpPr>
          <p:nvPr/>
        </p:nvGrpSpPr>
        <p:grpSpPr bwMode="auto">
          <a:xfrm>
            <a:off x="4162521" y="3783788"/>
            <a:ext cx="533400" cy="533400"/>
            <a:chOff x="1824" y="2736"/>
            <a:chExt cx="336" cy="336"/>
          </a:xfrm>
        </p:grpSpPr>
        <p:sp>
          <p:nvSpPr>
            <p:cNvPr id="4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47" name="Group 7"/>
          <p:cNvGrpSpPr>
            <a:grpSpLocks/>
          </p:cNvGrpSpPr>
          <p:nvPr/>
        </p:nvGrpSpPr>
        <p:grpSpPr bwMode="auto">
          <a:xfrm>
            <a:off x="4138331" y="6054064"/>
            <a:ext cx="533400" cy="533400"/>
            <a:chOff x="1824" y="2736"/>
            <a:chExt cx="336" cy="336"/>
          </a:xfrm>
        </p:grpSpPr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50" name="Group 7"/>
          <p:cNvGrpSpPr>
            <a:grpSpLocks/>
          </p:cNvGrpSpPr>
          <p:nvPr/>
        </p:nvGrpSpPr>
        <p:grpSpPr bwMode="auto">
          <a:xfrm>
            <a:off x="5911493" y="4888688"/>
            <a:ext cx="533400" cy="533400"/>
            <a:chOff x="1824" y="2736"/>
            <a:chExt cx="336" cy="33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53" name="Straight Arrow Connector 52"/>
          <p:cNvCxnSpPr>
            <a:stCxn id="42" idx="7"/>
            <a:endCxn id="45" idx="3"/>
          </p:cNvCxnSpPr>
          <p:nvPr/>
        </p:nvCxnSpPr>
        <p:spPr>
          <a:xfrm flipV="1">
            <a:off x="2993416" y="4239073"/>
            <a:ext cx="1247220" cy="803930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5"/>
            <a:endCxn id="48" idx="2"/>
          </p:cNvCxnSpPr>
          <p:nvPr/>
        </p:nvCxnSpPr>
        <p:spPr>
          <a:xfrm>
            <a:off x="2993416" y="5420173"/>
            <a:ext cx="1144915" cy="900591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8" idx="6"/>
            <a:endCxn id="51" idx="3"/>
          </p:cNvCxnSpPr>
          <p:nvPr/>
        </p:nvCxnSpPr>
        <p:spPr>
          <a:xfrm flipV="1">
            <a:off x="4671731" y="5343973"/>
            <a:ext cx="1317877" cy="976791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5" idx="4"/>
            <a:endCxn id="48" idx="0"/>
          </p:cNvCxnSpPr>
          <p:nvPr/>
        </p:nvCxnSpPr>
        <p:spPr>
          <a:xfrm flipH="1">
            <a:off x="4405031" y="4317188"/>
            <a:ext cx="24190" cy="1736876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5" idx="5"/>
            <a:endCxn id="51" idx="1"/>
          </p:cNvCxnSpPr>
          <p:nvPr/>
        </p:nvCxnSpPr>
        <p:spPr>
          <a:xfrm>
            <a:off x="4617806" y="4239073"/>
            <a:ext cx="1371802" cy="72773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2993416" y="4239073"/>
            <a:ext cx="992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5264885" y="5714963"/>
            <a:ext cx="11800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2614331" y="5724073"/>
            <a:ext cx="1143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5129003" y="4239073"/>
            <a:ext cx="10141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4409330" y="4888688"/>
            <a:ext cx="8555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6916786" y="4820753"/>
            <a:ext cx="167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30 units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quarter" idx="1"/>
          </p:nvPr>
        </p:nvSpPr>
        <p:spPr>
          <a:xfrm>
            <a:off x="375025" y="1600200"/>
            <a:ext cx="7797457" cy="2348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You decide to create your own campus network:</a:t>
            </a:r>
          </a:p>
          <a:p>
            <a:pPr lvl="1"/>
            <a:r>
              <a:rPr lang="en-US" sz="2000" dirty="0"/>
              <a:t>You get three of your friends and string some network cables</a:t>
            </a:r>
          </a:p>
          <a:p>
            <a:pPr lvl="1"/>
            <a:r>
              <a:rPr lang="en-US" sz="2000" dirty="0"/>
              <a:t>Because of capacity (due to cable type, distance, computer, </a:t>
            </a:r>
            <a:r>
              <a:rPr lang="en-US" sz="2000" dirty="0" err="1"/>
              <a:t>etc</a:t>
            </a:r>
            <a:r>
              <a:rPr lang="en-US" sz="2000" dirty="0"/>
              <a:t>) you can only send a certain amount of data to each person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If edges denote capacity, what is the maximum throughput you can you send from S to T?</a:t>
            </a:r>
          </a:p>
        </p:txBody>
      </p:sp>
    </p:spTree>
    <p:extLst>
      <p:ext uri="{BB962C8B-B14F-4D97-AF65-F5344CB8AC3E}">
        <p14:creationId xmlns:p14="http://schemas.microsoft.com/office/powerpoint/2010/main" val="23800706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4895530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3714430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5293802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4711515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4169715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5350815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5560502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398113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4169715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555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548904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3600611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457609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3714430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5293802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4247830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4169715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3981130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4978215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44870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396732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529380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4303705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minimum capacity cut for this graph?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4294454" y="3416606"/>
            <a:ext cx="2608891" cy="2410596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27866" y="2613590"/>
            <a:ext cx="431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Capacity = 10 + 4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510179" y="6155144"/>
            <a:ext cx="691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flow = minimum capacity, so we can do no better</a:t>
            </a:r>
          </a:p>
        </p:txBody>
      </p:sp>
    </p:spTree>
    <p:extLst>
      <p:ext uri="{BB962C8B-B14F-4D97-AF65-F5344CB8AC3E}">
        <p14:creationId xmlns:p14="http://schemas.microsoft.com/office/powerpoint/2010/main" val="38914715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76592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00866" y="5315209"/>
            <a:ext cx="4364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determine the path to send flow down?</a:t>
            </a:r>
          </a:p>
        </p:txBody>
      </p:sp>
    </p:spTree>
    <p:extLst>
      <p:ext uri="{BB962C8B-B14F-4D97-AF65-F5344CB8AC3E}">
        <p14:creationId xmlns:p14="http://schemas.microsoft.com/office/powerpoint/2010/main" val="27090997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476592" y="31698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send some flow down a path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5306" y="5329015"/>
            <a:ext cx="4805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Search for a path with remaining capacity from s to t</a:t>
            </a:r>
          </a:p>
        </p:txBody>
      </p:sp>
    </p:spTree>
    <p:extLst>
      <p:ext uri="{BB962C8B-B14F-4D97-AF65-F5344CB8AC3E}">
        <p14:creationId xmlns:p14="http://schemas.microsoft.com/office/powerpoint/2010/main" val="15354758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reroute some of the flow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400866" y="5315209"/>
            <a:ext cx="3187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handle “rerouting” flow?</a:t>
            </a:r>
          </a:p>
        </p:txBody>
      </p:sp>
    </p:spTree>
    <p:extLst>
      <p:ext uri="{BB962C8B-B14F-4D97-AF65-F5344CB8AC3E}">
        <p14:creationId xmlns:p14="http://schemas.microsoft.com/office/powerpoint/2010/main" val="39258742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2034498" y="5190958"/>
            <a:ext cx="48052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During the search, if an edge has some flow, we consider “reversing” some of that flow</a:t>
            </a:r>
          </a:p>
        </p:txBody>
      </p:sp>
    </p:spTree>
    <p:extLst>
      <p:ext uri="{BB962C8B-B14F-4D97-AF65-F5344CB8AC3E}">
        <p14:creationId xmlns:p14="http://schemas.microsoft.com/office/powerpoint/2010/main" val="12358080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6779" y="38956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01169" y="27145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601169" y="42939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304383" y="37116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432064" y="31698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432064" y="435098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134569" y="456066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67869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134569" y="298129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297658" y="316988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97416" y="45538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606814" y="44892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731143" y="26007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95479" y="35762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321274" y="27145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321274" y="42939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87974" y="32479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56454" y="316988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854674" y="298129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854674" y="39783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87974" y="34872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515366" y="29674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507882" y="42939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97416" y="33038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2034498" y="5190958"/>
            <a:ext cx="48052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During the search, if an edge has some flow, we consider “reversing” some of that flow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143182" y="1905192"/>
            <a:ext cx="5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reroute some of the flow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3056454" y="3303872"/>
            <a:ext cx="2106567" cy="1047111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8986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residual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i="1" dirty="0"/>
              <a:t>residual graph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is constructed from 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each edge </a:t>
            </a:r>
            <a:r>
              <a:rPr lang="en-US" i="1" dirty="0"/>
              <a:t>e</a:t>
            </a:r>
            <a:r>
              <a:rPr lang="en-US" dirty="0"/>
              <a:t> in the original graph (G):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flow(e)</a:t>
            </a:r>
            <a:r>
              <a:rPr lang="en-US" dirty="0"/>
              <a:t> &lt; capacity(e)</a:t>
            </a:r>
          </a:p>
          <a:p>
            <a:pPr lvl="2"/>
            <a:r>
              <a:rPr lang="en-US" dirty="0"/>
              <a:t>introduce an edge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with capacity = capacity(e)-flow(e)</a:t>
            </a:r>
          </a:p>
          <a:p>
            <a:pPr lvl="2"/>
            <a:r>
              <a:rPr lang="en-US" dirty="0"/>
              <a:t>this represents the remaining flow we can still push</a:t>
            </a:r>
          </a:p>
          <a:p>
            <a:pPr lvl="1"/>
            <a:r>
              <a:rPr lang="en-US" dirty="0"/>
              <a:t>if flow(e) &gt; 0</a:t>
            </a:r>
          </a:p>
          <a:p>
            <a:pPr lvl="2"/>
            <a:r>
              <a:rPr lang="en-US" dirty="0"/>
              <a:t>introduce an edge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in the </a:t>
            </a:r>
            <a:r>
              <a:rPr lang="en-US" i="1" dirty="0">
                <a:solidFill>
                  <a:srgbClr val="FF6600"/>
                </a:solidFill>
              </a:rPr>
              <a:t>opposite direction </a:t>
            </a:r>
            <a:r>
              <a:rPr lang="en-US" dirty="0"/>
              <a:t>with capacity = flow(e)</a:t>
            </a:r>
          </a:p>
          <a:p>
            <a:pPr lvl="2"/>
            <a:r>
              <a:rPr lang="en-US" dirty="0"/>
              <a:t>this represents the flow that we can reroute/reverse</a:t>
            </a:r>
          </a:p>
        </p:txBody>
      </p:sp>
    </p:spTree>
    <p:extLst>
      <p:ext uri="{BB962C8B-B14F-4D97-AF65-F5344CB8AC3E}">
        <p14:creationId xmlns:p14="http://schemas.microsoft.com/office/powerpoint/2010/main" val="8306419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668281" y="2407294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17809" y="1650024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993619" y="3270685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33381" y="2502130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23566" y="2105309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23566" y="2862579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27019" y="2957415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260319" y="2183424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473094" y="2105309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164914" y="188413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890481" y="31944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26819" y="294069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791023" y="192386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284509" y="250213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1" idx="4"/>
              <a:endCxn id="34" idx="0"/>
            </p:cNvCxnSpPr>
            <p:nvPr/>
          </p:nvCxnSpPr>
          <p:spPr>
            <a:xfrm flipH="1">
              <a:off x="419021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30</a:t>
              </a:r>
              <a:endParaRPr lang="en-US" kern="1200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170731" y="5282543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90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grpSp>
        <p:nvGrpSpPr>
          <p:cNvPr id="72" name="Group 4"/>
          <p:cNvGrpSpPr>
            <a:grpSpLocks/>
          </p:cNvGrpSpPr>
          <p:nvPr/>
        </p:nvGrpSpPr>
        <p:grpSpPr bwMode="auto">
          <a:xfrm>
            <a:off x="2612165" y="2397114"/>
            <a:ext cx="533400" cy="533400"/>
            <a:chOff x="1824" y="2736"/>
            <a:chExt cx="336" cy="336"/>
          </a:xfrm>
        </p:grpSpPr>
        <p:sp>
          <p:nvSpPr>
            <p:cNvPr id="73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5" name="Group 7"/>
          <p:cNvGrpSpPr>
            <a:grpSpLocks/>
          </p:cNvGrpSpPr>
          <p:nvPr/>
        </p:nvGrpSpPr>
        <p:grpSpPr bwMode="auto">
          <a:xfrm>
            <a:off x="3961693" y="1639844"/>
            <a:ext cx="533400" cy="533400"/>
            <a:chOff x="1824" y="2736"/>
            <a:chExt cx="336" cy="336"/>
          </a:xfrm>
        </p:grpSpPr>
        <p:sp>
          <p:nvSpPr>
            <p:cNvPr id="7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3937503" y="3260505"/>
            <a:ext cx="533400" cy="533400"/>
            <a:chOff x="1824" y="2736"/>
            <a:chExt cx="336" cy="336"/>
          </a:xfrm>
        </p:grpSpPr>
        <p:sp>
          <p:nvSpPr>
            <p:cNvPr id="7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81" name="Group 7"/>
          <p:cNvGrpSpPr>
            <a:grpSpLocks/>
          </p:cNvGrpSpPr>
          <p:nvPr/>
        </p:nvGrpSpPr>
        <p:grpSpPr bwMode="auto">
          <a:xfrm>
            <a:off x="5177265" y="2491950"/>
            <a:ext cx="533400" cy="533400"/>
            <a:chOff x="1824" y="2736"/>
            <a:chExt cx="336" cy="336"/>
          </a:xfrm>
        </p:grpSpPr>
        <p:sp>
          <p:nvSpPr>
            <p:cNvPr id="8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84" name="Straight Arrow Connector 83"/>
          <p:cNvCxnSpPr>
            <a:stCxn id="73" idx="7"/>
            <a:endCxn id="76" idx="3"/>
          </p:cNvCxnSpPr>
          <p:nvPr/>
        </p:nvCxnSpPr>
        <p:spPr>
          <a:xfrm flipV="1">
            <a:off x="3067450" y="2095129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3" idx="5"/>
            <a:endCxn id="79" idx="2"/>
          </p:cNvCxnSpPr>
          <p:nvPr/>
        </p:nvCxnSpPr>
        <p:spPr>
          <a:xfrm>
            <a:off x="3067450" y="2852399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9" idx="6"/>
            <a:endCxn id="82" idx="3"/>
          </p:cNvCxnSpPr>
          <p:nvPr/>
        </p:nvCxnSpPr>
        <p:spPr>
          <a:xfrm flipV="1">
            <a:off x="4470903" y="2947235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6" idx="4"/>
            <a:endCxn id="79" idx="0"/>
          </p:cNvCxnSpPr>
          <p:nvPr/>
        </p:nvCxnSpPr>
        <p:spPr>
          <a:xfrm flipH="1">
            <a:off x="4204203" y="2173244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6" idx="5"/>
            <a:endCxn id="82" idx="1"/>
          </p:cNvCxnSpPr>
          <p:nvPr/>
        </p:nvCxnSpPr>
        <p:spPr>
          <a:xfrm>
            <a:off x="4416978" y="2095129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2870703" y="1873957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90" name="Text Box 31"/>
          <p:cNvSpPr txBox="1">
            <a:spLocks noChangeArrowheads="1"/>
          </p:cNvSpPr>
          <p:nvPr/>
        </p:nvSpPr>
        <p:spPr bwMode="auto">
          <a:xfrm>
            <a:off x="4834365" y="3184230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91" name="Text Box 31"/>
          <p:cNvSpPr txBox="1">
            <a:spLocks noChangeArrowheads="1"/>
          </p:cNvSpPr>
          <p:nvPr/>
        </p:nvSpPr>
        <p:spPr bwMode="auto">
          <a:xfrm>
            <a:off x="2870703" y="29305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92" name="Text Box 31"/>
          <p:cNvSpPr txBox="1">
            <a:spLocks noChangeArrowheads="1"/>
          </p:cNvSpPr>
          <p:nvPr/>
        </p:nvSpPr>
        <p:spPr bwMode="auto">
          <a:xfrm>
            <a:off x="4734907" y="191368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93" name="Text Box 31"/>
          <p:cNvSpPr txBox="1">
            <a:spLocks noChangeArrowheads="1"/>
          </p:cNvSpPr>
          <p:nvPr/>
        </p:nvSpPr>
        <p:spPr bwMode="auto">
          <a:xfrm>
            <a:off x="4214587" y="2491950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20</a:t>
            </a:r>
            <a:r>
              <a:rPr lang="en-US" dirty="0"/>
              <a:t>/30</a:t>
            </a:r>
            <a:endParaRPr lang="en-US" kern="12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27304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067418" y="4955461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3573097" y="527470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6170731" y="5282543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16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27304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067418" y="4955461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3573097" y="527470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</p:grpSp>
      <p:grpSp>
        <p:nvGrpSpPr>
          <p:cNvPr id="53" name="Group 4"/>
          <p:cNvGrpSpPr>
            <a:grpSpLocks/>
          </p:cNvGrpSpPr>
          <p:nvPr/>
        </p:nvGrpSpPr>
        <p:grpSpPr bwMode="auto">
          <a:xfrm>
            <a:off x="2533797" y="2309378"/>
            <a:ext cx="533400" cy="533400"/>
            <a:chOff x="1824" y="2736"/>
            <a:chExt cx="336" cy="336"/>
          </a:xfrm>
        </p:grpSpPr>
        <p:sp>
          <p:nvSpPr>
            <p:cNvPr id="5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56" name="Group 7"/>
          <p:cNvGrpSpPr>
            <a:grpSpLocks/>
          </p:cNvGrpSpPr>
          <p:nvPr/>
        </p:nvGrpSpPr>
        <p:grpSpPr bwMode="auto">
          <a:xfrm>
            <a:off x="3883325" y="1552108"/>
            <a:ext cx="533400" cy="533400"/>
            <a:chOff x="1824" y="2736"/>
            <a:chExt cx="336" cy="336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59" name="Group 7"/>
          <p:cNvGrpSpPr>
            <a:grpSpLocks/>
          </p:cNvGrpSpPr>
          <p:nvPr/>
        </p:nvGrpSpPr>
        <p:grpSpPr bwMode="auto">
          <a:xfrm>
            <a:off x="3859135" y="3172769"/>
            <a:ext cx="533400" cy="533400"/>
            <a:chOff x="1824" y="2736"/>
            <a:chExt cx="336" cy="336"/>
          </a:xfrm>
        </p:grpSpPr>
        <p:sp>
          <p:nvSpPr>
            <p:cNvPr id="6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62" name="Group 7"/>
          <p:cNvGrpSpPr>
            <a:grpSpLocks/>
          </p:cNvGrpSpPr>
          <p:nvPr/>
        </p:nvGrpSpPr>
        <p:grpSpPr bwMode="auto">
          <a:xfrm>
            <a:off x="5098897" y="2404214"/>
            <a:ext cx="533400" cy="533400"/>
            <a:chOff x="1824" y="2736"/>
            <a:chExt cx="336" cy="336"/>
          </a:xfrm>
        </p:grpSpPr>
        <p:sp>
          <p:nvSpPr>
            <p:cNvPr id="6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65" name="Straight Arrow Connector 64"/>
          <p:cNvCxnSpPr>
            <a:stCxn id="54" idx="7"/>
            <a:endCxn id="57" idx="3"/>
          </p:cNvCxnSpPr>
          <p:nvPr/>
        </p:nvCxnSpPr>
        <p:spPr>
          <a:xfrm flipV="1">
            <a:off x="2989082" y="2007393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4" idx="5"/>
            <a:endCxn id="60" idx="2"/>
          </p:cNvCxnSpPr>
          <p:nvPr/>
        </p:nvCxnSpPr>
        <p:spPr>
          <a:xfrm>
            <a:off x="2989082" y="2764663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0" idx="6"/>
            <a:endCxn id="63" idx="3"/>
          </p:cNvCxnSpPr>
          <p:nvPr/>
        </p:nvCxnSpPr>
        <p:spPr>
          <a:xfrm flipV="1">
            <a:off x="4392535" y="285949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4"/>
            <a:endCxn id="60" idx="0"/>
          </p:cNvCxnSpPr>
          <p:nvPr/>
        </p:nvCxnSpPr>
        <p:spPr>
          <a:xfrm flipH="1">
            <a:off x="4125835" y="2085508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5"/>
            <a:endCxn id="63" idx="1"/>
          </p:cNvCxnSpPr>
          <p:nvPr/>
        </p:nvCxnSpPr>
        <p:spPr>
          <a:xfrm>
            <a:off x="4338610" y="2007393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2792335" y="1786221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4755997" y="3096494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94" name="Text Box 31"/>
          <p:cNvSpPr txBox="1">
            <a:spLocks noChangeArrowheads="1"/>
          </p:cNvSpPr>
          <p:nvPr/>
        </p:nvSpPr>
        <p:spPr bwMode="auto">
          <a:xfrm>
            <a:off x="2419549" y="2856584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99" name="Text Box 31"/>
          <p:cNvSpPr txBox="1">
            <a:spLocks noChangeArrowheads="1"/>
          </p:cNvSpPr>
          <p:nvPr/>
        </p:nvSpPr>
        <p:spPr bwMode="auto">
          <a:xfrm>
            <a:off x="4656539" y="1825951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00" name="Text Box 31"/>
          <p:cNvSpPr txBox="1">
            <a:spLocks noChangeArrowheads="1"/>
          </p:cNvSpPr>
          <p:nvPr/>
        </p:nvSpPr>
        <p:spPr bwMode="auto">
          <a:xfrm>
            <a:off x="4136219" y="2404214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170731" y="5282543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3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flow problem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21559" y="330203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45949" y="212093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545949" y="370031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249163" y="311802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376844" y="257622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376844" y="375732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079349" y="396701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12649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079349" y="238763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683667" y="257622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42196" y="396023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551594" y="389555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675923" y="200712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40259" y="29826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266054" y="212093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266054" y="370031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32754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01234" y="257622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799454" y="238763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799454" y="338472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32754" y="28935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460146" y="237383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452662" y="37003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42196" y="271021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22587" y="4292851"/>
            <a:ext cx="2074458" cy="2765944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886924" y="5011482"/>
            <a:ext cx="3409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much water flow can we continually send from s to t?</a:t>
            </a:r>
          </a:p>
        </p:txBody>
      </p:sp>
    </p:spTree>
    <p:extLst>
      <p:ext uri="{BB962C8B-B14F-4D97-AF65-F5344CB8AC3E}">
        <p14:creationId xmlns:p14="http://schemas.microsoft.com/office/powerpoint/2010/main" val="15537652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342" y="2407294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0342" y="5610762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598174" y="4439320"/>
            <a:ext cx="3098500" cy="2154061"/>
            <a:chOff x="2598174" y="4439320"/>
            <a:chExt cx="3098500" cy="2154061"/>
          </a:xfrm>
        </p:grpSpPr>
        <p:grpSp>
          <p:nvGrpSpPr>
            <p:cNvPr id="27" name="Group 4"/>
            <p:cNvGrpSpPr>
              <a:grpSpLocks/>
            </p:cNvGrpSpPr>
            <p:nvPr/>
          </p:nvGrpSpPr>
          <p:grpSpPr bwMode="auto">
            <a:xfrm>
              <a:off x="2598174" y="5196590"/>
              <a:ext cx="533400" cy="533400"/>
              <a:chOff x="1824" y="2736"/>
              <a:chExt cx="336" cy="336"/>
            </a:xfrm>
          </p:grpSpPr>
          <p:sp>
            <p:nvSpPr>
              <p:cNvPr id="28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30" name="Group 7"/>
            <p:cNvGrpSpPr>
              <a:grpSpLocks/>
            </p:cNvGrpSpPr>
            <p:nvPr/>
          </p:nvGrpSpPr>
          <p:grpSpPr bwMode="auto">
            <a:xfrm>
              <a:off x="3947702" y="4439320"/>
              <a:ext cx="533400" cy="533400"/>
              <a:chOff x="1824" y="2736"/>
              <a:chExt cx="336" cy="336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33" name="Group 7"/>
            <p:cNvGrpSpPr>
              <a:grpSpLocks/>
            </p:cNvGrpSpPr>
            <p:nvPr/>
          </p:nvGrpSpPr>
          <p:grpSpPr bwMode="auto">
            <a:xfrm>
              <a:off x="3923512" y="6059981"/>
              <a:ext cx="533400" cy="533400"/>
              <a:chOff x="1824" y="2736"/>
              <a:chExt cx="336" cy="336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36" name="Group 7"/>
            <p:cNvGrpSpPr>
              <a:grpSpLocks/>
            </p:cNvGrpSpPr>
            <p:nvPr/>
          </p:nvGrpSpPr>
          <p:grpSpPr bwMode="auto">
            <a:xfrm>
              <a:off x="5163274" y="5291426"/>
              <a:ext cx="533400" cy="533400"/>
              <a:chOff x="1824" y="2736"/>
              <a:chExt cx="336" cy="336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39" name="Straight Arrow Connector 38"/>
            <p:cNvCxnSpPr>
              <a:stCxn id="28" idx="7"/>
              <a:endCxn id="31" idx="3"/>
            </p:cNvCxnSpPr>
            <p:nvPr/>
          </p:nvCxnSpPr>
          <p:spPr>
            <a:xfrm flipV="1">
              <a:off x="3053459" y="4894605"/>
              <a:ext cx="972358" cy="3801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8" idx="5"/>
              <a:endCxn id="34" idx="2"/>
            </p:cNvCxnSpPr>
            <p:nvPr/>
          </p:nvCxnSpPr>
          <p:spPr>
            <a:xfrm>
              <a:off x="3053459" y="5651875"/>
              <a:ext cx="870053" cy="67480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6"/>
              <a:endCxn id="37" idx="3"/>
            </p:cNvCxnSpPr>
            <p:nvPr/>
          </p:nvCxnSpPr>
          <p:spPr>
            <a:xfrm flipV="1">
              <a:off x="4456912" y="5746711"/>
              <a:ext cx="784477" cy="57997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273042" y="4972720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5"/>
              <a:endCxn id="37" idx="1"/>
            </p:cNvCxnSpPr>
            <p:nvPr/>
          </p:nvCxnSpPr>
          <p:spPr>
            <a:xfrm>
              <a:off x="4402987" y="4894605"/>
              <a:ext cx="838402" cy="474936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094807" y="467343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20374" y="598370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856712" y="5729990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720916" y="471316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4214402" y="5291426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20</a:t>
              </a:r>
              <a:endParaRPr lang="en-US" kern="12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H="1">
              <a:off x="4067418" y="4955461"/>
              <a:ext cx="24190" cy="108726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 Box 31"/>
            <p:cNvSpPr txBox="1">
              <a:spLocks noChangeArrowheads="1"/>
            </p:cNvSpPr>
            <p:nvPr/>
          </p:nvSpPr>
          <p:spPr bwMode="auto">
            <a:xfrm>
              <a:off x="3573097" y="527470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</p:grpSp>
      <p:grpSp>
        <p:nvGrpSpPr>
          <p:cNvPr id="53" name="Group 4"/>
          <p:cNvGrpSpPr>
            <a:grpSpLocks/>
          </p:cNvGrpSpPr>
          <p:nvPr/>
        </p:nvGrpSpPr>
        <p:grpSpPr bwMode="auto">
          <a:xfrm>
            <a:off x="2533797" y="2309378"/>
            <a:ext cx="533400" cy="533400"/>
            <a:chOff x="1824" y="2736"/>
            <a:chExt cx="336" cy="336"/>
          </a:xfrm>
        </p:grpSpPr>
        <p:sp>
          <p:nvSpPr>
            <p:cNvPr id="5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56" name="Group 7"/>
          <p:cNvGrpSpPr>
            <a:grpSpLocks/>
          </p:cNvGrpSpPr>
          <p:nvPr/>
        </p:nvGrpSpPr>
        <p:grpSpPr bwMode="auto">
          <a:xfrm>
            <a:off x="3883325" y="1552108"/>
            <a:ext cx="533400" cy="533400"/>
            <a:chOff x="1824" y="2736"/>
            <a:chExt cx="336" cy="336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59" name="Group 7"/>
          <p:cNvGrpSpPr>
            <a:grpSpLocks/>
          </p:cNvGrpSpPr>
          <p:nvPr/>
        </p:nvGrpSpPr>
        <p:grpSpPr bwMode="auto">
          <a:xfrm>
            <a:off x="3859135" y="3172769"/>
            <a:ext cx="533400" cy="533400"/>
            <a:chOff x="1824" y="2736"/>
            <a:chExt cx="336" cy="336"/>
          </a:xfrm>
        </p:grpSpPr>
        <p:sp>
          <p:nvSpPr>
            <p:cNvPr id="6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62" name="Group 7"/>
          <p:cNvGrpSpPr>
            <a:grpSpLocks/>
          </p:cNvGrpSpPr>
          <p:nvPr/>
        </p:nvGrpSpPr>
        <p:grpSpPr bwMode="auto">
          <a:xfrm>
            <a:off x="5098897" y="2404214"/>
            <a:ext cx="533400" cy="533400"/>
            <a:chOff x="1824" y="2736"/>
            <a:chExt cx="336" cy="336"/>
          </a:xfrm>
        </p:grpSpPr>
        <p:sp>
          <p:nvSpPr>
            <p:cNvPr id="6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65" name="Straight Arrow Connector 64"/>
          <p:cNvCxnSpPr>
            <a:stCxn id="54" idx="7"/>
            <a:endCxn id="57" idx="3"/>
          </p:cNvCxnSpPr>
          <p:nvPr/>
        </p:nvCxnSpPr>
        <p:spPr>
          <a:xfrm flipV="1">
            <a:off x="2989082" y="2007393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4" idx="5"/>
            <a:endCxn id="60" idx="2"/>
          </p:cNvCxnSpPr>
          <p:nvPr/>
        </p:nvCxnSpPr>
        <p:spPr>
          <a:xfrm>
            <a:off x="2989082" y="2764663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0" idx="6"/>
            <a:endCxn id="63" idx="3"/>
          </p:cNvCxnSpPr>
          <p:nvPr/>
        </p:nvCxnSpPr>
        <p:spPr>
          <a:xfrm flipV="1">
            <a:off x="4392535" y="285949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4"/>
            <a:endCxn id="60" idx="0"/>
          </p:cNvCxnSpPr>
          <p:nvPr/>
        </p:nvCxnSpPr>
        <p:spPr>
          <a:xfrm flipH="1">
            <a:off x="4125835" y="2085508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5"/>
            <a:endCxn id="63" idx="1"/>
          </p:cNvCxnSpPr>
          <p:nvPr/>
        </p:nvCxnSpPr>
        <p:spPr>
          <a:xfrm>
            <a:off x="4338610" y="2007393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2792335" y="1786221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4755997" y="3096494"/>
            <a:ext cx="11285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20</a:t>
            </a:r>
            <a:r>
              <a:rPr lang="en-US" dirty="0"/>
              <a:t>/20</a:t>
            </a:r>
            <a:endParaRPr lang="en-US" kern="1200" dirty="0"/>
          </a:p>
        </p:txBody>
      </p:sp>
      <p:sp>
        <p:nvSpPr>
          <p:cNvPr id="94" name="Text Box 31"/>
          <p:cNvSpPr txBox="1">
            <a:spLocks noChangeArrowheads="1"/>
          </p:cNvSpPr>
          <p:nvPr/>
        </p:nvSpPr>
        <p:spPr bwMode="auto">
          <a:xfrm>
            <a:off x="2419549" y="2856584"/>
            <a:ext cx="1238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99" name="Text Box 31"/>
          <p:cNvSpPr txBox="1">
            <a:spLocks noChangeArrowheads="1"/>
          </p:cNvSpPr>
          <p:nvPr/>
        </p:nvSpPr>
        <p:spPr bwMode="auto">
          <a:xfrm>
            <a:off x="4656539" y="1825951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00" name="Text Box 31"/>
          <p:cNvSpPr txBox="1">
            <a:spLocks noChangeArrowheads="1"/>
          </p:cNvSpPr>
          <p:nvPr/>
        </p:nvSpPr>
        <p:spPr bwMode="auto">
          <a:xfrm>
            <a:off x="4136219" y="2404214"/>
            <a:ext cx="851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/30</a:t>
            </a:r>
            <a:endParaRPr lang="en-US" kern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170731" y="5282543"/>
            <a:ext cx="284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None exist… done!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8667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86279" y="290509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410669" y="172399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410669" y="330336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113883" y="272108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241564" y="217928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241564" y="3360382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2944069" y="357006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677369" y="22573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2944069" y="199069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548387" y="217928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706916" y="35632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416314" y="349861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540643" y="161017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704979" y="25856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130774" y="1723997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130774" y="3303369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397474" y="225739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2865954" y="2179282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664174" y="1990697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664174" y="298778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397474" y="24966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324866" y="197689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317382" y="330336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706916" y="231327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316641"/>
            <a:ext cx="6861004" cy="2319831"/>
            <a:chOff x="761984" y="4316641"/>
            <a:chExt cx="6861004" cy="2319831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7" name="Straight Arrow Connector 56"/>
            <p:cNvCxnSpPr>
              <a:stCxn id="41" idx="7"/>
              <a:endCxn id="48" idx="3"/>
            </p:cNvCxnSpPr>
            <p:nvPr/>
          </p:nvCxnSpPr>
          <p:spPr>
            <a:xfrm flipV="1">
              <a:off x="1217269" y="4885745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1" idx="5"/>
              <a:endCxn id="52" idx="2"/>
            </p:cNvCxnSpPr>
            <p:nvPr/>
          </p:nvCxnSpPr>
          <p:spPr>
            <a:xfrm>
              <a:off x="1217269" y="6066845"/>
              <a:ext cx="1169105" cy="2096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6"/>
              <a:endCxn id="71" idx="2"/>
            </p:cNvCxnSpPr>
            <p:nvPr/>
          </p:nvCxnSpPr>
          <p:spPr>
            <a:xfrm>
              <a:off x="2919774" y="6276532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8" idx="6"/>
              <a:endCxn id="68" idx="2"/>
            </p:cNvCxnSpPr>
            <p:nvPr/>
          </p:nvCxnSpPr>
          <p:spPr>
            <a:xfrm>
              <a:off x="2919774" y="4697160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1524092" y="4885745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9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3516348" y="4316641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8" idx="6"/>
              <a:endCxn id="55" idx="1"/>
            </p:cNvCxnSpPr>
            <p:nvPr/>
          </p:nvCxnSpPr>
          <p:spPr>
            <a:xfrm>
              <a:off x="5639879" y="4697160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1" idx="6"/>
              <a:endCxn id="55" idx="2"/>
            </p:cNvCxnSpPr>
            <p:nvPr/>
          </p:nvCxnSpPr>
          <p:spPr>
            <a:xfrm flipV="1">
              <a:off x="5639879" y="5694245"/>
              <a:ext cx="1449709" cy="5822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293087" y="600983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37113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706916" y="35632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grpSp>
        <p:nvGrpSpPr>
          <p:cNvPr id="83" name="Group 4"/>
          <p:cNvGrpSpPr>
            <a:grpSpLocks/>
          </p:cNvGrpSpPr>
          <p:nvPr/>
        </p:nvGrpSpPr>
        <p:grpSpPr bwMode="auto">
          <a:xfrm>
            <a:off x="782117" y="2892928"/>
            <a:ext cx="533400" cy="533400"/>
            <a:chOff x="1824" y="2736"/>
            <a:chExt cx="336" cy="336"/>
          </a:xfrm>
        </p:grpSpPr>
        <p:sp>
          <p:nvSpPr>
            <p:cNvPr id="8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2406507" y="1711828"/>
            <a:ext cx="533400" cy="533400"/>
            <a:chOff x="1824" y="2736"/>
            <a:chExt cx="336" cy="336"/>
          </a:xfrm>
        </p:grpSpPr>
        <p:sp>
          <p:nvSpPr>
            <p:cNvPr id="8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9" name="Group 7"/>
          <p:cNvGrpSpPr>
            <a:grpSpLocks/>
          </p:cNvGrpSpPr>
          <p:nvPr/>
        </p:nvGrpSpPr>
        <p:grpSpPr bwMode="auto">
          <a:xfrm>
            <a:off x="2406507" y="3291200"/>
            <a:ext cx="533400" cy="533400"/>
            <a:chOff x="1824" y="2736"/>
            <a:chExt cx="336" cy="336"/>
          </a:xfrm>
        </p:grpSpPr>
        <p:sp>
          <p:nvSpPr>
            <p:cNvPr id="9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92" name="Group 7"/>
          <p:cNvGrpSpPr>
            <a:grpSpLocks/>
          </p:cNvGrpSpPr>
          <p:nvPr/>
        </p:nvGrpSpPr>
        <p:grpSpPr bwMode="auto">
          <a:xfrm>
            <a:off x="7109721" y="2708913"/>
            <a:ext cx="533400" cy="533400"/>
            <a:chOff x="1824" y="2736"/>
            <a:chExt cx="336" cy="336"/>
          </a:xfrm>
        </p:grpSpPr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95" name="Straight Arrow Connector 94"/>
          <p:cNvCxnSpPr>
            <a:stCxn id="84" idx="7"/>
            <a:endCxn id="87" idx="3"/>
          </p:cNvCxnSpPr>
          <p:nvPr/>
        </p:nvCxnSpPr>
        <p:spPr>
          <a:xfrm flipV="1">
            <a:off x="1237402" y="2167113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4" idx="5"/>
            <a:endCxn id="90" idx="2"/>
          </p:cNvCxnSpPr>
          <p:nvPr/>
        </p:nvCxnSpPr>
        <p:spPr>
          <a:xfrm>
            <a:off x="1237402" y="3348213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0" idx="6"/>
            <a:endCxn id="109" idx="2"/>
          </p:cNvCxnSpPr>
          <p:nvPr/>
        </p:nvCxnSpPr>
        <p:spPr>
          <a:xfrm>
            <a:off x="2939907" y="3557900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7" idx="4"/>
            <a:endCxn id="90" idx="0"/>
          </p:cNvCxnSpPr>
          <p:nvPr/>
        </p:nvCxnSpPr>
        <p:spPr>
          <a:xfrm>
            <a:off x="2673207" y="2245228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87" idx="6"/>
            <a:endCxn id="106" idx="2"/>
          </p:cNvCxnSpPr>
          <p:nvPr/>
        </p:nvCxnSpPr>
        <p:spPr>
          <a:xfrm>
            <a:off x="2939907" y="1978528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 Box 31"/>
          <p:cNvSpPr txBox="1">
            <a:spLocks noChangeArrowheads="1"/>
          </p:cNvSpPr>
          <p:nvPr/>
        </p:nvSpPr>
        <p:spPr bwMode="auto">
          <a:xfrm>
            <a:off x="1281930" y="216711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02" name="Text Box 31"/>
          <p:cNvSpPr txBox="1">
            <a:spLocks noChangeArrowheads="1"/>
          </p:cNvSpPr>
          <p:nvPr/>
        </p:nvSpPr>
        <p:spPr bwMode="auto">
          <a:xfrm>
            <a:off x="1412152" y="34864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103" name="Text Box 31"/>
          <p:cNvSpPr txBox="1">
            <a:spLocks noChangeArrowheads="1"/>
          </p:cNvSpPr>
          <p:nvPr/>
        </p:nvSpPr>
        <p:spPr bwMode="auto">
          <a:xfrm>
            <a:off x="3536481" y="1598009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4</a:t>
            </a:r>
            <a:endParaRPr lang="en-US" kern="1200" dirty="0"/>
          </a:p>
        </p:txBody>
      </p:sp>
      <p:sp>
        <p:nvSpPr>
          <p:cNvPr id="104" name="Text Box 31"/>
          <p:cNvSpPr txBox="1">
            <a:spLocks noChangeArrowheads="1"/>
          </p:cNvSpPr>
          <p:nvPr/>
        </p:nvSpPr>
        <p:spPr bwMode="auto">
          <a:xfrm>
            <a:off x="2700817" y="25734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05" name="Group 7"/>
          <p:cNvGrpSpPr>
            <a:grpSpLocks/>
          </p:cNvGrpSpPr>
          <p:nvPr/>
        </p:nvGrpSpPr>
        <p:grpSpPr bwMode="auto">
          <a:xfrm>
            <a:off x="5126612" y="1711828"/>
            <a:ext cx="533400" cy="533400"/>
            <a:chOff x="1824" y="2736"/>
            <a:chExt cx="336" cy="336"/>
          </a:xfrm>
        </p:grpSpPr>
        <p:sp>
          <p:nvSpPr>
            <p:cNvPr id="10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08" name="Group 7"/>
          <p:cNvGrpSpPr>
            <a:grpSpLocks/>
          </p:cNvGrpSpPr>
          <p:nvPr/>
        </p:nvGrpSpPr>
        <p:grpSpPr bwMode="auto">
          <a:xfrm>
            <a:off x="5126612" y="3291200"/>
            <a:ext cx="533400" cy="533400"/>
            <a:chOff x="1824" y="2736"/>
            <a:chExt cx="336" cy="336"/>
          </a:xfrm>
        </p:grpSpPr>
        <p:sp>
          <p:nvSpPr>
            <p:cNvPr id="10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11" name="Straight Arrow Connector 110"/>
          <p:cNvCxnSpPr>
            <a:stCxn id="106" idx="4"/>
            <a:endCxn id="109" idx="0"/>
          </p:cNvCxnSpPr>
          <p:nvPr/>
        </p:nvCxnSpPr>
        <p:spPr>
          <a:xfrm>
            <a:off x="5393312" y="2245228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87" idx="5"/>
            <a:endCxn id="109" idx="1"/>
          </p:cNvCxnSpPr>
          <p:nvPr/>
        </p:nvCxnSpPr>
        <p:spPr>
          <a:xfrm>
            <a:off x="2861792" y="2167113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6" idx="6"/>
            <a:endCxn id="93" idx="1"/>
          </p:cNvCxnSpPr>
          <p:nvPr/>
        </p:nvCxnSpPr>
        <p:spPr>
          <a:xfrm>
            <a:off x="5660012" y="1978528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9" idx="6"/>
            <a:endCxn id="93" idx="2"/>
          </p:cNvCxnSpPr>
          <p:nvPr/>
        </p:nvCxnSpPr>
        <p:spPr>
          <a:xfrm flipV="1">
            <a:off x="5660012" y="2975613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 Box 31"/>
          <p:cNvSpPr txBox="1">
            <a:spLocks noChangeArrowheads="1"/>
          </p:cNvSpPr>
          <p:nvPr/>
        </p:nvSpPr>
        <p:spPr bwMode="auto">
          <a:xfrm>
            <a:off x="5393312" y="24844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116" name="Text Box 31"/>
          <p:cNvSpPr txBox="1">
            <a:spLocks noChangeArrowheads="1"/>
          </p:cNvSpPr>
          <p:nvPr/>
        </p:nvSpPr>
        <p:spPr bwMode="auto">
          <a:xfrm>
            <a:off x="6320704" y="196472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117" name="Text Box 31"/>
          <p:cNvSpPr txBox="1">
            <a:spLocks noChangeArrowheads="1"/>
          </p:cNvSpPr>
          <p:nvPr/>
        </p:nvSpPr>
        <p:spPr bwMode="auto">
          <a:xfrm>
            <a:off x="6313220" y="329120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18" name="Text Box 31"/>
          <p:cNvSpPr txBox="1">
            <a:spLocks noChangeArrowheads="1"/>
          </p:cNvSpPr>
          <p:nvPr/>
        </p:nvSpPr>
        <p:spPr bwMode="auto">
          <a:xfrm>
            <a:off x="3702754" y="230110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761984" y="4316641"/>
            <a:ext cx="6861004" cy="2319831"/>
            <a:chOff x="761984" y="4316641"/>
            <a:chExt cx="6861004" cy="2319831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 flipV="1">
              <a:off x="1120634" y="4802909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1" idx="5"/>
              <a:endCxn id="52" idx="2"/>
            </p:cNvCxnSpPr>
            <p:nvPr/>
          </p:nvCxnSpPr>
          <p:spPr>
            <a:xfrm>
              <a:off x="1217269" y="6066845"/>
              <a:ext cx="1169105" cy="2096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6"/>
              <a:endCxn id="71" idx="2"/>
            </p:cNvCxnSpPr>
            <p:nvPr/>
          </p:nvCxnSpPr>
          <p:spPr>
            <a:xfrm>
              <a:off x="2919774" y="6276532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8" idx="6"/>
              <a:endCxn id="68" idx="2"/>
            </p:cNvCxnSpPr>
            <p:nvPr/>
          </p:nvCxnSpPr>
          <p:spPr>
            <a:xfrm>
              <a:off x="2919774" y="4697160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1392019" y="481522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9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3516348" y="4316641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8" idx="6"/>
              <a:endCxn id="55" idx="1"/>
            </p:cNvCxnSpPr>
            <p:nvPr/>
          </p:nvCxnSpPr>
          <p:spPr>
            <a:xfrm>
              <a:off x="5639879" y="4697160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5653684" y="5887530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320697" y="600983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599009" y="565336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79326" y="547000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300644" y="4982921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2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grpSp>
        <p:nvGrpSpPr>
          <p:cNvPr id="101" name="Group 4"/>
          <p:cNvGrpSpPr>
            <a:grpSpLocks/>
          </p:cNvGrpSpPr>
          <p:nvPr/>
        </p:nvGrpSpPr>
        <p:grpSpPr bwMode="auto">
          <a:xfrm>
            <a:off x="711479" y="2824235"/>
            <a:ext cx="533400" cy="533400"/>
            <a:chOff x="1824" y="2736"/>
            <a:chExt cx="336" cy="336"/>
          </a:xfrm>
        </p:grpSpPr>
        <p:sp>
          <p:nvSpPr>
            <p:cNvPr id="124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126" name="Group 7"/>
          <p:cNvGrpSpPr>
            <a:grpSpLocks/>
          </p:cNvGrpSpPr>
          <p:nvPr/>
        </p:nvGrpSpPr>
        <p:grpSpPr bwMode="auto">
          <a:xfrm>
            <a:off x="2335869" y="1643135"/>
            <a:ext cx="533400" cy="533400"/>
            <a:chOff x="1824" y="2736"/>
            <a:chExt cx="336" cy="336"/>
          </a:xfrm>
        </p:grpSpPr>
        <p:sp>
          <p:nvSpPr>
            <p:cNvPr id="1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29" name="Group 7"/>
          <p:cNvGrpSpPr>
            <a:grpSpLocks/>
          </p:cNvGrpSpPr>
          <p:nvPr/>
        </p:nvGrpSpPr>
        <p:grpSpPr bwMode="auto">
          <a:xfrm>
            <a:off x="2335869" y="3222507"/>
            <a:ext cx="533400" cy="533400"/>
            <a:chOff x="1824" y="2736"/>
            <a:chExt cx="336" cy="336"/>
          </a:xfrm>
        </p:grpSpPr>
        <p:sp>
          <p:nvSpPr>
            <p:cNvPr id="1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2" name="Group 7"/>
          <p:cNvGrpSpPr>
            <a:grpSpLocks/>
          </p:cNvGrpSpPr>
          <p:nvPr/>
        </p:nvGrpSpPr>
        <p:grpSpPr bwMode="auto">
          <a:xfrm>
            <a:off x="7039083" y="2640220"/>
            <a:ext cx="533400" cy="533400"/>
            <a:chOff x="1824" y="2736"/>
            <a:chExt cx="336" cy="336"/>
          </a:xfrm>
        </p:grpSpPr>
        <p:sp>
          <p:nvSpPr>
            <p:cNvPr id="13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35" name="Straight Arrow Connector 134"/>
          <p:cNvCxnSpPr>
            <a:stCxn id="124" idx="7"/>
            <a:endCxn id="127" idx="3"/>
          </p:cNvCxnSpPr>
          <p:nvPr/>
        </p:nvCxnSpPr>
        <p:spPr>
          <a:xfrm flipV="1">
            <a:off x="1166764" y="2098420"/>
            <a:ext cx="1247220" cy="8039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24" idx="5"/>
            <a:endCxn id="130" idx="2"/>
          </p:cNvCxnSpPr>
          <p:nvPr/>
        </p:nvCxnSpPr>
        <p:spPr>
          <a:xfrm>
            <a:off x="1166764" y="3279520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30" idx="6"/>
            <a:endCxn id="149" idx="2"/>
          </p:cNvCxnSpPr>
          <p:nvPr/>
        </p:nvCxnSpPr>
        <p:spPr>
          <a:xfrm>
            <a:off x="2869269" y="3489207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27" idx="4"/>
            <a:endCxn id="130" idx="0"/>
          </p:cNvCxnSpPr>
          <p:nvPr/>
        </p:nvCxnSpPr>
        <p:spPr>
          <a:xfrm>
            <a:off x="2602569" y="2176535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27" idx="6"/>
            <a:endCxn id="146" idx="2"/>
          </p:cNvCxnSpPr>
          <p:nvPr/>
        </p:nvCxnSpPr>
        <p:spPr>
          <a:xfrm>
            <a:off x="2869269" y="1909835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Text Box 31"/>
          <p:cNvSpPr txBox="1">
            <a:spLocks noChangeArrowheads="1"/>
          </p:cNvSpPr>
          <p:nvPr/>
        </p:nvSpPr>
        <p:spPr bwMode="auto">
          <a:xfrm>
            <a:off x="1032358" y="2098420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41" name="Text Box 31"/>
          <p:cNvSpPr txBox="1">
            <a:spLocks noChangeArrowheads="1"/>
          </p:cNvSpPr>
          <p:nvPr/>
        </p:nvSpPr>
        <p:spPr bwMode="auto">
          <a:xfrm>
            <a:off x="3632116" y="34824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9</a:t>
            </a:r>
            <a:endParaRPr lang="en-US" kern="1200" dirty="0"/>
          </a:p>
        </p:txBody>
      </p:sp>
      <p:sp>
        <p:nvSpPr>
          <p:cNvPr id="142" name="Text Box 31"/>
          <p:cNvSpPr txBox="1">
            <a:spLocks noChangeArrowheads="1"/>
          </p:cNvSpPr>
          <p:nvPr/>
        </p:nvSpPr>
        <p:spPr bwMode="auto">
          <a:xfrm>
            <a:off x="1341514" y="341774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143" name="Text Box 31"/>
          <p:cNvSpPr txBox="1">
            <a:spLocks noChangeArrowheads="1"/>
          </p:cNvSpPr>
          <p:nvPr/>
        </p:nvSpPr>
        <p:spPr bwMode="auto">
          <a:xfrm>
            <a:off x="3465843" y="1529316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144" name="Text Box 31"/>
          <p:cNvSpPr txBox="1">
            <a:spLocks noChangeArrowheads="1"/>
          </p:cNvSpPr>
          <p:nvPr/>
        </p:nvSpPr>
        <p:spPr bwMode="auto">
          <a:xfrm>
            <a:off x="2630179" y="25047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45" name="Group 7"/>
          <p:cNvGrpSpPr>
            <a:grpSpLocks/>
          </p:cNvGrpSpPr>
          <p:nvPr/>
        </p:nvGrpSpPr>
        <p:grpSpPr bwMode="auto">
          <a:xfrm>
            <a:off x="5055974" y="1643135"/>
            <a:ext cx="533400" cy="533400"/>
            <a:chOff x="1824" y="2736"/>
            <a:chExt cx="336" cy="336"/>
          </a:xfrm>
        </p:grpSpPr>
        <p:sp>
          <p:nvSpPr>
            <p:cNvPr id="14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48" name="Group 7"/>
          <p:cNvGrpSpPr>
            <a:grpSpLocks/>
          </p:cNvGrpSpPr>
          <p:nvPr/>
        </p:nvGrpSpPr>
        <p:grpSpPr bwMode="auto">
          <a:xfrm>
            <a:off x="5055974" y="3222507"/>
            <a:ext cx="533400" cy="533400"/>
            <a:chOff x="1824" y="2736"/>
            <a:chExt cx="336" cy="336"/>
          </a:xfrm>
        </p:grpSpPr>
        <p:sp>
          <p:nvSpPr>
            <p:cNvPr id="14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51" name="Straight Arrow Connector 150"/>
          <p:cNvCxnSpPr>
            <a:stCxn id="146" idx="4"/>
            <a:endCxn id="149" idx="0"/>
          </p:cNvCxnSpPr>
          <p:nvPr/>
        </p:nvCxnSpPr>
        <p:spPr>
          <a:xfrm>
            <a:off x="5322674" y="2176535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27" idx="5"/>
            <a:endCxn id="149" idx="1"/>
          </p:cNvCxnSpPr>
          <p:nvPr/>
        </p:nvCxnSpPr>
        <p:spPr>
          <a:xfrm>
            <a:off x="2791154" y="2098420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46" idx="6"/>
            <a:endCxn id="133" idx="1"/>
          </p:cNvCxnSpPr>
          <p:nvPr/>
        </p:nvCxnSpPr>
        <p:spPr>
          <a:xfrm>
            <a:off x="5589374" y="1909835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49" idx="6"/>
            <a:endCxn id="133" idx="2"/>
          </p:cNvCxnSpPr>
          <p:nvPr/>
        </p:nvCxnSpPr>
        <p:spPr>
          <a:xfrm flipV="1">
            <a:off x="5589374" y="2906920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 Box 31"/>
          <p:cNvSpPr txBox="1">
            <a:spLocks noChangeArrowheads="1"/>
          </p:cNvSpPr>
          <p:nvPr/>
        </p:nvSpPr>
        <p:spPr bwMode="auto">
          <a:xfrm>
            <a:off x="5322674" y="241576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156" name="Text Box 31"/>
          <p:cNvSpPr txBox="1">
            <a:spLocks noChangeArrowheads="1"/>
          </p:cNvSpPr>
          <p:nvPr/>
        </p:nvSpPr>
        <p:spPr bwMode="auto">
          <a:xfrm>
            <a:off x="6250066" y="189602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57" name="Text Box 31"/>
          <p:cNvSpPr txBox="1">
            <a:spLocks noChangeArrowheads="1"/>
          </p:cNvSpPr>
          <p:nvPr/>
        </p:nvSpPr>
        <p:spPr bwMode="auto">
          <a:xfrm>
            <a:off x="6242582" y="3222507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58" name="Text Box 31"/>
          <p:cNvSpPr txBox="1">
            <a:spLocks noChangeArrowheads="1"/>
          </p:cNvSpPr>
          <p:nvPr/>
        </p:nvSpPr>
        <p:spPr bwMode="auto">
          <a:xfrm>
            <a:off x="3632116" y="223241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217728"/>
            <a:ext cx="6861004" cy="2418744"/>
            <a:chOff x="761984" y="4217728"/>
            <a:chExt cx="6861004" cy="2418744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>
              <a:stCxn id="41" idx="5"/>
              <a:endCxn id="52" idx="2"/>
            </p:cNvCxnSpPr>
            <p:nvPr/>
          </p:nvCxnSpPr>
          <p:spPr>
            <a:xfrm>
              <a:off x="1217269" y="6066845"/>
              <a:ext cx="1169105" cy="20968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6"/>
              <a:endCxn id="71" idx="2"/>
            </p:cNvCxnSpPr>
            <p:nvPr/>
          </p:nvCxnSpPr>
          <p:spPr>
            <a:xfrm>
              <a:off x="2919774" y="6276532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2919774" y="45729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9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4036011" y="421772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V="1">
              <a:off x="5653684" y="5887530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79" name="Text Box 31"/>
            <p:cNvSpPr txBox="1">
              <a:spLocks noChangeArrowheads="1"/>
            </p:cNvSpPr>
            <p:nvPr/>
          </p:nvSpPr>
          <p:spPr bwMode="auto">
            <a:xfrm>
              <a:off x="6320697" y="600983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599009" y="565336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79326" y="547000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792491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4330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887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grpSp>
        <p:nvGrpSpPr>
          <p:cNvPr id="85" name="Group 4"/>
          <p:cNvGrpSpPr>
            <a:grpSpLocks/>
          </p:cNvGrpSpPr>
          <p:nvPr/>
        </p:nvGrpSpPr>
        <p:grpSpPr bwMode="auto">
          <a:xfrm>
            <a:off x="697674" y="2895366"/>
            <a:ext cx="533400" cy="533400"/>
            <a:chOff x="1824" y="2736"/>
            <a:chExt cx="336" cy="336"/>
          </a:xfrm>
        </p:grpSpPr>
        <p:sp>
          <p:nvSpPr>
            <p:cNvPr id="8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2322064" y="1714266"/>
            <a:ext cx="533400" cy="533400"/>
            <a:chOff x="1824" y="2736"/>
            <a:chExt cx="336" cy="336"/>
          </a:xfrm>
        </p:grpSpPr>
        <p:sp>
          <p:nvSpPr>
            <p:cNvPr id="8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91" name="Group 7"/>
          <p:cNvGrpSpPr>
            <a:grpSpLocks/>
          </p:cNvGrpSpPr>
          <p:nvPr/>
        </p:nvGrpSpPr>
        <p:grpSpPr bwMode="auto">
          <a:xfrm>
            <a:off x="2322064" y="3293638"/>
            <a:ext cx="533400" cy="533400"/>
            <a:chOff x="1824" y="2736"/>
            <a:chExt cx="336" cy="336"/>
          </a:xfrm>
        </p:grpSpPr>
        <p:sp>
          <p:nvSpPr>
            <p:cNvPr id="9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94" name="Group 7"/>
          <p:cNvGrpSpPr>
            <a:grpSpLocks/>
          </p:cNvGrpSpPr>
          <p:nvPr/>
        </p:nvGrpSpPr>
        <p:grpSpPr bwMode="auto">
          <a:xfrm>
            <a:off x="7025278" y="2711351"/>
            <a:ext cx="533400" cy="533400"/>
            <a:chOff x="1824" y="2736"/>
            <a:chExt cx="336" cy="336"/>
          </a:xfrm>
        </p:grpSpPr>
        <p:sp>
          <p:nvSpPr>
            <p:cNvPr id="9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97" name="Straight Arrow Connector 96"/>
          <p:cNvCxnSpPr>
            <a:stCxn id="86" idx="7"/>
            <a:endCxn id="89" idx="3"/>
          </p:cNvCxnSpPr>
          <p:nvPr/>
        </p:nvCxnSpPr>
        <p:spPr>
          <a:xfrm flipV="1">
            <a:off x="1152959" y="2169551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6" idx="5"/>
            <a:endCxn id="92" idx="2"/>
          </p:cNvCxnSpPr>
          <p:nvPr/>
        </p:nvCxnSpPr>
        <p:spPr>
          <a:xfrm>
            <a:off x="1152959" y="3350651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2" idx="6"/>
            <a:endCxn id="112" idx="2"/>
          </p:cNvCxnSpPr>
          <p:nvPr/>
        </p:nvCxnSpPr>
        <p:spPr>
          <a:xfrm>
            <a:off x="2855464" y="3560338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89" idx="4"/>
            <a:endCxn id="92" idx="0"/>
          </p:cNvCxnSpPr>
          <p:nvPr/>
        </p:nvCxnSpPr>
        <p:spPr>
          <a:xfrm>
            <a:off x="2588764" y="2247666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89" idx="6"/>
            <a:endCxn id="109" idx="2"/>
          </p:cNvCxnSpPr>
          <p:nvPr/>
        </p:nvCxnSpPr>
        <p:spPr>
          <a:xfrm>
            <a:off x="2855464" y="1980966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 Box 31"/>
          <p:cNvSpPr txBox="1">
            <a:spLocks noChangeArrowheads="1"/>
          </p:cNvSpPr>
          <p:nvPr/>
        </p:nvSpPr>
        <p:spPr bwMode="auto">
          <a:xfrm>
            <a:off x="1018553" y="2169551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04" name="Text Box 31"/>
          <p:cNvSpPr txBox="1">
            <a:spLocks noChangeArrowheads="1"/>
          </p:cNvSpPr>
          <p:nvPr/>
        </p:nvSpPr>
        <p:spPr bwMode="auto">
          <a:xfrm>
            <a:off x="3618311" y="355356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105" name="Text Box 31"/>
          <p:cNvSpPr txBox="1">
            <a:spLocks noChangeArrowheads="1"/>
          </p:cNvSpPr>
          <p:nvPr/>
        </p:nvSpPr>
        <p:spPr bwMode="auto">
          <a:xfrm>
            <a:off x="1327709" y="348887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06" name="Text Box 31"/>
          <p:cNvSpPr txBox="1">
            <a:spLocks noChangeArrowheads="1"/>
          </p:cNvSpPr>
          <p:nvPr/>
        </p:nvSpPr>
        <p:spPr bwMode="auto">
          <a:xfrm>
            <a:off x="3452038" y="1600447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107" name="Text Box 31"/>
          <p:cNvSpPr txBox="1">
            <a:spLocks noChangeArrowheads="1"/>
          </p:cNvSpPr>
          <p:nvPr/>
        </p:nvSpPr>
        <p:spPr bwMode="auto">
          <a:xfrm>
            <a:off x="2616374" y="25759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08" name="Group 7"/>
          <p:cNvGrpSpPr>
            <a:grpSpLocks/>
          </p:cNvGrpSpPr>
          <p:nvPr/>
        </p:nvGrpSpPr>
        <p:grpSpPr bwMode="auto">
          <a:xfrm>
            <a:off x="5042169" y="1714266"/>
            <a:ext cx="533400" cy="533400"/>
            <a:chOff x="1824" y="2736"/>
            <a:chExt cx="336" cy="336"/>
          </a:xfrm>
        </p:grpSpPr>
        <p:sp>
          <p:nvSpPr>
            <p:cNvPr id="10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11" name="Group 7"/>
          <p:cNvGrpSpPr>
            <a:grpSpLocks/>
          </p:cNvGrpSpPr>
          <p:nvPr/>
        </p:nvGrpSpPr>
        <p:grpSpPr bwMode="auto">
          <a:xfrm>
            <a:off x="5042169" y="3293638"/>
            <a:ext cx="533400" cy="533400"/>
            <a:chOff x="1824" y="2736"/>
            <a:chExt cx="336" cy="336"/>
          </a:xfrm>
        </p:grpSpPr>
        <p:sp>
          <p:nvSpPr>
            <p:cNvPr id="1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14" name="Straight Arrow Connector 113"/>
          <p:cNvCxnSpPr>
            <a:stCxn id="109" idx="4"/>
            <a:endCxn id="112" idx="0"/>
          </p:cNvCxnSpPr>
          <p:nvPr/>
        </p:nvCxnSpPr>
        <p:spPr>
          <a:xfrm>
            <a:off x="5308869" y="2247666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89" idx="5"/>
            <a:endCxn id="112" idx="1"/>
          </p:cNvCxnSpPr>
          <p:nvPr/>
        </p:nvCxnSpPr>
        <p:spPr>
          <a:xfrm>
            <a:off x="2777349" y="2169551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9" idx="6"/>
            <a:endCxn id="95" idx="1"/>
          </p:cNvCxnSpPr>
          <p:nvPr/>
        </p:nvCxnSpPr>
        <p:spPr>
          <a:xfrm>
            <a:off x="5575569" y="1980966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2" idx="6"/>
            <a:endCxn id="95" idx="2"/>
          </p:cNvCxnSpPr>
          <p:nvPr/>
        </p:nvCxnSpPr>
        <p:spPr>
          <a:xfrm flipV="1">
            <a:off x="5575569" y="2978051"/>
            <a:ext cx="1449709" cy="5822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 Box 31"/>
          <p:cNvSpPr txBox="1">
            <a:spLocks noChangeArrowheads="1"/>
          </p:cNvSpPr>
          <p:nvPr/>
        </p:nvSpPr>
        <p:spPr bwMode="auto">
          <a:xfrm>
            <a:off x="5308869" y="2486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163" name="Text Box 31"/>
          <p:cNvSpPr txBox="1">
            <a:spLocks noChangeArrowheads="1"/>
          </p:cNvSpPr>
          <p:nvPr/>
        </p:nvSpPr>
        <p:spPr bwMode="auto">
          <a:xfrm>
            <a:off x="6236261" y="1967160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64" name="Text Box 31"/>
          <p:cNvSpPr txBox="1">
            <a:spLocks noChangeArrowheads="1"/>
          </p:cNvSpPr>
          <p:nvPr/>
        </p:nvSpPr>
        <p:spPr bwMode="auto">
          <a:xfrm>
            <a:off x="6228777" y="3293638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65" name="Text Box 31"/>
          <p:cNvSpPr txBox="1">
            <a:spLocks noChangeArrowheads="1"/>
          </p:cNvSpPr>
          <p:nvPr/>
        </p:nvSpPr>
        <p:spPr bwMode="auto">
          <a:xfrm>
            <a:off x="3618311" y="230354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8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761984" y="4217728"/>
            <a:ext cx="6861004" cy="2418744"/>
            <a:chOff x="761984" y="4217728"/>
            <a:chExt cx="6861004" cy="2418744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2919774" y="45729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7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4036011" y="421772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8" idx="5"/>
              <a:endCxn id="71" idx="1"/>
            </p:cNvCxnSpPr>
            <p:nvPr/>
          </p:nvCxnSpPr>
          <p:spPr>
            <a:xfrm>
              <a:off x="2841659" y="4885745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682621" y="5019735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8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792491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43308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34124" y="6139006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925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3902526"/>
            <a:ext cx="2484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Find a path from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 to t in </a:t>
            </a:r>
            <a:r>
              <a:rPr lang="en-US" sz="2400" dirty="0" err="1">
                <a:solidFill>
                  <a:srgbClr val="FF6600"/>
                </a:solidFill>
              </a:rPr>
              <a:t>G</a:t>
            </a:r>
            <a:r>
              <a:rPr lang="en-US" sz="2400" baseline="-25000" dirty="0" err="1">
                <a:solidFill>
                  <a:srgbClr val="FF6600"/>
                </a:solidFill>
              </a:rPr>
              <a:t>f</a:t>
            </a:r>
            <a:endParaRPr lang="en-US" sz="2400" baseline="-25000" dirty="0">
              <a:solidFill>
                <a:srgbClr val="FF6600"/>
              </a:solidFill>
            </a:endParaRPr>
          </a:p>
        </p:txBody>
      </p:sp>
      <p:grpSp>
        <p:nvGrpSpPr>
          <p:cNvPr id="170" name="Group 4"/>
          <p:cNvGrpSpPr>
            <a:grpSpLocks/>
          </p:cNvGrpSpPr>
          <p:nvPr/>
        </p:nvGrpSpPr>
        <p:grpSpPr bwMode="auto">
          <a:xfrm>
            <a:off x="719517" y="2885317"/>
            <a:ext cx="533400" cy="533400"/>
            <a:chOff x="1824" y="2736"/>
            <a:chExt cx="336" cy="336"/>
          </a:xfrm>
        </p:grpSpPr>
        <p:sp>
          <p:nvSpPr>
            <p:cNvPr id="171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173" name="Group 7"/>
          <p:cNvGrpSpPr>
            <a:grpSpLocks/>
          </p:cNvGrpSpPr>
          <p:nvPr/>
        </p:nvGrpSpPr>
        <p:grpSpPr bwMode="auto">
          <a:xfrm>
            <a:off x="2343907" y="1704217"/>
            <a:ext cx="533400" cy="533400"/>
            <a:chOff x="1824" y="2736"/>
            <a:chExt cx="336" cy="336"/>
          </a:xfrm>
        </p:grpSpPr>
        <p:sp>
          <p:nvSpPr>
            <p:cNvPr id="17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76" name="Group 7"/>
          <p:cNvGrpSpPr>
            <a:grpSpLocks/>
          </p:cNvGrpSpPr>
          <p:nvPr/>
        </p:nvGrpSpPr>
        <p:grpSpPr bwMode="auto">
          <a:xfrm>
            <a:off x="2343907" y="3283589"/>
            <a:ext cx="533400" cy="533400"/>
            <a:chOff x="1824" y="2736"/>
            <a:chExt cx="336" cy="336"/>
          </a:xfrm>
        </p:grpSpPr>
        <p:sp>
          <p:nvSpPr>
            <p:cNvPr id="17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79" name="Group 7"/>
          <p:cNvGrpSpPr>
            <a:grpSpLocks/>
          </p:cNvGrpSpPr>
          <p:nvPr/>
        </p:nvGrpSpPr>
        <p:grpSpPr bwMode="auto">
          <a:xfrm>
            <a:off x="7047121" y="2701302"/>
            <a:ext cx="533400" cy="533400"/>
            <a:chOff x="1824" y="2736"/>
            <a:chExt cx="336" cy="336"/>
          </a:xfrm>
        </p:grpSpPr>
        <p:sp>
          <p:nvSpPr>
            <p:cNvPr id="18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2" name="Straight Arrow Connector 181"/>
          <p:cNvCxnSpPr>
            <a:stCxn id="171" idx="7"/>
            <a:endCxn id="174" idx="3"/>
          </p:cNvCxnSpPr>
          <p:nvPr/>
        </p:nvCxnSpPr>
        <p:spPr>
          <a:xfrm flipV="1">
            <a:off x="1174802" y="215950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5"/>
            <a:endCxn id="177" idx="2"/>
          </p:cNvCxnSpPr>
          <p:nvPr/>
        </p:nvCxnSpPr>
        <p:spPr>
          <a:xfrm>
            <a:off x="1174802" y="334060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7" idx="6"/>
            <a:endCxn id="196" idx="2"/>
          </p:cNvCxnSpPr>
          <p:nvPr/>
        </p:nvCxnSpPr>
        <p:spPr>
          <a:xfrm>
            <a:off x="2877307" y="355028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4" idx="4"/>
            <a:endCxn id="177" idx="0"/>
          </p:cNvCxnSpPr>
          <p:nvPr/>
        </p:nvCxnSpPr>
        <p:spPr>
          <a:xfrm>
            <a:off x="2610607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4" idx="6"/>
            <a:endCxn id="193" idx="2"/>
          </p:cNvCxnSpPr>
          <p:nvPr/>
        </p:nvCxnSpPr>
        <p:spPr>
          <a:xfrm>
            <a:off x="2877307" y="197091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 Box 31"/>
          <p:cNvSpPr txBox="1">
            <a:spLocks noChangeArrowheads="1"/>
          </p:cNvSpPr>
          <p:nvPr/>
        </p:nvSpPr>
        <p:spPr bwMode="auto">
          <a:xfrm>
            <a:off x="1040396" y="215950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88" name="Text Box 31"/>
          <p:cNvSpPr txBox="1">
            <a:spLocks noChangeArrowheads="1"/>
          </p:cNvSpPr>
          <p:nvPr/>
        </p:nvSpPr>
        <p:spPr bwMode="auto">
          <a:xfrm>
            <a:off x="3640154" y="354351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189" name="Text Box 31"/>
          <p:cNvSpPr txBox="1">
            <a:spLocks noChangeArrowheads="1"/>
          </p:cNvSpPr>
          <p:nvPr/>
        </p:nvSpPr>
        <p:spPr bwMode="auto">
          <a:xfrm>
            <a:off x="1349552" y="347883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90" name="Text Box 31"/>
          <p:cNvSpPr txBox="1">
            <a:spLocks noChangeArrowheads="1"/>
          </p:cNvSpPr>
          <p:nvPr/>
        </p:nvSpPr>
        <p:spPr bwMode="auto">
          <a:xfrm>
            <a:off x="3473881" y="159039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191" name="Text Box 31"/>
          <p:cNvSpPr txBox="1">
            <a:spLocks noChangeArrowheads="1"/>
          </p:cNvSpPr>
          <p:nvPr/>
        </p:nvSpPr>
        <p:spPr bwMode="auto">
          <a:xfrm>
            <a:off x="2638217" y="256588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92" name="Group 7"/>
          <p:cNvGrpSpPr>
            <a:grpSpLocks/>
          </p:cNvGrpSpPr>
          <p:nvPr/>
        </p:nvGrpSpPr>
        <p:grpSpPr bwMode="auto">
          <a:xfrm>
            <a:off x="5064012" y="1704217"/>
            <a:ext cx="533400" cy="533400"/>
            <a:chOff x="1824" y="2736"/>
            <a:chExt cx="336" cy="336"/>
          </a:xfrm>
        </p:grpSpPr>
        <p:sp>
          <p:nvSpPr>
            <p:cNvPr id="19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95" name="Group 7"/>
          <p:cNvGrpSpPr>
            <a:grpSpLocks/>
          </p:cNvGrpSpPr>
          <p:nvPr/>
        </p:nvGrpSpPr>
        <p:grpSpPr bwMode="auto">
          <a:xfrm>
            <a:off x="5064012" y="3283589"/>
            <a:ext cx="533400" cy="533400"/>
            <a:chOff x="1824" y="2736"/>
            <a:chExt cx="336" cy="336"/>
          </a:xfrm>
        </p:grpSpPr>
        <p:sp>
          <p:nvSpPr>
            <p:cNvPr id="19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98" name="Straight Arrow Connector 197"/>
          <p:cNvCxnSpPr>
            <a:stCxn id="193" idx="4"/>
            <a:endCxn id="196" idx="0"/>
          </p:cNvCxnSpPr>
          <p:nvPr/>
        </p:nvCxnSpPr>
        <p:spPr>
          <a:xfrm>
            <a:off x="5330712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74" idx="5"/>
            <a:endCxn id="196" idx="1"/>
          </p:cNvCxnSpPr>
          <p:nvPr/>
        </p:nvCxnSpPr>
        <p:spPr>
          <a:xfrm>
            <a:off x="2799192" y="215950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93" idx="6"/>
            <a:endCxn id="180" idx="1"/>
          </p:cNvCxnSpPr>
          <p:nvPr/>
        </p:nvCxnSpPr>
        <p:spPr>
          <a:xfrm>
            <a:off x="5597412" y="197091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96" idx="6"/>
            <a:endCxn id="180" idx="2"/>
          </p:cNvCxnSpPr>
          <p:nvPr/>
        </p:nvCxnSpPr>
        <p:spPr>
          <a:xfrm flipV="1">
            <a:off x="5597412" y="296800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 Box 31"/>
          <p:cNvSpPr txBox="1">
            <a:spLocks noChangeArrowheads="1"/>
          </p:cNvSpPr>
          <p:nvPr/>
        </p:nvSpPr>
        <p:spPr bwMode="auto">
          <a:xfrm>
            <a:off x="5330712" y="247684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203" name="Text Box 31"/>
          <p:cNvSpPr txBox="1">
            <a:spLocks noChangeArrowheads="1"/>
          </p:cNvSpPr>
          <p:nvPr/>
        </p:nvSpPr>
        <p:spPr bwMode="auto">
          <a:xfrm>
            <a:off x="6258104" y="19571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04" name="Text Box 31"/>
          <p:cNvSpPr txBox="1">
            <a:spLocks noChangeArrowheads="1"/>
          </p:cNvSpPr>
          <p:nvPr/>
        </p:nvSpPr>
        <p:spPr bwMode="auto">
          <a:xfrm>
            <a:off x="6250620" y="328358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05" name="Text Box 31"/>
          <p:cNvSpPr txBox="1">
            <a:spLocks noChangeArrowheads="1"/>
          </p:cNvSpPr>
          <p:nvPr/>
        </p:nvSpPr>
        <p:spPr bwMode="auto">
          <a:xfrm>
            <a:off x="3640154" y="229349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430460"/>
            <a:ext cx="6861004" cy="2206012"/>
            <a:chOff x="761984" y="4430460"/>
            <a:chExt cx="6861004" cy="2206012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5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869269" y="484432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904237" y="5027987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695849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15696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06514" y="6180424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206" name="Text Box 31"/>
            <p:cNvSpPr txBox="1">
              <a:spLocks noChangeArrowheads="1"/>
            </p:cNvSpPr>
            <p:nvPr/>
          </p:nvSpPr>
          <p:spPr bwMode="auto">
            <a:xfrm>
              <a:off x="3407899" y="533939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207" name="Straight Arrow Connector 206"/>
            <p:cNvCxnSpPr/>
            <p:nvPr/>
          </p:nvCxnSpPr>
          <p:spPr>
            <a:xfrm>
              <a:off x="2759374" y="492769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454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idea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797" y="1642583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1797" y="4584441"/>
            <a:ext cx="80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endParaRPr lang="en-US" sz="2800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728148" y="4012974"/>
            <a:ext cx="2484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DONE!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grpSp>
        <p:nvGrpSpPr>
          <p:cNvPr id="170" name="Group 4"/>
          <p:cNvGrpSpPr>
            <a:grpSpLocks/>
          </p:cNvGrpSpPr>
          <p:nvPr/>
        </p:nvGrpSpPr>
        <p:grpSpPr bwMode="auto">
          <a:xfrm>
            <a:off x="719517" y="2885317"/>
            <a:ext cx="533400" cy="533400"/>
            <a:chOff x="1824" y="2736"/>
            <a:chExt cx="336" cy="336"/>
          </a:xfrm>
        </p:grpSpPr>
        <p:sp>
          <p:nvSpPr>
            <p:cNvPr id="171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173" name="Group 7"/>
          <p:cNvGrpSpPr>
            <a:grpSpLocks/>
          </p:cNvGrpSpPr>
          <p:nvPr/>
        </p:nvGrpSpPr>
        <p:grpSpPr bwMode="auto">
          <a:xfrm>
            <a:off x="2343907" y="1704217"/>
            <a:ext cx="533400" cy="533400"/>
            <a:chOff x="1824" y="2736"/>
            <a:chExt cx="336" cy="336"/>
          </a:xfrm>
        </p:grpSpPr>
        <p:sp>
          <p:nvSpPr>
            <p:cNvPr id="17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76" name="Group 7"/>
          <p:cNvGrpSpPr>
            <a:grpSpLocks/>
          </p:cNvGrpSpPr>
          <p:nvPr/>
        </p:nvGrpSpPr>
        <p:grpSpPr bwMode="auto">
          <a:xfrm>
            <a:off x="2343907" y="3283589"/>
            <a:ext cx="533400" cy="533400"/>
            <a:chOff x="1824" y="2736"/>
            <a:chExt cx="336" cy="336"/>
          </a:xfrm>
        </p:grpSpPr>
        <p:sp>
          <p:nvSpPr>
            <p:cNvPr id="17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79" name="Group 7"/>
          <p:cNvGrpSpPr>
            <a:grpSpLocks/>
          </p:cNvGrpSpPr>
          <p:nvPr/>
        </p:nvGrpSpPr>
        <p:grpSpPr bwMode="auto">
          <a:xfrm>
            <a:off x="7047121" y="2701302"/>
            <a:ext cx="533400" cy="533400"/>
            <a:chOff x="1824" y="2736"/>
            <a:chExt cx="336" cy="336"/>
          </a:xfrm>
        </p:grpSpPr>
        <p:sp>
          <p:nvSpPr>
            <p:cNvPr id="18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2" name="Straight Arrow Connector 181"/>
          <p:cNvCxnSpPr>
            <a:stCxn id="171" idx="7"/>
            <a:endCxn id="174" idx="3"/>
          </p:cNvCxnSpPr>
          <p:nvPr/>
        </p:nvCxnSpPr>
        <p:spPr>
          <a:xfrm flipV="1">
            <a:off x="1174802" y="2159502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5"/>
            <a:endCxn id="177" idx="2"/>
          </p:cNvCxnSpPr>
          <p:nvPr/>
        </p:nvCxnSpPr>
        <p:spPr>
          <a:xfrm>
            <a:off x="1174802" y="3340602"/>
            <a:ext cx="1169105" cy="2096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7" idx="6"/>
            <a:endCxn id="196" idx="2"/>
          </p:cNvCxnSpPr>
          <p:nvPr/>
        </p:nvCxnSpPr>
        <p:spPr>
          <a:xfrm>
            <a:off x="2877307" y="3550289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4" idx="4"/>
            <a:endCxn id="177" idx="0"/>
          </p:cNvCxnSpPr>
          <p:nvPr/>
        </p:nvCxnSpPr>
        <p:spPr>
          <a:xfrm>
            <a:off x="2610607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4" idx="6"/>
            <a:endCxn id="193" idx="2"/>
          </p:cNvCxnSpPr>
          <p:nvPr/>
        </p:nvCxnSpPr>
        <p:spPr>
          <a:xfrm>
            <a:off x="2877307" y="1970917"/>
            <a:ext cx="218670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Text Box 31"/>
          <p:cNvSpPr txBox="1">
            <a:spLocks noChangeArrowheads="1"/>
          </p:cNvSpPr>
          <p:nvPr/>
        </p:nvSpPr>
        <p:spPr bwMode="auto">
          <a:xfrm>
            <a:off x="1040396" y="2159502"/>
            <a:ext cx="864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88" name="Text Box 31"/>
          <p:cNvSpPr txBox="1">
            <a:spLocks noChangeArrowheads="1"/>
          </p:cNvSpPr>
          <p:nvPr/>
        </p:nvSpPr>
        <p:spPr bwMode="auto">
          <a:xfrm>
            <a:off x="3640154" y="354351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189" name="Text Box 31"/>
          <p:cNvSpPr txBox="1">
            <a:spLocks noChangeArrowheads="1"/>
          </p:cNvSpPr>
          <p:nvPr/>
        </p:nvSpPr>
        <p:spPr bwMode="auto">
          <a:xfrm>
            <a:off x="1349552" y="347883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190" name="Text Box 31"/>
          <p:cNvSpPr txBox="1">
            <a:spLocks noChangeArrowheads="1"/>
          </p:cNvSpPr>
          <p:nvPr/>
        </p:nvSpPr>
        <p:spPr bwMode="auto">
          <a:xfrm>
            <a:off x="3473881" y="1590398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191" name="Text Box 31"/>
          <p:cNvSpPr txBox="1">
            <a:spLocks noChangeArrowheads="1"/>
          </p:cNvSpPr>
          <p:nvPr/>
        </p:nvSpPr>
        <p:spPr bwMode="auto">
          <a:xfrm>
            <a:off x="2638217" y="256588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192" name="Group 7"/>
          <p:cNvGrpSpPr>
            <a:grpSpLocks/>
          </p:cNvGrpSpPr>
          <p:nvPr/>
        </p:nvGrpSpPr>
        <p:grpSpPr bwMode="auto">
          <a:xfrm>
            <a:off x="5064012" y="1704217"/>
            <a:ext cx="533400" cy="533400"/>
            <a:chOff x="1824" y="2736"/>
            <a:chExt cx="336" cy="336"/>
          </a:xfrm>
        </p:grpSpPr>
        <p:sp>
          <p:nvSpPr>
            <p:cNvPr id="19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195" name="Group 7"/>
          <p:cNvGrpSpPr>
            <a:grpSpLocks/>
          </p:cNvGrpSpPr>
          <p:nvPr/>
        </p:nvGrpSpPr>
        <p:grpSpPr bwMode="auto">
          <a:xfrm>
            <a:off x="5064012" y="3283589"/>
            <a:ext cx="533400" cy="533400"/>
            <a:chOff x="1824" y="2736"/>
            <a:chExt cx="336" cy="336"/>
          </a:xfrm>
        </p:grpSpPr>
        <p:sp>
          <p:nvSpPr>
            <p:cNvPr id="19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198" name="Straight Arrow Connector 197"/>
          <p:cNvCxnSpPr>
            <a:stCxn id="193" idx="4"/>
            <a:endCxn id="196" idx="0"/>
          </p:cNvCxnSpPr>
          <p:nvPr/>
        </p:nvCxnSpPr>
        <p:spPr>
          <a:xfrm>
            <a:off x="5330712" y="2237617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74" idx="5"/>
            <a:endCxn id="196" idx="1"/>
          </p:cNvCxnSpPr>
          <p:nvPr/>
        </p:nvCxnSpPr>
        <p:spPr>
          <a:xfrm>
            <a:off x="2799192" y="2159502"/>
            <a:ext cx="2342935" cy="1202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93" idx="6"/>
            <a:endCxn id="180" idx="1"/>
          </p:cNvCxnSpPr>
          <p:nvPr/>
        </p:nvCxnSpPr>
        <p:spPr>
          <a:xfrm>
            <a:off x="5597412" y="1970917"/>
            <a:ext cx="1527824" cy="80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96" idx="6"/>
            <a:endCxn id="180" idx="2"/>
          </p:cNvCxnSpPr>
          <p:nvPr/>
        </p:nvCxnSpPr>
        <p:spPr>
          <a:xfrm flipV="1">
            <a:off x="5597412" y="2968002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 Box 31"/>
          <p:cNvSpPr txBox="1">
            <a:spLocks noChangeArrowheads="1"/>
          </p:cNvSpPr>
          <p:nvPr/>
        </p:nvSpPr>
        <p:spPr bwMode="auto">
          <a:xfrm>
            <a:off x="5330712" y="247684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203" name="Text Box 31"/>
          <p:cNvSpPr txBox="1">
            <a:spLocks noChangeArrowheads="1"/>
          </p:cNvSpPr>
          <p:nvPr/>
        </p:nvSpPr>
        <p:spPr bwMode="auto">
          <a:xfrm>
            <a:off x="6258104" y="19571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04" name="Text Box 31"/>
          <p:cNvSpPr txBox="1">
            <a:spLocks noChangeArrowheads="1"/>
          </p:cNvSpPr>
          <p:nvPr/>
        </p:nvSpPr>
        <p:spPr bwMode="auto">
          <a:xfrm>
            <a:off x="6250620" y="3283589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05" name="Text Box 31"/>
          <p:cNvSpPr txBox="1">
            <a:spLocks noChangeArrowheads="1"/>
          </p:cNvSpPr>
          <p:nvPr/>
        </p:nvSpPr>
        <p:spPr bwMode="auto">
          <a:xfrm>
            <a:off x="3640154" y="2293492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61984" y="4430460"/>
            <a:ext cx="6861004" cy="2206012"/>
            <a:chOff x="761984" y="4430460"/>
            <a:chExt cx="6861004" cy="2206012"/>
          </a:xfrm>
        </p:grpSpPr>
        <p:grpSp>
          <p:nvGrpSpPr>
            <p:cNvPr id="40" name="Group 4"/>
            <p:cNvGrpSpPr>
              <a:grpSpLocks/>
            </p:cNvGrpSpPr>
            <p:nvPr/>
          </p:nvGrpSpPr>
          <p:grpSpPr bwMode="auto">
            <a:xfrm>
              <a:off x="761984" y="5611560"/>
              <a:ext cx="533400" cy="533400"/>
              <a:chOff x="1824" y="2736"/>
              <a:chExt cx="336" cy="336"/>
            </a:xfrm>
          </p:grpSpPr>
          <p:sp>
            <p:nvSpPr>
              <p:cNvPr id="41" name="Oval 5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S</a:t>
                </a:r>
              </a:p>
            </p:txBody>
          </p:sp>
        </p:grp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2386374" y="4430460"/>
              <a:ext cx="533400" cy="533400"/>
              <a:chOff x="1824" y="2736"/>
              <a:chExt cx="336" cy="336"/>
            </a:xfrm>
          </p:grpSpPr>
          <p:sp>
            <p:nvSpPr>
              <p:cNvPr id="4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2386374" y="6009832"/>
              <a:ext cx="533400" cy="533400"/>
              <a:chOff x="1824" y="2736"/>
              <a:chExt cx="336" cy="336"/>
            </a:xfrm>
          </p:grpSpPr>
          <p:sp>
            <p:nvSpPr>
              <p:cNvPr id="52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B</a:t>
                </a:r>
              </a:p>
            </p:txBody>
          </p:sp>
        </p:grp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7089588" y="5427545"/>
              <a:ext cx="533400" cy="533400"/>
              <a:chOff x="1824" y="2736"/>
              <a:chExt cx="336" cy="336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T</a:t>
                </a: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>
              <a:off x="1217269" y="6080651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919774" y="6359368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8" idx="4"/>
              <a:endCxn id="52" idx="0"/>
            </p:cNvCxnSpPr>
            <p:nvPr/>
          </p:nvCxnSpPr>
          <p:spPr>
            <a:xfrm>
              <a:off x="2653074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3682621" y="6269759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5</a:t>
              </a:r>
              <a:endParaRPr lang="en-US" kern="1200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392019" y="620507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680684" y="5292123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grpSp>
          <p:nvGrpSpPr>
            <p:cNvPr id="67" name="Group 7"/>
            <p:cNvGrpSpPr>
              <a:grpSpLocks/>
            </p:cNvGrpSpPr>
            <p:nvPr/>
          </p:nvGrpSpPr>
          <p:grpSpPr bwMode="auto">
            <a:xfrm>
              <a:off x="5106479" y="4430460"/>
              <a:ext cx="533400" cy="533400"/>
              <a:chOff x="1824" y="2736"/>
              <a:chExt cx="336" cy="336"/>
            </a:xfrm>
          </p:grpSpPr>
          <p:sp>
            <p:nvSpPr>
              <p:cNvPr id="68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C</a:t>
                </a:r>
              </a:p>
            </p:txBody>
          </p:sp>
        </p:grp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5106479" y="6009832"/>
              <a:ext cx="533400" cy="533400"/>
              <a:chOff x="1824" y="2736"/>
              <a:chExt cx="336" cy="336"/>
            </a:xfrm>
          </p:grpSpPr>
          <p:sp>
            <p:nvSpPr>
              <p:cNvPr id="71" name="Oval 8"/>
              <p:cNvSpPr>
                <a:spLocks noChangeArrowheads="1"/>
              </p:cNvSpPr>
              <p:nvPr/>
            </p:nvSpPr>
            <p:spPr bwMode="auto">
              <a:xfrm>
                <a:off x="1824" y="2736"/>
                <a:ext cx="336" cy="3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/>
                  <a:t>D</a:t>
                </a:r>
              </a:p>
            </p:txBody>
          </p:sp>
        </p:grpSp>
        <p:cxnSp>
          <p:nvCxnSpPr>
            <p:cNvPr id="73" name="Straight Arrow Connector 72"/>
            <p:cNvCxnSpPr>
              <a:stCxn id="68" idx="4"/>
              <a:endCxn id="71" idx="0"/>
            </p:cNvCxnSpPr>
            <p:nvPr/>
          </p:nvCxnSpPr>
          <p:spPr>
            <a:xfrm>
              <a:off x="5373179" y="4963860"/>
              <a:ext cx="0" cy="104597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869269" y="484432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667489" y="461432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 Box 31"/>
            <p:cNvSpPr txBox="1">
              <a:spLocks noChangeArrowheads="1"/>
            </p:cNvSpPr>
            <p:nvPr/>
          </p:nvSpPr>
          <p:spPr bwMode="auto">
            <a:xfrm>
              <a:off x="5373179" y="520309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6300571" y="4683354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3904237" y="5027987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6</a:t>
              </a:r>
              <a:endParaRPr lang="en-US" kern="1200" dirty="0"/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V="1">
              <a:off x="5612814" y="5791422"/>
              <a:ext cx="1477319" cy="41661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"/>
            <p:cNvSpPr txBox="1">
              <a:spLocks noChangeArrowheads="1"/>
            </p:cNvSpPr>
            <p:nvPr/>
          </p:nvSpPr>
          <p:spPr bwMode="auto">
            <a:xfrm>
              <a:off x="6050725" y="5572738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245424" y="4927697"/>
              <a:ext cx="1247220" cy="80393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 Box 31"/>
            <p:cNvSpPr txBox="1">
              <a:spLocks noChangeArrowheads="1"/>
            </p:cNvSpPr>
            <p:nvPr/>
          </p:nvSpPr>
          <p:spPr bwMode="auto">
            <a:xfrm>
              <a:off x="1817749" y="5348672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10</a:t>
              </a:r>
              <a:endParaRPr lang="en-US" kern="1200" dirty="0"/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>
              <a:off x="2919774" y="4695849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4052824" y="4715696"/>
              <a:ext cx="85207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1" name="Straight Arrow Connector 160"/>
            <p:cNvCxnSpPr/>
            <p:nvPr/>
          </p:nvCxnSpPr>
          <p:spPr>
            <a:xfrm>
              <a:off x="5557594" y="4835754"/>
              <a:ext cx="1527824" cy="80850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5928546" y="5089486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6" name="Straight Arrow Connector 165"/>
            <p:cNvCxnSpPr/>
            <p:nvPr/>
          </p:nvCxnSpPr>
          <p:spPr>
            <a:xfrm>
              <a:off x="1258684" y="5846565"/>
              <a:ext cx="1155300" cy="333941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857602" y="571605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906514" y="6180424"/>
              <a:ext cx="2186705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3624393" y="5778247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4</a:t>
              </a:r>
              <a:endParaRPr lang="en-US" kern="1200" dirty="0"/>
            </a:p>
          </p:txBody>
        </p:sp>
        <p:sp>
          <p:nvSpPr>
            <p:cNvPr id="206" name="Text Box 31"/>
            <p:cNvSpPr txBox="1">
              <a:spLocks noChangeArrowheads="1"/>
            </p:cNvSpPr>
            <p:nvPr/>
          </p:nvSpPr>
          <p:spPr bwMode="auto">
            <a:xfrm>
              <a:off x="3407899" y="5339392"/>
              <a:ext cx="86713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/>
                <a:t>2</a:t>
              </a:r>
              <a:endParaRPr lang="en-US" kern="1200" dirty="0"/>
            </a:p>
          </p:txBody>
        </p:sp>
        <p:cxnSp>
          <p:nvCxnSpPr>
            <p:cNvPr id="207" name="Straight Arrow Connector 206"/>
            <p:cNvCxnSpPr/>
            <p:nvPr/>
          </p:nvCxnSpPr>
          <p:spPr>
            <a:xfrm>
              <a:off x="2759374" y="4927697"/>
              <a:ext cx="2342935" cy="1202202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208391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209" y="2028178"/>
            <a:ext cx="8153400" cy="38806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Ford-Fulkerson(G, s, t)</a:t>
            </a:r>
          </a:p>
          <a:p>
            <a:pPr marL="0" indent="0">
              <a:buNone/>
            </a:pPr>
            <a:r>
              <a:rPr lang="en-US" dirty="0"/>
              <a:t>   flow = 0 for all edges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err="1"/>
              <a:t>residualGraph</a:t>
            </a:r>
            <a:r>
              <a:rPr lang="en-US" dirty="0"/>
              <a:t>(G)</a:t>
            </a:r>
          </a:p>
          <a:p>
            <a:pPr marL="0" indent="0">
              <a:buNone/>
            </a:pPr>
            <a:r>
              <a:rPr lang="en-US" dirty="0"/>
              <a:t>   while a simple path exists from s to t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endParaRPr lang="en-US" baseline="-25000" dirty="0"/>
          </a:p>
          <a:p>
            <a:pPr marL="0" indent="0">
              <a:buNone/>
            </a:pPr>
            <a:r>
              <a:rPr lang="en-US" dirty="0"/>
              <a:t>      send as much flow along the path as possible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err="1"/>
              <a:t>residualGraph</a:t>
            </a:r>
            <a:r>
              <a:rPr lang="en-US" dirty="0"/>
              <a:t>(G)</a:t>
            </a:r>
          </a:p>
          <a:p>
            <a:pPr marL="0" indent="0">
              <a:buNone/>
            </a:pPr>
            <a:r>
              <a:rPr lang="en-US" dirty="0"/>
              <a:t>   return flow</a:t>
            </a:r>
          </a:p>
        </p:txBody>
      </p:sp>
      <p:sp>
        <p:nvSpPr>
          <p:cNvPr id="4" name="Oval 3"/>
          <p:cNvSpPr/>
          <p:nvPr/>
        </p:nvSpPr>
        <p:spPr>
          <a:xfrm>
            <a:off x="1946487" y="3672326"/>
            <a:ext cx="1891267" cy="538424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45509" y="2673244"/>
            <a:ext cx="3465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 simple path contains no repeated vertices</a:t>
            </a:r>
          </a:p>
        </p:txBody>
      </p:sp>
    </p:spTree>
    <p:extLst>
      <p:ext uri="{BB962C8B-B14F-4D97-AF65-F5344CB8AC3E}">
        <p14:creationId xmlns:p14="http://schemas.microsoft.com/office/powerpoint/2010/main" val="291908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is it correct?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4473061"/>
            <a:ext cx="567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Ford-Fulkerson(G, s, t)</a:t>
            </a:r>
          </a:p>
          <a:p>
            <a:r>
              <a:rPr lang="en-US" sz="2000" dirty="0"/>
              <a:t>   flow = 0 for all edges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while a simple path exists from s to t in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endParaRPr lang="en-US" sz="2000" baseline="-25000" dirty="0"/>
          </a:p>
          <a:p>
            <a:r>
              <a:rPr lang="en-US" sz="2000" dirty="0"/>
              <a:t>      send as much flow along path as possible</a:t>
            </a:r>
          </a:p>
          <a:p>
            <a:r>
              <a:rPr lang="en-US" sz="2000" dirty="0"/>
              <a:t>   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return flow</a:t>
            </a:r>
          </a:p>
          <a:p>
            <a:endParaRPr lang="en-US" sz="2000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69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Does the function terminate?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000000"/>
                </a:solidFill>
              </a:rPr>
              <a:t>Every iteration increases the flow from s to t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Every path must start with 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The path has positive flow (or it wouldn’t exist)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The path is a simple path (so it cannot revisit s)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conservation of flow</a:t>
            </a:r>
          </a:p>
        </p:txBody>
      </p:sp>
    </p:spTree>
    <p:extLst>
      <p:ext uri="{BB962C8B-B14F-4D97-AF65-F5344CB8AC3E}">
        <p14:creationId xmlns:p14="http://schemas.microsoft.com/office/powerpoint/2010/main" val="55075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is it correct?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6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Does the function terminate?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Every iteration increases the flow from s to 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flow is bounded by the min-cut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853" y="4473061"/>
            <a:ext cx="567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Ford-Fulkerson(G, s, t)</a:t>
            </a:r>
          </a:p>
          <a:p>
            <a:r>
              <a:rPr lang="en-US" sz="2000" dirty="0"/>
              <a:t>   flow = 0 for all edges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while a simple path exists from s to t in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endParaRPr lang="en-US" sz="2000" baseline="-25000" dirty="0"/>
          </a:p>
          <a:p>
            <a:r>
              <a:rPr lang="en-US" sz="2000" dirty="0"/>
              <a:t>      send as much flow along path as possible</a:t>
            </a:r>
          </a:p>
          <a:p>
            <a:r>
              <a:rPr lang="en-US" sz="2000" dirty="0"/>
              <a:t>   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return flow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8290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flow problem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21559" y="3302039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45949" y="2120939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545949" y="3700311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7249163" y="311802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1376844" y="2576224"/>
            <a:ext cx="1247220" cy="8039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1376844" y="3757324"/>
            <a:ext cx="1169105" cy="2096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30" idx="2"/>
          </p:cNvCxnSpPr>
          <p:nvPr/>
        </p:nvCxnSpPr>
        <p:spPr>
          <a:xfrm>
            <a:off x="3079349" y="3967011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>
            <a:off x="2812649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6"/>
            <a:endCxn id="27" idx="2"/>
          </p:cNvCxnSpPr>
          <p:nvPr/>
        </p:nvCxnSpPr>
        <p:spPr>
          <a:xfrm>
            <a:off x="3079349" y="2387639"/>
            <a:ext cx="218670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376844" y="2576224"/>
            <a:ext cx="992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842196" y="396023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/9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551594" y="389555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3675923" y="2007120"/>
            <a:ext cx="85207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/4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2840259" y="29826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</a:t>
            </a:r>
            <a:endParaRPr lang="en-US" kern="1200" dirty="0"/>
          </a:p>
        </p:txBody>
      </p:sp>
      <p:grpSp>
        <p:nvGrpSpPr>
          <p:cNvPr id="26" name="Group 7"/>
          <p:cNvGrpSpPr>
            <a:grpSpLocks/>
          </p:cNvGrpSpPr>
          <p:nvPr/>
        </p:nvGrpSpPr>
        <p:grpSpPr bwMode="auto">
          <a:xfrm>
            <a:off x="5266054" y="2120939"/>
            <a:ext cx="533400" cy="533400"/>
            <a:chOff x="1824" y="2736"/>
            <a:chExt cx="336" cy="336"/>
          </a:xfrm>
        </p:grpSpPr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5266054" y="3700311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cxnSp>
        <p:nvCxnSpPr>
          <p:cNvPr id="32" name="Straight Arrow Connector 31"/>
          <p:cNvCxnSpPr>
            <a:stCxn id="27" idx="4"/>
            <a:endCxn id="30" idx="0"/>
          </p:cNvCxnSpPr>
          <p:nvPr/>
        </p:nvCxnSpPr>
        <p:spPr>
          <a:xfrm>
            <a:off x="5532754" y="2654339"/>
            <a:ext cx="0" cy="10459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5"/>
            <a:endCxn id="30" idx="1"/>
          </p:cNvCxnSpPr>
          <p:nvPr/>
        </p:nvCxnSpPr>
        <p:spPr>
          <a:xfrm>
            <a:off x="3001234" y="2576224"/>
            <a:ext cx="2342935" cy="12022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6"/>
            <a:endCxn id="14" idx="1"/>
          </p:cNvCxnSpPr>
          <p:nvPr/>
        </p:nvCxnSpPr>
        <p:spPr>
          <a:xfrm>
            <a:off x="5799454" y="2387639"/>
            <a:ext cx="1527824" cy="8085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6"/>
            <a:endCxn id="14" idx="2"/>
          </p:cNvCxnSpPr>
          <p:nvPr/>
        </p:nvCxnSpPr>
        <p:spPr>
          <a:xfrm flipV="1">
            <a:off x="5799454" y="3384724"/>
            <a:ext cx="1449709" cy="5822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532754" y="28935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6</a:t>
            </a:r>
            <a:endParaRPr lang="en-US" kern="1200" dirty="0"/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6460146" y="2373833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4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6452662" y="3700311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/10</a:t>
            </a:r>
            <a:endParaRPr lang="en-US" kern="1200" dirty="0"/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842196" y="2710214"/>
            <a:ext cx="86713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6</a:t>
            </a:r>
            <a:r>
              <a:rPr lang="en-US" dirty="0"/>
              <a:t>/8</a:t>
            </a:r>
            <a:endParaRPr lang="en-US" kern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532754" y="5225917"/>
            <a:ext cx="167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14 units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22587" y="4292851"/>
            <a:ext cx="2074458" cy="276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070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is it correct?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72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When it terminates is it the maximum flow?</a:t>
            </a:r>
          </a:p>
          <a:p>
            <a:pPr lvl="2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853" y="4473061"/>
            <a:ext cx="5673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Ford-Fulkerson(G, s, t)</a:t>
            </a:r>
          </a:p>
          <a:p>
            <a:r>
              <a:rPr lang="en-US" sz="2000" dirty="0"/>
              <a:t>   flow = 0 for all edges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while a simple path exists from s to t in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endParaRPr lang="en-US" sz="2000" baseline="-25000" dirty="0"/>
          </a:p>
          <a:p>
            <a:r>
              <a:rPr lang="en-US" sz="2000" dirty="0"/>
              <a:t>      send as much flow along path as possible</a:t>
            </a:r>
          </a:p>
          <a:p>
            <a:r>
              <a:rPr lang="en-US" sz="2000" dirty="0"/>
              <a:t>      </a:t>
            </a:r>
            <a:r>
              <a:rPr lang="en-US" sz="2000" dirty="0" err="1"/>
              <a:t>G</a:t>
            </a:r>
            <a:r>
              <a:rPr lang="en-US" sz="2000" baseline="-25000" dirty="0" err="1"/>
              <a:t>f</a:t>
            </a:r>
            <a:r>
              <a:rPr lang="en-US" sz="2000" dirty="0"/>
              <a:t> = </a:t>
            </a:r>
            <a:r>
              <a:rPr lang="en-US" sz="2000" dirty="0" err="1"/>
              <a:t>residualGraph</a:t>
            </a:r>
            <a:r>
              <a:rPr lang="en-US" sz="2000" dirty="0"/>
              <a:t>(G)</a:t>
            </a:r>
          </a:p>
          <a:p>
            <a:r>
              <a:rPr lang="en-US" sz="2000" dirty="0"/>
              <a:t>   return flow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821463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is it correct?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88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When it terminates is it the maximum flow?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Assume it didn’t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We know then that the flow &lt; min-cut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therefore, the flow &lt; capacity across EVERY cut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therefore, across each cut there must be a forward edge in </a:t>
            </a:r>
            <a:r>
              <a:rPr lang="en-US" sz="2000" dirty="0" err="1">
                <a:solidFill>
                  <a:srgbClr val="000000"/>
                </a:solidFill>
              </a:rPr>
              <a:t>G</a:t>
            </a:r>
            <a:r>
              <a:rPr lang="en-US" sz="2000" baseline="-25000" dirty="0" err="1">
                <a:solidFill>
                  <a:srgbClr val="000000"/>
                </a:solidFill>
              </a:rPr>
              <a:t>f</a:t>
            </a:r>
            <a:endParaRPr lang="en-US" sz="2000" baseline="-25000" dirty="0">
              <a:solidFill>
                <a:srgbClr val="000000"/>
              </a:solidFill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thus, there must exist a path from s to t in </a:t>
            </a:r>
            <a:r>
              <a:rPr lang="en-US" sz="2000" dirty="0" err="1">
                <a:solidFill>
                  <a:srgbClr val="000000"/>
                </a:solidFill>
              </a:rPr>
              <a:t>G</a:t>
            </a:r>
            <a:r>
              <a:rPr lang="en-US" sz="2000" baseline="-25000" dirty="0" err="1">
                <a:solidFill>
                  <a:srgbClr val="000000"/>
                </a:solidFill>
              </a:rPr>
              <a:t>f</a:t>
            </a:r>
            <a:endParaRPr lang="en-US" sz="2000" baseline="-250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start at s (and A = s)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repeat until t is found</a:t>
            </a:r>
          </a:p>
          <a:p>
            <a:pPr lvl="3"/>
            <a:r>
              <a:rPr lang="en-US" sz="1800" dirty="0">
                <a:solidFill>
                  <a:srgbClr val="000000"/>
                </a:solidFill>
              </a:rPr>
              <a:t>pick one node across the cut with a forward edge</a:t>
            </a:r>
          </a:p>
          <a:p>
            <a:pPr lvl="3"/>
            <a:r>
              <a:rPr lang="en-US" sz="1800" dirty="0">
                <a:solidFill>
                  <a:srgbClr val="000000"/>
                </a:solidFill>
              </a:rPr>
              <a:t>add this to the path</a:t>
            </a:r>
          </a:p>
          <a:p>
            <a:pPr lvl="3"/>
            <a:r>
              <a:rPr lang="en-US" sz="1800" dirty="0">
                <a:solidFill>
                  <a:srgbClr val="000000"/>
                </a:solidFill>
              </a:rPr>
              <a:t>add the node to A (for argument sake)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However, the algorithm would not have terminated… a contradiction</a:t>
            </a:r>
          </a:p>
        </p:txBody>
      </p:sp>
    </p:spTree>
    <p:extLst>
      <p:ext uri="{BB962C8B-B14F-4D97-AF65-F5344CB8AC3E}">
        <p14:creationId xmlns:p14="http://schemas.microsoft.com/office/powerpoint/2010/main" val="29955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</a:t>
            </a:r>
            <a:r>
              <a:rPr lang="en-US" dirty="0">
                <a:solidFill>
                  <a:srgbClr val="FF0000"/>
                </a:solidFill>
              </a:rPr>
              <a:t>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482758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72731" y="3244349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4349345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01752" y="3051072"/>
            <a:ext cx="2664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traverse the graph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at most add 2 edges for original edge</a:t>
            </a:r>
          </a:p>
          <a:p>
            <a:pPr marL="285750" indent="-285750">
              <a:buFontTx/>
              <a:buChar char="-"/>
            </a:pPr>
            <a:r>
              <a:rPr lang="en-US" sz="2000" dirty="0" err="1">
                <a:solidFill>
                  <a:srgbClr val="0000FF"/>
                </a:solidFill>
              </a:rPr>
              <a:t>θ</a:t>
            </a:r>
            <a:r>
              <a:rPr lang="en-US" sz="2000" dirty="0">
                <a:solidFill>
                  <a:srgbClr val="0000FF"/>
                </a:solidFill>
              </a:rPr>
              <a:t>(V + E)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0419" y="4604879"/>
            <a:ext cx="4292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simplify this expression?</a:t>
            </a:r>
          </a:p>
        </p:txBody>
      </p:sp>
      <p:sp>
        <p:nvSpPr>
          <p:cNvPr id="8" name="Rectangle 7"/>
          <p:cNvSpPr/>
          <p:nvPr/>
        </p:nvSpPr>
        <p:spPr>
          <a:xfrm>
            <a:off x="6461225" y="4038714"/>
            <a:ext cx="1007210" cy="3106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0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72731" y="3244349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4349345"/>
            <a:ext cx="316131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01751" y="3051072"/>
            <a:ext cx="28714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traverse the graph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at most add 2 edges for original edge</a:t>
            </a:r>
          </a:p>
          <a:p>
            <a:pPr marL="285750" indent="-285750">
              <a:buFontTx/>
              <a:buChar char="-"/>
            </a:pPr>
            <a:r>
              <a:rPr lang="en-US" sz="2000" dirty="0" err="1">
                <a:solidFill>
                  <a:srgbClr val="0000FF"/>
                </a:solidFill>
              </a:rPr>
              <a:t>θ</a:t>
            </a:r>
            <a:r>
              <a:rPr lang="en-US" sz="2000" dirty="0">
                <a:solidFill>
                  <a:srgbClr val="0000FF"/>
                </a:solidFill>
              </a:rPr>
              <a:t>(V + E) = </a:t>
            </a:r>
            <a:r>
              <a:rPr lang="en-US" sz="2000" dirty="0" err="1">
                <a:solidFill>
                  <a:srgbClr val="0000FF"/>
                </a:solidFill>
              </a:rPr>
              <a:t>θ</a:t>
            </a:r>
            <a:r>
              <a:rPr lang="en-US" sz="2000" dirty="0">
                <a:solidFill>
                  <a:srgbClr val="0000FF"/>
                </a:solidFill>
              </a:rPr>
              <a:t>(E)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(all nodes exists on paths from s to t)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04687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159608" y="3596931"/>
            <a:ext cx="4458974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43167" y="3368604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BFS or DFS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O(V + E) = O(E)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5559" y="3604370"/>
            <a:ext cx="71785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87946" y="3368604"/>
            <a:ext cx="30008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max-flow!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increases ever iteration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integer capacities, so integer increases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648" y="5518220"/>
            <a:ext cx="4288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bound the number of times the loop will execute?</a:t>
            </a:r>
          </a:p>
        </p:txBody>
      </p:sp>
    </p:spTree>
    <p:extLst>
      <p:ext uri="{BB962C8B-B14F-4D97-AF65-F5344CB8AC3E}">
        <p14:creationId xmlns:p14="http://schemas.microsoft.com/office/powerpoint/2010/main" val="321322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Ford-Fulkerson: runtime?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853" y="2471232"/>
            <a:ext cx="5949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Ford-Fulkerson(G, s, t)</a:t>
            </a:r>
          </a:p>
          <a:p>
            <a:r>
              <a:rPr lang="en-US" sz="2400" dirty="0"/>
              <a:t>   flow = 0 for all edges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while a simple path exists from s to t in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endParaRPr lang="en-US" sz="2400" baseline="-25000" dirty="0"/>
          </a:p>
          <a:p>
            <a:r>
              <a:rPr lang="en-US" sz="2400" dirty="0"/>
              <a:t>      send as much flow along path as possible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G</a:t>
            </a:r>
            <a:r>
              <a:rPr lang="en-US" sz="2400" baseline="-250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residualGraph</a:t>
            </a:r>
            <a:r>
              <a:rPr lang="en-US" sz="2400" dirty="0"/>
              <a:t>(G)</a:t>
            </a:r>
          </a:p>
          <a:p>
            <a:r>
              <a:rPr lang="en-US" sz="2400" dirty="0"/>
              <a:t>   return flow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5559" y="3604370"/>
            <a:ext cx="717855" cy="455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87946" y="3368604"/>
            <a:ext cx="30008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max-flow!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increases ever iteration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integer capacities, so integer increases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648" y="5518220"/>
            <a:ext cx="4288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Overall runtime?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3238" y="5544739"/>
            <a:ext cx="270144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O(max-flow * E)</a:t>
            </a:r>
          </a:p>
          <a:p>
            <a:pPr marL="285750" indent="-28575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  <a:p>
            <a:pPr marL="285750" indent="-28575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7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402182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326455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88521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4116664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71984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447711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457194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71984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631514" y="34986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80894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393419" y="473858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35384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902551" y="2429618"/>
            <a:ext cx="1071546" cy="63632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>
                <a:solidFill>
                  <a:srgbClr val="0000FF"/>
                </a:solidFill>
              </a:rPr>
              <a:t>Hint:</a:t>
            </a:r>
          </a:p>
        </p:txBody>
      </p:sp>
    </p:spTree>
    <p:extLst>
      <p:ext uri="{BB962C8B-B14F-4D97-AF65-F5344CB8AC3E}">
        <p14:creationId xmlns:p14="http://schemas.microsoft.com/office/powerpoint/2010/main" val="182397660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631514" y="290264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393419" y="41425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025465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graph/networks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9449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3722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5788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5371268" y="5489334"/>
            <a:ext cx="533400" cy="533400"/>
            <a:chOff x="1824" y="2736"/>
            <a:chExt cx="336" cy="336"/>
          </a:xfrm>
        </p:grpSpPr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" name="Straight Arrow Connector 17"/>
          <p:cNvCxnSpPr>
            <a:stCxn id="5" idx="7"/>
            <a:endCxn id="8" idx="3"/>
          </p:cNvCxnSpPr>
          <p:nvPr/>
        </p:nvCxnSpPr>
        <p:spPr>
          <a:xfrm flipV="1">
            <a:off x="3261453" y="509251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5"/>
            <a:endCxn id="11" idx="2"/>
          </p:cNvCxnSpPr>
          <p:nvPr/>
        </p:nvCxnSpPr>
        <p:spPr>
          <a:xfrm>
            <a:off x="3261453" y="584978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5" idx="3"/>
          </p:cNvCxnSpPr>
          <p:nvPr/>
        </p:nvCxnSpPr>
        <p:spPr>
          <a:xfrm flipV="1">
            <a:off x="4664906" y="594461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4"/>
            <a:endCxn id="11" idx="0"/>
          </p:cNvCxnSpPr>
          <p:nvPr/>
        </p:nvCxnSpPr>
        <p:spPr>
          <a:xfrm flipH="1">
            <a:off x="4398206" y="5170628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5"/>
            <a:endCxn id="15" idx="1"/>
          </p:cNvCxnSpPr>
          <p:nvPr/>
        </p:nvCxnSpPr>
        <p:spPr>
          <a:xfrm>
            <a:off x="4610981" y="509251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302801" y="48713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5028368" y="61816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3064706" y="5927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928910" y="4911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4422396" y="54893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405573" y="1614006"/>
            <a:ext cx="8641792" cy="2444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Flow network</a:t>
            </a:r>
          </a:p>
          <a:p>
            <a:pPr lvl="1"/>
            <a:r>
              <a:rPr lang="en-US" sz="2400" dirty="0"/>
              <a:t>directed, weighted graph (V, E)</a:t>
            </a:r>
          </a:p>
          <a:p>
            <a:pPr lvl="1"/>
            <a:r>
              <a:rPr lang="en-US" altLang="ja-JP" sz="2400" dirty="0">
                <a:sym typeface="Symbol" charset="0"/>
              </a:rPr>
              <a:t>positive edge weights indicating the “capacity” (generally, assume integers)</a:t>
            </a:r>
            <a:endParaRPr lang="en-US" sz="2400" dirty="0"/>
          </a:p>
          <a:p>
            <a:pPr lvl="1"/>
            <a:r>
              <a:rPr lang="en-US" sz="2400" dirty="0"/>
              <a:t>contains a single source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altLang="ja-JP" sz="2400" dirty="0">
                <a:sym typeface="Symbol" charset="0"/>
              </a:rPr>
              <a:t> V with no incoming edges</a:t>
            </a:r>
          </a:p>
          <a:p>
            <a:pPr lvl="1"/>
            <a:r>
              <a:rPr lang="en-US" altLang="ja-JP" sz="2400" dirty="0">
                <a:sym typeface="Symbol" charset="0"/>
              </a:rPr>
              <a:t>contains a single sink/target </a:t>
            </a:r>
            <a:r>
              <a:rPr lang="en-US" altLang="ja-JP" sz="2400" i="1" dirty="0">
                <a:sym typeface="Symbol" charset="0"/>
              </a:rPr>
              <a:t>t </a:t>
            </a:r>
            <a:r>
              <a:rPr lang="en-US" altLang="ja-JP" sz="2400" dirty="0">
                <a:sym typeface="Symbol" charset="0"/>
              </a:rPr>
              <a:t> V with no outgoing edges</a:t>
            </a:r>
          </a:p>
          <a:p>
            <a:pPr lvl="1"/>
            <a:r>
              <a:rPr lang="en-US" altLang="ja-JP" sz="2400" dirty="0">
                <a:sym typeface="Symbol" charset="0"/>
              </a:rPr>
              <a:t>every vertex is on a path from </a:t>
            </a:r>
            <a:r>
              <a:rPr lang="en-US" altLang="ja-JP" sz="2400" i="1" dirty="0">
                <a:sym typeface="Symbol" charset="0"/>
              </a:rPr>
              <a:t>s</a:t>
            </a:r>
            <a:r>
              <a:rPr lang="en-US" altLang="ja-JP" sz="2400" dirty="0">
                <a:sym typeface="Symbol" charset="0"/>
              </a:rPr>
              <a:t> to </a:t>
            </a:r>
            <a:r>
              <a:rPr lang="en-US" altLang="ja-JP" sz="2400" i="1" dirty="0">
                <a:sym typeface="Symbo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98247684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393419" y="41425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320150074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dirty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13636748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311737479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dirty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04960614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/1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74534341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O(max-flow * 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36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Can you construct a graph that </a:t>
            </a:r>
            <a:r>
              <a:rPr lang="en-US" i="1" dirty="0">
                <a:solidFill>
                  <a:srgbClr val="FF0000"/>
                </a:solidFill>
              </a:rPr>
              <a:t>could get</a:t>
            </a:r>
            <a:r>
              <a:rPr lang="en-US" dirty="0">
                <a:solidFill>
                  <a:srgbClr val="FF0000"/>
                </a:solidFill>
              </a:rPr>
              <a:t> this running time?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34881" y="3425803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484409" y="2668533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219" y="4289194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4699981" y="352063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2590166" y="3123818"/>
            <a:ext cx="972358" cy="38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2590166" y="3881088"/>
            <a:ext cx="870053" cy="674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3993619" y="3975924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3726919" y="3201933"/>
            <a:ext cx="24190" cy="10872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3939694" y="3123818"/>
            <a:ext cx="838402" cy="4749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393419" y="2902646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357081" y="4212919"/>
            <a:ext cx="9992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167366" y="4142559"/>
            <a:ext cx="1063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257623" y="2942376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dirty="0"/>
              <a:t>/100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751109" y="352063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dirty="0"/>
              <a:t>/1</a:t>
            </a:r>
            <a:endParaRPr lang="en-US" kern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015511" y="5384239"/>
            <a:ext cx="4610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the problem here?  Could we do better?</a:t>
            </a:r>
          </a:p>
        </p:txBody>
      </p:sp>
    </p:spTree>
    <p:extLst>
      <p:ext uri="{BB962C8B-B14F-4D97-AF65-F5344CB8AC3E}">
        <p14:creationId xmlns:p14="http://schemas.microsoft.com/office/powerpoint/2010/main" val="391062191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Faster 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65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Edmunds-Karp</a:t>
            </a:r>
          </a:p>
          <a:p>
            <a:pPr lvl="1"/>
            <a:r>
              <a:rPr lang="en-US" dirty="0"/>
              <a:t>Select the </a:t>
            </a:r>
            <a:r>
              <a:rPr lang="en-US" i="1" dirty="0"/>
              <a:t>shortest path</a:t>
            </a:r>
            <a:r>
              <a:rPr lang="en-US" dirty="0"/>
              <a:t> (in number of edges) from s to t in </a:t>
            </a:r>
            <a:r>
              <a:rPr lang="en-US" dirty="0" err="1"/>
              <a:t>G</a:t>
            </a:r>
            <a:r>
              <a:rPr lang="en-US" baseline="-25000" dirty="0" err="1"/>
              <a:t>f</a:t>
            </a:r>
            <a:endParaRPr lang="en-US" baseline="-25000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How can we do this?</a:t>
            </a:r>
          </a:p>
          <a:p>
            <a:pPr lvl="3"/>
            <a:r>
              <a:rPr lang="en-US" dirty="0">
                <a:solidFill>
                  <a:srgbClr val="0000FF"/>
                </a:solidFill>
              </a:rPr>
              <a:t>use BFS for search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Running time: O(V E</a:t>
            </a:r>
            <a:r>
              <a:rPr lang="en-US" baseline="30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lvl="2"/>
            <a:r>
              <a:rPr lang="en-US" dirty="0"/>
              <a:t>avoids issues like the one we just saw</a:t>
            </a:r>
          </a:p>
          <a:p>
            <a:pPr lvl="2"/>
            <a:r>
              <a:rPr lang="en-US" dirty="0"/>
              <a:t>see the book for the proof</a:t>
            </a:r>
          </a:p>
          <a:p>
            <a:pPr lvl="2"/>
            <a:r>
              <a:rPr lang="en-US" dirty="0"/>
              <a:t>or http://</a:t>
            </a:r>
            <a:r>
              <a:rPr lang="en-US" dirty="0" err="1"/>
              <a:t>www.cs.cornell.edu</a:t>
            </a:r>
            <a:r>
              <a:rPr lang="en-US" dirty="0"/>
              <a:t>/courses/CS4820/2011sp/handouts/</a:t>
            </a:r>
            <a:r>
              <a:rPr lang="en-US" dirty="0" err="1"/>
              <a:t>edmondskarp.pdf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preflow</a:t>
            </a:r>
            <a:r>
              <a:rPr lang="en-US" dirty="0"/>
              <a:t>-push (aka push-</a:t>
            </a:r>
            <a:r>
              <a:rPr lang="en-US" dirty="0" err="1"/>
              <a:t>relabel</a:t>
            </a:r>
            <a:r>
              <a:rPr lang="en-US" dirty="0"/>
              <a:t>) algorithms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O(V</a:t>
            </a:r>
            <a:r>
              <a:rPr lang="en-US" baseline="30000" dirty="0">
                <a:solidFill>
                  <a:srgbClr val="0000FF"/>
                </a:solidFill>
              </a:rPr>
              <a:t>3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219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variations…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465368"/>
            <a:ext cx="4338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Maximum_flow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92" y="1601465"/>
            <a:ext cx="2463065" cy="49562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2525" y="1951409"/>
            <a:ext cx="5287497" cy="31291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672964" y="5410951"/>
            <a:ext cx="5189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akira.ruc.dk</a:t>
            </a:r>
            <a:r>
              <a:rPr lang="en-US" dirty="0"/>
              <a:t>/~</a:t>
            </a:r>
            <a:r>
              <a:rPr lang="en-US" dirty="0" err="1"/>
              <a:t>keld</a:t>
            </a:r>
            <a:r>
              <a:rPr lang="en-US" dirty="0"/>
              <a:t>/teaching/algoritmedesign_f03/</a:t>
            </a:r>
            <a:r>
              <a:rPr lang="en-US" dirty="0" err="1"/>
              <a:t>Artikler</a:t>
            </a:r>
            <a:r>
              <a:rPr lang="en-US" dirty="0"/>
              <a:t>/08/Goldberg88.pdf</a:t>
            </a:r>
          </a:p>
        </p:txBody>
      </p:sp>
    </p:spTree>
    <p:extLst>
      <p:ext uri="{BB962C8B-B14F-4D97-AF65-F5344CB8AC3E}">
        <p14:creationId xmlns:p14="http://schemas.microsoft.com/office/powerpoint/2010/main" val="962747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are the constraints on flow in a network?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156315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2003</TotalTime>
  <Words>4059</Words>
  <Application>Microsoft Macintosh PowerPoint</Application>
  <PresentationFormat>On-screen Show (4:3)</PresentationFormat>
  <Paragraphs>1323</Paragraphs>
  <Slides>87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3" baseType="lpstr">
      <vt:lpstr>Arial</vt:lpstr>
      <vt:lpstr>Calibri</vt:lpstr>
      <vt:lpstr>Tw Cen MT</vt:lpstr>
      <vt:lpstr>Wingdings</vt:lpstr>
      <vt:lpstr>Wingdings 2</vt:lpstr>
      <vt:lpstr>Median</vt:lpstr>
      <vt:lpstr>Max Flow</vt:lpstr>
      <vt:lpstr>Admin</vt:lpstr>
      <vt:lpstr>Checkpoint 3</vt:lpstr>
      <vt:lpstr>Student networking</vt:lpstr>
      <vt:lpstr>Student networking</vt:lpstr>
      <vt:lpstr>Another flow problem</vt:lpstr>
      <vt:lpstr>Another flow problem</vt:lpstr>
      <vt:lpstr>Flow graph/networks</vt:lpstr>
      <vt:lpstr>Flow</vt:lpstr>
      <vt:lpstr>Flow</vt:lpstr>
      <vt:lpstr>Max flow problem</vt:lpstr>
      <vt:lpstr>Applications?</vt:lpstr>
      <vt:lpstr>Max flow origins</vt:lpstr>
      <vt:lpstr>Algorithm ideas?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Flow across cuts</vt:lpstr>
      <vt:lpstr>Capacity of a cut</vt:lpstr>
      <vt:lpstr>Capacity of a cut</vt:lpstr>
      <vt:lpstr>Capacity of a cut</vt:lpstr>
      <vt:lpstr>Capacity of a cut</vt:lpstr>
      <vt:lpstr>Max Power</vt:lpstr>
      <vt:lpstr>Quick recap</vt:lpstr>
      <vt:lpstr>Maximum flow</vt:lpstr>
      <vt:lpstr>Maximum flow</vt:lpstr>
      <vt:lpstr>Maximum flow</vt:lpstr>
      <vt:lpstr>Maximum flow</vt:lpstr>
      <vt:lpstr>Algorithm idea</vt:lpstr>
      <vt:lpstr>Algorithm idea</vt:lpstr>
      <vt:lpstr>Algorithm idea</vt:lpstr>
      <vt:lpstr>Algorithm idea</vt:lpstr>
      <vt:lpstr>Algorithm idea</vt:lpstr>
      <vt:lpstr>The residual graph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Algorithm idea</vt:lpstr>
      <vt:lpstr>Ford-Fulkerson</vt:lpstr>
      <vt:lpstr>Ford-Fulkerson: is it correct?</vt:lpstr>
      <vt:lpstr>Ford-Fulkerson: is it correct?</vt:lpstr>
      <vt:lpstr>Ford-Fulkerson: is it correct?</vt:lpstr>
      <vt:lpstr>Ford-Fulkerson: is it correct?</vt:lpstr>
      <vt:lpstr>Ford-Fulkerson: runtime?</vt:lpstr>
      <vt:lpstr>Ford-Fulkerson: runtime?</vt:lpstr>
      <vt:lpstr>Ford-Fulkerson: runtime?</vt:lpstr>
      <vt:lpstr>Ford-Fulkerson: runtime?</vt:lpstr>
      <vt:lpstr>Ford-Fulkerson: runtime?</vt:lpstr>
      <vt:lpstr>Ford-Fulkerson: runtime?</vt:lpstr>
      <vt:lpstr>O(max-flow * E)</vt:lpstr>
      <vt:lpstr>O(max-flow * E)</vt:lpstr>
      <vt:lpstr>O(max-flow * E)</vt:lpstr>
      <vt:lpstr>O(max-flow * E)</vt:lpstr>
      <vt:lpstr>O(max-flow * E)</vt:lpstr>
      <vt:lpstr>O(max-flow * E)</vt:lpstr>
      <vt:lpstr>O(max-flow * E)</vt:lpstr>
      <vt:lpstr>O(max-flow * E)</vt:lpstr>
      <vt:lpstr>Faster variants</vt:lpstr>
      <vt:lpstr>Other variations…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Flow</dc:title>
  <dc:creator>David Kauchak</dc:creator>
  <cp:lastModifiedBy>Microsoft Office User</cp:lastModifiedBy>
  <cp:revision>246</cp:revision>
  <cp:lastPrinted>2020-04-14T18:01:31Z</cp:lastPrinted>
  <dcterms:created xsi:type="dcterms:W3CDTF">2012-04-20T19:10:08Z</dcterms:created>
  <dcterms:modified xsi:type="dcterms:W3CDTF">2022-11-10T20:44:24Z</dcterms:modified>
</cp:coreProperties>
</file>