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sldIdLst>
    <p:sldId id="256" r:id="rId2"/>
    <p:sldId id="61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70" r:id="rId16"/>
    <p:sldId id="271" r:id="rId17"/>
    <p:sldId id="272" r:id="rId18"/>
    <p:sldId id="269" r:id="rId19"/>
    <p:sldId id="274" r:id="rId20"/>
    <p:sldId id="632" r:id="rId21"/>
    <p:sldId id="277" r:id="rId22"/>
    <p:sldId id="276" r:id="rId23"/>
    <p:sldId id="275" r:id="rId24"/>
    <p:sldId id="278" r:id="rId25"/>
    <p:sldId id="279" r:id="rId26"/>
    <p:sldId id="280" r:id="rId27"/>
    <p:sldId id="282" r:id="rId28"/>
    <p:sldId id="273" r:id="rId29"/>
    <p:sldId id="283" r:id="rId30"/>
    <p:sldId id="293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5" r:id="rId39"/>
    <p:sldId id="292" r:id="rId40"/>
    <p:sldId id="296" r:id="rId41"/>
    <p:sldId id="297" r:id="rId42"/>
    <p:sldId id="301" r:id="rId43"/>
    <p:sldId id="300" r:id="rId44"/>
    <p:sldId id="358" r:id="rId45"/>
    <p:sldId id="359" r:id="rId46"/>
    <p:sldId id="357" r:id="rId47"/>
    <p:sldId id="304" r:id="rId48"/>
    <p:sldId id="312" r:id="rId49"/>
    <p:sldId id="305" r:id="rId50"/>
    <p:sldId id="306" r:id="rId51"/>
    <p:sldId id="309" r:id="rId52"/>
    <p:sldId id="308" r:id="rId53"/>
    <p:sldId id="303" r:id="rId54"/>
    <p:sldId id="313" r:id="rId55"/>
    <p:sldId id="307" r:id="rId56"/>
    <p:sldId id="311" r:id="rId57"/>
    <p:sldId id="310" r:id="rId58"/>
    <p:sldId id="314" r:id="rId59"/>
    <p:sldId id="316" r:id="rId60"/>
    <p:sldId id="325" r:id="rId61"/>
    <p:sldId id="326" r:id="rId62"/>
    <p:sldId id="32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8" r:id="rId71"/>
    <p:sldId id="329" r:id="rId72"/>
    <p:sldId id="330" r:id="rId73"/>
    <p:sldId id="332" r:id="rId74"/>
    <p:sldId id="333" r:id="rId75"/>
    <p:sldId id="334" r:id="rId76"/>
    <p:sldId id="616" r:id="rId77"/>
    <p:sldId id="617" r:id="rId78"/>
    <p:sldId id="618" r:id="rId79"/>
    <p:sldId id="619" r:id="rId80"/>
    <p:sldId id="620" r:id="rId81"/>
    <p:sldId id="621" r:id="rId82"/>
    <p:sldId id="622" r:id="rId83"/>
    <p:sldId id="360" r:id="rId84"/>
    <p:sldId id="335" r:id="rId85"/>
    <p:sldId id="361" r:id="rId86"/>
    <p:sldId id="363" r:id="rId87"/>
    <p:sldId id="364" r:id="rId88"/>
    <p:sldId id="623" r:id="rId89"/>
    <p:sldId id="365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4" r:id="rId103"/>
    <p:sldId id="355" r:id="rId104"/>
    <p:sldId id="624" r:id="rId105"/>
    <p:sldId id="625" r:id="rId106"/>
    <p:sldId id="626" r:id="rId107"/>
    <p:sldId id="627" r:id="rId108"/>
    <p:sldId id="628" r:id="rId109"/>
    <p:sldId id="629" r:id="rId110"/>
    <p:sldId id="631" r:id="rId111"/>
    <p:sldId id="630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600"/>
    <a:srgbClr val="FF9E00"/>
    <a:srgbClr val="EF96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741"/>
  </p:normalViewPr>
  <p:slideViewPr>
    <p:cSldViewPr snapToGrid="0" snapToObjects="1">
      <p:cViewPr varScale="1">
        <p:scale>
          <a:sx n="120" d="100"/>
          <a:sy n="120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11/8/22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11/8/22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1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1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1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3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68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9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2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2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2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2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429000"/>
            <a:ext cx="6477000" cy="1828800"/>
          </a:xfrm>
        </p:spPr>
        <p:txBody>
          <a:bodyPr>
            <a:normAutofit/>
          </a:bodyPr>
          <a:lstStyle/>
          <a:p>
            <a:r>
              <a:rPr lang="en-US" i="1" dirty="0"/>
              <a:t>All</a:t>
            </a:r>
            <a:r>
              <a:rPr lang="en-US" dirty="0"/>
              <a:t> pairs shortest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Fall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1" y="5486400"/>
            <a:ext cx="64770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shortest path from A to C?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we already calculated A to E using Bellman-Ford do we need to do any work?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162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332085" y="5103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553200" y="4114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475085" y="4189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6553200" y="5676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58000" y="5715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34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05600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104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CB85CA6-8985-3E48-9D2C-C5F0104D3F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7144858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8CA6BCB-C5B0-AC49-9BA5-FEB44A8C549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42604416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400" y="1981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6957673-E1E4-614E-AE0D-C8FE05EE2F5C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26728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2" grpId="0"/>
      <p:bldP spid="111" grpId="0"/>
      <p:bldP spid="11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6800" y="3048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B</a:t>
            </a:r>
            <a:r>
              <a:rPr lang="en-US" sz="2800" dirty="0"/>
              <a:t>: -1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2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-2</a:t>
            </a:r>
          </a:p>
        </p:txBody>
      </p:sp>
    </p:spTree>
    <p:extLst>
      <p:ext uri="{BB962C8B-B14F-4D97-AF65-F5344CB8AC3E}">
        <p14:creationId xmlns:p14="http://schemas.microsoft.com/office/powerpoint/2010/main" val="34408148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533400" y="3048000"/>
            <a:ext cx="7696200" cy="2819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400" y="3048000"/>
            <a:ext cx="73914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does this work (i.e. how do we guarantee that reweighted graph has only positive edges)?</a:t>
            </a:r>
          </a:p>
        </p:txBody>
      </p:sp>
    </p:spTree>
    <p:extLst>
      <p:ext uri="{BB962C8B-B14F-4D97-AF65-F5344CB8AC3E}">
        <p14:creationId xmlns:p14="http://schemas.microsoft.com/office/powerpoint/2010/main" val="36542148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5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495800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414207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9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this weren’t true, we could have made a shorter path s to v using u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… but this is in contradiction with how we defined h(v)</a:t>
            </a:r>
          </a:p>
        </p:txBody>
      </p:sp>
    </p:spTree>
    <p:extLst>
      <p:ext uri="{BB962C8B-B14F-4D97-AF65-F5344CB8AC3E}">
        <p14:creationId xmlns:p14="http://schemas.microsoft.com/office/powerpoint/2010/main" val="25819037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1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2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219" y="5204763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30775336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01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02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5181600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03" name="Equation" r:id="rId7" imgW="1752600" imgH="203200" progId="Equation.3">
                  <p:embed/>
                </p:oleObj>
              </mc:Choice>
              <mc:Fallback>
                <p:oleObj name="Equation" r:id="rId7" imgW="17526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181600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563" y="6019800"/>
          <a:ext cx="3876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04" name="Equation" r:id="rId9" imgW="1981200" imgH="203200" progId="Equation.3">
                  <p:embed/>
                </p:oleObj>
              </mc:Choice>
              <mc:Fallback>
                <p:oleObj name="Equation" r:id="rId9" imgW="19812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563" y="6019800"/>
                        <a:ext cx="38766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5906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edge weights in reweighted graph are non-negative</a:t>
            </a:r>
          </a:p>
        </p:txBody>
      </p:sp>
    </p:spTree>
    <p:extLst>
      <p:ext uri="{BB962C8B-B14F-4D97-AF65-F5344CB8AC3E}">
        <p14:creationId xmlns:p14="http://schemas.microsoft.com/office/powerpoint/2010/main" val="38206429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</p:spTree>
    <p:extLst>
      <p:ext uri="{BB962C8B-B14F-4D97-AF65-F5344CB8AC3E}">
        <p14:creationId xmlns:p14="http://schemas.microsoft.com/office/powerpoint/2010/main" val="216967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1" y="54864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 new calculations!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Bellman-Ford calculates all shortest paths starting at A.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416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5541666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32AC3-2F36-E04C-8EB5-DB4CF96A6F02}"/>
              </a:ext>
            </a:extLst>
          </p:cNvPr>
          <p:cNvSpPr txBox="1"/>
          <p:nvPr/>
        </p:nvSpPr>
        <p:spPr>
          <a:xfrm>
            <a:off x="6370655" y="1828800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7B6B-FC88-4F48-997F-A91809180F12}"/>
              </a:ext>
            </a:extLst>
          </p:cNvPr>
          <p:cNvSpPr txBox="1"/>
          <p:nvPr/>
        </p:nvSpPr>
        <p:spPr>
          <a:xfrm>
            <a:off x="6300319" y="2172119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5B5E-90B2-D643-8300-7F3FAC9309B3}"/>
              </a:ext>
            </a:extLst>
          </p:cNvPr>
          <p:cNvSpPr txBox="1"/>
          <p:nvPr/>
        </p:nvSpPr>
        <p:spPr>
          <a:xfrm>
            <a:off x="6340511" y="3088051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2EA89-B4AE-3545-80BF-36F9C7562FAD}"/>
              </a:ext>
            </a:extLst>
          </p:cNvPr>
          <p:cNvSpPr txBox="1"/>
          <p:nvPr/>
        </p:nvSpPr>
        <p:spPr>
          <a:xfrm>
            <a:off x="6340511" y="3542318"/>
            <a:ext cx="219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logV+VE)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B7596-90FA-CF4A-97B9-DB1E89F391BC}"/>
              </a:ext>
            </a:extLst>
          </p:cNvPr>
          <p:cNvSpPr txBox="1"/>
          <p:nvPr/>
        </p:nvSpPr>
        <p:spPr>
          <a:xfrm>
            <a:off x="6370655" y="3996585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009261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Johnson’s: </a:t>
            </a:r>
            <a:r>
              <a:rPr lang="en-US" sz="3200" dirty="0"/>
              <a:t>O(V</a:t>
            </a:r>
            <a:r>
              <a:rPr lang="en-US" sz="3200" baseline="30000" dirty="0"/>
              <a:t>2</a:t>
            </a:r>
            <a:r>
              <a:rPr lang="en-US" sz="3200" dirty="0"/>
              <a:t> log V + V E)</a:t>
            </a:r>
          </a:p>
        </p:txBody>
      </p:sp>
    </p:spTree>
    <p:extLst>
      <p:ext uri="{BB962C8B-B14F-4D97-AF65-F5344CB8AC3E}">
        <p14:creationId xmlns:p14="http://schemas.microsoft.com/office/powerpoint/2010/main" val="112602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shortest path from D to C?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If we already calculated A to E using Bellman-Ford do we need to do any work?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6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Different source.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Have to run Bellman-Ford again!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9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4419600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3505200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5181600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5181600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3505200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3048000" y="37719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3046085" y="48748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4267200" y="37719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3364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Arrow Connector 23"/>
          <p:cNvCxnSpPr>
            <a:stCxn id="17" idx="4"/>
            <a:endCxn id="14" idx="0"/>
          </p:cNvCxnSpPr>
          <p:nvPr/>
        </p:nvCxnSpPr>
        <p:spPr>
          <a:xfrm>
            <a:off x="55245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8862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5"/>
            <a:endCxn id="14" idx="1"/>
          </p:cNvCxnSpPr>
          <p:nvPr/>
        </p:nvCxnSpPr>
        <p:spPr>
          <a:xfrm>
            <a:off x="4189085" y="39604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3687" y="426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48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105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410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0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90543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27381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Bellman-Ford: O(VE)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calls, one for each vertex</a:t>
            </a:r>
          </a:p>
        </p:txBody>
      </p:sp>
    </p:spTree>
    <p:extLst>
      <p:ext uri="{BB962C8B-B14F-4D97-AF65-F5344CB8AC3E}">
        <p14:creationId xmlns:p14="http://schemas.microsoft.com/office/powerpoint/2010/main" val="375711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  <a:blipFill>
                <a:blip r:embed="rId2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</p:spTree>
    <p:extLst>
      <p:ext uri="{BB962C8B-B14F-4D97-AF65-F5344CB8AC3E}">
        <p14:creationId xmlns:p14="http://schemas.microsoft.com/office/powerpoint/2010/main" val="213806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4434" y="5487457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247B345-3C66-6746-896A-B43F7927E929}"/>
              </a:ext>
            </a:extLst>
          </p:cNvPr>
          <p:cNvSpPr txBox="1"/>
          <p:nvPr/>
        </p:nvSpPr>
        <p:spPr>
          <a:xfrm>
            <a:off x="1834434" y="6059646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31E506-60B0-7944-A1EF-95FAE7B26891}"/>
              </a:ext>
            </a:extLst>
          </p:cNvPr>
          <p:cNvSpPr txBox="1"/>
          <p:nvPr/>
        </p:nvSpPr>
        <p:spPr>
          <a:xfrm>
            <a:off x="4114800" y="5688881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41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749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9EEC-E3A3-EB44-AAD4-3923E9D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A9CC-0B47-D54F-9E57-B24418DD23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8 (how did it go?)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9 (out later today)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Checkpoint 3: next Thursday!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8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91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791200"/>
            <a:ext cx="415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2 </a:t>
            </a:r>
            <a:r>
              <a:rPr lang="en-US" sz="2800" dirty="0">
                <a:solidFill>
                  <a:srgbClr val="0000FF"/>
                </a:solidFill>
              </a:rPr>
              <a:t>= 9.  Can only use 2.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DD602F-051D-0E45-B111-1FB9D73CCCBD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DD602F-051D-0E45-B111-1FB9D73CC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57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1AE8E2-EF4D-3B42-A38A-0D50661E4E3C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11AE8E2-EF4D-3B42-A38A-0D50661E4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55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7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= 1. Can’t use vertex 4.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2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41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51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98168CF-C773-6749-A9DB-DB2BF5EF1ADE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98168CF-C773-6749-A9DB-DB2BF5EF1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088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38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41</a:t>
            </a:r>
            <a:r>
              <a:rPr lang="en-US" sz="2800" baseline="30000" dirty="0">
                <a:solidFill>
                  <a:srgbClr val="0000FF"/>
                </a:solidFill>
              </a:rPr>
              <a:t>4 </a:t>
            </a:r>
            <a:r>
              <a:rPr lang="en-US" sz="2800" dirty="0">
                <a:solidFill>
                  <a:srgbClr val="0000FF"/>
                </a:solidFill>
              </a:rPr>
              <a:t>= ∞. No possible path.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5156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982482-8816-1146-B552-93CF23E2B441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982482-8816-1146-B552-93CF23E2B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2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4575" y="5791200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33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666E62-75D3-0B4E-AB6D-43C14F80B363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666E62-75D3-0B4E-AB6D-43C14F80B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6"/>
            <a:endCxn id="16" idx="2"/>
          </p:cNvCxnSpPr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5791200"/>
                <a:ext cx="4046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sz="2800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baseline="300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= 0.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= 0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91200"/>
                <a:ext cx="4046621" cy="523220"/>
              </a:xfrm>
              <a:prstGeom prst="rect">
                <a:avLst/>
              </a:prstGeom>
              <a:blipFill>
                <a:blip r:embed="rId2"/>
                <a:stretch>
                  <a:fillRect l="-938" t="-14634" r="-313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2B970C-7183-314D-9EEC-55DDAFFA05F1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2B970C-7183-314D-9EEC-55DDAFFA0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606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 (Poll)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1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55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42" y="338328"/>
            <a:ext cx="8153400" cy="990600"/>
          </a:xfrm>
        </p:spPr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</a:t>
                </a:r>
                <a:r>
                  <a:rPr lang="en-US" sz="2800" baseline="30000" dirty="0"/>
                  <a:t>3</a:t>
                </a:r>
                <a:endParaRPr lang="en-US" sz="2800" dirty="0"/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blipFill>
                <a:blip r:embed="rId2"/>
                <a:stretch>
                  <a:fillRect l="-165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267200" y="4712732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blipFill>
                <a:blip r:embed="rId2"/>
                <a:stretch>
                  <a:fillRect l="-5263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Distance of the shortest path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If we can calculate this,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we’re done!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blipFill>
                <a:blip r:embed="rId3"/>
                <a:stretch>
                  <a:fillRect l="-1210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4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3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baseline="30000" dirty="0">
                  <a:solidFill>
                    <a:srgbClr val="FF660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can we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i.e. shortest path now including vertex k+1? (Hint: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blipFill>
                <a:blip r:embed="rId2"/>
                <a:stretch>
                  <a:fillRect l="-1413" t="-2759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284" y="5120458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9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873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blipFill>
                <a:blip r:embed="rId2"/>
                <a:stretch>
                  <a:fillRect l="-168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443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87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4200" y="6248400"/>
            <a:ext cx="347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cost of this path?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0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0960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i(k+1)</a:t>
            </a:r>
            <a:r>
              <a:rPr lang="en-US" sz="2400" baseline="30000" dirty="0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0198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(k+1)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baseline="30000" dirty="0" err="1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8597" y="61677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/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611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791200"/>
            <a:ext cx="560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combine these two options?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3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17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36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whichever is shorter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/>
              <p:nvPr/>
            </p:nvSpPr>
            <p:spPr>
              <a:xfrm>
                <a:off x="469392" y="4263953"/>
                <a:ext cx="6117379" cy="623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𝑑𝑖𝑗𝑘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6117379" cy="623504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59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increasing k, i.e. k = 1 to V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  <a:blipFill>
                <a:blip r:embed="rId2"/>
                <a:stretch>
                  <a:fillRect l="-1698" t="-13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Floyd-</a:t>
                </a:r>
                <a:r>
                  <a:rPr lang="en-US" sz="2800" dirty="0" err="1"/>
                  <a:t>Warshall</a:t>
                </a:r>
                <a:r>
                  <a:rPr lang="en-US" sz="2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d</a:t>
                </a:r>
                <a:r>
                  <a:rPr lang="en-US" sz="2800" baseline="30000" dirty="0"/>
                  <a:t>0</a:t>
                </a:r>
                <a:r>
                  <a:rPr lang="en-US" sz="2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blipFill>
                <a:blip r:embed="rId3"/>
                <a:stretch>
                  <a:fillRect l="-1387" t="-1961" b="-140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04800" y="22860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8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791200"/>
            <a:ext cx="535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shortest path from A to E?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619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74581"/>
              </p:ext>
            </p:extLst>
          </p:nvPr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36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047" y="622647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adjacency matrix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72000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37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18939" y="6172200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change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7" name="TextBox 4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50712" y="3886200"/>
            <a:ext cx="321288" cy="2003161"/>
            <a:chOff x="67956" y="3864239"/>
            <a:chExt cx="321288" cy="2003161"/>
          </a:xfrm>
        </p:grpSpPr>
        <p:sp>
          <p:nvSpPr>
            <p:cNvPr id="54" name="TextBox 53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0600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0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6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4400" y="3733800"/>
          <a:ext cx="28146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62" name="Equation" r:id="rId5" imgW="1346200" imgH="1130300" progId="Equation.3">
                  <p:embed/>
                </p:oleObj>
              </mc:Choice>
              <mc:Fallback>
                <p:oleObj name="Equation" r:id="rId5" imgW="1346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3733800"/>
                        <a:ext cx="28146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5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1700" y="3733800"/>
          <a:ext cx="2841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6" name="Equation" r:id="rId5" imgW="1358900" imgH="1130300" progId="Equation.3">
                  <p:embed/>
                </p:oleObj>
              </mc:Choice>
              <mc:Fallback>
                <p:oleObj name="Equation" r:id="rId5" imgW="1358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700" y="3733800"/>
                        <a:ext cx="28416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2" name="Oval 1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43200" y="4267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5" name="Oval 64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010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0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89500" y="3733800"/>
          <a:ext cx="25479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10" name="Equation" r:id="rId5" imgW="1219200" imgH="1130300" progId="Equation.3">
                  <p:embed/>
                </p:oleObj>
              </mc:Choice>
              <mc:Fallback>
                <p:oleObj name="Equation" r:id="rId5" imgW="1219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0" y="3733800"/>
                        <a:ext cx="25479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4" name="Equation" r:id="rId5" imgW="1231900" imgH="1130300" progId="Equation.3">
                  <p:embed/>
                </p:oleObj>
              </mc:Choice>
              <mc:Fallback>
                <p:oleObj name="Equation" r:id="rId5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30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9" name="Oval 68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424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8" name="Equation" r:id="rId5" imgW="1231900" imgH="1130300" progId="Equation.3">
                  <p:embed/>
                </p:oleObj>
              </mc:Choice>
              <mc:Fallback>
                <p:oleObj name="Equation" r:id="rId5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255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2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82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0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06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2098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09800" y="4648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116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2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0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991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4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7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6071" y="57912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1FFF"/>
                </a:solidFill>
              </a:rPr>
              <a:t>-2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2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7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78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194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19800" y="182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91400" y="1981200"/>
            <a:ext cx="7620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875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0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02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19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7575" y="3733800"/>
          <a:ext cx="27622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25" name="Equation" r:id="rId3" imgW="1320800" imgH="1130300" progId="Equation.3">
                  <p:embed/>
                </p:oleObj>
              </mc:Choice>
              <mc:Fallback>
                <p:oleObj name="Equation" r:id="rId3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3733800"/>
                        <a:ext cx="27622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26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695325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0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49" name="Equation" r:id="rId3" imgW="1409700" imgH="1130300" progId="Equation.3">
                  <p:embed/>
                </p:oleObj>
              </mc:Choice>
              <mc:Fallback>
                <p:oleObj name="Equation" r:id="rId3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50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8" name="Oval 67"/>
          <p:cNvSpPr/>
          <p:nvPr/>
        </p:nvSpPr>
        <p:spPr>
          <a:xfrm>
            <a:off x="7086600" y="3886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221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3" name="Equation" r:id="rId3" imgW="1409700" imgH="1130300" progId="Equation.3">
                  <p:embed/>
                </p:oleObj>
              </mc:Choice>
              <mc:Fallback>
                <p:oleObj name="Equation" r:id="rId3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4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455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7" name="Equation" r:id="rId3" imgW="1460500" imgH="1130300" progId="Equation.3">
                  <p:embed/>
                </p:oleObj>
              </mc:Choice>
              <mc:Fallback>
                <p:oleObj name="Equation" r:id="rId3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8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519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1" name="Equation" r:id="rId3" imgW="1460500" imgH="1130300" progId="Equation.3">
                  <p:embed/>
                </p:oleObj>
              </mc:Choice>
              <mc:Fallback>
                <p:oleObj name="Equation" r:id="rId3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2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2971800" y="4724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81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687888" y="3733800"/>
          <a:ext cx="31083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5" name="Equation" r:id="rId3" imgW="1485900" imgH="1130300" progId="Equation.3">
                  <p:embed/>
                </p:oleObj>
              </mc:Choice>
              <mc:Fallback>
                <p:oleObj name="Equation" r:id="rId3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7888" y="3733800"/>
                        <a:ext cx="31083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77249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6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97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5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20688" y="3733800"/>
          <a:ext cx="31067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69" name="Equation" r:id="rId3" imgW="1485900" imgH="1130300" progId="Equation.3">
                  <p:embed/>
                </p:oleObj>
              </mc:Choice>
              <mc:Fallback>
                <p:oleObj name="Equation" r:id="rId3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3733800"/>
                        <a:ext cx="31067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75188" y="3733800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70" name="Equation" r:id="rId5" imgW="1498600" imgH="1130300" progId="Equation.3">
                  <p:embed/>
                </p:oleObj>
              </mc:Choice>
              <mc:Fallback>
                <p:oleObj name="Equation" r:id="rId5" imgW="14986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188" y="3733800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5943600" y="4267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53200" y="4267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340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62484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0645E7E-D887-5941-8C4C-8BF7958A97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0645E7E-D887-5941-8C4C-8BF7958A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407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7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791200"/>
            <a:ext cx="658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algorithm would we use to calculate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98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271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assumptions?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E9A07-62C9-3A49-BA96-8E252C1DA9B2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243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609672"/>
            <a:ext cx="621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Assuming the graph has no negative cycles!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195935"/>
            <a:ext cx="59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if there is a negative cycle?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B0E5-0363-1241-B65A-B417978DD20E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 graph has a negative weight cycle, at the end, at least one of the diagonal entries will be a negative number, i.e., we there’s a way to get back to a vertex using all of the vertices that results in a negative weight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E323B-8223-5945-BB71-D2E35E910794}"/>
              </a:ext>
            </a:extLst>
          </p:cNvPr>
          <p:cNvGrpSpPr/>
          <p:nvPr/>
        </p:nvGrpSpPr>
        <p:grpSpPr>
          <a:xfrm>
            <a:off x="2136949" y="3874287"/>
            <a:ext cx="321288" cy="2003161"/>
            <a:chOff x="67956" y="3864239"/>
            <a:chExt cx="321288" cy="2003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A0A6-5DAF-1445-B567-8DE080234F9C}"/>
                </a:ext>
              </a:extLst>
            </p:cNvPr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DBBA9-0579-3C41-B81F-A83837DFB478}"/>
                </a:ext>
              </a:extLst>
            </p:cNvPr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DF6C-5142-E341-B9B8-C2C6FE212509}"/>
                </a:ext>
              </a:extLst>
            </p:cNvPr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1FF820-8D13-6743-9B58-8B80B3FC4646}"/>
                </a:ext>
              </a:extLst>
            </p:cNvPr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CE9A6D-3CED-B745-9F3E-328040CB0524}"/>
                </a:ext>
              </a:extLst>
            </p:cNvPr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BC5DB9-741A-4E46-82B2-8BDAD7F66014}"/>
              </a:ext>
            </a:extLst>
          </p:cNvPr>
          <p:cNvSpPr txBox="1"/>
          <p:nvPr/>
        </p:nvSpPr>
        <p:spPr>
          <a:xfrm>
            <a:off x="2839521" y="3439048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9BBCB2-C2C4-8046-AFC1-6256A38FF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199262"/>
              </p:ext>
            </p:extLst>
          </p:nvPr>
        </p:nvGraphicFramePr>
        <p:xfrm>
          <a:off x="2544937" y="3743848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27" name="Equation" r:id="rId3" imgW="1498600" imgH="1130300" progId="Equation.3">
                  <p:embed/>
                </p:oleObj>
              </mc:Choice>
              <mc:Fallback>
                <p:oleObj name="Equation" r:id="rId3" imgW="14986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4937" y="3743848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B08C9339-1336-2C48-8FD1-07223A954D41}"/>
              </a:ext>
            </a:extLst>
          </p:cNvPr>
          <p:cNvSpPr/>
          <p:nvPr/>
        </p:nvSpPr>
        <p:spPr>
          <a:xfrm>
            <a:off x="3834384" y="468263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A156F0-7895-1344-B841-11878D11A50D}"/>
              </a:ext>
            </a:extLst>
          </p:cNvPr>
          <p:cNvSpPr/>
          <p:nvPr/>
        </p:nvSpPr>
        <p:spPr>
          <a:xfrm>
            <a:off x="2752151" y="385535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28F5-F961-854D-8D6C-F07D6DB06FEE}"/>
              </a:ext>
            </a:extLst>
          </p:cNvPr>
          <p:cNvSpPr txBox="1"/>
          <p:nvPr/>
        </p:nvSpPr>
        <p:spPr>
          <a:xfrm>
            <a:off x="3185327" y="315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37B64-3D70-044A-AA7B-2866D9CFD50D}"/>
              </a:ext>
            </a:extLst>
          </p:cNvPr>
          <p:cNvSpPr/>
          <p:nvPr/>
        </p:nvSpPr>
        <p:spPr>
          <a:xfrm>
            <a:off x="3253986" y="42664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F7DA59-5832-4E44-8751-48162D1E1C54}"/>
              </a:ext>
            </a:extLst>
          </p:cNvPr>
          <p:cNvSpPr/>
          <p:nvPr/>
        </p:nvSpPr>
        <p:spPr>
          <a:xfrm>
            <a:off x="4401312" y="512711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CEB865-A344-B944-A24C-38088EF5206E}"/>
              </a:ext>
            </a:extLst>
          </p:cNvPr>
          <p:cNvSpPr/>
          <p:nvPr/>
        </p:nvSpPr>
        <p:spPr>
          <a:xfrm>
            <a:off x="4961545" y="5532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6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7482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7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Run-time: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3733800" cy="9144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3B6ADA5F-6632-9440-8E5C-0517A9A890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3B6ADA5F-6632-9440-8E5C-0517A9A8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380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48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usage?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B17507D-C448-0441-9415-66CF4C708B1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B17507D-C448-0441-9415-66CF4C70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807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1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62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V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3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blipFill>
                <a:blip r:embed="rId2"/>
                <a:stretch>
                  <a:fillRect l="-478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86200" y="5181600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9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350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Space usage: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Only need the current value and the previous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EB8F8-C38B-994D-8AE9-ACE66826D7A9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E263EE82-A01E-B046-99C1-28AD446372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E263EE82-A01E-B046-99C1-28AD4463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4320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53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Bellman-Ford (since the graph has negative edges)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O(VE)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3014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35532388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3625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4519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log V + V 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 do </a:t>
            </a: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r>
              <a:rPr lang="en-US" sz="2800" dirty="0">
                <a:solidFill>
                  <a:srgbClr val="0000FF"/>
                </a:solidFill>
              </a:rPr>
              <a:t>: O(V log V + E)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017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2594" y="5338931"/>
            <a:ext cx="30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any better?</a:t>
            </a:r>
          </a:p>
        </p:txBody>
      </p:sp>
    </p:spTree>
    <p:extLst>
      <p:ext uri="{BB962C8B-B14F-4D97-AF65-F5344CB8AC3E}">
        <p14:creationId xmlns:p14="http://schemas.microsoft.com/office/powerpoint/2010/main" val="1851463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363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If the graph is sparse!</a:t>
            </a:r>
          </a:p>
        </p:txBody>
      </p:sp>
    </p:spTree>
    <p:extLst>
      <p:ext uri="{BB962C8B-B14F-4D97-AF65-F5344CB8AC3E}">
        <p14:creationId xmlns:p14="http://schemas.microsoft.com/office/powerpoint/2010/main" val="9492121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42" y="4424312"/>
            <a:ext cx="656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Challenge: </a:t>
            </a:r>
            <a:r>
              <a:rPr lang="en-US" sz="2800" dirty="0" err="1">
                <a:solidFill>
                  <a:srgbClr val="1F1FFF"/>
                </a:solidFill>
              </a:rPr>
              <a:t>Dijkstras</a:t>
            </a:r>
            <a:r>
              <a:rPr lang="en-US" sz="2800" dirty="0">
                <a:solidFill>
                  <a:srgbClr val="1F1FFF"/>
                </a:solidFill>
              </a:rPr>
              <a:t> assumes positive weights</a:t>
            </a:r>
          </a:p>
        </p:txBody>
      </p:sp>
    </p:spTree>
    <p:extLst>
      <p:ext uri="{BB962C8B-B14F-4D97-AF65-F5344CB8AC3E}">
        <p14:creationId xmlns:p14="http://schemas.microsoft.com/office/powerpoint/2010/main" val="31982015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077200" cy="1100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Reweight the graph to make all edges positive </a:t>
            </a:r>
            <a:r>
              <a:rPr lang="en-US" i="1" dirty="0"/>
              <a:t>such that shortest paths are preserved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038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4343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3429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105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105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3429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3695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4798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3695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3810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3884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5372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5410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335544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84270"/>
              </p:ext>
            </p:extLst>
          </p:nvPr>
        </p:nvGraphicFramePr>
        <p:xfrm>
          <a:off x="2047352" y="3572189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5" name="Equation" r:id="rId4" imgW="1752600" imgH="203200" progId="Equation.3">
                  <p:embed/>
                </p:oleObj>
              </mc:Choice>
              <mc:Fallback>
                <p:oleObj name="Equation" r:id="rId4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352" y="3572189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403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45" name="Equation" r:id="rId3" imgW="1016000" imgH="215900" progId="Equation.3">
                  <p:embed/>
                </p:oleObj>
              </mc:Choice>
              <mc:Fallback>
                <p:oleObj name="Equation" r:id="rId3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46" name="Equation" r:id="rId5" imgW="2146300" imgH="215900" progId="Equation.3">
                  <p:embed/>
                </p:oleObj>
              </mc:Choice>
              <mc:Fallback>
                <p:oleObj name="Equation" r:id="rId5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47" name="Equation" r:id="rId7" imgW="3746500" imgH="215900" progId="Equation.3">
                  <p:embed/>
                </p:oleObj>
              </mc:Choice>
              <mc:Fallback>
                <p:oleObj name="Equation" r:id="rId7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48" name="Equation" r:id="rId9" imgW="2908300" imgH="215900" progId="Equation.3">
                  <p:embed/>
                </p:oleObj>
              </mc:Choice>
              <mc:Fallback>
                <p:oleObj name="Equation" r:id="rId9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49" name="Equation" r:id="rId11" imgW="4406900" imgH="215900" progId="Equation.3">
                  <p:embed/>
                </p:oleObj>
              </mc:Choice>
              <mc:Fallback>
                <p:oleObj name="Equation" r:id="rId11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4375" y="5486400"/>
          <a:ext cx="6175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50" name="Equation" r:id="rId13" imgW="3530600" imgH="215900" progId="Equation.3">
                  <p:embed/>
                </p:oleObj>
              </mc:Choice>
              <mc:Fallback>
                <p:oleObj name="Equation" r:id="rId13" imgW="35306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4375" y="5486400"/>
                        <a:ext cx="6175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6324600"/>
          <a:ext cx="3065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51" name="Equation" r:id="rId15" imgW="1752600" imgH="215900" progId="Equation.3">
                  <p:embed/>
                </p:oleObj>
              </mc:Choice>
              <mc:Fallback>
                <p:oleObj name="Equation" r:id="rId15" imgW="17526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81200" y="6324600"/>
                        <a:ext cx="3065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6302" y="586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48299"/>
              </p:ext>
            </p:extLst>
          </p:nvPr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952" name="Equation" r:id="rId17" imgW="1752600" imgH="203200" progId="Equation.3">
                  <p:embed/>
                </p:oleObj>
              </mc:Choice>
              <mc:Fallback>
                <p:oleObj name="Equation" r:id="rId17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03" name="Equation" r:id="rId3" imgW="2641600" imgH="215900" progId="Equation.3">
                  <p:embed/>
                </p:oleObj>
              </mc:Choice>
              <mc:Fallback>
                <p:oleObj name="Equation" r:id="rId3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196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Justification?</a:t>
            </a:r>
          </a:p>
        </p:txBody>
      </p:sp>
    </p:spTree>
    <p:extLst>
      <p:ext uri="{BB962C8B-B14F-4D97-AF65-F5344CB8AC3E}">
        <p14:creationId xmlns:p14="http://schemas.microsoft.com/office/powerpoint/2010/main" val="314562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73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Bellman-Ford (since the graph has negative edges)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O(VE)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Called a single-source shortest path algorithm.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606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27" name="Equation" r:id="rId3" imgW="2641600" imgH="215900" progId="Equation.3">
                  <p:embed/>
                </p:oleObj>
              </mc:Choice>
              <mc:Fallback>
                <p:oleObj name="Equation" r:id="rId3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h(s) – h(t) is a constant and will be the same for all paths from s to t, so the absolute ordering of all paths from s to 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39818896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97695"/>
              </p:ext>
            </p:extLst>
          </p:nvPr>
        </p:nvGraphicFramePr>
        <p:xfrm>
          <a:off x="2027255" y="3612383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1" name="Equation" r:id="rId4" imgW="1752600" imgH="203200" progId="Equation.3">
                  <p:embed/>
                </p:oleObj>
              </mc:Choice>
              <mc:Fallback>
                <p:oleObj name="Equation" r:id="rId4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7255" y="3612383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458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question: how do we pick h?</a:t>
            </a:r>
          </a:p>
        </p:txBody>
      </p:sp>
    </p:spTree>
    <p:extLst>
      <p:ext uri="{BB962C8B-B14F-4D97-AF65-F5344CB8AC3E}">
        <p14:creationId xmlns:p14="http://schemas.microsoft.com/office/powerpoint/2010/main" val="4539878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5259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4345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6021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6021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4345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4612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5715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4573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4612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4726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800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6288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5107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6326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945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5335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954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800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5105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4191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867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867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4191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4457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5560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4457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4572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4646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6134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6172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79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800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1386"/>
              </p:ext>
            </p:extLst>
          </p:nvPr>
        </p:nvGraphicFramePr>
        <p:xfrm>
          <a:off x="3009611" y="3240984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75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611" y="3240984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6632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22964583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28" name="Straight Arrow Connector 27"/>
          <p:cNvCxnSpPr>
            <a:endCxn id="17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5"/>
            <a:endCxn id="20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3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5"/>
            <a:endCxn id="23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6"/>
            <a:endCxn id="23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181600" y="2514600"/>
            <a:ext cx="3657600" cy="3569732"/>
            <a:chOff x="5181600" y="2514600"/>
            <a:chExt cx="3657600" cy="3569732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5181600" y="2514600"/>
              <a:ext cx="533400" cy="533400"/>
              <a:chOff x="1824" y="2736"/>
              <a:chExt cx="336" cy="336"/>
            </a:xfrm>
          </p:grpSpPr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S</a:t>
                </a:r>
              </a:p>
            </p:txBody>
          </p:sp>
        </p:grp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5486400" y="4648200"/>
              <a:ext cx="533400" cy="533400"/>
              <a:chOff x="1824" y="2736"/>
              <a:chExt cx="336" cy="336"/>
            </a:xfrm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6629400" y="3733800"/>
              <a:ext cx="533400" cy="533400"/>
              <a:chOff x="1824" y="2736"/>
              <a:chExt cx="336" cy="336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6629400" y="5410200"/>
              <a:ext cx="533400" cy="533400"/>
              <a:chOff x="1824" y="2736"/>
              <a:chExt cx="336" cy="336"/>
            </a:xfrm>
          </p:grpSpPr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8153400" y="5410200"/>
              <a:ext cx="533400" cy="533400"/>
              <a:chOff x="1824" y="2736"/>
              <a:chExt cx="336" cy="336"/>
            </a:xfrm>
          </p:grpSpPr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E</a:t>
                </a:r>
              </a:p>
            </p:txBody>
          </p:sp>
        </p:grp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8153400" y="3733800"/>
              <a:ext cx="533400" cy="533400"/>
              <a:chOff x="1824" y="2736"/>
              <a:chExt cx="336" cy="336"/>
            </a:xfrm>
          </p:grpSpPr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D</a:t>
                </a:r>
              </a:p>
            </p:txBody>
          </p:sp>
        </p:grpSp>
        <p:cxnSp>
          <p:nvCxnSpPr>
            <p:cNvPr id="91" name="Straight Arrow Connector 90"/>
            <p:cNvCxnSpPr>
              <a:endCxn id="80" idx="2"/>
            </p:cNvCxnSpPr>
            <p:nvPr/>
          </p:nvCxnSpPr>
          <p:spPr>
            <a:xfrm flipV="1">
              <a:off x="5943600" y="4000500"/>
              <a:ext cx="685800" cy="72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7" idx="5"/>
              <a:endCxn id="83" idx="2"/>
            </p:cNvCxnSpPr>
            <p:nvPr/>
          </p:nvCxnSpPr>
          <p:spPr>
            <a:xfrm>
              <a:off x="5941685" y="5103485"/>
              <a:ext cx="687715" cy="57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943600" y="3962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94" name="Straight Arrow Connector 93"/>
            <p:cNvCxnSpPr>
              <a:endCxn id="89" idx="2"/>
            </p:cNvCxnSpPr>
            <p:nvPr/>
          </p:nvCxnSpPr>
          <p:spPr>
            <a:xfrm flipV="1">
              <a:off x="7162800" y="4000500"/>
              <a:ext cx="9906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4"/>
              <a:endCxn id="86" idx="0"/>
            </p:cNvCxnSpPr>
            <p:nvPr/>
          </p:nvCxnSpPr>
          <p:spPr>
            <a:xfrm>
              <a:off x="84201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162800" y="4114800"/>
              <a:ext cx="1143001" cy="1297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5"/>
              <a:endCxn id="86" idx="1"/>
            </p:cNvCxnSpPr>
            <p:nvPr/>
          </p:nvCxnSpPr>
          <p:spPr>
            <a:xfrm>
              <a:off x="7084685" y="4189085"/>
              <a:ext cx="1146830" cy="1299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3" idx="6"/>
              <a:endCxn id="86" idx="2"/>
            </p:cNvCxnSpPr>
            <p:nvPr/>
          </p:nvCxnSpPr>
          <p:spPr>
            <a:xfrm>
              <a:off x="7162800" y="56769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8580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449287" y="44958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7600" y="5715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43600" y="5334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53200" y="4572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200" y="4724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0" y="4343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81600" y="3657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600" y="3352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6" name="Straight Arrow Connector 115"/>
            <p:cNvCxnSpPr>
              <a:stCxn id="74" idx="4"/>
            </p:cNvCxnSpPr>
            <p:nvPr/>
          </p:nvCxnSpPr>
          <p:spPr>
            <a:xfrm>
              <a:off x="5448300" y="3048000"/>
              <a:ext cx="26670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74" idx="5"/>
            </p:cNvCxnSpPr>
            <p:nvPr/>
          </p:nvCxnSpPr>
          <p:spPr>
            <a:xfrm>
              <a:off x="5636885" y="2969885"/>
              <a:ext cx="840115" cy="535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74" idx="6"/>
            </p:cNvCxnSpPr>
            <p:nvPr/>
          </p:nvCxnSpPr>
          <p:spPr>
            <a:xfrm>
              <a:off x="5715000" y="27813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4" idx="5"/>
            </p:cNvCxnSpPr>
            <p:nvPr/>
          </p:nvCxnSpPr>
          <p:spPr>
            <a:xfrm>
              <a:off x="5636885" y="2969885"/>
              <a:ext cx="611515" cy="763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4" idx="5"/>
            </p:cNvCxnSpPr>
            <p:nvPr/>
          </p:nvCxnSpPr>
          <p:spPr>
            <a:xfrm>
              <a:off x="5636885" y="2969885"/>
              <a:ext cx="306715" cy="916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172200" y="2667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960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087756" y="3276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67600" y="3581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" y="76200"/>
            <a:ext cx="7696200" cy="236220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28600" y="76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3628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749F8B-6A12-BF40-A124-69D635FB52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89451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693C0BE-32B0-5B4E-8CFA-F4F92D72A8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080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FF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6F7740B-1316-194C-8CC5-FCF73792B22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6244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00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6982FD-D66E-374F-8A88-0ADFAF2F3B85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930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3722132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2807732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4484132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4484132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2807732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1F1FFF"/>
                  </a:solidFill>
                </a:rPr>
                <a:t>D</a:t>
              </a:r>
            </a:p>
          </p:txBody>
        </p:sp>
      </p:grpSp>
      <p:cxnSp>
        <p:nvCxnSpPr>
          <p:cNvPr id="29" name="Straight Arrow Connector 28"/>
          <p:cNvCxnSpPr>
            <a:endCxn id="8" idx="2"/>
          </p:cNvCxnSpPr>
          <p:nvPr/>
        </p:nvCxnSpPr>
        <p:spPr>
          <a:xfrm flipV="1">
            <a:off x="3048000" y="3074432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5"/>
            <a:endCxn id="11" idx="2"/>
          </p:cNvCxnSpPr>
          <p:nvPr/>
        </p:nvCxnSpPr>
        <p:spPr>
          <a:xfrm>
            <a:off x="3046085" y="4177417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0" y="30363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3" name="Straight Arrow Connector 42"/>
          <p:cNvCxnSpPr>
            <a:endCxn id="17" idx="2"/>
          </p:cNvCxnSpPr>
          <p:nvPr/>
        </p:nvCxnSpPr>
        <p:spPr>
          <a:xfrm flipV="1">
            <a:off x="4267200" y="3074432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48200" y="2667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Arrow Connector 45"/>
          <p:cNvCxnSpPr>
            <a:stCxn id="17" idx="4"/>
            <a:endCxn id="14" idx="0"/>
          </p:cNvCxnSpPr>
          <p:nvPr/>
        </p:nvCxnSpPr>
        <p:spPr>
          <a:xfrm>
            <a:off x="5524500" y="3341132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267200" y="3188732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14" idx="1"/>
          </p:cNvCxnSpPr>
          <p:nvPr/>
        </p:nvCxnSpPr>
        <p:spPr>
          <a:xfrm>
            <a:off x="4189085" y="3263017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62400" y="3341132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53687" y="3569732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4788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4407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57600" y="36459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19600" y="3798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4400" y="341733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86400"/>
            <a:ext cx="77380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Bellman-Ford (since the graph has negative edges)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O(VE)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Calculate all paths from a </a:t>
            </a:r>
            <a:r>
              <a:rPr lang="en-US" sz="2400" b="1" dirty="0">
                <a:solidFill>
                  <a:srgbClr val="0000FF"/>
                </a:solidFill>
              </a:rPr>
              <a:t>single vertex.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3505200"/>
            <a:ext cx="8382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4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279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556274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D972B5D-CCDC-D74E-8FB0-B9A92BD12B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9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791200" y="38481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79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84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-1     +   0   -   -2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3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79B5C0B-56FF-D44A-8AB2-D7BE6D0FC552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7979BD-530B-4741-9C83-0EF8EF41B5F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43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7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DEF0588-71F4-F445-BD34-32D98FA345FD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5B45B8-0D2C-1642-82CD-7BDA11F99B5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83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      +  -2   -  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1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852C4EC-BF2E-6744-8CCA-AB4CEA21AA5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6A3A9E-3B70-8F4F-BFE4-98FB6FB9DC4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75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95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C92B3DA-589A-C842-81DF-9FE5ED9D70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101DCA-FB74-4545-A4C9-03D6C55B668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4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      +  0   -   0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19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B873A74B-B34E-FA40-A354-7CF6D14D93D3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779C5E1-61D0-1E4D-9A87-2EEF700BE990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88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43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B924E78-87D0-EE47-B2CA-38423B2602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D28EB2-EC2D-7E40-915B-CCEDD868A15F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02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      +  0   -   -3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67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1D1B28B1-047B-E344-87C9-B70EF63B664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EE4501A-9264-0D4D-9702-A994B6826FE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66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296887" y="43815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15200" y="5600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91200" y="5219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00800" y="4457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62800" y="4610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467600" y="4229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15200" y="3467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91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06177E8-3120-6140-A056-CDDF31BD51C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C0486C-06C4-AC49-B206-3017111DB9A6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16689</TotalTime>
  <Words>6493</Words>
  <Application>Microsoft Macintosh PowerPoint</Application>
  <PresentationFormat>On-screen Show (4:3)</PresentationFormat>
  <Paragraphs>2053</Paragraphs>
  <Slides>111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9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All pairs shortest paths</vt:lpstr>
      <vt:lpstr>Admin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All pairs shortest paths</vt:lpstr>
      <vt:lpstr>All pairs shortest paths</vt:lpstr>
      <vt:lpstr>All pairs shortest paths</vt:lpstr>
      <vt:lpstr>All pairs shortest paths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Floyd-Warshall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Floyd-Warshall: key idea</vt:lpstr>
      <vt:lpstr>Floyd-Warshall: key idea</vt:lpstr>
      <vt:lpstr>Floyd-Warshall analysis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Johnson’s: key idea</vt:lpstr>
      <vt:lpstr>Lemma</vt:lpstr>
      <vt:lpstr>Lemma: proof</vt:lpstr>
      <vt:lpstr>Lemma: proof</vt:lpstr>
      <vt:lpstr>Lemma: proof</vt:lpstr>
      <vt:lpstr>Lemma</vt:lpstr>
      <vt:lpstr>Selecting h</vt:lpstr>
      <vt:lpstr>Johnson’s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h</vt:lpstr>
      <vt:lpstr>Reweighted graph is positive</vt:lpstr>
      <vt:lpstr>Reweighted graph is positive</vt:lpstr>
      <vt:lpstr>Reweighted graph is positive</vt:lpstr>
      <vt:lpstr>Reweighted graph is positive</vt:lpstr>
      <vt:lpstr>Johnson’s algorithm</vt:lpstr>
      <vt:lpstr>Johnson’s algorithm</vt:lpstr>
      <vt:lpstr>All pairs shortest paths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678</cp:revision>
  <cp:lastPrinted>2020-04-07T21:48:49Z</cp:lastPrinted>
  <dcterms:created xsi:type="dcterms:W3CDTF">2013-09-08T20:10:23Z</dcterms:created>
  <dcterms:modified xsi:type="dcterms:W3CDTF">2022-11-08T20:42:27Z</dcterms:modified>
</cp:coreProperties>
</file>