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362" r:id="rId3"/>
    <p:sldId id="619" r:id="rId4"/>
    <p:sldId id="620" r:id="rId5"/>
    <p:sldId id="621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79" r:id="rId20"/>
    <p:sldId id="380" r:id="rId21"/>
    <p:sldId id="381" r:id="rId22"/>
    <p:sldId id="382" r:id="rId23"/>
    <p:sldId id="383" r:id="rId24"/>
    <p:sldId id="384" r:id="rId25"/>
    <p:sldId id="385" r:id="rId26"/>
    <p:sldId id="386" r:id="rId27"/>
    <p:sldId id="387" r:id="rId28"/>
    <p:sldId id="617" r:id="rId29"/>
    <p:sldId id="388" r:id="rId30"/>
    <p:sldId id="389" r:id="rId31"/>
    <p:sldId id="390" r:id="rId32"/>
    <p:sldId id="391" r:id="rId33"/>
    <p:sldId id="392" r:id="rId34"/>
    <p:sldId id="394" r:id="rId35"/>
    <p:sldId id="61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50"/>
    <a:srgbClr val="FF9600"/>
    <a:srgbClr val="FF9E00"/>
    <a:srgbClr val="EF96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8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11/1/22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DFS here really denotes DFS-Visit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67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11/1/22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11/1/22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11/1/22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11/1/22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graphs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Fall 2022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>
            <a:extLst>
              <a:ext uri="{FF2B5EF4-FFF2-40B4-BE49-F238E27FC236}">
                <a16:creationId xmlns:a16="http://schemas.microsoft.com/office/drawing/2014/main" id="{DBF2C7C9-3FC5-4443-A132-441FC45CF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</a:t>
            </a:r>
          </a:p>
        </p:txBody>
      </p:sp>
      <p:pic>
        <p:nvPicPr>
          <p:cNvPr id="69634" name="Picture 3" descr="topsort1">
            <a:extLst>
              <a:ext uri="{FF2B5EF4-FFF2-40B4-BE49-F238E27FC236}">
                <a16:creationId xmlns:a16="http://schemas.microsoft.com/office/drawing/2014/main" id="{469EFE58-06C6-5143-BAD5-71B801E10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5" name="Text Box 4">
            <a:extLst>
              <a:ext uri="{FF2B5EF4-FFF2-40B4-BE49-F238E27FC236}">
                <a16:creationId xmlns:a16="http://schemas.microsoft.com/office/drawing/2014/main" id="{98C79988-B742-F440-AE48-12FB3F989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62400"/>
            <a:ext cx="13716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underwear</a:t>
            </a:r>
          </a:p>
        </p:txBody>
      </p:sp>
      <p:sp>
        <p:nvSpPr>
          <p:cNvPr id="69636" name="Text Box 5">
            <a:extLst>
              <a:ext uri="{FF2B5EF4-FFF2-40B4-BE49-F238E27FC236}">
                <a16:creationId xmlns:a16="http://schemas.microsoft.com/office/drawing/2014/main" id="{EA0B61FB-A991-A841-8D65-A71103D9F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86313"/>
            <a:ext cx="9144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pants</a:t>
            </a:r>
          </a:p>
        </p:txBody>
      </p:sp>
      <p:sp>
        <p:nvSpPr>
          <p:cNvPr id="69637" name="Text Box 6">
            <a:extLst>
              <a:ext uri="{FF2B5EF4-FFF2-40B4-BE49-F238E27FC236}">
                <a16:creationId xmlns:a16="http://schemas.microsoft.com/office/drawing/2014/main" id="{796D4AD5-B090-4B4D-A996-97D402A4F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belt</a:t>
            </a:r>
          </a:p>
        </p:txBody>
      </p:sp>
      <p:sp>
        <p:nvSpPr>
          <p:cNvPr id="69638" name="Text Box 7">
            <a:extLst>
              <a:ext uri="{FF2B5EF4-FFF2-40B4-BE49-F238E27FC236}">
                <a16:creationId xmlns:a16="http://schemas.microsoft.com/office/drawing/2014/main" id="{5B9A9F44-0C11-1249-B866-0F45012EC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62513"/>
            <a:ext cx="685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shirt</a:t>
            </a:r>
          </a:p>
        </p:txBody>
      </p:sp>
      <p:sp>
        <p:nvSpPr>
          <p:cNvPr id="69639" name="Text Box 8">
            <a:extLst>
              <a:ext uri="{FF2B5EF4-FFF2-40B4-BE49-F238E27FC236}">
                <a16:creationId xmlns:a16="http://schemas.microsoft.com/office/drawing/2014/main" id="{DE12C6A4-9427-F440-A50D-A2B464788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624513"/>
            <a:ext cx="457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tie</a:t>
            </a:r>
          </a:p>
        </p:txBody>
      </p:sp>
      <p:sp>
        <p:nvSpPr>
          <p:cNvPr id="69640" name="Text Box 9">
            <a:extLst>
              <a:ext uri="{FF2B5EF4-FFF2-40B4-BE49-F238E27FC236}">
                <a16:creationId xmlns:a16="http://schemas.microsoft.com/office/drawing/2014/main" id="{72B45819-2B14-AB4B-9FCC-EFAFE57B8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2484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jacket</a:t>
            </a:r>
          </a:p>
        </p:txBody>
      </p:sp>
      <p:sp>
        <p:nvSpPr>
          <p:cNvPr id="69641" name="Text Box 10">
            <a:extLst>
              <a:ext uri="{FF2B5EF4-FFF2-40B4-BE49-F238E27FC236}">
                <a16:creationId xmlns:a16="http://schemas.microsoft.com/office/drawing/2014/main" id="{42A13B26-3968-F34D-8182-569499689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56711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socks</a:t>
            </a:r>
          </a:p>
        </p:txBody>
      </p:sp>
      <p:sp>
        <p:nvSpPr>
          <p:cNvPr id="69642" name="Text Box 11">
            <a:extLst>
              <a:ext uri="{FF2B5EF4-FFF2-40B4-BE49-F238E27FC236}">
                <a16:creationId xmlns:a16="http://schemas.microsoft.com/office/drawing/2014/main" id="{2CD9C83F-46F5-C34C-839E-F9C2F47A1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2672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shoes</a:t>
            </a:r>
          </a:p>
        </p:txBody>
      </p:sp>
      <p:sp>
        <p:nvSpPr>
          <p:cNvPr id="69643" name="Text Box 12">
            <a:extLst>
              <a:ext uri="{FF2B5EF4-FFF2-40B4-BE49-F238E27FC236}">
                <a16:creationId xmlns:a16="http://schemas.microsoft.com/office/drawing/2014/main" id="{4BE08197-1D9F-224C-9329-97AE70DFD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486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watch</a:t>
            </a:r>
          </a:p>
        </p:txBody>
      </p:sp>
      <p:sp>
        <p:nvSpPr>
          <p:cNvPr id="69644" name="Line 13">
            <a:extLst>
              <a:ext uri="{FF2B5EF4-FFF2-40B4-BE49-F238E27FC236}">
                <a16:creationId xmlns:a16="http://schemas.microsoft.com/office/drawing/2014/main" id="{37804029-D4D3-0042-A4DC-84BBF224BF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3291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5" name="Line 14">
            <a:extLst>
              <a:ext uri="{FF2B5EF4-FFF2-40B4-BE49-F238E27FC236}">
                <a16:creationId xmlns:a16="http://schemas.microsoft.com/office/drawing/2014/main" id="{FB7C9A2B-FE08-5446-B53C-9F35881EFD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1673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6" name="Line 15">
            <a:extLst>
              <a:ext uri="{FF2B5EF4-FFF2-40B4-BE49-F238E27FC236}">
                <a16:creationId xmlns:a16="http://schemas.microsoft.com/office/drawing/2014/main" id="{604DB93A-CA48-DA40-96D0-A297866B11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4481513"/>
            <a:ext cx="2362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7" name="Line 16">
            <a:extLst>
              <a:ext uri="{FF2B5EF4-FFF2-40B4-BE49-F238E27FC236}">
                <a16:creationId xmlns:a16="http://schemas.microsoft.com/office/drawing/2014/main" id="{A8299A86-E2E1-CE4E-8D8B-D5AFA39BA7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9481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8" name="Line 17">
            <a:extLst>
              <a:ext uri="{FF2B5EF4-FFF2-40B4-BE49-F238E27FC236}">
                <a16:creationId xmlns:a16="http://schemas.microsoft.com/office/drawing/2014/main" id="{79CAA0C8-E472-DF40-8671-70CDC0BDC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024313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9" name="Line 18">
            <a:extLst>
              <a:ext uri="{FF2B5EF4-FFF2-40B4-BE49-F238E27FC236}">
                <a16:creationId xmlns:a16="http://schemas.microsoft.com/office/drawing/2014/main" id="{2954DFB0-400B-5848-9F2D-66A659D1BA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5014913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0" name="Line 19">
            <a:extLst>
              <a:ext uri="{FF2B5EF4-FFF2-40B4-BE49-F238E27FC236}">
                <a16:creationId xmlns:a16="http://schemas.microsoft.com/office/drawing/2014/main" id="{9DD1B8FB-7A1C-DC4F-8E89-F71A6DA03D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24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1" name="Line 20">
            <a:extLst>
              <a:ext uri="{FF2B5EF4-FFF2-40B4-BE49-F238E27FC236}">
                <a16:creationId xmlns:a16="http://schemas.microsoft.com/office/drawing/2014/main" id="{204ED774-47FC-AF4E-85FD-AD53C414E9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005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59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>
            <a:extLst>
              <a:ext uri="{FF2B5EF4-FFF2-40B4-BE49-F238E27FC236}">
                <a16:creationId xmlns:a16="http://schemas.microsoft.com/office/drawing/2014/main" id="{307609C4-B8D4-6A44-A144-AF0484AC70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</a:t>
            </a:r>
          </a:p>
        </p:txBody>
      </p:sp>
      <p:pic>
        <p:nvPicPr>
          <p:cNvPr id="70658" name="Picture 3" descr="topsort1">
            <a:extLst>
              <a:ext uri="{FF2B5EF4-FFF2-40B4-BE49-F238E27FC236}">
                <a16:creationId xmlns:a16="http://schemas.microsoft.com/office/drawing/2014/main" id="{FF6C59AB-A7E2-3C48-BA8C-98BEFA29E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Text Box 4">
            <a:extLst>
              <a:ext uri="{FF2B5EF4-FFF2-40B4-BE49-F238E27FC236}">
                <a16:creationId xmlns:a16="http://schemas.microsoft.com/office/drawing/2014/main" id="{E7A3982C-228C-104B-8BE1-DA30AF1E5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905000"/>
            <a:ext cx="13716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underwear</a:t>
            </a:r>
          </a:p>
        </p:txBody>
      </p:sp>
      <p:sp>
        <p:nvSpPr>
          <p:cNvPr id="70660" name="Text Box 5">
            <a:extLst>
              <a:ext uri="{FF2B5EF4-FFF2-40B4-BE49-F238E27FC236}">
                <a16:creationId xmlns:a16="http://schemas.microsoft.com/office/drawing/2014/main" id="{1260E5F6-2480-9C43-AFBC-3183A286F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86313"/>
            <a:ext cx="9144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pants</a:t>
            </a:r>
          </a:p>
        </p:txBody>
      </p:sp>
      <p:sp>
        <p:nvSpPr>
          <p:cNvPr id="70661" name="Text Box 6">
            <a:extLst>
              <a:ext uri="{FF2B5EF4-FFF2-40B4-BE49-F238E27FC236}">
                <a16:creationId xmlns:a16="http://schemas.microsoft.com/office/drawing/2014/main" id="{CCA72816-2B32-6641-9B5C-CBCBD1A6D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belt</a:t>
            </a:r>
          </a:p>
        </p:txBody>
      </p:sp>
      <p:sp>
        <p:nvSpPr>
          <p:cNvPr id="70662" name="Text Box 7">
            <a:extLst>
              <a:ext uri="{FF2B5EF4-FFF2-40B4-BE49-F238E27FC236}">
                <a16:creationId xmlns:a16="http://schemas.microsoft.com/office/drawing/2014/main" id="{1ADD738A-995D-254A-B319-07BA2F76B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62513"/>
            <a:ext cx="685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shirt</a:t>
            </a:r>
          </a:p>
        </p:txBody>
      </p:sp>
      <p:sp>
        <p:nvSpPr>
          <p:cNvPr id="70663" name="Text Box 8">
            <a:extLst>
              <a:ext uri="{FF2B5EF4-FFF2-40B4-BE49-F238E27FC236}">
                <a16:creationId xmlns:a16="http://schemas.microsoft.com/office/drawing/2014/main" id="{261D264C-017A-9B4C-9B3E-BCF74D5B2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624513"/>
            <a:ext cx="457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tie</a:t>
            </a:r>
          </a:p>
        </p:txBody>
      </p:sp>
      <p:sp>
        <p:nvSpPr>
          <p:cNvPr id="70664" name="Text Box 9">
            <a:extLst>
              <a:ext uri="{FF2B5EF4-FFF2-40B4-BE49-F238E27FC236}">
                <a16:creationId xmlns:a16="http://schemas.microsoft.com/office/drawing/2014/main" id="{FBB7ECA7-3E1B-A944-B0FF-E8D8D5E9C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2484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jacket</a:t>
            </a:r>
          </a:p>
        </p:txBody>
      </p:sp>
      <p:sp>
        <p:nvSpPr>
          <p:cNvPr id="70665" name="Text Box 10">
            <a:extLst>
              <a:ext uri="{FF2B5EF4-FFF2-40B4-BE49-F238E27FC236}">
                <a16:creationId xmlns:a16="http://schemas.microsoft.com/office/drawing/2014/main" id="{147936CB-592F-4B4D-B1C6-BA162A936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56711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socks</a:t>
            </a:r>
          </a:p>
        </p:txBody>
      </p:sp>
      <p:sp>
        <p:nvSpPr>
          <p:cNvPr id="70666" name="Text Box 11">
            <a:extLst>
              <a:ext uri="{FF2B5EF4-FFF2-40B4-BE49-F238E27FC236}">
                <a16:creationId xmlns:a16="http://schemas.microsoft.com/office/drawing/2014/main" id="{E412FBD9-C273-F14B-B996-6BF2FEB02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2672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shoes</a:t>
            </a:r>
          </a:p>
        </p:txBody>
      </p:sp>
      <p:sp>
        <p:nvSpPr>
          <p:cNvPr id="70667" name="Text Box 12">
            <a:extLst>
              <a:ext uri="{FF2B5EF4-FFF2-40B4-BE49-F238E27FC236}">
                <a16:creationId xmlns:a16="http://schemas.microsoft.com/office/drawing/2014/main" id="{904B774F-05A0-444D-BE41-FB70A5BD2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486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watch</a:t>
            </a:r>
          </a:p>
        </p:txBody>
      </p:sp>
      <p:sp>
        <p:nvSpPr>
          <p:cNvPr id="70668" name="Line 14">
            <a:extLst>
              <a:ext uri="{FF2B5EF4-FFF2-40B4-BE49-F238E27FC236}">
                <a16:creationId xmlns:a16="http://schemas.microsoft.com/office/drawing/2014/main" id="{1F3540A5-2F12-DA4E-9800-D84238F010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1673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9" name="Line 15">
            <a:extLst>
              <a:ext uri="{FF2B5EF4-FFF2-40B4-BE49-F238E27FC236}">
                <a16:creationId xmlns:a16="http://schemas.microsoft.com/office/drawing/2014/main" id="{40E9D144-FC0D-794B-9EF5-780C98B3CB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4481513"/>
            <a:ext cx="2362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0" name="Line 16">
            <a:extLst>
              <a:ext uri="{FF2B5EF4-FFF2-40B4-BE49-F238E27FC236}">
                <a16:creationId xmlns:a16="http://schemas.microsoft.com/office/drawing/2014/main" id="{8D1D23F9-81C5-2042-8B61-45049D6C5D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9481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1" name="Line 18">
            <a:extLst>
              <a:ext uri="{FF2B5EF4-FFF2-40B4-BE49-F238E27FC236}">
                <a16:creationId xmlns:a16="http://schemas.microsoft.com/office/drawing/2014/main" id="{9457367B-300E-5B48-BEBF-DB9EB1A89C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5014913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19">
            <a:extLst>
              <a:ext uri="{FF2B5EF4-FFF2-40B4-BE49-F238E27FC236}">
                <a16:creationId xmlns:a16="http://schemas.microsoft.com/office/drawing/2014/main" id="{EE2B9F19-AAA1-9741-9B7B-7E2D6D83A8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24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20">
            <a:extLst>
              <a:ext uri="{FF2B5EF4-FFF2-40B4-BE49-F238E27FC236}">
                <a16:creationId xmlns:a16="http://schemas.microsoft.com/office/drawing/2014/main" id="{7887C061-8C46-2A40-A81A-9F7E62D7D1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005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72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>
            <a:extLst>
              <a:ext uri="{FF2B5EF4-FFF2-40B4-BE49-F238E27FC236}">
                <a16:creationId xmlns:a16="http://schemas.microsoft.com/office/drawing/2014/main" id="{98AC416B-03F0-9347-8D62-5074390E8C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</a:t>
            </a:r>
          </a:p>
        </p:txBody>
      </p:sp>
      <p:pic>
        <p:nvPicPr>
          <p:cNvPr id="71682" name="Picture 3" descr="topsort1">
            <a:extLst>
              <a:ext uri="{FF2B5EF4-FFF2-40B4-BE49-F238E27FC236}">
                <a16:creationId xmlns:a16="http://schemas.microsoft.com/office/drawing/2014/main" id="{512466C9-3617-9F49-814A-5987979EF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3" name="Text Box 4">
            <a:extLst>
              <a:ext uri="{FF2B5EF4-FFF2-40B4-BE49-F238E27FC236}">
                <a16:creationId xmlns:a16="http://schemas.microsoft.com/office/drawing/2014/main" id="{A08F1C77-C419-CB4F-8173-2A0052E08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905000"/>
            <a:ext cx="1371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underwear</a:t>
            </a:r>
          </a:p>
        </p:txBody>
      </p:sp>
      <p:sp>
        <p:nvSpPr>
          <p:cNvPr id="71684" name="Text Box 5">
            <a:extLst>
              <a:ext uri="{FF2B5EF4-FFF2-40B4-BE49-F238E27FC236}">
                <a16:creationId xmlns:a16="http://schemas.microsoft.com/office/drawing/2014/main" id="{0B90C0A5-6D31-2547-88D4-F6E35C9EB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86313"/>
            <a:ext cx="914400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pants</a:t>
            </a:r>
          </a:p>
        </p:txBody>
      </p:sp>
      <p:sp>
        <p:nvSpPr>
          <p:cNvPr id="71685" name="Text Box 6">
            <a:extLst>
              <a:ext uri="{FF2B5EF4-FFF2-40B4-BE49-F238E27FC236}">
                <a16:creationId xmlns:a16="http://schemas.microsoft.com/office/drawing/2014/main" id="{DCA9221D-C762-3C43-BD22-F9DBF1B9B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belt</a:t>
            </a:r>
          </a:p>
        </p:txBody>
      </p:sp>
      <p:sp>
        <p:nvSpPr>
          <p:cNvPr id="71686" name="Text Box 7">
            <a:extLst>
              <a:ext uri="{FF2B5EF4-FFF2-40B4-BE49-F238E27FC236}">
                <a16:creationId xmlns:a16="http://schemas.microsoft.com/office/drawing/2014/main" id="{403651B1-ECD5-E947-8AC5-4D8ADE4D7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62513"/>
            <a:ext cx="685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shirt</a:t>
            </a:r>
          </a:p>
        </p:txBody>
      </p:sp>
      <p:sp>
        <p:nvSpPr>
          <p:cNvPr id="71687" name="Text Box 8">
            <a:extLst>
              <a:ext uri="{FF2B5EF4-FFF2-40B4-BE49-F238E27FC236}">
                <a16:creationId xmlns:a16="http://schemas.microsoft.com/office/drawing/2014/main" id="{1EBC830A-D990-BB46-8A29-717CB32FE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624513"/>
            <a:ext cx="457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tie</a:t>
            </a:r>
          </a:p>
        </p:txBody>
      </p:sp>
      <p:sp>
        <p:nvSpPr>
          <p:cNvPr id="71688" name="Text Box 9">
            <a:extLst>
              <a:ext uri="{FF2B5EF4-FFF2-40B4-BE49-F238E27FC236}">
                <a16:creationId xmlns:a16="http://schemas.microsoft.com/office/drawing/2014/main" id="{324732AC-A2DF-944D-A8A5-818019ABB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2484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jacket</a:t>
            </a:r>
          </a:p>
        </p:txBody>
      </p:sp>
      <p:sp>
        <p:nvSpPr>
          <p:cNvPr id="71689" name="Text Box 10">
            <a:extLst>
              <a:ext uri="{FF2B5EF4-FFF2-40B4-BE49-F238E27FC236}">
                <a16:creationId xmlns:a16="http://schemas.microsoft.com/office/drawing/2014/main" id="{3B443DC5-BC47-8948-8B5F-3EC9AA27B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56711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socks</a:t>
            </a:r>
          </a:p>
        </p:txBody>
      </p:sp>
      <p:sp>
        <p:nvSpPr>
          <p:cNvPr id="71690" name="Text Box 11">
            <a:extLst>
              <a:ext uri="{FF2B5EF4-FFF2-40B4-BE49-F238E27FC236}">
                <a16:creationId xmlns:a16="http://schemas.microsoft.com/office/drawing/2014/main" id="{64E7967B-A460-3645-92F0-E0B7C8059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2672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shoes</a:t>
            </a:r>
          </a:p>
        </p:txBody>
      </p:sp>
      <p:sp>
        <p:nvSpPr>
          <p:cNvPr id="71691" name="Text Box 12">
            <a:extLst>
              <a:ext uri="{FF2B5EF4-FFF2-40B4-BE49-F238E27FC236}">
                <a16:creationId xmlns:a16="http://schemas.microsoft.com/office/drawing/2014/main" id="{5E096FE7-6050-F541-BE64-8732B1FE0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486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watch</a:t>
            </a:r>
          </a:p>
        </p:txBody>
      </p:sp>
      <p:sp>
        <p:nvSpPr>
          <p:cNvPr id="71692" name="Line 13">
            <a:extLst>
              <a:ext uri="{FF2B5EF4-FFF2-40B4-BE49-F238E27FC236}">
                <a16:creationId xmlns:a16="http://schemas.microsoft.com/office/drawing/2014/main" id="{D4AB31DF-775C-0E42-91E5-FD0E2370F0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1673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3" name="Line 14">
            <a:extLst>
              <a:ext uri="{FF2B5EF4-FFF2-40B4-BE49-F238E27FC236}">
                <a16:creationId xmlns:a16="http://schemas.microsoft.com/office/drawing/2014/main" id="{8EC548D5-62D5-AB43-B023-40DF8B6364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4481513"/>
            <a:ext cx="2362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4" name="Line 15">
            <a:extLst>
              <a:ext uri="{FF2B5EF4-FFF2-40B4-BE49-F238E27FC236}">
                <a16:creationId xmlns:a16="http://schemas.microsoft.com/office/drawing/2014/main" id="{B04CFFBE-437E-2B4B-89D0-EB369D308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9481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5" name="Line 16">
            <a:extLst>
              <a:ext uri="{FF2B5EF4-FFF2-40B4-BE49-F238E27FC236}">
                <a16:creationId xmlns:a16="http://schemas.microsoft.com/office/drawing/2014/main" id="{11EEE2E9-0AA7-ED46-8974-2537075363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5014913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Line 17">
            <a:extLst>
              <a:ext uri="{FF2B5EF4-FFF2-40B4-BE49-F238E27FC236}">
                <a16:creationId xmlns:a16="http://schemas.microsoft.com/office/drawing/2014/main" id="{020986BB-46DC-B04A-B99F-0B0A9D5B46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24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Line 18">
            <a:extLst>
              <a:ext uri="{FF2B5EF4-FFF2-40B4-BE49-F238E27FC236}">
                <a16:creationId xmlns:a16="http://schemas.microsoft.com/office/drawing/2014/main" id="{7F825F23-7141-D242-92B4-3315CD36AE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005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07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>
            <a:extLst>
              <a:ext uri="{FF2B5EF4-FFF2-40B4-BE49-F238E27FC236}">
                <a16:creationId xmlns:a16="http://schemas.microsoft.com/office/drawing/2014/main" id="{6622E24C-FA11-AD40-A708-9A58A5C379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</a:t>
            </a:r>
          </a:p>
        </p:txBody>
      </p:sp>
      <p:pic>
        <p:nvPicPr>
          <p:cNvPr id="72706" name="Picture 3" descr="topsort1">
            <a:extLst>
              <a:ext uri="{FF2B5EF4-FFF2-40B4-BE49-F238E27FC236}">
                <a16:creationId xmlns:a16="http://schemas.microsoft.com/office/drawing/2014/main" id="{2E6FBAAE-2FD1-D94E-8552-681B0F64A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7" name="Text Box 4">
            <a:extLst>
              <a:ext uri="{FF2B5EF4-FFF2-40B4-BE49-F238E27FC236}">
                <a16:creationId xmlns:a16="http://schemas.microsoft.com/office/drawing/2014/main" id="{1CBE9C5C-7757-744E-83DA-C190A8D00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905000"/>
            <a:ext cx="1371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underwear</a:t>
            </a:r>
          </a:p>
        </p:txBody>
      </p:sp>
      <p:sp>
        <p:nvSpPr>
          <p:cNvPr id="72708" name="Text Box 5">
            <a:extLst>
              <a:ext uri="{FF2B5EF4-FFF2-40B4-BE49-F238E27FC236}">
                <a16:creationId xmlns:a16="http://schemas.microsoft.com/office/drawing/2014/main" id="{FD76A264-EDCD-2542-B27D-5AA79342E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514600"/>
            <a:ext cx="9144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pants</a:t>
            </a:r>
          </a:p>
        </p:txBody>
      </p:sp>
      <p:sp>
        <p:nvSpPr>
          <p:cNvPr id="72709" name="Text Box 6">
            <a:extLst>
              <a:ext uri="{FF2B5EF4-FFF2-40B4-BE49-F238E27FC236}">
                <a16:creationId xmlns:a16="http://schemas.microsoft.com/office/drawing/2014/main" id="{AA1ABDA8-34CD-F049-A350-CE513D95C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belt</a:t>
            </a:r>
          </a:p>
        </p:txBody>
      </p:sp>
      <p:sp>
        <p:nvSpPr>
          <p:cNvPr id="72710" name="Text Box 7">
            <a:extLst>
              <a:ext uri="{FF2B5EF4-FFF2-40B4-BE49-F238E27FC236}">
                <a16:creationId xmlns:a16="http://schemas.microsoft.com/office/drawing/2014/main" id="{217CB0FB-B170-E241-AB0C-7603AA069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62513"/>
            <a:ext cx="685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shirt</a:t>
            </a:r>
          </a:p>
        </p:txBody>
      </p:sp>
      <p:sp>
        <p:nvSpPr>
          <p:cNvPr id="72711" name="Text Box 8">
            <a:extLst>
              <a:ext uri="{FF2B5EF4-FFF2-40B4-BE49-F238E27FC236}">
                <a16:creationId xmlns:a16="http://schemas.microsoft.com/office/drawing/2014/main" id="{E51F9650-D8C9-4149-B8FF-8B3134F53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624513"/>
            <a:ext cx="457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tie</a:t>
            </a:r>
          </a:p>
        </p:txBody>
      </p:sp>
      <p:sp>
        <p:nvSpPr>
          <p:cNvPr id="72712" name="Text Box 9">
            <a:extLst>
              <a:ext uri="{FF2B5EF4-FFF2-40B4-BE49-F238E27FC236}">
                <a16:creationId xmlns:a16="http://schemas.microsoft.com/office/drawing/2014/main" id="{FFBC0D1C-99E8-404A-90BD-B75B2BB30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2484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jacket</a:t>
            </a:r>
          </a:p>
        </p:txBody>
      </p:sp>
      <p:sp>
        <p:nvSpPr>
          <p:cNvPr id="72713" name="Text Box 10">
            <a:extLst>
              <a:ext uri="{FF2B5EF4-FFF2-40B4-BE49-F238E27FC236}">
                <a16:creationId xmlns:a16="http://schemas.microsoft.com/office/drawing/2014/main" id="{81871EFC-842D-CB41-96CB-867CC2453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56711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socks</a:t>
            </a:r>
          </a:p>
        </p:txBody>
      </p:sp>
      <p:sp>
        <p:nvSpPr>
          <p:cNvPr id="72714" name="Text Box 11">
            <a:extLst>
              <a:ext uri="{FF2B5EF4-FFF2-40B4-BE49-F238E27FC236}">
                <a16:creationId xmlns:a16="http://schemas.microsoft.com/office/drawing/2014/main" id="{07DB9554-C8BB-9E48-9DF9-D487919E9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2672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shoes</a:t>
            </a:r>
          </a:p>
        </p:txBody>
      </p:sp>
      <p:sp>
        <p:nvSpPr>
          <p:cNvPr id="72715" name="Text Box 12">
            <a:extLst>
              <a:ext uri="{FF2B5EF4-FFF2-40B4-BE49-F238E27FC236}">
                <a16:creationId xmlns:a16="http://schemas.microsoft.com/office/drawing/2014/main" id="{FA652606-84B3-E74D-828B-E2EF8F867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486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watch</a:t>
            </a:r>
          </a:p>
        </p:txBody>
      </p:sp>
      <p:sp>
        <p:nvSpPr>
          <p:cNvPr id="72716" name="Line 15">
            <a:extLst>
              <a:ext uri="{FF2B5EF4-FFF2-40B4-BE49-F238E27FC236}">
                <a16:creationId xmlns:a16="http://schemas.microsoft.com/office/drawing/2014/main" id="{6E1EFD54-BD13-CC4D-AC54-555E8E00E3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9481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7" name="Line 16">
            <a:extLst>
              <a:ext uri="{FF2B5EF4-FFF2-40B4-BE49-F238E27FC236}">
                <a16:creationId xmlns:a16="http://schemas.microsoft.com/office/drawing/2014/main" id="{522305DC-E8AB-2541-BD01-3FBE77173A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5014913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8" name="Line 17">
            <a:extLst>
              <a:ext uri="{FF2B5EF4-FFF2-40B4-BE49-F238E27FC236}">
                <a16:creationId xmlns:a16="http://schemas.microsoft.com/office/drawing/2014/main" id="{DA74907B-ABB7-5546-BEF4-85E057C8B5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24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9" name="Line 18">
            <a:extLst>
              <a:ext uri="{FF2B5EF4-FFF2-40B4-BE49-F238E27FC236}">
                <a16:creationId xmlns:a16="http://schemas.microsoft.com/office/drawing/2014/main" id="{399FF3A7-8800-3747-BD4A-A50FFA4AC7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005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92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>
            <a:extLst>
              <a:ext uri="{FF2B5EF4-FFF2-40B4-BE49-F238E27FC236}">
                <a16:creationId xmlns:a16="http://schemas.microsoft.com/office/drawing/2014/main" id="{2B29B611-BD3F-6548-8D4E-C6E33009B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</a:t>
            </a:r>
          </a:p>
        </p:txBody>
      </p:sp>
      <p:pic>
        <p:nvPicPr>
          <p:cNvPr id="73730" name="Picture 3" descr="topsort1">
            <a:extLst>
              <a:ext uri="{FF2B5EF4-FFF2-40B4-BE49-F238E27FC236}">
                <a16:creationId xmlns:a16="http://schemas.microsoft.com/office/drawing/2014/main" id="{8522C7DD-2AB3-6349-9448-885EADBE40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1" name="Text Box 4">
            <a:extLst>
              <a:ext uri="{FF2B5EF4-FFF2-40B4-BE49-F238E27FC236}">
                <a16:creationId xmlns:a16="http://schemas.microsoft.com/office/drawing/2014/main" id="{DFE9A992-F4F0-7D44-AE09-4FFE00855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905000"/>
            <a:ext cx="1371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underwear</a:t>
            </a:r>
          </a:p>
        </p:txBody>
      </p:sp>
      <p:sp>
        <p:nvSpPr>
          <p:cNvPr id="73732" name="Text Box 5">
            <a:extLst>
              <a:ext uri="{FF2B5EF4-FFF2-40B4-BE49-F238E27FC236}">
                <a16:creationId xmlns:a16="http://schemas.microsoft.com/office/drawing/2014/main" id="{3EB7482D-2099-524C-82B7-FAEA989C1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5146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pants</a:t>
            </a:r>
          </a:p>
        </p:txBody>
      </p:sp>
      <p:sp>
        <p:nvSpPr>
          <p:cNvPr id="73733" name="Text Box 6">
            <a:extLst>
              <a:ext uri="{FF2B5EF4-FFF2-40B4-BE49-F238E27FC236}">
                <a16:creationId xmlns:a16="http://schemas.microsoft.com/office/drawing/2014/main" id="{3CFE2C53-8AF2-624B-967F-3895F0631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belt</a:t>
            </a:r>
          </a:p>
        </p:txBody>
      </p:sp>
      <p:sp>
        <p:nvSpPr>
          <p:cNvPr id="73734" name="Text Box 7">
            <a:extLst>
              <a:ext uri="{FF2B5EF4-FFF2-40B4-BE49-F238E27FC236}">
                <a16:creationId xmlns:a16="http://schemas.microsoft.com/office/drawing/2014/main" id="{613D3077-9CE5-3D4D-AB8E-8153C3D65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62513"/>
            <a:ext cx="685800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shirt</a:t>
            </a:r>
          </a:p>
        </p:txBody>
      </p:sp>
      <p:sp>
        <p:nvSpPr>
          <p:cNvPr id="73735" name="Text Box 8">
            <a:extLst>
              <a:ext uri="{FF2B5EF4-FFF2-40B4-BE49-F238E27FC236}">
                <a16:creationId xmlns:a16="http://schemas.microsoft.com/office/drawing/2014/main" id="{85424F9C-6CA0-CE40-AC3A-257E45362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624513"/>
            <a:ext cx="457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tie</a:t>
            </a:r>
          </a:p>
        </p:txBody>
      </p:sp>
      <p:sp>
        <p:nvSpPr>
          <p:cNvPr id="73736" name="Text Box 9">
            <a:extLst>
              <a:ext uri="{FF2B5EF4-FFF2-40B4-BE49-F238E27FC236}">
                <a16:creationId xmlns:a16="http://schemas.microsoft.com/office/drawing/2014/main" id="{7DFC7625-5690-EC4F-A7AA-9B58624C8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2484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jacket</a:t>
            </a:r>
          </a:p>
        </p:txBody>
      </p:sp>
      <p:sp>
        <p:nvSpPr>
          <p:cNvPr id="73737" name="Text Box 10">
            <a:extLst>
              <a:ext uri="{FF2B5EF4-FFF2-40B4-BE49-F238E27FC236}">
                <a16:creationId xmlns:a16="http://schemas.microsoft.com/office/drawing/2014/main" id="{5318E1FC-3923-2246-A41A-F1711A190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56711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socks</a:t>
            </a:r>
          </a:p>
        </p:txBody>
      </p:sp>
      <p:sp>
        <p:nvSpPr>
          <p:cNvPr id="73738" name="Text Box 11">
            <a:extLst>
              <a:ext uri="{FF2B5EF4-FFF2-40B4-BE49-F238E27FC236}">
                <a16:creationId xmlns:a16="http://schemas.microsoft.com/office/drawing/2014/main" id="{4F447A62-1774-624D-BA19-CF5E2DBA9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2672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shoes</a:t>
            </a:r>
          </a:p>
        </p:txBody>
      </p:sp>
      <p:sp>
        <p:nvSpPr>
          <p:cNvPr id="73739" name="Text Box 12">
            <a:extLst>
              <a:ext uri="{FF2B5EF4-FFF2-40B4-BE49-F238E27FC236}">
                <a16:creationId xmlns:a16="http://schemas.microsoft.com/office/drawing/2014/main" id="{193FD2CF-C5F1-F645-AE28-B9A3AB8EB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486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watch</a:t>
            </a:r>
          </a:p>
        </p:txBody>
      </p:sp>
      <p:sp>
        <p:nvSpPr>
          <p:cNvPr id="73740" name="Line 13">
            <a:extLst>
              <a:ext uri="{FF2B5EF4-FFF2-40B4-BE49-F238E27FC236}">
                <a16:creationId xmlns:a16="http://schemas.microsoft.com/office/drawing/2014/main" id="{8004CE86-BD62-C049-8063-98BC54F1AD9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9481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1" name="Line 14">
            <a:extLst>
              <a:ext uri="{FF2B5EF4-FFF2-40B4-BE49-F238E27FC236}">
                <a16:creationId xmlns:a16="http://schemas.microsoft.com/office/drawing/2014/main" id="{4FAA882F-C90D-4640-A9EA-581928E3D2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5014913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2" name="Line 15">
            <a:extLst>
              <a:ext uri="{FF2B5EF4-FFF2-40B4-BE49-F238E27FC236}">
                <a16:creationId xmlns:a16="http://schemas.microsoft.com/office/drawing/2014/main" id="{91958B1A-02C2-8848-A347-BA2453AA38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24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3" name="Line 16">
            <a:extLst>
              <a:ext uri="{FF2B5EF4-FFF2-40B4-BE49-F238E27FC236}">
                <a16:creationId xmlns:a16="http://schemas.microsoft.com/office/drawing/2014/main" id="{E377D1B2-B9AD-4B4A-AA1F-DB45D34689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005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14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>
            <a:extLst>
              <a:ext uri="{FF2B5EF4-FFF2-40B4-BE49-F238E27FC236}">
                <a16:creationId xmlns:a16="http://schemas.microsoft.com/office/drawing/2014/main" id="{F4F72966-1D71-0D4F-9CED-084D7267D9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</a:t>
            </a:r>
          </a:p>
        </p:txBody>
      </p:sp>
      <p:pic>
        <p:nvPicPr>
          <p:cNvPr id="74754" name="Picture 3" descr="topsort1">
            <a:extLst>
              <a:ext uri="{FF2B5EF4-FFF2-40B4-BE49-F238E27FC236}">
                <a16:creationId xmlns:a16="http://schemas.microsoft.com/office/drawing/2014/main" id="{8239DEC6-154C-8643-A0B2-A8E374232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5" name="Text Box 4">
            <a:extLst>
              <a:ext uri="{FF2B5EF4-FFF2-40B4-BE49-F238E27FC236}">
                <a16:creationId xmlns:a16="http://schemas.microsoft.com/office/drawing/2014/main" id="{12CF3AD4-1FE3-9141-8F27-9A31D6A33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905000"/>
            <a:ext cx="1371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underwear</a:t>
            </a:r>
          </a:p>
        </p:txBody>
      </p:sp>
      <p:sp>
        <p:nvSpPr>
          <p:cNvPr id="74756" name="Text Box 5">
            <a:extLst>
              <a:ext uri="{FF2B5EF4-FFF2-40B4-BE49-F238E27FC236}">
                <a16:creationId xmlns:a16="http://schemas.microsoft.com/office/drawing/2014/main" id="{B218A3FA-1E49-A444-B149-43E602D0E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5146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pants</a:t>
            </a:r>
          </a:p>
        </p:txBody>
      </p:sp>
      <p:sp>
        <p:nvSpPr>
          <p:cNvPr id="74757" name="Text Box 6">
            <a:extLst>
              <a:ext uri="{FF2B5EF4-FFF2-40B4-BE49-F238E27FC236}">
                <a16:creationId xmlns:a16="http://schemas.microsoft.com/office/drawing/2014/main" id="{62FFADF4-8277-D043-AAF3-BAFAD4589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belt</a:t>
            </a:r>
          </a:p>
        </p:txBody>
      </p:sp>
      <p:sp>
        <p:nvSpPr>
          <p:cNvPr id="74758" name="Text Box 7">
            <a:extLst>
              <a:ext uri="{FF2B5EF4-FFF2-40B4-BE49-F238E27FC236}">
                <a16:creationId xmlns:a16="http://schemas.microsoft.com/office/drawing/2014/main" id="{307913AC-2A9E-4B45-9760-CD810F52D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124200"/>
            <a:ext cx="6858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shirt</a:t>
            </a:r>
          </a:p>
        </p:txBody>
      </p:sp>
      <p:sp>
        <p:nvSpPr>
          <p:cNvPr id="74759" name="Text Box 8">
            <a:extLst>
              <a:ext uri="{FF2B5EF4-FFF2-40B4-BE49-F238E27FC236}">
                <a16:creationId xmlns:a16="http://schemas.microsoft.com/office/drawing/2014/main" id="{383AE9AB-0851-A84C-B428-26ECA0935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624513"/>
            <a:ext cx="457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tie</a:t>
            </a:r>
          </a:p>
        </p:txBody>
      </p:sp>
      <p:sp>
        <p:nvSpPr>
          <p:cNvPr id="74760" name="Text Box 9">
            <a:extLst>
              <a:ext uri="{FF2B5EF4-FFF2-40B4-BE49-F238E27FC236}">
                <a16:creationId xmlns:a16="http://schemas.microsoft.com/office/drawing/2014/main" id="{92A2BF07-9B43-834F-96FB-ECDD3AD47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2484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jacket</a:t>
            </a:r>
          </a:p>
        </p:txBody>
      </p:sp>
      <p:sp>
        <p:nvSpPr>
          <p:cNvPr id="74761" name="Text Box 10">
            <a:extLst>
              <a:ext uri="{FF2B5EF4-FFF2-40B4-BE49-F238E27FC236}">
                <a16:creationId xmlns:a16="http://schemas.microsoft.com/office/drawing/2014/main" id="{0370F196-FB73-A74D-83A8-9B6A02314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56711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socks</a:t>
            </a:r>
          </a:p>
        </p:txBody>
      </p:sp>
      <p:sp>
        <p:nvSpPr>
          <p:cNvPr id="74762" name="Text Box 11">
            <a:extLst>
              <a:ext uri="{FF2B5EF4-FFF2-40B4-BE49-F238E27FC236}">
                <a16:creationId xmlns:a16="http://schemas.microsoft.com/office/drawing/2014/main" id="{ECDD0896-EF84-9441-B78E-93D30F50C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2672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shoes</a:t>
            </a:r>
          </a:p>
        </p:txBody>
      </p:sp>
      <p:sp>
        <p:nvSpPr>
          <p:cNvPr id="74763" name="Text Box 12">
            <a:extLst>
              <a:ext uri="{FF2B5EF4-FFF2-40B4-BE49-F238E27FC236}">
                <a16:creationId xmlns:a16="http://schemas.microsoft.com/office/drawing/2014/main" id="{C50B900D-E8D8-E448-ACC9-6DFA81EDA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486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watch</a:t>
            </a:r>
          </a:p>
        </p:txBody>
      </p:sp>
      <p:sp>
        <p:nvSpPr>
          <p:cNvPr id="74764" name="Line 13">
            <a:extLst>
              <a:ext uri="{FF2B5EF4-FFF2-40B4-BE49-F238E27FC236}">
                <a16:creationId xmlns:a16="http://schemas.microsoft.com/office/drawing/2014/main" id="{6785A9B7-8A2C-7747-9779-2AE82B8EE9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9481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5" name="Line 16">
            <a:extLst>
              <a:ext uri="{FF2B5EF4-FFF2-40B4-BE49-F238E27FC236}">
                <a16:creationId xmlns:a16="http://schemas.microsoft.com/office/drawing/2014/main" id="{25850E26-AEB0-854A-AC3A-7E53109BF2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005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52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>
            <a:extLst>
              <a:ext uri="{FF2B5EF4-FFF2-40B4-BE49-F238E27FC236}">
                <a16:creationId xmlns:a16="http://schemas.microsoft.com/office/drawing/2014/main" id="{5BF5E988-3628-1347-B744-C305B842B5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</a:t>
            </a:r>
          </a:p>
        </p:txBody>
      </p:sp>
      <p:pic>
        <p:nvPicPr>
          <p:cNvPr id="75778" name="Picture 3" descr="topsort1">
            <a:extLst>
              <a:ext uri="{FF2B5EF4-FFF2-40B4-BE49-F238E27FC236}">
                <a16:creationId xmlns:a16="http://schemas.microsoft.com/office/drawing/2014/main" id="{32381F3A-8F8F-6A4C-BC49-D1213316D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9" name="Text Box 4">
            <a:extLst>
              <a:ext uri="{FF2B5EF4-FFF2-40B4-BE49-F238E27FC236}">
                <a16:creationId xmlns:a16="http://schemas.microsoft.com/office/drawing/2014/main" id="{2B6AF6D0-118D-7F48-9691-6576BA624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905000"/>
            <a:ext cx="1371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underwear</a:t>
            </a:r>
          </a:p>
        </p:txBody>
      </p:sp>
      <p:sp>
        <p:nvSpPr>
          <p:cNvPr id="75780" name="Text Box 5">
            <a:extLst>
              <a:ext uri="{FF2B5EF4-FFF2-40B4-BE49-F238E27FC236}">
                <a16:creationId xmlns:a16="http://schemas.microsoft.com/office/drawing/2014/main" id="{FFF2A193-BDC5-AB4B-ABDF-665BBDB87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5146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pants</a:t>
            </a:r>
          </a:p>
        </p:txBody>
      </p:sp>
      <p:sp>
        <p:nvSpPr>
          <p:cNvPr id="75781" name="Text Box 6">
            <a:extLst>
              <a:ext uri="{FF2B5EF4-FFF2-40B4-BE49-F238E27FC236}">
                <a16:creationId xmlns:a16="http://schemas.microsoft.com/office/drawing/2014/main" id="{BE1E30BB-B654-F048-867B-A21AEE8CA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belt</a:t>
            </a:r>
          </a:p>
        </p:txBody>
      </p:sp>
      <p:sp>
        <p:nvSpPr>
          <p:cNvPr id="75782" name="Text Box 7">
            <a:extLst>
              <a:ext uri="{FF2B5EF4-FFF2-40B4-BE49-F238E27FC236}">
                <a16:creationId xmlns:a16="http://schemas.microsoft.com/office/drawing/2014/main" id="{FBA4DC39-3CE3-3D45-9126-3DF65DD4E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1242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shirt</a:t>
            </a:r>
          </a:p>
        </p:txBody>
      </p:sp>
      <p:sp>
        <p:nvSpPr>
          <p:cNvPr id="75783" name="Text Box 8">
            <a:extLst>
              <a:ext uri="{FF2B5EF4-FFF2-40B4-BE49-F238E27FC236}">
                <a16:creationId xmlns:a16="http://schemas.microsoft.com/office/drawing/2014/main" id="{900E8064-3CC2-1842-A443-1E8639831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624513"/>
            <a:ext cx="457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tie</a:t>
            </a:r>
          </a:p>
        </p:txBody>
      </p:sp>
      <p:sp>
        <p:nvSpPr>
          <p:cNvPr id="75784" name="Text Box 9">
            <a:extLst>
              <a:ext uri="{FF2B5EF4-FFF2-40B4-BE49-F238E27FC236}">
                <a16:creationId xmlns:a16="http://schemas.microsoft.com/office/drawing/2014/main" id="{BEC6FA6F-ED57-D540-921E-37D8427C3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2484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jacket</a:t>
            </a:r>
          </a:p>
        </p:txBody>
      </p:sp>
      <p:sp>
        <p:nvSpPr>
          <p:cNvPr id="75785" name="Text Box 10">
            <a:extLst>
              <a:ext uri="{FF2B5EF4-FFF2-40B4-BE49-F238E27FC236}">
                <a16:creationId xmlns:a16="http://schemas.microsoft.com/office/drawing/2014/main" id="{B8CC7A0F-EB89-374A-8761-C5451953F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56711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socks</a:t>
            </a:r>
          </a:p>
        </p:txBody>
      </p:sp>
      <p:sp>
        <p:nvSpPr>
          <p:cNvPr id="75786" name="Text Box 11">
            <a:extLst>
              <a:ext uri="{FF2B5EF4-FFF2-40B4-BE49-F238E27FC236}">
                <a16:creationId xmlns:a16="http://schemas.microsoft.com/office/drawing/2014/main" id="{E0999B06-D52D-E141-9839-B4EEB18D5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2672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shoes</a:t>
            </a:r>
          </a:p>
        </p:txBody>
      </p:sp>
      <p:sp>
        <p:nvSpPr>
          <p:cNvPr id="75787" name="Text Box 12">
            <a:extLst>
              <a:ext uri="{FF2B5EF4-FFF2-40B4-BE49-F238E27FC236}">
                <a16:creationId xmlns:a16="http://schemas.microsoft.com/office/drawing/2014/main" id="{97C11201-90E0-3B42-86CE-B73323508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486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watch</a:t>
            </a:r>
          </a:p>
        </p:txBody>
      </p:sp>
      <p:sp>
        <p:nvSpPr>
          <p:cNvPr id="75788" name="Line 13">
            <a:extLst>
              <a:ext uri="{FF2B5EF4-FFF2-40B4-BE49-F238E27FC236}">
                <a16:creationId xmlns:a16="http://schemas.microsoft.com/office/drawing/2014/main" id="{EFA606B2-C50B-4345-9951-7A55ABACB3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9481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9" name="Line 14">
            <a:extLst>
              <a:ext uri="{FF2B5EF4-FFF2-40B4-BE49-F238E27FC236}">
                <a16:creationId xmlns:a16="http://schemas.microsoft.com/office/drawing/2014/main" id="{483CEA16-FFA0-3B4C-8257-9F60067C4F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005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0" name="Text Box 15">
            <a:extLst>
              <a:ext uri="{FF2B5EF4-FFF2-40B4-BE49-F238E27FC236}">
                <a16:creationId xmlns:a16="http://schemas.microsoft.com/office/drawing/2014/main" id="{3EE09224-3E73-6C49-AF8F-542A7B5B8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1148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75791" name="Text Box 16">
            <a:extLst>
              <a:ext uri="{FF2B5EF4-FFF2-40B4-BE49-F238E27FC236}">
                <a16:creationId xmlns:a16="http://schemas.microsoft.com/office/drawing/2014/main" id="{1CC918B4-0224-6046-8053-383152D8F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352800"/>
            <a:ext cx="114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51155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>
            <a:extLst>
              <a:ext uri="{FF2B5EF4-FFF2-40B4-BE49-F238E27FC236}">
                <a16:creationId xmlns:a16="http://schemas.microsoft.com/office/drawing/2014/main" id="{74CFA217-24CF-A84B-94F5-9A57ECD985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pic>
        <p:nvPicPr>
          <p:cNvPr id="76802" name="Picture 4" descr="topsort1">
            <a:extLst>
              <a:ext uri="{FF2B5EF4-FFF2-40B4-BE49-F238E27FC236}">
                <a16:creationId xmlns:a16="http://schemas.microsoft.com/office/drawing/2014/main" id="{D6A9976B-BEF5-6C45-95EB-3C9EA450E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6120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>
            <a:extLst>
              <a:ext uri="{FF2B5EF4-FFF2-40B4-BE49-F238E27FC236}">
                <a16:creationId xmlns:a16="http://schemas.microsoft.com/office/drawing/2014/main" id="{6654A504-5EB8-DA46-9669-4417915572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pic>
        <p:nvPicPr>
          <p:cNvPr id="77826" name="Picture 3" descr="topsort1">
            <a:extLst>
              <a:ext uri="{FF2B5EF4-FFF2-40B4-BE49-F238E27FC236}">
                <a16:creationId xmlns:a16="http://schemas.microsoft.com/office/drawing/2014/main" id="{13F94960-9371-4449-B802-AA9820C39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7" name="Rectangle 4">
            <a:extLst>
              <a:ext uri="{FF2B5EF4-FFF2-40B4-BE49-F238E27FC236}">
                <a16:creationId xmlns:a16="http://schemas.microsoft.com/office/drawing/2014/main" id="{3BDDEA88-E68F-8948-95B7-2CEC6B3A8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5029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42341" name="Text Box 5">
            <a:extLst>
              <a:ext uri="{FF2B5EF4-FFF2-40B4-BE49-F238E27FC236}">
                <a16:creationId xmlns:a16="http://schemas.microsoft.com/office/drawing/2014/main" id="{95F5767B-D3BB-9A47-92E1-0D8B590BD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224088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O(|V|+|E|)</a:t>
            </a:r>
          </a:p>
        </p:txBody>
      </p:sp>
    </p:spTree>
    <p:extLst>
      <p:ext uri="{BB962C8B-B14F-4D97-AF65-F5344CB8AC3E}">
        <p14:creationId xmlns:p14="http://schemas.microsoft.com/office/powerpoint/2010/main" val="207473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>
            <a:extLst>
              <a:ext uri="{FF2B5EF4-FFF2-40B4-BE49-F238E27FC236}">
                <a16:creationId xmlns:a16="http://schemas.microsoft.com/office/drawing/2014/main" id="{13288F75-141A-AB4E-B0E1-7A8D4F9AB4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pic>
        <p:nvPicPr>
          <p:cNvPr id="78850" name="Picture 3" descr="topsort1">
            <a:extLst>
              <a:ext uri="{FF2B5EF4-FFF2-40B4-BE49-F238E27FC236}">
                <a16:creationId xmlns:a16="http://schemas.microsoft.com/office/drawing/2014/main" id="{4E76B4E8-B406-2B4D-AA54-29B2F2C66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1" name="Rectangle 4">
            <a:extLst>
              <a:ext uri="{FF2B5EF4-FFF2-40B4-BE49-F238E27FC236}">
                <a16:creationId xmlns:a16="http://schemas.microsoft.com/office/drawing/2014/main" id="{E87C8BFF-4590-D348-9A49-A5A550E32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590800"/>
            <a:ext cx="5029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43365" name="Text Box 5">
            <a:extLst>
              <a:ext uri="{FF2B5EF4-FFF2-40B4-BE49-F238E27FC236}">
                <a16:creationId xmlns:a16="http://schemas.microsoft.com/office/drawing/2014/main" id="{FAB01FA3-8DF1-4144-9F09-01CB238BD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146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O(E) overall</a:t>
            </a:r>
          </a:p>
        </p:txBody>
      </p:sp>
    </p:spTree>
    <p:extLst>
      <p:ext uri="{BB962C8B-B14F-4D97-AF65-F5344CB8AC3E}">
        <p14:creationId xmlns:p14="http://schemas.microsoft.com/office/powerpoint/2010/main" val="427492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CC63-4BDC-8B49-B0F6-DB2FA78D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2F3D-D7DC-8E4F-AA34-24ED842EBA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Checkpoint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8</a:t>
            </a:r>
          </a:p>
        </p:txBody>
      </p:sp>
    </p:spTree>
    <p:extLst>
      <p:ext uri="{BB962C8B-B14F-4D97-AF65-F5344CB8AC3E}">
        <p14:creationId xmlns:p14="http://schemas.microsoft.com/office/powerpoint/2010/main" val="189857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>
            <a:extLst>
              <a:ext uri="{FF2B5EF4-FFF2-40B4-BE49-F238E27FC236}">
                <a16:creationId xmlns:a16="http://schemas.microsoft.com/office/drawing/2014/main" id="{FF438907-0A5E-E449-992F-26913CB5F0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pic>
        <p:nvPicPr>
          <p:cNvPr id="79874" name="Picture 3" descr="topsort1">
            <a:extLst>
              <a:ext uri="{FF2B5EF4-FFF2-40B4-BE49-F238E27FC236}">
                <a16:creationId xmlns:a16="http://schemas.microsoft.com/office/drawing/2014/main" id="{C87655EB-9C6B-5440-99B6-3958077CE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5" name="Rectangle 4">
            <a:extLst>
              <a:ext uri="{FF2B5EF4-FFF2-40B4-BE49-F238E27FC236}">
                <a16:creationId xmlns:a16="http://schemas.microsoft.com/office/drawing/2014/main" id="{D12D5905-0BF0-894F-82AB-6498643C9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276600"/>
            <a:ext cx="5029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76" name="Text Box 6">
            <a:extLst>
              <a:ext uri="{FF2B5EF4-FFF2-40B4-BE49-F238E27FC236}">
                <a16:creationId xmlns:a16="http://schemas.microsoft.com/office/drawing/2014/main" id="{E91D9AE3-02EC-BD4D-A8BF-7922D2F19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962400"/>
            <a:ext cx="220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How many calls?</a:t>
            </a:r>
          </a:p>
        </p:txBody>
      </p:sp>
      <p:sp>
        <p:nvSpPr>
          <p:cNvPr id="144391" name="Text Box 7">
            <a:extLst>
              <a:ext uri="{FF2B5EF4-FFF2-40B4-BE49-F238E27FC236}">
                <a16:creationId xmlns:a16="http://schemas.microsoft.com/office/drawing/2014/main" id="{C0AA19F2-D290-6744-BFEF-88E02317C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8862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1FFF"/>
                </a:solidFill>
              </a:rPr>
              <a:t>|V|</a:t>
            </a:r>
          </a:p>
        </p:txBody>
      </p:sp>
    </p:spTree>
    <p:extLst>
      <p:ext uri="{BB962C8B-B14F-4D97-AF65-F5344CB8AC3E}">
        <p14:creationId xmlns:p14="http://schemas.microsoft.com/office/powerpoint/2010/main" val="27032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>
            <a:extLst>
              <a:ext uri="{FF2B5EF4-FFF2-40B4-BE49-F238E27FC236}">
                <a16:creationId xmlns:a16="http://schemas.microsoft.com/office/drawing/2014/main" id="{E398438B-908B-C54F-BBC0-F20C1A51F2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pic>
        <p:nvPicPr>
          <p:cNvPr id="80898" name="Picture 3" descr="topsort1">
            <a:extLst>
              <a:ext uri="{FF2B5EF4-FFF2-40B4-BE49-F238E27FC236}">
                <a16:creationId xmlns:a16="http://schemas.microsoft.com/office/drawing/2014/main" id="{DA52EBB2-D8EC-474E-BF5B-DB4E36222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9" name="Rectangle 4">
            <a:extLst>
              <a:ext uri="{FF2B5EF4-FFF2-40B4-BE49-F238E27FC236}">
                <a16:creationId xmlns:a16="http://schemas.microsoft.com/office/drawing/2014/main" id="{A851B239-ED92-9140-B67F-4A58482CE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276600"/>
            <a:ext cx="5029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0900" name="Text Box 5">
            <a:extLst>
              <a:ext uri="{FF2B5EF4-FFF2-40B4-BE49-F238E27FC236}">
                <a16:creationId xmlns:a16="http://schemas.microsoft.com/office/drawing/2014/main" id="{C5893093-8845-5445-B88B-6EADE4175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9624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Overall running time?</a:t>
            </a:r>
          </a:p>
        </p:txBody>
      </p:sp>
      <p:sp>
        <p:nvSpPr>
          <p:cNvPr id="145414" name="Text Box 6">
            <a:extLst>
              <a:ext uri="{FF2B5EF4-FFF2-40B4-BE49-F238E27FC236}">
                <a16:creationId xmlns:a16="http://schemas.microsoft.com/office/drawing/2014/main" id="{DC35828B-1209-C043-B71E-E45DF0458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7244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1F1FFF"/>
                </a:solidFill>
              </a:rPr>
              <a:t>O(|V|</a:t>
            </a:r>
            <a:r>
              <a:rPr lang="en-US" altLang="en-US" sz="2800" baseline="30000">
                <a:solidFill>
                  <a:srgbClr val="1F1FFF"/>
                </a:solidFill>
              </a:rPr>
              <a:t>2</a:t>
            </a:r>
            <a:r>
              <a:rPr lang="en-US" altLang="en-US" sz="2800">
                <a:solidFill>
                  <a:srgbClr val="1F1FFF"/>
                </a:solidFill>
              </a:rPr>
              <a:t>+|V| |E|)</a:t>
            </a:r>
          </a:p>
        </p:txBody>
      </p:sp>
    </p:spTree>
    <p:extLst>
      <p:ext uri="{BB962C8B-B14F-4D97-AF65-F5344CB8AC3E}">
        <p14:creationId xmlns:p14="http://schemas.microsoft.com/office/powerpoint/2010/main" val="295072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>
            <a:extLst>
              <a:ext uri="{FF2B5EF4-FFF2-40B4-BE49-F238E27FC236}">
                <a16:creationId xmlns:a16="http://schemas.microsoft.com/office/drawing/2014/main" id="{9F977C7B-0F49-5240-BAA7-F1AC313CB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Can we do better?</a:t>
            </a:r>
          </a:p>
        </p:txBody>
      </p:sp>
      <p:pic>
        <p:nvPicPr>
          <p:cNvPr id="81922" name="Picture 4" descr="topsort1">
            <a:extLst>
              <a:ext uri="{FF2B5EF4-FFF2-40B4-BE49-F238E27FC236}">
                <a16:creationId xmlns:a16="http://schemas.microsoft.com/office/drawing/2014/main" id="{755AE6B7-CABA-FB4F-BFB9-DAD266F9A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6437" name="Rectangle 5">
            <a:extLst>
              <a:ext uri="{FF2B5EF4-FFF2-40B4-BE49-F238E27FC236}">
                <a16:creationId xmlns:a16="http://schemas.microsoft.com/office/drawing/2014/main" id="{7405A6DC-A2BF-3949-929F-D6F363118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057400"/>
            <a:ext cx="5029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38852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>
            <a:extLst>
              <a:ext uri="{FF2B5EF4-FFF2-40B4-BE49-F238E27FC236}">
                <a16:creationId xmlns:a16="http://schemas.microsoft.com/office/drawing/2014/main" id="{B85C230D-2ADD-954E-AB4F-9578809990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 2</a:t>
            </a:r>
          </a:p>
        </p:txBody>
      </p:sp>
      <p:pic>
        <p:nvPicPr>
          <p:cNvPr id="82946" name="Picture 4" descr="topsort2">
            <a:extLst>
              <a:ext uri="{FF2B5EF4-FFF2-40B4-BE49-F238E27FC236}">
                <a16:creationId xmlns:a16="http://schemas.microsoft.com/office/drawing/2014/main" id="{4BAB5D14-DE24-504A-8EAA-25CCE390B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019800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4609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>
            <a:extLst>
              <a:ext uri="{FF2B5EF4-FFF2-40B4-BE49-F238E27FC236}">
                <a16:creationId xmlns:a16="http://schemas.microsoft.com/office/drawing/2014/main" id="{7864F97B-7AB3-4644-BF15-3F6A94CB54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 2</a:t>
            </a:r>
          </a:p>
        </p:txBody>
      </p:sp>
      <p:pic>
        <p:nvPicPr>
          <p:cNvPr id="83970" name="Picture 3" descr="topsort2">
            <a:extLst>
              <a:ext uri="{FF2B5EF4-FFF2-40B4-BE49-F238E27FC236}">
                <a16:creationId xmlns:a16="http://schemas.microsoft.com/office/drawing/2014/main" id="{BFEB03D3-06E3-0E46-A796-7C0DCF4AC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019800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1" name="Rectangle 4">
            <a:extLst>
              <a:ext uri="{FF2B5EF4-FFF2-40B4-BE49-F238E27FC236}">
                <a16:creationId xmlns:a16="http://schemas.microsoft.com/office/drawing/2014/main" id="{265963B2-8837-7340-A0EA-37219D3ED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81200"/>
            <a:ext cx="5410200" cy="83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1264584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>
            <a:extLst>
              <a:ext uri="{FF2B5EF4-FFF2-40B4-BE49-F238E27FC236}">
                <a16:creationId xmlns:a16="http://schemas.microsoft.com/office/drawing/2014/main" id="{3EA7CECD-92C1-904A-BE44-C1EFB187F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 2</a:t>
            </a:r>
          </a:p>
        </p:txBody>
      </p:sp>
      <p:pic>
        <p:nvPicPr>
          <p:cNvPr id="84994" name="Picture 3" descr="topsort2">
            <a:extLst>
              <a:ext uri="{FF2B5EF4-FFF2-40B4-BE49-F238E27FC236}">
                <a16:creationId xmlns:a16="http://schemas.microsoft.com/office/drawing/2014/main" id="{DF12FBB3-0832-2D45-A7AB-FA5261800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019800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5" name="Rectangle 4">
            <a:extLst>
              <a:ext uri="{FF2B5EF4-FFF2-40B4-BE49-F238E27FC236}">
                <a16:creationId xmlns:a16="http://schemas.microsoft.com/office/drawing/2014/main" id="{B11D6F67-DA27-4546-A4EE-07AC5EBDB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819400"/>
            <a:ext cx="5410200" cy="106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0774884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>
            <a:extLst>
              <a:ext uri="{FF2B5EF4-FFF2-40B4-BE49-F238E27FC236}">
                <a16:creationId xmlns:a16="http://schemas.microsoft.com/office/drawing/2014/main" id="{AECCAE8E-9C4F-834F-8B78-F1C5F1F2C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 2</a:t>
            </a:r>
          </a:p>
        </p:txBody>
      </p:sp>
      <p:pic>
        <p:nvPicPr>
          <p:cNvPr id="86018" name="Picture 3" descr="topsort2">
            <a:extLst>
              <a:ext uri="{FF2B5EF4-FFF2-40B4-BE49-F238E27FC236}">
                <a16:creationId xmlns:a16="http://schemas.microsoft.com/office/drawing/2014/main" id="{4975DEB3-9022-0843-80C8-E7DE0943C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019800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9" name="Rectangle 4">
            <a:extLst>
              <a:ext uri="{FF2B5EF4-FFF2-40B4-BE49-F238E27FC236}">
                <a16:creationId xmlns:a16="http://schemas.microsoft.com/office/drawing/2014/main" id="{D647EE5A-8D66-864E-B43A-30348C76E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953000"/>
            <a:ext cx="6172200" cy="1524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4052065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>
            <a:extLst>
              <a:ext uri="{FF2B5EF4-FFF2-40B4-BE49-F238E27FC236}">
                <a16:creationId xmlns:a16="http://schemas.microsoft.com/office/drawing/2014/main" id="{ABB617E0-D6E5-7D4D-B8A8-688E6C2082F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26941" y="168733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70277303-4ACF-224E-967D-1226AC62A2E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26941" y="1037095"/>
            <a:ext cx="8229600" cy="17526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do we process each node?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do we process each edge?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600" dirty="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O(|V| + |E|)</a:t>
            </a:r>
          </a:p>
        </p:txBody>
      </p:sp>
      <p:pic>
        <p:nvPicPr>
          <p:cNvPr id="87043" name="Picture 4" descr="topsort2">
            <a:extLst>
              <a:ext uri="{FF2B5EF4-FFF2-40B4-BE49-F238E27FC236}">
                <a16:creationId xmlns:a16="http://schemas.microsoft.com/office/drawing/2014/main" id="{812874FC-6F8C-334C-9E1E-992BB9EFA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954338"/>
            <a:ext cx="4648200" cy="376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621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>
            <a:extLst>
              <a:ext uri="{FF2B5EF4-FFF2-40B4-BE49-F238E27FC236}">
                <a16:creationId xmlns:a16="http://schemas.microsoft.com/office/drawing/2014/main" id="{F54CF9AB-E524-1C40-A82D-B477EB5C01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Detecting cycles</a:t>
            </a:r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C38545E1-6957-DF41-9A31-FB11157AA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66863"/>
            <a:ext cx="8229600" cy="285273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Undirected graph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BFS or DFS.  If we reach a node we’</a:t>
            </a:r>
            <a:r>
              <a:rPr lang="en-US" altLang="ja-JP" sz="2000" dirty="0">
                <a:ea typeface="ＭＳ Ｐゴシック" panose="020B0600070205080204" pitchFamily="34" charset="-128"/>
              </a:rPr>
              <a:t>ve seen already, then we’ve found a cycle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Directed graph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Call </a:t>
            </a:r>
            <a:r>
              <a:rPr lang="en-US" altLang="en-US" sz="2400">
                <a:ea typeface="ＭＳ Ｐゴシック" panose="020B0600070205080204" pitchFamily="34" charset="-128"/>
              </a:rPr>
              <a:t>TopologicalSort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If the length of the list returned </a:t>
            </a:r>
            <a:r>
              <a:rPr lang="en-US" altLang="en-US" sz="2400" dirty="0">
                <a:ea typeface="ＭＳ Ｐゴシック" panose="020B0600070205080204" pitchFamily="34" charset="-128"/>
                <a:cs typeface="Arial" panose="020B0604020202020204" pitchFamily="34" charset="0"/>
              </a:rPr>
              <a:t>≠</a:t>
            </a:r>
            <a:r>
              <a:rPr lang="en-US" altLang="en-US" sz="2400" dirty="0">
                <a:ea typeface="ＭＳ Ｐゴシック" panose="020B0600070205080204" pitchFamily="34" charset="-128"/>
              </a:rPr>
              <a:t> |V| then a cycle exists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239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>
            <a:extLst>
              <a:ext uri="{FF2B5EF4-FFF2-40B4-BE49-F238E27FC236}">
                <a16:creationId xmlns:a16="http://schemas.microsoft.com/office/drawing/2014/main" id="{BF74EF93-2525-3F40-A62C-9BA6CD414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Connectedness</a:t>
            </a:r>
          </a:p>
        </p:txBody>
      </p:sp>
      <p:sp>
        <p:nvSpPr>
          <p:cNvPr id="88066" name="Rectangle 3">
            <a:extLst>
              <a:ext uri="{FF2B5EF4-FFF2-40B4-BE49-F238E27FC236}">
                <a16:creationId xmlns:a16="http://schemas.microsoft.com/office/drawing/2014/main" id="{4F1F5242-EC7D-F843-B16B-A1C8C026B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7543800" cy="1557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Given an undirected graph, for every node u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 V, can we reach all other nodes in the graph? Algorithm + running time</a:t>
            </a:r>
          </a:p>
        </p:txBody>
      </p:sp>
      <p:sp>
        <p:nvSpPr>
          <p:cNvPr id="153604" name="Text Box 4">
            <a:extLst>
              <a:ext uri="{FF2B5EF4-FFF2-40B4-BE49-F238E27FC236}">
                <a16:creationId xmlns:a16="http://schemas.microsoft.com/office/drawing/2014/main" id="{0690909D-C572-744C-922D-54774C3A0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581400"/>
            <a:ext cx="5334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Run BFS or DFS-Visit (one pass) and mark nodes as we visit them.  If we visit all nodes, return true, otherwise false.</a:t>
            </a:r>
          </a:p>
        </p:txBody>
      </p:sp>
      <p:sp>
        <p:nvSpPr>
          <p:cNvPr id="153605" name="Text Box 5">
            <a:extLst>
              <a:ext uri="{FF2B5EF4-FFF2-40B4-BE49-F238E27FC236}">
                <a16:creationId xmlns:a16="http://schemas.microsoft.com/office/drawing/2014/main" id="{AD392225-5FA4-F546-B383-73EB99483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1816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Running time: </a:t>
            </a:r>
          </a:p>
        </p:txBody>
      </p:sp>
      <p:sp>
        <p:nvSpPr>
          <p:cNvPr id="153606" name="Text Box 6">
            <a:extLst>
              <a:ext uri="{FF2B5EF4-FFF2-40B4-BE49-F238E27FC236}">
                <a16:creationId xmlns:a16="http://schemas.microsoft.com/office/drawing/2014/main" id="{64E32634-F729-6F4F-B394-3AE894EE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816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 + |E|) </a:t>
            </a:r>
          </a:p>
        </p:txBody>
      </p:sp>
    </p:spTree>
    <p:extLst>
      <p:ext uri="{BB962C8B-B14F-4D97-AF65-F5344CB8AC3E}">
        <p14:creationId xmlns:p14="http://schemas.microsoft.com/office/powerpoint/2010/main" val="426294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/>
      <p:bldP spid="153605" grpId="0"/>
      <p:bldP spid="1536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63FFD-EB26-D644-9987-1BB6E84A8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A4CCD-54B5-EB4C-A16D-7B5FC7737E9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What’s an abstract data type?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can we implement a heap?</a:t>
            </a:r>
          </a:p>
          <a:p>
            <a:pPr>
              <a:buFontTx/>
              <a:buChar char="-"/>
            </a:pPr>
            <a:r>
              <a:rPr lang="en-US" dirty="0"/>
              <a:t>Build-Heap</a:t>
            </a:r>
          </a:p>
          <a:p>
            <a:pPr>
              <a:buFontTx/>
              <a:buChar char="-"/>
            </a:pPr>
            <a:r>
              <a:rPr lang="en-US" dirty="0"/>
              <a:t>Extract-Max</a:t>
            </a:r>
          </a:p>
          <a:p>
            <a:pPr>
              <a:buFontTx/>
              <a:buChar char="-"/>
            </a:pPr>
            <a:r>
              <a:rPr lang="en-US" dirty="0" err="1"/>
              <a:t>Instert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301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>
            <a:extLst>
              <a:ext uri="{FF2B5EF4-FFF2-40B4-BE49-F238E27FC236}">
                <a16:creationId xmlns:a16="http://schemas.microsoft.com/office/drawing/2014/main" id="{24A79F71-C5B0-B347-B952-E1A3AC908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Strongly connected</a:t>
            </a:r>
          </a:p>
        </p:txBody>
      </p:sp>
      <p:sp>
        <p:nvSpPr>
          <p:cNvPr id="89090" name="Rectangle 3">
            <a:extLst>
              <a:ext uri="{FF2B5EF4-FFF2-40B4-BE49-F238E27FC236}">
                <a16:creationId xmlns:a16="http://schemas.microsoft.com/office/drawing/2014/main" id="{9EBE1B0F-7FBD-DC46-9F75-92E9EA84E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76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Given a directed graph, can we reach any node v from any other node u?</a:t>
            </a:r>
          </a:p>
        </p:txBody>
      </p:sp>
      <p:sp>
        <p:nvSpPr>
          <p:cNvPr id="89091" name="Text Box 4">
            <a:extLst>
              <a:ext uri="{FF2B5EF4-FFF2-40B4-BE49-F238E27FC236}">
                <a16:creationId xmlns:a16="http://schemas.microsoft.com/office/drawing/2014/main" id="{AFF0046B-B8C2-D24A-A35A-FC0BFA10B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076700"/>
            <a:ext cx="466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Can we do the same thing?</a:t>
            </a:r>
          </a:p>
        </p:txBody>
      </p:sp>
    </p:spTree>
    <p:extLst>
      <p:ext uri="{BB962C8B-B14F-4D97-AF65-F5344CB8AC3E}">
        <p14:creationId xmlns:p14="http://schemas.microsoft.com/office/powerpoint/2010/main" val="12697756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>
            <a:extLst>
              <a:ext uri="{FF2B5EF4-FFF2-40B4-BE49-F238E27FC236}">
                <a16:creationId xmlns:a16="http://schemas.microsoft.com/office/drawing/2014/main" id="{15FF5E8C-DF84-7C4E-A530-86DC894B2A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Transpose of a graph</a:t>
            </a:r>
          </a:p>
        </p:txBody>
      </p:sp>
      <p:sp>
        <p:nvSpPr>
          <p:cNvPr id="90114" name="Rectangle 3">
            <a:extLst>
              <a:ext uri="{FF2B5EF4-FFF2-40B4-BE49-F238E27FC236}">
                <a16:creationId xmlns:a16="http://schemas.microsoft.com/office/drawing/2014/main" id="{1E2CDD9D-E21B-7045-867E-8757F669C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83518"/>
            <a:ext cx="7467600" cy="11763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Given a graph G, we can calculate the transpose of a graph G</a:t>
            </a:r>
            <a:r>
              <a:rPr lang="en-US" altLang="en-US" sz="2600" baseline="30000" dirty="0">
                <a:ea typeface="ＭＳ Ｐゴシック" panose="020B0600070205080204" pitchFamily="34" charset="-128"/>
              </a:rPr>
              <a:t>R</a:t>
            </a:r>
            <a:r>
              <a:rPr lang="en-US" altLang="en-US" sz="2600" dirty="0">
                <a:ea typeface="ＭＳ Ｐゴシック" panose="020B0600070205080204" pitchFamily="34" charset="-128"/>
              </a:rPr>
              <a:t> by reversing the direction of all the edges</a:t>
            </a:r>
          </a:p>
        </p:txBody>
      </p:sp>
      <p:grpSp>
        <p:nvGrpSpPr>
          <p:cNvPr id="90115" name="Group 4">
            <a:extLst>
              <a:ext uri="{FF2B5EF4-FFF2-40B4-BE49-F238E27FC236}">
                <a16:creationId xmlns:a16="http://schemas.microsoft.com/office/drawing/2014/main" id="{7B910BC8-F5A8-804D-A0A6-63450DE4073D}"/>
              </a:ext>
            </a:extLst>
          </p:cNvPr>
          <p:cNvGrpSpPr>
            <a:grpSpLocks/>
          </p:cNvGrpSpPr>
          <p:nvPr/>
        </p:nvGrpSpPr>
        <p:grpSpPr bwMode="auto">
          <a:xfrm>
            <a:off x="2072898" y="3281686"/>
            <a:ext cx="533400" cy="533400"/>
            <a:chOff x="1824" y="2736"/>
            <a:chExt cx="336" cy="336"/>
          </a:xfrm>
        </p:grpSpPr>
        <p:sp>
          <p:nvSpPr>
            <p:cNvPr id="90157" name="Oval 5">
              <a:extLst>
                <a:ext uri="{FF2B5EF4-FFF2-40B4-BE49-F238E27FC236}">
                  <a16:creationId xmlns:a16="http://schemas.microsoft.com/office/drawing/2014/main" id="{304D8937-3059-3F4F-BA79-BF80AB687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8" name="Text Box 6">
              <a:extLst>
                <a:ext uri="{FF2B5EF4-FFF2-40B4-BE49-F238E27FC236}">
                  <a16:creationId xmlns:a16="http://schemas.microsoft.com/office/drawing/2014/main" id="{F51E4B1F-8ED1-914B-816C-6CE4074892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90116" name="Group 7">
            <a:extLst>
              <a:ext uri="{FF2B5EF4-FFF2-40B4-BE49-F238E27FC236}">
                <a16:creationId xmlns:a16="http://schemas.microsoft.com/office/drawing/2014/main" id="{E3F6E1A4-72BD-DE4C-95D5-375BC8286259}"/>
              </a:ext>
            </a:extLst>
          </p:cNvPr>
          <p:cNvGrpSpPr>
            <a:grpSpLocks/>
          </p:cNvGrpSpPr>
          <p:nvPr/>
        </p:nvGrpSpPr>
        <p:grpSpPr bwMode="auto">
          <a:xfrm>
            <a:off x="1006098" y="4043686"/>
            <a:ext cx="533400" cy="533400"/>
            <a:chOff x="1824" y="2736"/>
            <a:chExt cx="336" cy="336"/>
          </a:xfrm>
        </p:grpSpPr>
        <p:sp>
          <p:nvSpPr>
            <p:cNvPr id="90155" name="Oval 8">
              <a:extLst>
                <a:ext uri="{FF2B5EF4-FFF2-40B4-BE49-F238E27FC236}">
                  <a16:creationId xmlns:a16="http://schemas.microsoft.com/office/drawing/2014/main" id="{21C26A78-0A3F-354E-A63C-89BED9AE2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6" name="Text Box 9">
              <a:extLst>
                <a:ext uri="{FF2B5EF4-FFF2-40B4-BE49-F238E27FC236}">
                  <a16:creationId xmlns:a16="http://schemas.microsoft.com/office/drawing/2014/main" id="{DA8180A0-355D-4443-A3E9-8DAB81C3CB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90117" name="Group 10">
            <a:extLst>
              <a:ext uri="{FF2B5EF4-FFF2-40B4-BE49-F238E27FC236}">
                <a16:creationId xmlns:a16="http://schemas.microsoft.com/office/drawing/2014/main" id="{E35FC960-87EF-1249-9664-ECB0AB0FEF7E}"/>
              </a:ext>
            </a:extLst>
          </p:cNvPr>
          <p:cNvGrpSpPr>
            <a:grpSpLocks/>
          </p:cNvGrpSpPr>
          <p:nvPr/>
        </p:nvGrpSpPr>
        <p:grpSpPr bwMode="auto">
          <a:xfrm>
            <a:off x="1844298" y="5491486"/>
            <a:ext cx="533400" cy="533400"/>
            <a:chOff x="1824" y="2736"/>
            <a:chExt cx="336" cy="336"/>
          </a:xfrm>
        </p:grpSpPr>
        <p:sp>
          <p:nvSpPr>
            <p:cNvPr id="90153" name="Oval 11">
              <a:extLst>
                <a:ext uri="{FF2B5EF4-FFF2-40B4-BE49-F238E27FC236}">
                  <a16:creationId xmlns:a16="http://schemas.microsoft.com/office/drawing/2014/main" id="{A4D6B844-5E9E-2748-8AAA-5AFAD4CFA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4" name="Text Box 12">
              <a:extLst>
                <a:ext uri="{FF2B5EF4-FFF2-40B4-BE49-F238E27FC236}">
                  <a16:creationId xmlns:a16="http://schemas.microsoft.com/office/drawing/2014/main" id="{2609196F-01A8-F542-BDD2-355B6A234B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90118" name="Group 13">
            <a:extLst>
              <a:ext uri="{FF2B5EF4-FFF2-40B4-BE49-F238E27FC236}">
                <a16:creationId xmlns:a16="http://schemas.microsoft.com/office/drawing/2014/main" id="{B14AD602-C5CB-3643-B0E3-14DF9424980F}"/>
              </a:ext>
            </a:extLst>
          </p:cNvPr>
          <p:cNvGrpSpPr>
            <a:grpSpLocks/>
          </p:cNvGrpSpPr>
          <p:nvPr/>
        </p:nvGrpSpPr>
        <p:grpSpPr bwMode="auto">
          <a:xfrm>
            <a:off x="3444498" y="4577086"/>
            <a:ext cx="533400" cy="533400"/>
            <a:chOff x="1824" y="2736"/>
            <a:chExt cx="336" cy="336"/>
          </a:xfrm>
        </p:grpSpPr>
        <p:sp>
          <p:nvSpPr>
            <p:cNvPr id="90151" name="Oval 14">
              <a:extLst>
                <a:ext uri="{FF2B5EF4-FFF2-40B4-BE49-F238E27FC236}">
                  <a16:creationId xmlns:a16="http://schemas.microsoft.com/office/drawing/2014/main" id="{BE2D0FE6-0E24-9943-A11F-44C90EDA7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2" name="Text Box 15">
              <a:extLst>
                <a:ext uri="{FF2B5EF4-FFF2-40B4-BE49-F238E27FC236}">
                  <a16:creationId xmlns:a16="http://schemas.microsoft.com/office/drawing/2014/main" id="{921CA9ED-ADE4-C34C-8DFF-8E2CF82500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90119" name="Group 16">
            <a:extLst>
              <a:ext uri="{FF2B5EF4-FFF2-40B4-BE49-F238E27FC236}">
                <a16:creationId xmlns:a16="http://schemas.microsoft.com/office/drawing/2014/main" id="{BF28AC79-5038-4646-B2D9-5DD868C0C1BC}"/>
              </a:ext>
            </a:extLst>
          </p:cNvPr>
          <p:cNvGrpSpPr>
            <a:grpSpLocks/>
          </p:cNvGrpSpPr>
          <p:nvPr/>
        </p:nvGrpSpPr>
        <p:grpSpPr bwMode="auto">
          <a:xfrm>
            <a:off x="2149098" y="4348486"/>
            <a:ext cx="533400" cy="533400"/>
            <a:chOff x="1824" y="2736"/>
            <a:chExt cx="336" cy="336"/>
          </a:xfrm>
        </p:grpSpPr>
        <p:sp>
          <p:nvSpPr>
            <p:cNvPr id="90149" name="Oval 17">
              <a:extLst>
                <a:ext uri="{FF2B5EF4-FFF2-40B4-BE49-F238E27FC236}">
                  <a16:creationId xmlns:a16="http://schemas.microsoft.com/office/drawing/2014/main" id="{590952E9-2BEC-9740-A267-9350FAE22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0" name="Text Box 18">
              <a:extLst>
                <a:ext uri="{FF2B5EF4-FFF2-40B4-BE49-F238E27FC236}">
                  <a16:creationId xmlns:a16="http://schemas.microsoft.com/office/drawing/2014/main" id="{34DD8400-0E74-4845-8072-752D2FA5F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90120" name="Line 19">
            <a:extLst>
              <a:ext uri="{FF2B5EF4-FFF2-40B4-BE49-F238E27FC236}">
                <a16:creationId xmlns:a16="http://schemas.microsoft.com/office/drawing/2014/main" id="{DB62A632-8F46-AF46-804A-4464CF074D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87098" y="3662686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1" name="Line 20">
            <a:extLst>
              <a:ext uri="{FF2B5EF4-FFF2-40B4-BE49-F238E27FC236}">
                <a16:creationId xmlns:a16="http://schemas.microsoft.com/office/drawing/2014/main" id="{473641B1-EF75-4F4E-9ADB-DB6297F53B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77698" y="381508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2" name="Line 21">
            <a:extLst>
              <a:ext uri="{FF2B5EF4-FFF2-40B4-BE49-F238E27FC236}">
                <a16:creationId xmlns:a16="http://schemas.microsoft.com/office/drawing/2014/main" id="{A6F13730-6C68-AC44-967B-E82A347FCC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39498" y="4348486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3" name="Line 22">
            <a:extLst>
              <a:ext uri="{FF2B5EF4-FFF2-40B4-BE49-F238E27FC236}">
                <a16:creationId xmlns:a16="http://schemas.microsoft.com/office/drawing/2014/main" id="{919EA70D-9824-AF4E-914D-1F132CB134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5298" y="4881886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4" name="Line 23">
            <a:extLst>
              <a:ext uri="{FF2B5EF4-FFF2-40B4-BE49-F238E27FC236}">
                <a16:creationId xmlns:a16="http://schemas.microsoft.com/office/drawing/2014/main" id="{DE72608A-4A24-5D41-B372-3BE715CB060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82498" y="4577086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24">
            <a:extLst>
              <a:ext uri="{FF2B5EF4-FFF2-40B4-BE49-F238E27FC236}">
                <a16:creationId xmlns:a16="http://schemas.microsoft.com/office/drawing/2014/main" id="{AE0E8F18-4F44-9F46-9584-7D4397DC7923}"/>
              </a:ext>
            </a:extLst>
          </p:cNvPr>
          <p:cNvGrpSpPr>
            <a:grpSpLocks/>
          </p:cNvGrpSpPr>
          <p:nvPr/>
        </p:nvGrpSpPr>
        <p:grpSpPr bwMode="auto">
          <a:xfrm>
            <a:off x="6263898" y="3205486"/>
            <a:ext cx="533400" cy="533400"/>
            <a:chOff x="1824" y="2736"/>
            <a:chExt cx="336" cy="336"/>
          </a:xfrm>
        </p:grpSpPr>
        <p:sp>
          <p:nvSpPr>
            <p:cNvPr id="90147" name="Oval 25">
              <a:extLst>
                <a:ext uri="{FF2B5EF4-FFF2-40B4-BE49-F238E27FC236}">
                  <a16:creationId xmlns:a16="http://schemas.microsoft.com/office/drawing/2014/main" id="{A6F3AD0D-3EFF-8D4D-89CD-91403594D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8" name="Text Box 26">
              <a:extLst>
                <a:ext uri="{FF2B5EF4-FFF2-40B4-BE49-F238E27FC236}">
                  <a16:creationId xmlns:a16="http://schemas.microsoft.com/office/drawing/2014/main" id="{86D8BAD5-FA3B-0C47-9A3D-FE49C86207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8" name="Group 27">
            <a:extLst>
              <a:ext uri="{FF2B5EF4-FFF2-40B4-BE49-F238E27FC236}">
                <a16:creationId xmlns:a16="http://schemas.microsoft.com/office/drawing/2014/main" id="{0F354B00-F126-A649-BC96-CF53E34774C7}"/>
              </a:ext>
            </a:extLst>
          </p:cNvPr>
          <p:cNvGrpSpPr>
            <a:grpSpLocks/>
          </p:cNvGrpSpPr>
          <p:nvPr/>
        </p:nvGrpSpPr>
        <p:grpSpPr bwMode="auto">
          <a:xfrm>
            <a:off x="5197098" y="3967486"/>
            <a:ext cx="533400" cy="533400"/>
            <a:chOff x="1824" y="2736"/>
            <a:chExt cx="336" cy="336"/>
          </a:xfrm>
        </p:grpSpPr>
        <p:sp>
          <p:nvSpPr>
            <p:cNvPr id="90145" name="Oval 28">
              <a:extLst>
                <a:ext uri="{FF2B5EF4-FFF2-40B4-BE49-F238E27FC236}">
                  <a16:creationId xmlns:a16="http://schemas.microsoft.com/office/drawing/2014/main" id="{FC5068D2-BD3B-8343-8774-E123F02F5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6" name="Text Box 29">
              <a:extLst>
                <a:ext uri="{FF2B5EF4-FFF2-40B4-BE49-F238E27FC236}">
                  <a16:creationId xmlns:a16="http://schemas.microsoft.com/office/drawing/2014/main" id="{62C04C1E-C0A7-FC4B-B8BB-C0E0490BFC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9" name="Group 30">
            <a:extLst>
              <a:ext uri="{FF2B5EF4-FFF2-40B4-BE49-F238E27FC236}">
                <a16:creationId xmlns:a16="http://schemas.microsoft.com/office/drawing/2014/main" id="{5B0A5F38-B8E0-6641-9599-2DEAA62D8AB6}"/>
              </a:ext>
            </a:extLst>
          </p:cNvPr>
          <p:cNvGrpSpPr>
            <a:grpSpLocks/>
          </p:cNvGrpSpPr>
          <p:nvPr/>
        </p:nvGrpSpPr>
        <p:grpSpPr bwMode="auto">
          <a:xfrm>
            <a:off x="6035298" y="5415286"/>
            <a:ext cx="533400" cy="533400"/>
            <a:chOff x="1824" y="2736"/>
            <a:chExt cx="336" cy="336"/>
          </a:xfrm>
        </p:grpSpPr>
        <p:sp>
          <p:nvSpPr>
            <p:cNvPr id="90143" name="Oval 31">
              <a:extLst>
                <a:ext uri="{FF2B5EF4-FFF2-40B4-BE49-F238E27FC236}">
                  <a16:creationId xmlns:a16="http://schemas.microsoft.com/office/drawing/2014/main" id="{6033F351-A857-AE4F-8021-9302FF471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4" name="Text Box 32">
              <a:extLst>
                <a:ext uri="{FF2B5EF4-FFF2-40B4-BE49-F238E27FC236}">
                  <a16:creationId xmlns:a16="http://schemas.microsoft.com/office/drawing/2014/main" id="{B190AB5B-7C51-4447-8956-9E55A1E6C0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0" name="Group 33">
            <a:extLst>
              <a:ext uri="{FF2B5EF4-FFF2-40B4-BE49-F238E27FC236}">
                <a16:creationId xmlns:a16="http://schemas.microsoft.com/office/drawing/2014/main" id="{3932B5AD-DEC7-7440-A200-F9FAB943ADA0}"/>
              </a:ext>
            </a:extLst>
          </p:cNvPr>
          <p:cNvGrpSpPr>
            <a:grpSpLocks/>
          </p:cNvGrpSpPr>
          <p:nvPr/>
        </p:nvGrpSpPr>
        <p:grpSpPr bwMode="auto">
          <a:xfrm>
            <a:off x="7635498" y="4500886"/>
            <a:ext cx="533400" cy="533400"/>
            <a:chOff x="1824" y="2736"/>
            <a:chExt cx="336" cy="336"/>
          </a:xfrm>
        </p:grpSpPr>
        <p:sp>
          <p:nvSpPr>
            <p:cNvPr id="90141" name="Oval 34">
              <a:extLst>
                <a:ext uri="{FF2B5EF4-FFF2-40B4-BE49-F238E27FC236}">
                  <a16:creationId xmlns:a16="http://schemas.microsoft.com/office/drawing/2014/main" id="{370490E2-EBE7-F045-A7AB-A594A03AC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2" name="Text Box 35">
              <a:extLst>
                <a:ext uri="{FF2B5EF4-FFF2-40B4-BE49-F238E27FC236}">
                  <a16:creationId xmlns:a16="http://schemas.microsoft.com/office/drawing/2014/main" id="{D05F0620-FC7D-2F47-8FED-101918EA0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1" name="Group 36">
            <a:extLst>
              <a:ext uri="{FF2B5EF4-FFF2-40B4-BE49-F238E27FC236}">
                <a16:creationId xmlns:a16="http://schemas.microsoft.com/office/drawing/2014/main" id="{A6E1223A-3993-B342-B05F-D46A73F32ACD}"/>
              </a:ext>
            </a:extLst>
          </p:cNvPr>
          <p:cNvGrpSpPr>
            <a:grpSpLocks/>
          </p:cNvGrpSpPr>
          <p:nvPr/>
        </p:nvGrpSpPr>
        <p:grpSpPr bwMode="auto">
          <a:xfrm>
            <a:off x="6340098" y="4272286"/>
            <a:ext cx="533400" cy="533400"/>
            <a:chOff x="1824" y="2736"/>
            <a:chExt cx="336" cy="336"/>
          </a:xfrm>
        </p:grpSpPr>
        <p:sp>
          <p:nvSpPr>
            <p:cNvPr id="90139" name="Oval 37">
              <a:extLst>
                <a:ext uri="{FF2B5EF4-FFF2-40B4-BE49-F238E27FC236}">
                  <a16:creationId xmlns:a16="http://schemas.microsoft.com/office/drawing/2014/main" id="{FCCB65FD-683C-F741-A2FC-729D77CD9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0" name="Text Box 38">
              <a:extLst>
                <a:ext uri="{FF2B5EF4-FFF2-40B4-BE49-F238E27FC236}">
                  <a16:creationId xmlns:a16="http://schemas.microsoft.com/office/drawing/2014/main" id="{256E5140-A4A1-3542-AE2E-EE5ACE2A3C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55692" name="Line 44">
            <a:extLst>
              <a:ext uri="{FF2B5EF4-FFF2-40B4-BE49-F238E27FC236}">
                <a16:creationId xmlns:a16="http://schemas.microsoft.com/office/drawing/2014/main" id="{9099EA8C-110B-A349-9CFD-ED9551ECF5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78098" y="3434086"/>
            <a:ext cx="685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3" name="Line 45">
            <a:extLst>
              <a:ext uri="{FF2B5EF4-FFF2-40B4-BE49-F238E27FC236}">
                <a16:creationId xmlns:a16="http://schemas.microsoft.com/office/drawing/2014/main" id="{DDBA860D-2696-BF42-9583-9DA4239DF8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0498" y="4348486"/>
            <a:ext cx="6096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4" name="Line 46">
            <a:extLst>
              <a:ext uri="{FF2B5EF4-FFF2-40B4-BE49-F238E27FC236}">
                <a16:creationId xmlns:a16="http://schemas.microsoft.com/office/drawing/2014/main" id="{7F771DBA-85A8-FA4E-B4F6-71BC8B3333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4898" y="3738886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5" name="Line 47">
            <a:extLst>
              <a:ext uri="{FF2B5EF4-FFF2-40B4-BE49-F238E27FC236}">
                <a16:creationId xmlns:a16="http://schemas.microsoft.com/office/drawing/2014/main" id="{4211EE70-74DD-7D42-B017-076CD59FE1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16298" y="4805686"/>
            <a:ext cx="1524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6" name="Line 48">
            <a:extLst>
              <a:ext uri="{FF2B5EF4-FFF2-40B4-BE49-F238E27FC236}">
                <a16:creationId xmlns:a16="http://schemas.microsoft.com/office/drawing/2014/main" id="{D59CD6E4-2D94-824F-857B-4DA02BD89B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3498" y="4500886"/>
            <a:ext cx="7620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5" name="Text Box 49">
            <a:extLst>
              <a:ext uri="{FF2B5EF4-FFF2-40B4-BE49-F238E27FC236}">
                <a16:creationId xmlns:a16="http://schemas.microsoft.com/office/drawing/2014/main" id="{67C2B15A-8727-E246-BDB3-89E8BFE1D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498" y="2595886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G</a:t>
            </a:r>
          </a:p>
        </p:txBody>
      </p:sp>
      <p:sp>
        <p:nvSpPr>
          <p:cNvPr id="155698" name="Text Box 50">
            <a:extLst>
              <a:ext uri="{FF2B5EF4-FFF2-40B4-BE49-F238E27FC236}">
                <a16:creationId xmlns:a16="http://schemas.microsoft.com/office/drawing/2014/main" id="{406FE032-B486-E148-9A8A-B5D987A0C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7698" y="2457773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G</a:t>
            </a:r>
            <a:r>
              <a:rPr lang="en-US" altLang="en-US" sz="2800" baseline="30000"/>
              <a:t>R</a:t>
            </a:r>
            <a:endParaRPr lang="en-US" altLang="en-US" sz="2800"/>
          </a:p>
        </p:txBody>
      </p:sp>
      <p:sp>
        <p:nvSpPr>
          <p:cNvPr id="155699" name="Text Box 51">
            <a:extLst>
              <a:ext uri="{FF2B5EF4-FFF2-40B4-BE49-F238E27FC236}">
                <a16:creationId xmlns:a16="http://schemas.microsoft.com/office/drawing/2014/main" id="{1236D7A2-02C4-9A40-9BE8-9247C0565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1722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Running time to calculate G</a:t>
            </a:r>
            <a:r>
              <a:rPr lang="en-US" altLang="en-US" baseline="30000"/>
              <a:t>R</a:t>
            </a:r>
            <a:r>
              <a:rPr lang="en-US" altLang="en-US"/>
              <a:t>?</a:t>
            </a:r>
          </a:p>
        </p:txBody>
      </p:sp>
      <p:sp>
        <p:nvSpPr>
          <p:cNvPr id="155700" name="Text Box 52">
            <a:extLst>
              <a:ext uri="{FF2B5EF4-FFF2-40B4-BE49-F238E27FC236}">
                <a16:creationId xmlns:a16="http://schemas.microsoft.com/office/drawing/2014/main" id="{2332AE9C-8E78-7946-919D-5B664126E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61722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solidFill>
                  <a:srgbClr val="1F1FFF"/>
                </a:solidFill>
              </a:rPr>
              <a:t>θ</a:t>
            </a:r>
            <a:r>
              <a:rPr lang="en-US" altLang="en-US" dirty="0">
                <a:solidFill>
                  <a:srgbClr val="1F1FFF"/>
                </a:solidFill>
              </a:rPr>
              <a:t>(|V| + |E|)</a:t>
            </a:r>
          </a:p>
        </p:txBody>
      </p:sp>
    </p:spTree>
    <p:extLst>
      <p:ext uri="{BB962C8B-B14F-4D97-AF65-F5344CB8AC3E}">
        <p14:creationId xmlns:p14="http://schemas.microsoft.com/office/powerpoint/2010/main" val="426434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98" grpId="0"/>
      <p:bldP spid="155699" grpId="0"/>
      <p:bldP spid="15570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D3ACEE69-917B-784D-8D60-D89EA9306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57753"/>
            <a:ext cx="7543800" cy="639763"/>
          </a:xfrm>
        </p:spPr>
        <p:txBody>
          <a:bodyPr/>
          <a:lstStyle/>
          <a:p>
            <a:pPr eaLnBrk="1" hangingPunct="1"/>
            <a:r>
              <a:rPr lang="en-US" altLang="en-US" sz="3500" dirty="0">
                <a:ea typeface="ＭＳ Ｐゴシック" panose="020B0600070205080204" pitchFamily="34" charset="-128"/>
              </a:rPr>
              <a:t>Strongly connected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02665D-B2DC-BE45-8B3C-6921CBFE8406}"/>
              </a:ext>
            </a:extLst>
          </p:cNvPr>
          <p:cNvSpPr txBox="1"/>
          <p:nvPr/>
        </p:nvSpPr>
        <p:spPr>
          <a:xfrm>
            <a:off x="1333500" y="2768600"/>
            <a:ext cx="529209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Strongly-Connected(G)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from some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Create graph G</a:t>
            </a:r>
            <a:r>
              <a:rPr lang="en-US" sz="2400" baseline="30000" dirty="0"/>
              <a:t>R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on G</a:t>
            </a:r>
            <a:r>
              <a:rPr lang="en-US" sz="2400" baseline="30000" dirty="0"/>
              <a:t>R</a:t>
            </a:r>
            <a:r>
              <a:rPr lang="en-US" sz="2400" dirty="0"/>
              <a:t> from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return true</a:t>
            </a:r>
          </a:p>
        </p:txBody>
      </p:sp>
    </p:spTree>
    <p:extLst>
      <p:ext uri="{BB962C8B-B14F-4D97-AF65-F5344CB8AC3E}">
        <p14:creationId xmlns:p14="http://schemas.microsoft.com/office/powerpoint/2010/main" val="23568674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>
            <a:extLst>
              <a:ext uri="{FF2B5EF4-FFF2-40B4-BE49-F238E27FC236}">
                <a16:creationId xmlns:a16="http://schemas.microsoft.com/office/drawing/2014/main" id="{960BD491-454F-E346-91C2-1CCC7B475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Is it correct?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B189BCC4-F786-BA46-A561-AAF83C2DD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88763"/>
            <a:ext cx="8001000" cy="38433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do we know after the first pass?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Starting at u, we can reach every node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do we know after the second pass?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All nodes can reach u.  </a:t>
            </a:r>
            <a:r>
              <a:rPr lang="en-US" altLang="en-US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We can get from u to every node in G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R</a:t>
            </a:r>
            <a:r>
              <a:rPr lang="en-US" altLang="en-US" sz="2000" dirty="0">
                <a:ea typeface="ＭＳ Ｐゴシック" panose="020B0600070205080204" pitchFamily="34" charset="-128"/>
              </a:rPr>
              <a:t>, therefore, if we reverse the edges (i.e. G), then we have a path from every node to u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Which means that any node can reach any other node.  Given any two nodes s and t we can create a path through u</a:t>
            </a:r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A20D8757-DD0A-1C48-992F-B378CF505514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6132163"/>
            <a:ext cx="533400" cy="533400"/>
            <a:chOff x="1824" y="2736"/>
            <a:chExt cx="336" cy="336"/>
          </a:xfrm>
        </p:grpSpPr>
        <p:sp>
          <p:nvSpPr>
            <p:cNvPr id="92176" name="Oval 24">
              <a:extLst>
                <a:ext uri="{FF2B5EF4-FFF2-40B4-BE49-F238E27FC236}">
                  <a16:creationId xmlns:a16="http://schemas.microsoft.com/office/drawing/2014/main" id="{7A9503D0-9C6F-2948-A7E3-F901C3898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7" name="Text Box 25">
              <a:extLst>
                <a:ext uri="{FF2B5EF4-FFF2-40B4-BE49-F238E27FC236}">
                  <a16:creationId xmlns:a16="http://schemas.microsoft.com/office/drawing/2014/main" id="{8FF814F7-7C35-1545-BFFA-5D95BECB2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</p:grpSp>
      <p:sp>
        <p:nvSpPr>
          <p:cNvPr id="159770" name="Line 26">
            <a:extLst>
              <a:ext uri="{FF2B5EF4-FFF2-40B4-BE49-F238E27FC236}">
                <a16:creationId xmlns:a16="http://schemas.microsoft.com/office/drawing/2014/main" id="{0526D1B6-DCE1-1940-AFB0-717F59F4E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7">
            <a:extLst>
              <a:ext uri="{FF2B5EF4-FFF2-40B4-BE49-F238E27FC236}">
                <a16:creationId xmlns:a16="http://schemas.microsoft.com/office/drawing/2014/main" id="{715F1FEA-488B-3D45-9057-8B7799520242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6132163"/>
            <a:ext cx="533400" cy="533400"/>
            <a:chOff x="1824" y="2736"/>
            <a:chExt cx="336" cy="336"/>
          </a:xfrm>
        </p:grpSpPr>
        <p:sp>
          <p:nvSpPr>
            <p:cNvPr id="92174" name="Oval 28">
              <a:extLst>
                <a:ext uri="{FF2B5EF4-FFF2-40B4-BE49-F238E27FC236}">
                  <a16:creationId xmlns:a16="http://schemas.microsoft.com/office/drawing/2014/main" id="{0DAB2418-11D5-2945-A77C-88F1FAE22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5" name="Text Box 29">
              <a:extLst>
                <a:ext uri="{FF2B5EF4-FFF2-40B4-BE49-F238E27FC236}">
                  <a16:creationId xmlns:a16="http://schemas.microsoft.com/office/drawing/2014/main" id="{27000FD6-0634-0649-B236-2D439CF503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u</a:t>
              </a:r>
            </a:p>
          </p:txBody>
        </p:sp>
      </p:grpSp>
      <p:grpSp>
        <p:nvGrpSpPr>
          <p:cNvPr id="4" name="Group 30">
            <a:extLst>
              <a:ext uri="{FF2B5EF4-FFF2-40B4-BE49-F238E27FC236}">
                <a16:creationId xmlns:a16="http://schemas.microsoft.com/office/drawing/2014/main" id="{1B3A0DE6-C370-2C4C-8401-D7DD51DF5402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6132163"/>
            <a:ext cx="533400" cy="533400"/>
            <a:chOff x="1824" y="2736"/>
            <a:chExt cx="336" cy="336"/>
          </a:xfrm>
        </p:grpSpPr>
        <p:sp>
          <p:nvSpPr>
            <p:cNvPr id="92172" name="Oval 31">
              <a:extLst>
                <a:ext uri="{FF2B5EF4-FFF2-40B4-BE49-F238E27FC236}">
                  <a16:creationId xmlns:a16="http://schemas.microsoft.com/office/drawing/2014/main" id="{8432C581-7AC9-854A-8D1B-DEDFFAC29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3" name="Text Box 32">
              <a:extLst>
                <a:ext uri="{FF2B5EF4-FFF2-40B4-BE49-F238E27FC236}">
                  <a16:creationId xmlns:a16="http://schemas.microsoft.com/office/drawing/2014/main" id="{587690A8-EDC4-8D4F-915C-B2825B24C6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sp>
        <p:nvSpPr>
          <p:cNvPr id="159777" name="Line 33">
            <a:extLst>
              <a:ext uri="{FF2B5EF4-FFF2-40B4-BE49-F238E27FC236}">
                <a16:creationId xmlns:a16="http://schemas.microsoft.com/office/drawing/2014/main" id="{161C4E00-5979-934E-AD6F-7C592A0814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78" name="Text Box 34">
            <a:extLst>
              <a:ext uri="{FF2B5EF4-FFF2-40B4-BE49-F238E27FC236}">
                <a16:creationId xmlns:a16="http://schemas.microsoft.com/office/drawing/2014/main" id="{D63C57CF-2EBB-594F-B398-B971DE40A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024213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…</a:t>
            </a:r>
          </a:p>
        </p:txBody>
      </p:sp>
      <p:sp>
        <p:nvSpPr>
          <p:cNvPr id="159779" name="Line 35">
            <a:extLst>
              <a:ext uri="{FF2B5EF4-FFF2-40B4-BE49-F238E27FC236}">
                <a16:creationId xmlns:a16="http://schemas.microsoft.com/office/drawing/2014/main" id="{5352D2EE-D39E-5649-84E9-4530B2626B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80" name="Line 36">
            <a:extLst>
              <a:ext uri="{FF2B5EF4-FFF2-40B4-BE49-F238E27FC236}">
                <a16:creationId xmlns:a16="http://schemas.microsoft.com/office/drawing/2014/main" id="{7598C386-20B5-2347-92EF-68C0184CE3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81" name="Text Box 37">
            <a:extLst>
              <a:ext uri="{FF2B5EF4-FFF2-40B4-BE49-F238E27FC236}">
                <a16:creationId xmlns:a16="http://schemas.microsoft.com/office/drawing/2014/main" id="{66FE58EA-0A6D-6D47-A1C2-AA5EF25BD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6024213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1088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78" grpId="0"/>
      <p:bldP spid="15978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>
            <a:extLst>
              <a:ext uri="{FF2B5EF4-FFF2-40B4-BE49-F238E27FC236}">
                <a16:creationId xmlns:a16="http://schemas.microsoft.com/office/drawing/2014/main" id="{7305E2EE-E9F5-DB45-91A8-BD4570FC70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Runtime?</a:t>
            </a:r>
          </a:p>
        </p:txBody>
      </p:sp>
      <p:sp>
        <p:nvSpPr>
          <p:cNvPr id="162821" name="Text Box 5">
            <a:extLst>
              <a:ext uri="{FF2B5EF4-FFF2-40B4-BE49-F238E27FC236}">
                <a16:creationId xmlns:a16="http://schemas.microsoft.com/office/drawing/2014/main" id="{5853C5EE-55CA-F947-9646-700BB7566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1623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1F1FFF"/>
                </a:solidFill>
              </a:rPr>
              <a:t>θ(|V| + |E|)</a:t>
            </a:r>
          </a:p>
        </p:txBody>
      </p:sp>
      <p:sp>
        <p:nvSpPr>
          <p:cNvPr id="162822" name="Text Box 6">
            <a:extLst>
              <a:ext uri="{FF2B5EF4-FFF2-40B4-BE49-F238E27FC236}">
                <a16:creationId xmlns:a16="http://schemas.microsoft.com/office/drawing/2014/main" id="{2B424DF3-3C74-234D-B701-95D65BE9F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346325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 + |E|)</a:t>
            </a:r>
          </a:p>
        </p:txBody>
      </p:sp>
      <p:sp>
        <p:nvSpPr>
          <p:cNvPr id="162823" name="Text Box 7">
            <a:extLst>
              <a:ext uri="{FF2B5EF4-FFF2-40B4-BE49-F238E27FC236}">
                <a16:creationId xmlns:a16="http://schemas.microsoft.com/office/drawing/2014/main" id="{E854B532-BC96-0947-ACDE-47950A0A9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5814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 + |E|)</a:t>
            </a:r>
          </a:p>
        </p:txBody>
      </p:sp>
      <p:sp>
        <p:nvSpPr>
          <p:cNvPr id="162824" name="Text Box 8">
            <a:extLst>
              <a:ext uri="{FF2B5EF4-FFF2-40B4-BE49-F238E27FC236}">
                <a16:creationId xmlns:a16="http://schemas.microsoft.com/office/drawing/2014/main" id="{4AF6196D-D1F3-BB42-AC99-2E1C28EA2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470525"/>
            <a:ext cx="274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1F1FFF"/>
                </a:solidFill>
              </a:rPr>
              <a:t>O(|V| + |E|)</a:t>
            </a:r>
          </a:p>
        </p:txBody>
      </p:sp>
      <p:sp>
        <p:nvSpPr>
          <p:cNvPr id="162825" name="Text Box 9">
            <a:extLst>
              <a:ext uri="{FF2B5EF4-FFF2-40B4-BE49-F238E27FC236}">
                <a16:creationId xmlns:a16="http://schemas.microsoft.com/office/drawing/2014/main" id="{E5A36A99-9133-E54C-8941-5DB9CE9B8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727325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O(|V|)</a:t>
            </a:r>
          </a:p>
        </p:txBody>
      </p:sp>
      <p:sp>
        <p:nvSpPr>
          <p:cNvPr id="162826" name="Text Box 10">
            <a:extLst>
              <a:ext uri="{FF2B5EF4-FFF2-40B4-BE49-F238E27FC236}">
                <a16:creationId xmlns:a16="http://schemas.microsoft.com/office/drawing/2014/main" id="{33626326-6AA4-7143-BC87-A00768986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9624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DAE04D-4B74-0547-883E-054D1FFC8C3A}"/>
              </a:ext>
            </a:extLst>
          </p:cNvPr>
          <p:cNvSpPr txBox="1"/>
          <p:nvPr/>
        </p:nvSpPr>
        <p:spPr>
          <a:xfrm>
            <a:off x="901700" y="1993334"/>
            <a:ext cx="529209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Strongly-Connected(G)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from some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Create graph G</a:t>
            </a:r>
            <a:r>
              <a:rPr lang="en-US" sz="2400" baseline="30000" dirty="0"/>
              <a:t>R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on G</a:t>
            </a:r>
            <a:r>
              <a:rPr lang="en-US" sz="2400" baseline="30000" dirty="0"/>
              <a:t>R</a:t>
            </a:r>
            <a:r>
              <a:rPr lang="en-US" sz="2400" dirty="0"/>
              <a:t> from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return true</a:t>
            </a:r>
          </a:p>
        </p:txBody>
      </p:sp>
    </p:spTree>
    <p:extLst>
      <p:ext uri="{BB962C8B-B14F-4D97-AF65-F5344CB8AC3E}">
        <p14:creationId xmlns:p14="http://schemas.microsoft.com/office/powerpoint/2010/main" val="46370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1" grpId="0"/>
      <p:bldP spid="162822" grpId="0"/>
      <p:bldP spid="162823" grpId="0"/>
      <p:bldP spid="162824" grpId="0"/>
      <p:bldP spid="162825" grpId="0"/>
      <p:bldP spid="16282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4C6C1-BFBF-7C4D-B377-6A5C3D4D0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D331D-FB39-C449-BA78-226E690B423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Dijkstra’s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Bellman-Ford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Floyd-</a:t>
            </a:r>
            <a:r>
              <a:rPr lang="en-US" sz="3600" dirty="0" err="1"/>
              <a:t>Warshall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Johnson’s</a:t>
            </a:r>
          </a:p>
        </p:txBody>
      </p:sp>
    </p:spTree>
    <p:extLst>
      <p:ext uri="{BB962C8B-B14F-4D97-AF65-F5344CB8AC3E}">
        <p14:creationId xmlns:p14="http://schemas.microsoft.com/office/powerpoint/2010/main" val="1588525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323C9-91B0-CC4B-A165-AFA06BB5B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Proofs on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71C16-DCC1-BD4C-85A2-E8F47797662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18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A8BA-20DF-DA47-ACD3-4EA414D92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Hotels!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EBCF5-A8D1-9649-8D30-FE7079156EB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13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>
            <a:extLst>
              <a:ext uri="{FF2B5EF4-FFF2-40B4-BE49-F238E27FC236}">
                <a16:creationId xmlns:a16="http://schemas.microsoft.com/office/drawing/2014/main" id="{5F4DAE27-2793-FB46-A5BB-7C3A914E2B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DAGs</a:t>
            </a:r>
          </a:p>
        </p:txBody>
      </p:sp>
      <p:sp>
        <p:nvSpPr>
          <p:cNvPr id="65538" name="Rectangle 3">
            <a:extLst>
              <a:ext uri="{FF2B5EF4-FFF2-40B4-BE49-F238E27FC236}">
                <a16:creationId xmlns:a16="http://schemas.microsoft.com/office/drawing/2014/main" id="{1729640D-F563-2347-81AB-67252C2405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191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Can represent dependency graphs</a:t>
            </a:r>
          </a:p>
        </p:txBody>
      </p:sp>
      <p:sp>
        <p:nvSpPr>
          <p:cNvPr id="65539" name="Text Box 4">
            <a:extLst>
              <a:ext uri="{FF2B5EF4-FFF2-40B4-BE49-F238E27FC236}">
                <a16:creationId xmlns:a16="http://schemas.microsoft.com/office/drawing/2014/main" id="{17ADA5DD-C7F0-A84B-8ED6-BF28A25DE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276600"/>
            <a:ext cx="1371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underwear</a:t>
            </a:r>
          </a:p>
        </p:txBody>
      </p:sp>
      <p:sp>
        <p:nvSpPr>
          <p:cNvPr id="65540" name="Text Box 5">
            <a:extLst>
              <a:ext uri="{FF2B5EF4-FFF2-40B4-BE49-F238E27FC236}">
                <a16:creationId xmlns:a16="http://schemas.microsoft.com/office/drawing/2014/main" id="{BB6B3E45-20A1-414C-9834-FF76CC59F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1148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pants</a:t>
            </a:r>
          </a:p>
        </p:txBody>
      </p:sp>
      <p:sp>
        <p:nvSpPr>
          <p:cNvPr id="65541" name="Text Box 6">
            <a:extLst>
              <a:ext uri="{FF2B5EF4-FFF2-40B4-BE49-F238E27FC236}">
                <a16:creationId xmlns:a16="http://schemas.microsoft.com/office/drawing/2014/main" id="{E44A3FED-0DD6-9548-9842-4233DA57C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814888"/>
            <a:ext cx="685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belt</a:t>
            </a:r>
          </a:p>
        </p:txBody>
      </p:sp>
      <p:sp>
        <p:nvSpPr>
          <p:cNvPr id="65542" name="Text Box 7">
            <a:extLst>
              <a:ext uri="{FF2B5EF4-FFF2-40B4-BE49-F238E27FC236}">
                <a16:creationId xmlns:a16="http://schemas.microsoft.com/office/drawing/2014/main" id="{F8E52BA9-8BC7-EE46-B4C4-B46FE0E40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1910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shirt</a:t>
            </a:r>
          </a:p>
        </p:txBody>
      </p:sp>
      <p:sp>
        <p:nvSpPr>
          <p:cNvPr id="65543" name="Text Box 8">
            <a:extLst>
              <a:ext uri="{FF2B5EF4-FFF2-40B4-BE49-F238E27FC236}">
                <a16:creationId xmlns:a16="http://schemas.microsoft.com/office/drawing/2014/main" id="{AC96A122-8B90-A84E-B6A2-CD042B771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953000"/>
            <a:ext cx="457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tie</a:t>
            </a:r>
          </a:p>
        </p:txBody>
      </p:sp>
      <p:sp>
        <p:nvSpPr>
          <p:cNvPr id="65544" name="Text Box 9">
            <a:extLst>
              <a:ext uri="{FF2B5EF4-FFF2-40B4-BE49-F238E27FC236}">
                <a16:creationId xmlns:a16="http://schemas.microsoft.com/office/drawing/2014/main" id="{4A48DBC0-7FE4-9E43-B6D8-3FDCF36A0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576888"/>
            <a:ext cx="9144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jacket</a:t>
            </a:r>
          </a:p>
        </p:txBody>
      </p:sp>
      <p:sp>
        <p:nvSpPr>
          <p:cNvPr id="65545" name="Text Box 10">
            <a:extLst>
              <a:ext uri="{FF2B5EF4-FFF2-40B4-BE49-F238E27FC236}">
                <a16:creationId xmlns:a16="http://schemas.microsoft.com/office/drawing/2014/main" id="{50E327D1-AF70-9F42-99CC-7C0E44DC7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8956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socks</a:t>
            </a:r>
          </a:p>
        </p:txBody>
      </p:sp>
      <p:sp>
        <p:nvSpPr>
          <p:cNvPr id="65546" name="Text Box 11">
            <a:extLst>
              <a:ext uri="{FF2B5EF4-FFF2-40B4-BE49-F238E27FC236}">
                <a16:creationId xmlns:a16="http://schemas.microsoft.com/office/drawing/2014/main" id="{C9EC25E0-B02B-974F-A5D6-24EB33A18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595688"/>
            <a:ext cx="9144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shoes</a:t>
            </a:r>
          </a:p>
        </p:txBody>
      </p:sp>
      <p:sp>
        <p:nvSpPr>
          <p:cNvPr id="65547" name="Text Box 12">
            <a:extLst>
              <a:ext uri="{FF2B5EF4-FFF2-40B4-BE49-F238E27FC236}">
                <a16:creationId xmlns:a16="http://schemas.microsoft.com/office/drawing/2014/main" id="{25AAC153-7243-A249-B5FB-26C173004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814888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watch</a:t>
            </a:r>
          </a:p>
        </p:txBody>
      </p:sp>
      <p:sp>
        <p:nvSpPr>
          <p:cNvPr id="65548" name="Line 13">
            <a:extLst>
              <a:ext uri="{FF2B5EF4-FFF2-40B4-BE49-F238E27FC236}">
                <a16:creationId xmlns:a16="http://schemas.microsoft.com/office/drawing/2014/main" id="{CCFBE50C-9D8F-3947-9557-610B18D00A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657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9" name="Line 14">
            <a:extLst>
              <a:ext uri="{FF2B5EF4-FFF2-40B4-BE49-F238E27FC236}">
                <a16:creationId xmlns:a16="http://schemas.microsoft.com/office/drawing/2014/main" id="{7EC2246F-CE22-DA40-897C-944F9563FD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0" name="Line 15">
            <a:extLst>
              <a:ext uri="{FF2B5EF4-FFF2-40B4-BE49-F238E27FC236}">
                <a16:creationId xmlns:a16="http://schemas.microsoft.com/office/drawing/2014/main" id="{1FABD087-9F3C-574B-A574-E2C6E83AC4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3810000"/>
            <a:ext cx="2362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1" name="Line 16">
            <a:extLst>
              <a:ext uri="{FF2B5EF4-FFF2-40B4-BE49-F238E27FC236}">
                <a16:creationId xmlns:a16="http://schemas.microsoft.com/office/drawing/2014/main" id="{70475BEF-57AB-FF4E-8E4B-CF77794035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2" name="Line 17">
            <a:extLst>
              <a:ext uri="{FF2B5EF4-FFF2-40B4-BE49-F238E27FC236}">
                <a16:creationId xmlns:a16="http://schemas.microsoft.com/office/drawing/2014/main" id="{20E6D8B7-CA7C-9142-996A-5998D3A8EE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3528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3" name="Line 18">
            <a:extLst>
              <a:ext uri="{FF2B5EF4-FFF2-40B4-BE49-F238E27FC236}">
                <a16:creationId xmlns:a16="http://schemas.microsoft.com/office/drawing/2014/main" id="{1F21EF34-17F4-6C42-92F9-033FA2084B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43434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4" name="Line 19">
            <a:extLst>
              <a:ext uri="{FF2B5EF4-FFF2-40B4-BE49-F238E27FC236}">
                <a16:creationId xmlns:a16="http://schemas.microsoft.com/office/drawing/2014/main" id="{FA30761E-83A0-0049-85CD-22E8B3B547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5" name="Line 20">
            <a:extLst>
              <a:ext uri="{FF2B5EF4-FFF2-40B4-BE49-F238E27FC236}">
                <a16:creationId xmlns:a16="http://schemas.microsoft.com/office/drawing/2014/main" id="{45D93371-7520-074E-9799-BD22E0D348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65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>
            <a:extLst>
              <a:ext uri="{FF2B5EF4-FFF2-40B4-BE49-F238E27FC236}">
                <a16:creationId xmlns:a16="http://schemas.microsoft.com/office/drawing/2014/main" id="{474AEEE2-B726-E642-8185-CDA15447AD2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0500" y="136526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Topological sort</a:t>
            </a:r>
          </a:p>
        </p:txBody>
      </p:sp>
      <p:sp>
        <p:nvSpPr>
          <p:cNvPr id="66562" name="Rectangle 3">
            <a:extLst>
              <a:ext uri="{FF2B5EF4-FFF2-40B4-BE49-F238E27FC236}">
                <a16:creationId xmlns:a16="http://schemas.microsoft.com/office/drawing/2014/main" id="{DBD01AD3-48FA-E24A-9FEB-64C609EE5B7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66700" y="1081088"/>
            <a:ext cx="6629400" cy="1938338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A linear ordering of all the vertices such that for all edges (u,v) </a:t>
            </a:r>
            <a:r>
              <a:rPr lang="en-US" altLang="en-US" sz="2200">
                <a:ea typeface="ＭＳ Ｐゴシック" panose="020B0600070205080204" pitchFamily="34" charset="-128"/>
                <a:sym typeface="Symbol" pitchFamily="2" charset="2"/>
              </a:rPr>
              <a:t> E, u appears before v in the ordering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200">
              <a:ea typeface="ＭＳ Ｐゴシック" panose="020B0600070205080204" pitchFamily="34" charset="-128"/>
              <a:sym typeface="Symbol" pitchFamily="2" charset="2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200">
                <a:ea typeface="ＭＳ Ｐゴシック" panose="020B0600070205080204" pitchFamily="34" charset="-128"/>
                <a:sym typeface="Symbol" pitchFamily="2" charset="2"/>
              </a:rPr>
              <a:t>An ordering of the nodes that </a:t>
            </a:r>
            <a:r>
              <a:rPr lang="ja-JP" altLang="en-US" sz="2200"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 sz="2200">
                <a:ea typeface="ＭＳ Ｐゴシック" panose="020B0600070205080204" pitchFamily="34" charset="-128"/>
                <a:sym typeface="Symbol" pitchFamily="2" charset="2"/>
              </a:rPr>
              <a:t>obeys</a:t>
            </a:r>
            <a:r>
              <a:rPr lang="ja-JP" altLang="en-US" sz="2200">
                <a:ea typeface="ＭＳ Ｐゴシック" panose="020B0600070205080204" pitchFamily="34" charset="-128"/>
                <a:sym typeface="Symbol" pitchFamily="2" charset="2"/>
              </a:rPr>
              <a:t>”</a:t>
            </a:r>
            <a:r>
              <a:rPr lang="en-US" altLang="ja-JP" sz="2200">
                <a:ea typeface="ＭＳ Ｐゴシック" panose="020B0600070205080204" pitchFamily="34" charset="-128"/>
                <a:sym typeface="Symbol" pitchFamily="2" charset="2"/>
              </a:rPr>
              <a:t> the dependencies, i.e. an activity can’t happen until it’s dependent activities have happened</a:t>
            </a:r>
            <a:endParaRPr lang="en-US" altLang="en-US" sz="22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66563" name="Text Box 4">
            <a:extLst>
              <a:ext uri="{FF2B5EF4-FFF2-40B4-BE49-F238E27FC236}">
                <a16:creationId xmlns:a16="http://schemas.microsoft.com/office/drawing/2014/main" id="{1FC8F814-D9BD-F044-BEBC-B0DB40A25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48113"/>
            <a:ext cx="1371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underwear</a:t>
            </a:r>
          </a:p>
        </p:txBody>
      </p:sp>
      <p:sp>
        <p:nvSpPr>
          <p:cNvPr id="66564" name="Text Box 5">
            <a:extLst>
              <a:ext uri="{FF2B5EF4-FFF2-40B4-BE49-F238E27FC236}">
                <a16:creationId xmlns:a16="http://schemas.microsoft.com/office/drawing/2014/main" id="{9538229A-1465-D341-8DD3-9AFE68629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86313"/>
            <a:ext cx="9144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pants</a:t>
            </a:r>
          </a:p>
        </p:txBody>
      </p:sp>
      <p:sp>
        <p:nvSpPr>
          <p:cNvPr id="66565" name="Text Box 6">
            <a:extLst>
              <a:ext uri="{FF2B5EF4-FFF2-40B4-BE49-F238E27FC236}">
                <a16:creationId xmlns:a16="http://schemas.microsoft.com/office/drawing/2014/main" id="{49C29802-2A74-ED46-98A3-A31B9CE7A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belt</a:t>
            </a:r>
          </a:p>
        </p:txBody>
      </p:sp>
      <p:sp>
        <p:nvSpPr>
          <p:cNvPr id="66566" name="Text Box 7">
            <a:extLst>
              <a:ext uri="{FF2B5EF4-FFF2-40B4-BE49-F238E27FC236}">
                <a16:creationId xmlns:a16="http://schemas.microsoft.com/office/drawing/2014/main" id="{DE5F745A-FB0F-3047-B45F-3AA1B1FFF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62513"/>
            <a:ext cx="685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shirt</a:t>
            </a:r>
          </a:p>
        </p:txBody>
      </p:sp>
      <p:sp>
        <p:nvSpPr>
          <p:cNvPr id="66567" name="Text Box 8">
            <a:extLst>
              <a:ext uri="{FF2B5EF4-FFF2-40B4-BE49-F238E27FC236}">
                <a16:creationId xmlns:a16="http://schemas.microsoft.com/office/drawing/2014/main" id="{2AA8684F-37C0-804E-8D35-1CEDDC6C6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624513"/>
            <a:ext cx="457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tie</a:t>
            </a:r>
          </a:p>
        </p:txBody>
      </p:sp>
      <p:sp>
        <p:nvSpPr>
          <p:cNvPr id="66568" name="Text Box 9">
            <a:extLst>
              <a:ext uri="{FF2B5EF4-FFF2-40B4-BE49-F238E27FC236}">
                <a16:creationId xmlns:a16="http://schemas.microsoft.com/office/drawing/2014/main" id="{109C32E7-8B0D-5B40-9284-D90019737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2484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jacket</a:t>
            </a:r>
          </a:p>
        </p:txBody>
      </p:sp>
      <p:sp>
        <p:nvSpPr>
          <p:cNvPr id="66569" name="Text Box 10">
            <a:extLst>
              <a:ext uri="{FF2B5EF4-FFF2-40B4-BE49-F238E27FC236}">
                <a16:creationId xmlns:a16="http://schemas.microsoft.com/office/drawing/2014/main" id="{8217D7B0-B2EF-5244-A7FA-42AD3DB14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56711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socks</a:t>
            </a:r>
          </a:p>
        </p:txBody>
      </p:sp>
      <p:sp>
        <p:nvSpPr>
          <p:cNvPr id="66570" name="Text Box 11">
            <a:extLst>
              <a:ext uri="{FF2B5EF4-FFF2-40B4-BE49-F238E27FC236}">
                <a16:creationId xmlns:a16="http://schemas.microsoft.com/office/drawing/2014/main" id="{782A9B5B-C060-7349-A750-4CA868A60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2672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shoes</a:t>
            </a:r>
          </a:p>
        </p:txBody>
      </p:sp>
      <p:sp>
        <p:nvSpPr>
          <p:cNvPr id="66571" name="Text Box 12">
            <a:extLst>
              <a:ext uri="{FF2B5EF4-FFF2-40B4-BE49-F238E27FC236}">
                <a16:creationId xmlns:a16="http://schemas.microsoft.com/office/drawing/2014/main" id="{A4EC9C5F-A2DD-784F-84B5-C0A8E8878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486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watch</a:t>
            </a:r>
          </a:p>
        </p:txBody>
      </p:sp>
      <p:sp>
        <p:nvSpPr>
          <p:cNvPr id="66572" name="Line 13">
            <a:extLst>
              <a:ext uri="{FF2B5EF4-FFF2-40B4-BE49-F238E27FC236}">
                <a16:creationId xmlns:a16="http://schemas.microsoft.com/office/drawing/2014/main" id="{B5DB8CF3-81B9-7340-9A48-AEADFCA841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3291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3" name="Line 14">
            <a:extLst>
              <a:ext uri="{FF2B5EF4-FFF2-40B4-BE49-F238E27FC236}">
                <a16:creationId xmlns:a16="http://schemas.microsoft.com/office/drawing/2014/main" id="{84037330-813B-6544-BA03-25501A543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1673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4" name="Line 15">
            <a:extLst>
              <a:ext uri="{FF2B5EF4-FFF2-40B4-BE49-F238E27FC236}">
                <a16:creationId xmlns:a16="http://schemas.microsoft.com/office/drawing/2014/main" id="{1EE9F453-C856-D04A-A8F4-EF629BFD44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4481513"/>
            <a:ext cx="2362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5" name="Line 16">
            <a:extLst>
              <a:ext uri="{FF2B5EF4-FFF2-40B4-BE49-F238E27FC236}">
                <a16:creationId xmlns:a16="http://schemas.microsoft.com/office/drawing/2014/main" id="{E316E0BC-8359-EB41-9EB3-5B21825AED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9481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6" name="Line 17">
            <a:extLst>
              <a:ext uri="{FF2B5EF4-FFF2-40B4-BE49-F238E27FC236}">
                <a16:creationId xmlns:a16="http://schemas.microsoft.com/office/drawing/2014/main" id="{9FE894B7-7337-134C-B488-8836854CC5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024313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7" name="Line 18">
            <a:extLst>
              <a:ext uri="{FF2B5EF4-FFF2-40B4-BE49-F238E27FC236}">
                <a16:creationId xmlns:a16="http://schemas.microsoft.com/office/drawing/2014/main" id="{79EE8162-CE9B-994B-840A-E91ED20178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5014913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8" name="Line 19">
            <a:extLst>
              <a:ext uri="{FF2B5EF4-FFF2-40B4-BE49-F238E27FC236}">
                <a16:creationId xmlns:a16="http://schemas.microsoft.com/office/drawing/2014/main" id="{6FA91DC6-70F3-6A41-83A1-B9079FAEA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24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9" name="Line 20">
            <a:extLst>
              <a:ext uri="{FF2B5EF4-FFF2-40B4-BE49-F238E27FC236}">
                <a16:creationId xmlns:a16="http://schemas.microsoft.com/office/drawing/2014/main" id="{FD8CD4D3-988A-C244-BEF8-FA533603A3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005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3" name="Text Box 21">
            <a:extLst>
              <a:ext uri="{FF2B5EF4-FFF2-40B4-BE49-F238E27FC236}">
                <a16:creationId xmlns:a16="http://schemas.microsoft.com/office/drawing/2014/main" id="{A16B077E-34DC-024F-A62D-333C59AF6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595563"/>
            <a:ext cx="1371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underwear</a:t>
            </a:r>
          </a:p>
        </p:txBody>
      </p:sp>
      <p:sp>
        <p:nvSpPr>
          <p:cNvPr id="131094" name="Text Box 22">
            <a:extLst>
              <a:ext uri="{FF2B5EF4-FFF2-40B4-BE49-F238E27FC236}">
                <a16:creationId xmlns:a16="http://schemas.microsoft.com/office/drawing/2014/main" id="{613DEA38-197B-7442-AE13-3922B2B4E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1242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pants</a:t>
            </a:r>
          </a:p>
        </p:txBody>
      </p:sp>
      <p:sp>
        <p:nvSpPr>
          <p:cNvPr id="131095" name="Text Box 23">
            <a:extLst>
              <a:ext uri="{FF2B5EF4-FFF2-40B4-BE49-F238E27FC236}">
                <a16:creationId xmlns:a16="http://schemas.microsoft.com/office/drawing/2014/main" id="{AB166861-DDDF-7D4B-A6D1-3B7DDA6B4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1910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belt</a:t>
            </a:r>
          </a:p>
        </p:txBody>
      </p:sp>
      <p:sp>
        <p:nvSpPr>
          <p:cNvPr id="131096" name="Text Box 24">
            <a:extLst>
              <a:ext uri="{FF2B5EF4-FFF2-40B4-BE49-F238E27FC236}">
                <a16:creationId xmlns:a16="http://schemas.microsoft.com/office/drawing/2014/main" id="{5CBD9C8B-9125-DC43-806A-DFCBAB044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20621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watch</a:t>
            </a:r>
          </a:p>
        </p:txBody>
      </p:sp>
      <p:sp>
        <p:nvSpPr>
          <p:cNvPr id="131097" name="Text Box 25">
            <a:extLst>
              <a:ext uri="{FF2B5EF4-FFF2-40B4-BE49-F238E27FC236}">
                <a16:creationId xmlns:a16="http://schemas.microsoft.com/office/drawing/2014/main" id="{CE2842E9-3950-8145-99D3-D21364376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662363"/>
            <a:ext cx="685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shirt</a:t>
            </a:r>
          </a:p>
        </p:txBody>
      </p:sp>
      <p:sp>
        <p:nvSpPr>
          <p:cNvPr id="131098" name="Text Box 26">
            <a:extLst>
              <a:ext uri="{FF2B5EF4-FFF2-40B4-BE49-F238E27FC236}">
                <a16:creationId xmlns:a16="http://schemas.microsoft.com/office/drawing/2014/main" id="{C932E54D-DA12-8441-83FD-52D7BE277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724400"/>
            <a:ext cx="457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tie</a:t>
            </a:r>
          </a:p>
        </p:txBody>
      </p:sp>
      <p:sp>
        <p:nvSpPr>
          <p:cNvPr id="131099" name="Text Box 27">
            <a:extLst>
              <a:ext uri="{FF2B5EF4-FFF2-40B4-BE49-F238E27FC236}">
                <a16:creationId xmlns:a16="http://schemas.microsoft.com/office/drawing/2014/main" id="{8C7A59E2-3D60-784D-89FF-58E121289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2625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socks</a:t>
            </a:r>
          </a:p>
        </p:txBody>
      </p:sp>
      <p:sp>
        <p:nvSpPr>
          <p:cNvPr id="131100" name="Text Box 28">
            <a:extLst>
              <a:ext uri="{FF2B5EF4-FFF2-40B4-BE49-F238E27FC236}">
                <a16:creationId xmlns:a16="http://schemas.microsoft.com/office/drawing/2014/main" id="{D6ADAC84-B978-AA4A-B23E-172C6119E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719763"/>
            <a:ext cx="9144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shoes</a:t>
            </a:r>
          </a:p>
        </p:txBody>
      </p:sp>
      <p:sp>
        <p:nvSpPr>
          <p:cNvPr id="118812" name="Text Box 29">
            <a:extLst>
              <a:ext uri="{FF2B5EF4-FFF2-40B4-BE49-F238E27FC236}">
                <a16:creationId xmlns:a16="http://schemas.microsoft.com/office/drawing/2014/main" id="{3CDD02AF-731F-9A4D-9504-0A21DF3F0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62484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jacket</a:t>
            </a:r>
          </a:p>
        </p:txBody>
      </p:sp>
    </p:spTree>
    <p:extLst>
      <p:ext uri="{BB962C8B-B14F-4D97-AF65-F5344CB8AC3E}">
        <p14:creationId xmlns:p14="http://schemas.microsoft.com/office/powerpoint/2010/main" val="147697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3" grpId="0" animBg="1"/>
      <p:bldP spid="131094" grpId="0" animBg="1"/>
      <p:bldP spid="131095" grpId="0" animBg="1"/>
      <p:bldP spid="131096" grpId="0" animBg="1"/>
      <p:bldP spid="131097" grpId="0" animBg="1"/>
      <p:bldP spid="131098" grpId="0" animBg="1"/>
      <p:bldP spid="131099" grpId="0" animBg="1"/>
      <p:bldP spid="131100" grpId="0" animBg="1"/>
      <p:bldP spid="1188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03B66340-388A-5F48-AC58-0D49A49E0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</a:t>
            </a:r>
          </a:p>
        </p:txBody>
      </p:sp>
      <p:pic>
        <p:nvPicPr>
          <p:cNvPr id="119810" name="Picture 4" descr="topsort1">
            <a:extLst>
              <a:ext uri="{FF2B5EF4-FFF2-40B4-BE49-F238E27FC236}">
                <a16:creationId xmlns:a16="http://schemas.microsoft.com/office/drawing/2014/main" id="{0A9E16A0-E265-5A44-B4DF-1772897D9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602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>
            <a:extLst>
              <a:ext uri="{FF2B5EF4-FFF2-40B4-BE49-F238E27FC236}">
                <a16:creationId xmlns:a16="http://schemas.microsoft.com/office/drawing/2014/main" id="{3F3EBEE5-BAD5-B64A-964F-B5071AA12C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</a:t>
            </a:r>
          </a:p>
        </p:txBody>
      </p:sp>
      <p:pic>
        <p:nvPicPr>
          <p:cNvPr id="68610" name="Picture 3" descr="topsort1">
            <a:extLst>
              <a:ext uri="{FF2B5EF4-FFF2-40B4-BE49-F238E27FC236}">
                <a16:creationId xmlns:a16="http://schemas.microsoft.com/office/drawing/2014/main" id="{2F4E2070-39B3-0647-A057-CC5F790D5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1" name="Text Box 4">
            <a:extLst>
              <a:ext uri="{FF2B5EF4-FFF2-40B4-BE49-F238E27FC236}">
                <a16:creationId xmlns:a16="http://schemas.microsoft.com/office/drawing/2014/main" id="{9802FBF1-EE39-9C43-A76B-4A4C2C580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48113"/>
            <a:ext cx="1371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underwear</a:t>
            </a:r>
          </a:p>
        </p:txBody>
      </p:sp>
      <p:sp>
        <p:nvSpPr>
          <p:cNvPr id="68612" name="Text Box 5">
            <a:extLst>
              <a:ext uri="{FF2B5EF4-FFF2-40B4-BE49-F238E27FC236}">
                <a16:creationId xmlns:a16="http://schemas.microsoft.com/office/drawing/2014/main" id="{473C3A77-51C6-9F47-92E7-3690ACE8E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86313"/>
            <a:ext cx="9144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pants</a:t>
            </a:r>
          </a:p>
        </p:txBody>
      </p:sp>
      <p:sp>
        <p:nvSpPr>
          <p:cNvPr id="68613" name="Text Box 6">
            <a:extLst>
              <a:ext uri="{FF2B5EF4-FFF2-40B4-BE49-F238E27FC236}">
                <a16:creationId xmlns:a16="http://schemas.microsoft.com/office/drawing/2014/main" id="{61708F93-8D20-F844-BDEA-9F7AA1814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belt</a:t>
            </a:r>
          </a:p>
        </p:txBody>
      </p:sp>
      <p:sp>
        <p:nvSpPr>
          <p:cNvPr id="68614" name="Text Box 7">
            <a:extLst>
              <a:ext uri="{FF2B5EF4-FFF2-40B4-BE49-F238E27FC236}">
                <a16:creationId xmlns:a16="http://schemas.microsoft.com/office/drawing/2014/main" id="{60AE7F39-5FE8-BF47-8407-706C0E1AF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62513"/>
            <a:ext cx="685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shirt</a:t>
            </a:r>
          </a:p>
        </p:txBody>
      </p:sp>
      <p:sp>
        <p:nvSpPr>
          <p:cNvPr id="68615" name="Text Box 8">
            <a:extLst>
              <a:ext uri="{FF2B5EF4-FFF2-40B4-BE49-F238E27FC236}">
                <a16:creationId xmlns:a16="http://schemas.microsoft.com/office/drawing/2014/main" id="{43D4151F-09B6-2D4A-B003-CC1616DE8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624513"/>
            <a:ext cx="457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tie</a:t>
            </a:r>
          </a:p>
        </p:txBody>
      </p:sp>
      <p:sp>
        <p:nvSpPr>
          <p:cNvPr id="68616" name="Text Box 9">
            <a:extLst>
              <a:ext uri="{FF2B5EF4-FFF2-40B4-BE49-F238E27FC236}">
                <a16:creationId xmlns:a16="http://schemas.microsoft.com/office/drawing/2014/main" id="{FDFD1267-87AD-A44C-A20B-415D1B8E4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2484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jacket</a:t>
            </a:r>
          </a:p>
        </p:txBody>
      </p:sp>
      <p:sp>
        <p:nvSpPr>
          <p:cNvPr id="68617" name="Text Box 10">
            <a:extLst>
              <a:ext uri="{FF2B5EF4-FFF2-40B4-BE49-F238E27FC236}">
                <a16:creationId xmlns:a16="http://schemas.microsoft.com/office/drawing/2014/main" id="{A597790C-2A80-4049-AA9A-CCCD2A132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56711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socks</a:t>
            </a:r>
          </a:p>
        </p:txBody>
      </p:sp>
      <p:sp>
        <p:nvSpPr>
          <p:cNvPr id="68618" name="Text Box 11">
            <a:extLst>
              <a:ext uri="{FF2B5EF4-FFF2-40B4-BE49-F238E27FC236}">
                <a16:creationId xmlns:a16="http://schemas.microsoft.com/office/drawing/2014/main" id="{0B55D0DF-7067-D94A-BD8F-5A1B99D27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2672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shoes</a:t>
            </a:r>
          </a:p>
        </p:txBody>
      </p:sp>
      <p:sp>
        <p:nvSpPr>
          <p:cNvPr id="68619" name="Text Box 12">
            <a:extLst>
              <a:ext uri="{FF2B5EF4-FFF2-40B4-BE49-F238E27FC236}">
                <a16:creationId xmlns:a16="http://schemas.microsoft.com/office/drawing/2014/main" id="{7C496BFC-B21A-4446-8860-2E17DF035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486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watch</a:t>
            </a:r>
          </a:p>
        </p:txBody>
      </p:sp>
      <p:sp>
        <p:nvSpPr>
          <p:cNvPr id="68620" name="Line 13">
            <a:extLst>
              <a:ext uri="{FF2B5EF4-FFF2-40B4-BE49-F238E27FC236}">
                <a16:creationId xmlns:a16="http://schemas.microsoft.com/office/drawing/2014/main" id="{1B8D94E8-ABB2-404B-B26D-56D709C95F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3291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1" name="Line 14">
            <a:extLst>
              <a:ext uri="{FF2B5EF4-FFF2-40B4-BE49-F238E27FC236}">
                <a16:creationId xmlns:a16="http://schemas.microsoft.com/office/drawing/2014/main" id="{6DCACE46-7781-DD4D-AE41-130F29ACB0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1673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2" name="Line 15">
            <a:extLst>
              <a:ext uri="{FF2B5EF4-FFF2-40B4-BE49-F238E27FC236}">
                <a16:creationId xmlns:a16="http://schemas.microsoft.com/office/drawing/2014/main" id="{47C13909-6BE3-5043-9FB8-38CDE17476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4481513"/>
            <a:ext cx="2362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3" name="Line 16">
            <a:extLst>
              <a:ext uri="{FF2B5EF4-FFF2-40B4-BE49-F238E27FC236}">
                <a16:creationId xmlns:a16="http://schemas.microsoft.com/office/drawing/2014/main" id="{CC9E1D28-8C22-BF46-A7B5-1ECF0D2740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9481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4" name="Line 17">
            <a:extLst>
              <a:ext uri="{FF2B5EF4-FFF2-40B4-BE49-F238E27FC236}">
                <a16:creationId xmlns:a16="http://schemas.microsoft.com/office/drawing/2014/main" id="{4CF4E44B-1ADB-1941-BAB1-155241C8CA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024313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5" name="Line 18">
            <a:extLst>
              <a:ext uri="{FF2B5EF4-FFF2-40B4-BE49-F238E27FC236}">
                <a16:creationId xmlns:a16="http://schemas.microsoft.com/office/drawing/2014/main" id="{82B46B17-BB5A-0342-B400-8825455F94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5014913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6" name="Line 19">
            <a:extLst>
              <a:ext uri="{FF2B5EF4-FFF2-40B4-BE49-F238E27FC236}">
                <a16:creationId xmlns:a16="http://schemas.microsoft.com/office/drawing/2014/main" id="{652F4514-E26C-0D4E-89A0-BC36735FFF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24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7" name="Line 20">
            <a:extLst>
              <a:ext uri="{FF2B5EF4-FFF2-40B4-BE49-F238E27FC236}">
                <a16:creationId xmlns:a16="http://schemas.microsoft.com/office/drawing/2014/main" id="{0885FBAD-BF4B-E346-8591-E04AC0D13D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005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80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11885</TotalTime>
  <Words>744</Words>
  <Application>Microsoft Macintosh PowerPoint</Application>
  <PresentationFormat>On-screen Show (4:3)</PresentationFormat>
  <Paragraphs>230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Tw Cen MT</vt:lpstr>
      <vt:lpstr>Wingdings</vt:lpstr>
      <vt:lpstr>Wingdings 2</vt:lpstr>
      <vt:lpstr>Median</vt:lpstr>
      <vt:lpstr>more graphs </vt:lpstr>
      <vt:lpstr>Admin</vt:lpstr>
      <vt:lpstr>Heaps</vt:lpstr>
      <vt:lpstr>Proofs on trees</vt:lpstr>
      <vt:lpstr>Hotels!</vt:lpstr>
      <vt:lpstr>DAGs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Running time?</vt:lpstr>
      <vt:lpstr>Running time?</vt:lpstr>
      <vt:lpstr>Running time?</vt:lpstr>
      <vt:lpstr>Running time?</vt:lpstr>
      <vt:lpstr>Running time?</vt:lpstr>
      <vt:lpstr>Can we do better?</vt:lpstr>
      <vt:lpstr>Topological sort 2</vt:lpstr>
      <vt:lpstr>Topological sort 2</vt:lpstr>
      <vt:lpstr>Topological sort 2</vt:lpstr>
      <vt:lpstr>Topological sort 2</vt:lpstr>
      <vt:lpstr>Running time?</vt:lpstr>
      <vt:lpstr>Detecting cycles</vt:lpstr>
      <vt:lpstr>Connectedness</vt:lpstr>
      <vt:lpstr>Strongly connected</vt:lpstr>
      <vt:lpstr>Transpose of a graph</vt:lpstr>
      <vt:lpstr>Strongly connected</vt:lpstr>
      <vt:lpstr>Is it correct?</vt:lpstr>
      <vt:lpstr>Runtime?</vt:lpstr>
      <vt:lpstr>Shortest paths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635</cp:revision>
  <cp:lastPrinted>2022-10-27T20:09:00Z</cp:lastPrinted>
  <dcterms:created xsi:type="dcterms:W3CDTF">2013-09-08T20:10:23Z</dcterms:created>
  <dcterms:modified xsi:type="dcterms:W3CDTF">2022-11-01T17:38:55Z</dcterms:modified>
</cp:coreProperties>
</file>