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1"/>
  </p:notesMasterIdLst>
  <p:sldIdLst>
    <p:sldId id="256" r:id="rId2"/>
    <p:sldId id="362" r:id="rId3"/>
    <p:sldId id="499" r:id="rId4"/>
    <p:sldId id="500" r:id="rId5"/>
    <p:sldId id="332" r:id="rId6"/>
    <p:sldId id="333" r:id="rId7"/>
    <p:sldId id="475" r:id="rId8"/>
    <p:sldId id="479" r:id="rId9"/>
    <p:sldId id="480" r:id="rId10"/>
    <p:sldId id="481" r:id="rId11"/>
    <p:sldId id="337" r:id="rId12"/>
    <p:sldId id="335" r:id="rId13"/>
    <p:sldId id="383" r:id="rId14"/>
    <p:sldId id="472" r:id="rId15"/>
    <p:sldId id="385" r:id="rId16"/>
    <p:sldId id="382" r:id="rId17"/>
    <p:sldId id="338" r:id="rId18"/>
    <p:sldId id="386" r:id="rId19"/>
    <p:sldId id="387" r:id="rId20"/>
    <p:sldId id="389" r:id="rId21"/>
    <p:sldId id="347" r:id="rId22"/>
    <p:sldId id="348" r:id="rId23"/>
    <p:sldId id="349" r:id="rId24"/>
    <p:sldId id="350" r:id="rId25"/>
    <p:sldId id="351" r:id="rId26"/>
    <p:sldId id="358" r:id="rId27"/>
    <p:sldId id="359" r:id="rId28"/>
    <p:sldId id="360" r:id="rId29"/>
    <p:sldId id="361" r:id="rId30"/>
    <p:sldId id="473" r:id="rId31"/>
    <p:sldId id="474" r:id="rId32"/>
    <p:sldId id="482" r:id="rId33"/>
    <p:sldId id="392" r:id="rId34"/>
    <p:sldId id="483" r:id="rId35"/>
    <p:sldId id="484" r:id="rId36"/>
    <p:sldId id="341" r:id="rId37"/>
    <p:sldId id="364" r:id="rId38"/>
    <p:sldId id="365" r:id="rId39"/>
    <p:sldId id="366" r:id="rId40"/>
    <p:sldId id="367" r:id="rId41"/>
    <p:sldId id="486" r:id="rId42"/>
    <p:sldId id="368" r:id="rId43"/>
    <p:sldId id="369" r:id="rId44"/>
    <p:sldId id="393" r:id="rId45"/>
    <p:sldId id="394" r:id="rId46"/>
    <p:sldId id="395" r:id="rId47"/>
    <p:sldId id="396" r:id="rId48"/>
    <p:sldId id="397" r:id="rId49"/>
    <p:sldId id="398" r:id="rId50"/>
    <p:sldId id="399" r:id="rId51"/>
    <p:sldId id="400" r:id="rId52"/>
    <p:sldId id="401" r:id="rId53"/>
    <p:sldId id="402" r:id="rId54"/>
    <p:sldId id="403" r:id="rId55"/>
    <p:sldId id="404" r:id="rId56"/>
    <p:sldId id="405" r:id="rId57"/>
    <p:sldId id="406" r:id="rId58"/>
    <p:sldId id="407" r:id="rId59"/>
    <p:sldId id="487" r:id="rId60"/>
    <p:sldId id="488" r:id="rId61"/>
    <p:sldId id="408" r:id="rId62"/>
    <p:sldId id="409" r:id="rId63"/>
    <p:sldId id="410" r:id="rId64"/>
    <p:sldId id="411" r:id="rId65"/>
    <p:sldId id="412" r:id="rId66"/>
    <p:sldId id="413" r:id="rId67"/>
    <p:sldId id="414" r:id="rId68"/>
    <p:sldId id="415" r:id="rId69"/>
    <p:sldId id="490" r:id="rId70"/>
    <p:sldId id="417" r:id="rId71"/>
    <p:sldId id="494" r:id="rId72"/>
    <p:sldId id="495" r:id="rId73"/>
    <p:sldId id="492" r:id="rId74"/>
    <p:sldId id="493" r:id="rId75"/>
    <p:sldId id="491" r:id="rId76"/>
    <p:sldId id="496" r:id="rId77"/>
    <p:sldId id="498" r:id="rId78"/>
    <p:sldId id="419" r:id="rId79"/>
    <p:sldId id="503" r:id="rId8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600"/>
    <a:srgbClr val="FF9E00"/>
    <a:srgbClr val="EF96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830"/>
  </p:normalViewPr>
  <p:slideViewPr>
    <p:cSldViewPr snapToGrid="0" snapToObjects="1">
      <p:cViewPr varScale="1">
        <p:scale>
          <a:sx n="121" d="100"/>
          <a:sy n="121" d="100"/>
        </p:scale>
        <p:origin x="8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0.emf"/><Relationship Id="rId1" Type="http://schemas.openxmlformats.org/officeDocument/2006/relationships/image" Target="../media/image11.emf"/><Relationship Id="rId4" Type="http://schemas.openxmlformats.org/officeDocument/2006/relationships/image" Target="../media/image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e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6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10/13/22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9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07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40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10/13/22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10/13/22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10/13/22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10/13/22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10/13/22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10/13/22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png"/><Relationship Id="rId4" Type="http://schemas.openxmlformats.org/officeDocument/2006/relationships/image" Target="../media/image4.e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0.emf"/><Relationship Id="rId11" Type="http://schemas.openxmlformats.org/officeDocument/2006/relationships/image" Target="../media/image17.png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8.emf"/><Relationship Id="rId4" Type="http://schemas.openxmlformats.org/officeDocument/2006/relationships/image" Target="../media/image11.emf"/><Relationship Id="rId9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2.emf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2.emf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2.emf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7.bin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7.bin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2.emf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2.emf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2.emf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programming:</a:t>
            </a:r>
            <a:br>
              <a:rPr lang="en-US" dirty="0"/>
            </a:br>
            <a:r>
              <a:rPr lang="en-US" dirty="0"/>
              <a:t>Even More fun!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Fall 2022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4BCAF992-2283-8541-ADA3-4C95E404BB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sp>
        <p:nvSpPr>
          <p:cNvPr id="102403" name="Text Box 3">
            <a:extLst>
              <a:ext uri="{FF2B5EF4-FFF2-40B4-BE49-F238E27FC236}">
                <a16:creationId xmlns:a16="http://schemas.microsoft.com/office/drawing/2014/main" id="{BEB09CCC-36D1-0848-9ED2-A858A8D82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02404" name="Line 4">
            <a:extLst>
              <a:ext uri="{FF2B5EF4-FFF2-40B4-BE49-F238E27FC236}">
                <a16:creationId xmlns:a16="http://schemas.microsoft.com/office/drawing/2014/main" id="{31B25281-7B7A-9246-A843-293F751DC0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2209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2405" name="Text Box 5">
            <a:extLst>
              <a:ext uri="{FF2B5EF4-FFF2-40B4-BE49-F238E27FC236}">
                <a16:creationId xmlns:a16="http://schemas.microsoft.com/office/drawing/2014/main" id="{451B60BA-4753-114C-B7BD-3B436C83E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157" y="3038061"/>
            <a:ext cx="3886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5 part off the LIS?</a:t>
            </a:r>
          </a:p>
        </p:txBody>
      </p:sp>
    </p:spTree>
    <p:extLst>
      <p:ext uri="{BB962C8B-B14F-4D97-AF65-F5344CB8AC3E}">
        <p14:creationId xmlns:p14="http://schemas.microsoft.com/office/powerpoint/2010/main" val="300495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4BCAF992-2283-8541-ADA3-4C95E404BB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sp>
        <p:nvSpPr>
          <p:cNvPr id="102403" name="Text Box 3">
            <a:extLst>
              <a:ext uri="{FF2B5EF4-FFF2-40B4-BE49-F238E27FC236}">
                <a16:creationId xmlns:a16="http://schemas.microsoft.com/office/drawing/2014/main" id="{BEB09CCC-36D1-0848-9ED2-A858A8D82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02404" name="Line 4">
            <a:extLst>
              <a:ext uri="{FF2B5EF4-FFF2-40B4-BE49-F238E27FC236}">
                <a16:creationId xmlns:a16="http://schemas.microsoft.com/office/drawing/2014/main" id="{31B25281-7B7A-9246-A843-293F751DC0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2209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2405" name="Text Box 5">
            <a:extLst>
              <a:ext uri="{FF2B5EF4-FFF2-40B4-BE49-F238E27FC236}">
                <a16:creationId xmlns:a16="http://schemas.microsoft.com/office/drawing/2014/main" id="{451B60BA-4753-114C-B7BD-3B436C83E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971800"/>
            <a:ext cx="25908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Two options:  Either 5 is in the LIS or it’</a:t>
            </a:r>
            <a:r>
              <a:rPr lang="en-US" altLang="ja-JP" dirty="0">
                <a:solidFill>
                  <a:srgbClr val="0000FF"/>
                </a:solidFill>
              </a:rPr>
              <a:t>s not</a:t>
            </a:r>
            <a:endParaRPr lang="en-US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720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523EA2E1-EAA1-D14A-B759-76823AB5E0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100355" name="Text Box 3">
            <a:extLst>
              <a:ext uri="{FF2B5EF4-FFF2-40B4-BE49-F238E27FC236}">
                <a16:creationId xmlns:a16="http://schemas.microsoft.com/office/drawing/2014/main" id="{CFCC8EFC-94BF-7041-9C06-42E412BB6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00356" name="Line 4">
            <a:extLst>
              <a:ext uri="{FF2B5EF4-FFF2-40B4-BE49-F238E27FC236}">
                <a16:creationId xmlns:a16="http://schemas.microsoft.com/office/drawing/2014/main" id="{66EBCF59-402E-F943-8ED7-854F36BDD4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2209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0361" name="Text Box 9">
            <a:extLst>
              <a:ext uri="{FF2B5EF4-FFF2-40B4-BE49-F238E27FC236}">
                <a16:creationId xmlns:a16="http://schemas.microsoft.com/office/drawing/2014/main" id="{01968496-877D-C740-A475-AAC609017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09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include 5</a:t>
            </a:r>
          </a:p>
        </p:txBody>
      </p:sp>
      <p:sp>
        <p:nvSpPr>
          <p:cNvPr id="100362" name="Text Box 10">
            <a:extLst>
              <a:ext uri="{FF2B5EF4-FFF2-40B4-BE49-F238E27FC236}">
                <a16:creationId xmlns:a16="http://schemas.microsoft.com/office/drawing/2014/main" id="{C3E735FF-43E4-AE43-A174-6B8A2DD5A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048000"/>
            <a:ext cx="56884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5 + </a:t>
            </a:r>
            <a:r>
              <a:rPr lang="en-US" sz="3600" dirty="0">
                <a:latin typeface="Arial" charset="0"/>
                <a:ea typeface="ＭＳ Ｐゴシック" charset="0"/>
              </a:rPr>
              <a:t>LIS(</a:t>
            </a: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8  6  3  6  9  7</a:t>
            </a:r>
            <a:r>
              <a:rPr lang="en-US" sz="3600" dirty="0">
                <a:latin typeface="Arial" charset="0"/>
                <a:ea typeface="ＭＳ Ｐゴシック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0917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255DED10-C6E8-A740-9CE1-BD76F1CB11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100355" name="Text Box 3">
            <a:extLst>
              <a:ext uri="{FF2B5EF4-FFF2-40B4-BE49-F238E27FC236}">
                <a16:creationId xmlns:a16="http://schemas.microsoft.com/office/drawing/2014/main" id="{570B4E79-D9A7-9F4A-8EEC-4C7C08537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00356" name="Line 4">
            <a:extLst>
              <a:ext uri="{FF2B5EF4-FFF2-40B4-BE49-F238E27FC236}">
                <a16:creationId xmlns:a16="http://schemas.microsoft.com/office/drawing/2014/main" id="{AC5216D2-BF6D-BE46-90C3-EEEFEE2F43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2209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0361" name="Text Box 9">
            <a:extLst>
              <a:ext uri="{FF2B5EF4-FFF2-40B4-BE49-F238E27FC236}">
                <a16:creationId xmlns:a16="http://schemas.microsoft.com/office/drawing/2014/main" id="{172EDCEB-331E-7B43-AB0A-47AFBC408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09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include 5</a:t>
            </a:r>
          </a:p>
        </p:txBody>
      </p:sp>
      <p:sp>
        <p:nvSpPr>
          <p:cNvPr id="100362" name="Text Box 10">
            <a:extLst>
              <a:ext uri="{FF2B5EF4-FFF2-40B4-BE49-F238E27FC236}">
                <a16:creationId xmlns:a16="http://schemas.microsoft.com/office/drawing/2014/main" id="{B0325343-7BF4-AA4F-91D8-FDCFC5CB8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048000"/>
            <a:ext cx="60463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5 + </a:t>
            </a:r>
            <a:r>
              <a:rPr lang="en-US" sz="3600" dirty="0">
                <a:latin typeface="Arial" charset="0"/>
                <a:ea typeface="ＭＳ Ｐゴシック" charset="0"/>
              </a:rPr>
              <a:t>LIS(</a:t>
            </a: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8  6  3  6  9  7</a:t>
            </a:r>
            <a:r>
              <a:rPr lang="en-US" sz="3600" dirty="0">
                <a:latin typeface="Arial" charset="0"/>
                <a:ea typeface="ＭＳ Ｐゴシック" charset="0"/>
              </a:rPr>
              <a:t>)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6FD521E6-EC1C-3243-8ED5-EE3AC4411160}"/>
              </a:ext>
            </a:extLst>
          </p:cNvPr>
          <p:cNvSpPr>
            <a:spLocks/>
          </p:cNvSpPr>
          <p:nvPr/>
        </p:nvSpPr>
        <p:spPr bwMode="auto">
          <a:xfrm rot="-5400000">
            <a:off x="2933700" y="3467100"/>
            <a:ext cx="381000" cy="762000"/>
          </a:xfrm>
          <a:prstGeom prst="leftBrace">
            <a:avLst>
              <a:gd name="adj1" fmla="val 8333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0487" name="TextBox 2">
            <a:extLst>
              <a:ext uri="{FF2B5EF4-FFF2-40B4-BE49-F238E27FC236}">
                <a16:creationId xmlns:a16="http://schemas.microsoft.com/office/drawing/2014/main" id="{EFC1F4AC-264C-3D49-B9BC-32E0030C1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186238"/>
            <a:ext cx="518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What is this function exactly?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1EBBAE-D987-2849-BBB3-2F3305BDF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105400"/>
            <a:ext cx="3276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longest increasing sequence of the numbers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8455A2-FF47-EF4D-A72C-BD0C52CBC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105400"/>
            <a:ext cx="350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longest increasing sequence of the numbers starting with 8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C599F3B-CFB7-3D48-8B1F-9690A2264B9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438400" y="4648200"/>
            <a:ext cx="533400" cy="3810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89A4BC7-BD21-E641-9777-DCA4A5A5436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05200" y="4648200"/>
            <a:ext cx="2667000" cy="4572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3930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E54C1968-10C6-C741-ABBD-A5FD62C3D6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100355" name="Text Box 3">
            <a:extLst>
              <a:ext uri="{FF2B5EF4-FFF2-40B4-BE49-F238E27FC236}">
                <a16:creationId xmlns:a16="http://schemas.microsoft.com/office/drawing/2014/main" id="{15413A8D-CE0C-0445-8883-441D7B733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00356" name="Line 4">
            <a:extLst>
              <a:ext uri="{FF2B5EF4-FFF2-40B4-BE49-F238E27FC236}">
                <a16:creationId xmlns:a16="http://schemas.microsoft.com/office/drawing/2014/main" id="{D720E916-6AB0-394C-8D8A-588C107BF9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2209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0361" name="Text Box 9">
            <a:extLst>
              <a:ext uri="{FF2B5EF4-FFF2-40B4-BE49-F238E27FC236}">
                <a16:creationId xmlns:a16="http://schemas.microsoft.com/office/drawing/2014/main" id="{DB548D53-8F33-C449-9D3F-B723FF499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09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include 5</a:t>
            </a:r>
          </a:p>
        </p:txBody>
      </p:sp>
      <p:sp>
        <p:nvSpPr>
          <p:cNvPr id="100362" name="Text Box 10">
            <a:extLst>
              <a:ext uri="{FF2B5EF4-FFF2-40B4-BE49-F238E27FC236}">
                <a16:creationId xmlns:a16="http://schemas.microsoft.com/office/drawing/2014/main" id="{40C7BE7C-D7C4-1842-9007-960937912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048000"/>
            <a:ext cx="5105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5 + </a:t>
            </a:r>
            <a:r>
              <a:rPr lang="en-US" sz="3600" dirty="0">
                <a:latin typeface="Arial" charset="0"/>
                <a:ea typeface="ＭＳ Ｐゴシック" charset="0"/>
              </a:rPr>
              <a:t>LIS(</a:t>
            </a: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8  6  3  6  9  7</a:t>
            </a:r>
            <a:r>
              <a:rPr lang="en-US" sz="3600" dirty="0">
                <a:latin typeface="Arial" charset="0"/>
                <a:ea typeface="ＭＳ Ｐゴシック" charset="0"/>
              </a:rPr>
              <a:t>)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DE0116C3-4B71-EC47-8C66-53F40EBEE941}"/>
              </a:ext>
            </a:extLst>
          </p:cNvPr>
          <p:cNvSpPr>
            <a:spLocks/>
          </p:cNvSpPr>
          <p:nvPr/>
        </p:nvSpPr>
        <p:spPr bwMode="auto">
          <a:xfrm rot="-5400000">
            <a:off x="2933700" y="3467100"/>
            <a:ext cx="381000" cy="762000"/>
          </a:xfrm>
          <a:prstGeom prst="leftBrace">
            <a:avLst>
              <a:gd name="adj1" fmla="val 8333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1511" name="TextBox 2">
            <a:extLst>
              <a:ext uri="{FF2B5EF4-FFF2-40B4-BE49-F238E27FC236}">
                <a16:creationId xmlns:a16="http://schemas.microsoft.com/office/drawing/2014/main" id="{09F7A692-9AD8-CC4F-B59F-55077A750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186238"/>
            <a:ext cx="518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What is this function exactly?</a:t>
            </a:r>
          </a:p>
        </p:txBody>
      </p:sp>
      <p:sp>
        <p:nvSpPr>
          <p:cNvPr id="21512" name="TextBox 3">
            <a:extLst>
              <a:ext uri="{FF2B5EF4-FFF2-40B4-BE49-F238E27FC236}">
                <a16:creationId xmlns:a16="http://schemas.microsoft.com/office/drawing/2014/main" id="{AE7EA780-92A9-CD48-A3F0-C8EFC65AC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105400"/>
            <a:ext cx="3276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longest increasing sequence of the numbers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EC79CBC-DBCE-7B4F-BECE-89C03E2803E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438400" y="4648200"/>
            <a:ext cx="533400" cy="3810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84FD69C-7197-3F4A-BE48-45F0D8BFAE8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800" y="4724400"/>
            <a:ext cx="1752600" cy="152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5" name="TextBox 7">
            <a:extLst>
              <a:ext uri="{FF2B5EF4-FFF2-40B4-BE49-F238E27FC236}">
                <a16:creationId xmlns:a16="http://schemas.microsoft.com/office/drawing/2014/main" id="{2E2422A0-B4C3-074C-8474-92989A0D8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048250"/>
            <a:ext cx="4648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This would allow for the option of sequences starting with 3 which are NOT valid!</a:t>
            </a:r>
          </a:p>
        </p:txBody>
      </p:sp>
    </p:spTree>
    <p:extLst>
      <p:ext uri="{BB962C8B-B14F-4D97-AF65-F5344CB8AC3E}">
        <p14:creationId xmlns:p14="http://schemas.microsoft.com/office/powerpoint/2010/main" val="60391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25508F9E-FF59-8D4C-98C8-2F04D058A5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100355" name="Text Box 3">
            <a:extLst>
              <a:ext uri="{FF2B5EF4-FFF2-40B4-BE49-F238E27FC236}">
                <a16:creationId xmlns:a16="http://schemas.microsoft.com/office/drawing/2014/main" id="{7ED31693-5749-324C-80BC-56BE9CAF2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00356" name="Line 4">
            <a:extLst>
              <a:ext uri="{FF2B5EF4-FFF2-40B4-BE49-F238E27FC236}">
                <a16:creationId xmlns:a16="http://schemas.microsoft.com/office/drawing/2014/main" id="{34D1E3DC-744C-9445-9F67-BE2AC123CA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2209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0361" name="Text Box 9">
            <a:extLst>
              <a:ext uri="{FF2B5EF4-FFF2-40B4-BE49-F238E27FC236}">
                <a16:creationId xmlns:a16="http://schemas.microsoft.com/office/drawing/2014/main" id="{3FB257E2-393C-4742-AFE7-CC1AE112C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09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include 5</a:t>
            </a:r>
          </a:p>
        </p:txBody>
      </p:sp>
      <p:sp>
        <p:nvSpPr>
          <p:cNvPr id="100362" name="Text Box 10">
            <a:extLst>
              <a:ext uri="{FF2B5EF4-FFF2-40B4-BE49-F238E27FC236}">
                <a16:creationId xmlns:a16="http://schemas.microsoft.com/office/drawing/2014/main" id="{94737883-458A-D24E-B60B-E3C3206DE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048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rgbClr val="0000FF"/>
                </a:solidFill>
              </a:rPr>
              <a:t>5 + </a:t>
            </a:r>
            <a:r>
              <a:rPr lang="en-US" altLang="en-US" sz="3600" dirty="0"/>
              <a:t>LIS’(</a:t>
            </a:r>
            <a:r>
              <a:rPr lang="en-US" altLang="en-US" sz="3600" dirty="0">
                <a:solidFill>
                  <a:srgbClr val="0000FF"/>
                </a:solidFill>
              </a:rPr>
              <a:t>8  6  3  6  9  7</a:t>
            </a:r>
            <a:r>
              <a:rPr lang="en-US" altLang="en-US" sz="3600" dirty="0"/>
              <a:t>)</a:t>
            </a:r>
          </a:p>
        </p:txBody>
      </p:sp>
      <p:sp>
        <p:nvSpPr>
          <p:cNvPr id="22534" name="TextBox 6">
            <a:extLst>
              <a:ext uri="{FF2B5EF4-FFF2-40B4-BE49-F238E27FC236}">
                <a16:creationId xmlns:a16="http://schemas.microsoft.com/office/drawing/2014/main" id="{A14F5197-BEC4-8548-A4D9-D85F5C45B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191000"/>
            <a:ext cx="449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longest increasing sequence of the numbers starting with 8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1E6D2C00-53B7-A549-90D4-E4FD416FA86A}"/>
              </a:ext>
            </a:extLst>
          </p:cNvPr>
          <p:cNvSpPr>
            <a:spLocks/>
          </p:cNvSpPr>
          <p:nvPr/>
        </p:nvSpPr>
        <p:spPr bwMode="auto">
          <a:xfrm rot="-5400000">
            <a:off x="2933700" y="3467100"/>
            <a:ext cx="381000" cy="762000"/>
          </a:xfrm>
          <a:prstGeom prst="leftBrace">
            <a:avLst>
              <a:gd name="adj1" fmla="val 8333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2536" name="TextBox 1">
            <a:extLst>
              <a:ext uri="{FF2B5EF4-FFF2-40B4-BE49-F238E27FC236}">
                <a16:creationId xmlns:a16="http://schemas.microsoft.com/office/drawing/2014/main" id="{2844D2C5-DCD6-0740-9620-39A1048EC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410200"/>
            <a:ext cx="5181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Do we need to consider anything else for subsequences starting at 5?</a:t>
            </a:r>
          </a:p>
        </p:txBody>
      </p:sp>
    </p:spTree>
    <p:extLst>
      <p:ext uri="{BB962C8B-B14F-4D97-AF65-F5344CB8AC3E}">
        <p14:creationId xmlns:p14="http://schemas.microsoft.com/office/powerpoint/2010/main" val="2689600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A4C1226B-E93A-164C-9595-F3755048AA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100355" name="Text Box 3">
            <a:extLst>
              <a:ext uri="{FF2B5EF4-FFF2-40B4-BE49-F238E27FC236}">
                <a16:creationId xmlns:a16="http://schemas.microsoft.com/office/drawing/2014/main" id="{BECF63C1-98A5-CB45-B989-7EA7024D0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00356" name="Line 4">
            <a:extLst>
              <a:ext uri="{FF2B5EF4-FFF2-40B4-BE49-F238E27FC236}">
                <a16:creationId xmlns:a16="http://schemas.microsoft.com/office/drawing/2014/main" id="{FD0CA665-75D9-3243-916D-ED48F8B229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2209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0357" name="Text Box 5">
            <a:extLst>
              <a:ext uri="{FF2B5EF4-FFF2-40B4-BE49-F238E27FC236}">
                <a16:creationId xmlns:a16="http://schemas.microsoft.com/office/drawing/2014/main" id="{B3B7FEDE-6F64-624D-AC25-26304F774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77825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5 + </a:t>
            </a:r>
            <a:r>
              <a:rPr lang="en-US" altLang="en-US" sz="3600"/>
              <a:t>LIS’(</a:t>
            </a:r>
            <a:r>
              <a:rPr lang="en-US" altLang="en-US" sz="3600">
                <a:solidFill>
                  <a:srgbClr val="0000FF"/>
                </a:solidFill>
              </a:rPr>
              <a:t>6  3  6  9  7</a:t>
            </a:r>
            <a:r>
              <a:rPr lang="en-US" altLang="en-US" sz="3600"/>
              <a:t>)</a:t>
            </a:r>
          </a:p>
        </p:txBody>
      </p:sp>
      <p:sp>
        <p:nvSpPr>
          <p:cNvPr id="100358" name="Text Box 6">
            <a:extLst>
              <a:ext uri="{FF2B5EF4-FFF2-40B4-BE49-F238E27FC236}">
                <a16:creationId xmlns:a16="http://schemas.microsoft.com/office/drawing/2014/main" id="{277713C9-90D1-0644-AC77-3F5B117B5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54025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5 + </a:t>
            </a:r>
            <a:r>
              <a:rPr lang="en-US" altLang="en-US" sz="3600"/>
              <a:t>LIS’(</a:t>
            </a:r>
            <a:r>
              <a:rPr lang="en-US" altLang="en-US" sz="3600">
                <a:solidFill>
                  <a:srgbClr val="0000FF"/>
                </a:solidFill>
              </a:rPr>
              <a:t>6  9  7</a:t>
            </a:r>
            <a:r>
              <a:rPr lang="en-US" altLang="en-US" sz="3600"/>
              <a:t>)</a:t>
            </a:r>
          </a:p>
        </p:txBody>
      </p:sp>
      <p:sp>
        <p:nvSpPr>
          <p:cNvPr id="100359" name="Text Box 7">
            <a:extLst>
              <a:ext uri="{FF2B5EF4-FFF2-40B4-BE49-F238E27FC236}">
                <a16:creationId xmlns:a16="http://schemas.microsoft.com/office/drawing/2014/main" id="{3D0D8284-7EC3-F543-A653-F9E662B8A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22605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5 + </a:t>
            </a:r>
            <a:r>
              <a:rPr lang="en-US" altLang="en-US" sz="3600"/>
              <a:t>LIS’(</a:t>
            </a:r>
            <a:r>
              <a:rPr lang="en-US" altLang="en-US" sz="3600">
                <a:solidFill>
                  <a:srgbClr val="0000FF"/>
                </a:solidFill>
              </a:rPr>
              <a:t>9  7</a:t>
            </a:r>
            <a:r>
              <a:rPr lang="en-US" altLang="en-US" sz="3600"/>
              <a:t>)</a:t>
            </a:r>
          </a:p>
        </p:txBody>
      </p:sp>
      <p:sp>
        <p:nvSpPr>
          <p:cNvPr id="100360" name="Text Box 8">
            <a:extLst>
              <a:ext uri="{FF2B5EF4-FFF2-40B4-BE49-F238E27FC236}">
                <a16:creationId xmlns:a16="http://schemas.microsoft.com/office/drawing/2014/main" id="{8F04E5C8-9480-364F-8848-2359B956F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8674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5 + </a:t>
            </a:r>
            <a:r>
              <a:rPr lang="en-US" altLang="en-US" sz="3600"/>
              <a:t>LIS’(</a:t>
            </a:r>
            <a:r>
              <a:rPr lang="en-US" altLang="en-US" sz="3600">
                <a:solidFill>
                  <a:srgbClr val="0000FF"/>
                </a:solidFill>
              </a:rPr>
              <a:t>7</a:t>
            </a:r>
            <a:r>
              <a:rPr lang="en-US" altLang="en-US" sz="3600"/>
              <a:t>)</a:t>
            </a:r>
          </a:p>
        </p:txBody>
      </p:sp>
      <p:sp>
        <p:nvSpPr>
          <p:cNvPr id="100361" name="Text Box 9">
            <a:extLst>
              <a:ext uri="{FF2B5EF4-FFF2-40B4-BE49-F238E27FC236}">
                <a16:creationId xmlns:a16="http://schemas.microsoft.com/office/drawing/2014/main" id="{77234E13-67FF-354F-853E-E9E84A4C7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09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include 5</a:t>
            </a:r>
          </a:p>
        </p:txBody>
      </p:sp>
      <p:sp>
        <p:nvSpPr>
          <p:cNvPr id="100362" name="Text Box 10">
            <a:extLst>
              <a:ext uri="{FF2B5EF4-FFF2-40B4-BE49-F238E27FC236}">
                <a16:creationId xmlns:a16="http://schemas.microsoft.com/office/drawing/2014/main" id="{045134B7-CEBD-1441-98EF-899B128A7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048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5 + </a:t>
            </a:r>
            <a:r>
              <a:rPr lang="en-US" altLang="en-US" sz="3600"/>
              <a:t>LIS’(</a:t>
            </a:r>
            <a:r>
              <a:rPr lang="en-US" altLang="en-US" sz="3600">
                <a:solidFill>
                  <a:srgbClr val="0000FF"/>
                </a:solidFill>
              </a:rPr>
              <a:t>8  6  3  6  9  7</a:t>
            </a:r>
            <a:r>
              <a:rPr lang="en-US" altLang="en-US" sz="36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59327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ABBAC9A2-9BDD-8549-9F74-FDBAB7E710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103427" name="Text Box 3">
            <a:extLst>
              <a:ext uri="{FF2B5EF4-FFF2-40B4-BE49-F238E27FC236}">
                <a16:creationId xmlns:a16="http://schemas.microsoft.com/office/drawing/2014/main" id="{F0A5D6F1-6256-154A-8E58-05C74C1C1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03428" name="Line 4">
            <a:extLst>
              <a:ext uri="{FF2B5EF4-FFF2-40B4-BE49-F238E27FC236}">
                <a16:creationId xmlns:a16="http://schemas.microsoft.com/office/drawing/2014/main" id="{DB97B4EA-EFE5-E840-97F2-378E7F4437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2209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30" name="Text Box 6">
            <a:extLst>
              <a:ext uri="{FF2B5EF4-FFF2-40B4-BE49-F238E27FC236}">
                <a16:creationId xmlns:a16="http://schemas.microsoft.com/office/drawing/2014/main" id="{C0E7E6FF-83CF-3B47-A337-61D194DAD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09800"/>
            <a:ext cx="16002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don’</a:t>
            </a:r>
            <a:r>
              <a:rPr lang="en-US" altLang="ja-JP">
                <a:solidFill>
                  <a:srgbClr val="FF0000"/>
                </a:solidFill>
              </a:rPr>
              <a:t>t include 5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03431" name="Text Box 7">
            <a:extLst>
              <a:ext uri="{FF2B5EF4-FFF2-40B4-BE49-F238E27FC236}">
                <a16:creationId xmlns:a16="http://schemas.microsoft.com/office/drawing/2014/main" id="{257B209B-A7EE-CA47-9F44-5598206FA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8956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latin typeface="Arial" charset="0"/>
                <a:ea typeface="ＭＳ Ｐゴシック" charset="0"/>
              </a:rPr>
              <a:t>LIS(</a:t>
            </a: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2  8  6  3  6  9  7</a:t>
            </a:r>
            <a:r>
              <a:rPr lang="en-US" sz="3600" dirty="0">
                <a:latin typeface="Arial" charset="0"/>
                <a:ea typeface="ＭＳ Ｐゴシック" charset="0"/>
              </a:rPr>
              <a:t>)</a:t>
            </a:r>
          </a:p>
        </p:txBody>
      </p:sp>
      <p:sp>
        <p:nvSpPr>
          <p:cNvPr id="30726" name="TextBox 8">
            <a:extLst>
              <a:ext uri="{FF2B5EF4-FFF2-40B4-BE49-F238E27FC236}">
                <a16:creationId xmlns:a16="http://schemas.microsoft.com/office/drawing/2014/main" id="{0CFB959F-1744-C746-8EF0-FEE293601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733800"/>
            <a:ext cx="2362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Anything else?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49FC36-3FE7-AE45-8A91-BEC110ADA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343400"/>
            <a:ext cx="7162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Technically, this is fine, but now we have LIS and LIS’ to worry about.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469D34-EE9E-9B4F-B770-3BEEF8AB5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495925"/>
            <a:ext cx="7162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Can we rewrite LIS in terms of LIS’?</a:t>
            </a:r>
          </a:p>
        </p:txBody>
      </p:sp>
    </p:spTree>
    <p:extLst>
      <p:ext uri="{BB962C8B-B14F-4D97-AF65-F5344CB8AC3E}">
        <p14:creationId xmlns:p14="http://schemas.microsoft.com/office/powerpoint/2010/main" val="176806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1" grpId="0"/>
      <p:bldP spid="30726" grpId="0"/>
      <p:bldP spid="2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F6645A6B-26B7-5042-B1E9-ACCCAEACD6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graphicFrame>
        <p:nvGraphicFramePr>
          <p:cNvPr id="25602" name="Object 6">
            <a:extLst>
              <a:ext uri="{FF2B5EF4-FFF2-40B4-BE49-F238E27FC236}">
                <a16:creationId xmlns:a16="http://schemas.microsoft.com/office/drawing/2014/main" id="{9E21831C-1C8D-C344-99AA-B92B28CEDC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1828800"/>
          <a:ext cx="352583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31" name="Equation" r:id="rId3" imgW="33934400" imgH="6438900" progId="Equation.3">
                  <p:embed/>
                </p:oleObj>
              </mc:Choice>
              <mc:Fallback>
                <p:oleObj name="Equation" r:id="rId3" imgW="33934400" imgH="6438900" progId="Equation.3">
                  <p:embed/>
                  <p:pic>
                    <p:nvPicPr>
                      <p:cNvPr id="25602" name="Object 6">
                        <a:extLst>
                          <a:ext uri="{FF2B5EF4-FFF2-40B4-BE49-F238E27FC236}">
                            <a16:creationId xmlns:a16="http://schemas.microsoft.com/office/drawing/2014/main" id="{9E21831C-1C8D-C344-99AA-B92B28CEDC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828800"/>
                        <a:ext cx="3525838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7">
            <a:extLst>
              <a:ext uri="{FF2B5EF4-FFF2-40B4-BE49-F238E27FC236}">
                <a16:creationId xmlns:a16="http://schemas.microsoft.com/office/drawing/2014/main" id="{AC784A9F-EAB3-414F-BA0D-8DC97E8E2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667000"/>
            <a:ext cx="4953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Longest increasing sequence for X is the longest increasing sequence starting at any element</a:t>
            </a: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4ADA056D-5279-9045-B225-2F52EC249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267200"/>
            <a:ext cx="5791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And what is LIS’ defined as (recursively)?</a:t>
            </a:r>
          </a:p>
        </p:txBody>
      </p:sp>
    </p:spTree>
    <p:extLst>
      <p:ext uri="{BB962C8B-B14F-4D97-AF65-F5344CB8AC3E}">
        <p14:creationId xmlns:p14="http://schemas.microsoft.com/office/powerpoint/2010/main" val="163969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15C309BA-1808-7A40-86B4-309A965D53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graphicFrame>
        <p:nvGraphicFramePr>
          <p:cNvPr id="26626" name="Object 6">
            <a:extLst>
              <a:ext uri="{FF2B5EF4-FFF2-40B4-BE49-F238E27FC236}">
                <a16:creationId xmlns:a16="http://schemas.microsoft.com/office/drawing/2014/main" id="{67A5A55A-BFB6-6442-BE63-F56AF8EDA6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1828800"/>
          <a:ext cx="352583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600" name="Equation" r:id="rId3" imgW="33934400" imgH="6438900" progId="Equation.3">
                  <p:embed/>
                </p:oleObj>
              </mc:Choice>
              <mc:Fallback>
                <p:oleObj name="Equation" r:id="rId3" imgW="33934400" imgH="6438900" progId="Equation.3">
                  <p:embed/>
                  <p:pic>
                    <p:nvPicPr>
                      <p:cNvPr id="26626" name="Object 6">
                        <a:extLst>
                          <a:ext uri="{FF2B5EF4-FFF2-40B4-BE49-F238E27FC236}">
                            <a16:creationId xmlns:a16="http://schemas.microsoft.com/office/drawing/2014/main" id="{67A5A55A-BFB6-6442-BE63-F56AF8EDA6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828800"/>
                        <a:ext cx="3525838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7">
            <a:extLst>
              <a:ext uri="{FF2B5EF4-FFF2-40B4-BE49-F238E27FC236}">
                <a16:creationId xmlns:a16="http://schemas.microsoft.com/office/drawing/2014/main" id="{809A05D0-881C-4E49-A370-6A1940F67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667000"/>
            <a:ext cx="4953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Longest increasing sequence for X is the longest increasing sequence starting at any element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1568AA02-7F75-8345-BEC3-40085F6DD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29238"/>
            <a:ext cx="6324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Longest increasing sequence starting at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i</a:t>
            </a:r>
            <a:endParaRPr lang="en-US" sz="2400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00A8304-031C-8641-B531-43DF30A38787}"/>
                  </a:ext>
                </a:extLst>
              </p:cNvPr>
              <p:cNvSpPr txBox="1"/>
              <p:nvPr/>
            </p:nvSpPr>
            <p:spPr>
              <a:xfrm>
                <a:off x="1139439" y="4344232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00A8304-031C-8641-B531-43DF30A387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439" y="4344232"/>
                <a:ext cx="5704831" cy="612475"/>
              </a:xfrm>
              <a:prstGeom prst="rect">
                <a:avLst/>
              </a:prstGeom>
              <a:blipFill>
                <a:blip r:embed="rId5"/>
                <a:stretch>
                  <a:fillRect l="-887" t="-6122" r="-1552" b="-20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5231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6CC63-4BDC-8B49-B0F6-DB2FA78D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12F3D-D7DC-8E4F-AA34-24ED842EBA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6</a:t>
            </a:r>
          </a:p>
        </p:txBody>
      </p:sp>
    </p:spTree>
    <p:extLst>
      <p:ext uri="{BB962C8B-B14F-4D97-AF65-F5344CB8AC3E}">
        <p14:creationId xmlns:p14="http://schemas.microsoft.com/office/powerpoint/2010/main" val="1898572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F08BB4F9-9DB4-054D-B0A8-B3FAC47B2E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2: DP solution (bottom-up)</a:t>
            </a:r>
          </a:p>
        </p:txBody>
      </p:sp>
      <p:sp>
        <p:nvSpPr>
          <p:cNvPr id="105481" name="Text Box 9">
            <a:extLst>
              <a:ext uri="{FF2B5EF4-FFF2-40B4-BE49-F238E27FC236}">
                <a16:creationId xmlns:a16="http://schemas.microsoft.com/office/drawing/2014/main" id="{C43FA557-828C-DB42-A1D0-701674A34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05482" name="Line 10">
            <a:extLst>
              <a:ext uri="{FF2B5EF4-FFF2-40B4-BE49-F238E27FC236}">
                <a16:creationId xmlns:a16="http://schemas.microsoft.com/office/drawing/2014/main" id="{FE0615EB-636C-DB43-BD4B-7C25D34BC4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4114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5484" name="Text Box 12">
            <a:extLst>
              <a:ext uri="{FF2B5EF4-FFF2-40B4-BE49-F238E27FC236}">
                <a16:creationId xmlns:a16="http://schemas.microsoft.com/office/drawing/2014/main" id="{D5AEF373-27C2-3B46-BB96-7A3D03FC9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718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LIS</a:t>
            </a:r>
            <a:r>
              <a:rPr lang="ja-JP" altLang="en-US" sz="2800"/>
              <a:t>’</a:t>
            </a:r>
            <a:r>
              <a:rPr lang="en-US" altLang="ja-JP" sz="2800"/>
              <a:t>:                                        </a:t>
            </a:r>
            <a:endParaRPr lang="en-US" altLang="en-US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C55030B-41A1-4F4E-81E7-062EB1C3AE09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C55030B-41A1-4F4E-81E7-062EB1C3AE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048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10DB912E-0181-8A4B-9675-1959E2A25F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112644" name="Text Box 4">
            <a:extLst>
              <a:ext uri="{FF2B5EF4-FFF2-40B4-BE49-F238E27FC236}">
                <a16:creationId xmlns:a16="http://schemas.microsoft.com/office/drawing/2014/main" id="{305ADD09-E719-7D46-B642-AC09E6A6F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12645" name="Line 5">
            <a:extLst>
              <a:ext uri="{FF2B5EF4-FFF2-40B4-BE49-F238E27FC236}">
                <a16:creationId xmlns:a16="http://schemas.microsoft.com/office/drawing/2014/main" id="{7F55822B-E1C2-2F42-9DFA-F09D061144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4114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2646" name="Text Box 6">
            <a:extLst>
              <a:ext uri="{FF2B5EF4-FFF2-40B4-BE49-F238E27FC236}">
                <a16:creationId xmlns:a16="http://schemas.microsoft.com/office/drawing/2014/main" id="{EFD1A0B3-367C-CE43-B48A-5FC78D296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718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LIS</a:t>
            </a:r>
            <a:r>
              <a:rPr lang="ja-JP" altLang="en-US" sz="2800"/>
              <a:t>’</a:t>
            </a:r>
            <a:r>
              <a:rPr lang="en-US" altLang="ja-JP" sz="2800"/>
              <a:t>:                                     </a:t>
            </a:r>
            <a:r>
              <a:rPr lang="en-US" altLang="ja-JP" sz="2800">
                <a:solidFill>
                  <a:srgbClr val="00FF00"/>
                </a:solidFill>
              </a:rPr>
              <a:t>1</a:t>
            </a:r>
            <a:endParaRPr lang="en-US" altLang="en-US" sz="2800">
              <a:solidFill>
                <a:srgbClr val="00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F860095-9948-8E4B-9675-DBD6D866372D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F860095-9948-8E4B-9675-DBD6D86637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49633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A33A7D06-2782-BA42-9914-410860FF1D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113668" name="Text Box 4">
            <a:extLst>
              <a:ext uri="{FF2B5EF4-FFF2-40B4-BE49-F238E27FC236}">
                <a16:creationId xmlns:a16="http://schemas.microsoft.com/office/drawing/2014/main" id="{76C2C117-83C6-C941-8ECF-79DC74748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13669" name="Line 5">
            <a:extLst>
              <a:ext uri="{FF2B5EF4-FFF2-40B4-BE49-F238E27FC236}">
                <a16:creationId xmlns:a16="http://schemas.microsoft.com/office/drawing/2014/main" id="{5BDB6002-2BB0-1340-87EB-C6E1D54247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4114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3670" name="Text Box 6">
            <a:extLst>
              <a:ext uri="{FF2B5EF4-FFF2-40B4-BE49-F238E27FC236}">
                <a16:creationId xmlns:a16="http://schemas.microsoft.com/office/drawing/2014/main" id="{31D1AAE1-0BA7-9346-AC9E-873E804EA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718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LIS</a:t>
            </a:r>
            <a:r>
              <a:rPr lang="ja-JP" altLang="en-US" sz="2800"/>
              <a:t>’</a:t>
            </a:r>
            <a:r>
              <a:rPr lang="en-US" altLang="ja-JP" sz="2800"/>
              <a:t>:                                     </a:t>
            </a:r>
            <a:r>
              <a:rPr lang="en-US" altLang="ja-JP" sz="2800">
                <a:solidFill>
                  <a:srgbClr val="00FF00"/>
                </a:solidFill>
              </a:rPr>
              <a:t>1</a:t>
            </a:r>
            <a:endParaRPr lang="en-US" altLang="en-US" sz="2800">
              <a:solidFill>
                <a:srgbClr val="00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3E97619-BA15-8D4F-9538-C2CA94F096D7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3E97619-BA15-8D4F-9538-C2CA94F096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4819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0DE411C0-449D-FB47-8713-BDF62D5527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114692" name="Text Box 4">
            <a:extLst>
              <a:ext uri="{FF2B5EF4-FFF2-40B4-BE49-F238E27FC236}">
                <a16:creationId xmlns:a16="http://schemas.microsoft.com/office/drawing/2014/main" id="{5991028F-C978-5A45-AF43-55C9D54B9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14693" name="Line 5">
            <a:extLst>
              <a:ext uri="{FF2B5EF4-FFF2-40B4-BE49-F238E27FC236}">
                <a16:creationId xmlns:a16="http://schemas.microsoft.com/office/drawing/2014/main" id="{44A14020-D127-474D-A604-6EA1B2778F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4114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4694" name="Text Box 6">
            <a:extLst>
              <a:ext uri="{FF2B5EF4-FFF2-40B4-BE49-F238E27FC236}">
                <a16:creationId xmlns:a16="http://schemas.microsoft.com/office/drawing/2014/main" id="{E4A974B2-3336-DC45-94D6-C1039C9E1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718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LIS</a:t>
            </a:r>
            <a:r>
              <a:rPr lang="ja-JP" altLang="en-US" sz="2800"/>
              <a:t>’</a:t>
            </a:r>
            <a:r>
              <a:rPr lang="en-US" altLang="ja-JP" sz="2800"/>
              <a:t>:                                </a:t>
            </a:r>
            <a:r>
              <a:rPr lang="en-US" altLang="ja-JP" sz="2800">
                <a:solidFill>
                  <a:srgbClr val="00FF00"/>
                </a:solidFill>
              </a:rPr>
              <a:t>1   1</a:t>
            </a:r>
            <a:endParaRPr lang="en-US" altLang="en-US" sz="2800">
              <a:solidFill>
                <a:srgbClr val="00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93FFD68-1894-A140-913D-D4B452A2BCDF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93FFD68-1894-A140-913D-D4B452A2BC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54075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4730C47A-03F7-5747-8A92-8A2247CAA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115716" name="Text Box 4">
            <a:extLst>
              <a:ext uri="{FF2B5EF4-FFF2-40B4-BE49-F238E27FC236}">
                <a16:creationId xmlns:a16="http://schemas.microsoft.com/office/drawing/2014/main" id="{8D211EC3-C3F8-F04C-BC85-C4CFDCAE7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15717" name="Line 5">
            <a:extLst>
              <a:ext uri="{FF2B5EF4-FFF2-40B4-BE49-F238E27FC236}">
                <a16:creationId xmlns:a16="http://schemas.microsoft.com/office/drawing/2014/main" id="{34B66018-641F-BF42-9ECF-060DD8EC26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4114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18" name="Text Box 6">
            <a:extLst>
              <a:ext uri="{FF2B5EF4-FFF2-40B4-BE49-F238E27FC236}">
                <a16:creationId xmlns:a16="http://schemas.microsoft.com/office/drawing/2014/main" id="{7A7E382B-913C-934B-AA3E-84B510938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718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LIS</a:t>
            </a:r>
            <a:r>
              <a:rPr lang="ja-JP" altLang="en-US" sz="2800"/>
              <a:t>’</a:t>
            </a:r>
            <a:r>
              <a:rPr lang="en-US" altLang="ja-JP" sz="2800"/>
              <a:t>:                                </a:t>
            </a:r>
            <a:r>
              <a:rPr lang="en-US" altLang="ja-JP" sz="2800">
                <a:solidFill>
                  <a:srgbClr val="00FF00"/>
                </a:solidFill>
              </a:rPr>
              <a:t>1   1</a:t>
            </a:r>
            <a:endParaRPr lang="en-US" altLang="en-US" sz="2800">
              <a:solidFill>
                <a:srgbClr val="00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81A4051-31B8-5640-A7DA-20B8D4FA0BF3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81A4051-31B8-5640-A7DA-20B8D4FA0B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16152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51B5DD6A-333A-1747-876F-39AA5A843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116740" name="Text Box 4">
            <a:extLst>
              <a:ext uri="{FF2B5EF4-FFF2-40B4-BE49-F238E27FC236}">
                <a16:creationId xmlns:a16="http://schemas.microsoft.com/office/drawing/2014/main" id="{54B228D1-2EDB-954F-9A55-4BF3BC65A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16741" name="Line 5">
            <a:extLst>
              <a:ext uri="{FF2B5EF4-FFF2-40B4-BE49-F238E27FC236}">
                <a16:creationId xmlns:a16="http://schemas.microsoft.com/office/drawing/2014/main" id="{481C2253-2FC9-B343-8E1A-C7A57A7B50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4114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6742" name="Text Box 6">
            <a:extLst>
              <a:ext uri="{FF2B5EF4-FFF2-40B4-BE49-F238E27FC236}">
                <a16:creationId xmlns:a16="http://schemas.microsoft.com/office/drawing/2014/main" id="{D5449C16-D8E8-AD43-ACDA-FF6D74D61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718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LIS</a:t>
            </a:r>
            <a:r>
              <a:rPr lang="ja-JP" altLang="en-US" sz="2800"/>
              <a:t>’</a:t>
            </a:r>
            <a:r>
              <a:rPr lang="en-US" altLang="ja-JP" sz="2800"/>
              <a:t>:   </a:t>
            </a:r>
            <a:r>
              <a:rPr lang="en-US" altLang="ja-JP" sz="2800">
                <a:solidFill>
                  <a:srgbClr val="00FF00"/>
                </a:solidFill>
              </a:rPr>
              <a:t>                        2   1   1</a:t>
            </a:r>
            <a:endParaRPr lang="en-US" altLang="en-US" sz="2800">
              <a:solidFill>
                <a:srgbClr val="00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0E1E69F-F10E-7B48-A15C-2B976A09863B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0E1E69F-F10E-7B48-A15C-2B976A098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614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67B24318-17C2-0540-BA80-2AD3D78B2D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124931" name="Text Box 3">
            <a:extLst>
              <a:ext uri="{FF2B5EF4-FFF2-40B4-BE49-F238E27FC236}">
                <a16:creationId xmlns:a16="http://schemas.microsoft.com/office/drawing/2014/main" id="{C8BD7071-3180-ED42-8F22-9DC68564A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24932" name="Line 4">
            <a:extLst>
              <a:ext uri="{FF2B5EF4-FFF2-40B4-BE49-F238E27FC236}">
                <a16:creationId xmlns:a16="http://schemas.microsoft.com/office/drawing/2014/main" id="{D0575BD8-C46C-F44C-811D-B4A59B18AD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114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33" name="Text Box 5">
            <a:extLst>
              <a:ext uri="{FF2B5EF4-FFF2-40B4-BE49-F238E27FC236}">
                <a16:creationId xmlns:a16="http://schemas.microsoft.com/office/drawing/2014/main" id="{CA1B5C17-E73C-6946-81CE-F19D81BDF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718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LIS</a:t>
            </a:r>
            <a:r>
              <a:rPr lang="ja-JP" altLang="en-US" sz="2800"/>
              <a:t>’</a:t>
            </a:r>
            <a:r>
              <a:rPr lang="en-US" altLang="ja-JP" sz="2800"/>
              <a:t>:   </a:t>
            </a:r>
            <a:r>
              <a:rPr lang="en-US" altLang="ja-JP" sz="2800">
                <a:solidFill>
                  <a:srgbClr val="00FF00"/>
                </a:solidFill>
              </a:rPr>
              <a:t>                   3   2   1   1</a:t>
            </a:r>
            <a:endParaRPr lang="en-US" altLang="en-US" sz="2800">
              <a:solidFill>
                <a:srgbClr val="00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71F8A3-5DD4-2344-9AB3-4F9CF8133C7E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471F8A3-5DD4-2344-9AB3-4F9CF8133C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17980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AF4CB937-A3F8-8C44-AF09-86A5B1835E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125955" name="Text Box 3">
            <a:extLst>
              <a:ext uri="{FF2B5EF4-FFF2-40B4-BE49-F238E27FC236}">
                <a16:creationId xmlns:a16="http://schemas.microsoft.com/office/drawing/2014/main" id="{D876B6E4-17DB-F640-9E99-06593B708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25956" name="Line 4">
            <a:extLst>
              <a:ext uri="{FF2B5EF4-FFF2-40B4-BE49-F238E27FC236}">
                <a16:creationId xmlns:a16="http://schemas.microsoft.com/office/drawing/2014/main" id="{48DCA573-33E8-F248-98FD-5D95BDF063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114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5957" name="Text Box 5">
            <a:extLst>
              <a:ext uri="{FF2B5EF4-FFF2-40B4-BE49-F238E27FC236}">
                <a16:creationId xmlns:a16="http://schemas.microsoft.com/office/drawing/2014/main" id="{14454C10-A1B6-2C45-AE68-409AFC5BA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718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LIS</a:t>
            </a:r>
            <a:r>
              <a:rPr lang="ja-JP" altLang="en-US" sz="2800"/>
              <a:t>’</a:t>
            </a:r>
            <a:r>
              <a:rPr lang="en-US" altLang="ja-JP" sz="2800"/>
              <a:t>:   </a:t>
            </a:r>
            <a:r>
              <a:rPr lang="en-US" altLang="ja-JP" sz="2800">
                <a:solidFill>
                  <a:srgbClr val="00FF00"/>
                </a:solidFill>
              </a:rPr>
              <a:t>              2   3   2   1   1</a:t>
            </a:r>
            <a:endParaRPr lang="en-US" altLang="en-US" sz="2800">
              <a:solidFill>
                <a:srgbClr val="00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74CFFD0-3AF1-A548-B14C-8515AD92F0A4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74CFFD0-3AF1-A548-B14C-8515AD92F0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87807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D5B31806-6365-B346-8DFD-09F1886378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126979" name="Text Box 3">
            <a:extLst>
              <a:ext uri="{FF2B5EF4-FFF2-40B4-BE49-F238E27FC236}">
                <a16:creationId xmlns:a16="http://schemas.microsoft.com/office/drawing/2014/main" id="{32F5E237-49D8-BA48-8FE1-FF79811AC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26980" name="Line 4">
            <a:extLst>
              <a:ext uri="{FF2B5EF4-FFF2-40B4-BE49-F238E27FC236}">
                <a16:creationId xmlns:a16="http://schemas.microsoft.com/office/drawing/2014/main" id="{C3CB4E6B-3F1C-AC42-8F39-1D40366397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4114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6981" name="Text Box 5">
            <a:extLst>
              <a:ext uri="{FF2B5EF4-FFF2-40B4-BE49-F238E27FC236}">
                <a16:creationId xmlns:a16="http://schemas.microsoft.com/office/drawing/2014/main" id="{E062D57D-959F-F14C-B44F-56DBD7D89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718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LIS</a:t>
            </a:r>
            <a:r>
              <a:rPr lang="ja-JP" altLang="en-US" sz="2800"/>
              <a:t>’</a:t>
            </a:r>
            <a:r>
              <a:rPr lang="en-US" altLang="ja-JP" sz="2800"/>
              <a:t>:   </a:t>
            </a:r>
            <a:r>
              <a:rPr lang="en-US" altLang="ja-JP" sz="2800">
                <a:solidFill>
                  <a:srgbClr val="00FF00"/>
                </a:solidFill>
              </a:rPr>
              <a:t>         2   2   3   2   1   1</a:t>
            </a:r>
            <a:endParaRPr lang="en-US" altLang="en-US" sz="2800">
              <a:solidFill>
                <a:srgbClr val="00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A559CF6-C665-8241-A613-E076A570B21E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A559CF6-C665-8241-A613-E076A570B2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71742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133A7F1E-658A-F94F-81CD-FE018089B4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128003" name="Text Box 3">
            <a:extLst>
              <a:ext uri="{FF2B5EF4-FFF2-40B4-BE49-F238E27FC236}">
                <a16:creationId xmlns:a16="http://schemas.microsoft.com/office/drawing/2014/main" id="{BA9DDC70-47E2-4B4A-92A5-42CA22AA6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28004" name="Line 4">
            <a:extLst>
              <a:ext uri="{FF2B5EF4-FFF2-40B4-BE49-F238E27FC236}">
                <a16:creationId xmlns:a16="http://schemas.microsoft.com/office/drawing/2014/main" id="{E56F3E5E-3BDA-1A47-864D-4BB67619F4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4114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8005" name="Text Box 5">
            <a:extLst>
              <a:ext uri="{FF2B5EF4-FFF2-40B4-BE49-F238E27FC236}">
                <a16:creationId xmlns:a16="http://schemas.microsoft.com/office/drawing/2014/main" id="{130B7AEC-4DF6-A542-96DB-51949C45C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718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LIS</a:t>
            </a:r>
            <a:r>
              <a:rPr lang="ja-JP" altLang="en-US" sz="2800"/>
              <a:t>’</a:t>
            </a:r>
            <a:r>
              <a:rPr lang="en-US" altLang="ja-JP" sz="2800"/>
              <a:t>:   </a:t>
            </a:r>
            <a:r>
              <a:rPr lang="en-US" altLang="ja-JP" sz="2800">
                <a:solidFill>
                  <a:srgbClr val="00FF00"/>
                </a:solidFill>
              </a:rPr>
              <a:t>    4   2   2   3   2   1   1</a:t>
            </a:r>
            <a:endParaRPr lang="en-US" altLang="en-US" sz="2800">
              <a:solidFill>
                <a:srgbClr val="00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07CA10-A4A6-1C41-8596-2B29E8C75662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07CA10-A4A6-1C41-8596-2B29E8C756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0692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BFB64-4608-D441-BAC9-3F4D67B44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 hours this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9233A-7EF3-DF46-8F5B-CC32B07C6A1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Thursday: 6-8pm (Aidan)</a:t>
            </a:r>
          </a:p>
          <a:p>
            <a:pPr marL="0" indent="0">
              <a:buNone/>
            </a:pPr>
            <a:r>
              <a:rPr lang="en-US" dirty="0"/>
              <a:t>Friday: 1-3pm (Emily)</a:t>
            </a:r>
          </a:p>
          <a:p>
            <a:pPr marL="0" indent="0">
              <a:buNone/>
            </a:pPr>
            <a:r>
              <a:rPr lang="en-US" dirty="0"/>
              <a:t>Saturday: 9:30-11:30am (Millie)</a:t>
            </a:r>
          </a:p>
          <a:p>
            <a:pPr marL="0" indent="0">
              <a:buNone/>
            </a:pPr>
            <a:r>
              <a:rPr lang="en-US" dirty="0"/>
              <a:t>Sunday: 7-9pm (Carl), 8-10pm (Alan)</a:t>
            </a:r>
          </a:p>
        </p:txBody>
      </p:sp>
    </p:spTree>
    <p:extLst>
      <p:ext uri="{BB962C8B-B14F-4D97-AF65-F5344CB8AC3E}">
        <p14:creationId xmlns:p14="http://schemas.microsoft.com/office/powerpoint/2010/main" val="8764175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CE412E7E-32DD-EB4E-BE25-22168334F7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129027" name="Text Box 3">
            <a:extLst>
              <a:ext uri="{FF2B5EF4-FFF2-40B4-BE49-F238E27FC236}">
                <a16:creationId xmlns:a16="http://schemas.microsoft.com/office/drawing/2014/main" id="{214EF85F-BDD6-1F4D-A9C0-EC0190344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29028" name="Line 4">
            <a:extLst>
              <a:ext uri="{FF2B5EF4-FFF2-40B4-BE49-F238E27FC236}">
                <a16:creationId xmlns:a16="http://schemas.microsoft.com/office/drawing/2014/main" id="{595DE8A0-A90B-B948-A752-CCFBAB25C7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41148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9029" name="Text Box 5">
            <a:extLst>
              <a:ext uri="{FF2B5EF4-FFF2-40B4-BE49-F238E27FC236}">
                <a16:creationId xmlns:a16="http://schemas.microsoft.com/office/drawing/2014/main" id="{8B273CBF-C931-E047-8F8B-86252C90D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718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LIS</a:t>
            </a:r>
            <a:r>
              <a:rPr lang="ja-JP" altLang="en-US" sz="2800"/>
              <a:t>’</a:t>
            </a:r>
            <a:r>
              <a:rPr lang="en-US" altLang="ja-JP" sz="2800"/>
              <a:t>:  </a:t>
            </a:r>
            <a:r>
              <a:rPr lang="en-US" altLang="ja-JP" sz="2800">
                <a:solidFill>
                  <a:srgbClr val="00FF00"/>
                </a:solidFill>
              </a:rPr>
              <a:t>3   4   2   2   3   2   1   1</a:t>
            </a:r>
            <a:endParaRPr lang="en-US" altLang="en-US" sz="2800">
              <a:solidFill>
                <a:srgbClr val="00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DD851F4-DE07-F143-9CEE-12D2DFFB4F26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DD851F4-DE07-F143-9CEE-12D2DFFB4F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10815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CD67A661-39C9-264B-958D-4F4796FED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130051" name="Text Box 3">
            <a:extLst>
              <a:ext uri="{FF2B5EF4-FFF2-40B4-BE49-F238E27FC236}">
                <a16:creationId xmlns:a16="http://schemas.microsoft.com/office/drawing/2014/main" id="{B05F0C21-322A-2046-ABB0-5BF721302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30053" name="Text Box 5">
            <a:extLst>
              <a:ext uri="{FF2B5EF4-FFF2-40B4-BE49-F238E27FC236}">
                <a16:creationId xmlns:a16="http://schemas.microsoft.com/office/drawing/2014/main" id="{71D38A45-875C-A64B-B758-2EBD0593A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718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LIS</a:t>
            </a:r>
            <a:r>
              <a:rPr lang="ja-JP" altLang="en-US" sz="2800"/>
              <a:t>’</a:t>
            </a:r>
            <a:r>
              <a:rPr lang="en-US" altLang="ja-JP" sz="2800"/>
              <a:t>:  </a:t>
            </a:r>
            <a:r>
              <a:rPr lang="en-US" altLang="ja-JP" sz="2800">
                <a:solidFill>
                  <a:srgbClr val="00FF00"/>
                </a:solidFill>
              </a:rPr>
              <a:t>3   4   2   2   3   2   1   1</a:t>
            </a:r>
            <a:endParaRPr lang="en-US" altLang="en-US" sz="2800">
              <a:solidFill>
                <a:srgbClr val="00FF00"/>
              </a:solidFill>
            </a:endParaRPr>
          </a:p>
        </p:txBody>
      </p:sp>
      <p:graphicFrame>
        <p:nvGraphicFramePr>
          <p:cNvPr id="38917" name="Object 7">
            <a:extLst>
              <a:ext uri="{FF2B5EF4-FFF2-40B4-BE49-F238E27FC236}">
                <a16:creationId xmlns:a16="http://schemas.microsoft.com/office/drawing/2014/main" id="{04E28CFF-6D67-AF41-AEFB-52577CA938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419600"/>
          <a:ext cx="352583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88" name="Equation" r:id="rId3" imgW="33934400" imgH="6438900" progId="Equation.3">
                  <p:embed/>
                </p:oleObj>
              </mc:Choice>
              <mc:Fallback>
                <p:oleObj name="Equation" r:id="rId3" imgW="33934400" imgH="6438900" progId="Equation.3">
                  <p:embed/>
                  <p:pic>
                    <p:nvPicPr>
                      <p:cNvPr id="38917" name="Object 7">
                        <a:extLst>
                          <a:ext uri="{FF2B5EF4-FFF2-40B4-BE49-F238E27FC236}">
                            <a16:creationId xmlns:a16="http://schemas.microsoft.com/office/drawing/2014/main" id="{04E28CFF-6D67-AF41-AEFB-52577CA938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19600"/>
                        <a:ext cx="3525838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7" name="Rectangle 9">
            <a:extLst>
              <a:ext uri="{FF2B5EF4-FFF2-40B4-BE49-F238E27FC236}">
                <a16:creationId xmlns:a16="http://schemas.microsoft.com/office/drawing/2014/main" id="{F9B77038-CA2F-9C48-AEAB-E0D5A3E22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895600"/>
            <a:ext cx="457200" cy="1295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2D63F4E-CF70-F445-8FA6-0A3D97A8401F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2D63F4E-CF70-F445-8FA6-0A3D97A840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5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830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D0D2BA4E-21AF-9245-BBEB-09DCF7FD5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39939" name="TextBox 2">
            <a:extLst>
              <a:ext uri="{FF2B5EF4-FFF2-40B4-BE49-F238E27FC236}">
                <a16:creationId xmlns:a16="http://schemas.microsoft.com/office/drawing/2014/main" id="{147D729D-4573-E542-82FD-00CC81A8A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657600"/>
            <a:ext cx="5638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FF0000"/>
                </a:solidFill>
              </a:rPr>
              <a:t>What does the data structure for storing answers look like?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B91B7D8-6D04-9244-9F0D-A762992C4803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B91B7D8-6D04-9244-9F0D-A762992C48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30074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AFA479A4-295F-F442-A463-21A83C102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40963" name="TextBox 1">
            <a:extLst>
              <a:ext uri="{FF2B5EF4-FFF2-40B4-BE49-F238E27FC236}">
                <a16:creationId xmlns:a16="http://schemas.microsoft.com/office/drawing/2014/main" id="{466EEFC7-C3ED-3347-8A13-215AA310D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" y="26114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0964" name="TextBox 2">
            <a:extLst>
              <a:ext uri="{FF2B5EF4-FFF2-40B4-BE49-F238E27FC236}">
                <a16:creationId xmlns:a16="http://schemas.microsoft.com/office/drawing/2014/main" id="{996A2390-EE84-6C45-93BA-6189D9CAE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657600"/>
            <a:ext cx="5638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00FF"/>
                </a:solidFill>
              </a:rPr>
              <a:t>1-D array:  only one thing changes for recursive calls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C113B49-9A44-8A49-B86C-8A89A53AAE2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257800" y="2286000"/>
            <a:ext cx="1185729" cy="13716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2FB1CE-3650-204E-A9DD-796D7074D6B1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2110811" y="2221907"/>
            <a:ext cx="2994590" cy="1435693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B07E9A0-0A9D-F346-9012-6B513ECD89E6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B07E9A0-0A9D-F346-9012-6B513ECD8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00488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D0D2BA4E-21AF-9245-BBEB-09DCF7FD5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D775B6-4CB0-3E45-812D-FB46C198AD76}"/>
              </a:ext>
            </a:extLst>
          </p:cNvPr>
          <p:cNvSpPr txBox="1"/>
          <p:nvPr/>
        </p:nvSpPr>
        <p:spPr>
          <a:xfrm>
            <a:off x="485250" y="2721533"/>
            <a:ext cx="82807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are the “smallest” possible subproblems?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To calculate LIS’(n), what are all the subproblems we need to calculate? This is the “table”.</a:t>
            </a:r>
            <a:br>
              <a:rPr lang="en-US" sz="2800" dirty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How should we fill in the table?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Where will the answer be?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4F6E568-7523-EF4D-B679-091777AA80FA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4F6E568-7523-EF4D-B679-091777AA80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2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02524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D0D2BA4E-21AF-9245-BBEB-09DCF7FD5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D775B6-4CB0-3E45-812D-FB46C198AD76}"/>
              </a:ext>
            </a:extLst>
          </p:cNvPr>
          <p:cNvSpPr txBox="1"/>
          <p:nvPr/>
        </p:nvSpPr>
        <p:spPr>
          <a:xfrm>
            <a:off x="485250" y="2653167"/>
            <a:ext cx="82807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What are the “smallest” possible subproblems?</a:t>
            </a:r>
          </a:p>
          <a:p>
            <a:r>
              <a:rPr lang="en-US" sz="2200" dirty="0">
                <a:solidFill>
                  <a:srgbClr val="0000FF"/>
                </a:solidFill>
              </a:rPr>
              <a:t>LIS’(n) and that is well-defined for this problem</a:t>
            </a:r>
            <a:endParaRPr lang="en-US" sz="2200" dirty="0">
              <a:solidFill>
                <a:srgbClr val="FF0000"/>
              </a:solidFill>
            </a:endParaRPr>
          </a:p>
          <a:p>
            <a:endParaRPr lang="en-US" sz="2200" dirty="0">
              <a:solidFill>
                <a:srgbClr val="FF0000"/>
              </a:solidFill>
            </a:endParaRPr>
          </a:p>
          <a:p>
            <a:r>
              <a:rPr lang="en-US" sz="2200" dirty="0">
                <a:solidFill>
                  <a:srgbClr val="FF0000"/>
                </a:solidFill>
              </a:rPr>
              <a:t>To calculate LIS’(i), what are all the subproblems we need to calculate? This is the “table”.</a:t>
            </a:r>
          </a:p>
          <a:p>
            <a:r>
              <a:rPr lang="en-US" sz="2200" dirty="0">
                <a:solidFill>
                  <a:srgbClr val="0000FF"/>
                </a:solidFill>
              </a:rPr>
              <a:t>LIS’(1) … LIS’(n)</a:t>
            </a:r>
            <a:endParaRPr lang="en-US" sz="2200" dirty="0">
              <a:solidFill>
                <a:srgbClr val="FF0000"/>
              </a:solidFill>
            </a:endParaRPr>
          </a:p>
          <a:p>
            <a:endParaRPr lang="en-US" sz="2200" dirty="0">
              <a:solidFill>
                <a:srgbClr val="FF0000"/>
              </a:solidFill>
            </a:endParaRPr>
          </a:p>
          <a:p>
            <a:r>
              <a:rPr lang="en-US" sz="2200" dirty="0">
                <a:solidFill>
                  <a:srgbClr val="FF0000"/>
                </a:solidFill>
              </a:rPr>
              <a:t>How should we fill in the table?</a:t>
            </a:r>
          </a:p>
          <a:p>
            <a:r>
              <a:rPr lang="en-US" sz="2200" dirty="0">
                <a:solidFill>
                  <a:srgbClr val="0000FF"/>
                </a:solidFill>
              </a:rPr>
              <a:t>n </a:t>
            </a:r>
            <a:r>
              <a:rPr lang="en-US" sz="2200" dirty="0">
                <a:solidFill>
                  <a:srgbClr val="0000FF"/>
                </a:solidFill>
                <a:sym typeface="Wingdings" pitchFamily="2" charset="2"/>
              </a:rPr>
              <a:t> 1</a:t>
            </a:r>
            <a:endParaRPr lang="en-US" sz="2200" dirty="0">
              <a:solidFill>
                <a:srgbClr val="0000FF"/>
              </a:solidFill>
            </a:endParaRPr>
          </a:p>
          <a:p>
            <a:endParaRPr lang="en-US" sz="2200" dirty="0">
              <a:solidFill>
                <a:srgbClr val="FF0000"/>
              </a:solidFill>
            </a:endParaRPr>
          </a:p>
          <a:p>
            <a:r>
              <a:rPr lang="en-US" sz="2200" dirty="0">
                <a:solidFill>
                  <a:srgbClr val="FF0000"/>
                </a:solidFill>
              </a:rPr>
              <a:t>Where will the answer be?</a:t>
            </a:r>
          </a:p>
          <a:p>
            <a:r>
              <a:rPr lang="en-US" sz="2200" dirty="0">
                <a:solidFill>
                  <a:srgbClr val="0000FF"/>
                </a:solidFill>
              </a:rPr>
              <a:t>max(LIS’(1)…LIS’(n))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4F6E568-7523-EF4D-B679-091777AA80FA}"/>
                  </a:ext>
                </a:extLst>
              </p:cNvPr>
              <p:cNvSpPr txBox="1"/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4F6E568-7523-EF4D-B679-091777AA80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72" y="1824488"/>
                <a:ext cx="5704831" cy="612475"/>
              </a:xfrm>
              <a:prstGeom prst="rect">
                <a:avLst/>
              </a:prstGeom>
              <a:blipFill>
                <a:blip r:embed="rId3"/>
                <a:stretch>
                  <a:fillRect l="-889" t="-6250" r="-1333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597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21065E2F-9DD9-0B4B-A011-F22723F92F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graphicFrame>
        <p:nvGraphicFramePr>
          <p:cNvPr id="41986" name="Object 4">
            <a:extLst>
              <a:ext uri="{FF2B5EF4-FFF2-40B4-BE49-F238E27FC236}">
                <a16:creationId xmlns:a16="http://schemas.microsoft.com/office/drawing/2014/main" id="{BB31E177-612F-4F4E-8802-BCB27B83E7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2133600"/>
          <a:ext cx="5486400" cy="422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15" name="Bitmap Image" r:id="rId3" imgW="5473700" imgH="4216400" progId="Paint.Picture">
                  <p:embed/>
                </p:oleObj>
              </mc:Choice>
              <mc:Fallback>
                <p:oleObj name="Bitmap Image" r:id="rId3" imgW="5473700" imgH="4216400" progId="Paint.Picture">
                  <p:embed/>
                  <p:pic>
                    <p:nvPicPr>
                      <p:cNvPr id="41986" name="Object 4">
                        <a:extLst>
                          <a:ext uri="{FF2B5EF4-FFF2-40B4-BE49-F238E27FC236}">
                            <a16:creationId xmlns:a16="http://schemas.microsoft.com/office/drawing/2014/main" id="{BB31E177-612F-4F4E-8802-BCB27B83E7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5486400" cy="422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62011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D8E26DEF-E9AB-DB45-9A9F-B1214DCC7E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graphicFrame>
        <p:nvGraphicFramePr>
          <p:cNvPr id="43010" name="Object 3">
            <a:extLst>
              <a:ext uri="{FF2B5EF4-FFF2-40B4-BE49-F238E27FC236}">
                <a16:creationId xmlns:a16="http://schemas.microsoft.com/office/drawing/2014/main" id="{D0C190E3-5E37-4F4A-B965-BD7BC786AD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2133600"/>
          <a:ext cx="5486400" cy="422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39" name="Bitmap Image" r:id="rId3" imgW="5473700" imgH="4216400" progId="Paint.Picture">
                  <p:embed/>
                </p:oleObj>
              </mc:Choice>
              <mc:Fallback>
                <p:oleObj name="Bitmap Image" r:id="rId3" imgW="5473700" imgH="4216400" progId="Paint.Picture">
                  <p:embed/>
                  <p:pic>
                    <p:nvPicPr>
                      <p:cNvPr id="43010" name="Object 3">
                        <a:extLst>
                          <a:ext uri="{FF2B5EF4-FFF2-40B4-BE49-F238E27FC236}">
                            <a16:creationId xmlns:a16="http://schemas.microsoft.com/office/drawing/2014/main" id="{D0C190E3-5E37-4F4A-B965-BD7BC786AD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5486400" cy="422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76" name="Rectangle 4">
            <a:extLst>
              <a:ext uri="{FF2B5EF4-FFF2-40B4-BE49-F238E27FC236}">
                <a16:creationId xmlns:a16="http://schemas.microsoft.com/office/drawing/2014/main" id="{9751953B-77FC-6D4A-B791-3593734B3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971800"/>
            <a:ext cx="42672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1077" name="Text Box 5">
            <a:extLst>
              <a:ext uri="{FF2B5EF4-FFF2-40B4-BE49-F238E27FC236}">
                <a16:creationId xmlns:a16="http://schemas.microsoft.com/office/drawing/2014/main" id="{184FDFF1-E2C0-294C-B6C3-4A64E259E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895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start from the end (bottom)</a:t>
            </a:r>
          </a:p>
        </p:txBody>
      </p:sp>
    </p:spTree>
    <p:extLst>
      <p:ext uri="{BB962C8B-B14F-4D97-AF65-F5344CB8AC3E}">
        <p14:creationId xmlns:p14="http://schemas.microsoft.com/office/powerpoint/2010/main" val="15729710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616F0747-6225-434A-9F3E-D44D91D031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graphicFrame>
        <p:nvGraphicFramePr>
          <p:cNvPr id="44034" name="Object 3">
            <a:extLst>
              <a:ext uri="{FF2B5EF4-FFF2-40B4-BE49-F238E27FC236}">
                <a16:creationId xmlns:a16="http://schemas.microsoft.com/office/drawing/2014/main" id="{9D49D46E-A307-F44A-8950-03BC39CB12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2133600"/>
          <a:ext cx="5486400" cy="422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7" name="Bitmap Image" r:id="rId3" imgW="5473700" imgH="4216400" progId="Paint.Picture">
                  <p:embed/>
                </p:oleObj>
              </mc:Choice>
              <mc:Fallback>
                <p:oleObj name="Bitmap Image" r:id="rId3" imgW="5473700" imgH="4216400" progId="Paint.Picture">
                  <p:embed/>
                  <p:pic>
                    <p:nvPicPr>
                      <p:cNvPr id="44034" name="Object 3">
                        <a:extLst>
                          <a:ext uri="{FF2B5EF4-FFF2-40B4-BE49-F238E27FC236}">
                            <a16:creationId xmlns:a16="http://schemas.microsoft.com/office/drawing/2014/main" id="{9D49D46E-A307-F44A-8950-03BC39CB12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5486400" cy="422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100" name="Rectangle 4">
            <a:extLst>
              <a:ext uri="{FF2B5EF4-FFF2-40B4-BE49-F238E27FC236}">
                <a16:creationId xmlns:a16="http://schemas.microsoft.com/office/drawing/2014/main" id="{819A33EE-07AE-694E-868F-E2AE67211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276600"/>
            <a:ext cx="5410200" cy="167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BA0D7E8-3E8C-1641-9EA5-29B8E23055CF}"/>
                  </a:ext>
                </a:extLst>
              </p:cNvPr>
              <p:cNvSpPr txBox="1"/>
              <p:nvPr/>
            </p:nvSpPr>
            <p:spPr>
              <a:xfrm>
                <a:off x="4689348" y="2600654"/>
                <a:ext cx="4082721" cy="4374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𝐿𝐼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limLow>
                            <m:limLowPr>
                              <m:ctrlP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𝑥𝑗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𝑥𝑖</m:t>
                              </m:r>
                            </m:lim>
                          </m:limLow>
                        </m:fName>
                        <m:e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𝐿𝐼𝑆</m:t>
                          </m:r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BA0D7E8-3E8C-1641-9EA5-29B8E23055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348" y="2600654"/>
                <a:ext cx="4082721" cy="437492"/>
              </a:xfrm>
              <a:prstGeom prst="rect">
                <a:avLst/>
              </a:prstGeom>
              <a:blipFill>
                <a:blip r:embed="rId5"/>
                <a:stretch>
                  <a:fillRect l="-619" t="-2857" r="-1238" b="-2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216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159ABC74-85EB-254C-A790-F2788BDF1D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graphicFrame>
        <p:nvGraphicFramePr>
          <p:cNvPr id="45058" name="Object 3">
            <a:extLst>
              <a:ext uri="{FF2B5EF4-FFF2-40B4-BE49-F238E27FC236}">
                <a16:creationId xmlns:a16="http://schemas.microsoft.com/office/drawing/2014/main" id="{0AE40987-E23F-0545-B091-D6F6E03FC9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2133600"/>
          <a:ext cx="5486400" cy="422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09" name="Bitmap Image" r:id="rId3" imgW="5473700" imgH="4216400" progId="Paint.Picture">
                  <p:embed/>
                </p:oleObj>
              </mc:Choice>
              <mc:Fallback>
                <p:oleObj name="Bitmap Image" r:id="rId3" imgW="5473700" imgH="4216400" progId="Paint.Picture">
                  <p:embed/>
                  <p:pic>
                    <p:nvPicPr>
                      <p:cNvPr id="45058" name="Object 3">
                        <a:extLst>
                          <a:ext uri="{FF2B5EF4-FFF2-40B4-BE49-F238E27FC236}">
                            <a16:creationId xmlns:a16="http://schemas.microsoft.com/office/drawing/2014/main" id="{0AE40987-E23F-0545-B091-D6F6E03FC9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5486400" cy="422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4" name="Rectangle 4">
            <a:extLst>
              <a:ext uri="{FF2B5EF4-FFF2-40B4-BE49-F238E27FC236}">
                <a16:creationId xmlns:a16="http://schemas.microsoft.com/office/drawing/2014/main" id="{9011A6EA-FBA5-9E49-8C1A-2A49317EC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953000"/>
            <a:ext cx="3657600" cy="1066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aphicFrame>
        <p:nvGraphicFramePr>
          <p:cNvPr id="133126" name="Object 6">
            <a:extLst>
              <a:ext uri="{FF2B5EF4-FFF2-40B4-BE49-F238E27FC236}">
                <a16:creationId xmlns:a16="http://schemas.microsoft.com/office/drawing/2014/main" id="{A3376195-4CD3-7D45-BE63-959531331E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512840"/>
              </p:ext>
            </p:extLst>
          </p:nvPr>
        </p:nvGraphicFramePr>
        <p:xfrm>
          <a:off x="5237163" y="5160963"/>
          <a:ext cx="2916237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10" name="Equation" r:id="rId5" imgW="33934400" imgH="6438900" progId="Equation.3">
                  <p:embed/>
                </p:oleObj>
              </mc:Choice>
              <mc:Fallback>
                <p:oleObj name="Equation" r:id="rId5" imgW="33934400" imgH="6438900" progId="Equation.3">
                  <p:embed/>
                  <p:pic>
                    <p:nvPicPr>
                      <p:cNvPr id="133126" name="Object 6">
                        <a:extLst>
                          <a:ext uri="{FF2B5EF4-FFF2-40B4-BE49-F238E27FC236}">
                            <a16:creationId xmlns:a16="http://schemas.microsoft.com/office/drawing/2014/main" id="{A3376195-4CD3-7D45-BE63-959531331E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7163" y="5160963"/>
                        <a:ext cx="2916237" cy="5540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820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51154-7BB6-1B4F-85D3-36BB0B298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ECD6F-EC4F-CC4B-8F98-29212123E09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Thursday:</a:t>
            </a:r>
          </a:p>
          <a:p>
            <a:pPr lvl="1"/>
            <a:r>
              <a:rPr lang="en-US" sz="2400" dirty="0"/>
              <a:t>8-9pm (Emily—Edmunds upstairs, Carl—Edmunds upstairs)</a:t>
            </a:r>
          </a:p>
          <a:p>
            <a:pPr marL="0" indent="0">
              <a:buNone/>
            </a:pPr>
            <a:r>
              <a:rPr lang="en-US" dirty="0"/>
              <a:t>Friday:</a:t>
            </a:r>
          </a:p>
          <a:p>
            <a:pPr lvl="1"/>
            <a:r>
              <a:rPr lang="en-US" sz="2400" dirty="0"/>
              <a:t>9-10am (Millie—Edmunds downstairs)</a:t>
            </a:r>
          </a:p>
          <a:p>
            <a:pPr lvl="1"/>
            <a:r>
              <a:rPr lang="en-US" sz="2400" dirty="0"/>
              <a:t>2-3pm (</a:t>
            </a:r>
            <a:r>
              <a:rPr lang="en-US" sz="2400" dirty="0" err="1"/>
              <a:t>Jiahao</a:t>
            </a:r>
            <a:r>
              <a:rPr lang="en-US" sz="2400" dirty="0"/>
              <a:t>—Edmunds downstairs, Aidan)</a:t>
            </a:r>
          </a:p>
          <a:p>
            <a:pPr lvl="1"/>
            <a:r>
              <a:rPr lang="en-US" sz="2400" dirty="0"/>
              <a:t>3-4pm(</a:t>
            </a:r>
            <a:r>
              <a:rPr lang="en-US" sz="2400" dirty="0" err="1"/>
              <a:t>Jiahao</a:t>
            </a:r>
            <a:r>
              <a:rPr lang="en-US" sz="2400" dirty="0"/>
              <a:t>—Edmunds downstairs)</a:t>
            </a:r>
          </a:p>
          <a:p>
            <a:pPr lvl="1"/>
            <a:r>
              <a:rPr lang="en-US" sz="2400" dirty="0"/>
              <a:t>4-5pm (Millie)</a:t>
            </a:r>
          </a:p>
        </p:txBody>
      </p:sp>
    </p:spTree>
    <p:extLst>
      <p:ext uri="{BB962C8B-B14F-4D97-AF65-F5344CB8AC3E}">
        <p14:creationId xmlns:p14="http://schemas.microsoft.com/office/powerpoint/2010/main" val="11111234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F641A087-7A0F-3F49-AA9F-439CF29118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3: Analysis</a:t>
            </a:r>
          </a:p>
        </p:txBody>
      </p:sp>
      <p:pic>
        <p:nvPicPr>
          <p:cNvPr id="47106" name="Picture 5">
            <a:extLst>
              <a:ext uri="{FF2B5EF4-FFF2-40B4-BE49-F238E27FC236}">
                <a16:creationId xmlns:a16="http://schemas.microsoft.com/office/drawing/2014/main" id="{5214A8A3-DF27-9D43-B6D8-E7FE96D8A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5486400" cy="422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1FE3D8C-1935-F04E-A19D-A4A6AC5C5EB7}"/>
              </a:ext>
            </a:extLst>
          </p:cNvPr>
          <p:cNvSpPr txBox="1"/>
          <p:nvPr/>
        </p:nvSpPr>
        <p:spPr>
          <a:xfrm>
            <a:off x="4768516" y="2129757"/>
            <a:ext cx="31438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Space requirements?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Running time?</a:t>
            </a:r>
            <a:endParaRPr lang="el-GR" altLang="en-US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0567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F641A087-7A0F-3F49-AA9F-439CF29118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3: Analysis</a:t>
            </a:r>
          </a:p>
        </p:txBody>
      </p:sp>
      <p:pic>
        <p:nvPicPr>
          <p:cNvPr id="47106" name="Picture 5">
            <a:extLst>
              <a:ext uri="{FF2B5EF4-FFF2-40B4-BE49-F238E27FC236}">
                <a16:creationId xmlns:a16="http://schemas.microsoft.com/office/drawing/2014/main" id="{5214A8A3-DF27-9D43-B6D8-E7FE96D8A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5486400" cy="422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1FE3D8C-1935-F04E-A19D-A4A6AC5C5EB7}"/>
              </a:ext>
            </a:extLst>
          </p:cNvPr>
          <p:cNvSpPr txBox="1"/>
          <p:nvPr/>
        </p:nvSpPr>
        <p:spPr>
          <a:xfrm>
            <a:off x="4768516" y="2129757"/>
            <a:ext cx="377379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Space requirements: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(n)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Running time: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(n</a:t>
            </a:r>
            <a:r>
              <a:rPr lang="en-US" altLang="en-US" sz="2800" baseline="30000" dirty="0">
                <a:solidFill>
                  <a:srgbClr val="0000FF"/>
                </a:solidFill>
                <a:cs typeface="Arial" panose="020B0604020202020204" pitchFamily="34" charset="0"/>
              </a:rPr>
              <a:t>2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)</a:t>
            </a:r>
            <a:endParaRPr lang="el-GR" altLang="en-US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1325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D5AE0694-BBA1-6148-847A-4D7F1E27D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Another solution</a:t>
            </a: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2EC24043-5583-4241-A8FB-0FF6F8818D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19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Can we use LCS to solve this problem?</a:t>
            </a:r>
          </a:p>
        </p:txBody>
      </p:sp>
      <p:sp>
        <p:nvSpPr>
          <p:cNvPr id="135172" name="Text Box 4">
            <a:extLst>
              <a:ext uri="{FF2B5EF4-FFF2-40B4-BE49-F238E27FC236}">
                <a16:creationId xmlns:a16="http://schemas.microsoft.com/office/drawing/2014/main" id="{6C7CA66B-826F-8647-854A-D3CBE7C54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5908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  <p:sp>
        <p:nvSpPr>
          <p:cNvPr id="135173" name="Text Box 5">
            <a:extLst>
              <a:ext uri="{FF2B5EF4-FFF2-40B4-BE49-F238E27FC236}">
                <a16:creationId xmlns:a16="http://schemas.microsoft.com/office/drawing/2014/main" id="{0F069DE6-2BAE-8148-A604-A4960C3F5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657600"/>
            <a:ext cx="411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2  3  5  6  6  7  8  9</a:t>
            </a:r>
          </a:p>
        </p:txBody>
      </p:sp>
      <p:sp>
        <p:nvSpPr>
          <p:cNvPr id="135174" name="Text Box 6">
            <a:extLst>
              <a:ext uri="{FF2B5EF4-FFF2-40B4-BE49-F238E27FC236}">
                <a16:creationId xmlns:a16="http://schemas.microsoft.com/office/drawing/2014/main" id="{388684EA-F014-EE47-B81D-0E977019A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138488"/>
            <a:ext cx="1828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00FF00"/>
                </a:solidFill>
                <a:latin typeface="Arial" charset="0"/>
                <a:ea typeface="ＭＳ Ｐゴシック" charset="0"/>
              </a:rPr>
              <a:t>LCS</a:t>
            </a:r>
          </a:p>
        </p:txBody>
      </p:sp>
    </p:spTree>
    <p:extLst>
      <p:ext uri="{BB962C8B-B14F-4D97-AF65-F5344CB8AC3E}">
        <p14:creationId xmlns:p14="http://schemas.microsoft.com/office/powerpoint/2010/main" val="222850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/>
      <p:bldP spid="13517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C0C2A821-6BAA-344E-92EC-B11C9931C6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Another solution</a:t>
            </a:r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F5839D39-11C6-6C42-85D9-697496BD2D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19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Can we use LCS to solve this problem?</a:t>
            </a:r>
          </a:p>
        </p:txBody>
      </p:sp>
      <p:sp>
        <p:nvSpPr>
          <p:cNvPr id="136196" name="Text Box 4">
            <a:extLst>
              <a:ext uri="{FF2B5EF4-FFF2-40B4-BE49-F238E27FC236}">
                <a16:creationId xmlns:a16="http://schemas.microsoft.com/office/drawing/2014/main" id="{4EE5F648-3037-0B40-A3EA-FC141087B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5908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</a:t>
            </a:r>
            <a:r>
              <a:rPr lang="en-US" sz="360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  8  6  </a:t>
            </a:r>
            <a:r>
              <a:rPr lang="en-US" sz="3600">
                <a:solidFill>
                  <a:srgbClr val="00FF00"/>
                </a:solidFill>
                <a:latin typeface="Arial" charset="0"/>
                <a:ea typeface="ＭＳ Ｐゴシック" charset="0"/>
              </a:rPr>
              <a:t>3  6</a:t>
            </a: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  9  </a:t>
            </a:r>
            <a:r>
              <a:rPr lang="en-US" sz="3600">
                <a:solidFill>
                  <a:srgbClr val="00FF00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136197" name="Text Box 5">
            <a:extLst>
              <a:ext uri="{FF2B5EF4-FFF2-40B4-BE49-F238E27FC236}">
                <a16:creationId xmlns:a16="http://schemas.microsoft.com/office/drawing/2014/main" id="{5FD757DC-832F-1542-A4A8-00EB03435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657600"/>
            <a:ext cx="411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FF00"/>
                </a:solidFill>
                <a:latin typeface="Arial" charset="0"/>
                <a:ea typeface="ＭＳ Ｐゴシック" charset="0"/>
              </a:rPr>
              <a:t>2  3 </a:t>
            </a: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 5  </a:t>
            </a:r>
            <a:r>
              <a:rPr lang="en-US" sz="3600">
                <a:solidFill>
                  <a:srgbClr val="00FF00"/>
                </a:solidFill>
                <a:latin typeface="Arial" charset="0"/>
                <a:ea typeface="ＭＳ Ｐゴシック" charset="0"/>
              </a:rPr>
              <a:t>6</a:t>
            </a: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  6  </a:t>
            </a:r>
            <a:r>
              <a:rPr lang="en-US" sz="3600">
                <a:solidFill>
                  <a:srgbClr val="00FF00"/>
                </a:solidFill>
                <a:latin typeface="Arial" charset="0"/>
                <a:ea typeface="ＭＳ Ｐゴシック" charset="0"/>
              </a:rPr>
              <a:t>7</a:t>
            </a: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  8  9</a:t>
            </a:r>
          </a:p>
        </p:txBody>
      </p:sp>
      <p:sp>
        <p:nvSpPr>
          <p:cNvPr id="136198" name="Text Box 6">
            <a:extLst>
              <a:ext uri="{FF2B5EF4-FFF2-40B4-BE49-F238E27FC236}">
                <a16:creationId xmlns:a16="http://schemas.microsoft.com/office/drawing/2014/main" id="{CE077751-8E55-864C-A298-135A909E3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138488"/>
            <a:ext cx="1828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00FF00"/>
                </a:solidFill>
                <a:latin typeface="Arial" charset="0"/>
                <a:ea typeface="ＭＳ Ｐゴシック" charset="0"/>
              </a:rPr>
              <a:t>LCS</a:t>
            </a:r>
          </a:p>
        </p:txBody>
      </p:sp>
    </p:spTree>
    <p:extLst>
      <p:ext uri="{BB962C8B-B14F-4D97-AF65-F5344CB8AC3E}">
        <p14:creationId xmlns:p14="http://schemas.microsoft.com/office/powerpoint/2010/main" val="12060115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795B3DC-8C17-2A42-9E18-04B9610D96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Edit distance </a:t>
            </a:r>
            <a:br>
              <a:rPr lang="en-US">
                <a:cs typeface="+mj-cs"/>
              </a:rPr>
            </a:br>
            <a:r>
              <a:rPr lang="en-US">
                <a:cs typeface="+mj-cs"/>
              </a:rPr>
              <a:t>(aka Levenshtein distance)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0FD377E-69AB-E44D-87E2-863A3DB72C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0907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Edit distance between two strings is the minimum number of insertions, deletions and substitutions required to transform string s</a:t>
            </a:r>
            <a:r>
              <a:rPr lang="en-US" sz="2800" baseline="-25000" dirty="0">
                <a:cs typeface="+mn-cs"/>
              </a:rPr>
              <a:t>1 </a:t>
            </a:r>
            <a:r>
              <a:rPr lang="en-US" sz="2800" dirty="0">
                <a:cs typeface="+mn-cs"/>
              </a:rPr>
              <a:t>into string s</a:t>
            </a:r>
            <a:r>
              <a:rPr lang="en-US" sz="2800" baseline="-25000" dirty="0">
                <a:cs typeface="+mn-cs"/>
              </a:rPr>
              <a:t>2</a:t>
            </a:r>
            <a:endParaRPr lang="en-US" sz="2800" dirty="0">
              <a:cs typeface="+mn-cs"/>
            </a:endParaRP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5A2C76D2-1BF0-DF4E-BC6D-08EA7B5EF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EF9600"/>
                </a:solidFill>
                <a:latin typeface="Arial" charset="0"/>
                <a:ea typeface="ＭＳ Ｐゴシック" charset="0"/>
              </a:rPr>
              <a:t>Insertion:</a:t>
            </a:r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06A9E410-52FC-7743-A87D-76A3C4D18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648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ABACED</a:t>
            </a:r>
          </a:p>
        </p:txBody>
      </p:sp>
      <p:sp>
        <p:nvSpPr>
          <p:cNvPr id="19462" name="AutoShape 6">
            <a:extLst>
              <a:ext uri="{FF2B5EF4-FFF2-40B4-BE49-F238E27FC236}">
                <a16:creationId xmlns:a16="http://schemas.microsoft.com/office/drawing/2014/main" id="{AADD6517-83B3-5A44-864F-D581DFAF7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6482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9463" name="Text Box 7">
            <a:extLst>
              <a:ext uri="{FF2B5EF4-FFF2-40B4-BE49-F238E27FC236}">
                <a16:creationId xmlns:a16="http://schemas.microsoft.com/office/drawing/2014/main" id="{AC3F3EBC-6A2A-C646-8084-C0A3B1B5D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648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ABAC</a:t>
            </a:r>
            <a:r>
              <a:rPr lang="en-US" sz="2400" dirty="0">
                <a:solidFill>
                  <a:srgbClr val="FF9E00"/>
                </a:solidFill>
                <a:latin typeface="Arial" charset="0"/>
                <a:ea typeface="ＭＳ Ｐゴシック" charset="0"/>
              </a:rPr>
              <a:t>C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ED</a:t>
            </a:r>
          </a:p>
        </p:txBody>
      </p:sp>
      <p:sp>
        <p:nvSpPr>
          <p:cNvPr id="19464" name="AutoShape 8">
            <a:extLst>
              <a:ext uri="{FF2B5EF4-FFF2-40B4-BE49-F238E27FC236}">
                <a16:creationId xmlns:a16="http://schemas.microsoft.com/office/drawing/2014/main" id="{DA923EE1-9995-C54D-8ABA-AEB734CEB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6482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9465" name="Text Box 9">
            <a:extLst>
              <a:ext uri="{FF2B5EF4-FFF2-40B4-BE49-F238E27FC236}">
                <a16:creationId xmlns:a16="http://schemas.microsoft.com/office/drawing/2014/main" id="{1430DEFA-2E68-7F44-9FFC-7E57075B4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6482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9E00"/>
                </a:solidFill>
                <a:latin typeface="Arial" charset="0"/>
                <a:ea typeface="ＭＳ Ｐゴシック" charset="0"/>
              </a:rPr>
              <a:t>D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ABACCED</a:t>
            </a:r>
          </a:p>
        </p:txBody>
      </p:sp>
      <p:sp>
        <p:nvSpPr>
          <p:cNvPr id="19466" name="Text Box 10">
            <a:extLst>
              <a:ext uri="{FF2B5EF4-FFF2-40B4-BE49-F238E27FC236}">
                <a16:creationId xmlns:a16="http://schemas.microsoft.com/office/drawing/2014/main" id="{A48C826D-F136-8541-BFF8-C50BD4C91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410200"/>
            <a:ext cx="129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FF9E00"/>
                </a:solidFill>
              </a:rPr>
              <a:t>Insert </a:t>
            </a:r>
            <a:r>
              <a:rPr lang="ja-JP" altLang="en-US" sz="2000">
                <a:solidFill>
                  <a:srgbClr val="FF9E00"/>
                </a:solidFill>
              </a:rPr>
              <a:t>‘</a:t>
            </a:r>
            <a:r>
              <a:rPr lang="en-US" altLang="ja-JP" sz="2000" dirty="0">
                <a:solidFill>
                  <a:srgbClr val="FF9E00"/>
                </a:solidFill>
              </a:rPr>
              <a:t>C</a:t>
            </a:r>
            <a:r>
              <a:rPr lang="ja-JP" altLang="en-US" sz="2000">
                <a:solidFill>
                  <a:srgbClr val="FF9E00"/>
                </a:solidFill>
              </a:rPr>
              <a:t>’</a:t>
            </a:r>
            <a:endParaRPr lang="en-US" altLang="en-US" sz="2000" dirty="0">
              <a:solidFill>
                <a:srgbClr val="FF9E00"/>
              </a:solidFill>
            </a:endParaRPr>
          </a:p>
        </p:txBody>
      </p:sp>
      <p:sp>
        <p:nvSpPr>
          <p:cNvPr id="19467" name="Text Box 11">
            <a:extLst>
              <a:ext uri="{FF2B5EF4-FFF2-40B4-BE49-F238E27FC236}">
                <a16:creationId xmlns:a16="http://schemas.microsoft.com/office/drawing/2014/main" id="{CD005840-CD7E-1E41-94B1-271C7128B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410200"/>
            <a:ext cx="129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FF9E00"/>
                </a:solidFill>
              </a:rPr>
              <a:t>Insert </a:t>
            </a:r>
            <a:r>
              <a:rPr lang="ja-JP" altLang="en-US" sz="2000">
                <a:solidFill>
                  <a:srgbClr val="FF9E00"/>
                </a:solidFill>
              </a:rPr>
              <a:t>‘</a:t>
            </a:r>
            <a:r>
              <a:rPr lang="en-US" altLang="ja-JP" sz="2000" dirty="0">
                <a:solidFill>
                  <a:srgbClr val="FF9E00"/>
                </a:solidFill>
              </a:rPr>
              <a:t>D</a:t>
            </a:r>
            <a:r>
              <a:rPr lang="ja-JP" altLang="en-US" sz="2000">
                <a:solidFill>
                  <a:srgbClr val="FF9E00"/>
                </a:solidFill>
              </a:rPr>
              <a:t>’</a:t>
            </a:r>
            <a:endParaRPr lang="en-US" altLang="en-US" sz="2000" dirty="0">
              <a:solidFill>
                <a:srgbClr val="FF9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74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  <p:bldP spid="19462" grpId="0" animBg="1"/>
      <p:bldP spid="19463" grpId="0"/>
      <p:bldP spid="19464" grpId="0" animBg="1"/>
      <p:bldP spid="19465" grpId="0"/>
      <p:bldP spid="19466" grpId="0"/>
      <p:bldP spid="1946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28DF856-0D99-4543-B0A7-88EAEA9E66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Edit distance </a:t>
            </a:r>
            <a:br>
              <a:rPr lang="en-US">
                <a:cs typeface="+mj-cs"/>
              </a:rPr>
            </a:br>
            <a:r>
              <a:rPr lang="en-US">
                <a:cs typeface="+mj-cs"/>
              </a:rPr>
              <a:t>(aka Levenshtein distance)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F60D9CD1-75BD-DE4F-8190-B3100FCAC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9E00"/>
                </a:solidFill>
                <a:latin typeface="Arial" charset="0"/>
                <a:ea typeface="ＭＳ Ｐゴシック" charset="0"/>
              </a:rPr>
              <a:t>Deletion:</a:t>
            </a:r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4A1BBBB6-4B6B-2D48-AA08-6A9649425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648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ABACED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E207895-C16C-FD42-87FB-F818F537A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19263"/>
            <a:ext cx="8229600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800"/>
              <a:t>Edit distance between two strings is the minimum number of insertions, deletions and substitutions required to transform string s</a:t>
            </a:r>
            <a:r>
              <a:rPr lang="en-US" sz="2800" baseline="-25000"/>
              <a:t>1 </a:t>
            </a:r>
            <a:r>
              <a:rPr lang="en-US" sz="2800"/>
              <a:t>into string s</a:t>
            </a:r>
            <a:r>
              <a:rPr lang="en-US" sz="2800" baseline="-2500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08430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4DB4298-E265-A149-9903-8F4C93E880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Edit distance </a:t>
            </a:r>
            <a:br>
              <a:rPr lang="en-US">
                <a:cs typeface="+mj-cs"/>
              </a:rPr>
            </a:br>
            <a:r>
              <a:rPr lang="en-US">
                <a:cs typeface="+mj-cs"/>
              </a:rPr>
              <a:t>(aka Levenshtein distance)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4E3161CC-43B2-2142-AFFB-2B2B71F62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9E00"/>
                </a:solidFill>
                <a:latin typeface="Arial" charset="0"/>
                <a:ea typeface="ＭＳ Ｐゴシック" charset="0"/>
              </a:rPr>
              <a:t>Deletion:</a:t>
            </a: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1B8DA643-BBF3-1744-8D77-3E1CDC50D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648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9E00"/>
                </a:solidFill>
                <a:latin typeface="Arial" charset="0"/>
                <a:ea typeface="ＭＳ Ｐゴシック" charset="0"/>
              </a:rPr>
              <a:t>A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BACED</a:t>
            </a:r>
          </a:p>
        </p:txBody>
      </p:sp>
      <p:sp>
        <p:nvSpPr>
          <p:cNvPr id="21510" name="AutoShape 6">
            <a:extLst>
              <a:ext uri="{FF2B5EF4-FFF2-40B4-BE49-F238E27FC236}">
                <a16:creationId xmlns:a16="http://schemas.microsoft.com/office/drawing/2014/main" id="{37F49E0A-5FCD-114E-BAF1-CBF6DDFAC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6482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511" name="Text Box 7">
            <a:extLst>
              <a:ext uri="{FF2B5EF4-FFF2-40B4-BE49-F238E27FC236}">
                <a16:creationId xmlns:a16="http://schemas.microsoft.com/office/drawing/2014/main" id="{82838E2B-74E4-3F46-9F75-173DDEB06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648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BACED</a:t>
            </a:r>
          </a:p>
        </p:txBody>
      </p:sp>
      <p:sp>
        <p:nvSpPr>
          <p:cNvPr id="21514" name="Text Box 10">
            <a:extLst>
              <a:ext uri="{FF2B5EF4-FFF2-40B4-BE49-F238E27FC236}">
                <a16:creationId xmlns:a16="http://schemas.microsoft.com/office/drawing/2014/main" id="{BB0E64A4-2F35-9E4E-AB6F-541337D4D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334000"/>
            <a:ext cx="129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FF9E00"/>
                </a:solidFill>
              </a:rPr>
              <a:t>Delete </a:t>
            </a:r>
            <a:r>
              <a:rPr lang="ja-JP" altLang="en-US" sz="2000">
                <a:solidFill>
                  <a:srgbClr val="FF9E00"/>
                </a:solidFill>
              </a:rPr>
              <a:t>‘</a:t>
            </a:r>
            <a:r>
              <a:rPr lang="en-US" altLang="ja-JP" sz="2000" dirty="0">
                <a:solidFill>
                  <a:srgbClr val="FF9E00"/>
                </a:solidFill>
              </a:rPr>
              <a:t>A</a:t>
            </a:r>
            <a:r>
              <a:rPr lang="ja-JP" altLang="en-US" sz="2000">
                <a:solidFill>
                  <a:srgbClr val="FF9E00"/>
                </a:solidFill>
              </a:rPr>
              <a:t>’</a:t>
            </a:r>
            <a:endParaRPr lang="en-US" altLang="en-US" sz="2000" dirty="0">
              <a:solidFill>
                <a:srgbClr val="FF9E00"/>
              </a:solidFill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46F92AB4-CFBC-EB48-8B67-BE1BE599E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19263"/>
            <a:ext cx="8229600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800"/>
              <a:t>Edit distance between two strings is the minimum number of insertions, deletions and substitutions required to transform string s</a:t>
            </a:r>
            <a:r>
              <a:rPr lang="en-US" sz="2800" baseline="-25000"/>
              <a:t>1 </a:t>
            </a:r>
            <a:r>
              <a:rPr lang="en-US" sz="2800"/>
              <a:t>into string s</a:t>
            </a:r>
            <a:r>
              <a:rPr lang="en-US" sz="2800" baseline="-2500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10799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45565FB-7EBF-774B-BAE7-4C1D3292D1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Edit distance </a:t>
            </a:r>
            <a:br>
              <a:rPr lang="en-US">
                <a:cs typeface="+mj-cs"/>
              </a:rPr>
            </a:br>
            <a:r>
              <a:rPr lang="en-US">
                <a:cs typeface="+mj-cs"/>
              </a:rPr>
              <a:t>(aka Levenshtein distance)</a:t>
            </a: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705116BA-BCB5-DA48-9F4A-4832FE87A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9E00"/>
                </a:solidFill>
                <a:latin typeface="Arial" charset="0"/>
                <a:ea typeface="ＭＳ Ｐゴシック" charset="0"/>
              </a:rPr>
              <a:t>Deletion: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CC9C301F-8D9D-FC46-98B6-AE6DFF536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648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ABACED</a:t>
            </a:r>
          </a:p>
        </p:txBody>
      </p:sp>
      <p:sp>
        <p:nvSpPr>
          <p:cNvPr id="22534" name="AutoShape 6">
            <a:extLst>
              <a:ext uri="{FF2B5EF4-FFF2-40B4-BE49-F238E27FC236}">
                <a16:creationId xmlns:a16="http://schemas.microsoft.com/office/drawing/2014/main" id="{82BD40DD-25AC-CD44-8E22-D3BDDA971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6482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E0667A0E-BF83-A247-BD5C-0A93A31AD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648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BACE</a:t>
            </a:r>
            <a:r>
              <a:rPr lang="en-US" sz="2400" dirty="0">
                <a:solidFill>
                  <a:srgbClr val="FF9E00"/>
                </a:solidFill>
                <a:latin typeface="Arial" charset="0"/>
                <a:ea typeface="ＭＳ Ｐゴシック" charset="0"/>
              </a:rPr>
              <a:t>D</a:t>
            </a:r>
          </a:p>
        </p:txBody>
      </p:sp>
      <p:sp>
        <p:nvSpPr>
          <p:cNvPr id="22536" name="AutoShape 8">
            <a:extLst>
              <a:ext uri="{FF2B5EF4-FFF2-40B4-BE49-F238E27FC236}">
                <a16:creationId xmlns:a16="http://schemas.microsoft.com/office/drawing/2014/main" id="{0B094888-DFDA-4948-A02B-9572CEDEF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6482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id="{72317FF5-34A4-8244-ADE2-34A6B610D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6482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BACE</a:t>
            </a:r>
          </a:p>
        </p:txBody>
      </p:sp>
      <p:sp>
        <p:nvSpPr>
          <p:cNvPr id="22538" name="Text Box 10">
            <a:extLst>
              <a:ext uri="{FF2B5EF4-FFF2-40B4-BE49-F238E27FC236}">
                <a16:creationId xmlns:a16="http://schemas.microsoft.com/office/drawing/2014/main" id="{A17AED24-8190-514C-89A5-9BCA1C8BA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334000"/>
            <a:ext cx="129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FF9E00"/>
                </a:solidFill>
              </a:rPr>
              <a:t>Delete </a:t>
            </a:r>
            <a:r>
              <a:rPr lang="ja-JP" altLang="en-US" sz="2000">
                <a:solidFill>
                  <a:srgbClr val="FF9E00"/>
                </a:solidFill>
              </a:rPr>
              <a:t>‘</a:t>
            </a:r>
            <a:r>
              <a:rPr lang="en-US" altLang="ja-JP" sz="2000" dirty="0">
                <a:solidFill>
                  <a:srgbClr val="FF9E00"/>
                </a:solidFill>
              </a:rPr>
              <a:t>A</a:t>
            </a:r>
            <a:r>
              <a:rPr lang="ja-JP" altLang="en-US" sz="2000">
                <a:solidFill>
                  <a:srgbClr val="FF9E00"/>
                </a:solidFill>
              </a:rPr>
              <a:t>’</a:t>
            </a:r>
            <a:endParaRPr lang="en-US" altLang="en-US" sz="2000" dirty="0">
              <a:solidFill>
                <a:srgbClr val="FF9E00"/>
              </a:solidFill>
            </a:endParaRP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80A98243-455D-ED41-BF35-9DFC54511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334000"/>
            <a:ext cx="129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FF9E00"/>
                </a:solidFill>
              </a:rPr>
              <a:t>Delete </a:t>
            </a:r>
            <a:r>
              <a:rPr lang="ja-JP" altLang="en-US" sz="2000">
                <a:solidFill>
                  <a:srgbClr val="FF9E00"/>
                </a:solidFill>
              </a:rPr>
              <a:t>‘</a:t>
            </a:r>
            <a:r>
              <a:rPr lang="en-US" altLang="ja-JP" sz="2000" dirty="0">
                <a:solidFill>
                  <a:srgbClr val="FF9E00"/>
                </a:solidFill>
              </a:rPr>
              <a:t>D</a:t>
            </a:r>
            <a:r>
              <a:rPr lang="ja-JP" altLang="en-US" sz="2000">
                <a:solidFill>
                  <a:srgbClr val="FF9E00"/>
                </a:solidFill>
              </a:rPr>
              <a:t>’</a:t>
            </a:r>
            <a:endParaRPr lang="en-US" altLang="en-US" sz="2000" dirty="0">
              <a:solidFill>
                <a:srgbClr val="FF9E00"/>
              </a:solidFill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C0AFEBDC-CCC7-714A-A0BB-B90269BCA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19263"/>
            <a:ext cx="8229600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800"/>
              <a:t>Edit distance between two strings is the minimum number of insertions, deletions and substitutions required to transform string s</a:t>
            </a:r>
            <a:r>
              <a:rPr lang="en-US" sz="2800" baseline="-25000"/>
              <a:t>1 </a:t>
            </a:r>
            <a:r>
              <a:rPr lang="en-US" sz="2800"/>
              <a:t>into string s</a:t>
            </a:r>
            <a:r>
              <a:rPr lang="en-US" sz="2800" baseline="-2500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82017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B993BEF-2C8F-0D43-B91F-2C8CD4C234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Edit distance </a:t>
            </a:r>
            <a:br>
              <a:rPr lang="en-US">
                <a:cs typeface="+mj-cs"/>
              </a:rPr>
            </a:br>
            <a:r>
              <a:rPr lang="en-US">
                <a:cs typeface="+mj-cs"/>
              </a:rPr>
              <a:t>(aka Levenshtein distance)</a:t>
            </a: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A6BFE98D-A12A-4541-BE3A-CE6AB5486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9E00"/>
                </a:solidFill>
                <a:latin typeface="Arial" charset="0"/>
                <a:ea typeface="ＭＳ Ｐゴシック" charset="0"/>
              </a:rPr>
              <a:t>Substitution:</a:t>
            </a:r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id="{4D652C9F-76EB-A54B-9588-6ECCCD1D7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648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ABACED</a:t>
            </a:r>
          </a:p>
        </p:txBody>
      </p:sp>
      <p:sp>
        <p:nvSpPr>
          <p:cNvPr id="23558" name="AutoShape 6">
            <a:extLst>
              <a:ext uri="{FF2B5EF4-FFF2-40B4-BE49-F238E27FC236}">
                <a16:creationId xmlns:a16="http://schemas.microsoft.com/office/drawing/2014/main" id="{A4514BAB-070F-954E-B9F8-DCE5884B5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6482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59" name="Text Box 7">
            <a:extLst>
              <a:ext uri="{FF2B5EF4-FFF2-40B4-BE49-F238E27FC236}">
                <a16:creationId xmlns:a16="http://schemas.microsoft.com/office/drawing/2014/main" id="{07593B59-B51A-B14D-A6A4-2A7A7ECB7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648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ABA</a:t>
            </a:r>
            <a:r>
              <a:rPr lang="en-US" sz="2400" dirty="0">
                <a:solidFill>
                  <a:srgbClr val="FF9E00"/>
                </a:solidFill>
                <a:latin typeface="Arial" charset="0"/>
                <a:ea typeface="ＭＳ Ｐゴシック" charset="0"/>
              </a:rPr>
              <a:t>D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ED</a:t>
            </a:r>
          </a:p>
        </p:txBody>
      </p:sp>
      <p:sp>
        <p:nvSpPr>
          <p:cNvPr id="23560" name="AutoShape 8">
            <a:extLst>
              <a:ext uri="{FF2B5EF4-FFF2-40B4-BE49-F238E27FC236}">
                <a16:creationId xmlns:a16="http://schemas.microsoft.com/office/drawing/2014/main" id="{8A512148-E360-9C42-B4A3-C8009807B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6482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561" name="Text Box 9">
            <a:extLst>
              <a:ext uri="{FF2B5EF4-FFF2-40B4-BE49-F238E27FC236}">
                <a16:creationId xmlns:a16="http://schemas.microsoft.com/office/drawing/2014/main" id="{4BD06BDD-E6C7-2C4B-918F-3F524BB9A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6482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ABADE</a:t>
            </a:r>
            <a:r>
              <a:rPr lang="en-US" sz="2400" dirty="0">
                <a:solidFill>
                  <a:srgbClr val="FF9E00"/>
                </a:solidFill>
                <a:latin typeface="Arial" charset="0"/>
                <a:ea typeface="ＭＳ Ｐゴシック" charset="0"/>
              </a:rPr>
              <a:t>S</a:t>
            </a:r>
          </a:p>
        </p:txBody>
      </p:sp>
      <p:sp>
        <p:nvSpPr>
          <p:cNvPr id="23562" name="Text Box 10">
            <a:extLst>
              <a:ext uri="{FF2B5EF4-FFF2-40B4-BE49-F238E27FC236}">
                <a16:creationId xmlns:a16="http://schemas.microsoft.com/office/drawing/2014/main" id="{688D3DE9-8A84-574A-81B7-7E42F3888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410200"/>
            <a:ext cx="20574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FF9E00"/>
                </a:solidFill>
              </a:rPr>
              <a:t>Sub </a:t>
            </a:r>
            <a:r>
              <a:rPr lang="ja-JP" altLang="en-US" sz="2000">
                <a:solidFill>
                  <a:srgbClr val="FF9E00"/>
                </a:solidFill>
              </a:rPr>
              <a:t>‘</a:t>
            </a:r>
            <a:r>
              <a:rPr lang="en-US" altLang="ja-JP" sz="2000" dirty="0">
                <a:solidFill>
                  <a:srgbClr val="FF9E00"/>
                </a:solidFill>
              </a:rPr>
              <a:t>D</a:t>
            </a:r>
            <a:r>
              <a:rPr lang="ja-JP" altLang="en-US" sz="2000">
                <a:solidFill>
                  <a:srgbClr val="FF9E00"/>
                </a:solidFill>
              </a:rPr>
              <a:t>’</a:t>
            </a:r>
            <a:r>
              <a:rPr lang="en-US" altLang="ja-JP" sz="2000" dirty="0">
                <a:solidFill>
                  <a:srgbClr val="FF9E00"/>
                </a:solidFill>
              </a:rPr>
              <a:t> for </a:t>
            </a:r>
            <a:r>
              <a:rPr lang="ja-JP" altLang="en-US" sz="2000">
                <a:solidFill>
                  <a:srgbClr val="FF9E00"/>
                </a:solidFill>
              </a:rPr>
              <a:t>‘</a:t>
            </a:r>
            <a:r>
              <a:rPr lang="en-US" altLang="ja-JP" sz="2000" dirty="0">
                <a:solidFill>
                  <a:srgbClr val="FF9E00"/>
                </a:solidFill>
              </a:rPr>
              <a:t>C</a:t>
            </a:r>
            <a:r>
              <a:rPr lang="ja-JP" altLang="en-US" sz="2000">
                <a:solidFill>
                  <a:srgbClr val="FF9E00"/>
                </a:solidFill>
              </a:rPr>
              <a:t>’</a:t>
            </a:r>
            <a:endParaRPr lang="en-US" altLang="en-US" sz="2000" dirty="0">
              <a:solidFill>
                <a:srgbClr val="FF9E00"/>
              </a:solidFill>
            </a:endParaRPr>
          </a:p>
        </p:txBody>
      </p:sp>
      <p:sp>
        <p:nvSpPr>
          <p:cNvPr id="23563" name="Text Box 11">
            <a:extLst>
              <a:ext uri="{FF2B5EF4-FFF2-40B4-BE49-F238E27FC236}">
                <a16:creationId xmlns:a16="http://schemas.microsoft.com/office/drawing/2014/main" id="{F54FA2D3-7353-1B44-8ABE-15A1FAF76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410200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EF9600"/>
                </a:solidFill>
              </a:rPr>
              <a:t>Sub </a:t>
            </a:r>
            <a:r>
              <a:rPr lang="ja-JP" altLang="en-US" sz="2000">
                <a:solidFill>
                  <a:srgbClr val="EF9600"/>
                </a:solidFill>
              </a:rPr>
              <a:t>‘</a:t>
            </a:r>
            <a:r>
              <a:rPr lang="en-US" altLang="ja-JP" sz="2000" dirty="0">
                <a:solidFill>
                  <a:srgbClr val="EF9600"/>
                </a:solidFill>
              </a:rPr>
              <a:t>S</a:t>
            </a:r>
            <a:r>
              <a:rPr lang="ja-JP" altLang="en-US" sz="2000">
                <a:solidFill>
                  <a:srgbClr val="EF9600"/>
                </a:solidFill>
              </a:rPr>
              <a:t>’</a:t>
            </a:r>
            <a:r>
              <a:rPr lang="en-US" altLang="ja-JP" sz="2000" dirty="0">
                <a:solidFill>
                  <a:srgbClr val="EF9600"/>
                </a:solidFill>
              </a:rPr>
              <a:t> for </a:t>
            </a:r>
            <a:r>
              <a:rPr lang="ja-JP" altLang="en-US" sz="2000">
                <a:solidFill>
                  <a:srgbClr val="EF9600"/>
                </a:solidFill>
              </a:rPr>
              <a:t>‘</a:t>
            </a:r>
            <a:r>
              <a:rPr lang="en-US" altLang="ja-JP" sz="2000" dirty="0">
                <a:solidFill>
                  <a:srgbClr val="EF9600"/>
                </a:solidFill>
              </a:rPr>
              <a:t>D</a:t>
            </a:r>
            <a:r>
              <a:rPr lang="ja-JP" altLang="en-US" sz="2000">
                <a:solidFill>
                  <a:srgbClr val="EF9600"/>
                </a:solidFill>
              </a:rPr>
              <a:t>’</a:t>
            </a:r>
            <a:endParaRPr lang="en-US" altLang="en-US" sz="2000" dirty="0">
              <a:solidFill>
                <a:srgbClr val="EF9600"/>
              </a:solidFill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D5D775DF-6306-B440-A447-4A572D5E9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19263"/>
            <a:ext cx="8229600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sz="2800"/>
              <a:t>Edit distance between two strings is the minimum number of insertions, deletions and substitutions required to transform string s</a:t>
            </a:r>
            <a:r>
              <a:rPr lang="en-US" sz="2800" baseline="-25000"/>
              <a:t>1 </a:t>
            </a:r>
            <a:r>
              <a:rPr lang="en-US" sz="2800"/>
              <a:t>into string s</a:t>
            </a:r>
            <a:r>
              <a:rPr lang="en-US" sz="2800" baseline="-2500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170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  <p:bldP spid="23559" grpId="0"/>
      <p:bldP spid="23560" grpId="0" animBg="1"/>
      <p:bldP spid="23561" grpId="0"/>
      <p:bldP spid="23562" grpId="0"/>
      <p:bldP spid="2356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470ED05-E0AB-CC43-B8A6-5316F0B2AB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Edit distance examples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E16FAD67-4BC4-2E4F-A8C9-87D12F52C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1336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Edit(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Kitten</a:t>
            </a:r>
            <a:r>
              <a:rPr lang="en-US" sz="2800" dirty="0">
                <a:latin typeface="Arial" charset="0"/>
                <a:ea typeface="ＭＳ Ｐゴシック" charset="0"/>
              </a:rPr>
              <a:t>,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Mitten</a:t>
            </a:r>
            <a:r>
              <a:rPr lang="en-US" sz="2800" dirty="0">
                <a:latin typeface="Arial" charset="0"/>
                <a:ea typeface="ＭＳ Ｐゴシック" charset="0"/>
              </a:rPr>
              <a:t>) = </a:t>
            </a: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B2B5A73E-39EB-C745-8D18-9B5AC7E46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133600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24586" name="Text Box 10">
            <a:extLst>
              <a:ext uri="{FF2B5EF4-FFF2-40B4-BE49-F238E27FC236}">
                <a16:creationId xmlns:a16="http://schemas.microsoft.com/office/drawing/2014/main" id="{9ACDDF9D-DBDC-7245-A61E-200CB897F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004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Operations:</a:t>
            </a:r>
          </a:p>
        </p:txBody>
      </p:sp>
      <p:sp>
        <p:nvSpPr>
          <p:cNvPr id="24587" name="Text Box 11">
            <a:extLst>
              <a:ext uri="{FF2B5EF4-FFF2-40B4-BE49-F238E27FC236}">
                <a16:creationId xmlns:a16="http://schemas.microsoft.com/office/drawing/2014/main" id="{F4BEDAA2-11CF-3344-8C1A-990688BE9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624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Sub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 dirty="0">
                <a:solidFill>
                  <a:srgbClr val="FF0000"/>
                </a:solidFill>
              </a:rPr>
              <a:t>M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r>
              <a:rPr lang="en-US" altLang="ja-JP" dirty="0">
                <a:solidFill>
                  <a:srgbClr val="FF0000"/>
                </a:solidFill>
              </a:rPr>
              <a:t> for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 dirty="0">
                <a:solidFill>
                  <a:srgbClr val="FF0000"/>
                </a:solidFill>
              </a:rPr>
              <a:t>K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4588" name="Text Box 12">
            <a:extLst>
              <a:ext uri="{FF2B5EF4-FFF2-40B4-BE49-F238E27FC236}">
                <a16:creationId xmlns:a16="http://schemas.microsoft.com/office/drawing/2014/main" id="{47862ED1-C75F-AF45-A0AF-16EAFE7BB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9624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M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itten</a:t>
            </a:r>
          </a:p>
        </p:txBody>
      </p:sp>
    </p:spTree>
    <p:extLst>
      <p:ext uri="{BB962C8B-B14F-4D97-AF65-F5344CB8AC3E}">
        <p14:creationId xmlns:p14="http://schemas.microsoft.com/office/powerpoint/2010/main" val="360855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6" grpId="0"/>
      <p:bldP spid="24587" grpId="0"/>
      <p:bldP spid="245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88E32DFE-97E3-CD4F-9FEE-CE0D29513A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Longest increasing subsequence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C40A22A9-6169-B74B-B0D4-C1DF2E939A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0145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/>
              <a:t>Given a sequence of numbers X = x</a:t>
            </a:r>
            <a:r>
              <a:rPr lang="en-US" altLang="en-US" baseline="-25000" dirty="0"/>
              <a:t>1</a:t>
            </a:r>
            <a:r>
              <a:rPr lang="en-US" altLang="en-US" dirty="0"/>
              <a:t>, x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dirty="0" err="1"/>
              <a:t>x</a:t>
            </a:r>
            <a:r>
              <a:rPr lang="en-US" altLang="en-US" baseline="-25000" dirty="0" err="1"/>
              <a:t>n</a:t>
            </a:r>
            <a:r>
              <a:rPr lang="en-US" altLang="en-US" dirty="0"/>
              <a:t> find the longest increasing </a:t>
            </a:r>
            <a:r>
              <a:rPr lang="en-US" altLang="en-US" i="1" dirty="0"/>
              <a:t>subsequence</a:t>
            </a:r>
            <a:r>
              <a:rPr lang="en-US" altLang="en-US" dirty="0"/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/>
              <a:t>(i</a:t>
            </a:r>
            <a:r>
              <a:rPr lang="en-US" altLang="en-US" baseline="-25000" dirty="0"/>
              <a:t>1</a:t>
            </a:r>
            <a:r>
              <a:rPr lang="en-US" altLang="en-US" dirty="0"/>
              <a:t>, i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dirty="0" err="1"/>
              <a:t>i</a:t>
            </a:r>
            <a:r>
              <a:rPr lang="en-US" altLang="en-US" baseline="-25000" dirty="0" err="1"/>
              <a:t>m</a:t>
            </a:r>
            <a:r>
              <a:rPr lang="en-US" altLang="en-US" dirty="0"/>
              <a:t>), that is a subsequence where numbers in the sequence increase.</a:t>
            </a:r>
          </a:p>
        </p:txBody>
      </p:sp>
      <p:sp>
        <p:nvSpPr>
          <p:cNvPr id="93188" name="Text Box 4">
            <a:extLst>
              <a:ext uri="{FF2B5EF4-FFF2-40B4-BE49-F238E27FC236}">
                <a16:creationId xmlns:a16="http://schemas.microsoft.com/office/drawing/2014/main" id="{90E23F5E-BE39-6A47-A88F-EE5D13C4B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4958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5  2  8  6  3  6  9  7</a:t>
            </a:r>
          </a:p>
        </p:txBody>
      </p:sp>
    </p:spTree>
    <p:extLst>
      <p:ext uri="{BB962C8B-B14F-4D97-AF65-F5344CB8AC3E}">
        <p14:creationId xmlns:p14="http://schemas.microsoft.com/office/powerpoint/2010/main" val="22903651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9369750-1B86-1F4E-ACED-473C855B8E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Edit distance examples</a:t>
            </a: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4DB7FDB1-61A0-494E-86FC-04B83E3E4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1336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Edit(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Happy</a:t>
            </a:r>
            <a:r>
              <a:rPr lang="en-US" sz="2800" dirty="0">
                <a:latin typeface="Arial" charset="0"/>
                <a:ea typeface="ＭＳ Ｐゴシック" charset="0"/>
              </a:rPr>
              <a:t>,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Hilly</a:t>
            </a:r>
            <a:r>
              <a:rPr lang="en-US" sz="2800" dirty="0">
                <a:latin typeface="Arial" charset="0"/>
                <a:ea typeface="ＭＳ Ｐゴシック" charset="0"/>
              </a:rPr>
              <a:t>) = </a:t>
            </a: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122192D3-F3E3-8D43-8C61-67A4076BF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133600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id="{FA232082-B1D7-2B47-8783-DF735A95A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004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Operations:</a:t>
            </a:r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id="{AE8B2985-A990-0447-9664-4CA837331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9624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Sub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a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r>
              <a:rPr lang="en-US" altLang="ja-JP">
                <a:solidFill>
                  <a:srgbClr val="FF0000"/>
                </a:solidFill>
              </a:rPr>
              <a:t> for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i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C6115961-1080-3E45-9D3C-929296A96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9624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H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ppy</a:t>
            </a:r>
          </a:p>
        </p:txBody>
      </p:sp>
      <p:sp>
        <p:nvSpPr>
          <p:cNvPr id="26634" name="Text Box 10">
            <a:extLst>
              <a:ext uri="{FF2B5EF4-FFF2-40B4-BE49-F238E27FC236}">
                <a16:creationId xmlns:a16="http://schemas.microsoft.com/office/drawing/2014/main" id="{0B4EF8BC-C828-3E4A-A7EF-B4824E8F4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4958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Sub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l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r>
              <a:rPr lang="en-US" altLang="ja-JP">
                <a:solidFill>
                  <a:srgbClr val="FF0000"/>
                </a:solidFill>
              </a:rPr>
              <a:t> for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p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6635" name="Text Box 11">
            <a:extLst>
              <a:ext uri="{FF2B5EF4-FFF2-40B4-BE49-F238E27FC236}">
                <a16:creationId xmlns:a16="http://schemas.microsoft.com/office/drawing/2014/main" id="{B0DE7E97-8E93-0847-8EEF-829B47C7E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4958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Hi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</a:t>
            </a: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py</a:t>
            </a:r>
          </a:p>
        </p:txBody>
      </p:sp>
      <p:sp>
        <p:nvSpPr>
          <p:cNvPr id="26636" name="Text Box 12">
            <a:extLst>
              <a:ext uri="{FF2B5EF4-FFF2-40B4-BE49-F238E27FC236}">
                <a16:creationId xmlns:a16="http://schemas.microsoft.com/office/drawing/2014/main" id="{F24656BE-6D5E-5A4C-A011-48D4727B3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029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Sub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l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r>
              <a:rPr lang="en-US" altLang="ja-JP">
                <a:solidFill>
                  <a:srgbClr val="FF0000"/>
                </a:solidFill>
              </a:rPr>
              <a:t> for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p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6637" name="Text Box 13">
            <a:extLst>
              <a:ext uri="{FF2B5EF4-FFF2-40B4-BE49-F238E27FC236}">
                <a16:creationId xmlns:a16="http://schemas.microsoft.com/office/drawing/2014/main" id="{8811A845-D925-D849-A0C6-702BF6876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029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Hil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</a:t>
            </a: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76544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  <p:bldP spid="26630" grpId="0"/>
      <p:bldP spid="26631" grpId="0"/>
      <p:bldP spid="26634" grpId="0"/>
      <p:bldP spid="26635" grpId="0"/>
      <p:bldP spid="26636" grpId="0"/>
      <p:bldP spid="2663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0190CE2-8D42-0341-BFE6-2D9C1A05F1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Edit distance examples</a:t>
            </a: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0C32BC2C-1378-444A-AF67-EBCBAEEEB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1336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Edit(</a:t>
            </a:r>
            <a:r>
              <a:rPr lang="en-US" sz="2800">
                <a:solidFill>
                  <a:srgbClr val="0000FF"/>
                </a:solidFill>
                <a:latin typeface="Arial" charset="0"/>
                <a:ea typeface="ＭＳ Ｐゴシック" charset="0"/>
              </a:rPr>
              <a:t>Banana</a:t>
            </a:r>
            <a:r>
              <a:rPr lang="en-US" sz="2800">
                <a:latin typeface="Arial" charset="0"/>
                <a:ea typeface="ＭＳ Ｐゴシック" charset="0"/>
              </a:rPr>
              <a:t>, </a:t>
            </a:r>
            <a:r>
              <a:rPr lang="en-US" sz="2800">
                <a:solidFill>
                  <a:srgbClr val="0000FF"/>
                </a:solidFill>
                <a:latin typeface="Arial" charset="0"/>
                <a:ea typeface="ＭＳ Ｐゴシック" charset="0"/>
              </a:rPr>
              <a:t>Car</a:t>
            </a:r>
            <a:r>
              <a:rPr lang="en-US" sz="2800">
                <a:latin typeface="Arial" charset="0"/>
                <a:ea typeface="ＭＳ Ｐゴシック" charset="0"/>
              </a:rPr>
              <a:t>) = </a:t>
            </a: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59DB1742-E29E-4748-B0F1-D003277E1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133600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Arial" charset="0"/>
                <a:ea typeface="ＭＳ Ｐゴシック" charset="0"/>
              </a:rPr>
              <a:t>5</a:t>
            </a:r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68303E0D-5050-7D47-932E-AA43E5C23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004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Operations:</a:t>
            </a:r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50947920-BF51-9643-9878-AEC43FDF3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9624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Delete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B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8679" name="Text Box 7">
            <a:extLst>
              <a:ext uri="{FF2B5EF4-FFF2-40B4-BE49-F238E27FC236}">
                <a16:creationId xmlns:a16="http://schemas.microsoft.com/office/drawing/2014/main" id="{8E827BB5-6E1D-B749-9066-72909AB5A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9624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anana</a:t>
            </a:r>
          </a:p>
        </p:txBody>
      </p:sp>
      <p:sp>
        <p:nvSpPr>
          <p:cNvPr id="28680" name="Text Box 8">
            <a:extLst>
              <a:ext uri="{FF2B5EF4-FFF2-40B4-BE49-F238E27FC236}">
                <a16:creationId xmlns:a16="http://schemas.microsoft.com/office/drawing/2014/main" id="{A48517EA-1FC4-FC42-A686-C66D64A2A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4958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Delete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a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8681" name="Text Box 9">
            <a:extLst>
              <a:ext uri="{FF2B5EF4-FFF2-40B4-BE49-F238E27FC236}">
                <a16:creationId xmlns:a16="http://schemas.microsoft.com/office/drawing/2014/main" id="{AA616B35-CE2D-4E4E-BCCB-E38A70390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4958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nana</a:t>
            </a:r>
          </a:p>
        </p:txBody>
      </p:sp>
      <p:sp>
        <p:nvSpPr>
          <p:cNvPr id="28682" name="Text Box 10">
            <a:extLst>
              <a:ext uri="{FF2B5EF4-FFF2-40B4-BE49-F238E27FC236}">
                <a16:creationId xmlns:a16="http://schemas.microsoft.com/office/drawing/2014/main" id="{8A580264-8A4B-624F-B181-78CD0A0FD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029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Delete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n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8683" name="Text Box 11">
            <a:extLst>
              <a:ext uri="{FF2B5EF4-FFF2-40B4-BE49-F238E27FC236}">
                <a16:creationId xmlns:a16="http://schemas.microsoft.com/office/drawing/2014/main" id="{E953623F-3F3C-8F4C-8FBA-44F11F0B8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029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naa</a:t>
            </a:r>
          </a:p>
        </p:txBody>
      </p:sp>
      <p:sp>
        <p:nvSpPr>
          <p:cNvPr id="28684" name="Text Box 12">
            <a:extLst>
              <a:ext uri="{FF2B5EF4-FFF2-40B4-BE49-F238E27FC236}">
                <a16:creationId xmlns:a16="http://schemas.microsoft.com/office/drawing/2014/main" id="{A761905A-1F66-CE43-B5C7-6B9675210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6388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Sub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C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r>
              <a:rPr lang="en-US" altLang="ja-JP">
                <a:solidFill>
                  <a:srgbClr val="FF0000"/>
                </a:solidFill>
              </a:rPr>
              <a:t> for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n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8685" name="Text Box 13">
            <a:extLst>
              <a:ext uri="{FF2B5EF4-FFF2-40B4-BE49-F238E27FC236}">
                <a16:creationId xmlns:a16="http://schemas.microsoft.com/office/drawing/2014/main" id="{6CCC22C4-8061-8847-B894-7E470F829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6388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C</a:t>
            </a: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aa</a:t>
            </a:r>
          </a:p>
        </p:txBody>
      </p:sp>
      <p:sp>
        <p:nvSpPr>
          <p:cNvPr id="28686" name="Text Box 14">
            <a:extLst>
              <a:ext uri="{FF2B5EF4-FFF2-40B4-BE49-F238E27FC236}">
                <a16:creationId xmlns:a16="http://schemas.microsoft.com/office/drawing/2014/main" id="{319D18C2-ADFA-234E-943F-6327CEDAD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172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Sub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a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r>
              <a:rPr lang="en-US" altLang="ja-JP">
                <a:solidFill>
                  <a:srgbClr val="FF0000"/>
                </a:solidFill>
              </a:rPr>
              <a:t> for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r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8687" name="Text Box 15">
            <a:extLst>
              <a:ext uri="{FF2B5EF4-FFF2-40B4-BE49-F238E27FC236}">
                <a16:creationId xmlns:a16="http://schemas.microsoft.com/office/drawing/2014/main" id="{CD1F00A7-6193-064C-BE14-B4C7CE27B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6172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Ca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85799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  <p:bldP spid="28678" grpId="0"/>
      <p:bldP spid="28679" grpId="0"/>
      <p:bldP spid="28680" grpId="0"/>
      <p:bldP spid="28681" grpId="0"/>
      <p:bldP spid="28682" grpId="0"/>
      <p:bldP spid="28683" grpId="0"/>
      <p:bldP spid="28684" grpId="0"/>
      <p:bldP spid="28685" grpId="0"/>
      <p:bldP spid="28686" grpId="0"/>
      <p:bldP spid="2868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3A88025-1E99-6846-875E-E52A312E5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Edit distance examples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D55123B7-773B-5E44-89D7-AC37F1F64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1336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Edit(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Simple</a:t>
            </a:r>
            <a:r>
              <a:rPr lang="en-US" sz="2800" dirty="0">
                <a:latin typeface="Arial" charset="0"/>
                <a:ea typeface="ＭＳ Ｐゴシック" charset="0"/>
              </a:rPr>
              <a:t>,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Apple</a:t>
            </a:r>
            <a:r>
              <a:rPr lang="en-US" sz="2800" dirty="0">
                <a:latin typeface="Arial" charset="0"/>
                <a:ea typeface="ＭＳ Ｐゴシック" charset="0"/>
              </a:rPr>
              <a:t>) = </a:t>
            </a: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D782CBCD-E2BC-A048-A455-BC2024B44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133600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29701" name="Text Box 5">
            <a:extLst>
              <a:ext uri="{FF2B5EF4-FFF2-40B4-BE49-F238E27FC236}">
                <a16:creationId xmlns:a16="http://schemas.microsoft.com/office/drawing/2014/main" id="{5EF8AAA1-B080-D142-9968-1607C62F0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004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Operations:</a:t>
            </a:r>
          </a:p>
        </p:txBody>
      </p:sp>
      <p:sp>
        <p:nvSpPr>
          <p:cNvPr id="29702" name="Text Box 6">
            <a:extLst>
              <a:ext uri="{FF2B5EF4-FFF2-40B4-BE49-F238E27FC236}">
                <a16:creationId xmlns:a16="http://schemas.microsoft.com/office/drawing/2014/main" id="{F7A323C9-62B1-1C4E-9CB7-F958AF83D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9624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Delete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S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9703" name="Text Box 7">
            <a:extLst>
              <a:ext uri="{FF2B5EF4-FFF2-40B4-BE49-F238E27FC236}">
                <a16:creationId xmlns:a16="http://schemas.microsoft.com/office/drawing/2014/main" id="{0C1AEEA1-B049-0343-8961-21F904E84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9624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imple</a:t>
            </a:r>
          </a:p>
        </p:txBody>
      </p:sp>
      <p:sp>
        <p:nvSpPr>
          <p:cNvPr id="29704" name="Text Box 8">
            <a:extLst>
              <a:ext uri="{FF2B5EF4-FFF2-40B4-BE49-F238E27FC236}">
                <a16:creationId xmlns:a16="http://schemas.microsoft.com/office/drawing/2014/main" id="{FB310B90-0CA2-5141-940E-759D60274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4958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Sub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A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r>
              <a:rPr lang="en-US" altLang="ja-JP">
                <a:solidFill>
                  <a:srgbClr val="FF0000"/>
                </a:solidFill>
              </a:rPr>
              <a:t> for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i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9705" name="Text Box 9">
            <a:extLst>
              <a:ext uri="{FF2B5EF4-FFF2-40B4-BE49-F238E27FC236}">
                <a16:creationId xmlns:a16="http://schemas.microsoft.com/office/drawing/2014/main" id="{2377E1E1-E854-204B-BDE7-4ED2C5CDC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4958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A</a:t>
            </a: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mple</a:t>
            </a:r>
          </a:p>
        </p:txBody>
      </p:sp>
      <p:sp>
        <p:nvSpPr>
          <p:cNvPr id="29706" name="Text Box 10">
            <a:extLst>
              <a:ext uri="{FF2B5EF4-FFF2-40B4-BE49-F238E27FC236}">
                <a16:creationId xmlns:a16="http://schemas.microsoft.com/office/drawing/2014/main" id="{D401235A-AECB-B246-A1BE-BCF3F9F98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029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Sub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m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r>
              <a:rPr lang="en-US" altLang="ja-JP">
                <a:solidFill>
                  <a:srgbClr val="FF0000"/>
                </a:solidFill>
              </a:rPr>
              <a:t> for </a:t>
            </a:r>
            <a:r>
              <a:rPr lang="ja-JP" altLang="en-US">
                <a:solidFill>
                  <a:srgbClr val="FF0000"/>
                </a:solidFill>
              </a:rPr>
              <a:t>‘</a:t>
            </a:r>
            <a:r>
              <a:rPr lang="en-US" altLang="ja-JP">
                <a:solidFill>
                  <a:srgbClr val="FF0000"/>
                </a:solidFill>
              </a:rPr>
              <a:t>p</a:t>
            </a:r>
            <a:r>
              <a:rPr lang="ja-JP" altLang="en-US">
                <a:solidFill>
                  <a:srgbClr val="FF0000"/>
                </a:solidFill>
              </a:rPr>
              <a:t>’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9707" name="Text Box 11">
            <a:extLst>
              <a:ext uri="{FF2B5EF4-FFF2-40B4-BE49-F238E27FC236}">
                <a16:creationId xmlns:a16="http://schemas.microsoft.com/office/drawing/2014/main" id="{C4909174-7A41-C34F-A69E-36AF68B2F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029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A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p</a:t>
            </a: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ple</a:t>
            </a:r>
          </a:p>
        </p:txBody>
      </p:sp>
    </p:spTree>
    <p:extLst>
      <p:ext uri="{BB962C8B-B14F-4D97-AF65-F5344CB8AC3E}">
        <p14:creationId xmlns:p14="http://schemas.microsoft.com/office/powerpoint/2010/main" val="327576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/>
      <p:bldP spid="29702" grpId="0"/>
      <p:bldP spid="29703" grpId="0"/>
      <p:bldP spid="29704" grpId="0"/>
      <p:bldP spid="29705" grpId="0"/>
      <p:bldP spid="29706" grpId="0"/>
      <p:bldP spid="2970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9F77B-2465-D74C-8928-974A9325D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Edit distance</a:t>
            </a:r>
          </a:p>
        </p:txBody>
      </p:sp>
      <p:sp>
        <p:nvSpPr>
          <p:cNvPr id="68610" name="TextBox 3">
            <a:extLst>
              <a:ext uri="{FF2B5EF4-FFF2-40B4-BE49-F238E27FC236}">
                <a16:creationId xmlns:a16="http://schemas.microsoft.com/office/drawing/2014/main" id="{E0305102-C831-9246-8549-0F7CBE4DA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276600"/>
            <a:ext cx="4883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</a:rPr>
              <a:t>Why might this be useful?</a:t>
            </a:r>
          </a:p>
        </p:txBody>
      </p:sp>
    </p:spTree>
    <p:extLst>
      <p:ext uri="{BB962C8B-B14F-4D97-AF65-F5344CB8AC3E}">
        <p14:creationId xmlns:p14="http://schemas.microsoft.com/office/powerpoint/2010/main" val="255672722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0532A8B-68F0-E542-B9A1-70A8A4DAAC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Is edit distance symmetric?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E29C33D-6EB2-A247-8E1D-8FBEDB67F1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/>
              <a:t>that is, is Edit(s</a:t>
            </a:r>
            <a:r>
              <a:rPr lang="en-US" altLang="en-US" baseline="-25000"/>
              <a:t>1</a:t>
            </a:r>
            <a:r>
              <a:rPr lang="en-US" altLang="en-US"/>
              <a:t>, s</a:t>
            </a:r>
            <a:r>
              <a:rPr lang="en-US" altLang="en-US" baseline="-25000"/>
              <a:t>2</a:t>
            </a:r>
            <a:r>
              <a:rPr lang="en-US" altLang="en-US"/>
              <a:t>) = Edit(s</a:t>
            </a:r>
            <a:r>
              <a:rPr lang="en-US" altLang="en-US" baseline="-25000"/>
              <a:t>2</a:t>
            </a:r>
            <a:r>
              <a:rPr lang="en-US" altLang="en-US"/>
              <a:t>, s</a:t>
            </a:r>
            <a:r>
              <a:rPr lang="en-US" altLang="en-US" baseline="-25000"/>
              <a:t>1</a:t>
            </a:r>
            <a:r>
              <a:rPr lang="en-US" altLang="en-US"/>
              <a:t>)?</a:t>
            </a:r>
          </a:p>
          <a:p>
            <a:pPr marL="0" indent="0" eaLnBrk="1" hangingPunct="1"/>
            <a:endParaRPr lang="en-US" altLang="en-US"/>
          </a:p>
          <a:p>
            <a:pPr marL="0" indent="0" eaLnBrk="1" hangingPunct="1"/>
            <a:endParaRPr lang="en-US" altLang="en-US"/>
          </a:p>
          <a:p>
            <a:pPr marL="0" indent="0" eaLnBrk="1" hangingPunct="1"/>
            <a:endParaRPr lang="en-US" altLang="en-US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Why?</a:t>
            </a:r>
          </a:p>
          <a:p>
            <a:pPr lvl="1" eaLnBrk="1" hangingPunct="1"/>
            <a:r>
              <a:rPr lang="en-US" altLang="en-US"/>
              <a:t>sub </a:t>
            </a:r>
            <a:r>
              <a:rPr lang="ja-JP" altLang="en-US"/>
              <a:t>‘</a:t>
            </a:r>
            <a:r>
              <a:rPr lang="en-US" altLang="ja-JP"/>
              <a:t>i</a:t>
            </a:r>
            <a:r>
              <a:rPr lang="ja-JP" altLang="en-US"/>
              <a:t>’</a:t>
            </a:r>
            <a:r>
              <a:rPr lang="en-US" altLang="ja-JP"/>
              <a:t> for </a:t>
            </a:r>
            <a:r>
              <a:rPr lang="ja-JP" altLang="en-US"/>
              <a:t>‘</a:t>
            </a:r>
            <a:r>
              <a:rPr lang="en-US" altLang="ja-JP"/>
              <a:t>j</a:t>
            </a:r>
            <a:r>
              <a:rPr lang="ja-JP" altLang="en-US"/>
              <a:t>’</a:t>
            </a:r>
            <a:r>
              <a:rPr lang="en-US" altLang="ja-JP"/>
              <a:t> </a:t>
            </a:r>
            <a:r>
              <a:rPr lang="en-US" altLang="ja-JP">
                <a:cs typeface="Arial" panose="020B0604020202020204" pitchFamily="34" charset="0"/>
              </a:rPr>
              <a:t>→ sub </a:t>
            </a:r>
            <a:r>
              <a:rPr lang="ja-JP" altLang="en-US">
                <a:cs typeface="Arial" panose="020B0604020202020204" pitchFamily="34" charset="0"/>
              </a:rPr>
              <a:t>‘</a:t>
            </a:r>
            <a:r>
              <a:rPr lang="en-US" altLang="ja-JP">
                <a:cs typeface="Arial" panose="020B0604020202020204" pitchFamily="34" charset="0"/>
              </a:rPr>
              <a:t>j</a:t>
            </a:r>
            <a:r>
              <a:rPr lang="ja-JP" altLang="en-US">
                <a:cs typeface="Arial" panose="020B0604020202020204" pitchFamily="34" charset="0"/>
              </a:rPr>
              <a:t>’</a:t>
            </a:r>
            <a:r>
              <a:rPr lang="en-US" altLang="ja-JP">
                <a:cs typeface="Arial" panose="020B0604020202020204" pitchFamily="34" charset="0"/>
              </a:rPr>
              <a:t> for </a:t>
            </a:r>
            <a:r>
              <a:rPr lang="ja-JP" altLang="en-US">
                <a:cs typeface="Arial" panose="020B0604020202020204" pitchFamily="34" charset="0"/>
              </a:rPr>
              <a:t>‘</a:t>
            </a:r>
            <a:r>
              <a:rPr lang="en-US" altLang="ja-JP">
                <a:cs typeface="Arial" panose="020B0604020202020204" pitchFamily="34" charset="0"/>
              </a:rPr>
              <a:t>i</a:t>
            </a:r>
            <a:r>
              <a:rPr lang="ja-JP" altLang="en-US">
                <a:cs typeface="Arial" panose="020B0604020202020204" pitchFamily="34" charset="0"/>
              </a:rPr>
              <a:t>’</a:t>
            </a:r>
            <a:endParaRPr lang="en-US" altLang="ja-JP"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>
                <a:cs typeface="Arial" panose="020B0604020202020204" pitchFamily="34" charset="0"/>
              </a:rPr>
              <a:t>delete </a:t>
            </a:r>
            <a:r>
              <a:rPr lang="ja-JP" altLang="en-US">
                <a:cs typeface="Arial" panose="020B0604020202020204" pitchFamily="34" charset="0"/>
              </a:rPr>
              <a:t>‘</a:t>
            </a:r>
            <a:r>
              <a:rPr lang="en-US" altLang="ja-JP">
                <a:cs typeface="Arial" panose="020B0604020202020204" pitchFamily="34" charset="0"/>
              </a:rPr>
              <a:t>i</a:t>
            </a:r>
            <a:r>
              <a:rPr lang="ja-JP" altLang="en-US">
                <a:cs typeface="Arial" panose="020B0604020202020204" pitchFamily="34" charset="0"/>
              </a:rPr>
              <a:t>’</a:t>
            </a:r>
            <a:r>
              <a:rPr lang="en-US" altLang="ja-JP">
                <a:cs typeface="Arial" panose="020B0604020202020204" pitchFamily="34" charset="0"/>
              </a:rPr>
              <a:t> → insert </a:t>
            </a:r>
            <a:r>
              <a:rPr lang="ja-JP" altLang="en-US">
                <a:cs typeface="Arial" panose="020B0604020202020204" pitchFamily="34" charset="0"/>
              </a:rPr>
              <a:t>‘</a:t>
            </a:r>
            <a:r>
              <a:rPr lang="en-US" altLang="ja-JP">
                <a:cs typeface="Arial" panose="020B0604020202020204" pitchFamily="34" charset="0"/>
              </a:rPr>
              <a:t>i</a:t>
            </a:r>
            <a:r>
              <a:rPr lang="ja-JP" altLang="en-US">
                <a:cs typeface="Arial" panose="020B0604020202020204" pitchFamily="34" charset="0"/>
              </a:rPr>
              <a:t>’</a:t>
            </a:r>
            <a:endParaRPr lang="en-US" altLang="ja-JP"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>
                <a:cs typeface="Arial" panose="020B0604020202020204" pitchFamily="34" charset="0"/>
              </a:rPr>
              <a:t>insert </a:t>
            </a:r>
            <a:r>
              <a:rPr lang="ja-JP" altLang="en-US">
                <a:cs typeface="Arial" panose="020B0604020202020204" pitchFamily="34" charset="0"/>
              </a:rPr>
              <a:t>‘</a:t>
            </a:r>
            <a:r>
              <a:rPr lang="en-US" altLang="ja-JP">
                <a:cs typeface="Arial" panose="020B0604020202020204" pitchFamily="34" charset="0"/>
              </a:rPr>
              <a:t>i</a:t>
            </a:r>
            <a:r>
              <a:rPr lang="ja-JP" altLang="en-US">
                <a:cs typeface="Arial" panose="020B0604020202020204" pitchFamily="34" charset="0"/>
              </a:rPr>
              <a:t>’</a:t>
            </a:r>
            <a:r>
              <a:rPr lang="en-US" altLang="ja-JP">
                <a:cs typeface="Arial" panose="020B0604020202020204" pitchFamily="34" charset="0"/>
              </a:rPr>
              <a:t> → delete </a:t>
            </a:r>
            <a:r>
              <a:rPr lang="ja-JP" altLang="en-US">
                <a:cs typeface="Arial" panose="020B0604020202020204" pitchFamily="34" charset="0"/>
              </a:rPr>
              <a:t>‘</a:t>
            </a:r>
            <a:r>
              <a:rPr lang="en-US" altLang="ja-JP">
                <a:cs typeface="Arial" panose="020B0604020202020204" pitchFamily="34" charset="0"/>
              </a:rPr>
              <a:t>i</a:t>
            </a:r>
            <a:r>
              <a:rPr lang="ja-JP" altLang="en-US">
                <a:cs typeface="Arial" panose="020B0604020202020204" pitchFamily="34" charset="0"/>
              </a:rPr>
              <a:t>’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74E23865-E1B4-F849-A285-7597E9C1E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667000"/>
            <a:ext cx="716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Edit(</a:t>
            </a:r>
            <a:r>
              <a:rPr lang="en-US" sz="2800">
                <a:solidFill>
                  <a:srgbClr val="0000FF"/>
                </a:solidFill>
                <a:latin typeface="Arial" charset="0"/>
                <a:ea typeface="ＭＳ Ｐゴシック" charset="0"/>
              </a:rPr>
              <a:t>Simple</a:t>
            </a:r>
            <a:r>
              <a:rPr lang="en-US" sz="2800">
                <a:latin typeface="Arial" charset="0"/>
                <a:ea typeface="ＭＳ Ｐゴシック" charset="0"/>
              </a:rPr>
              <a:t>, </a:t>
            </a:r>
            <a:r>
              <a:rPr lang="en-US" sz="2800">
                <a:solidFill>
                  <a:srgbClr val="0000FF"/>
                </a:solidFill>
                <a:latin typeface="Arial" charset="0"/>
                <a:ea typeface="ＭＳ Ｐゴシック" charset="0"/>
              </a:rPr>
              <a:t>Apple</a:t>
            </a:r>
            <a:r>
              <a:rPr lang="en-US" sz="2800">
                <a:latin typeface="Arial" charset="0"/>
                <a:ea typeface="ＭＳ Ｐゴシック" charset="0"/>
              </a:rPr>
              <a:t>) =? Edit(</a:t>
            </a:r>
            <a:r>
              <a:rPr lang="en-US" sz="2800">
                <a:solidFill>
                  <a:srgbClr val="0000FF"/>
                </a:solidFill>
                <a:latin typeface="Arial" charset="0"/>
                <a:ea typeface="ＭＳ Ｐゴシック" charset="0"/>
              </a:rPr>
              <a:t>Apple</a:t>
            </a:r>
            <a:r>
              <a:rPr lang="en-US" sz="2800">
                <a:latin typeface="Arial" charset="0"/>
                <a:ea typeface="ＭＳ Ｐゴシック" charset="0"/>
              </a:rPr>
              <a:t>, </a:t>
            </a:r>
            <a:r>
              <a:rPr lang="en-US" sz="2800">
                <a:solidFill>
                  <a:srgbClr val="0000FF"/>
                </a:solidFill>
                <a:latin typeface="Arial" charset="0"/>
                <a:ea typeface="ＭＳ Ｐゴシック" charset="0"/>
              </a:rPr>
              <a:t>Simple</a:t>
            </a:r>
            <a:r>
              <a:rPr lang="en-US" sz="2800">
                <a:latin typeface="Arial" charset="0"/>
                <a:ea typeface="ＭＳ Ｐゴシック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38367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64C0C73-EBD8-F74D-B3BD-E651696D04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Calculating edit distance</a:t>
            </a:r>
          </a:p>
        </p:txBody>
      </p:sp>
      <p:sp>
        <p:nvSpPr>
          <p:cNvPr id="31749" name="Text Box 5">
            <a:extLst>
              <a:ext uri="{FF2B5EF4-FFF2-40B4-BE49-F238E27FC236}">
                <a16:creationId xmlns:a16="http://schemas.microsoft.com/office/drawing/2014/main" id="{EA1412E1-80A7-A24D-9994-9CAB150D1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9125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B</a:t>
            </a:r>
          </a:p>
        </p:txBody>
      </p:sp>
      <p:sp>
        <p:nvSpPr>
          <p:cNvPr id="31750" name="Text Box 6">
            <a:extLst>
              <a:ext uri="{FF2B5EF4-FFF2-40B4-BE49-F238E27FC236}">
                <a16:creationId xmlns:a16="http://schemas.microsoft.com/office/drawing/2014/main" id="{BD66DF14-0E3A-C044-9506-A2906BD5B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A</a:t>
            </a:r>
          </a:p>
        </p:txBody>
      </p:sp>
      <p:sp>
        <p:nvSpPr>
          <p:cNvPr id="31751" name="Text Box 7">
            <a:extLst>
              <a:ext uri="{FF2B5EF4-FFF2-40B4-BE49-F238E27FC236}">
                <a16:creationId xmlns:a16="http://schemas.microsoft.com/office/drawing/2014/main" id="{59E29B7E-CD2C-2845-96CD-9EADC3D63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927" y="4876800"/>
            <a:ext cx="441267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Ideas? How can we break this into subproblems?</a:t>
            </a:r>
          </a:p>
        </p:txBody>
      </p:sp>
      <p:sp>
        <p:nvSpPr>
          <p:cNvPr id="6" name="Down Arrow 5">
            <a:extLst>
              <a:ext uri="{FF2B5EF4-FFF2-40B4-BE49-F238E27FC236}">
                <a16:creationId xmlns:a16="http://schemas.microsoft.com/office/drawing/2014/main" id="{318F3107-3347-C54A-B484-18E9DC0BFCB4}"/>
              </a:ext>
            </a:extLst>
          </p:cNvPr>
          <p:cNvSpPr/>
          <p:nvPr/>
        </p:nvSpPr>
        <p:spPr>
          <a:xfrm>
            <a:off x="3536867" y="2638280"/>
            <a:ext cx="546265" cy="651164"/>
          </a:xfrm>
          <a:prstGeom prst="downArrow">
            <a:avLst/>
          </a:prstGeom>
          <a:solidFill>
            <a:srgbClr val="FF9600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6921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E673747-A2C4-3F40-9D85-AE7C74FF9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Calculating edit distance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A3E6B348-F034-B94C-A6CF-94F8A3DB1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9125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</a:t>
            </a:r>
            <a:r>
              <a:rPr lang="en-US" sz="4000" b="1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32773" name="Text Box 5">
            <a:extLst>
              <a:ext uri="{FF2B5EF4-FFF2-40B4-BE49-F238E27FC236}">
                <a16:creationId xmlns:a16="http://schemas.microsoft.com/office/drawing/2014/main" id="{FE7C5721-2957-9240-80F7-5AA66A777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32779" name="Text Box 11">
            <a:extLst>
              <a:ext uri="{FF2B5EF4-FFF2-40B4-BE49-F238E27FC236}">
                <a16:creationId xmlns:a16="http://schemas.microsoft.com/office/drawing/2014/main" id="{2BB732F3-D0A2-4646-B308-3FC4E009B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800600"/>
            <a:ext cx="59436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9E00"/>
                </a:solidFill>
                <a:latin typeface="Arial" charset="0"/>
                <a:ea typeface="ＭＳ Ｐゴシック" charset="0"/>
              </a:rPr>
              <a:t>After all of the operations, X needs to equal Y</a:t>
            </a:r>
          </a:p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9E00"/>
                </a:solidFill>
                <a:latin typeface="Arial" charset="0"/>
                <a:ea typeface="ＭＳ Ｐゴシック" charset="0"/>
              </a:rPr>
              <a:t>Start with the last two characters</a:t>
            </a:r>
          </a:p>
        </p:txBody>
      </p:sp>
      <p:sp>
        <p:nvSpPr>
          <p:cNvPr id="2" name="Down Arrow 1">
            <a:extLst>
              <a:ext uri="{FF2B5EF4-FFF2-40B4-BE49-F238E27FC236}">
                <a16:creationId xmlns:a16="http://schemas.microsoft.com/office/drawing/2014/main" id="{FA245057-42DF-C94A-B6A2-4270B079426F}"/>
              </a:ext>
            </a:extLst>
          </p:cNvPr>
          <p:cNvSpPr/>
          <p:nvPr/>
        </p:nvSpPr>
        <p:spPr>
          <a:xfrm>
            <a:off x="3536867" y="2638280"/>
            <a:ext cx="546265" cy="651164"/>
          </a:xfrm>
          <a:prstGeom prst="downArrow">
            <a:avLst/>
          </a:prstGeom>
          <a:solidFill>
            <a:srgbClr val="FF9600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778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E504E076-D117-EE4A-AF86-3161D8BB3B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Calculating edit distance</a:t>
            </a:r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id="{1E02715C-F091-594F-AA1C-3E90873A0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9125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</a:t>
            </a:r>
            <a:r>
              <a:rPr lang="en-US" sz="4000" b="1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4829B34A-0016-294D-B96B-F2BB3218B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40967" name="Text Box 7">
            <a:extLst>
              <a:ext uri="{FF2B5EF4-FFF2-40B4-BE49-F238E27FC236}">
                <a16:creationId xmlns:a16="http://schemas.microsoft.com/office/drawing/2014/main" id="{89A1D1DC-E39A-644E-890C-796222CB3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029" y="4845050"/>
            <a:ext cx="327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Operations:</a:t>
            </a:r>
          </a:p>
        </p:txBody>
      </p:sp>
      <p:sp>
        <p:nvSpPr>
          <p:cNvPr id="40968" name="Text Box 8">
            <a:extLst>
              <a:ext uri="{FF2B5EF4-FFF2-40B4-BE49-F238E27FC236}">
                <a16:creationId xmlns:a16="http://schemas.microsoft.com/office/drawing/2014/main" id="{F7EAE84A-574C-0948-919C-D17683FC3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4229" y="484505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Insert</a:t>
            </a:r>
          </a:p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Delete</a:t>
            </a:r>
          </a:p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Substitute</a:t>
            </a:r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71264FC6-0A43-0546-9E11-6F3B3FD08EFB}"/>
              </a:ext>
            </a:extLst>
          </p:cNvPr>
          <p:cNvSpPr/>
          <p:nvPr/>
        </p:nvSpPr>
        <p:spPr>
          <a:xfrm>
            <a:off x="3536867" y="2638280"/>
            <a:ext cx="546265" cy="651164"/>
          </a:xfrm>
          <a:prstGeom prst="downArrow">
            <a:avLst/>
          </a:prstGeom>
          <a:solidFill>
            <a:srgbClr val="FF9600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9596F0-CC6F-D944-8EA4-56F9AED50431}"/>
              </a:ext>
            </a:extLst>
          </p:cNvPr>
          <p:cNvSpPr txBox="1"/>
          <p:nvPr/>
        </p:nvSpPr>
        <p:spPr>
          <a:xfrm>
            <a:off x="4402994" y="5043487"/>
            <a:ext cx="4363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Assume they’re different</a:t>
            </a:r>
          </a:p>
          <a:p>
            <a:r>
              <a:rPr lang="en-US" sz="2400" dirty="0">
                <a:solidFill>
                  <a:srgbClr val="FF0000"/>
                </a:solidFill>
              </a:rPr>
              <a:t>How can we make them the same?</a:t>
            </a:r>
          </a:p>
        </p:txBody>
      </p:sp>
    </p:spTree>
    <p:extLst>
      <p:ext uri="{BB962C8B-B14F-4D97-AF65-F5344CB8AC3E}">
        <p14:creationId xmlns:p14="http://schemas.microsoft.com/office/powerpoint/2010/main" val="49656100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D07E02E-61E9-4347-9604-9E056FF265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Insert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43814F42-6D26-F345-BBAD-A24A4CED9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9125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</a:t>
            </a:r>
            <a:r>
              <a:rPr lang="en-US" sz="4000" b="1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91DCC2FF-C65B-9A4D-9E4A-2B109E24A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38921" name="Oval 9">
            <a:extLst>
              <a:ext uri="{FF2B5EF4-FFF2-40B4-BE49-F238E27FC236}">
                <a16:creationId xmlns:a16="http://schemas.microsoft.com/office/drawing/2014/main" id="{4A4CAD09-C45F-E248-A0DE-50C3C8D1E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352800"/>
            <a:ext cx="533400" cy="685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E7A1904B-798E-D74F-8EB1-6B6A6F778CEE}"/>
              </a:ext>
            </a:extLst>
          </p:cNvPr>
          <p:cNvSpPr/>
          <p:nvPr/>
        </p:nvSpPr>
        <p:spPr>
          <a:xfrm>
            <a:off x="3536867" y="2638280"/>
            <a:ext cx="546265" cy="651164"/>
          </a:xfrm>
          <a:prstGeom prst="downArrow">
            <a:avLst/>
          </a:prstGeom>
          <a:solidFill>
            <a:srgbClr val="FF9600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2651E9-FF79-9846-BD30-A39E7ACEE90B}"/>
              </a:ext>
            </a:extLst>
          </p:cNvPr>
          <p:cNvSpPr txBox="1"/>
          <p:nvPr/>
        </p:nvSpPr>
        <p:spPr>
          <a:xfrm>
            <a:off x="1235183" y="5145559"/>
            <a:ext cx="6600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can we use insert to transform X into Y? </a:t>
            </a:r>
          </a:p>
        </p:txBody>
      </p:sp>
    </p:spTree>
    <p:extLst>
      <p:ext uri="{BB962C8B-B14F-4D97-AF65-F5344CB8AC3E}">
        <p14:creationId xmlns:p14="http://schemas.microsoft.com/office/powerpoint/2010/main" val="267487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1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D07E02E-61E9-4347-9604-9E056FF265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Insert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43814F42-6D26-F345-BBAD-A24A4CED9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199" y="1889125"/>
            <a:ext cx="52756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</a:t>
            </a:r>
            <a:r>
              <a:rPr lang="en-US" sz="4000" b="1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?</a:t>
            </a: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  <a:endParaRPr lang="en-US" sz="4000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91DCC2FF-C65B-9A4D-9E4A-2B109E24A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38921" name="Oval 9">
            <a:extLst>
              <a:ext uri="{FF2B5EF4-FFF2-40B4-BE49-F238E27FC236}">
                <a16:creationId xmlns:a16="http://schemas.microsoft.com/office/drawing/2014/main" id="{4A4CAD09-C45F-E248-A0DE-50C3C8D1E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352800"/>
            <a:ext cx="533400" cy="685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E7A1904B-798E-D74F-8EB1-6B6A6F778CEE}"/>
              </a:ext>
            </a:extLst>
          </p:cNvPr>
          <p:cNvSpPr/>
          <p:nvPr/>
        </p:nvSpPr>
        <p:spPr>
          <a:xfrm>
            <a:off x="3536867" y="2638280"/>
            <a:ext cx="546265" cy="651164"/>
          </a:xfrm>
          <a:prstGeom prst="downArrow">
            <a:avLst/>
          </a:prstGeom>
          <a:solidFill>
            <a:srgbClr val="FF9600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2651E9-FF79-9846-BD30-A39E7ACEE90B}"/>
              </a:ext>
            </a:extLst>
          </p:cNvPr>
          <p:cNvSpPr txBox="1"/>
          <p:nvPr/>
        </p:nvSpPr>
        <p:spPr>
          <a:xfrm>
            <a:off x="1235183" y="5145559"/>
            <a:ext cx="6493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insert the last character of Y to the end of X</a:t>
            </a:r>
          </a:p>
        </p:txBody>
      </p:sp>
    </p:spTree>
    <p:extLst>
      <p:ext uri="{BB962C8B-B14F-4D97-AF65-F5344CB8AC3E}">
        <p14:creationId xmlns:p14="http://schemas.microsoft.com/office/powerpoint/2010/main" val="2865357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CAA62D2C-E755-CC48-B694-56F234EA3E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Longest increasing subsequence</a:t>
            </a:r>
          </a:p>
        </p:txBody>
      </p:sp>
      <p:sp>
        <p:nvSpPr>
          <p:cNvPr id="98308" name="Text Box 4">
            <a:extLst>
              <a:ext uri="{FF2B5EF4-FFF2-40B4-BE49-F238E27FC236}">
                <a16:creationId xmlns:a16="http://schemas.microsoft.com/office/drawing/2014/main" id="{64711653-A028-EB42-BE72-BCBC1C71E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4958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</a:t>
            </a:r>
            <a:r>
              <a:rPr lang="en-US" sz="3600" dirty="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 8  6  </a:t>
            </a:r>
            <a:r>
              <a:rPr lang="en-US" sz="3600" dirty="0">
                <a:solidFill>
                  <a:srgbClr val="00FF00"/>
                </a:solidFill>
                <a:latin typeface="Arial" charset="0"/>
                <a:ea typeface="ＭＳ Ｐゴシック" charset="0"/>
              </a:rPr>
              <a:t>3  6  9</a:t>
            </a: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 7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A7F2653-8A7D-D744-9D2A-F619B273A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19263"/>
            <a:ext cx="82296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sz="2900" dirty="0">
                <a:latin typeface="+mn-lt"/>
              </a:rPr>
              <a:t>Given a sequence of numbers X = x</a:t>
            </a:r>
            <a:r>
              <a:rPr lang="en-US" altLang="en-US" sz="2900" baseline="-25000" dirty="0">
                <a:latin typeface="+mn-lt"/>
              </a:rPr>
              <a:t>1</a:t>
            </a:r>
            <a:r>
              <a:rPr lang="en-US" altLang="en-US" sz="2900" dirty="0">
                <a:latin typeface="+mn-lt"/>
              </a:rPr>
              <a:t>, x</a:t>
            </a:r>
            <a:r>
              <a:rPr lang="en-US" altLang="en-US" sz="2900" baseline="-25000" dirty="0">
                <a:latin typeface="+mn-lt"/>
              </a:rPr>
              <a:t>2</a:t>
            </a:r>
            <a:r>
              <a:rPr lang="en-US" altLang="en-US" sz="2900" dirty="0">
                <a:latin typeface="+mn-lt"/>
              </a:rPr>
              <a:t>, …, </a:t>
            </a:r>
            <a:r>
              <a:rPr lang="en-US" altLang="en-US" sz="2900" dirty="0" err="1">
                <a:latin typeface="+mn-lt"/>
              </a:rPr>
              <a:t>x</a:t>
            </a:r>
            <a:r>
              <a:rPr lang="en-US" altLang="en-US" sz="2900" baseline="-25000" dirty="0" err="1">
                <a:latin typeface="+mn-lt"/>
              </a:rPr>
              <a:t>n</a:t>
            </a:r>
            <a:r>
              <a:rPr lang="en-US" altLang="en-US" sz="2900" dirty="0">
                <a:latin typeface="+mn-lt"/>
              </a:rPr>
              <a:t> find the longest increasing </a:t>
            </a:r>
            <a:r>
              <a:rPr lang="en-US" altLang="en-US" sz="2900" i="1" dirty="0">
                <a:latin typeface="+mn-lt"/>
              </a:rPr>
              <a:t>subsequence</a:t>
            </a:r>
            <a:r>
              <a:rPr lang="en-US" altLang="en-US" sz="2900" dirty="0">
                <a:latin typeface="+mn-lt"/>
              </a:rPr>
              <a:t> 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sz="2900" dirty="0">
                <a:latin typeface="+mn-lt"/>
              </a:rPr>
              <a:t>(i</a:t>
            </a:r>
            <a:r>
              <a:rPr lang="en-US" altLang="en-US" sz="2900" baseline="-25000" dirty="0">
                <a:latin typeface="+mn-lt"/>
              </a:rPr>
              <a:t>1</a:t>
            </a:r>
            <a:r>
              <a:rPr lang="en-US" altLang="en-US" sz="2900" dirty="0">
                <a:latin typeface="+mn-lt"/>
              </a:rPr>
              <a:t>, i</a:t>
            </a:r>
            <a:r>
              <a:rPr lang="en-US" altLang="en-US" sz="2900" baseline="-25000" dirty="0">
                <a:latin typeface="+mn-lt"/>
              </a:rPr>
              <a:t>2</a:t>
            </a:r>
            <a:r>
              <a:rPr lang="en-US" altLang="en-US" sz="2900" dirty="0">
                <a:latin typeface="+mn-lt"/>
              </a:rPr>
              <a:t>, …, </a:t>
            </a:r>
            <a:r>
              <a:rPr lang="en-US" altLang="en-US" sz="2900" dirty="0" err="1">
                <a:latin typeface="+mn-lt"/>
              </a:rPr>
              <a:t>i</a:t>
            </a:r>
            <a:r>
              <a:rPr lang="en-US" altLang="en-US" sz="2900" baseline="-25000" dirty="0" err="1">
                <a:latin typeface="+mn-lt"/>
              </a:rPr>
              <a:t>m</a:t>
            </a:r>
            <a:r>
              <a:rPr lang="en-US" altLang="en-US" sz="2900" dirty="0">
                <a:latin typeface="+mn-lt"/>
              </a:rPr>
              <a:t>), that is a subsequence where numbers in the sequence increase.</a:t>
            </a:r>
          </a:p>
        </p:txBody>
      </p:sp>
    </p:spTree>
    <p:extLst>
      <p:ext uri="{BB962C8B-B14F-4D97-AF65-F5344CB8AC3E}">
        <p14:creationId xmlns:p14="http://schemas.microsoft.com/office/powerpoint/2010/main" val="252200624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D07E02E-61E9-4347-9604-9E056FF265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Insert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43814F42-6D26-F345-BBAD-A24A4CED9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9125"/>
            <a:ext cx="501435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</a:t>
            </a:r>
            <a:r>
              <a:rPr lang="en-US" sz="4000" b="1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?</a:t>
            </a: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  <a:endParaRPr lang="en-US" sz="4000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91DCC2FF-C65B-9A4D-9E4A-2B109E24A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38921" name="Oval 9">
            <a:extLst>
              <a:ext uri="{FF2B5EF4-FFF2-40B4-BE49-F238E27FC236}">
                <a16:creationId xmlns:a16="http://schemas.microsoft.com/office/drawing/2014/main" id="{4A4CAD09-C45F-E248-A0DE-50C3C8D1E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352800"/>
            <a:ext cx="533400" cy="685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E7A1904B-798E-D74F-8EB1-6B6A6F778CEE}"/>
              </a:ext>
            </a:extLst>
          </p:cNvPr>
          <p:cNvSpPr/>
          <p:nvPr/>
        </p:nvSpPr>
        <p:spPr>
          <a:xfrm>
            <a:off x="3536867" y="2638280"/>
            <a:ext cx="546265" cy="651164"/>
          </a:xfrm>
          <a:prstGeom prst="downArrow">
            <a:avLst/>
          </a:prstGeom>
          <a:solidFill>
            <a:srgbClr val="FF9600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2651E9-FF79-9846-BD30-A39E7ACEE90B}"/>
              </a:ext>
            </a:extLst>
          </p:cNvPr>
          <p:cNvSpPr txBox="1"/>
          <p:nvPr/>
        </p:nvSpPr>
        <p:spPr>
          <a:xfrm>
            <a:off x="1235183" y="5145559"/>
            <a:ext cx="6077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does this make the problem smaller?</a:t>
            </a:r>
          </a:p>
        </p:txBody>
      </p:sp>
    </p:spTree>
    <p:extLst>
      <p:ext uri="{BB962C8B-B14F-4D97-AF65-F5344CB8AC3E}">
        <p14:creationId xmlns:p14="http://schemas.microsoft.com/office/powerpoint/2010/main" val="103879877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C92BBA51-61EA-E241-B01E-4887BE19C5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Insert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5DB98328-03EF-0941-9E3A-9BB1F69F7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9125"/>
            <a:ext cx="529936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</a:t>
            </a:r>
            <a:r>
              <a:rPr lang="en-US" sz="4000" b="1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?</a:t>
            </a: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  <a:endParaRPr lang="en-US" sz="4000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FDA5F075-A01D-B345-AD51-D3DE91691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41992" name="Rectangle 8">
            <a:extLst>
              <a:ext uri="{FF2B5EF4-FFF2-40B4-BE49-F238E27FC236}">
                <a16:creationId xmlns:a16="http://schemas.microsoft.com/office/drawing/2014/main" id="{4533C695-52ED-584F-919F-84C6217F4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429000"/>
            <a:ext cx="233746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993" name="Rectangle 9">
            <a:extLst>
              <a:ext uri="{FF2B5EF4-FFF2-40B4-BE49-F238E27FC236}">
                <a16:creationId xmlns:a16="http://schemas.microsoft.com/office/drawing/2014/main" id="{565B44F9-00DE-734E-B615-4582D46F7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981200"/>
            <a:ext cx="3168732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994" name="Text Box 10">
            <a:extLst>
              <a:ext uri="{FF2B5EF4-FFF2-40B4-BE49-F238E27FC236}">
                <a16:creationId xmlns:a16="http://schemas.microsoft.com/office/drawing/2014/main" id="{80618A0F-9AF5-EE4C-AA68-754D7B448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6670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00FF00"/>
                </a:solidFill>
                <a:latin typeface="Arial" charset="0"/>
                <a:ea typeface="ＭＳ Ｐゴシック" charset="0"/>
              </a:rPr>
              <a:t>Edit</a:t>
            </a:r>
          </a:p>
        </p:txBody>
      </p:sp>
      <p:graphicFrame>
        <p:nvGraphicFramePr>
          <p:cNvPr id="74759" name="Object 11">
            <a:extLst>
              <a:ext uri="{FF2B5EF4-FFF2-40B4-BE49-F238E27FC236}">
                <a16:creationId xmlns:a16="http://schemas.microsoft.com/office/drawing/2014/main" id="{4A0110E1-5585-3A4E-80BE-D14F91F191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5334000"/>
          <a:ext cx="60198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6" name="Equation" r:id="rId3" imgW="48564800" imgH="5270500" progId="Equation.3">
                  <p:embed/>
                </p:oleObj>
              </mc:Choice>
              <mc:Fallback>
                <p:oleObj name="Equation" r:id="rId3" imgW="48564800" imgH="5270500" progId="Equation.3">
                  <p:embed/>
                  <p:pic>
                    <p:nvPicPr>
                      <p:cNvPr id="74759" name="Object 11">
                        <a:extLst>
                          <a:ext uri="{FF2B5EF4-FFF2-40B4-BE49-F238E27FC236}">
                            <a16:creationId xmlns:a16="http://schemas.microsoft.com/office/drawing/2014/main" id="{4A0110E1-5585-3A4E-80BE-D14F91F191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334000"/>
                        <a:ext cx="601980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949993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728BA53D-B85C-B04F-8444-BFEBF912BF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Delete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C3141968-06E7-B946-B1BF-F4623751D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9125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</a:t>
            </a:r>
            <a:r>
              <a:rPr lang="en-US" sz="4000" b="1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A7620252-330A-6E4D-A506-3CB7B8914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35853" name="Oval 13">
            <a:extLst>
              <a:ext uri="{FF2B5EF4-FFF2-40B4-BE49-F238E27FC236}">
                <a16:creationId xmlns:a16="http://schemas.microsoft.com/office/drawing/2014/main" id="{7B6B07BA-768C-C842-9684-546BBA81C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828800"/>
            <a:ext cx="533400" cy="762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3AAFA4A9-0AF1-3745-B0C1-B3A5AB78149A}"/>
              </a:ext>
            </a:extLst>
          </p:cNvPr>
          <p:cNvSpPr/>
          <p:nvPr/>
        </p:nvSpPr>
        <p:spPr>
          <a:xfrm>
            <a:off x="3536867" y="2638280"/>
            <a:ext cx="546265" cy="651164"/>
          </a:xfrm>
          <a:prstGeom prst="downArrow">
            <a:avLst/>
          </a:prstGeom>
          <a:solidFill>
            <a:srgbClr val="FF9600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096047-AD48-1D4E-9874-F48AE57E988B}"/>
              </a:ext>
            </a:extLst>
          </p:cNvPr>
          <p:cNvSpPr txBox="1"/>
          <p:nvPr/>
        </p:nvSpPr>
        <p:spPr>
          <a:xfrm>
            <a:off x="1235183" y="5145559"/>
            <a:ext cx="67531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can we use delete to transform X into Y? </a:t>
            </a:r>
          </a:p>
        </p:txBody>
      </p:sp>
    </p:spTree>
    <p:extLst>
      <p:ext uri="{BB962C8B-B14F-4D97-AF65-F5344CB8AC3E}">
        <p14:creationId xmlns:p14="http://schemas.microsoft.com/office/powerpoint/2010/main" val="40733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3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7DDD9ECD-3D0A-EB4A-9A35-F0886CE38A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Delete</a:t>
            </a: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556F0195-38D0-444D-8970-405D583AF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9125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</a:t>
            </a:r>
            <a:r>
              <a:rPr lang="en-US" sz="4000" b="1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A7F2C917-C274-3443-A56B-D682D4928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graphicFrame>
        <p:nvGraphicFramePr>
          <p:cNvPr id="76804" name="Object 7">
            <a:extLst>
              <a:ext uri="{FF2B5EF4-FFF2-40B4-BE49-F238E27FC236}">
                <a16:creationId xmlns:a16="http://schemas.microsoft.com/office/drawing/2014/main" id="{9727101D-A944-AE44-98B6-8861B78EDD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5334000"/>
          <a:ext cx="60198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34" name="Equation" r:id="rId3" imgW="48564800" imgH="5270500" progId="Equation.3">
                  <p:embed/>
                </p:oleObj>
              </mc:Choice>
              <mc:Fallback>
                <p:oleObj name="Equation" r:id="rId3" imgW="48564800" imgH="5270500" progId="Equation.3">
                  <p:embed/>
                  <p:pic>
                    <p:nvPicPr>
                      <p:cNvPr id="76804" name="Object 7">
                        <a:extLst>
                          <a:ext uri="{FF2B5EF4-FFF2-40B4-BE49-F238E27FC236}">
                            <a16:creationId xmlns:a16="http://schemas.microsoft.com/office/drawing/2014/main" id="{9727101D-A944-AE44-98B6-8861B78EDD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334000"/>
                        <a:ext cx="601980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2" name="Rectangle 8">
            <a:extLst>
              <a:ext uri="{FF2B5EF4-FFF2-40B4-BE49-F238E27FC236}">
                <a16:creationId xmlns:a16="http://schemas.microsoft.com/office/drawing/2014/main" id="{C1B9FE57-A68C-6B41-8F8B-8217A3EF5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429000"/>
            <a:ext cx="28194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6873" name="Rectangle 9">
            <a:extLst>
              <a:ext uri="{FF2B5EF4-FFF2-40B4-BE49-F238E27FC236}">
                <a16:creationId xmlns:a16="http://schemas.microsoft.com/office/drawing/2014/main" id="{E8F71744-E21C-F243-8005-DE8B252D1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981200"/>
            <a:ext cx="28956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6874" name="Text Box 10">
            <a:extLst>
              <a:ext uri="{FF2B5EF4-FFF2-40B4-BE49-F238E27FC236}">
                <a16:creationId xmlns:a16="http://schemas.microsoft.com/office/drawing/2014/main" id="{D4A7E535-F220-9242-A4F5-D2DDED08A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6670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00FF00"/>
                </a:solidFill>
                <a:latin typeface="Arial" charset="0"/>
                <a:ea typeface="ＭＳ Ｐゴシック" charset="0"/>
              </a:rPr>
              <a:t>Edit</a:t>
            </a:r>
          </a:p>
        </p:txBody>
      </p:sp>
    </p:spTree>
    <p:extLst>
      <p:ext uri="{BB962C8B-B14F-4D97-AF65-F5344CB8AC3E}">
        <p14:creationId xmlns:p14="http://schemas.microsoft.com/office/powerpoint/2010/main" val="305135394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61355FE5-96FB-9244-8DBF-FA14C5A9E0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Substition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D19F9F1C-5AC4-4F42-96A4-769C66DC0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9125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</a:t>
            </a:r>
            <a:r>
              <a:rPr lang="en-US" sz="4000" b="1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72D32B41-797F-2347-9856-C748526A0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43016" name="AutoShape 8">
            <a:extLst>
              <a:ext uri="{FF2B5EF4-FFF2-40B4-BE49-F238E27FC236}">
                <a16:creationId xmlns:a16="http://schemas.microsoft.com/office/drawing/2014/main" id="{673A629C-64B9-6742-BBE3-230DCD026CA6}"/>
              </a:ext>
            </a:extLst>
          </p:cNvPr>
          <p:cNvSpPr>
            <a:spLocks noChangeArrowheads="1"/>
          </p:cNvSpPr>
          <p:nvPr/>
        </p:nvSpPr>
        <p:spPr bwMode="auto">
          <a:xfrm rot="1161313">
            <a:off x="5181600" y="2667000"/>
            <a:ext cx="381000" cy="609600"/>
          </a:xfrm>
          <a:prstGeom prst="down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78369-26D2-CC42-B952-E91A56D5029E}"/>
              </a:ext>
            </a:extLst>
          </p:cNvPr>
          <p:cNvSpPr txBox="1"/>
          <p:nvPr/>
        </p:nvSpPr>
        <p:spPr>
          <a:xfrm>
            <a:off x="1235183" y="5145559"/>
            <a:ext cx="7379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can we use substitution to transform X into Y? </a:t>
            </a:r>
          </a:p>
        </p:txBody>
      </p:sp>
    </p:spTree>
    <p:extLst>
      <p:ext uri="{BB962C8B-B14F-4D97-AF65-F5344CB8AC3E}">
        <p14:creationId xmlns:p14="http://schemas.microsoft.com/office/powerpoint/2010/main" val="209819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6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B18D39AD-5BA2-134D-AE6B-815375997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Substition</a:t>
            </a: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74788661-4638-CA49-A9DD-4D545B730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9125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084CC215-B454-654D-A426-97BD9EECF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id="{C5FAAAB7-AD70-AC49-919A-5D453588F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6670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00FF00"/>
                </a:solidFill>
                <a:latin typeface="Arial" charset="0"/>
                <a:ea typeface="ＭＳ Ｐゴシック" charset="0"/>
              </a:rPr>
              <a:t>Edit</a:t>
            </a:r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2F139933-7D97-E545-8EC6-7EE5661F3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429000"/>
            <a:ext cx="2362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42" name="Rectangle 10">
            <a:extLst>
              <a:ext uri="{FF2B5EF4-FFF2-40B4-BE49-F238E27FC236}">
                <a16:creationId xmlns:a16="http://schemas.microsoft.com/office/drawing/2014/main" id="{9C932288-A5D5-5943-9D8A-DB59397CE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981200"/>
            <a:ext cx="28194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aphicFrame>
        <p:nvGraphicFramePr>
          <p:cNvPr id="78855" name="Object 11">
            <a:extLst>
              <a:ext uri="{FF2B5EF4-FFF2-40B4-BE49-F238E27FC236}">
                <a16:creationId xmlns:a16="http://schemas.microsoft.com/office/drawing/2014/main" id="{DBC33B20-A616-0547-8A3C-42B88737DA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63650" y="5334000"/>
          <a:ext cx="6237288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82" name="Equation" r:id="rId3" imgW="50317400" imgH="5270500" progId="Equation.3">
                  <p:embed/>
                </p:oleObj>
              </mc:Choice>
              <mc:Fallback>
                <p:oleObj name="Equation" r:id="rId3" imgW="50317400" imgH="5270500" progId="Equation.3">
                  <p:embed/>
                  <p:pic>
                    <p:nvPicPr>
                      <p:cNvPr id="78855" name="Object 11">
                        <a:extLst>
                          <a:ext uri="{FF2B5EF4-FFF2-40B4-BE49-F238E27FC236}">
                            <a16:creationId xmlns:a16="http://schemas.microsoft.com/office/drawing/2014/main" id="{DBC33B20-A616-0547-8A3C-42B88737DA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5334000"/>
                        <a:ext cx="6237288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311825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A1C501BE-20E9-8244-9012-56BF9D98D8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Anything else?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3EDC6B35-81AF-B741-BEE3-AABACF2EC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9125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?</a:t>
            </a:r>
          </a:p>
        </p:txBody>
      </p:sp>
      <p:sp>
        <p:nvSpPr>
          <p:cNvPr id="46084" name="Text Box 4">
            <a:extLst>
              <a:ext uri="{FF2B5EF4-FFF2-40B4-BE49-F238E27FC236}">
                <a16:creationId xmlns:a16="http://schemas.microsoft.com/office/drawing/2014/main" id="{E2CA6D27-AA70-4542-83F0-8525D825D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?</a:t>
            </a:r>
          </a:p>
        </p:txBody>
      </p:sp>
    </p:spTree>
    <p:extLst>
      <p:ext uri="{BB962C8B-B14F-4D97-AF65-F5344CB8AC3E}">
        <p14:creationId xmlns:p14="http://schemas.microsoft.com/office/powerpoint/2010/main" val="297747181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FEC553BB-303C-9748-B4DE-1560C4B9A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Equal</a:t>
            </a: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4B376885-487B-E449-BBCA-EA6CA0FFA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9125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?</a:t>
            </a:r>
          </a:p>
        </p:txBody>
      </p:sp>
      <p:sp>
        <p:nvSpPr>
          <p:cNvPr id="48132" name="Text Box 4">
            <a:extLst>
              <a:ext uri="{FF2B5EF4-FFF2-40B4-BE49-F238E27FC236}">
                <a16:creationId xmlns:a16="http://schemas.microsoft.com/office/drawing/2014/main" id="{C70803AC-CD8E-BA40-90B9-28DA2BBE4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ED90BC-B669-3A4E-9E9A-4240F2DCC024}"/>
              </a:ext>
            </a:extLst>
          </p:cNvPr>
          <p:cNvSpPr txBox="1"/>
          <p:nvPr/>
        </p:nvSpPr>
        <p:spPr>
          <a:xfrm>
            <a:off x="1353936" y="5157434"/>
            <a:ext cx="5661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if the last characters are equal?</a:t>
            </a:r>
          </a:p>
        </p:txBody>
      </p:sp>
    </p:spTree>
    <p:extLst>
      <p:ext uri="{BB962C8B-B14F-4D97-AF65-F5344CB8AC3E}">
        <p14:creationId xmlns:p14="http://schemas.microsoft.com/office/powerpoint/2010/main" val="204914747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47F3BE5D-D158-7047-84F2-0DF9DD7498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Equal</a:t>
            </a:r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B18CC45C-6B9D-C24F-81AE-E7B7DB00D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89125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?</a:t>
            </a:r>
          </a:p>
        </p:txBody>
      </p:sp>
      <p:sp>
        <p:nvSpPr>
          <p:cNvPr id="50180" name="Text Box 4">
            <a:extLst>
              <a:ext uri="{FF2B5EF4-FFF2-40B4-BE49-F238E27FC236}">
                <a16:creationId xmlns:a16="http://schemas.microsoft.com/office/drawing/2014/main" id="{1829579E-B145-7B4B-85C2-69DDAB4CB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3369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?</a:t>
            </a:r>
          </a:p>
        </p:txBody>
      </p:sp>
      <p:sp>
        <p:nvSpPr>
          <p:cNvPr id="50181" name="Text Box 5">
            <a:extLst>
              <a:ext uri="{FF2B5EF4-FFF2-40B4-BE49-F238E27FC236}">
                <a16:creationId xmlns:a16="http://schemas.microsoft.com/office/drawing/2014/main" id="{F95DC025-AE8E-0C42-9002-8C66C5220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6670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00FF00"/>
                </a:solidFill>
                <a:latin typeface="Arial" charset="0"/>
                <a:ea typeface="ＭＳ Ｐゴシック" charset="0"/>
              </a:rPr>
              <a:t>Edit</a:t>
            </a:r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7D000268-BAD6-F647-ADB4-951A1A9A3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429000"/>
            <a:ext cx="2362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0183" name="Rectangle 7">
            <a:extLst>
              <a:ext uri="{FF2B5EF4-FFF2-40B4-BE49-F238E27FC236}">
                <a16:creationId xmlns:a16="http://schemas.microsoft.com/office/drawing/2014/main" id="{8750FDE6-0E30-7543-B79E-FF4A72249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981200"/>
            <a:ext cx="28194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aphicFrame>
        <p:nvGraphicFramePr>
          <p:cNvPr id="81927" name="Object 8">
            <a:extLst>
              <a:ext uri="{FF2B5EF4-FFF2-40B4-BE49-F238E27FC236}">
                <a16:creationId xmlns:a16="http://schemas.microsoft.com/office/drawing/2014/main" id="{C8E5AC75-9BC0-7543-961E-DC935D072A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17650" y="5334000"/>
          <a:ext cx="5729288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54" name="Equation" r:id="rId3" imgW="46228000" imgH="5270500" progId="Equation.3">
                  <p:embed/>
                </p:oleObj>
              </mc:Choice>
              <mc:Fallback>
                <p:oleObj name="Equation" r:id="rId3" imgW="46228000" imgH="5270500" progId="Equation.3">
                  <p:embed/>
                  <p:pic>
                    <p:nvPicPr>
                      <p:cNvPr id="81927" name="Object 8">
                        <a:extLst>
                          <a:ext uri="{FF2B5EF4-FFF2-40B4-BE49-F238E27FC236}">
                            <a16:creationId xmlns:a16="http://schemas.microsoft.com/office/drawing/2014/main" id="{C8E5AC75-9BC0-7543-961E-DC935D072A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5334000"/>
                        <a:ext cx="5729288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840286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1681F756-4A22-474F-8082-70D0204CC4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 - combining results</a:t>
            </a:r>
          </a:p>
        </p:txBody>
      </p:sp>
      <p:graphicFrame>
        <p:nvGraphicFramePr>
          <p:cNvPr id="82946" name="Object 4">
            <a:extLst>
              <a:ext uri="{FF2B5EF4-FFF2-40B4-BE49-F238E27FC236}">
                <a16:creationId xmlns:a16="http://schemas.microsoft.com/office/drawing/2014/main" id="{503730E7-72DD-5840-8A83-1F394F9EA4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5181600"/>
          <a:ext cx="5729288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125" name="Equation" r:id="rId3" imgW="46228000" imgH="5270500" progId="Equation.3">
                  <p:embed/>
                </p:oleObj>
              </mc:Choice>
              <mc:Fallback>
                <p:oleObj name="Equation" r:id="rId3" imgW="46228000" imgH="5270500" progId="Equation.3">
                  <p:embed/>
                  <p:pic>
                    <p:nvPicPr>
                      <p:cNvPr id="82946" name="Object 4">
                        <a:extLst>
                          <a:ext uri="{FF2B5EF4-FFF2-40B4-BE49-F238E27FC236}">
                            <a16:creationId xmlns:a16="http://schemas.microsoft.com/office/drawing/2014/main" id="{503730E7-72DD-5840-8A83-1F394F9EA4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181600"/>
                        <a:ext cx="5729288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7" name="Object 5">
            <a:extLst>
              <a:ext uri="{FF2B5EF4-FFF2-40B4-BE49-F238E27FC236}">
                <a16:creationId xmlns:a16="http://schemas.microsoft.com/office/drawing/2014/main" id="{90DE93E0-33C5-5B4E-B891-3407FA9096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78113" y="4038600"/>
          <a:ext cx="6237287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126" name="Equation" r:id="rId5" imgW="50317400" imgH="5270500" progId="Equation.3">
                  <p:embed/>
                </p:oleObj>
              </mc:Choice>
              <mc:Fallback>
                <p:oleObj name="Equation" r:id="rId5" imgW="50317400" imgH="5270500" progId="Equation.3">
                  <p:embed/>
                  <p:pic>
                    <p:nvPicPr>
                      <p:cNvPr id="82947" name="Object 5">
                        <a:extLst>
                          <a:ext uri="{FF2B5EF4-FFF2-40B4-BE49-F238E27FC236}">
                            <a16:creationId xmlns:a16="http://schemas.microsoft.com/office/drawing/2014/main" id="{90DE93E0-33C5-5B4E-B891-3407FA9096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4038600"/>
                        <a:ext cx="6237287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8" name="Object 6">
            <a:extLst>
              <a:ext uri="{FF2B5EF4-FFF2-40B4-BE49-F238E27FC236}">
                <a16:creationId xmlns:a16="http://schemas.microsoft.com/office/drawing/2014/main" id="{52BADBF9-E85B-8D48-A82E-AFFA45D600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895600"/>
          <a:ext cx="60198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127" name="Equation" r:id="rId7" imgW="48564800" imgH="5270500" progId="Equation.3">
                  <p:embed/>
                </p:oleObj>
              </mc:Choice>
              <mc:Fallback>
                <p:oleObj name="Equation" r:id="rId7" imgW="48564800" imgH="5270500" progId="Equation.3">
                  <p:embed/>
                  <p:pic>
                    <p:nvPicPr>
                      <p:cNvPr id="82948" name="Object 6">
                        <a:extLst>
                          <a:ext uri="{FF2B5EF4-FFF2-40B4-BE49-F238E27FC236}">
                            <a16:creationId xmlns:a16="http://schemas.microsoft.com/office/drawing/2014/main" id="{52BADBF9-E85B-8D48-A82E-AFFA45D600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895600"/>
                        <a:ext cx="601980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9" name="Object 7">
            <a:extLst>
              <a:ext uri="{FF2B5EF4-FFF2-40B4-BE49-F238E27FC236}">
                <a16:creationId xmlns:a16="http://schemas.microsoft.com/office/drawing/2014/main" id="{0E7662D5-2E8D-AC46-B843-BBAEB30783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1785938"/>
          <a:ext cx="6019800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128" name="Equation" r:id="rId9" imgW="48564800" imgH="5270500" progId="Equation.3">
                  <p:embed/>
                </p:oleObj>
              </mc:Choice>
              <mc:Fallback>
                <p:oleObj name="Equation" r:id="rId9" imgW="48564800" imgH="5270500" progId="Equation.3">
                  <p:embed/>
                  <p:pic>
                    <p:nvPicPr>
                      <p:cNvPr id="82949" name="Object 7">
                        <a:extLst>
                          <a:ext uri="{FF2B5EF4-FFF2-40B4-BE49-F238E27FC236}">
                            <a16:creationId xmlns:a16="http://schemas.microsoft.com/office/drawing/2014/main" id="{0E7662D5-2E8D-AC46-B843-BBAEB30783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785938"/>
                        <a:ext cx="6019800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8" name="Text Box 8">
            <a:extLst>
              <a:ext uri="{FF2B5EF4-FFF2-40B4-BE49-F238E27FC236}">
                <a16:creationId xmlns:a16="http://schemas.microsoft.com/office/drawing/2014/main" id="{5C970E8A-12BD-3B49-A340-BF0F4DEC7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828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Insert:</a:t>
            </a:r>
          </a:p>
        </p:txBody>
      </p:sp>
      <p:sp>
        <p:nvSpPr>
          <p:cNvPr id="51209" name="Text Box 9">
            <a:extLst>
              <a:ext uri="{FF2B5EF4-FFF2-40B4-BE49-F238E27FC236}">
                <a16:creationId xmlns:a16="http://schemas.microsoft.com/office/drawing/2014/main" id="{37933823-1537-8D45-825B-B27AE41A1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Delete:</a:t>
            </a:r>
          </a:p>
        </p:txBody>
      </p:sp>
      <p:sp>
        <p:nvSpPr>
          <p:cNvPr id="51210" name="Text Box 10">
            <a:extLst>
              <a:ext uri="{FF2B5EF4-FFF2-40B4-BE49-F238E27FC236}">
                <a16:creationId xmlns:a16="http://schemas.microsoft.com/office/drawing/2014/main" id="{3327CBB8-906B-C944-8899-86E4DED40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1148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0000FF"/>
                </a:solidFill>
                <a:latin typeface="Arial" charset="0"/>
                <a:ea typeface="ＭＳ Ｐゴシック" charset="0"/>
              </a:rPr>
              <a:t>Substitute:</a:t>
            </a:r>
          </a:p>
        </p:txBody>
      </p:sp>
      <p:sp>
        <p:nvSpPr>
          <p:cNvPr id="51211" name="Text Box 11">
            <a:extLst>
              <a:ext uri="{FF2B5EF4-FFF2-40B4-BE49-F238E27FC236}">
                <a16:creationId xmlns:a16="http://schemas.microsoft.com/office/drawing/2014/main" id="{E952AAAF-3900-EA49-BE95-0AF28474D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25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Equal: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3F0BF7-0C2C-6A44-B33C-2589A548AB6E}"/>
                  </a:ext>
                </a:extLst>
              </p:cNvPr>
              <p:cNvSpPr txBox="1"/>
              <p:nvPr/>
            </p:nvSpPr>
            <p:spPr>
              <a:xfrm>
                <a:off x="99639" y="3787134"/>
                <a:ext cx="1324722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𝑌𝑚</m:t>
                      </m:r>
                    </m:oMath>
                  </m:oMathPara>
                </a14:m>
                <a:endParaRPr lang="en-US" sz="2400" baseline="-25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3F0BF7-0C2C-6A44-B33C-2589A548AB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39" y="3787134"/>
                <a:ext cx="1324722" cy="45313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E7EE26D-898E-2E4A-A1BF-A9A23E244BFB}"/>
                  </a:ext>
                </a:extLst>
              </p:cNvPr>
              <p:cNvSpPr txBox="1"/>
              <p:nvPr/>
            </p:nvSpPr>
            <p:spPr>
              <a:xfrm>
                <a:off x="99639" y="4955031"/>
                <a:ext cx="1324722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2400" baseline="-25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E7EE26D-898E-2E4A-A1BF-A9A23E244B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39" y="4955031"/>
                <a:ext cx="1324722" cy="45313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1086F59F-19BC-1641-B2F8-49B6589F7E87}"/>
              </a:ext>
            </a:extLst>
          </p:cNvPr>
          <p:cNvSpPr txBox="1"/>
          <p:nvPr/>
        </p:nvSpPr>
        <p:spPr>
          <a:xfrm>
            <a:off x="1562100" y="6032212"/>
            <a:ext cx="58755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do we decide between these?</a:t>
            </a:r>
          </a:p>
        </p:txBody>
      </p:sp>
    </p:spTree>
    <p:extLst>
      <p:ext uri="{BB962C8B-B14F-4D97-AF65-F5344CB8AC3E}">
        <p14:creationId xmlns:p14="http://schemas.microsoft.com/office/powerpoint/2010/main" val="421563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E29BE-5B44-C245-909B-7492125CA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1a: optimal substructure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06A29C-B6F2-0446-88A9-27A81FD8AACA}"/>
              </a:ext>
            </a:extLst>
          </p:cNvPr>
          <p:cNvSpPr txBox="1"/>
          <p:nvPr/>
        </p:nvSpPr>
        <p:spPr>
          <a:xfrm>
            <a:off x="449789" y="1580126"/>
            <a:ext cx="8181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Prove: optimal solutions to the problem incorporate optimal solutions to related subproblems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0A215-C797-854D-9840-F4261BC5975A}"/>
              </a:ext>
            </a:extLst>
          </p:cNvPr>
          <p:cNvSpPr txBox="1"/>
          <p:nvPr/>
        </p:nvSpPr>
        <p:spPr>
          <a:xfrm>
            <a:off x="1222513" y="4770784"/>
            <a:ext cx="58707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would a solution to a subproblem look like?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A3AF7246-5D64-E447-9355-D41C40F48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7826" y="2694675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</a:t>
            </a:r>
            <a:r>
              <a:rPr lang="en-US" sz="3600" dirty="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 8  6  </a:t>
            </a:r>
            <a:r>
              <a:rPr lang="en-US" sz="3600" dirty="0">
                <a:solidFill>
                  <a:srgbClr val="00FF00"/>
                </a:solidFill>
                <a:latin typeface="Arial" charset="0"/>
                <a:ea typeface="ＭＳ Ｐゴシック" charset="0"/>
              </a:rPr>
              <a:t>3  6  9</a:t>
            </a: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8CB476E-57BA-344D-85EE-B1363E5465FD}"/>
                  </a:ext>
                </a:extLst>
              </p:cNvPr>
              <p:cNvSpPr/>
              <p:nvPr/>
            </p:nvSpPr>
            <p:spPr>
              <a:xfrm>
                <a:off x="2695892" y="3656908"/>
                <a:ext cx="275094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6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altLang="en-US" sz="36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en-US" sz="3600" i="1" baseline="-25000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en-US" sz="3600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en-US" sz="3600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en-US" sz="3600" i="1" baseline="-25000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sz="3600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, …, </m:t>
                      </m:r>
                      <m:r>
                        <a:rPr lang="en-US" altLang="en-US" sz="3600" i="1" dirty="0" err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en-US" sz="3600" i="1" baseline="-25000" dirty="0" err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en-US" sz="36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} </m:t>
                      </m:r>
                    </m:oMath>
                  </m:oMathPara>
                </a14:m>
                <a:endParaRPr lang="en-US" sz="3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8CB476E-57BA-344D-85EE-B1363E5465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5892" y="3656908"/>
                <a:ext cx="2750946" cy="646331"/>
              </a:xfrm>
              <a:prstGeom prst="rect">
                <a:avLst/>
              </a:prstGeom>
              <a:blipFill>
                <a:blip r:embed="rId2"/>
                <a:stretch>
                  <a:fillRect l="-1376" r="-1835" b="-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89950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31331A2-4FB1-1747-AEC1-292A4299F2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2647" y="228600"/>
            <a:ext cx="8436349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 - combining results</a:t>
            </a:r>
          </a:p>
        </p:txBody>
      </p:sp>
      <p:graphicFrame>
        <p:nvGraphicFramePr>
          <p:cNvPr id="83970" name="Object 4">
            <a:extLst>
              <a:ext uri="{FF2B5EF4-FFF2-40B4-BE49-F238E27FC236}">
                <a16:creationId xmlns:a16="http://schemas.microsoft.com/office/drawing/2014/main" id="{7F34C589-3187-8F4B-A98A-E9C7101413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083747"/>
              </p:ext>
            </p:extLst>
          </p:nvPr>
        </p:nvGraphicFramePr>
        <p:xfrm>
          <a:off x="743276" y="3350820"/>
          <a:ext cx="7262961" cy="1161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20" name="Equation" r:id="rId3" imgW="102400100" imgH="16383000" progId="Equation.3">
                  <p:embed/>
                </p:oleObj>
              </mc:Choice>
              <mc:Fallback>
                <p:oleObj name="Equation" r:id="rId3" imgW="102400100" imgH="16383000" progId="Equation.3">
                  <p:embed/>
                  <p:pic>
                    <p:nvPicPr>
                      <p:cNvPr id="83970" name="Object 4">
                        <a:extLst>
                          <a:ext uri="{FF2B5EF4-FFF2-40B4-BE49-F238E27FC236}">
                            <a16:creationId xmlns:a16="http://schemas.microsoft.com/office/drawing/2014/main" id="{7F34C589-3187-8F4B-A98A-E9C7101413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276" y="3350820"/>
                        <a:ext cx="7262961" cy="1161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3194EC2-D0C3-0C4E-AB8F-C3DC2DF2AC36}"/>
              </a:ext>
            </a:extLst>
          </p:cNvPr>
          <p:cNvCxnSpPr>
            <a:cxnSpLocks/>
          </p:cNvCxnSpPr>
          <p:nvPr/>
        </p:nvCxnSpPr>
        <p:spPr>
          <a:xfrm flipV="1">
            <a:off x="3218215" y="4512623"/>
            <a:ext cx="0" cy="510639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B95C836-2E98-DD41-82AC-328610B8CDBF}"/>
              </a:ext>
            </a:extLst>
          </p:cNvPr>
          <p:cNvSpPr txBox="1"/>
          <p:nvPr/>
        </p:nvSpPr>
        <p:spPr>
          <a:xfrm>
            <a:off x="2045971" y="5023262"/>
            <a:ext cx="23444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1: if they’re different</a:t>
            </a:r>
          </a:p>
          <a:p>
            <a:r>
              <a:rPr lang="en-US" sz="2000" dirty="0"/>
              <a:t>0: if they’re the same</a:t>
            </a:r>
          </a:p>
        </p:txBody>
      </p:sp>
    </p:spTree>
    <p:extLst>
      <p:ext uri="{BB962C8B-B14F-4D97-AF65-F5344CB8AC3E}">
        <p14:creationId xmlns:p14="http://schemas.microsoft.com/office/powerpoint/2010/main" val="415408333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D0D2BA4E-21AF-9245-BBEB-09DCF7FD5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DEDBFF6-0608-F840-A356-C8F15ABC63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57867" y="1559731"/>
          <a:ext cx="7262961" cy="1161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70" name="Equation" r:id="rId3" imgW="102400100" imgH="16383000" progId="Equation.3">
                  <p:embed/>
                </p:oleObj>
              </mc:Choice>
              <mc:Fallback>
                <p:oleObj name="Equation" r:id="rId3" imgW="102400100" imgH="163830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DEDBFF6-0608-F840-A356-C8F15ABC63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867" y="1559731"/>
                        <a:ext cx="7262961" cy="1161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2">
            <a:extLst>
              <a:ext uri="{FF2B5EF4-FFF2-40B4-BE49-F238E27FC236}">
                <a16:creationId xmlns:a16="http://schemas.microsoft.com/office/drawing/2014/main" id="{7F10E4D7-A817-2A49-8537-024EA0AF4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657600"/>
            <a:ext cx="5638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FF0000"/>
                </a:solidFill>
              </a:rPr>
              <a:t>What does the data structure for storing answers look like?</a:t>
            </a:r>
          </a:p>
        </p:txBody>
      </p:sp>
    </p:spTree>
    <p:extLst>
      <p:ext uri="{BB962C8B-B14F-4D97-AF65-F5344CB8AC3E}">
        <p14:creationId xmlns:p14="http://schemas.microsoft.com/office/powerpoint/2010/main" val="276380234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D0D2BA4E-21AF-9245-BBEB-09DCF7FD5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DEDBFF6-0608-F840-A356-C8F15ABC63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57867" y="1559731"/>
          <a:ext cx="7262961" cy="1161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94" name="Equation" r:id="rId3" imgW="102400100" imgH="16383000" progId="Equation.3">
                  <p:embed/>
                </p:oleObj>
              </mc:Choice>
              <mc:Fallback>
                <p:oleObj name="Equation" r:id="rId3" imgW="102400100" imgH="163830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DEDBFF6-0608-F840-A356-C8F15ABC63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867" y="1559731"/>
                        <a:ext cx="7262961" cy="1161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4FEE0F3-0153-C540-BB51-3D7BE4D3B671}"/>
                  </a:ext>
                </a:extLst>
              </p:cNvPr>
              <p:cNvSpPr txBox="1"/>
              <p:nvPr/>
            </p:nvSpPr>
            <p:spPr>
              <a:xfrm>
                <a:off x="2939142" y="3568535"/>
                <a:ext cx="2544864" cy="4655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𝐸𝑑𝑖𝑡</m:t>
                      </m:r>
                      <m:r>
                        <a:rPr lang="en-US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1…</m:t>
                          </m:r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1…</m:t>
                          </m:r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4FEE0F3-0153-C540-BB51-3D7BE4D3B6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9142" y="3568535"/>
                <a:ext cx="2544864" cy="465577"/>
              </a:xfrm>
              <a:prstGeom prst="rect">
                <a:avLst/>
              </a:prstGeom>
              <a:blipFill>
                <a:blip r:embed="rId5"/>
                <a:stretch>
                  <a:fillRect l="-1980" r="-3960" b="-23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own Arrow 2">
            <a:extLst>
              <a:ext uri="{FF2B5EF4-FFF2-40B4-BE49-F238E27FC236}">
                <a16:creationId xmlns:a16="http://schemas.microsoft.com/office/drawing/2014/main" id="{9216FA20-D41A-DF4A-8380-3CEDA74FACB3}"/>
              </a:ext>
            </a:extLst>
          </p:cNvPr>
          <p:cNvSpPr/>
          <p:nvPr/>
        </p:nvSpPr>
        <p:spPr>
          <a:xfrm>
            <a:off x="3954483" y="4381995"/>
            <a:ext cx="522514" cy="736270"/>
          </a:xfrm>
          <a:prstGeom prst="downArrow">
            <a:avLst/>
          </a:prstGeom>
          <a:solidFill>
            <a:srgbClr val="FF9600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56911C1-956D-7945-B4DD-967E87E67DEA}"/>
                  </a:ext>
                </a:extLst>
              </p:cNvPr>
              <p:cNvSpPr txBox="1"/>
              <p:nvPr/>
            </p:nvSpPr>
            <p:spPr>
              <a:xfrm>
                <a:off x="1597230" y="5466148"/>
                <a:ext cx="6337376" cy="4655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b="0" dirty="0">
                    <a:solidFill>
                      <a:srgbClr val="0000FF"/>
                    </a:solidFill>
                  </a:rPr>
                  <a:t>d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: edit distance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1…</m:t>
                        </m:r>
                        <m: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1…</m:t>
                        </m:r>
                        <m: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56911C1-956D-7945-B4DD-967E87E67D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230" y="5466148"/>
                <a:ext cx="6337376" cy="465577"/>
              </a:xfrm>
              <a:prstGeom prst="rect">
                <a:avLst/>
              </a:prstGeom>
              <a:blipFill>
                <a:blip r:embed="rId6"/>
                <a:stretch>
                  <a:fillRect l="-3400" t="-18421" r="-400" b="-36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797476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D0D2BA4E-21AF-9245-BBEB-09DCF7FD5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BD775B6-4CB0-3E45-812D-FB46C198AD76}"/>
                  </a:ext>
                </a:extLst>
              </p:cNvPr>
              <p:cNvSpPr txBox="1"/>
              <p:nvPr/>
            </p:nvSpPr>
            <p:spPr>
              <a:xfrm>
                <a:off x="485250" y="2806638"/>
                <a:ext cx="8280798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</a:rPr>
                  <a:t>What are the “smallest” possible subproblems?</a:t>
                </a:r>
              </a:p>
              <a:p>
                <a:endParaRPr lang="en-US" sz="2800" dirty="0">
                  <a:solidFill>
                    <a:srgbClr val="FF0000"/>
                  </a:solidFill>
                </a:endParaRPr>
              </a:p>
              <a:p>
                <a:r>
                  <a:rPr lang="en-US" sz="2800" dirty="0">
                    <a:solidFill>
                      <a:srgbClr val="FF0000"/>
                    </a:solidFill>
                  </a:rPr>
                  <a:t>To calculate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rgbClr val="FF0000"/>
                    </a:solidFill>
                  </a:rPr>
                  <a:t>, what are all the subproblems we need to calculate? This is the “table”.</a:t>
                </a:r>
                <a:br>
                  <a:rPr lang="en-US" sz="2800" dirty="0">
                    <a:solidFill>
                      <a:srgbClr val="FF0000"/>
                    </a:solidFill>
                  </a:rPr>
                </a:br>
                <a:endParaRPr lang="en-US" sz="2800" dirty="0">
                  <a:solidFill>
                    <a:srgbClr val="FF0000"/>
                  </a:solidFill>
                </a:endParaRPr>
              </a:p>
              <a:p>
                <a:endParaRPr lang="en-US" sz="2800" dirty="0">
                  <a:solidFill>
                    <a:srgbClr val="FF0000"/>
                  </a:solidFill>
                </a:endParaRPr>
              </a:p>
              <a:p>
                <a:r>
                  <a:rPr lang="en-US" sz="2800" dirty="0">
                    <a:solidFill>
                      <a:srgbClr val="FF0000"/>
                    </a:solidFill>
                  </a:rPr>
                  <a:t>How should we fill in the table?</a:t>
                </a:r>
              </a:p>
              <a:p>
                <a:endParaRPr lang="en-US" sz="2800" dirty="0">
                  <a:solidFill>
                    <a:srgbClr val="FF0000"/>
                  </a:solidFill>
                </a:endParaRPr>
              </a:p>
              <a:p>
                <a:r>
                  <a:rPr lang="en-US" sz="2800" dirty="0">
                    <a:solidFill>
                      <a:srgbClr val="FF0000"/>
                    </a:solidFill>
                  </a:rPr>
                  <a:t>Where will the answer be?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BD775B6-4CB0-3E45-812D-FB46C198AD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50" y="2806638"/>
                <a:ext cx="8280798" cy="3970318"/>
              </a:xfrm>
              <a:prstGeom prst="rect">
                <a:avLst/>
              </a:prstGeom>
              <a:blipFill>
                <a:blip r:embed="rId3"/>
                <a:stretch>
                  <a:fillRect l="-1378" t="-1274" b="-2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DEDBFF6-0608-F840-A356-C8F15ABC63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754641"/>
              </p:ext>
            </p:extLst>
          </p:nvPr>
        </p:nvGraphicFramePr>
        <p:xfrm>
          <a:off x="1057867" y="1559731"/>
          <a:ext cx="7262961" cy="1161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23" name="Equation" r:id="rId4" imgW="102400100" imgH="16383000" progId="Equation.3">
                  <p:embed/>
                </p:oleObj>
              </mc:Choice>
              <mc:Fallback>
                <p:oleObj name="Equation" r:id="rId4" imgW="102400100" imgH="16383000" progId="Equation.3">
                  <p:embed/>
                  <p:pic>
                    <p:nvPicPr>
                      <p:cNvPr id="83970" name="Object 4">
                        <a:extLst>
                          <a:ext uri="{FF2B5EF4-FFF2-40B4-BE49-F238E27FC236}">
                            <a16:creationId xmlns:a16="http://schemas.microsoft.com/office/drawing/2014/main" id="{7F34C589-3187-8F4B-A98A-E9C7101413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867" y="1559731"/>
                        <a:ext cx="7262961" cy="1161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372492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D0D2BA4E-21AF-9245-BBEB-09DCF7FD5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(bottom-up)</a:t>
            </a:r>
            <a:endParaRPr lang="en-US" dirty="0"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BD775B6-4CB0-3E45-812D-FB46C198AD76}"/>
                  </a:ext>
                </a:extLst>
              </p:cNvPr>
              <p:cNvSpPr txBox="1"/>
              <p:nvPr/>
            </p:nvSpPr>
            <p:spPr>
              <a:xfrm>
                <a:off x="485250" y="2806638"/>
                <a:ext cx="8280798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</a:rPr>
                  <a:t>What are the “smallest” possible subproblems?</a:t>
                </a:r>
              </a:p>
              <a:p>
                <a:r>
                  <a:rPr lang="en-US" sz="2000" dirty="0">
                    <a:solidFill>
                      <a:srgbClr val="0000FF"/>
                    </a:solidFill>
                  </a:rPr>
                  <a:t>Edit(X, “”) = </a:t>
                </a:r>
                <a:r>
                  <a:rPr lang="en-US" sz="2000" dirty="0" err="1">
                    <a:solidFill>
                      <a:srgbClr val="0000FF"/>
                    </a:solidFill>
                  </a:rPr>
                  <a:t>len</a:t>
                </a:r>
                <a:r>
                  <a:rPr lang="en-US" sz="2000" dirty="0">
                    <a:solidFill>
                      <a:srgbClr val="0000FF"/>
                    </a:solidFill>
                  </a:rPr>
                  <a:t>(X) and Edit(“”, Y) = </a:t>
                </a:r>
                <a:r>
                  <a:rPr lang="en-US" sz="2000" dirty="0" err="1">
                    <a:solidFill>
                      <a:srgbClr val="0000FF"/>
                    </a:solidFill>
                  </a:rPr>
                  <a:t>len</a:t>
                </a:r>
                <a:r>
                  <a:rPr lang="en-US" sz="2000" dirty="0">
                    <a:solidFill>
                      <a:srgbClr val="0000FF"/>
                    </a:solidFill>
                  </a:rPr>
                  <a:t>(Y)</a:t>
                </a:r>
              </a:p>
              <a:p>
                <a:endParaRPr lang="en-US" sz="2000" dirty="0">
                  <a:solidFill>
                    <a:srgbClr val="FF0000"/>
                  </a:solidFill>
                </a:endParaRPr>
              </a:p>
              <a:p>
                <a:r>
                  <a:rPr lang="en-US" sz="2000" dirty="0">
                    <a:solidFill>
                      <a:srgbClr val="FF0000"/>
                    </a:solidFill>
                  </a:rPr>
                  <a:t>To calculate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err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, what are all the subproblems we need to calculate? This is the “table”.</a:t>
                </a:r>
              </a:p>
              <a:p>
                <a:r>
                  <a:rPr lang="en-US" sz="2000" dirty="0" err="1">
                    <a:solidFill>
                      <a:srgbClr val="0000FF"/>
                    </a:solidFill>
                  </a:rPr>
                  <a:t>i</a:t>
                </a:r>
                <a:r>
                  <a:rPr lang="en-US" sz="2000" dirty="0">
                    <a:solidFill>
                      <a:srgbClr val="0000FF"/>
                    </a:solidFill>
                  </a:rPr>
                  <a:t> &lt; n and j &lt; m</a:t>
                </a:r>
              </a:p>
              <a:p>
                <a:endParaRPr lang="en-US" sz="2000" dirty="0">
                  <a:solidFill>
                    <a:srgbClr val="FF0000"/>
                  </a:solidFill>
                </a:endParaRPr>
              </a:p>
              <a:p>
                <a:r>
                  <a:rPr lang="en-US" sz="2000" dirty="0">
                    <a:solidFill>
                      <a:srgbClr val="FF0000"/>
                    </a:solidFill>
                  </a:rPr>
                  <a:t>How should we fill in the table?</a:t>
                </a:r>
              </a:p>
              <a:p>
                <a:r>
                  <a:rPr lang="en-US" sz="2000" dirty="0" err="1">
                    <a:solidFill>
                      <a:srgbClr val="0000FF"/>
                    </a:solidFill>
                    <a:latin typeface="Courier" pitchFamily="2" charset="0"/>
                  </a:rPr>
                  <a:t>i</a:t>
                </a:r>
                <a:r>
                  <a:rPr lang="en-US" sz="2000" dirty="0">
                    <a:solidFill>
                      <a:srgbClr val="0000FF"/>
                    </a:solidFill>
                    <a:latin typeface="Courier" pitchFamily="2" charset="0"/>
                  </a:rPr>
                  <a:t> = 1…, j = 1…</a:t>
                </a:r>
              </a:p>
              <a:p>
                <a:endParaRPr lang="en-US" sz="2000" dirty="0">
                  <a:solidFill>
                    <a:srgbClr val="FF0000"/>
                  </a:solidFill>
                </a:endParaRPr>
              </a:p>
              <a:p>
                <a:r>
                  <a:rPr lang="en-US" sz="2000" dirty="0">
                    <a:solidFill>
                      <a:srgbClr val="FF0000"/>
                    </a:solidFill>
                  </a:rPr>
                  <a:t>Where will the answer be?</a:t>
                </a:r>
              </a:p>
              <a:p>
                <a:r>
                  <a:rPr lang="en-US" sz="2000" dirty="0">
                    <a:solidFill>
                      <a:srgbClr val="0000FF"/>
                    </a:solidFill>
                  </a:rPr>
                  <a:t>d[</a:t>
                </a:r>
                <a:r>
                  <a:rPr lang="en-US" sz="2000" dirty="0" err="1">
                    <a:solidFill>
                      <a:srgbClr val="0000FF"/>
                    </a:solidFill>
                  </a:rPr>
                  <a:t>n,m</a:t>
                </a:r>
                <a:r>
                  <a:rPr lang="en-US" sz="2000" dirty="0">
                    <a:solidFill>
                      <a:srgbClr val="0000FF"/>
                    </a:solidFill>
                  </a:rPr>
                  <a:t>]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BD775B6-4CB0-3E45-812D-FB46C198AD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50" y="2806638"/>
                <a:ext cx="8280798" cy="3785652"/>
              </a:xfrm>
              <a:prstGeom prst="rect">
                <a:avLst/>
              </a:prstGeom>
              <a:blipFill>
                <a:blip r:embed="rId3"/>
                <a:stretch>
                  <a:fillRect l="-613" t="-669" r="-919" b="-1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DEDBFF6-0608-F840-A356-C8F15ABC63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57867" y="1559731"/>
          <a:ext cx="7262961" cy="1161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7" name="Equation" r:id="rId4" imgW="102400100" imgH="16383000" progId="Equation.3">
                  <p:embed/>
                </p:oleObj>
              </mc:Choice>
              <mc:Fallback>
                <p:oleObj name="Equation" r:id="rId4" imgW="102400100" imgH="163830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DEDBFF6-0608-F840-A356-C8F15ABC63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867" y="1559731"/>
                        <a:ext cx="7262961" cy="1161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134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31331A2-4FB1-1747-AEC1-292A4299F2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2647" y="228600"/>
            <a:ext cx="8436349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2</a:t>
            </a:r>
            <a:r>
              <a:rPr lang="en-US" dirty="0">
                <a:cs typeface="+mj-cs"/>
              </a:rPr>
              <a:t>: DP solution (bottom-up)</a:t>
            </a:r>
          </a:p>
        </p:txBody>
      </p:sp>
      <p:graphicFrame>
        <p:nvGraphicFramePr>
          <p:cNvPr id="83970" name="Object 4">
            <a:extLst>
              <a:ext uri="{FF2B5EF4-FFF2-40B4-BE49-F238E27FC236}">
                <a16:creationId xmlns:a16="http://schemas.microsoft.com/office/drawing/2014/main" id="{7F34C589-3187-8F4B-A98A-E9C7101413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676400"/>
          <a:ext cx="678815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47" name="Equation" r:id="rId3" imgW="102400100" imgH="16383000" progId="Equation.3">
                  <p:embed/>
                </p:oleObj>
              </mc:Choice>
              <mc:Fallback>
                <p:oleObj name="Equation" r:id="rId3" imgW="102400100" imgH="16383000" progId="Equation.3">
                  <p:embed/>
                  <p:pic>
                    <p:nvPicPr>
                      <p:cNvPr id="83970" name="Object 4">
                        <a:extLst>
                          <a:ext uri="{FF2B5EF4-FFF2-40B4-BE49-F238E27FC236}">
                            <a16:creationId xmlns:a16="http://schemas.microsoft.com/office/drawing/2014/main" id="{7F34C589-3187-8F4B-A98A-E9C7101413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76400"/>
                        <a:ext cx="678815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">
            <a:extLst>
              <a:ext uri="{FF2B5EF4-FFF2-40B4-BE49-F238E27FC236}">
                <a16:creationId xmlns:a16="http://schemas.microsoft.com/office/drawing/2014/main" id="{7FB1091E-123A-484F-9C13-B0C0FCDD36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971800"/>
          <a:ext cx="6096000" cy="350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48" name="Bitmap Image" r:id="rId5" imgW="6159500" imgH="3543300" progId="Paint.Picture">
                  <p:embed/>
                </p:oleObj>
              </mc:Choice>
              <mc:Fallback>
                <p:oleObj name="Bitmap Image" r:id="rId5" imgW="6159500" imgH="3543300" progId="Paint.Picture">
                  <p:embed/>
                  <p:pic>
                    <p:nvPicPr>
                      <p:cNvPr id="5" name="Object 8">
                        <a:extLst>
                          <a:ext uri="{FF2B5EF4-FFF2-40B4-BE49-F238E27FC236}">
                            <a16:creationId xmlns:a16="http://schemas.microsoft.com/office/drawing/2014/main" id="{7FB1091E-123A-484F-9C13-B0C0FCDD36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71800"/>
                        <a:ext cx="6096000" cy="350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238428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31331A2-4FB1-1747-AEC1-292A4299F2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2647" y="228600"/>
            <a:ext cx="8436349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3: analysis</a:t>
            </a:r>
          </a:p>
        </p:txBody>
      </p:sp>
      <p:graphicFrame>
        <p:nvGraphicFramePr>
          <p:cNvPr id="83970" name="Object 4">
            <a:extLst>
              <a:ext uri="{FF2B5EF4-FFF2-40B4-BE49-F238E27FC236}">
                <a16:creationId xmlns:a16="http://schemas.microsoft.com/office/drawing/2014/main" id="{7F34C589-3187-8F4B-A98A-E9C7101413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676400"/>
          <a:ext cx="678815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45" name="Equation" r:id="rId3" imgW="102400100" imgH="16383000" progId="Equation.3">
                  <p:embed/>
                </p:oleObj>
              </mc:Choice>
              <mc:Fallback>
                <p:oleObj name="Equation" r:id="rId3" imgW="102400100" imgH="16383000" progId="Equation.3">
                  <p:embed/>
                  <p:pic>
                    <p:nvPicPr>
                      <p:cNvPr id="83970" name="Object 4">
                        <a:extLst>
                          <a:ext uri="{FF2B5EF4-FFF2-40B4-BE49-F238E27FC236}">
                            <a16:creationId xmlns:a16="http://schemas.microsoft.com/office/drawing/2014/main" id="{7F34C589-3187-8F4B-A98A-E9C7101413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76400"/>
                        <a:ext cx="678815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">
            <a:extLst>
              <a:ext uri="{FF2B5EF4-FFF2-40B4-BE49-F238E27FC236}">
                <a16:creationId xmlns:a16="http://schemas.microsoft.com/office/drawing/2014/main" id="{7FB1091E-123A-484F-9C13-B0C0FCDD36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971800"/>
          <a:ext cx="6096000" cy="350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46" name="Bitmap Image" r:id="rId5" imgW="6159500" imgH="3543300" progId="Paint.Picture">
                  <p:embed/>
                </p:oleObj>
              </mc:Choice>
              <mc:Fallback>
                <p:oleObj name="Bitmap Image" r:id="rId5" imgW="6159500" imgH="3543300" progId="Paint.Picture">
                  <p:embed/>
                  <p:pic>
                    <p:nvPicPr>
                      <p:cNvPr id="5" name="Object 8">
                        <a:extLst>
                          <a:ext uri="{FF2B5EF4-FFF2-40B4-BE49-F238E27FC236}">
                            <a16:creationId xmlns:a16="http://schemas.microsoft.com/office/drawing/2014/main" id="{7FB1091E-123A-484F-9C13-B0C0FCDD36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71800"/>
                        <a:ext cx="6096000" cy="350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DA904A-8E6D-BA4D-89DF-4C88C5827E73}"/>
              </a:ext>
            </a:extLst>
          </p:cNvPr>
          <p:cNvSpPr txBox="1"/>
          <p:nvPr/>
        </p:nvSpPr>
        <p:spPr>
          <a:xfrm>
            <a:off x="4634941" y="3340199"/>
            <a:ext cx="31438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Space requirements?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Running time?</a:t>
            </a:r>
            <a:endParaRPr lang="el-GR" altLang="en-US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33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31331A2-4FB1-1747-AEC1-292A4299F2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2647" y="228600"/>
            <a:ext cx="8436349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3: analysis</a:t>
            </a:r>
          </a:p>
        </p:txBody>
      </p:sp>
      <p:graphicFrame>
        <p:nvGraphicFramePr>
          <p:cNvPr id="83970" name="Object 4">
            <a:extLst>
              <a:ext uri="{FF2B5EF4-FFF2-40B4-BE49-F238E27FC236}">
                <a16:creationId xmlns:a16="http://schemas.microsoft.com/office/drawing/2014/main" id="{7F34C589-3187-8F4B-A98A-E9C7101413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676400"/>
          <a:ext cx="678815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89" name="Equation" r:id="rId3" imgW="102400100" imgH="16383000" progId="Equation.3">
                  <p:embed/>
                </p:oleObj>
              </mc:Choice>
              <mc:Fallback>
                <p:oleObj name="Equation" r:id="rId3" imgW="102400100" imgH="16383000" progId="Equation.3">
                  <p:embed/>
                  <p:pic>
                    <p:nvPicPr>
                      <p:cNvPr id="83970" name="Object 4">
                        <a:extLst>
                          <a:ext uri="{FF2B5EF4-FFF2-40B4-BE49-F238E27FC236}">
                            <a16:creationId xmlns:a16="http://schemas.microsoft.com/office/drawing/2014/main" id="{7F34C589-3187-8F4B-A98A-E9C7101413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76400"/>
                        <a:ext cx="678815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">
            <a:extLst>
              <a:ext uri="{FF2B5EF4-FFF2-40B4-BE49-F238E27FC236}">
                <a16:creationId xmlns:a16="http://schemas.microsoft.com/office/drawing/2014/main" id="{7FB1091E-123A-484F-9C13-B0C0FCDD36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971800"/>
          <a:ext cx="6096000" cy="350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90" name="Bitmap Image" r:id="rId5" imgW="6159500" imgH="3543300" progId="Paint.Picture">
                  <p:embed/>
                </p:oleObj>
              </mc:Choice>
              <mc:Fallback>
                <p:oleObj name="Bitmap Image" r:id="rId5" imgW="6159500" imgH="3543300" progId="Paint.Picture">
                  <p:embed/>
                  <p:pic>
                    <p:nvPicPr>
                      <p:cNvPr id="5" name="Object 8">
                        <a:extLst>
                          <a:ext uri="{FF2B5EF4-FFF2-40B4-BE49-F238E27FC236}">
                            <a16:creationId xmlns:a16="http://schemas.microsoft.com/office/drawing/2014/main" id="{7FB1091E-123A-484F-9C13-B0C0FCDD36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71800"/>
                        <a:ext cx="6096000" cy="350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DA904A-8E6D-BA4D-89DF-4C88C5827E73}"/>
              </a:ext>
            </a:extLst>
          </p:cNvPr>
          <p:cNvSpPr txBox="1"/>
          <p:nvPr/>
        </p:nvSpPr>
        <p:spPr>
          <a:xfrm>
            <a:off x="4634941" y="3340199"/>
            <a:ext cx="41120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Space requirements: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(nm)</a:t>
            </a:r>
            <a:r>
              <a:rPr lang="en-US" sz="2800" dirty="0"/>
              <a:t> </a:t>
            </a:r>
          </a:p>
          <a:p>
            <a:endParaRPr lang="en-US" sz="2800" dirty="0"/>
          </a:p>
          <a:p>
            <a:r>
              <a:rPr lang="en-US" sz="2800" dirty="0"/>
              <a:t>Running time: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(nm)</a:t>
            </a:r>
            <a:endParaRPr lang="el-GR" altLang="en-US" sz="2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31181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5B3426B3-EAD5-B149-A2B6-A1D38DD290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Edit distance variants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63279076-ADDB-6542-A127-A0D67E69ED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en-US" sz="2400" dirty="0">
                <a:cs typeface="+mn-cs"/>
              </a:rPr>
              <a:t>Only include insertions and deletions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FF0000"/>
                </a:solidFill>
              </a:rPr>
              <a:t>What does this do to substitutions?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en-US" sz="2400" dirty="0">
                <a:cs typeface="+mn-cs"/>
              </a:rPr>
              <a:t>Include swaps, i.e. swapping two adjacent characters counts as one edit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400" dirty="0"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en-US" sz="2400" dirty="0">
                <a:cs typeface="+mn-cs"/>
              </a:rPr>
              <a:t>Weight insertion, deletion and substitution differently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400" dirty="0"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en-US" sz="2400" dirty="0">
                <a:cs typeface="+mn-cs"/>
              </a:rPr>
              <a:t>Weight </a:t>
            </a:r>
            <a:r>
              <a:rPr lang="en-US" sz="2400" b="1" dirty="0">
                <a:cs typeface="+mn-cs"/>
              </a:rPr>
              <a:t>specific</a:t>
            </a:r>
            <a:r>
              <a:rPr lang="en-US" sz="2400" dirty="0">
                <a:cs typeface="+mn-cs"/>
              </a:rPr>
              <a:t> character insertion, deletion and substitutions differently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400" dirty="0"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en-US" sz="2400" dirty="0">
                <a:cs typeface="+mn-cs"/>
              </a:rPr>
              <a:t>Length normalize the edit distance</a:t>
            </a:r>
            <a:endParaRPr lang="en-US" sz="2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984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1243E-6403-A549-8355-673CB5F58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Skiers and Skis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C5E24-C638-7041-80AF-F25053F4B09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Skis:     1 5 5 7 9 12 12 13</a:t>
            </a:r>
          </a:p>
          <a:p>
            <a:pPr marL="0" indent="0">
              <a:buNone/>
            </a:pPr>
            <a:r>
              <a:rPr lang="en-US" dirty="0"/>
              <a:t>Skiers:  6 7 7 10 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03370C-AE87-FF45-8BF2-D732586386CB}"/>
              </a:ext>
            </a:extLst>
          </p:cNvPr>
          <p:cNvSpPr txBox="1"/>
          <p:nvPr/>
        </p:nvSpPr>
        <p:spPr>
          <a:xfrm>
            <a:off x="1870842" y="3765331"/>
            <a:ext cx="4515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the optimal matching?</a:t>
            </a:r>
          </a:p>
        </p:txBody>
      </p:sp>
    </p:spTree>
    <p:extLst>
      <p:ext uri="{BB962C8B-B14F-4D97-AF65-F5344CB8AC3E}">
        <p14:creationId xmlns:p14="http://schemas.microsoft.com/office/powerpoint/2010/main" val="1078070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E29BE-5B44-C245-909B-7492125CA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1a: optimal substructure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06A29C-B6F2-0446-88A9-27A81FD8AACA}"/>
              </a:ext>
            </a:extLst>
          </p:cNvPr>
          <p:cNvSpPr txBox="1"/>
          <p:nvPr/>
        </p:nvSpPr>
        <p:spPr>
          <a:xfrm>
            <a:off x="449789" y="1580126"/>
            <a:ext cx="8181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Prove: optimal solutions to the problem incorporate optimal solutions to related subproblems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A3AF7246-5D64-E447-9355-D41C40F48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7826" y="2694675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5  </a:t>
            </a:r>
            <a:r>
              <a:rPr lang="en-US" sz="3600" dirty="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 8  6  </a:t>
            </a:r>
            <a:r>
              <a:rPr lang="en-US" sz="3600" dirty="0">
                <a:solidFill>
                  <a:srgbClr val="00FF00"/>
                </a:solidFill>
                <a:latin typeface="Arial" charset="0"/>
                <a:ea typeface="ＭＳ Ｐゴシック" charset="0"/>
              </a:rPr>
              <a:t>3  6  9</a:t>
            </a:r>
            <a:r>
              <a:rPr lang="en-US" sz="3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8CB476E-57BA-344D-85EE-B1363E5465FD}"/>
                  </a:ext>
                </a:extLst>
              </p:cNvPr>
              <p:cNvSpPr/>
              <p:nvPr/>
            </p:nvSpPr>
            <p:spPr>
              <a:xfrm>
                <a:off x="2695892" y="3656908"/>
                <a:ext cx="275094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6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altLang="en-US" sz="36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en-US" sz="3600" i="1" baseline="-25000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en-US" sz="3600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en-US" sz="3600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en-US" sz="3600" i="1" baseline="-25000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sz="3600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, …, </m:t>
                      </m:r>
                      <m:r>
                        <a:rPr lang="en-US" altLang="en-US" sz="3600" i="1" dirty="0" err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en-US" sz="3600" b="0" i="1" baseline="-25000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en-US" sz="3600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US" altLang="en-US" sz="36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8CB476E-57BA-344D-85EE-B1363E5465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5892" y="3656908"/>
                <a:ext cx="2750945" cy="646331"/>
              </a:xfrm>
              <a:prstGeom prst="rect">
                <a:avLst/>
              </a:prstGeom>
              <a:blipFill>
                <a:blip r:embed="rId2"/>
                <a:stretch>
                  <a:fillRect l="-1376" r="-1835" b="-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084DC3F-0FEB-384B-BE1C-1BECA7E60BAB}"/>
                  </a:ext>
                </a:extLst>
              </p:cNvPr>
              <p:cNvSpPr/>
              <p:nvPr/>
            </p:nvSpPr>
            <p:spPr>
              <a:xfrm>
                <a:off x="2695892" y="4763465"/>
                <a:ext cx="5627181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sz="36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altLang="en-US" sz="36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3600" i="1" baseline="-25000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en-US" sz="3600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, …, </m:t>
                    </m:r>
                    <m:r>
                      <a:rPr lang="en-US" altLang="en-US" sz="3600" i="1" dirty="0" err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3600" b="0" i="1" baseline="-25000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en-US" sz="36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en-US" sz="3600" dirty="0">
                    <a:solidFill>
                      <a:srgbClr val="0000FF"/>
                    </a:solidFill>
                  </a:rPr>
                  <a:t> for the sequence </a:t>
                </a:r>
              </a:p>
              <a:p>
                <a:r>
                  <a:rPr lang="en-US" altLang="en-US" sz="3600" dirty="0">
                    <a:solidFill>
                      <a:srgbClr val="0000FF"/>
                    </a:solidFill>
                  </a:rPr>
                  <a:t>               starting at index i</a:t>
                </a:r>
                <a:r>
                  <a:rPr lang="en-US" altLang="en-US" sz="3600" baseline="-25000" dirty="0">
                    <a:solidFill>
                      <a:srgbClr val="0000FF"/>
                    </a:solidFill>
                  </a:rPr>
                  <a:t>2</a:t>
                </a:r>
                <a:r>
                  <a:rPr lang="en-US" altLang="en-US" sz="3600" dirty="0">
                    <a:solidFill>
                      <a:srgbClr val="0000FF"/>
                    </a:solidFill>
                  </a:rPr>
                  <a:t> </a:t>
                </a:r>
                <a:endParaRPr lang="en-US" sz="3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084DC3F-0FEB-384B-BE1C-1BECA7E60B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5892" y="4763465"/>
                <a:ext cx="5627181" cy="1200329"/>
              </a:xfrm>
              <a:prstGeom prst="rect">
                <a:avLst/>
              </a:prstGeom>
              <a:blipFill>
                <a:blip r:embed="rId3"/>
                <a:stretch>
                  <a:fillRect l="-2027" t="-7292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3594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1a: optimal substructure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2E09A0-FA1E-9840-9DA7-FCCEFE33548A}"/>
              </a:ext>
            </a:extLst>
          </p:cNvPr>
          <p:cNvSpPr txBox="1"/>
          <p:nvPr/>
        </p:nvSpPr>
        <p:spPr>
          <a:xfrm>
            <a:off x="445168" y="1479884"/>
            <a:ext cx="8181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Prove: optimal solutions to the problem incorporate optimal solutions to related subproblems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9CB70EB-EC16-8C40-85BF-8F4EE3699B52}"/>
                  </a:ext>
                </a:extLst>
              </p:cNvPr>
              <p:cNvSpPr txBox="1"/>
              <p:nvPr/>
            </p:nvSpPr>
            <p:spPr>
              <a:xfrm>
                <a:off x="745957" y="3129482"/>
                <a:ext cx="8020091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Assume: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 err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sz="2400" i="1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is a solution to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baseline="-250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sz="2400" i="1" dirty="0" err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baseline="-250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but 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 err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not</a:t>
                </a:r>
                <a:r>
                  <a:rPr lang="en-US" sz="2400" dirty="0">
                    <a:solidFill>
                      <a:schemeClr val="tx1"/>
                    </a:solidFill>
                  </a:rPr>
                  <a:t> a solution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…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xn</m:t>
                    </m:r>
                  </m:oMath>
                </a14:m>
                <a:endParaRPr lang="en-US" sz="2400" baseline="-25000" dirty="0">
                  <a:solidFill>
                    <a:schemeClr val="tx1"/>
                  </a:solidFill>
                </a:endParaRP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/>
                  <a:t>Then </a:t>
                </a:r>
                <a:r>
                  <a:rPr lang="en-US" sz="2400" dirty="0">
                    <a:solidFill>
                      <a:schemeClr val="tx1"/>
                    </a:solidFill>
                  </a:rPr>
                  <a:t>some solution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>
                        <a:latin typeface="Cambria Math" panose="02040503050406030204" pitchFamily="18" charset="0"/>
                      </a:rPr>
                      <m:t>…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xm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exists, 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…, </m:t>
                        </m:r>
                        <m:sSup>
                          <m:s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400" b="0" i="1" baseline="-25000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where k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&gt; 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endParaRPr lang="en-US" sz="2400" dirty="0"/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We could create a solution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baseline="-25000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′2,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′3, …, </m:t>
                        </m:r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400" b="0" i="1" baseline="-25000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to the original problem that is a better solution ... </a:t>
                </a:r>
                <a:r>
                  <a:rPr lang="en-US" sz="2400" dirty="0">
                    <a:solidFill>
                      <a:srgbClr val="0000FF"/>
                    </a:solidFill>
                  </a:rPr>
                  <a:t>contradiction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9CB70EB-EC16-8C40-85BF-8F4EE3699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957" y="3129482"/>
                <a:ext cx="8020091" cy="3046988"/>
              </a:xfrm>
              <a:prstGeom prst="rect">
                <a:avLst/>
              </a:prstGeom>
              <a:blipFill>
                <a:blip r:embed="rId3"/>
                <a:stretch>
                  <a:fillRect l="-1106" t="-1660" b="-3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CB30A74-668D-9740-9CF0-58B21918C443}"/>
              </a:ext>
            </a:extLst>
          </p:cNvPr>
          <p:cNvSpPr txBox="1"/>
          <p:nvPr/>
        </p:nvSpPr>
        <p:spPr>
          <a:xfrm>
            <a:off x="445168" y="2606262"/>
            <a:ext cx="3420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Proof by contradiction:</a:t>
            </a:r>
          </a:p>
        </p:txBody>
      </p:sp>
    </p:spTree>
    <p:extLst>
      <p:ext uri="{BB962C8B-B14F-4D97-AF65-F5344CB8AC3E}">
        <p14:creationId xmlns:p14="http://schemas.microsoft.com/office/powerpoint/2010/main" val="2468453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11719</TotalTime>
  <Words>2538</Words>
  <Application>Microsoft Macintosh PowerPoint</Application>
  <PresentationFormat>On-screen Show (4:3)</PresentationFormat>
  <Paragraphs>407</Paragraphs>
  <Slides>79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79</vt:i4>
      </vt:variant>
    </vt:vector>
  </HeadingPairs>
  <TitlesOfParts>
    <vt:vector size="89" baseType="lpstr">
      <vt:lpstr>Arial</vt:lpstr>
      <vt:lpstr>Calibri</vt:lpstr>
      <vt:lpstr>Cambria Math</vt:lpstr>
      <vt:lpstr>Courier</vt:lpstr>
      <vt:lpstr>Tw Cen MT</vt:lpstr>
      <vt:lpstr>Wingdings</vt:lpstr>
      <vt:lpstr>Wingdings 2</vt:lpstr>
      <vt:lpstr>Median</vt:lpstr>
      <vt:lpstr>Equation</vt:lpstr>
      <vt:lpstr>Bitmap Image</vt:lpstr>
      <vt:lpstr>Dynamic programming: Even More fun!</vt:lpstr>
      <vt:lpstr>Admin</vt:lpstr>
      <vt:lpstr>Mentor hours this week</vt:lpstr>
      <vt:lpstr>LC meetings</vt:lpstr>
      <vt:lpstr>Longest increasing subsequence</vt:lpstr>
      <vt:lpstr>Longest increasing subsequence</vt:lpstr>
      <vt:lpstr>1a: optimal substructure</vt:lpstr>
      <vt:lpstr>1a: optimal substructure</vt:lpstr>
      <vt:lpstr>1a: optimal substructure 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3: Analysis</vt:lpstr>
      <vt:lpstr>3: Analysis</vt:lpstr>
      <vt:lpstr>Another solution</vt:lpstr>
      <vt:lpstr>Another solution</vt:lpstr>
      <vt:lpstr>Edit distance  (aka Levenshtein distance)</vt:lpstr>
      <vt:lpstr>Edit distance  (aka Levenshtein distance)</vt:lpstr>
      <vt:lpstr>Edit distance  (aka Levenshtein distance)</vt:lpstr>
      <vt:lpstr>Edit distance  (aka Levenshtein distance)</vt:lpstr>
      <vt:lpstr>Edit distance  (aka Levenshtein distance)</vt:lpstr>
      <vt:lpstr>Edit distance examples</vt:lpstr>
      <vt:lpstr>Edit distance examples</vt:lpstr>
      <vt:lpstr>Edit distance examples</vt:lpstr>
      <vt:lpstr>Edit distance examples</vt:lpstr>
      <vt:lpstr>Edit distance</vt:lpstr>
      <vt:lpstr>Is edit distance symmetric?</vt:lpstr>
      <vt:lpstr>Calculating edit distance</vt:lpstr>
      <vt:lpstr>Calculating edit distance</vt:lpstr>
      <vt:lpstr>Calculating edit distance</vt:lpstr>
      <vt:lpstr>Insert</vt:lpstr>
      <vt:lpstr>Insert</vt:lpstr>
      <vt:lpstr>Insert</vt:lpstr>
      <vt:lpstr>Insert</vt:lpstr>
      <vt:lpstr>Delete</vt:lpstr>
      <vt:lpstr>Delete</vt:lpstr>
      <vt:lpstr>Substition</vt:lpstr>
      <vt:lpstr>Substition</vt:lpstr>
      <vt:lpstr>Anything else?</vt:lpstr>
      <vt:lpstr>Equal</vt:lpstr>
      <vt:lpstr>Equal</vt:lpstr>
      <vt:lpstr>1b: recursive solution - combining results</vt:lpstr>
      <vt:lpstr>1b: recursive solution - combining results</vt:lpstr>
      <vt:lpstr>2: DP solution (bottom-up)</vt:lpstr>
      <vt:lpstr>2: DP solution (bottom-up)</vt:lpstr>
      <vt:lpstr>2: DP solution (bottom-up)</vt:lpstr>
      <vt:lpstr>2: DP solution (bottom-up)</vt:lpstr>
      <vt:lpstr>2: DP solution (bottom-up)</vt:lpstr>
      <vt:lpstr>3: analysis</vt:lpstr>
      <vt:lpstr>3: analysis</vt:lpstr>
      <vt:lpstr>Edit distance variants</vt:lpstr>
      <vt:lpstr>Skiers and Skis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609</cp:revision>
  <cp:lastPrinted>2022-10-13T20:11:30Z</cp:lastPrinted>
  <dcterms:created xsi:type="dcterms:W3CDTF">2013-09-08T20:10:23Z</dcterms:created>
  <dcterms:modified xsi:type="dcterms:W3CDTF">2022-10-13T23:34:39Z</dcterms:modified>
</cp:coreProperties>
</file>