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46" r:id="rId3"/>
    <p:sldId id="347" r:id="rId4"/>
    <p:sldId id="257" r:id="rId5"/>
    <p:sldId id="258" r:id="rId6"/>
    <p:sldId id="349" r:id="rId7"/>
    <p:sldId id="348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1" r:id="rId19"/>
    <p:sldId id="362" r:id="rId20"/>
    <p:sldId id="363" r:id="rId21"/>
    <p:sldId id="364" r:id="rId22"/>
    <p:sldId id="365" r:id="rId23"/>
    <p:sldId id="366" r:id="rId24"/>
    <p:sldId id="3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3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53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7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8/30/22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8/30/22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D8A2-64B9-BF42-B9FC-D0E8374D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31AC6-C2FE-4746-B545-38AFAB2754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 proof?</a:t>
            </a:r>
          </a:p>
          <a:p>
            <a:pPr marL="320040" lvl="1" indent="0">
              <a:buNone/>
            </a:pPr>
            <a:r>
              <a:rPr lang="en-US" dirty="0"/>
              <a:t>A deductive argument showing a statement is true based on previous knowledge (axioms) </a:t>
            </a:r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are they important/useful?</a:t>
            </a:r>
          </a:p>
          <a:p>
            <a:pPr marL="320040" lvl="1" indent="0">
              <a:buNone/>
            </a:pPr>
            <a:r>
              <a:rPr lang="en-US" dirty="0"/>
              <a:t>Allows us to be sure that something is true</a:t>
            </a:r>
          </a:p>
          <a:p>
            <a:pPr marL="320040" lvl="1" indent="0">
              <a:buNone/>
            </a:pPr>
            <a:r>
              <a:rPr lang="en-US" dirty="0"/>
              <a:t>In </a:t>
            </a:r>
            <a:r>
              <a:rPr lang="en-US" dirty="0" err="1"/>
              <a:t>algs</a:t>
            </a:r>
            <a:r>
              <a:rPr lang="en-US" dirty="0"/>
              <a:t>: allow us to prove properties of algorithms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9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EA74E-2D66-B84C-B929-979068AA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D5052-1282-3945-A848-492E61FC941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Prove the sum of two odd integers is even</a:t>
            </a:r>
          </a:p>
        </p:txBody>
      </p:sp>
    </p:spTree>
    <p:extLst>
      <p:ext uri="{BB962C8B-B14F-4D97-AF65-F5344CB8AC3E}">
        <p14:creationId xmlns:p14="http://schemas.microsoft.com/office/powerpoint/2010/main" val="4208301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E35D-AEFB-724E-B5A7-B6CF7AB8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techniques?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CF552-AB28-9147-B8FC-B943827B0B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example/counterexample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enumeration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by cases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by inference (aka direct proof)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trivially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contrapositive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contradiction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induction (strong and weak)</a:t>
            </a:r>
          </a:p>
        </p:txBody>
      </p:sp>
    </p:spTree>
    <p:extLst>
      <p:ext uri="{BB962C8B-B14F-4D97-AF65-F5344CB8AC3E}">
        <p14:creationId xmlns:p14="http://schemas.microsoft.com/office/powerpoint/2010/main" val="130167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FF4E5-E3AB-3142-8527-8A264870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 (weak)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5223A-5691-1A44-A6D2-01110B7E09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Proving something about a sequence of events by:</a:t>
            </a:r>
          </a:p>
          <a:p>
            <a:pPr marL="514350" indent="-514350">
              <a:buAutoNum type="arabicPeriod"/>
            </a:pPr>
            <a:r>
              <a:rPr lang="en-US" dirty="0"/>
              <a:t>first: proving that some starting case is true and</a:t>
            </a:r>
          </a:p>
          <a:p>
            <a:pPr marL="514350" indent="-514350">
              <a:buAutoNum type="arabicPeriod"/>
            </a:pPr>
            <a:r>
              <a:rPr lang="en-US" dirty="0"/>
              <a:t>then: proving that if a given event in the sequence were true then the next event would be true</a:t>
            </a:r>
          </a:p>
        </p:txBody>
      </p:sp>
    </p:spTree>
    <p:extLst>
      <p:ext uri="{BB962C8B-B14F-4D97-AF65-F5344CB8AC3E}">
        <p14:creationId xmlns:p14="http://schemas.microsoft.com/office/powerpoint/2010/main" val="356958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A8030-FE4E-4A41-BED6-6A7070FA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 (weak)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02241-C993-B745-8272-1CBBDE307E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Base case: </a:t>
            </a:r>
            <a:r>
              <a:rPr lang="en-US" dirty="0"/>
              <a:t>prove some starting case is true</a:t>
            </a:r>
          </a:p>
          <a:p>
            <a:pPr marL="514350" indent="-514350">
              <a:buAutoNum type="arabicPeriod"/>
            </a:pPr>
            <a:r>
              <a:rPr lang="en-US" b="1" dirty="0"/>
              <a:t>Inductive case: </a:t>
            </a:r>
            <a:r>
              <a:rPr lang="en-US" dirty="0"/>
              <a:t>Assume some event is true and prove the next event is true</a:t>
            </a:r>
          </a:p>
          <a:p>
            <a:pPr marL="834390" lvl="1" indent="-514350">
              <a:buAutoNum type="alphaLcPeriod"/>
            </a:pPr>
            <a:r>
              <a:rPr lang="en-US" b="1" dirty="0"/>
              <a:t>Inductive hypothesis:</a:t>
            </a:r>
            <a:r>
              <a:rPr lang="en-US" dirty="0"/>
              <a:t> Assume the event is true (usually k or k-1)</a:t>
            </a:r>
          </a:p>
          <a:p>
            <a:pPr marL="834390" lvl="1" indent="-514350">
              <a:buAutoNum type="alphaLcPeriod"/>
            </a:pPr>
            <a:r>
              <a:rPr lang="en-US" b="1" dirty="0"/>
              <a:t>Inductive step to prove: </a:t>
            </a:r>
            <a:r>
              <a:rPr lang="en-US" dirty="0"/>
              <a:t>What you’re trying to prove </a:t>
            </a:r>
            <a:r>
              <a:rPr lang="en-US" i="1" dirty="0"/>
              <a:t>assuming</a:t>
            </a:r>
            <a:r>
              <a:rPr lang="en-US" dirty="0"/>
              <a:t> the inductive hypothesis is true</a:t>
            </a:r>
          </a:p>
          <a:p>
            <a:pPr marL="834390" lvl="1" indent="-514350">
              <a:buAutoNum type="alphaLcPeriod"/>
            </a:pPr>
            <a:r>
              <a:rPr lang="en-US" b="1" dirty="0"/>
              <a:t>Proof of inductive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05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9B03F-1D0D-7643-9ECF-5AB6EC7BF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AE6D04-D1E6-024C-9A38-373BF2509911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AE6D04-D1E6-024C-9A38-373BF25099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3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4051CF-3A5D-7C4A-BEEF-92323A8E08D2}"/>
              </a:ext>
            </a:extLst>
          </p:cNvPr>
          <p:cNvSpPr txBox="1">
            <a:spLocks/>
          </p:cNvSpPr>
          <p:nvPr/>
        </p:nvSpPr>
        <p:spPr>
          <a:xfrm>
            <a:off x="612648" y="2751082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2400" b="1"/>
              <a:t>Base case: </a:t>
            </a:r>
            <a:r>
              <a:rPr lang="en-US" sz="2400"/>
              <a:t>prove some starting case is true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2400" b="1"/>
              <a:t>Inductive case: </a:t>
            </a:r>
            <a:r>
              <a:rPr lang="en-US" sz="2400"/>
              <a:t>Assume some event is true and prove the next event is true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000" b="1"/>
              <a:t>Inductive hypothesis:</a:t>
            </a:r>
            <a:r>
              <a:rPr lang="en-US" sz="2000"/>
              <a:t> Assume the event is true (usually k or k-1)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000" b="1"/>
              <a:t>Inductive step to prove: </a:t>
            </a:r>
            <a:r>
              <a:rPr lang="en-US" sz="2000"/>
              <a:t>What you’re trying to prove </a:t>
            </a:r>
            <a:r>
              <a:rPr lang="en-US" sz="2000" i="1"/>
              <a:t>assuming</a:t>
            </a:r>
            <a:r>
              <a:rPr lang="en-US" sz="2000"/>
              <a:t> the inductive hypothesis is true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000" b="1"/>
              <a:t>Proof of inductive step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1547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CBC1-0D05-9345-A346-00810919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E7226-C767-C646-9283-6E7262779CC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3321268"/>
                <a:ext cx="8153400" cy="27747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Show it is true for n = 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1∗2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E7226-C767-C646-9283-6E7262779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3321268"/>
                <a:ext cx="8153400" cy="2774731"/>
              </a:xfrm>
              <a:blipFill>
                <a:blip r:embed="rId2"/>
                <a:stretch>
                  <a:fillRect l="-1711" t="-15909" b="-59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9975B22-0DF0-4349-856B-DD99286B19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9975B22-0DF0-4349-856B-DD99286B1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  <a:blipFill>
                <a:blip r:embed="rId3"/>
                <a:stretch>
                  <a:fillRect l="-1711" t="-59494" b="-7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82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CBC1-0D05-9345-A346-00810919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E7226-C767-C646-9283-6E7262779CC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90800"/>
                <a:ext cx="8153400" cy="35051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Inductive hypothesis: assume n = k – 1 is true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−1)∗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E7226-C767-C646-9283-6E7262779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90800"/>
                <a:ext cx="8153400" cy="3505199"/>
              </a:xfrm>
              <a:blipFill>
                <a:blip r:embed="rId2"/>
                <a:stretch>
                  <a:fillRect l="-1555" t="-25632" b="-8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9975B22-0DF0-4349-856B-DD99286B19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9975B22-0DF0-4349-856B-DD99286B1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  <a:blipFill>
                <a:blip r:embed="rId3"/>
                <a:stretch>
                  <a:fillRect l="-1711" t="-59494" b="-7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67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8CBC1-0D05-9345-A346-00810919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E7226-C767-C646-9283-6E7262779CC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90800"/>
                <a:ext cx="8153400" cy="35051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Inductive hypothesis: assume n = k – 1 is true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Prove: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E7226-C767-C646-9283-6E7262779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90800"/>
                <a:ext cx="8153400" cy="3505199"/>
              </a:xfrm>
              <a:blipFill>
                <a:blip r:embed="rId2"/>
                <a:stretch>
                  <a:fillRect l="-1555" t="-25632" b="-57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9975B22-0DF0-4349-856B-DD99286B19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9975B22-0DF0-4349-856B-DD99286B1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  <a:blipFill>
                <a:blip r:embed="rId3"/>
                <a:stretch>
                  <a:fillRect l="-1711" t="-59494" b="-7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259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7AF6-9392-A14D-A572-8ECEF8AF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case: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F6282A5-A486-5A48-B3E6-DC640C2CC2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en-US" dirty="0"/>
                  <a:t>        IH: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−1)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F6282A5-A486-5A48-B3E6-DC640C2CC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  <a:blipFill>
                <a:blip r:embed="rId3"/>
                <a:stretch>
                  <a:fillRect l="-1711" t="-67089" b="-92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0751AA1-1755-3646-8EA9-64988AEE31D8}"/>
              </a:ext>
            </a:extLst>
          </p:cNvPr>
          <p:cNvCxnSpPr/>
          <p:nvPr/>
        </p:nvCxnSpPr>
        <p:spPr>
          <a:xfrm>
            <a:off x="493986" y="2590800"/>
            <a:ext cx="818755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2A66BF0-4CBF-E345-9C4F-B782B15EE1C4}"/>
                  </a:ext>
                </a:extLst>
              </p:cNvPr>
              <p:cNvSpPr/>
              <p:nvPr/>
            </p:nvSpPr>
            <p:spPr>
              <a:xfrm>
                <a:off x="1991300" y="2932386"/>
                <a:ext cx="911532" cy="8769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2A66BF0-4CBF-E345-9C4F-B782B15EE1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300" y="2932386"/>
                <a:ext cx="911532" cy="876907"/>
              </a:xfrm>
              <a:prstGeom prst="rect">
                <a:avLst/>
              </a:prstGeom>
              <a:blipFill>
                <a:blip r:embed="rId4"/>
                <a:stretch>
                  <a:fillRect l="-79452" t="-92857" r="-9589" b="-14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16DCEC7-5176-DD47-ABF7-CF8673BDEBAC}"/>
                  </a:ext>
                </a:extLst>
              </p:cNvPr>
              <p:cNvSpPr/>
              <p:nvPr/>
            </p:nvSpPr>
            <p:spPr>
              <a:xfrm>
                <a:off x="2598827" y="6241549"/>
                <a:ext cx="1349087" cy="618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16DCEC7-5176-DD47-ABF7-CF8673BDEB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827" y="6241549"/>
                <a:ext cx="1349087" cy="618118"/>
              </a:xfrm>
              <a:prstGeom prst="rect">
                <a:avLst/>
              </a:prstGeom>
              <a:blipFill>
                <a:blip r:embed="rId5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1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DF9C-C3E2-F54B-9D30-225BE4A5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4FE52-263B-C544-9D4C-3D8A2A7842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547648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Dr. | Prof | Professor </a:t>
            </a:r>
          </a:p>
          <a:p>
            <a:pPr marL="0" indent="0">
              <a:buNone/>
            </a:pPr>
            <a:r>
              <a:rPr lang="en-US" dirty="0"/>
              <a:t>Dave | Kauchak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Pronouns: he/him/his</a:t>
            </a:r>
          </a:p>
        </p:txBody>
      </p:sp>
    </p:spTree>
    <p:extLst>
      <p:ext uri="{BB962C8B-B14F-4D97-AF65-F5344CB8AC3E}">
        <p14:creationId xmlns:p14="http://schemas.microsoft.com/office/powerpoint/2010/main" val="47532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7AF6-9392-A14D-A572-8ECEF8AF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case: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F6282A5-A486-5A48-B3E6-DC640C2CC2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en-US" dirty="0"/>
                  <a:t>        IH: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−1)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F6282A5-A486-5A48-B3E6-DC640C2CC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8153400" cy="990600"/>
              </a:xfrm>
              <a:prstGeom prst="rect">
                <a:avLst/>
              </a:prstGeom>
              <a:blipFill>
                <a:blip r:embed="rId3"/>
                <a:stretch>
                  <a:fillRect l="-1711" t="-67089" b="-92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0751AA1-1755-3646-8EA9-64988AEE31D8}"/>
              </a:ext>
            </a:extLst>
          </p:cNvPr>
          <p:cNvCxnSpPr/>
          <p:nvPr/>
        </p:nvCxnSpPr>
        <p:spPr>
          <a:xfrm>
            <a:off x="493986" y="2590800"/>
            <a:ext cx="818755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2A66BF0-4CBF-E345-9C4F-B782B15EE1C4}"/>
                  </a:ext>
                </a:extLst>
              </p:cNvPr>
              <p:cNvSpPr/>
              <p:nvPr/>
            </p:nvSpPr>
            <p:spPr>
              <a:xfrm>
                <a:off x="1991300" y="2932386"/>
                <a:ext cx="911532" cy="8769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2A66BF0-4CBF-E345-9C4F-B782B15EE1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300" y="2932386"/>
                <a:ext cx="911532" cy="876907"/>
              </a:xfrm>
              <a:prstGeom prst="rect">
                <a:avLst/>
              </a:prstGeom>
              <a:blipFill>
                <a:blip r:embed="rId4"/>
                <a:stretch>
                  <a:fillRect l="-79452" t="-92857" r="-9589" b="-14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D4EE0F9-E509-EB40-A72F-AB64A61CB95D}"/>
                  </a:ext>
                </a:extLst>
              </p:cNvPr>
              <p:cNvSpPr/>
              <p:nvPr/>
            </p:nvSpPr>
            <p:spPr>
              <a:xfrm>
                <a:off x="2598827" y="6241549"/>
                <a:ext cx="1349087" cy="618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D4EE0F9-E509-EB40-A72F-AB64A61CB9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827" y="6241549"/>
                <a:ext cx="1349087" cy="618118"/>
              </a:xfrm>
              <a:prstGeom prst="rect">
                <a:avLst/>
              </a:prstGeom>
              <a:blipFill>
                <a:blip r:embed="rId5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40939F7-1FEA-AD44-98A5-6998AE3DBB91}"/>
                  </a:ext>
                </a:extLst>
              </p:cNvPr>
              <p:cNvSpPr/>
              <p:nvPr/>
            </p:nvSpPr>
            <p:spPr>
              <a:xfrm>
                <a:off x="2781693" y="2934307"/>
                <a:ext cx="1104533" cy="8769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40939F7-1FEA-AD44-98A5-6998AE3DBB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693" y="2934307"/>
                <a:ext cx="1104533" cy="876907"/>
              </a:xfrm>
              <a:prstGeom prst="rect">
                <a:avLst/>
              </a:prstGeom>
              <a:blipFill>
                <a:blip r:embed="rId6"/>
                <a:stretch>
                  <a:fillRect l="-28090" t="-92857" r="-26966" b="-14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FD93B63-0E1B-B740-A51D-9702026839E4}"/>
                  </a:ext>
                </a:extLst>
              </p:cNvPr>
              <p:cNvSpPr/>
              <p:nvPr/>
            </p:nvSpPr>
            <p:spPr>
              <a:xfrm>
                <a:off x="2544448" y="3972910"/>
                <a:ext cx="1501308" cy="496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FD93B63-0E1B-B740-A51D-9702026839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448" y="3972910"/>
                <a:ext cx="1501308" cy="4963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83486FA-2309-034B-822A-628C82806BE4}"/>
              </a:ext>
            </a:extLst>
          </p:cNvPr>
          <p:cNvSpPr txBox="1"/>
          <p:nvPr/>
        </p:nvSpPr>
        <p:spPr>
          <a:xfrm>
            <a:off x="4498428" y="3962400"/>
            <a:ext cx="67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IH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FAFEAF-DAD6-8344-B37A-D938CFB5DC1B}"/>
              </a:ext>
            </a:extLst>
          </p:cNvPr>
          <p:cNvSpPr txBox="1"/>
          <p:nvPr/>
        </p:nvSpPr>
        <p:spPr>
          <a:xfrm>
            <a:off x="4498428" y="3228568"/>
            <a:ext cx="199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definition of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3D03096-5CEA-4641-9985-47977607C8E9}"/>
                  </a:ext>
                </a:extLst>
              </p:cNvPr>
              <p:cNvSpPr/>
              <p:nvPr/>
            </p:nvSpPr>
            <p:spPr>
              <a:xfrm>
                <a:off x="2544448" y="4530986"/>
                <a:ext cx="1573251" cy="496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3D03096-5CEA-4641-9985-47977607C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448" y="4530986"/>
                <a:ext cx="1573251" cy="4963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431E42B-80C5-3D45-AA65-242DEDDEE76D}"/>
                  </a:ext>
                </a:extLst>
              </p:cNvPr>
              <p:cNvSpPr/>
              <p:nvPr/>
            </p:nvSpPr>
            <p:spPr>
              <a:xfrm>
                <a:off x="2573398" y="5089062"/>
                <a:ext cx="1443408" cy="496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−1)∗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431E42B-80C5-3D45-AA65-242DEDDEE7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398" y="5089062"/>
                <a:ext cx="1443408" cy="4963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1A9FCAC-70A3-4641-B7AC-E309BAF6BCC1}"/>
                  </a:ext>
                </a:extLst>
              </p:cNvPr>
              <p:cNvSpPr/>
              <p:nvPr/>
            </p:nvSpPr>
            <p:spPr>
              <a:xfrm>
                <a:off x="2602348" y="5665305"/>
                <a:ext cx="851643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1A9FCAC-70A3-4641-B7AC-E309BAF6BC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348" y="5665305"/>
                <a:ext cx="851643" cy="4898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5A95325-1BEC-B145-81E7-CC6E60BC3704}"/>
              </a:ext>
            </a:extLst>
          </p:cNvPr>
          <p:cNvSpPr txBox="1"/>
          <p:nvPr/>
        </p:nvSpPr>
        <p:spPr>
          <a:xfrm>
            <a:off x="6348248" y="5328745"/>
            <a:ext cx="208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Why does this work?</a:t>
            </a:r>
          </a:p>
        </p:txBody>
      </p:sp>
    </p:spTree>
    <p:extLst>
      <p:ext uri="{BB962C8B-B14F-4D97-AF65-F5344CB8AC3E}">
        <p14:creationId xmlns:p14="http://schemas.microsoft.com/office/powerpoint/2010/main" val="304545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2" grpId="0"/>
      <p:bldP spid="13" grpId="0"/>
      <p:bldP spid="1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482B-DDB5-F446-A7AF-7D97603B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0C6A2-3E60-0B4F-AA30-594ADBB4349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Input: An array of numbers A</a:t>
            </a:r>
          </a:p>
          <a:p>
            <a:pPr marL="0" indent="0">
              <a:buNone/>
            </a:pPr>
            <a:r>
              <a:rPr lang="en-US" dirty="0"/>
              <a:t>Output: The number in sorted order, i.e.,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B0D466-95CC-1344-A24D-CCA1D90FC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0701" y="2820544"/>
            <a:ext cx="2245491" cy="60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32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F8D0-CC0F-1341-9A2B-79A07596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7A57D9-71F9-3F42-B5AB-DA1FD5FDF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904" y="3118945"/>
            <a:ext cx="4876800" cy="2133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E844C8-A429-0E42-88A6-0AC8D84ED9E6}"/>
              </a:ext>
            </a:extLst>
          </p:cNvPr>
          <p:cNvSpPr txBox="1"/>
          <p:nvPr/>
        </p:nvSpPr>
        <p:spPr>
          <a:xfrm>
            <a:off x="1450427" y="1907462"/>
            <a:ext cx="3641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sorting algorithm?</a:t>
            </a:r>
          </a:p>
        </p:txBody>
      </p:sp>
    </p:spTree>
    <p:extLst>
      <p:ext uri="{BB962C8B-B14F-4D97-AF65-F5344CB8AC3E}">
        <p14:creationId xmlns:p14="http://schemas.microsoft.com/office/powerpoint/2010/main" val="95664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F8D0-CC0F-1341-9A2B-79A07596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969CD7-885B-4940-91A8-877731981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903" y="2875674"/>
            <a:ext cx="48768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20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7A15A5-D08F-8B4B-BA39-1CB18B5C7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909" y="174515"/>
            <a:ext cx="4876800" cy="2578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BE5073-125C-6A4B-B848-D65B807CA487}"/>
              </a:ext>
            </a:extLst>
          </p:cNvPr>
          <p:cNvSpPr txBox="1"/>
          <p:nvPr/>
        </p:nvSpPr>
        <p:spPr>
          <a:xfrm>
            <a:off x="616548" y="3059668"/>
            <a:ext cx="37566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Does it terminate?</a:t>
            </a:r>
          </a:p>
          <a:p>
            <a:endParaRPr lang="en-US" sz="2400" dirty="0"/>
          </a:p>
          <a:p>
            <a:r>
              <a:rPr lang="en-US" sz="2400" dirty="0"/>
              <a:t>Is it correct?</a:t>
            </a:r>
          </a:p>
          <a:p>
            <a:endParaRPr lang="en-US" sz="2400" dirty="0"/>
          </a:p>
          <a:p>
            <a:r>
              <a:rPr lang="en-US" sz="2400" dirty="0"/>
              <a:t>How long does it take to run?</a:t>
            </a:r>
          </a:p>
          <a:p>
            <a:endParaRPr lang="en-US" sz="2400" dirty="0"/>
          </a:p>
          <a:p>
            <a:r>
              <a:rPr lang="en-US" sz="2400" dirty="0"/>
              <a:t>Memory usage?</a:t>
            </a:r>
          </a:p>
        </p:txBody>
      </p:sp>
    </p:spTree>
    <p:extLst>
      <p:ext uri="{BB962C8B-B14F-4D97-AF65-F5344CB8AC3E}">
        <p14:creationId xmlns:p14="http://schemas.microsoft.com/office/powerpoint/2010/main" val="395062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602" y="1924570"/>
            <a:ext cx="80574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“For me, great algorithms are the poetry of computation. Just like verse, they can be terse, allusive, dense and even mysterious. But once unlocked, they cast a brilliant new light on some aspect of computing.” – Francis Sullivan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9131F8-15F9-CF4F-807E-EFEFDFBDADD4}"/>
              </a:ext>
            </a:extLst>
          </p:cNvPr>
          <p:cNvSpPr txBox="1"/>
          <p:nvPr/>
        </p:nvSpPr>
        <p:spPr>
          <a:xfrm>
            <a:off x="708602" y="5201905"/>
            <a:ext cx="3780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an algorithm?</a:t>
            </a:r>
          </a:p>
        </p:txBody>
      </p:sp>
    </p:spTree>
    <p:extLst>
      <p:ext uri="{BB962C8B-B14F-4D97-AF65-F5344CB8AC3E}">
        <p14:creationId xmlns:p14="http://schemas.microsoft.com/office/powerpoint/2010/main" val="389832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algorithms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7EAAB8-5CFA-0B48-84B0-27B3A91744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sort a list of numbers </a:t>
            </a:r>
          </a:p>
          <a:p>
            <a:pPr marL="0" indent="0">
              <a:buNone/>
            </a:pPr>
            <a:r>
              <a:rPr lang="en-US" dirty="0"/>
              <a:t>find a route from one place to another (cars, packet routing, phone routing, ...) </a:t>
            </a:r>
          </a:p>
          <a:p>
            <a:pPr marL="0" indent="0">
              <a:buNone/>
            </a:pPr>
            <a:r>
              <a:rPr lang="en-US" dirty="0"/>
              <a:t>find the longest common substring between two strings </a:t>
            </a:r>
          </a:p>
          <a:p>
            <a:pPr marL="0" indent="0">
              <a:buNone/>
            </a:pPr>
            <a:r>
              <a:rPr lang="en-US" dirty="0"/>
              <a:t>add two numbers </a:t>
            </a:r>
          </a:p>
          <a:p>
            <a:pPr marL="0" indent="0">
              <a:buNone/>
            </a:pPr>
            <a:r>
              <a:rPr lang="en-US" dirty="0"/>
              <a:t>microchip wiring/design (VLSI) </a:t>
            </a:r>
          </a:p>
          <a:p>
            <a:pPr marL="0" indent="0">
              <a:buNone/>
            </a:pPr>
            <a:r>
              <a:rPr lang="en-US" dirty="0"/>
              <a:t>solve sudoku </a:t>
            </a:r>
          </a:p>
          <a:p>
            <a:pPr marL="0" indent="0">
              <a:buNone/>
            </a:pPr>
            <a:r>
              <a:rPr lang="en-US" dirty="0"/>
              <a:t>cryptography </a:t>
            </a:r>
          </a:p>
          <a:p>
            <a:pPr marL="0" indent="0">
              <a:buNone/>
            </a:pPr>
            <a:r>
              <a:rPr lang="en-US" dirty="0"/>
              <a:t>compression (file, audio, video) </a:t>
            </a:r>
          </a:p>
          <a:p>
            <a:pPr marL="0" indent="0">
              <a:buNone/>
            </a:pPr>
            <a:r>
              <a:rPr lang="en-US" dirty="0"/>
              <a:t>spell checking </a:t>
            </a:r>
          </a:p>
          <a:p>
            <a:pPr marL="0" indent="0">
              <a:buNone/>
            </a:pPr>
            <a:r>
              <a:rPr lang="en-US" dirty="0" err="1"/>
              <a:t>pagerank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classify a web page </a:t>
            </a:r>
          </a:p>
        </p:txBody>
      </p:sp>
    </p:spTree>
    <p:extLst>
      <p:ext uri="{BB962C8B-B14F-4D97-AF65-F5344CB8AC3E}">
        <p14:creationId xmlns:p14="http://schemas.microsoft.com/office/powerpoint/2010/main" val="32544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To the course webpage…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DCD8DF-138E-2A49-80BD-FED3B825F76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22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3D2B1-26FE-C549-B382-BF86DE36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F68EE-562A-9843-921D-B84B4C403B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way to discuss how an algorithm works that is language agnostic and without being encumbered with actual implementation details.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give enough detail for a person to </a:t>
            </a:r>
            <a:r>
              <a:rPr lang="en-US" dirty="0" err="1"/>
              <a:t>undersand</a:t>
            </a:r>
            <a:r>
              <a:rPr lang="en-US" dirty="0"/>
              <a:t>, analyze and implement the algorithm.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BF3F-F5FC-7843-9582-33E5934F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752A6B-8B36-4447-B20A-1AB12D059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94" y="1968280"/>
            <a:ext cx="6466595" cy="364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1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11B1-1CB8-F94F-8DEA-138D63B0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convections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CEEE-69D7-EF44-9A36-EF1010A3F1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81655"/>
            <a:ext cx="8153400" cy="50948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array indices start at 1 not 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may use notation such as ∞, which, when translated to </a:t>
            </a:r>
          </a:p>
          <a:p>
            <a:pPr marL="0" indent="0">
              <a:buNone/>
            </a:pPr>
            <a:r>
              <a:rPr lang="en-US" dirty="0"/>
              <a:t>code, would be something like </a:t>
            </a:r>
            <a:r>
              <a:rPr lang="en-US" dirty="0" err="1"/>
              <a:t>Integer.MAX</a:t>
            </a:r>
            <a:r>
              <a:rPr lang="en-US" dirty="0"/>
              <a:t> VALUE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shortcuts for simple function (e.g. swap) to make pseudocode simpler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we’ll often use ← instead of = to avoid ambiguity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indentation specifies scope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1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3877</TotalTime>
  <Words>670</Words>
  <Application>Microsoft Macintosh PowerPoint</Application>
  <PresentationFormat>On-screen Show (4:3)</PresentationFormat>
  <Paragraphs>128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Cambria Math</vt:lpstr>
      <vt:lpstr>Tw Cen MT</vt:lpstr>
      <vt:lpstr>Wingdings</vt:lpstr>
      <vt:lpstr>Wingdings 2</vt:lpstr>
      <vt:lpstr>Median</vt:lpstr>
      <vt:lpstr>algorithms</vt:lpstr>
      <vt:lpstr>Introductions</vt:lpstr>
      <vt:lpstr>Algorithms</vt:lpstr>
      <vt:lpstr>Example algorithms</vt:lpstr>
      <vt:lpstr>To the course webpage…</vt:lpstr>
      <vt:lpstr>PowerPoint Presentation</vt:lpstr>
      <vt:lpstr>Pseudocode</vt:lpstr>
      <vt:lpstr>Pseudocode examples</vt:lpstr>
      <vt:lpstr>Pseudocode convections</vt:lpstr>
      <vt:lpstr>Proofs</vt:lpstr>
      <vt:lpstr>An example</vt:lpstr>
      <vt:lpstr>Proof techniques?</vt:lpstr>
      <vt:lpstr>Proof by induction (weak)</vt:lpstr>
      <vt:lpstr>Proof by induction (weak)</vt:lpstr>
      <vt:lpstr>Proof by induction example</vt:lpstr>
      <vt:lpstr>Base case</vt:lpstr>
      <vt:lpstr>Inductive case</vt:lpstr>
      <vt:lpstr>Inductive case</vt:lpstr>
      <vt:lpstr>Inductive case: proof</vt:lpstr>
      <vt:lpstr>Inductive case: proof</vt:lpstr>
      <vt:lpstr>Sorting</vt:lpstr>
      <vt:lpstr>Sorting</vt:lpstr>
      <vt:lpstr>Sorting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230</cp:revision>
  <cp:lastPrinted>2022-08-30T23:06:45Z</cp:lastPrinted>
  <dcterms:created xsi:type="dcterms:W3CDTF">2013-09-08T20:10:23Z</dcterms:created>
  <dcterms:modified xsi:type="dcterms:W3CDTF">2022-08-30T23:09:22Z</dcterms:modified>
</cp:coreProperties>
</file>