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131"/>
  </p:notesMasterIdLst>
  <p:sldIdLst>
    <p:sldId id="256" r:id="rId2"/>
    <p:sldId id="257" r:id="rId3"/>
    <p:sldId id="261" r:id="rId4"/>
    <p:sldId id="258" r:id="rId5"/>
    <p:sldId id="262" r:id="rId6"/>
    <p:sldId id="263" r:id="rId7"/>
    <p:sldId id="260" r:id="rId8"/>
    <p:sldId id="259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80" r:id="rId24"/>
    <p:sldId id="281" r:id="rId25"/>
    <p:sldId id="284" r:id="rId26"/>
    <p:sldId id="399" r:id="rId27"/>
    <p:sldId id="285" r:id="rId28"/>
    <p:sldId id="288" r:id="rId29"/>
    <p:sldId id="287" r:id="rId30"/>
    <p:sldId id="286" r:id="rId31"/>
    <p:sldId id="289" r:id="rId32"/>
    <p:sldId id="290" r:id="rId33"/>
    <p:sldId id="291" r:id="rId34"/>
    <p:sldId id="292" r:id="rId35"/>
    <p:sldId id="293" r:id="rId36"/>
    <p:sldId id="400" r:id="rId37"/>
    <p:sldId id="344" r:id="rId38"/>
    <p:sldId id="295" r:id="rId39"/>
    <p:sldId id="415" r:id="rId40"/>
    <p:sldId id="283" r:id="rId41"/>
    <p:sldId id="416" r:id="rId42"/>
    <p:sldId id="296" r:id="rId43"/>
    <p:sldId id="297" r:id="rId44"/>
    <p:sldId id="411" r:id="rId45"/>
    <p:sldId id="298" r:id="rId46"/>
    <p:sldId id="299" r:id="rId47"/>
    <p:sldId id="300" r:id="rId48"/>
    <p:sldId id="301" r:id="rId49"/>
    <p:sldId id="302" r:id="rId50"/>
    <p:sldId id="304" r:id="rId51"/>
    <p:sldId id="309" r:id="rId52"/>
    <p:sldId id="307" r:id="rId53"/>
    <p:sldId id="315" r:id="rId54"/>
    <p:sldId id="310" r:id="rId55"/>
    <p:sldId id="316" r:id="rId56"/>
    <p:sldId id="317" r:id="rId57"/>
    <p:sldId id="322" r:id="rId58"/>
    <p:sldId id="323" r:id="rId59"/>
    <p:sldId id="324" r:id="rId60"/>
    <p:sldId id="331" r:id="rId61"/>
    <p:sldId id="325" r:id="rId62"/>
    <p:sldId id="332" r:id="rId63"/>
    <p:sldId id="333" r:id="rId64"/>
    <p:sldId id="334" r:id="rId65"/>
    <p:sldId id="335" r:id="rId66"/>
    <p:sldId id="336" r:id="rId67"/>
    <p:sldId id="340" r:id="rId68"/>
    <p:sldId id="337" r:id="rId69"/>
    <p:sldId id="341" r:id="rId70"/>
    <p:sldId id="342" r:id="rId71"/>
    <p:sldId id="343" r:id="rId72"/>
    <p:sldId id="345" r:id="rId73"/>
    <p:sldId id="346" r:id="rId74"/>
    <p:sldId id="347" r:id="rId75"/>
    <p:sldId id="348" r:id="rId76"/>
    <p:sldId id="349" r:id="rId77"/>
    <p:sldId id="401" r:id="rId78"/>
    <p:sldId id="402" r:id="rId79"/>
    <p:sldId id="403" r:id="rId80"/>
    <p:sldId id="404" r:id="rId81"/>
    <p:sldId id="405" r:id="rId82"/>
    <p:sldId id="406" r:id="rId83"/>
    <p:sldId id="407" r:id="rId84"/>
    <p:sldId id="408" r:id="rId85"/>
    <p:sldId id="409" r:id="rId86"/>
    <p:sldId id="410" r:id="rId87"/>
    <p:sldId id="417" r:id="rId88"/>
    <p:sldId id="418" r:id="rId89"/>
    <p:sldId id="361" r:id="rId90"/>
    <p:sldId id="363" r:id="rId91"/>
    <p:sldId id="364" r:id="rId92"/>
    <p:sldId id="366" r:id="rId93"/>
    <p:sldId id="367" r:id="rId94"/>
    <p:sldId id="368" r:id="rId95"/>
    <p:sldId id="369" r:id="rId96"/>
    <p:sldId id="380" r:id="rId97"/>
    <p:sldId id="370" r:id="rId98"/>
    <p:sldId id="371" r:id="rId99"/>
    <p:sldId id="372" r:id="rId100"/>
    <p:sldId id="373" r:id="rId101"/>
    <p:sldId id="375" r:id="rId102"/>
    <p:sldId id="376" r:id="rId103"/>
    <p:sldId id="378" r:id="rId104"/>
    <p:sldId id="420" r:id="rId105"/>
    <p:sldId id="381" r:id="rId106"/>
    <p:sldId id="429" r:id="rId107"/>
    <p:sldId id="382" r:id="rId108"/>
    <p:sldId id="383" r:id="rId109"/>
    <p:sldId id="413" r:id="rId110"/>
    <p:sldId id="384" r:id="rId111"/>
    <p:sldId id="389" r:id="rId112"/>
    <p:sldId id="385" r:id="rId113"/>
    <p:sldId id="392" r:id="rId114"/>
    <p:sldId id="393" r:id="rId115"/>
    <p:sldId id="386" r:id="rId116"/>
    <p:sldId id="394" r:id="rId117"/>
    <p:sldId id="395" r:id="rId118"/>
    <p:sldId id="396" r:id="rId119"/>
    <p:sldId id="397" r:id="rId120"/>
    <p:sldId id="421" r:id="rId121"/>
    <p:sldId id="422" r:id="rId122"/>
    <p:sldId id="430" r:id="rId123"/>
    <p:sldId id="423" r:id="rId124"/>
    <p:sldId id="424" r:id="rId125"/>
    <p:sldId id="425" r:id="rId126"/>
    <p:sldId id="426" r:id="rId127"/>
    <p:sldId id="427" r:id="rId128"/>
    <p:sldId id="428" r:id="rId129"/>
    <p:sldId id="419" r:id="rId1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0FF"/>
    <a:srgbClr val="FF7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9932" autoAdjust="0"/>
  </p:normalViewPr>
  <p:slideViewPr>
    <p:cSldViewPr snapToGrid="0" snapToObjects="1">
      <p:cViewPr varScale="1">
        <p:scale>
          <a:sx n="115" d="100"/>
          <a:sy n="115" d="100"/>
        </p:scale>
        <p:origin x="89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tableStyles" Target="tableStyle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presProps" Target="pres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38870-17D2-3941-A5AE-C6B204479D59}" type="datetimeFigureOut">
              <a:rPr lang="en-US" smtClean="0"/>
              <a:t>4/12/23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90F7C-C22C-DB49-94A6-8B79DB65E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6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90F7C-C22C-DB49-94A6-8B79DB65EB8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01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57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753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130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724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029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31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90F7C-C22C-DB49-94A6-8B79DB65EB8E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09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6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04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run-time is a bit more complicate</a:t>
            </a:r>
            <a:r>
              <a:rPr lang="en-US" baseline="0" dirty="0"/>
              <a:t>d for this one…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890F7C-C22C-DB49-94A6-8B79DB65EB8E}" type="slidenum">
              <a:rPr lang="en-US" smtClean="0"/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204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35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80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91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146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73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CF6F6C-35C2-0743-A23E-862B370009A8}" type="datetimeFigureOut">
              <a:rPr lang="en-US" smtClean="0"/>
              <a:t>4/12/23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SVms6cT9nk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Max Flow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690287"/>
            <a:ext cx="5003800" cy="37211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5040C75C-E1AE-6A47-A1A8-F37B119070BB}"/>
              </a:ext>
            </a:extLst>
          </p:cNvPr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</a:t>
            </a:r>
            <a:r>
              <a:rPr lang="en-US"/>
              <a:t>– Spring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63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flow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083410"/>
            <a:ext cx="8153400" cy="222398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Given a flow network: </a:t>
            </a:r>
            <a:r>
              <a:rPr lang="en-US" i="1" dirty="0">
                <a:solidFill>
                  <a:srgbClr val="008000"/>
                </a:solidFill>
              </a:rPr>
              <a:t>what is the maximum flow we can send from s to t that meet the flow constraints?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66886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09616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30277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371268" y="546172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261453" y="5064901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261453" y="5822171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664906" y="5917007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98206" y="5143016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610981" y="5064901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302801" y="484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028368" y="61540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064706" y="590028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928910" y="48834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422396" y="546172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211644211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71450" y="1958717"/>
            <a:ext cx="7904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after we find the flow, how do we find the matching?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89716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71450" y="1958717"/>
            <a:ext cx="7904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match those nodes with flow between them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41928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9365" y="1600200"/>
            <a:ext cx="8379556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Is it correct?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Assume it’s not</a:t>
            </a:r>
          </a:p>
          <a:p>
            <a:pPr lvl="1"/>
            <a:r>
              <a:rPr lang="en-US" dirty="0"/>
              <a:t>there is a better matching</a:t>
            </a:r>
          </a:p>
          <a:p>
            <a:pPr lvl="1"/>
            <a:r>
              <a:rPr lang="en-US" dirty="0"/>
              <a:t>because of how we setup the graph flow = # of matches</a:t>
            </a:r>
          </a:p>
          <a:p>
            <a:pPr lvl="1"/>
            <a:r>
              <a:rPr lang="en-US" dirty="0"/>
              <a:t>therefore, the better matching would have a higher flow</a:t>
            </a:r>
          </a:p>
          <a:p>
            <a:pPr lvl="1"/>
            <a:r>
              <a:rPr lang="en-US" dirty="0"/>
              <a:t>contradiction (max-flow algorithm finds maximal!)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5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Run-time?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Cost to build the flow?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</a:rPr>
              <a:t>O(E)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each existing edge gets a capacity of 1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introduce V new edges (to and from s and t)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V is O(E) (for non-degenerate bipartite matching problems)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Max-flow calculation?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Basic Ford-Fulkerson: O(max-flow * E)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Edmunds-Karp: O(V E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sz="2400" dirty="0" err="1">
                <a:solidFill>
                  <a:srgbClr val="000000"/>
                </a:solidFill>
              </a:rPr>
              <a:t>Preflow</a:t>
            </a:r>
            <a:r>
              <a:rPr lang="en-US" sz="2400" dirty="0">
                <a:solidFill>
                  <a:srgbClr val="000000"/>
                </a:solidFill>
              </a:rPr>
              <a:t>-push: O(V</a:t>
            </a:r>
            <a:r>
              <a:rPr lang="en-US" sz="2400" baseline="30000" dirty="0">
                <a:solidFill>
                  <a:srgbClr val="000000"/>
                </a:solidFill>
              </a:rPr>
              <a:t>3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670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Run-time?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Cost to build the flow?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</a:rPr>
              <a:t>O(E)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each existing edge gets a capacity of 1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introduce V new edges (to and from s and t)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V is O(E) (for non-degenerate bipartite matching problems)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Max-flow calculation?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Basic Ford-Fulkerson: O(max-flow * E)</a:t>
            </a:r>
          </a:p>
          <a:p>
            <a:pPr lvl="2"/>
            <a:r>
              <a:rPr lang="en-US" dirty="0"/>
              <a:t>max-flow = O(V)</a:t>
            </a:r>
          </a:p>
          <a:p>
            <a:pPr lvl="2"/>
            <a:r>
              <a:rPr lang="en-US" dirty="0">
                <a:solidFill>
                  <a:srgbClr val="0000FF"/>
                </a:solidFill>
              </a:rPr>
              <a:t>O(V E)</a:t>
            </a:r>
          </a:p>
        </p:txBody>
      </p:sp>
    </p:spTree>
    <p:extLst>
      <p:ext uri="{BB962C8B-B14F-4D97-AF65-F5344CB8AC3E}">
        <p14:creationId xmlns:p14="http://schemas.microsoft.com/office/powerpoint/2010/main" val="1245687494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b="1" dirty="0">
                <a:latin typeface="Arial" charset="0"/>
              </a:rPr>
              <a:t>Bipartite matching problem</a:t>
            </a:r>
            <a:r>
              <a:rPr lang="en-US" sz="2100" dirty="0">
                <a:latin typeface="Arial" charset="0"/>
              </a:rPr>
              <a:t>: find the </a:t>
            </a:r>
            <a:r>
              <a:rPr lang="en-US" sz="2100" i="1" dirty="0">
                <a:latin typeface="Arial" charset="0"/>
              </a:rPr>
              <a:t>largest</a:t>
            </a:r>
            <a:r>
              <a:rPr lang="en-US" sz="2100" dirty="0">
                <a:latin typeface="Arial" charset="0"/>
              </a:rPr>
              <a:t> matching in a bipartite graph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105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105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105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848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5029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7848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848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5486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5638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5562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5638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5638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5562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50356" y="2395478"/>
            <a:ext cx="44537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/>
              <a:t>CS department has n courses and m faculty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Every instructor can teach </a:t>
            </a:r>
            <a:r>
              <a:rPr lang="en-US" sz="2400" i="1" dirty="0"/>
              <a:t>some</a:t>
            </a:r>
            <a:r>
              <a:rPr lang="en-US" sz="2400" dirty="0"/>
              <a:t> of the courses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What course should each person teach?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solidFill>
                  <a:srgbClr val="FF0000"/>
                </a:solidFill>
              </a:rPr>
              <a:t>Each faculty can teach at most 3 courses a semester?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0126" y="5599093"/>
            <a:ext cx="4222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Change the s edge weights (representing faculty) to 3</a:t>
            </a:r>
          </a:p>
        </p:txBody>
      </p:sp>
    </p:spTree>
    <p:extLst>
      <p:ext uri="{BB962C8B-B14F-4D97-AF65-F5344CB8AC3E}">
        <p14:creationId xmlns:p14="http://schemas.microsoft.com/office/powerpoint/2010/main" val="201389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314756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457756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600756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2924356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5667556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219756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362756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52455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4905556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38155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3762556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619556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3914956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3914956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105456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619556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3762554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257853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448356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267256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372156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562656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BFC4CF-02FD-3946-8EF1-A8EED9C905BF}"/>
              </a:ext>
            </a:extLst>
          </p:cNvPr>
          <p:cNvSpPr txBox="1"/>
          <p:nvPr/>
        </p:nvSpPr>
        <p:spPr>
          <a:xfrm>
            <a:off x="1669896" y="2878017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2FE1D29-6102-A84C-B151-ED4BA99D640E}"/>
              </a:ext>
            </a:extLst>
          </p:cNvPr>
          <p:cNvSpPr txBox="1"/>
          <p:nvPr/>
        </p:nvSpPr>
        <p:spPr>
          <a:xfrm>
            <a:off x="1825548" y="3435037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495ADA2-6318-924F-9A0B-58B232CAE3B8}"/>
              </a:ext>
            </a:extLst>
          </p:cNvPr>
          <p:cNvSpPr txBox="1"/>
          <p:nvPr/>
        </p:nvSpPr>
        <p:spPr>
          <a:xfrm>
            <a:off x="1985139" y="419332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0355F76-390C-954D-945F-3E0308A9E43D}"/>
              </a:ext>
            </a:extLst>
          </p:cNvPr>
          <p:cNvSpPr txBox="1"/>
          <p:nvPr/>
        </p:nvSpPr>
        <p:spPr>
          <a:xfrm>
            <a:off x="1829487" y="480292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A8701B7-B609-0E4A-AD93-C7A2BF154D42}"/>
              </a:ext>
            </a:extLst>
          </p:cNvPr>
          <p:cNvSpPr txBox="1"/>
          <p:nvPr/>
        </p:nvSpPr>
        <p:spPr>
          <a:xfrm>
            <a:off x="5190116" y="1531738"/>
            <a:ext cx="4222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Change the s edge weights (representing faculty) to 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218BC19-1DDC-DE48-A64B-EF01A942C745}"/>
              </a:ext>
            </a:extLst>
          </p:cNvPr>
          <p:cNvSpPr txBox="1"/>
          <p:nvPr/>
        </p:nvSpPr>
        <p:spPr>
          <a:xfrm>
            <a:off x="5190116" y="6195769"/>
            <a:ext cx="4222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All others are capacity 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9CD3650-52EC-7043-8D23-953BDD925E66}"/>
              </a:ext>
            </a:extLst>
          </p:cNvPr>
          <p:cNvSpPr txBox="1"/>
          <p:nvPr/>
        </p:nvSpPr>
        <p:spPr>
          <a:xfrm>
            <a:off x="2683727" y="1951412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faculty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906FBDA-126A-6049-AC0F-77A6F0C921C8}"/>
              </a:ext>
            </a:extLst>
          </p:cNvPr>
          <p:cNvSpPr txBox="1"/>
          <p:nvPr/>
        </p:nvSpPr>
        <p:spPr>
          <a:xfrm>
            <a:off x="5425985" y="2541511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courses</a:t>
            </a:r>
          </a:p>
        </p:txBody>
      </p:sp>
    </p:spTree>
    <p:extLst>
      <p:ext uri="{BB962C8B-B14F-4D97-AF65-F5344CB8AC3E}">
        <p14:creationId xmlns:p14="http://schemas.microsoft.com/office/powerpoint/2010/main" val="241190583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Survey Design</a:t>
            </a:r>
          </a:p>
        </p:txBody>
      </p:sp>
      <p:sp>
        <p:nvSpPr>
          <p:cNvPr id="85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927" y="1600200"/>
            <a:ext cx="8407121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Design a survey with the following requirements:</a:t>
            </a:r>
          </a:p>
          <a:p>
            <a:pPr lvl="1"/>
            <a:r>
              <a:rPr lang="en-US" dirty="0"/>
              <a:t>Design survey asking </a:t>
            </a:r>
            <a:r>
              <a:rPr lang="en-US" i="1" dirty="0"/>
              <a:t>n</a:t>
            </a:r>
            <a:r>
              <a:rPr lang="en-US" dirty="0"/>
              <a:t> consumers about </a:t>
            </a:r>
            <a:r>
              <a:rPr lang="en-US" i="1" dirty="0"/>
              <a:t>m</a:t>
            </a:r>
            <a:r>
              <a:rPr lang="en-US" dirty="0"/>
              <a:t> products</a:t>
            </a:r>
          </a:p>
          <a:p>
            <a:pPr lvl="1"/>
            <a:r>
              <a:rPr lang="en-US" dirty="0"/>
              <a:t>Can only survey consumer about a product if they own it</a:t>
            </a:r>
          </a:p>
          <a:p>
            <a:pPr lvl="1"/>
            <a:r>
              <a:rPr lang="en-US" dirty="0"/>
              <a:t>Question consumers about at most </a:t>
            </a:r>
            <a:r>
              <a:rPr lang="en-US" i="1" dirty="0"/>
              <a:t>q</a:t>
            </a:r>
            <a:r>
              <a:rPr lang="en-US" dirty="0"/>
              <a:t> products</a:t>
            </a:r>
            <a:endParaRPr lang="en-US" i="1" dirty="0"/>
          </a:p>
          <a:p>
            <a:pPr lvl="1"/>
            <a:r>
              <a:rPr lang="en-US" dirty="0"/>
              <a:t>Each product should be surveyed at most </a:t>
            </a:r>
            <a:r>
              <a:rPr lang="en-US" i="1" dirty="0"/>
              <a:t>s</a:t>
            </a:r>
            <a:r>
              <a:rPr lang="en-US" dirty="0"/>
              <a:t> times</a:t>
            </a:r>
          </a:p>
          <a:p>
            <a:pPr lvl="1"/>
            <a:r>
              <a:rPr lang="en-US" dirty="0"/>
              <a:t>Maximize the number of surveys/questions asked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How can we do this?</a:t>
            </a:r>
          </a:p>
        </p:txBody>
      </p:sp>
    </p:spTree>
    <p:extLst>
      <p:ext uri="{BB962C8B-B14F-4D97-AF65-F5344CB8AC3E}">
        <p14:creationId xmlns:p14="http://schemas.microsoft.com/office/powerpoint/2010/main" val="4091415647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Design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1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2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3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24" y="2736"/>
              <a:ext cx="33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p</a:t>
              </a:r>
              <a:r>
                <a:rPr lang="en-US" baseline="-25000" dirty="0"/>
                <a:t>1</a:t>
              </a:r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4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562600" y="4572000"/>
            <a:ext cx="533400" cy="1016000"/>
            <a:chOff x="1824" y="2736"/>
            <a:chExt cx="336" cy="640"/>
          </a:xfrm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824" y="2736"/>
              <a:ext cx="336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p</a:t>
              </a:r>
              <a:r>
                <a:rPr lang="en-US" baseline="-25000" dirty="0"/>
                <a:t>2</a:t>
              </a:r>
            </a:p>
            <a:p>
              <a:pPr eaLnBrk="1" hangingPunct="1">
                <a:spcBef>
                  <a:spcPct val="50000"/>
                </a:spcBef>
              </a:pPr>
              <a:endParaRPr lang="en-US" dirty="0"/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5562600" y="5715000"/>
            <a:ext cx="533400" cy="1016000"/>
            <a:chOff x="1824" y="2736"/>
            <a:chExt cx="336" cy="640"/>
          </a:xfrm>
        </p:grpSpPr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824" y="2736"/>
              <a:ext cx="336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p</a:t>
              </a:r>
              <a:r>
                <a:rPr lang="en-US" baseline="-25000" dirty="0"/>
                <a:t>3</a:t>
              </a:r>
            </a:p>
            <a:p>
              <a:pPr eaLnBrk="1" hangingPunct="1">
                <a:spcBef>
                  <a:spcPct val="50000"/>
                </a:spcBef>
              </a:pPr>
              <a:endParaRPr lang="en-US" dirty="0"/>
            </a:p>
          </p:txBody>
        </p:sp>
      </p:grpSp>
      <p:sp>
        <p:nvSpPr>
          <p:cNvPr id="25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2537766" y="1577277"/>
            <a:ext cx="132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consumers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271676" y="1577277"/>
            <a:ext cx="132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36652" y="2452316"/>
            <a:ext cx="2582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each consumer can answer at most q questions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63487" y="3181138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808985" y="3888703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961385" y="4453043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932682" y="5260101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740428" y="2344808"/>
            <a:ext cx="2582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capacity 1 edge if consumer owned product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596943" y="2656624"/>
            <a:ext cx="25827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each product can be questioned about at most s times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813250" y="3733800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590588" y="4340879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715378" y="4991100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39120998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764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Is it correct?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Each of the comments above the flow graph match the problem constraints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max-flow finds the maximum matching, given the problem constraints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is the run-time?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Basic Ford-Fulkerson: O(max-flow * E)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Edmunds-Karp: O(V E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dirty="0" err="1">
                <a:solidFill>
                  <a:srgbClr val="000000"/>
                </a:solidFill>
              </a:rPr>
              <a:t>Preflow</a:t>
            </a:r>
            <a:r>
              <a:rPr lang="en-US" dirty="0">
                <a:solidFill>
                  <a:srgbClr val="000000"/>
                </a:solidFill>
              </a:rPr>
              <a:t>-push: O(V</a:t>
            </a:r>
            <a:r>
              <a:rPr lang="en-US" baseline="30000" dirty="0">
                <a:solidFill>
                  <a:srgbClr val="000000"/>
                </a:solidFill>
              </a:rPr>
              <a:t>3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9619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network flow</a:t>
            </a:r>
          </a:p>
          <a:p>
            <a:pPr lvl="1"/>
            <a:r>
              <a:rPr lang="en-US" dirty="0"/>
              <a:t>water, electricity, sewage, cellular…</a:t>
            </a:r>
          </a:p>
          <a:p>
            <a:pPr lvl="1"/>
            <a:r>
              <a:rPr lang="en-US" dirty="0"/>
              <a:t>traffic/transportation capacity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bipartite matching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sports elimination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271942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edge-disjoint</a:t>
            </a:r>
            <a:r>
              <a:rPr lang="en-US" dirty="0">
                <a:solidFill>
                  <a:schemeClr val="tx1"/>
                </a:solidFill>
              </a:rPr>
              <a:t> if they have no edge in common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3894758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edge-disjoint</a:t>
            </a:r>
            <a:r>
              <a:rPr lang="en-US" dirty="0">
                <a:solidFill>
                  <a:schemeClr val="tx1"/>
                </a:solidFill>
              </a:rPr>
              <a:t> if they have no edge in common</a:t>
            </a:r>
          </a:p>
        </p:txBody>
      </p: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sp>
        <p:nvSpPr>
          <p:cNvPr id="26" name="Oval 3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27" name="Oval 4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28" name="Oval 5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29" name="Oval 6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30" name="AutoShape 7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1" name="AutoShape 8"/>
          <p:cNvCxnSpPr>
            <a:cxnSpLocks noChangeShapeType="1"/>
            <a:stCxn id="26" idx="6"/>
            <a:endCxn id="28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2" name="AutoShape 9"/>
          <p:cNvCxnSpPr>
            <a:cxnSpLocks noChangeShapeType="1"/>
            <a:stCxn id="26" idx="5"/>
            <a:endCxn id="29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3" name="AutoShape 10"/>
          <p:cNvCxnSpPr>
            <a:cxnSpLocks noChangeShapeType="1"/>
            <a:stCxn id="28" idx="4"/>
            <a:endCxn id="29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4" name="AutoShape 11"/>
          <p:cNvCxnSpPr>
            <a:cxnSpLocks noChangeShapeType="1"/>
            <a:stCxn id="28" idx="6"/>
            <a:endCxn id="39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5" name="AutoShape 12"/>
          <p:cNvCxnSpPr>
            <a:cxnSpLocks noChangeShapeType="1"/>
            <a:stCxn id="29" idx="6"/>
            <a:endCxn id="39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6" name="AutoShape 14"/>
          <p:cNvCxnSpPr>
            <a:cxnSpLocks noChangeShapeType="1"/>
            <a:stCxn id="27" idx="4"/>
            <a:endCxn id="28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37" name="Oval 15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38" name="Oval 16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39" name="Oval 17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0" name="AutoShape 18"/>
          <p:cNvCxnSpPr>
            <a:cxnSpLocks noChangeShapeType="1"/>
            <a:stCxn id="38" idx="4"/>
            <a:endCxn id="39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1" name="AutoShape 19"/>
          <p:cNvCxnSpPr>
            <a:cxnSpLocks noChangeShapeType="1"/>
            <a:stCxn id="37" idx="4"/>
            <a:endCxn id="38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2" name="Oval 20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3" name="AutoShape 21"/>
          <p:cNvCxnSpPr>
            <a:cxnSpLocks noChangeShapeType="1"/>
            <a:stCxn id="37" idx="6"/>
            <a:endCxn id="42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4" name="AutoShape 22"/>
          <p:cNvCxnSpPr>
            <a:cxnSpLocks noChangeShapeType="1"/>
            <a:stCxn id="38" idx="6"/>
            <a:endCxn id="42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" name="AutoShape 23"/>
          <p:cNvCxnSpPr>
            <a:cxnSpLocks noChangeShapeType="1"/>
            <a:stCxn id="39" idx="7"/>
            <a:endCxn id="42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6" name="AutoShape 24"/>
          <p:cNvCxnSpPr>
            <a:cxnSpLocks noChangeShapeType="1"/>
            <a:stCxn id="38" idx="2"/>
            <a:endCxn id="27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7" name="AutoShape 25"/>
          <p:cNvCxnSpPr>
            <a:cxnSpLocks noChangeShapeType="1"/>
            <a:stCxn id="37" idx="2"/>
            <a:endCxn id="28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18663969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Given a directed graph G = (V, E) and two nodes s and t, find the max number of edge-disjoint </a:t>
            </a:r>
            <a:r>
              <a:rPr lang="en-US" sz="2800" dirty="0"/>
              <a:t>paths from s to t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sz="2800" dirty="0"/>
          </a:p>
        </p:txBody>
      </p:sp>
      <p:sp>
        <p:nvSpPr>
          <p:cNvPr id="582659" name="Oval 3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582660" name="Oval 4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582661" name="Oval 5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582662" name="Oval 6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582663" name="AutoShape 7"/>
          <p:cNvCxnSpPr>
            <a:cxnSpLocks noChangeShapeType="1"/>
            <a:stCxn id="582659" idx="7"/>
            <a:endCxn id="582660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4" name="AutoShape 8"/>
          <p:cNvCxnSpPr>
            <a:cxnSpLocks noChangeShapeType="1"/>
            <a:stCxn id="582659" idx="6"/>
            <a:endCxn id="582661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5" name="AutoShape 9"/>
          <p:cNvCxnSpPr>
            <a:cxnSpLocks noChangeShapeType="1"/>
            <a:stCxn id="582659" idx="5"/>
            <a:endCxn id="582662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6" name="AutoShape 10"/>
          <p:cNvCxnSpPr>
            <a:cxnSpLocks noChangeShapeType="1"/>
            <a:stCxn id="582661" idx="4"/>
            <a:endCxn id="582662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7" name="AutoShape 11"/>
          <p:cNvCxnSpPr>
            <a:cxnSpLocks noChangeShapeType="1"/>
            <a:stCxn id="582661" idx="6"/>
            <a:endCxn id="582673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8" name="AutoShape 12"/>
          <p:cNvCxnSpPr>
            <a:cxnSpLocks noChangeShapeType="1"/>
            <a:stCxn id="582662" idx="6"/>
            <a:endCxn id="582673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582669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Edge Disjoint Paths Problem</a:t>
            </a:r>
          </a:p>
        </p:txBody>
      </p:sp>
      <p:cxnSp>
        <p:nvCxnSpPr>
          <p:cNvPr id="582670" name="AutoShape 14"/>
          <p:cNvCxnSpPr>
            <a:cxnSpLocks noChangeShapeType="1"/>
            <a:stCxn id="582660" idx="4"/>
            <a:endCxn id="582661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582671" name="Oval 15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582672" name="Oval 16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582673" name="Oval 17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582674" name="AutoShape 18"/>
          <p:cNvCxnSpPr>
            <a:cxnSpLocks noChangeShapeType="1"/>
            <a:stCxn id="582672" idx="4"/>
            <a:endCxn id="582673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75" name="AutoShape 19"/>
          <p:cNvCxnSpPr>
            <a:cxnSpLocks noChangeShapeType="1"/>
            <a:stCxn id="582671" idx="4"/>
            <a:endCxn id="582672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582676" name="Oval 20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582677" name="AutoShape 21"/>
          <p:cNvCxnSpPr>
            <a:cxnSpLocks noChangeShapeType="1"/>
            <a:stCxn id="582671" idx="6"/>
            <a:endCxn id="582676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78" name="AutoShape 22"/>
          <p:cNvCxnSpPr>
            <a:cxnSpLocks noChangeShapeType="1"/>
            <a:stCxn id="582672" idx="6"/>
            <a:endCxn id="582676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79" name="AutoShape 23"/>
          <p:cNvCxnSpPr>
            <a:cxnSpLocks noChangeShapeType="1"/>
            <a:stCxn id="582673" idx="7"/>
            <a:endCxn id="582676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80" name="AutoShape 24"/>
          <p:cNvCxnSpPr>
            <a:cxnSpLocks noChangeShapeType="1"/>
            <a:stCxn id="582672" idx="2"/>
            <a:endCxn id="582660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81" name="AutoShape 25"/>
          <p:cNvCxnSpPr>
            <a:cxnSpLocks noChangeShapeType="1"/>
            <a:stCxn id="582671" idx="2"/>
            <a:endCxn id="582661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782643" y="6192484"/>
            <a:ext cx="3821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Why might this be useful?</a:t>
            </a:r>
          </a:p>
        </p:txBody>
      </p:sp>
    </p:spTree>
    <p:extLst>
      <p:ext uri="{BB962C8B-B14F-4D97-AF65-F5344CB8AC3E}">
        <p14:creationId xmlns:p14="http://schemas.microsoft.com/office/powerpoint/2010/main" val="276680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Given a directed graph G = (V, E) and two nodes s and t, find the max number of edge-disjoint </a:t>
            </a:r>
            <a:r>
              <a:rPr lang="en-US" sz="2800" dirty="0"/>
              <a:t>paths from s to t</a:t>
            </a: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Why might this be useful?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edges are unique resources (e.g. communications, transportation, etc.)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how many </a:t>
            </a:r>
            <a:r>
              <a:rPr lang="en-US" sz="2400" i="1" dirty="0">
                <a:solidFill>
                  <a:srgbClr val="000000"/>
                </a:solidFill>
              </a:rPr>
              <a:t>concurrent (non-conflicting)</a:t>
            </a:r>
            <a:r>
              <a:rPr lang="en-US" sz="2400" dirty="0">
                <a:solidFill>
                  <a:srgbClr val="000000"/>
                </a:solidFill>
              </a:rPr>
              <a:t> paths do we have from s to t</a:t>
            </a:r>
          </a:p>
        </p:txBody>
      </p:sp>
      <p:sp>
        <p:nvSpPr>
          <p:cNvPr id="582669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Edge Disjoint Paths Problem</a:t>
            </a:r>
          </a:p>
        </p:txBody>
      </p:sp>
    </p:spTree>
    <p:extLst>
      <p:ext uri="{BB962C8B-B14F-4D97-AF65-F5344CB8AC3E}">
        <p14:creationId xmlns:p14="http://schemas.microsoft.com/office/powerpoint/2010/main" val="2323617274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Algorithm ideas?</a:t>
            </a:r>
          </a:p>
        </p:txBody>
      </p: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sp>
        <p:nvSpPr>
          <p:cNvPr id="26" name="Oval 3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27" name="Oval 4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28" name="Oval 5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29" name="Oval 6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30" name="AutoShape 7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1" name="AutoShape 8"/>
          <p:cNvCxnSpPr>
            <a:cxnSpLocks noChangeShapeType="1"/>
            <a:stCxn id="26" idx="6"/>
            <a:endCxn id="28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2" name="AutoShape 9"/>
          <p:cNvCxnSpPr>
            <a:cxnSpLocks noChangeShapeType="1"/>
            <a:stCxn id="26" idx="5"/>
            <a:endCxn id="29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3" name="AutoShape 10"/>
          <p:cNvCxnSpPr>
            <a:cxnSpLocks noChangeShapeType="1"/>
            <a:stCxn id="28" idx="4"/>
            <a:endCxn id="29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4" name="AutoShape 11"/>
          <p:cNvCxnSpPr>
            <a:cxnSpLocks noChangeShapeType="1"/>
            <a:stCxn id="28" idx="6"/>
            <a:endCxn id="39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5" name="AutoShape 12"/>
          <p:cNvCxnSpPr>
            <a:cxnSpLocks noChangeShapeType="1"/>
            <a:stCxn id="29" idx="6"/>
            <a:endCxn id="39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6" name="AutoShape 14"/>
          <p:cNvCxnSpPr>
            <a:cxnSpLocks noChangeShapeType="1"/>
            <a:stCxn id="27" idx="4"/>
            <a:endCxn id="28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37" name="Oval 15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38" name="Oval 16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39" name="Oval 17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0" name="AutoShape 18"/>
          <p:cNvCxnSpPr>
            <a:cxnSpLocks noChangeShapeType="1"/>
            <a:stCxn id="38" idx="4"/>
            <a:endCxn id="39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1" name="AutoShape 19"/>
          <p:cNvCxnSpPr>
            <a:cxnSpLocks noChangeShapeType="1"/>
            <a:stCxn id="37" idx="4"/>
            <a:endCxn id="38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2" name="Oval 20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3" name="AutoShape 21"/>
          <p:cNvCxnSpPr>
            <a:cxnSpLocks noChangeShapeType="1"/>
            <a:stCxn id="37" idx="6"/>
            <a:endCxn id="42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4" name="AutoShape 22"/>
          <p:cNvCxnSpPr>
            <a:cxnSpLocks noChangeShapeType="1"/>
            <a:stCxn id="38" idx="6"/>
            <a:endCxn id="42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" name="AutoShape 23"/>
          <p:cNvCxnSpPr>
            <a:cxnSpLocks noChangeShapeType="1"/>
            <a:stCxn id="39" idx="7"/>
            <a:endCxn id="42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6" name="AutoShape 24"/>
          <p:cNvCxnSpPr>
            <a:cxnSpLocks noChangeShapeType="1"/>
            <a:stCxn id="38" idx="2"/>
            <a:endCxn id="27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7" name="AutoShape 25"/>
          <p:cNvCxnSpPr>
            <a:cxnSpLocks noChangeShapeType="1"/>
            <a:stCxn id="37" idx="2"/>
            <a:endCxn id="28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4026523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153400" cy="1078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Max flow formulation:  </a:t>
            </a:r>
            <a:r>
              <a:rPr lang="en-US" sz="2400" dirty="0">
                <a:solidFill>
                  <a:schemeClr val="tx1"/>
                </a:solidFill>
              </a:rPr>
              <a:t>assign unit capacity to every edge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>
              <a:cs typeface="Lucida Grande" charset="0"/>
            </a:endParaRPr>
          </a:p>
        </p:txBody>
      </p:sp>
      <p:sp>
        <p:nvSpPr>
          <p:cNvPr id="58574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grpSp>
        <p:nvGrpSpPr>
          <p:cNvPr id="585777" name="Group 49"/>
          <p:cNvGrpSpPr>
            <a:grpSpLocks/>
          </p:cNvGrpSpPr>
          <p:nvPr/>
        </p:nvGrpSpPr>
        <p:grpSpPr bwMode="auto">
          <a:xfrm>
            <a:off x="1457324" y="2252405"/>
            <a:ext cx="4956175" cy="1897063"/>
            <a:chOff x="576" y="2230"/>
            <a:chExt cx="4274" cy="1636"/>
          </a:xfrm>
        </p:grpSpPr>
        <p:sp>
          <p:nvSpPr>
            <p:cNvPr id="585778" name="Oval 50"/>
            <p:cNvSpPr>
              <a:spLocks noChangeAspect="1" noChangeArrowheads="1"/>
            </p:cNvSpPr>
            <p:nvPr/>
          </p:nvSpPr>
          <p:spPr bwMode="auto">
            <a:xfrm>
              <a:off x="576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s</a:t>
              </a:r>
            </a:p>
          </p:txBody>
        </p:sp>
        <p:sp>
          <p:nvSpPr>
            <p:cNvPr id="585779" name="Oval 51"/>
            <p:cNvSpPr>
              <a:spLocks noChangeAspect="1" noChangeArrowheads="1"/>
            </p:cNvSpPr>
            <p:nvPr/>
          </p:nvSpPr>
          <p:spPr bwMode="auto">
            <a:xfrm>
              <a:off x="192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0" name="Oval 52"/>
            <p:cNvSpPr>
              <a:spLocks noChangeAspect="1" noChangeArrowheads="1"/>
            </p:cNvSpPr>
            <p:nvPr/>
          </p:nvSpPr>
          <p:spPr bwMode="auto">
            <a:xfrm>
              <a:off x="192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1" name="Oval 53"/>
            <p:cNvSpPr>
              <a:spLocks noChangeAspect="1" noChangeArrowheads="1"/>
            </p:cNvSpPr>
            <p:nvPr/>
          </p:nvSpPr>
          <p:spPr bwMode="auto">
            <a:xfrm>
              <a:off x="192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82" name="AutoShape 54"/>
            <p:cNvCxnSpPr>
              <a:cxnSpLocks noChangeShapeType="1"/>
              <a:stCxn id="585778" idx="7"/>
              <a:endCxn id="585779" idx="3"/>
            </p:cNvCxnSpPr>
            <p:nvPr/>
          </p:nvCxnSpPr>
          <p:spPr bwMode="auto">
            <a:xfrm flipV="1">
              <a:off x="721" y="2380"/>
              <a:ext cx="1224" cy="5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3" name="AutoShape 55"/>
            <p:cNvCxnSpPr>
              <a:cxnSpLocks noChangeShapeType="1"/>
              <a:stCxn id="585778" idx="6"/>
              <a:endCxn id="585780" idx="2"/>
            </p:cNvCxnSpPr>
            <p:nvPr/>
          </p:nvCxnSpPr>
          <p:spPr bwMode="auto">
            <a:xfrm>
              <a:off x="751" y="3013"/>
              <a:ext cx="11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4" name="AutoShape 56"/>
            <p:cNvCxnSpPr>
              <a:cxnSpLocks noChangeShapeType="1"/>
              <a:stCxn id="585778" idx="5"/>
              <a:endCxn id="585781" idx="1"/>
            </p:cNvCxnSpPr>
            <p:nvPr/>
          </p:nvCxnSpPr>
          <p:spPr bwMode="auto">
            <a:xfrm>
              <a:off x="721" y="3078"/>
              <a:ext cx="1224" cy="6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5" name="AutoShape 57"/>
            <p:cNvCxnSpPr>
              <a:cxnSpLocks noChangeShapeType="1"/>
              <a:stCxn id="585780" idx="4"/>
              <a:endCxn id="585781" idx="0"/>
            </p:cNvCxnSpPr>
            <p:nvPr/>
          </p:nvCxnSpPr>
          <p:spPr bwMode="auto">
            <a:xfrm>
              <a:off x="200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6" name="AutoShape 58"/>
            <p:cNvCxnSpPr>
              <a:cxnSpLocks noChangeShapeType="1"/>
              <a:stCxn id="585780" idx="6"/>
              <a:endCxn id="585791" idx="1"/>
            </p:cNvCxnSpPr>
            <p:nvPr/>
          </p:nvCxnSpPr>
          <p:spPr bwMode="auto">
            <a:xfrm>
              <a:off x="2095" y="3013"/>
              <a:ext cx="1290" cy="7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7" name="AutoShape 59"/>
            <p:cNvCxnSpPr>
              <a:cxnSpLocks noChangeShapeType="1"/>
              <a:stCxn id="585781" idx="6"/>
              <a:endCxn id="585791" idx="2"/>
            </p:cNvCxnSpPr>
            <p:nvPr/>
          </p:nvCxnSpPr>
          <p:spPr bwMode="auto">
            <a:xfrm>
              <a:off x="2095" y="3781"/>
              <a:ext cx="126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8" name="AutoShape 60"/>
            <p:cNvCxnSpPr>
              <a:cxnSpLocks noChangeShapeType="1"/>
              <a:stCxn id="585779" idx="4"/>
              <a:endCxn id="585780" idx="0"/>
            </p:cNvCxnSpPr>
            <p:nvPr/>
          </p:nvCxnSpPr>
          <p:spPr bwMode="auto">
            <a:xfrm>
              <a:off x="200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89" name="Oval 61"/>
            <p:cNvSpPr>
              <a:spLocks noChangeAspect="1" noChangeArrowheads="1"/>
            </p:cNvSpPr>
            <p:nvPr/>
          </p:nvSpPr>
          <p:spPr bwMode="auto">
            <a:xfrm>
              <a:off x="336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0" name="Oval 62"/>
            <p:cNvSpPr>
              <a:spLocks noChangeAspect="1" noChangeArrowheads="1"/>
            </p:cNvSpPr>
            <p:nvPr/>
          </p:nvSpPr>
          <p:spPr bwMode="auto">
            <a:xfrm>
              <a:off x="336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1" name="Oval 63"/>
            <p:cNvSpPr>
              <a:spLocks noChangeAspect="1" noChangeArrowheads="1"/>
            </p:cNvSpPr>
            <p:nvPr/>
          </p:nvSpPr>
          <p:spPr bwMode="auto">
            <a:xfrm>
              <a:off x="336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92" name="AutoShape 64"/>
            <p:cNvCxnSpPr>
              <a:cxnSpLocks noChangeShapeType="1"/>
              <a:stCxn id="585790" idx="4"/>
              <a:endCxn id="585791" idx="0"/>
            </p:cNvCxnSpPr>
            <p:nvPr/>
          </p:nvCxnSpPr>
          <p:spPr bwMode="auto">
            <a:xfrm>
              <a:off x="344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3" name="AutoShape 65"/>
            <p:cNvCxnSpPr>
              <a:cxnSpLocks noChangeShapeType="1"/>
              <a:stCxn id="585789" idx="4"/>
              <a:endCxn id="585790" idx="0"/>
            </p:cNvCxnSpPr>
            <p:nvPr/>
          </p:nvCxnSpPr>
          <p:spPr bwMode="auto">
            <a:xfrm>
              <a:off x="344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94" name="Oval 66"/>
            <p:cNvSpPr>
              <a:spLocks noChangeAspect="1" noChangeArrowheads="1"/>
            </p:cNvSpPr>
            <p:nvPr/>
          </p:nvSpPr>
          <p:spPr bwMode="auto">
            <a:xfrm>
              <a:off x="468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t</a:t>
              </a:r>
            </a:p>
          </p:txBody>
        </p:sp>
        <p:cxnSp>
          <p:nvCxnSpPr>
            <p:cNvPr id="585795" name="AutoShape 67"/>
            <p:cNvCxnSpPr>
              <a:cxnSpLocks noChangeShapeType="1"/>
              <a:stCxn id="585789" idx="6"/>
              <a:endCxn id="585794" idx="1"/>
            </p:cNvCxnSpPr>
            <p:nvPr/>
          </p:nvCxnSpPr>
          <p:spPr bwMode="auto">
            <a:xfrm>
              <a:off x="3535" y="2315"/>
              <a:ext cx="117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6" name="AutoShape 68"/>
            <p:cNvCxnSpPr>
              <a:cxnSpLocks noChangeShapeType="1"/>
              <a:stCxn id="585790" idx="6"/>
              <a:endCxn id="585794" idx="2"/>
            </p:cNvCxnSpPr>
            <p:nvPr/>
          </p:nvCxnSpPr>
          <p:spPr bwMode="auto">
            <a:xfrm>
              <a:off x="3535" y="3013"/>
              <a:ext cx="11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7" name="AutoShape 69"/>
            <p:cNvCxnSpPr>
              <a:cxnSpLocks noChangeShapeType="1"/>
              <a:stCxn id="585791" idx="7"/>
              <a:endCxn id="585794" idx="4"/>
            </p:cNvCxnSpPr>
            <p:nvPr/>
          </p:nvCxnSpPr>
          <p:spPr bwMode="auto">
            <a:xfrm flipV="1">
              <a:off x="3505" y="3103"/>
              <a:ext cx="1260" cy="6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8" name="AutoShape 70"/>
            <p:cNvCxnSpPr>
              <a:cxnSpLocks noChangeShapeType="1"/>
              <a:stCxn id="585790" idx="2"/>
              <a:endCxn id="585779" idx="6"/>
            </p:cNvCxnSpPr>
            <p:nvPr/>
          </p:nvCxnSpPr>
          <p:spPr bwMode="auto">
            <a:xfrm flipH="1" flipV="1">
              <a:off x="2095" y="2315"/>
              <a:ext cx="1260" cy="6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9" name="AutoShape 71"/>
            <p:cNvCxnSpPr>
              <a:cxnSpLocks noChangeShapeType="1"/>
              <a:stCxn id="585789" idx="2"/>
              <a:endCxn id="585780" idx="7"/>
            </p:cNvCxnSpPr>
            <p:nvPr/>
          </p:nvCxnSpPr>
          <p:spPr bwMode="auto">
            <a:xfrm flipH="1">
              <a:off x="2065" y="2315"/>
              <a:ext cx="129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</p:grpSp>
      <p:sp>
        <p:nvSpPr>
          <p:cNvPr id="585800" name="Text Box 72"/>
          <p:cNvSpPr txBox="1">
            <a:spLocks noChangeArrowheads="1"/>
          </p:cNvSpPr>
          <p:nvPr/>
        </p:nvSpPr>
        <p:spPr bwMode="auto">
          <a:xfrm>
            <a:off x="2155824" y="26715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1" name="Text Box 73"/>
          <p:cNvSpPr txBox="1">
            <a:spLocks noChangeArrowheads="1"/>
          </p:cNvSpPr>
          <p:nvPr/>
        </p:nvSpPr>
        <p:spPr bwMode="auto">
          <a:xfrm>
            <a:off x="2155824" y="30271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2" name="Text Box 74"/>
          <p:cNvSpPr txBox="1">
            <a:spLocks noChangeArrowheads="1"/>
          </p:cNvSpPr>
          <p:nvPr/>
        </p:nvSpPr>
        <p:spPr bwMode="auto">
          <a:xfrm>
            <a:off x="2143124" y="34462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3" name="Text Box 75"/>
          <p:cNvSpPr txBox="1">
            <a:spLocks noChangeArrowheads="1"/>
          </p:cNvSpPr>
          <p:nvPr/>
        </p:nvSpPr>
        <p:spPr bwMode="auto">
          <a:xfrm>
            <a:off x="3635374" y="39208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4" name="Text Box 76"/>
          <p:cNvSpPr txBox="1">
            <a:spLocks noChangeArrowheads="1"/>
          </p:cNvSpPr>
          <p:nvPr/>
        </p:nvSpPr>
        <p:spPr bwMode="auto">
          <a:xfrm>
            <a:off x="3621087" y="3365243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5" name="Text Box 77"/>
          <p:cNvSpPr txBox="1">
            <a:spLocks noChangeArrowheads="1"/>
          </p:cNvSpPr>
          <p:nvPr/>
        </p:nvSpPr>
        <p:spPr bwMode="auto">
          <a:xfrm>
            <a:off x="4146549" y="28493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6" name="Text Box 78"/>
          <p:cNvSpPr txBox="1">
            <a:spLocks noChangeArrowheads="1"/>
          </p:cNvSpPr>
          <p:nvPr/>
        </p:nvSpPr>
        <p:spPr bwMode="auto">
          <a:xfrm>
            <a:off x="4157662" y="24349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7" name="Text Box 79"/>
          <p:cNvSpPr txBox="1">
            <a:spLocks noChangeArrowheads="1"/>
          </p:cNvSpPr>
          <p:nvPr/>
        </p:nvSpPr>
        <p:spPr bwMode="auto">
          <a:xfrm>
            <a:off x="5422899" y="25921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8" name="Text Box 80"/>
          <p:cNvSpPr txBox="1">
            <a:spLocks noChangeArrowheads="1"/>
          </p:cNvSpPr>
          <p:nvPr/>
        </p:nvSpPr>
        <p:spPr bwMode="auto">
          <a:xfrm>
            <a:off x="5410199" y="30112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9" name="Text Box 81"/>
          <p:cNvSpPr txBox="1">
            <a:spLocks noChangeArrowheads="1"/>
          </p:cNvSpPr>
          <p:nvPr/>
        </p:nvSpPr>
        <p:spPr bwMode="auto">
          <a:xfrm>
            <a:off x="5397499" y="35446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0" name="Text Box 82"/>
          <p:cNvSpPr txBox="1">
            <a:spLocks noChangeArrowheads="1"/>
          </p:cNvSpPr>
          <p:nvPr/>
        </p:nvSpPr>
        <p:spPr bwMode="auto">
          <a:xfrm>
            <a:off x="3016249" y="261753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1" name="Text Box 83"/>
          <p:cNvSpPr txBox="1">
            <a:spLocks noChangeArrowheads="1"/>
          </p:cNvSpPr>
          <p:nvPr/>
        </p:nvSpPr>
        <p:spPr bwMode="auto">
          <a:xfrm>
            <a:off x="3016249" y="34795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2" name="Text Box 84"/>
          <p:cNvSpPr txBox="1">
            <a:spLocks noChangeArrowheads="1"/>
          </p:cNvSpPr>
          <p:nvPr/>
        </p:nvSpPr>
        <p:spPr bwMode="auto">
          <a:xfrm>
            <a:off x="4675187" y="26794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3" name="Text Box 85"/>
          <p:cNvSpPr txBox="1">
            <a:spLocks noChangeArrowheads="1"/>
          </p:cNvSpPr>
          <p:nvPr/>
        </p:nvSpPr>
        <p:spPr bwMode="auto">
          <a:xfrm>
            <a:off x="4673599" y="3552568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98340" y="5411849"/>
            <a:ext cx="4615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does the max flow represent?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356357272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153400" cy="1078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Max flow formulation:  </a:t>
            </a:r>
            <a:r>
              <a:rPr lang="en-US" sz="2400" dirty="0">
                <a:solidFill>
                  <a:schemeClr val="tx1"/>
                </a:solidFill>
              </a:rPr>
              <a:t>assign unit capacity to every edge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>
              <a:cs typeface="Lucida Grande" charset="0"/>
            </a:endParaRPr>
          </a:p>
        </p:txBody>
      </p:sp>
      <p:sp>
        <p:nvSpPr>
          <p:cNvPr id="58574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grpSp>
        <p:nvGrpSpPr>
          <p:cNvPr id="585777" name="Group 49"/>
          <p:cNvGrpSpPr>
            <a:grpSpLocks/>
          </p:cNvGrpSpPr>
          <p:nvPr/>
        </p:nvGrpSpPr>
        <p:grpSpPr bwMode="auto">
          <a:xfrm>
            <a:off x="1457324" y="2252405"/>
            <a:ext cx="4956175" cy="1897063"/>
            <a:chOff x="576" y="2230"/>
            <a:chExt cx="4274" cy="1636"/>
          </a:xfrm>
        </p:grpSpPr>
        <p:sp>
          <p:nvSpPr>
            <p:cNvPr id="585778" name="Oval 50"/>
            <p:cNvSpPr>
              <a:spLocks noChangeAspect="1" noChangeArrowheads="1"/>
            </p:cNvSpPr>
            <p:nvPr/>
          </p:nvSpPr>
          <p:spPr bwMode="auto">
            <a:xfrm>
              <a:off x="576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s</a:t>
              </a:r>
            </a:p>
          </p:txBody>
        </p:sp>
        <p:sp>
          <p:nvSpPr>
            <p:cNvPr id="585779" name="Oval 51"/>
            <p:cNvSpPr>
              <a:spLocks noChangeAspect="1" noChangeArrowheads="1"/>
            </p:cNvSpPr>
            <p:nvPr/>
          </p:nvSpPr>
          <p:spPr bwMode="auto">
            <a:xfrm>
              <a:off x="192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0" name="Oval 52"/>
            <p:cNvSpPr>
              <a:spLocks noChangeAspect="1" noChangeArrowheads="1"/>
            </p:cNvSpPr>
            <p:nvPr/>
          </p:nvSpPr>
          <p:spPr bwMode="auto">
            <a:xfrm>
              <a:off x="192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1" name="Oval 53"/>
            <p:cNvSpPr>
              <a:spLocks noChangeAspect="1" noChangeArrowheads="1"/>
            </p:cNvSpPr>
            <p:nvPr/>
          </p:nvSpPr>
          <p:spPr bwMode="auto">
            <a:xfrm>
              <a:off x="192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82" name="AutoShape 54"/>
            <p:cNvCxnSpPr>
              <a:cxnSpLocks noChangeShapeType="1"/>
              <a:stCxn id="585778" idx="7"/>
              <a:endCxn id="585779" idx="3"/>
            </p:cNvCxnSpPr>
            <p:nvPr/>
          </p:nvCxnSpPr>
          <p:spPr bwMode="auto">
            <a:xfrm flipV="1">
              <a:off x="721" y="2380"/>
              <a:ext cx="1224" cy="5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3" name="AutoShape 55"/>
            <p:cNvCxnSpPr>
              <a:cxnSpLocks noChangeShapeType="1"/>
              <a:stCxn id="585778" idx="6"/>
              <a:endCxn id="585780" idx="2"/>
            </p:cNvCxnSpPr>
            <p:nvPr/>
          </p:nvCxnSpPr>
          <p:spPr bwMode="auto">
            <a:xfrm>
              <a:off x="751" y="3013"/>
              <a:ext cx="11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4" name="AutoShape 56"/>
            <p:cNvCxnSpPr>
              <a:cxnSpLocks noChangeShapeType="1"/>
              <a:stCxn id="585778" idx="5"/>
              <a:endCxn id="585781" idx="1"/>
            </p:cNvCxnSpPr>
            <p:nvPr/>
          </p:nvCxnSpPr>
          <p:spPr bwMode="auto">
            <a:xfrm>
              <a:off x="721" y="3078"/>
              <a:ext cx="1224" cy="6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5" name="AutoShape 57"/>
            <p:cNvCxnSpPr>
              <a:cxnSpLocks noChangeShapeType="1"/>
              <a:stCxn id="585780" idx="4"/>
              <a:endCxn id="585781" idx="0"/>
            </p:cNvCxnSpPr>
            <p:nvPr/>
          </p:nvCxnSpPr>
          <p:spPr bwMode="auto">
            <a:xfrm>
              <a:off x="200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6" name="AutoShape 58"/>
            <p:cNvCxnSpPr>
              <a:cxnSpLocks noChangeShapeType="1"/>
              <a:stCxn id="585780" idx="6"/>
              <a:endCxn id="585791" idx="1"/>
            </p:cNvCxnSpPr>
            <p:nvPr/>
          </p:nvCxnSpPr>
          <p:spPr bwMode="auto">
            <a:xfrm>
              <a:off x="2095" y="3013"/>
              <a:ext cx="1290" cy="7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7" name="AutoShape 59"/>
            <p:cNvCxnSpPr>
              <a:cxnSpLocks noChangeShapeType="1"/>
              <a:stCxn id="585781" idx="6"/>
              <a:endCxn id="585791" idx="2"/>
            </p:cNvCxnSpPr>
            <p:nvPr/>
          </p:nvCxnSpPr>
          <p:spPr bwMode="auto">
            <a:xfrm>
              <a:off x="2095" y="3781"/>
              <a:ext cx="126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8" name="AutoShape 60"/>
            <p:cNvCxnSpPr>
              <a:cxnSpLocks noChangeShapeType="1"/>
              <a:stCxn id="585779" idx="4"/>
              <a:endCxn id="585780" idx="0"/>
            </p:cNvCxnSpPr>
            <p:nvPr/>
          </p:nvCxnSpPr>
          <p:spPr bwMode="auto">
            <a:xfrm>
              <a:off x="200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89" name="Oval 61"/>
            <p:cNvSpPr>
              <a:spLocks noChangeAspect="1" noChangeArrowheads="1"/>
            </p:cNvSpPr>
            <p:nvPr/>
          </p:nvSpPr>
          <p:spPr bwMode="auto">
            <a:xfrm>
              <a:off x="336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0" name="Oval 62"/>
            <p:cNvSpPr>
              <a:spLocks noChangeAspect="1" noChangeArrowheads="1"/>
            </p:cNvSpPr>
            <p:nvPr/>
          </p:nvSpPr>
          <p:spPr bwMode="auto">
            <a:xfrm>
              <a:off x="336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1" name="Oval 63"/>
            <p:cNvSpPr>
              <a:spLocks noChangeAspect="1" noChangeArrowheads="1"/>
            </p:cNvSpPr>
            <p:nvPr/>
          </p:nvSpPr>
          <p:spPr bwMode="auto">
            <a:xfrm>
              <a:off x="336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92" name="AutoShape 64"/>
            <p:cNvCxnSpPr>
              <a:cxnSpLocks noChangeShapeType="1"/>
              <a:stCxn id="585790" idx="4"/>
              <a:endCxn id="585791" idx="0"/>
            </p:cNvCxnSpPr>
            <p:nvPr/>
          </p:nvCxnSpPr>
          <p:spPr bwMode="auto">
            <a:xfrm>
              <a:off x="344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3" name="AutoShape 65"/>
            <p:cNvCxnSpPr>
              <a:cxnSpLocks noChangeShapeType="1"/>
              <a:stCxn id="585789" idx="4"/>
              <a:endCxn id="585790" idx="0"/>
            </p:cNvCxnSpPr>
            <p:nvPr/>
          </p:nvCxnSpPr>
          <p:spPr bwMode="auto">
            <a:xfrm>
              <a:off x="344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94" name="Oval 66"/>
            <p:cNvSpPr>
              <a:spLocks noChangeAspect="1" noChangeArrowheads="1"/>
            </p:cNvSpPr>
            <p:nvPr/>
          </p:nvSpPr>
          <p:spPr bwMode="auto">
            <a:xfrm>
              <a:off x="468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t</a:t>
              </a:r>
            </a:p>
          </p:txBody>
        </p:sp>
        <p:cxnSp>
          <p:nvCxnSpPr>
            <p:cNvPr id="585795" name="AutoShape 67"/>
            <p:cNvCxnSpPr>
              <a:cxnSpLocks noChangeShapeType="1"/>
              <a:stCxn id="585789" idx="6"/>
              <a:endCxn id="585794" idx="1"/>
            </p:cNvCxnSpPr>
            <p:nvPr/>
          </p:nvCxnSpPr>
          <p:spPr bwMode="auto">
            <a:xfrm>
              <a:off x="3535" y="2315"/>
              <a:ext cx="117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6" name="AutoShape 68"/>
            <p:cNvCxnSpPr>
              <a:cxnSpLocks noChangeShapeType="1"/>
              <a:stCxn id="585790" idx="6"/>
              <a:endCxn id="585794" idx="2"/>
            </p:cNvCxnSpPr>
            <p:nvPr/>
          </p:nvCxnSpPr>
          <p:spPr bwMode="auto">
            <a:xfrm>
              <a:off x="3535" y="3013"/>
              <a:ext cx="11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7" name="AutoShape 69"/>
            <p:cNvCxnSpPr>
              <a:cxnSpLocks noChangeShapeType="1"/>
              <a:stCxn id="585791" idx="7"/>
              <a:endCxn id="585794" idx="4"/>
            </p:cNvCxnSpPr>
            <p:nvPr/>
          </p:nvCxnSpPr>
          <p:spPr bwMode="auto">
            <a:xfrm flipV="1">
              <a:off x="3505" y="3103"/>
              <a:ext cx="1260" cy="6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8" name="AutoShape 70"/>
            <p:cNvCxnSpPr>
              <a:cxnSpLocks noChangeShapeType="1"/>
              <a:stCxn id="585790" idx="2"/>
              <a:endCxn id="585779" idx="6"/>
            </p:cNvCxnSpPr>
            <p:nvPr/>
          </p:nvCxnSpPr>
          <p:spPr bwMode="auto">
            <a:xfrm flipH="1" flipV="1">
              <a:off x="2095" y="2315"/>
              <a:ext cx="1260" cy="6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9" name="AutoShape 71"/>
            <p:cNvCxnSpPr>
              <a:cxnSpLocks noChangeShapeType="1"/>
              <a:stCxn id="585789" idx="2"/>
              <a:endCxn id="585780" idx="7"/>
            </p:cNvCxnSpPr>
            <p:nvPr/>
          </p:nvCxnSpPr>
          <p:spPr bwMode="auto">
            <a:xfrm flipH="1">
              <a:off x="2065" y="2315"/>
              <a:ext cx="129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</p:grpSp>
      <p:sp>
        <p:nvSpPr>
          <p:cNvPr id="585800" name="Text Box 72"/>
          <p:cNvSpPr txBox="1">
            <a:spLocks noChangeArrowheads="1"/>
          </p:cNvSpPr>
          <p:nvPr/>
        </p:nvSpPr>
        <p:spPr bwMode="auto">
          <a:xfrm>
            <a:off x="2155824" y="26715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1" name="Text Box 73"/>
          <p:cNvSpPr txBox="1">
            <a:spLocks noChangeArrowheads="1"/>
          </p:cNvSpPr>
          <p:nvPr/>
        </p:nvSpPr>
        <p:spPr bwMode="auto">
          <a:xfrm>
            <a:off x="2155824" y="30271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2" name="Text Box 74"/>
          <p:cNvSpPr txBox="1">
            <a:spLocks noChangeArrowheads="1"/>
          </p:cNvSpPr>
          <p:nvPr/>
        </p:nvSpPr>
        <p:spPr bwMode="auto">
          <a:xfrm>
            <a:off x="2143124" y="34462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3" name="Text Box 75"/>
          <p:cNvSpPr txBox="1">
            <a:spLocks noChangeArrowheads="1"/>
          </p:cNvSpPr>
          <p:nvPr/>
        </p:nvSpPr>
        <p:spPr bwMode="auto">
          <a:xfrm>
            <a:off x="3635374" y="39208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4" name="Text Box 76"/>
          <p:cNvSpPr txBox="1">
            <a:spLocks noChangeArrowheads="1"/>
          </p:cNvSpPr>
          <p:nvPr/>
        </p:nvSpPr>
        <p:spPr bwMode="auto">
          <a:xfrm>
            <a:off x="3621087" y="3365243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5" name="Text Box 77"/>
          <p:cNvSpPr txBox="1">
            <a:spLocks noChangeArrowheads="1"/>
          </p:cNvSpPr>
          <p:nvPr/>
        </p:nvSpPr>
        <p:spPr bwMode="auto">
          <a:xfrm>
            <a:off x="4146549" y="28493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6" name="Text Box 78"/>
          <p:cNvSpPr txBox="1">
            <a:spLocks noChangeArrowheads="1"/>
          </p:cNvSpPr>
          <p:nvPr/>
        </p:nvSpPr>
        <p:spPr bwMode="auto">
          <a:xfrm>
            <a:off x="4157662" y="24349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7" name="Text Box 79"/>
          <p:cNvSpPr txBox="1">
            <a:spLocks noChangeArrowheads="1"/>
          </p:cNvSpPr>
          <p:nvPr/>
        </p:nvSpPr>
        <p:spPr bwMode="auto">
          <a:xfrm>
            <a:off x="5422899" y="25921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8" name="Text Box 80"/>
          <p:cNvSpPr txBox="1">
            <a:spLocks noChangeArrowheads="1"/>
          </p:cNvSpPr>
          <p:nvPr/>
        </p:nvSpPr>
        <p:spPr bwMode="auto">
          <a:xfrm>
            <a:off x="5410199" y="30112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9" name="Text Box 81"/>
          <p:cNvSpPr txBox="1">
            <a:spLocks noChangeArrowheads="1"/>
          </p:cNvSpPr>
          <p:nvPr/>
        </p:nvSpPr>
        <p:spPr bwMode="auto">
          <a:xfrm>
            <a:off x="5397499" y="35446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0" name="Text Box 82"/>
          <p:cNvSpPr txBox="1">
            <a:spLocks noChangeArrowheads="1"/>
          </p:cNvSpPr>
          <p:nvPr/>
        </p:nvSpPr>
        <p:spPr bwMode="auto">
          <a:xfrm>
            <a:off x="3016249" y="261753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1" name="Text Box 83"/>
          <p:cNvSpPr txBox="1">
            <a:spLocks noChangeArrowheads="1"/>
          </p:cNvSpPr>
          <p:nvPr/>
        </p:nvSpPr>
        <p:spPr bwMode="auto">
          <a:xfrm>
            <a:off x="3016249" y="34795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2" name="Text Box 84"/>
          <p:cNvSpPr txBox="1">
            <a:spLocks noChangeArrowheads="1"/>
          </p:cNvSpPr>
          <p:nvPr/>
        </p:nvSpPr>
        <p:spPr bwMode="auto">
          <a:xfrm>
            <a:off x="4675187" y="26794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3" name="Text Box 85"/>
          <p:cNvSpPr txBox="1">
            <a:spLocks noChangeArrowheads="1"/>
          </p:cNvSpPr>
          <p:nvPr/>
        </p:nvSpPr>
        <p:spPr bwMode="auto">
          <a:xfrm>
            <a:off x="4673599" y="3552568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7702" y="4398722"/>
            <a:ext cx="65640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max-flow = maximum number of disjoint paths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correctness: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each edge can have at most flow = 1, so can only be traversed once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therefore, each unit out of s represents a separate path to t</a:t>
            </a:r>
          </a:p>
          <a:p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0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5758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if we have multiple sources and multiple sinks (e.g. the Russian train problem has multiple sinks)?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772378" y="3582326"/>
            <a:ext cx="533400" cy="533400"/>
            <a:chOff x="1824" y="2736"/>
            <a:chExt cx="336" cy="336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772378" y="4725326"/>
            <a:ext cx="533400" cy="533400"/>
            <a:chOff x="1824" y="2736"/>
            <a:chExt cx="336" cy="336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556993" y="3256016"/>
            <a:ext cx="533400" cy="533400"/>
            <a:chOff x="1824" y="2736"/>
            <a:chExt cx="336" cy="336"/>
          </a:xfrm>
        </p:grpSpPr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696178" y="5792126"/>
            <a:ext cx="533400" cy="533400"/>
            <a:chOff x="1824" y="2736"/>
            <a:chExt cx="336" cy="336"/>
          </a:xfrm>
        </p:grpSpPr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556993" y="4551416"/>
            <a:ext cx="533400" cy="533400"/>
            <a:chOff x="1824" y="2736"/>
            <a:chExt cx="336" cy="336"/>
          </a:xfrm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5556993" y="5694416"/>
            <a:ext cx="533400" cy="533400"/>
            <a:chOff x="1824" y="2736"/>
            <a:chExt cx="336" cy="336"/>
          </a:xfrm>
        </p:grpSpPr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25" name="Line 36"/>
          <p:cNvSpPr>
            <a:spLocks noChangeShapeType="1"/>
          </p:cNvSpPr>
          <p:nvPr/>
        </p:nvSpPr>
        <p:spPr bwMode="auto">
          <a:xfrm flipV="1">
            <a:off x="3208598" y="581973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8"/>
          <p:cNvSpPr>
            <a:spLocks noChangeShapeType="1"/>
          </p:cNvSpPr>
          <p:nvPr/>
        </p:nvSpPr>
        <p:spPr bwMode="auto">
          <a:xfrm flipV="1">
            <a:off x="5204435" y="37132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6"/>
          <p:cNvSpPr>
            <a:spLocks noChangeShapeType="1"/>
          </p:cNvSpPr>
          <p:nvPr/>
        </p:nvSpPr>
        <p:spPr bwMode="auto">
          <a:xfrm flipV="1">
            <a:off x="3153378" y="563972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6"/>
          <p:cNvSpPr>
            <a:spLocks noChangeShapeType="1"/>
          </p:cNvSpPr>
          <p:nvPr/>
        </p:nvSpPr>
        <p:spPr bwMode="auto">
          <a:xfrm flipV="1">
            <a:off x="3229578" y="606446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8"/>
          <p:cNvSpPr>
            <a:spLocks noChangeShapeType="1"/>
          </p:cNvSpPr>
          <p:nvPr/>
        </p:nvSpPr>
        <p:spPr bwMode="auto">
          <a:xfrm flipV="1">
            <a:off x="5142456" y="35056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8"/>
          <p:cNvSpPr>
            <a:spLocks noChangeShapeType="1"/>
          </p:cNvSpPr>
          <p:nvPr/>
        </p:nvSpPr>
        <p:spPr bwMode="auto">
          <a:xfrm>
            <a:off x="5232045" y="31798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8"/>
          <p:cNvSpPr>
            <a:spLocks noChangeShapeType="1"/>
          </p:cNvSpPr>
          <p:nvPr/>
        </p:nvSpPr>
        <p:spPr bwMode="auto">
          <a:xfrm flipV="1">
            <a:off x="5198481" y="50086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38"/>
          <p:cNvSpPr>
            <a:spLocks noChangeShapeType="1"/>
          </p:cNvSpPr>
          <p:nvPr/>
        </p:nvSpPr>
        <p:spPr bwMode="auto">
          <a:xfrm flipV="1">
            <a:off x="5136502" y="48010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38"/>
          <p:cNvSpPr>
            <a:spLocks noChangeShapeType="1"/>
          </p:cNvSpPr>
          <p:nvPr/>
        </p:nvSpPr>
        <p:spPr bwMode="auto">
          <a:xfrm>
            <a:off x="5226091" y="44752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38"/>
          <p:cNvSpPr>
            <a:spLocks noChangeShapeType="1"/>
          </p:cNvSpPr>
          <p:nvPr/>
        </p:nvSpPr>
        <p:spPr bwMode="auto">
          <a:xfrm flipV="1">
            <a:off x="5192112" y="6184059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V="1">
            <a:off x="5130133" y="5976446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38"/>
          <p:cNvSpPr>
            <a:spLocks noChangeShapeType="1"/>
          </p:cNvSpPr>
          <p:nvPr/>
        </p:nvSpPr>
        <p:spPr bwMode="auto">
          <a:xfrm>
            <a:off x="5219722" y="5650659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36"/>
          <p:cNvSpPr>
            <a:spLocks noChangeShapeType="1"/>
          </p:cNvSpPr>
          <p:nvPr/>
        </p:nvSpPr>
        <p:spPr bwMode="auto">
          <a:xfrm flipV="1">
            <a:off x="3284798" y="4724435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36"/>
          <p:cNvSpPr>
            <a:spLocks noChangeShapeType="1"/>
          </p:cNvSpPr>
          <p:nvPr/>
        </p:nvSpPr>
        <p:spPr bwMode="auto">
          <a:xfrm flipV="1">
            <a:off x="3229578" y="4544423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36"/>
          <p:cNvSpPr>
            <a:spLocks noChangeShapeType="1"/>
          </p:cNvSpPr>
          <p:nvPr/>
        </p:nvSpPr>
        <p:spPr bwMode="auto">
          <a:xfrm flipV="1">
            <a:off x="3305778" y="4969160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 flipV="1">
            <a:off x="3284798" y="363664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36"/>
          <p:cNvSpPr>
            <a:spLocks noChangeShapeType="1"/>
          </p:cNvSpPr>
          <p:nvPr/>
        </p:nvSpPr>
        <p:spPr bwMode="auto">
          <a:xfrm flipV="1">
            <a:off x="3229578" y="345663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Line 36"/>
          <p:cNvSpPr>
            <a:spLocks noChangeShapeType="1"/>
          </p:cNvSpPr>
          <p:nvPr/>
        </p:nvSpPr>
        <p:spPr bwMode="auto">
          <a:xfrm flipV="1">
            <a:off x="3305778" y="388137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-938731" y="23193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3955369" y="4186745"/>
            <a:ext cx="1352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capacity network</a:t>
            </a:r>
          </a:p>
        </p:txBody>
      </p:sp>
    </p:spTree>
    <p:extLst>
      <p:ext uri="{BB962C8B-B14F-4D97-AF65-F5344CB8AC3E}">
        <p14:creationId xmlns:p14="http://schemas.microsoft.com/office/powerpoint/2010/main" val="141268478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5758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Create a new source and sink and connect up with infinite capacities…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772378" y="3582326"/>
            <a:ext cx="533400" cy="533400"/>
            <a:chOff x="1824" y="2736"/>
            <a:chExt cx="336" cy="336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772378" y="4725326"/>
            <a:ext cx="533400" cy="533400"/>
            <a:chOff x="1824" y="2736"/>
            <a:chExt cx="336" cy="336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556993" y="3256016"/>
            <a:ext cx="533400" cy="533400"/>
            <a:chOff x="1824" y="2736"/>
            <a:chExt cx="336" cy="336"/>
          </a:xfrm>
        </p:grpSpPr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696178" y="5792126"/>
            <a:ext cx="533400" cy="533400"/>
            <a:chOff x="1824" y="2736"/>
            <a:chExt cx="336" cy="336"/>
          </a:xfrm>
        </p:grpSpPr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556993" y="4551416"/>
            <a:ext cx="533400" cy="533400"/>
            <a:chOff x="1824" y="2736"/>
            <a:chExt cx="336" cy="336"/>
          </a:xfrm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5556993" y="5694416"/>
            <a:ext cx="533400" cy="533400"/>
            <a:chOff x="1824" y="2736"/>
            <a:chExt cx="336" cy="336"/>
          </a:xfrm>
        </p:grpSpPr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25" name="Line 36"/>
          <p:cNvSpPr>
            <a:spLocks noChangeShapeType="1"/>
          </p:cNvSpPr>
          <p:nvPr/>
        </p:nvSpPr>
        <p:spPr bwMode="auto">
          <a:xfrm flipV="1">
            <a:off x="3208598" y="581973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8"/>
          <p:cNvSpPr>
            <a:spLocks noChangeShapeType="1"/>
          </p:cNvSpPr>
          <p:nvPr/>
        </p:nvSpPr>
        <p:spPr bwMode="auto">
          <a:xfrm flipV="1">
            <a:off x="5204435" y="37132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6"/>
          <p:cNvSpPr>
            <a:spLocks noChangeShapeType="1"/>
          </p:cNvSpPr>
          <p:nvPr/>
        </p:nvSpPr>
        <p:spPr bwMode="auto">
          <a:xfrm flipV="1">
            <a:off x="3153378" y="563972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6"/>
          <p:cNvSpPr>
            <a:spLocks noChangeShapeType="1"/>
          </p:cNvSpPr>
          <p:nvPr/>
        </p:nvSpPr>
        <p:spPr bwMode="auto">
          <a:xfrm flipV="1">
            <a:off x="3229578" y="606446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8"/>
          <p:cNvSpPr>
            <a:spLocks noChangeShapeType="1"/>
          </p:cNvSpPr>
          <p:nvPr/>
        </p:nvSpPr>
        <p:spPr bwMode="auto">
          <a:xfrm flipV="1">
            <a:off x="5142456" y="35056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8"/>
          <p:cNvSpPr>
            <a:spLocks noChangeShapeType="1"/>
          </p:cNvSpPr>
          <p:nvPr/>
        </p:nvSpPr>
        <p:spPr bwMode="auto">
          <a:xfrm>
            <a:off x="5232045" y="31798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8"/>
          <p:cNvSpPr>
            <a:spLocks noChangeShapeType="1"/>
          </p:cNvSpPr>
          <p:nvPr/>
        </p:nvSpPr>
        <p:spPr bwMode="auto">
          <a:xfrm flipV="1">
            <a:off x="5198481" y="50086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38"/>
          <p:cNvSpPr>
            <a:spLocks noChangeShapeType="1"/>
          </p:cNvSpPr>
          <p:nvPr/>
        </p:nvSpPr>
        <p:spPr bwMode="auto">
          <a:xfrm flipV="1">
            <a:off x="5136502" y="48010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38"/>
          <p:cNvSpPr>
            <a:spLocks noChangeShapeType="1"/>
          </p:cNvSpPr>
          <p:nvPr/>
        </p:nvSpPr>
        <p:spPr bwMode="auto">
          <a:xfrm>
            <a:off x="5226091" y="44752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38"/>
          <p:cNvSpPr>
            <a:spLocks noChangeShapeType="1"/>
          </p:cNvSpPr>
          <p:nvPr/>
        </p:nvSpPr>
        <p:spPr bwMode="auto">
          <a:xfrm flipV="1">
            <a:off x="5192112" y="6184059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V="1">
            <a:off x="5130133" y="5976446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38"/>
          <p:cNvSpPr>
            <a:spLocks noChangeShapeType="1"/>
          </p:cNvSpPr>
          <p:nvPr/>
        </p:nvSpPr>
        <p:spPr bwMode="auto">
          <a:xfrm>
            <a:off x="5219722" y="5650659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36"/>
          <p:cNvSpPr>
            <a:spLocks noChangeShapeType="1"/>
          </p:cNvSpPr>
          <p:nvPr/>
        </p:nvSpPr>
        <p:spPr bwMode="auto">
          <a:xfrm flipV="1">
            <a:off x="3284798" y="4724435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36"/>
          <p:cNvSpPr>
            <a:spLocks noChangeShapeType="1"/>
          </p:cNvSpPr>
          <p:nvPr/>
        </p:nvSpPr>
        <p:spPr bwMode="auto">
          <a:xfrm flipV="1">
            <a:off x="3229578" y="4544423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36"/>
          <p:cNvSpPr>
            <a:spLocks noChangeShapeType="1"/>
          </p:cNvSpPr>
          <p:nvPr/>
        </p:nvSpPr>
        <p:spPr bwMode="auto">
          <a:xfrm flipV="1">
            <a:off x="3305778" y="4969160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 flipV="1">
            <a:off x="3284798" y="363664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36"/>
          <p:cNvSpPr>
            <a:spLocks noChangeShapeType="1"/>
          </p:cNvSpPr>
          <p:nvPr/>
        </p:nvSpPr>
        <p:spPr bwMode="auto">
          <a:xfrm flipV="1">
            <a:off x="3229578" y="345663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Line 36"/>
          <p:cNvSpPr>
            <a:spLocks noChangeShapeType="1"/>
          </p:cNvSpPr>
          <p:nvPr/>
        </p:nvSpPr>
        <p:spPr bwMode="auto">
          <a:xfrm flipV="1">
            <a:off x="3305778" y="388137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-938731" y="23193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3955369" y="4186745"/>
            <a:ext cx="1352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capacity network</a:t>
            </a:r>
          </a:p>
        </p:txBody>
      </p:sp>
      <p:grpSp>
        <p:nvGrpSpPr>
          <p:cNvPr id="53" name="Group 52"/>
          <p:cNvGrpSpPr>
            <a:grpSpLocks/>
          </p:cNvGrpSpPr>
          <p:nvPr/>
        </p:nvGrpSpPr>
        <p:grpSpPr bwMode="auto">
          <a:xfrm>
            <a:off x="895462" y="4579028"/>
            <a:ext cx="533400" cy="533400"/>
            <a:chOff x="1824" y="2736"/>
            <a:chExt cx="336" cy="336"/>
          </a:xfrm>
        </p:grpSpPr>
        <p:sp>
          <p:nvSpPr>
            <p:cNvPr id="54" name="Oval 5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S’</a:t>
              </a:r>
            </a:p>
          </p:txBody>
        </p:sp>
      </p:grp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7600660" y="4579028"/>
            <a:ext cx="533400" cy="533400"/>
            <a:chOff x="1824" y="2736"/>
            <a:chExt cx="336" cy="336"/>
          </a:xfrm>
        </p:grpSpPr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T’</a:t>
              </a:r>
            </a:p>
          </p:txBody>
        </p:sp>
      </p:grpSp>
      <p:sp>
        <p:nvSpPr>
          <p:cNvPr id="61" name="Line 38"/>
          <p:cNvSpPr>
            <a:spLocks noChangeShapeType="1"/>
          </p:cNvSpPr>
          <p:nvPr/>
        </p:nvSpPr>
        <p:spPr bwMode="auto">
          <a:xfrm>
            <a:off x="6111634" y="3582326"/>
            <a:ext cx="1565226" cy="9967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Line 38"/>
          <p:cNvSpPr>
            <a:spLocks noChangeShapeType="1"/>
          </p:cNvSpPr>
          <p:nvPr/>
        </p:nvSpPr>
        <p:spPr bwMode="auto">
          <a:xfrm flipV="1">
            <a:off x="6090393" y="4801526"/>
            <a:ext cx="15102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Line 38"/>
          <p:cNvSpPr>
            <a:spLocks noChangeShapeType="1"/>
          </p:cNvSpPr>
          <p:nvPr/>
        </p:nvSpPr>
        <p:spPr bwMode="auto">
          <a:xfrm flipV="1">
            <a:off x="6090393" y="5036228"/>
            <a:ext cx="1586467" cy="9359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" name="Line 36"/>
          <p:cNvSpPr>
            <a:spLocks noChangeShapeType="1"/>
          </p:cNvSpPr>
          <p:nvPr/>
        </p:nvSpPr>
        <p:spPr bwMode="auto">
          <a:xfrm flipV="1">
            <a:off x="1401252" y="3920828"/>
            <a:ext cx="1371126" cy="7521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Line 36"/>
          <p:cNvSpPr>
            <a:spLocks noChangeShapeType="1"/>
          </p:cNvSpPr>
          <p:nvPr/>
        </p:nvSpPr>
        <p:spPr bwMode="auto">
          <a:xfrm>
            <a:off x="1428862" y="4920494"/>
            <a:ext cx="1343516" cy="486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Line 36"/>
          <p:cNvSpPr>
            <a:spLocks noChangeShapeType="1"/>
          </p:cNvSpPr>
          <p:nvPr/>
        </p:nvSpPr>
        <p:spPr bwMode="auto">
          <a:xfrm>
            <a:off x="1167116" y="5112428"/>
            <a:ext cx="1529062" cy="86401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77824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4370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Vertex capacities: in addition to having edge capacities we can also restrict the amount of flow through each vertex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33921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077581" y="358194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053391" y="5202608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293153" y="4434053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183338" y="4037232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183338" y="4794502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586791" y="4889338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20091" y="4115347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532866" y="4037232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160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950253" y="512633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87261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850795" y="38557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344281" y="443405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136221" y="32152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122416" y="57083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38101" y="6204551"/>
            <a:ext cx="4119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is the max-flow now?</a:t>
            </a:r>
          </a:p>
        </p:txBody>
      </p:sp>
    </p:spTree>
    <p:extLst>
      <p:ext uri="{BB962C8B-B14F-4D97-AF65-F5344CB8AC3E}">
        <p14:creationId xmlns:p14="http://schemas.microsoft.com/office/powerpoint/2010/main" val="33303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flow origins</a:t>
            </a:r>
          </a:p>
        </p:txBody>
      </p:sp>
      <p:sp>
        <p:nvSpPr>
          <p:cNvPr id="106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731" y="1600200"/>
            <a:ext cx="8393317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Rail networks of the Soviet Union in the 1950’s</a:t>
            </a:r>
          </a:p>
          <a:p>
            <a:pPr marL="0" indent="0">
              <a:buNone/>
            </a:pPr>
            <a:r>
              <a:rPr lang="en-US" sz="2400" dirty="0"/>
              <a:t>The US wanted to know how quickly the Soviet Union could get supplies through its rail network to its satellite states in Eastern Europe.</a:t>
            </a:r>
          </a:p>
          <a:p>
            <a:pPr marL="0" indent="0">
              <a:buNone/>
            </a:pPr>
            <a:r>
              <a:rPr lang="en-US" sz="2400" dirty="0"/>
              <a:t>In addition, the US wanted to know which rails it could destroy most easily to cut off the satellite states from the rest of the Soviet Union.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These two problems are closely related: solving the </a:t>
            </a:r>
            <a:r>
              <a:rPr lang="en-US" sz="2400" b="1" dirty="0">
                <a:solidFill>
                  <a:schemeClr val="accent1"/>
                </a:solidFill>
              </a:rPr>
              <a:t>max flow problem</a:t>
            </a:r>
            <a:r>
              <a:rPr lang="en-US" sz="2400" dirty="0"/>
              <a:t> also solves the </a:t>
            </a:r>
            <a:r>
              <a:rPr lang="en-US" sz="2400" b="1" dirty="0">
                <a:solidFill>
                  <a:schemeClr val="accent1"/>
                </a:solidFill>
              </a:rPr>
              <a:t>min cut problem</a:t>
            </a:r>
            <a:r>
              <a:rPr lang="en-US" sz="2400" dirty="0"/>
              <a:t> of figuring out the cheapest way to cut off the Soviet Union from its satellites.</a:t>
            </a:r>
          </a:p>
          <a:p>
            <a:endParaRPr lang="en-US" sz="2400" dirty="0"/>
          </a:p>
        </p:txBody>
      </p:sp>
      <p:sp>
        <p:nvSpPr>
          <p:cNvPr id="1060868" name="Text Box 4"/>
          <p:cNvSpPr txBox="1">
            <a:spLocks noChangeArrowheads="1"/>
          </p:cNvSpPr>
          <p:nvPr/>
        </p:nvSpPr>
        <p:spPr bwMode="auto">
          <a:xfrm>
            <a:off x="882650" y="6312557"/>
            <a:ext cx="381476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Source:  </a:t>
            </a:r>
            <a:r>
              <a:rPr lang="en-US" dirty="0" err="1"/>
              <a:t>lbackstrom</a:t>
            </a:r>
            <a:r>
              <a:rPr lang="en-US" dirty="0"/>
              <a:t>, The Importance of Algorithms, at </a:t>
            </a:r>
            <a:r>
              <a:rPr lang="en-US" dirty="0" err="1"/>
              <a:t>www.topcoder.com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5094604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4370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Vertex capacities: in addition to having edge capacities we can also restrict the amount of flow through each vertex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33921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077581" y="358194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053391" y="5202608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293153" y="4434053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183338" y="4037232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183338" y="4794502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586791" y="4889338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20091" y="4115347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532866" y="4037232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986591" y="3816060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950253" y="5126333"/>
            <a:ext cx="8763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728053" y="4872617"/>
            <a:ext cx="9443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850795" y="3855790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344281" y="443405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3910486" y="3215234"/>
            <a:ext cx="91153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/>
              <a:t>/15</a:t>
            </a:r>
            <a:endParaRPr lang="en-US" kern="1200" dirty="0"/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3914061" y="5708396"/>
            <a:ext cx="998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>
                <a:solidFill>
                  <a:srgbClr val="000000"/>
                </a:solidFill>
              </a:rPr>
              <a:t>/10</a:t>
            </a:r>
            <a:endParaRPr lang="en-US" kern="1200" dirty="0">
              <a:solidFill>
                <a:srgbClr val="0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06061" y="6196520"/>
            <a:ext cx="1453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20 units</a:t>
            </a:r>
          </a:p>
        </p:txBody>
      </p:sp>
    </p:spTree>
    <p:extLst>
      <p:ext uri="{BB962C8B-B14F-4D97-AF65-F5344CB8AC3E}">
        <p14:creationId xmlns:p14="http://schemas.microsoft.com/office/powerpoint/2010/main" val="985238199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4370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Vertex capacities: in addition to having edge capacities we can also restrict the amount of flow through each vertex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33921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077581" y="358194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053391" y="5202608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293153" y="4434053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183338" y="4037232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183338" y="4794502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586791" y="4889338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20091" y="4115347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532866" y="4037232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160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950253" y="512633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87261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850795" y="38557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344281" y="443405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136221" y="32152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122416" y="57083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88824" y="6204551"/>
            <a:ext cx="5323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can we solve this problem?</a:t>
            </a:r>
          </a:p>
        </p:txBody>
      </p:sp>
    </p:spTree>
    <p:extLst>
      <p:ext uri="{BB962C8B-B14F-4D97-AF65-F5344CB8AC3E}">
        <p14:creationId xmlns:p14="http://schemas.microsoft.com/office/powerpoint/2010/main" val="391677893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843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For each vertex v</a:t>
            </a:r>
          </a:p>
          <a:p>
            <a:pPr>
              <a:buFontTx/>
              <a:buChar char="-"/>
            </a:pPr>
            <a:r>
              <a:rPr lang="en-US" sz="2400" dirty="0"/>
              <a:t>create a new node v’</a:t>
            </a:r>
          </a:p>
          <a:p>
            <a:pPr>
              <a:buFontTx/>
              <a:buChar char="-"/>
            </a:pPr>
            <a:r>
              <a:rPr lang="en-US" sz="2400" dirty="0"/>
              <a:t>create an edge with the vertex capacity from v to v’</a:t>
            </a:r>
          </a:p>
          <a:p>
            <a:pPr>
              <a:buFontTx/>
              <a:buChar char="-"/>
            </a:pPr>
            <a:r>
              <a:rPr lang="en-US" sz="2400" dirty="0"/>
              <a:t>move all outgoing edges from v to v’</a:t>
            </a:r>
          </a:p>
          <a:p>
            <a:pPr>
              <a:buFontTx/>
              <a:buChar char="-"/>
            </a:pPr>
            <a:endParaRPr lang="en-US" sz="24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40824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5182636" y="369630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A’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5158446" y="531696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B’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6398208" y="454841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</p:cNvCxnSpPr>
          <p:nvPr/>
        </p:nvCxnSpPr>
        <p:spPr>
          <a:xfrm flipV="1">
            <a:off x="3183338" y="4108177"/>
            <a:ext cx="870053" cy="37818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33" idx="2"/>
          </p:cNvCxnSpPr>
          <p:nvPr/>
        </p:nvCxnSpPr>
        <p:spPr>
          <a:xfrm>
            <a:off x="3183338" y="4863532"/>
            <a:ext cx="870053" cy="74223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5691846" y="500369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</p:cNvCxnSpPr>
          <p:nvPr/>
        </p:nvCxnSpPr>
        <p:spPr>
          <a:xfrm flipH="1">
            <a:off x="4578131" y="4229705"/>
            <a:ext cx="871205" cy="110935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5637921" y="415159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850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6055308" y="524069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94164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955850" y="397014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5030236" y="462652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645481" y="356608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645481" y="561178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4077581" y="3718403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32" name="Group 7"/>
          <p:cNvGrpSpPr>
            <a:grpSpLocks/>
          </p:cNvGrpSpPr>
          <p:nvPr/>
        </p:nvGrpSpPr>
        <p:grpSpPr bwMode="auto">
          <a:xfrm>
            <a:off x="4053391" y="5339064"/>
            <a:ext cx="533400" cy="533400"/>
            <a:chOff x="1824" y="2736"/>
            <a:chExt cx="336" cy="336"/>
          </a:xfrm>
        </p:grpSpPr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cxnSp>
        <p:nvCxnSpPr>
          <p:cNvPr id="38" name="Straight Arrow Connector 37"/>
          <p:cNvCxnSpPr>
            <a:endCxn id="8" idx="2"/>
          </p:cNvCxnSpPr>
          <p:nvPr/>
        </p:nvCxnSpPr>
        <p:spPr>
          <a:xfrm flipV="1">
            <a:off x="4579283" y="3963005"/>
            <a:ext cx="603353" cy="714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11" idx="2"/>
          </p:cNvCxnSpPr>
          <p:nvPr/>
        </p:nvCxnSpPr>
        <p:spPr>
          <a:xfrm>
            <a:off x="4578131" y="5568260"/>
            <a:ext cx="580315" cy="154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388633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843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For each vertex v</a:t>
            </a:r>
          </a:p>
          <a:p>
            <a:pPr>
              <a:buFontTx/>
              <a:buChar char="-"/>
            </a:pPr>
            <a:r>
              <a:rPr lang="en-US" sz="2400" dirty="0"/>
              <a:t>create a new node v’</a:t>
            </a:r>
          </a:p>
          <a:p>
            <a:pPr>
              <a:buFontTx/>
              <a:buChar char="-"/>
            </a:pPr>
            <a:r>
              <a:rPr lang="en-US" sz="2400" dirty="0"/>
              <a:t>create an edge with the vertex capacity from v to v’</a:t>
            </a:r>
          </a:p>
          <a:p>
            <a:pPr>
              <a:buFontTx/>
              <a:buChar char="-"/>
            </a:pPr>
            <a:r>
              <a:rPr lang="en-US" sz="2400" dirty="0"/>
              <a:t>move all outgoing edges from v to v’</a:t>
            </a:r>
          </a:p>
          <a:p>
            <a:pPr>
              <a:buFontTx/>
              <a:buChar char="-"/>
            </a:pPr>
            <a:endParaRPr lang="en-US" sz="24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40824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5182636" y="369630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A’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5158446" y="531696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B’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6398208" y="454841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</p:cNvCxnSpPr>
          <p:nvPr/>
        </p:nvCxnSpPr>
        <p:spPr>
          <a:xfrm flipV="1">
            <a:off x="3183338" y="4108177"/>
            <a:ext cx="870053" cy="37818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33" idx="2"/>
          </p:cNvCxnSpPr>
          <p:nvPr/>
        </p:nvCxnSpPr>
        <p:spPr>
          <a:xfrm>
            <a:off x="3183338" y="4863532"/>
            <a:ext cx="870053" cy="74223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5691846" y="500369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</p:cNvCxnSpPr>
          <p:nvPr/>
        </p:nvCxnSpPr>
        <p:spPr>
          <a:xfrm flipH="1">
            <a:off x="4578131" y="4229705"/>
            <a:ext cx="871205" cy="110935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5637921" y="415159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850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6055308" y="524069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94164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955850" y="397014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5030236" y="462652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645481" y="356608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645481" y="561178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4077581" y="3718403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32" name="Group 7"/>
          <p:cNvGrpSpPr>
            <a:grpSpLocks/>
          </p:cNvGrpSpPr>
          <p:nvPr/>
        </p:nvGrpSpPr>
        <p:grpSpPr bwMode="auto">
          <a:xfrm>
            <a:off x="4053391" y="5339064"/>
            <a:ext cx="533400" cy="533400"/>
            <a:chOff x="1824" y="2736"/>
            <a:chExt cx="336" cy="336"/>
          </a:xfrm>
        </p:grpSpPr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cxnSp>
        <p:nvCxnSpPr>
          <p:cNvPr id="38" name="Straight Arrow Connector 37"/>
          <p:cNvCxnSpPr>
            <a:endCxn id="8" idx="2"/>
          </p:cNvCxnSpPr>
          <p:nvPr/>
        </p:nvCxnSpPr>
        <p:spPr>
          <a:xfrm flipV="1">
            <a:off x="4579283" y="3963005"/>
            <a:ext cx="603353" cy="714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11" idx="2"/>
          </p:cNvCxnSpPr>
          <p:nvPr/>
        </p:nvCxnSpPr>
        <p:spPr>
          <a:xfrm>
            <a:off x="4578131" y="5568260"/>
            <a:ext cx="580315" cy="154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188824" y="6204551"/>
            <a:ext cx="5323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Can you now prove it’s correct?</a:t>
            </a:r>
          </a:p>
        </p:txBody>
      </p:sp>
    </p:spTree>
    <p:extLst>
      <p:ext uri="{BB962C8B-B14F-4D97-AF65-F5344CB8AC3E}">
        <p14:creationId xmlns:p14="http://schemas.microsoft.com/office/powerpoint/2010/main" val="258737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Proof: </a:t>
            </a:r>
          </a:p>
          <a:p>
            <a:pPr marL="514350" indent="-514350">
              <a:buAutoNum type="arabicPeriod"/>
            </a:pPr>
            <a:r>
              <a:rPr lang="en-US" sz="2800" dirty="0"/>
              <a:t>show that if a solution exists in the original graph, then a solution exists in the modified graph</a:t>
            </a:r>
          </a:p>
          <a:p>
            <a:pPr marL="514350" indent="-514350">
              <a:buAutoNum type="arabicPeriod"/>
            </a:pPr>
            <a:r>
              <a:rPr lang="en-US" sz="2800" dirty="0"/>
              <a:t>show that if a solution exists in the modified graph, then a solution exists in the original graph</a:t>
            </a:r>
          </a:p>
        </p:txBody>
      </p:sp>
    </p:spTree>
    <p:extLst>
      <p:ext uri="{BB962C8B-B14F-4D97-AF65-F5344CB8AC3E}">
        <p14:creationId xmlns:p14="http://schemas.microsoft.com/office/powerpoint/2010/main" val="3433003674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Proof:</a:t>
            </a:r>
          </a:p>
          <a:p>
            <a:pPr lvl="1"/>
            <a:r>
              <a:rPr lang="en-US" sz="2400" dirty="0"/>
              <a:t>we know that the vertex constraints are satisfied</a:t>
            </a:r>
          </a:p>
          <a:p>
            <a:pPr lvl="2"/>
            <a:r>
              <a:rPr lang="en-US" sz="2000" dirty="0"/>
              <a:t>no incoming flow can exceed the vertex capacity since we have a single edge with that capacity from v to v’</a:t>
            </a:r>
          </a:p>
          <a:p>
            <a:pPr lvl="1"/>
            <a:r>
              <a:rPr lang="en-US" sz="2400" dirty="0"/>
              <a:t>we can obtain the solution, by collapsing each v and v’ back to the original v node</a:t>
            </a:r>
          </a:p>
          <a:p>
            <a:pPr lvl="2"/>
            <a:r>
              <a:rPr lang="en-US" sz="2000" dirty="0"/>
              <a:t>in-flow = out-flow since there is only a single edge from v to v’</a:t>
            </a:r>
          </a:p>
          <a:p>
            <a:pPr lvl="2"/>
            <a:r>
              <a:rPr lang="en-US" sz="2000" dirty="0"/>
              <a:t>because there is only a single edge from v to v’ and all the in edges go in to v and out to v’, they can be viewed as a single node in the original graph</a:t>
            </a:r>
          </a:p>
        </p:txBody>
      </p:sp>
    </p:spTree>
    <p:extLst>
      <p:ext uri="{BB962C8B-B14F-4D97-AF65-F5344CB8AC3E}">
        <p14:creationId xmlns:p14="http://schemas.microsoft.com/office/powerpoint/2010/main" val="1086424352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independent</a:t>
            </a:r>
            <a:r>
              <a:rPr lang="en-US" dirty="0">
                <a:solidFill>
                  <a:schemeClr val="tx1"/>
                </a:solidFill>
              </a:rPr>
              <a:t> if they have no </a:t>
            </a:r>
            <a:r>
              <a:rPr lang="en-US" i="1" dirty="0">
                <a:solidFill>
                  <a:schemeClr val="tx1"/>
                </a:solidFill>
              </a:rPr>
              <a:t>vertices</a:t>
            </a:r>
            <a:r>
              <a:rPr lang="en-US" dirty="0">
                <a:solidFill>
                  <a:schemeClr val="tx1"/>
                </a:solidFill>
              </a:rPr>
              <a:t> in common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>
          <a:xfrm>
            <a:off x="612648" y="173376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More problems:</a:t>
            </a:r>
            <a:br>
              <a:rPr lang="en-US" dirty="0"/>
            </a:br>
            <a:r>
              <a:rPr lang="en-US" dirty="0"/>
              <a:t>maximum independent path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8534142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independent</a:t>
            </a:r>
            <a:r>
              <a:rPr lang="en-US" dirty="0">
                <a:solidFill>
                  <a:schemeClr val="tx1"/>
                </a:solidFill>
              </a:rPr>
              <a:t> if they have no </a:t>
            </a:r>
            <a:r>
              <a:rPr lang="en-US" i="1" dirty="0">
                <a:solidFill>
                  <a:schemeClr val="tx1"/>
                </a:solidFill>
              </a:rPr>
              <a:t>vertices</a:t>
            </a:r>
            <a:r>
              <a:rPr lang="en-US" dirty="0">
                <a:solidFill>
                  <a:schemeClr val="tx1"/>
                </a:solidFill>
              </a:rPr>
              <a:t> in common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>
          <a:xfrm>
            <a:off x="612648" y="173376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More problems:</a:t>
            </a:r>
            <a:br>
              <a:rPr lang="en-US" dirty="0"/>
            </a:br>
            <a:r>
              <a:rPr lang="en-US" dirty="0"/>
              <a:t>maximum independent path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69698755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Find the maximum number of independent paths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>
          <a:xfrm>
            <a:off x="612648" y="173376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More problems:</a:t>
            </a:r>
            <a:br>
              <a:rPr lang="en-US" dirty="0"/>
            </a:br>
            <a:r>
              <a:rPr lang="en-US" dirty="0"/>
              <a:t>maximum independent path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914400" y="2457407"/>
            <a:ext cx="9665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Ideas?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256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153400" cy="10781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/>
              <a:t>Max flow formulation:  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1"/>
                </a:solidFill>
              </a:rPr>
              <a:t>assign unit capacity to every edge (though any value would work)</a:t>
            </a:r>
          </a:p>
          <a:p>
            <a:pPr>
              <a:buFontTx/>
              <a:buChar char="-"/>
            </a:pPr>
            <a:r>
              <a:rPr lang="en-US" sz="2400" dirty="0"/>
              <a:t>assign unit capacity to every vertex</a:t>
            </a:r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>
              <a:cs typeface="Lucida Grande" charset="0"/>
            </a:endParaRPr>
          </a:p>
        </p:txBody>
      </p:sp>
      <p:sp>
        <p:nvSpPr>
          <p:cNvPr id="58574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independent path</a:t>
            </a:r>
          </a:p>
        </p:txBody>
      </p:sp>
      <p:grpSp>
        <p:nvGrpSpPr>
          <p:cNvPr id="585777" name="Group 49"/>
          <p:cNvGrpSpPr>
            <a:grpSpLocks/>
          </p:cNvGrpSpPr>
          <p:nvPr/>
        </p:nvGrpSpPr>
        <p:grpSpPr bwMode="auto">
          <a:xfrm>
            <a:off x="1457324" y="3135989"/>
            <a:ext cx="4956175" cy="1897063"/>
            <a:chOff x="576" y="2230"/>
            <a:chExt cx="4274" cy="1636"/>
          </a:xfrm>
        </p:grpSpPr>
        <p:sp>
          <p:nvSpPr>
            <p:cNvPr id="585778" name="Oval 50"/>
            <p:cNvSpPr>
              <a:spLocks noChangeAspect="1" noChangeArrowheads="1"/>
            </p:cNvSpPr>
            <p:nvPr/>
          </p:nvSpPr>
          <p:spPr bwMode="auto">
            <a:xfrm>
              <a:off x="576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s</a:t>
              </a:r>
            </a:p>
          </p:txBody>
        </p:sp>
        <p:sp>
          <p:nvSpPr>
            <p:cNvPr id="585779" name="Oval 51"/>
            <p:cNvSpPr>
              <a:spLocks noChangeAspect="1" noChangeArrowheads="1"/>
            </p:cNvSpPr>
            <p:nvPr/>
          </p:nvSpPr>
          <p:spPr bwMode="auto">
            <a:xfrm>
              <a:off x="192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0" name="Oval 52"/>
            <p:cNvSpPr>
              <a:spLocks noChangeAspect="1" noChangeArrowheads="1"/>
            </p:cNvSpPr>
            <p:nvPr/>
          </p:nvSpPr>
          <p:spPr bwMode="auto">
            <a:xfrm>
              <a:off x="192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1" name="Oval 53"/>
            <p:cNvSpPr>
              <a:spLocks noChangeAspect="1" noChangeArrowheads="1"/>
            </p:cNvSpPr>
            <p:nvPr/>
          </p:nvSpPr>
          <p:spPr bwMode="auto">
            <a:xfrm>
              <a:off x="192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82" name="AutoShape 54"/>
            <p:cNvCxnSpPr>
              <a:cxnSpLocks noChangeShapeType="1"/>
              <a:stCxn id="585778" idx="7"/>
              <a:endCxn id="585779" idx="3"/>
            </p:cNvCxnSpPr>
            <p:nvPr/>
          </p:nvCxnSpPr>
          <p:spPr bwMode="auto">
            <a:xfrm flipV="1">
              <a:off x="721" y="2380"/>
              <a:ext cx="1224" cy="5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3" name="AutoShape 55"/>
            <p:cNvCxnSpPr>
              <a:cxnSpLocks noChangeShapeType="1"/>
              <a:stCxn id="585778" idx="6"/>
              <a:endCxn id="585780" idx="2"/>
            </p:cNvCxnSpPr>
            <p:nvPr/>
          </p:nvCxnSpPr>
          <p:spPr bwMode="auto">
            <a:xfrm>
              <a:off x="751" y="3013"/>
              <a:ext cx="11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4" name="AutoShape 56"/>
            <p:cNvCxnSpPr>
              <a:cxnSpLocks noChangeShapeType="1"/>
              <a:stCxn id="585778" idx="5"/>
              <a:endCxn id="585781" idx="1"/>
            </p:cNvCxnSpPr>
            <p:nvPr/>
          </p:nvCxnSpPr>
          <p:spPr bwMode="auto">
            <a:xfrm>
              <a:off x="721" y="3078"/>
              <a:ext cx="1224" cy="6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5" name="AutoShape 57"/>
            <p:cNvCxnSpPr>
              <a:cxnSpLocks noChangeShapeType="1"/>
              <a:stCxn id="585780" idx="4"/>
              <a:endCxn id="585781" idx="0"/>
            </p:cNvCxnSpPr>
            <p:nvPr/>
          </p:nvCxnSpPr>
          <p:spPr bwMode="auto">
            <a:xfrm>
              <a:off x="200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6" name="AutoShape 58"/>
            <p:cNvCxnSpPr>
              <a:cxnSpLocks noChangeShapeType="1"/>
              <a:stCxn id="585780" idx="6"/>
              <a:endCxn id="585791" idx="1"/>
            </p:cNvCxnSpPr>
            <p:nvPr/>
          </p:nvCxnSpPr>
          <p:spPr bwMode="auto">
            <a:xfrm>
              <a:off x="2095" y="3013"/>
              <a:ext cx="1290" cy="7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7" name="AutoShape 59"/>
            <p:cNvCxnSpPr>
              <a:cxnSpLocks noChangeShapeType="1"/>
              <a:stCxn id="585781" idx="6"/>
              <a:endCxn id="585791" idx="2"/>
            </p:cNvCxnSpPr>
            <p:nvPr/>
          </p:nvCxnSpPr>
          <p:spPr bwMode="auto">
            <a:xfrm>
              <a:off x="2095" y="3781"/>
              <a:ext cx="126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8" name="AutoShape 60"/>
            <p:cNvCxnSpPr>
              <a:cxnSpLocks noChangeShapeType="1"/>
              <a:stCxn id="585779" idx="4"/>
              <a:endCxn id="585780" idx="0"/>
            </p:cNvCxnSpPr>
            <p:nvPr/>
          </p:nvCxnSpPr>
          <p:spPr bwMode="auto">
            <a:xfrm>
              <a:off x="200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89" name="Oval 61"/>
            <p:cNvSpPr>
              <a:spLocks noChangeAspect="1" noChangeArrowheads="1"/>
            </p:cNvSpPr>
            <p:nvPr/>
          </p:nvSpPr>
          <p:spPr bwMode="auto">
            <a:xfrm>
              <a:off x="336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0" name="Oval 62"/>
            <p:cNvSpPr>
              <a:spLocks noChangeAspect="1" noChangeArrowheads="1"/>
            </p:cNvSpPr>
            <p:nvPr/>
          </p:nvSpPr>
          <p:spPr bwMode="auto">
            <a:xfrm>
              <a:off x="336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1" name="Oval 63"/>
            <p:cNvSpPr>
              <a:spLocks noChangeAspect="1" noChangeArrowheads="1"/>
            </p:cNvSpPr>
            <p:nvPr/>
          </p:nvSpPr>
          <p:spPr bwMode="auto">
            <a:xfrm>
              <a:off x="336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92" name="AutoShape 64"/>
            <p:cNvCxnSpPr>
              <a:cxnSpLocks noChangeShapeType="1"/>
              <a:stCxn id="585790" idx="4"/>
              <a:endCxn id="585791" idx="0"/>
            </p:cNvCxnSpPr>
            <p:nvPr/>
          </p:nvCxnSpPr>
          <p:spPr bwMode="auto">
            <a:xfrm>
              <a:off x="344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3" name="AutoShape 65"/>
            <p:cNvCxnSpPr>
              <a:cxnSpLocks noChangeShapeType="1"/>
              <a:stCxn id="585789" idx="4"/>
              <a:endCxn id="585790" idx="0"/>
            </p:cNvCxnSpPr>
            <p:nvPr/>
          </p:nvCxnSpPr>
          <p:spPr bwMode="auto">
            <a:xfrm>
              <a:off x="344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94" name="Oval 66"/>
            <p:cNvSpPr>
              <a:spLocks noChangeAspect="1" noChangeArrowheads="1"/>
            </p:cNvSpPr>
            <p:nvPr/>
          </p:nvSpPr>
          <p:spPr bwMode="auto">
            <a:xfrm>
              <a:off x="468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t</a:t>
              </a:r>
            </a:p>
          </p:txBody>
        </p:sp>
        <p:cxnSp>
          <p:nvCxnSpPr>
            <p:cNvPr id="585795" name="AutoShape 67"/>
            <p:cNvCxnSpPr>
              <a:cxnSpLocks noChangeShapeType="1"/>
              <a:stCxn id="585789" idx="6"/>
              <a:endCxn id="585794" idx="1"/>
            </p:cNvCxnSpPr>
            <p:nvPr/>
          </p:nvCxnSpPr>
          <p:spPr bwMode="auto">
            <a:xfrm>
              <a:off x="3535" y="2315"/>
              <a:ext cx="117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6" name="AutoShape 68"/>
            <p:cNvCxnSpPr>
              <a:cxnSpLocks noChangeShapeType="1"/>
              <a:stCxn id="585790" idx="6"/>
              <a:endCxn id="585794" idx="2"/>
            </p:cNvCxnSpPr>
            <p:nvPr/>
          </p:nvCxnSpPr>
          <p:spPr bwMode="auto">
            <a:xfrm>
              <a:off x="3535" y="3013"/>
              <a:ext cx="11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7" name="AutoShape 69"/>
            <p:cNvCxnSpPr>
              <a:cxnSpLocks noChangeShapeType="1"/>
              <a:stCxn id="585791" idx="7"/>
              <a:endCxn id="585794" idx="4"/>
            </p:cNvCxnSpPr>
            <p:nvPr/>
          </p:nvCxnSpPr>
          <p:spPr bwMode="auto">
            <a:xfrm flipV="1">
              <a:off x="3505" y="3103"/>
              <a:ext cx="1260" cy="6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8" name="AutoShape 70"/>
            <p:cNvCxnSpPr>
              <a:cxnSpLocks noChangeShapeType="1"/>
              <a:stCxn id="585790" idx="2"/>
              <a:endCxn id="585779" idx="6"/>
            </p:cNvCxnSpPr>
            <p:nvPr/>
          </p:nvCxnSpPr>
          <p:spPr bwMode="auto">
            <a:xfrm flipH="1" flipV="1">
              <a:off x="2095" y="2315"/>
              <a:ext cx="1260" cy="6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9" name="AutoShape 71"/>
            <p:cNvCxnSpPr>
              <a:cxnSpLocks noChangeShapeType="1"/>
              <a:stCxn id="585789" idx="2"/>
              <a:endCxn id="585780" idx="7"/>
            </p:cNvCxnSpPr>
            <p:nvPr/>
          </p:nvCxnSpPr>
          <p:spPr bwMode="auto">
            <a:xfrm flipH="1">
              <a:off x="2065" y="2315"/>
              <a:ext cx="129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</p:grpSp>
      <p:sp>
        <p:nvSpPr>
          <p:cNvPr id="585800" name="Text Box 72"/>
          <p:cNvSpPr txBox="1">
            <a:spLocks noChangeArrowheads="1"/>
          </p:cNvSpPr>
          <p:nvPr/>
        </p:nvSpPr>
        <p:spPr bwMode="auto">
          <a:xfrm>
            <a:off x="2155824" y="35550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 dirty="0"/>
              <a:t>1</a:t>
            </a:r>
          </a:p>
        </p:txBody>
      </p:sp>
      <p:sp>
        <p:nvSpPr>
          <p:cNvPr id="585801" name="Text Box 73"/>
          <p:cNvSpPr txBox="1">
            <a:spLocks noChangeArrowheads="1"/>
          </p:cNvSpPr>
          <p:nvPr/>
        </p:nvSpPr>
        <p:spPr bwMode="auto">
          <a:xfrm>
            <a:off x="2155824" y="39106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2" name="Text Box 74"/>
          <p:cNvSpPr txBox="1">
            <a:spLocks noChangeArrowheads="1"/>
          </p:cNvSpPr>
          <p:nvPr/>
        </p:nvSpPr>
        <p:spPr bwMode="auto">
          <a:xfrm>
            <a:off x="2143124" y="43297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3" name="Text Box 75"/>
          <p:cNvSpPr txBox="1">
            <a:spLocks noChangeArrowheads="1"/>
          </p:cNvSpPr>
          <p:nvPr/>
        </p:nvSpPr>
        <p:spPr bwMode="auto">
          <a:xfrm>
            <a:off x="3635374" y="4804452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4" name="Text Box 76"/>
          <p:cNvSpPr txBox="1">
            <a:spLocks noChangeArrowheads="1"/>
          </p:cNvSpPr>
          <p:nvPr/>
        </p:nvSpPr>
        <p:spPr bwMode="auto">
          <a:xfrm>
            <a:off x="3621087" y="4248827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5" name="Text Box 77"/>
          <p:cNvSpPr txBox="1">
            <a:spLocks noChangeArrowheads="1"/>
          </p:cNvSpPr>
          <p:nvPr/>
        </p:nvSpPr>
        <p:spPr bwMode="auto">
          <a:xfrm>
            <a:off x="4146549" y="37328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6" name="Text Box 78"/>
          <p:cNvSpPr txBox="1">
            <a:spLocks noChangeArrowheads="1"/>
          </p:cNvSpPr>
          <p:nvPr/>
        </p:nvSpPr>
        <p:spPr bwMode="auto">
          <a:xfrm>
            <a:off x="4157662" y="3318552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7" name="Text Box 79"/>
          <p:cNvSpPr txBox="1">
            <a:spLocks noChangeArrowheads="1"/>
          </p:cNvSpPr>
          <p:nvPr/>
        </p:nvSpPr>
        <p:spPr bwMode="auto">
          <a:xfrm>
            <a:off x="5422899" y="34757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8" name="Text Box 80"/>
          <p:cNvSpPr txBox="1">
            <a:spLocks noChangeArrowheads="1"/>
          </p:cNvSpPr>
          <p:nvPr/>
        </p:nvSpPr>
        <p:spPr bwMode="auto">
          <a:xfrm>
            <a:off x="5410199" y="38948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9" name="Text Box 81"/>
          <p:cNvSpPr txBox="1">
            <a:spLocks noChangeArrowheads="1"/>
          </p:cNvSpPr>
          <p:nvPr/>
        </p:nvSpPr>
        <p:spPr bwMode="auto">
          <a:xfrm>
            <a:off x="5397499" y="44282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0" name="Text Box 82"/>
          <p:cNvSpPr txBox="1">
            <a:spLocks noChangeArrowheads="1"/>
          </p:cNvSpPr>
          <p:nvPr/>
        </p:nvSpPr>
        <p:spPr bwMode="auto">
          <a:xfrm>
            <a:off x="3016249" y="3501114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1" name="Text Box 83"/>
          <p:cNvSpPr txBox="1">
            <a:spLocks noChangeArrowheads="1"/>
          </p:cNvSpPr>
          <p:nvPr/>
        </p:nvSpPr>
        <p:spPr bwMode="auto">
          <a:xfrm>
            <a:off x="3016249" y="4363127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2" name="Text Box 84"/>
          <p:cNvSpPr txBox="1">
            <a:spLocks noChangeArrowheads="1"/>
          </p:cNvSpPr>
          <p:nvPr/>
        </p:nvSpPr>
        <p:spPr bwMode="auto">
          <a:xfrm>
            <a:off x="4675187" y="3563027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3" name="Text Box 85"/>
          <p:cNvSpPr txBox="1">
            <a:spLocks noChangeArrowheads="1"/>
          </p:cNvSpPr>
          <p:nvPr/>
        </p:nvSpPr>
        <p:spPr bwMode="auto">
          <a:xfrm>
            <a:off x="4673599" y="4436152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7324" y="5701770"/>
            <a:ext cx="60249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Same idea as the maximum edge-disjoint paths, but now we also constrain the vertices</a:t>
            </a:r>
          </a:p>
        </p:txBody>
      </p:sp>
      <p:sp>
        <p:nvSpPr>
          <p:cNvPr id="42" name="Text Box 72"/>
          <p:cNvSpPr txBox="1">
            <a:spLocks noChangeArrowheads="1"/>
          </p:cNvSpPr>
          <p:nvPr/>
        </p:nvSpPr>
        <p:spPr bwMode="auto">
          <a:xfrm>
            <a:off x="2798608" y="2939376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3" name="Text Box 72"/>
          <p:cNvSpPr txBox="1">
            <a:spLocks noChangeArrowheads="1"/>
          </p:cNvSpPr>
          <p:nvPr/>
        </p:nvSpPr>
        <p:spPr bwMode="auto">
          <a:xfrm>
            <a:off x="4847778" y="2966523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4" name="Text Box 72"/>
          <p:cNvSpPr txBox="1">
            <a:spLocks noChangeArrowheads="1"/>
          </p:cNvSpPr>
          <p:nvPr/>
        </p:nvSpPr>
        <p:spPr bwMode="auto">
          <a:xfrm>
            <a:off x="2781443" y="418056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5" name="Text Box 72"/>
          <p:cNvSpPr txBox="1">
            <a:spLocks noChangeArrowheads="1"/>
          </p:cNvSpPr>
          <p:nvPr/>
        </p:nvSpPr>
        <p:spPr bwMode="auto">
          <a:xfrm>
            <a:off x="2781443" y="49870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6" name="Text Box 72"/>
          <p:cNvSpPr txBox="1">
            <a:spLocks noChangeArrowheads="1"/>
          </p:cNvSpPr>
          <p:nvPr/>
        </p:nvSpPr>
        <p:spPr bwMode="auto">
          <a:xfrm>
            <a:off x="4853823" y="378600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7" name="Text Box 72"/>
          <p:cNvSpPr txBox="1">
            <a:spLocks noChangeArrowheads="1"/>
          </p:cNvSpPr>
          <p:nvPr/>
        </p:nvSpPr>
        <p:spPr bwMode="auto">
          <a:xfrm>
            <a:off x="4903787" y="494177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88299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graph algorithm?</a:t>
            </a:r>
          </a:p>
          <a:p>
            <a:pPr lvl="1"/>
            <a:r>
              <a:rPr lang="en-US" dirty="0"/>
              <a:t>BFS, DFS, shortest paths…</a:t>
            </a:r>
          </a:p>
          <a:p>
            <a:pPr lvl="1"/>
            <a:r>
              <a:rPr lang="en-US" dirty="0"/>
              <a:t>MST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divide and conquer?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greedy?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dynamic programming?</a:t>
            </a:r>
          </a:p>
          <a:p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4972168" y="484008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6321696" y="408281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6297506" y="5703473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537268" y="4934918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5427453" y="4538097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5427453" y="5295367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6830906" y="5390203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6564206" y="4616212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6776981" y="4538097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5468801" y="431692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7194368" y="56271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5230706" y="53734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7094910" y="435665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6588396" y="493491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2704032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944248" y="4027955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293776" y="327068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269586" y="489134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509348" y="412279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399533" y="3725970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399533" y="4483240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802986" y="457807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536286" y="3804085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749061" y="372597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440881" y="35047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166448" y="48150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202786" y="456135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066990" y="354452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560476" y="412279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265360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944248" y="4027955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293776" y="327068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269586" y="489134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509348" y="412279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399533" y="3725970"/>
            <a:ext cx="972358" cy="380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399533" y="4483240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802986" y="4578076"/>
            <a:ext cx="784477" cy="5799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536286" y="3804085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749061" y="372597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02786" y="3504798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166448" y="4815071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202786" y="456135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066990" y="354452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546670" y="4122791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</p:spTree>
    <p:extLst>
      <p:ext uri="{BB962C8B-B14F-4D97-AF65-F5344CB8AC3E}">
        <p14:creationId xmlns:p14="http://schemas.microsoft.com/office/powerpoint/2010/main" val="2782202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944248" y="4027955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293776" y="327068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269586" y="489134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509348" y="412279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399533" y="3725970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399533" y="4483240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802986" y="457807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536286" y="3804085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749061" y="372597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02786" y="3504798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166448" y="4815071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830000" y="4575161"/>
            <a:ext cx="12380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066990" y="354452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546670" y="4122791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86326" y="5853633"/>
            <a:ext cx="2411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Now what?</a:t>
            </a:r>
          </a:p>
        </p:txBody>
      </p:sp>
    </p:spTree>
    <p:extLst>
      <p:ext uri="{BB962C8B-B14F-4D97-AF65-F5344CB8AC3E}">
        <p14:creationId xmlns:p14="http://schemas.microsoft.com/office/powerpoint/2010/main" val="1346059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944248" y="4027955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293776" y="327068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269586" y="489134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509348" y="412279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399533" y="3725970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399533" y="4483240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802986" y="457807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536286" y="3804085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749061" y="3725970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02786" y="3504798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166448" y="4815071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830000" y="4575161"/>
            <a:ext cx="12380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066990" y="3544528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546670" y="4122791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reroute some of the flow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86326" y="5853633"/>
            <a:ext cx="2411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Total flow?</a:t>
            </a:r>
          </a:p>
        </p:txBody>
      </p:sp>
    </p:spTree>
    <p:extLst>
      <p:ext uri="{BB962C8B-B14F-4D97-AF65-F5344CB8AC3E}">
        <p14:creationId xmlns:p14="http://schemas.microsoft.com/office/powerpoint/2010/main" val="35314758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944248" y="4027955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293776" y="327068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269586" y="489134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509348" y="412279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399533" y="3725970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399533" y="4483240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802986" y="457807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536286" y="3804085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749061" y="372597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02786" y="3504798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166448" y="4815071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830000" y="4575161"/>
            <a:ext cx="12380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066990" y="3544528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546670" y="4122791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reroute some of the flow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06556" y="5853633"/>
            <a:ext cx="659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3189214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738887" y="31698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152039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Checkpoint next Monday (sample problems coming soon)</a:t>
            </a:r>
          </a:p>
        </p:txBody>
      </p:sp>
    </p:spTree>
    <p:extLst>
      <p:ext uri="{BB962C8B-B14F-4D97-AF65-F5344CB8AC3E}">
        <p14:creationId xmlns:p14="http://schemas.microsoft.com/office/powerpoint/2010/main" val="3075912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76592" y="31698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</p:spTree>
    <p:extLst>
      <p:ext uri="{BB962C8B-B14F-4D97-AF65-F5344CB8AC3E}">
        <p14:creationId xmlns:p14="http://schemas.microsoft.com/office/powerpoint/2010/main" val="29420890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</p:spTree>
    <p:extLst>
      <p:ext uri="{BB962C8B-B14F-4D97-AF65-F5344CB8AC3E}">
        <p14:creationId xmlns:p14="http://schemas.microsoft.com/office/powerpoint/2010/main" val="37899981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</p:spTree>
    <p:extLst>
      <p:ext uri="{BB962C8B-B14F-4D97-AF65-F5344CB8AC3E}">
        <p14:creationId xmlns:p14="http://schemas.microsoft.com/office/powerpoint/2010/main" val="1089146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reroute some of the flow</a:t>
            </a:r>
          </a:p>
        </p:txBody>
      </p:sp>
    </p:spTree>
    <p:extLst>
      <p:ext uri="{BB962C8B-B14F-4D97-AF65-F5344CB8AC3E}">
        <p14:creationId xmlns:p14="http://schemas.microsoft.com/office/powerpoint/2010/main" val="40473254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601169" y="5549907"/>
            <a:ext cx="3536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Are we done?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Is this the best we can do?</a:t>
            </a:r>
          </a:p>
        </p:txBody>
      </p:sp>
    </p:spTree>
    <p:extLst>
      <p:ext uri="{BB962C8B-B14F-4D97-AF65-F5344CB8AC3E}">
        <p14:creationId xmlns:p14="http://schemas.microsoft.com/office/powerpoint/2010/main" val="3676008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Cuts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785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 cut is a partitioning of the vertices into two sets S</a:t>
            </a:r>
            <a:r>
              <a:rPr lang="en-US" sz="2800" baseline="-25000" dirty="0"/>
              <a:t>s</a:t>
            </a:r>
            <a:r>
              <a:rPr lang="en-US" sz="2800" dirty="0"/>
              <a:t> and </a:t>
            </a:r>
            <a:br>
              <a:rPr lang="en-US" sz="2800" dirty="0"/>
            </a:b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sz="2800" dirty="0"/>
              <a:t> = V-S</a:t>
            </a:r>
            <a:r>
              <a:rPr lang="en-US" sz="2800" baseline="-25000" dirty="0"/>
              <a:t>s</a:t>
            </a:r>
          </a:p>
        </p:txBody>
      </p:sp>
      <p:grpSp>
        <p:nvGrpSpPr>
          <p:cNvPr id="61443" name="Group 4"/>
          <p:cNvGrpSpPr>
            <a:grpSpLocks/>
          </p:cNvGrpSpPr>
          <p:nvPr/>
        </p:nvGrpSpPr>
        <p:grpSpPr bwMode="auto">
          <a:xfrm>
            <a:off x="2362200" y="4114800"/>
            <a:ext cx="533400" cy="533400"/>
            <a:chOff x="1824" y="2736"/>
            <a:chExt cx="336" cy="336"/>
          </a:xfrm>
        </p:grpSpPr>
        <p:sp>
          <p:nvSpPr>
            <p:cNvPr id="130053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A</a:t>
              </a:r>
            </a:p>
          </p:txBody>
        </p:sp>
      </p:grpSp>
      <p:grpSp>
        <p:nvGrpSpPr>
          <p:cNvPr id="61444" name="Group 7"/>
          <p:cNvGrpSpPr>
            <a:grpSpLocks/>
          </p:cNvGrpSpPr>
          <p:nvPr/>
        </p:nvGrpSpPr>
        <p:grpSpPr bwMode="auto">
          <a:xfrm>
            <a:off x="2362200" y="5791200"/>
            <a:ext cx="533400" cy="533400"/>
            <a:chOff x="1824" y="2736"/>
            <a:chExt cx="336" cy="336"/>
          </a:xfrm>
        </p:grpSpPr>
        <p:sp>
          <p:nvSpPr>
            <p:cNvPr id="13005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B</a:t>
              </a:r>
            </a:p>
          </p:txBody>
        </p:sp>
      </p:grpSp>
      <p:grpSp>
        <p:nvGrpSpPr>
          <p:cNvPr id="61445" name="Group 10"/>
          <p:cNvGrpSpPr>
            <a:grpSpLocks/>
          </p:cNvGrpSpPr>
          <p:nvPr/>
        </p:nvGrpSpPr>
        <p:grpSpPr bwMode="auto">
          <a:xfrm>
            <a:off x="3886200" y="5791200"/>
            <a:ext cx="533400" cy="533400"/>
            <a:chOff x="1824" y="2736"/>
            <a:chExt cx="336" cy="336"/>
          </a:xfrm>
        </p:grpSpPr>
        <p:sp>
          <p:nvSpPr>
            <p:cNvPr id="130059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0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D</a:t>
              </a:r>
            </a:p>
          </p:txBody>
        </p:sp>
      </p:grpSp>
      <p:grpSp>
        <p:nvGrpSpPr>
          <p:cNvPr id="61446" name="Group 13"/>
          <p:cNvGrpSpPr>
            <a:grpSpLocks/>
          </p:cNvGrpSpPr>
          <p:nvPr/>
        </p:nvGrpSpPr>
        <p:grpSpPr bwMode="auto">
          <a:xfrm>
            <a:off x="3886200" y="4114800"/>
            <a:ext cx="533400" cy="533400"/>
            <a:chOff x="1824" y="2736"/>
            <a:chExt cx="336" cy="336"/>
          </a:xfrm>
        </p:grpSpPr>
        <p:sp>
          <p:nvSpPr>
            <p:cNvPr id="130062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3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C</a:t>
              </a:r>
            </a:p>
          </p:txBody>
        </p:sp>
      </p:grpSp>
      <p:sp>
        <p:nvSpPr>
          <p:cNvPr id="130064" name="Line 16"/>
          <p:cNvSpPr>
            <a:spLocks noChangeShapeType="1"/>
          </p:cNvSpPr>
          <p:nvPr/>
        </p:nvSpPr>
        <p:spPr bwMode="auto">
          <a:xfrm>
            <a:off x="2895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65" name="Line 17"/>
          <p:cNvSpPr>
            <a:spLocks noChangeShapeType="1"/>
          </p:cNvSpPr>
          <p:nvPr/>
        </p:nvSpPr>
        <p:spPr bwMode="auto">
          <a:xfrm flipV="1">
            <a:off x="4191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66" name="Line 18"/>
          <p:cNvSpPr>
            <a:spLocks noChangeShapeType="1"/>
          </p:cNvSpPr>
          <p:nvPr/>
        </p:nvSpPr>
        <p:spPr bwMode="auto">
          <a:xfrm flipV="1">
            <a:off x="2667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67" name="Line 19"/>
          <p:cNvSpPr>
            <a:spLocks noChangeShapeType="1"/>
          </p:cNvSpPr>
          <p:nvPr/>
        </p:nvSpPr>
        <p:spPr bwMode="auto">
          <a:xfrm>
            <a:off x="28956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68" name="Line 20"/>
          <p:cNvSpPr>
            <a:spLocks noChangeShapeType="1"/>
          </p:cNvSpPr>
          <p:nvPr/>
        </p:nvSpPr>
        <p:spPr bwMode="auto">
          <a:xfrm>
            <a:off x="2819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69" name="Text Box 21"/>
          <p:cNvSpPr txBox="1">
            <a:spLocks noChangeArrowheads="1"/>
          </p:cNvSpPr>
          <p:nvPr/>
        </p:nvSpPr>
        <p:spPr bwMode="auto">
          <a:xfrm>
            <a:off x="23622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4</a:t>
            </a:r>
          </a:p>
        </p:txBody>
      </p:sp>
      <p:sp>
        <p:nvSpPr>
          <p:cNvPr id="130070" name="Text Box 22"/>
          <p:cNvSpPr txBox="1">
            <a:spLocks noChangeArrowheads="1"/>
          </p:cNvSpPr>
          <p:nvPr/>
        </p:nvSpPr>
        <p:spPr bwMode="auto">
          <a:xfrm>
            <a:off x="32766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1</a:t>
            </a:r>
          </a:p>
        </p:txBody>
      </p:sp>
      <p:sp>
        <p:nvSpPr>
          <p:cNvPr id="130071" name="Text Box 23"/>
          <p:cNvSpPr txBox="1">
            <a:spLocks noChangeArrowheads="1"/>
          </p:cNvSpPr>
          <p:nvPr/>
        </p:nvSpPr>
        <p:spPr bwMode="auto">
          <a:xfrm>
            <a:off x="4267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2</a:t>
            </a:r>
          </a:p>
        </p:txBody>
      </p:sp>
      <p:sp>
        <p:nvSpPr>
          <p:cNvPr id="130072" name="Text Box 24"/>
          <p:cNvSpPr txBox="1">
            <a:spLocks noChangeArrowheads="1"/>
          </p:cNvSpPr>
          <p:nvPr/>
        </p:nvSpPr>
        <p:spPr bwMode="auto">
          <a:xfrm>
            <a:off x="2819400" y="4800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3</a:t>
            </a:r>
          </a:p>
        </p:txBody>
      </p:sp>
      <p:sp>
        <p:nvSpPr>
          <p:cNvPr id="130073" name="Text Box 25"/>
          <p:cNvSpPr txBox="1">
            <a:spLocks noChangeArrowheads="1"/>
          </p:cNvSpPr>
          <p:nvPr/>
        </p:nvSpPr>
        <p:spPr bwMode="auto">
          <a:xfrm>
            <a:off x="3276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4</a:t>
            </a:r>
          </a:p>
        </p:txBody>
      </p:sp>
      <p:grpSp>
        <p:nvGrpSpPr>
          <p:cNvPr id="61457" name="Group 26"/>
          <p:cNvGrpSpPr>
            <a:grpSpLocks/>
          </p:cNvGrpSpPr>
          <p:nvPr/>
        </p:nvGrpSpPr>
        <p:grpSpPr bwMode="auto">
          <a:xfrm>
            <a:off x="5410200" y="5791200"/>
            <a:ext cx="533400" cy="533400"/>
            <a:chOff x="1824" y="2736"/>
            <a:chExt cx="336" cy="336"/>
          </a:xfrm>
        </p:grpSpPr>
        <p:sp>
          <p:nvSpPr>
            <p:cNvPr id="130075" name="Oval 2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76" name="Text Box 2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F</a:t>
              </a:r>
            </a:p>
          </p:txBody>
        </p:sp>
      </p:grpSp>
      <p:grpSp>
        <p:nvGrpSpPr>
          <p:cNvPr id="61458" name="Group 29"/>
          <p:cNvGrpSpPr>
            <a:grpSpLocks/>
          </p:cNvGrpSpPr>
          <p:nvPr/>
        </p:nvGrpSpPr>
        <p:grpSpPr bwMode="auto">
          <a:xfrm>
            <a:off x="5410200" y="4114800"/>
            <a:ext cx="533400" cy="533400"/>
            <a:chOff x="1824" y="2736"/>
            <a:chExt cx="336" cy="336"/>
          </a:xfrm>
        </p:grpSpPr>
        <p:sp>
          <p:nvSpPr>
            <p:cNvPr id="130078" name="Oval 3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79" name="Text Box 3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E</a:t>
              </a:r>
            </a:p>
          </p:txBody>
        </p:sp>
      </p:grpSp>
      <p:sp>
        <p:nvSpPr>
          <p:cNvPr id="130080" name="Line 32"/>
          <p:cNvSpPr>
            <a:spLocks noChangeShapeType="1"/>
          </p:cNvSpPr>
          <p:nvPr/>
        </p:nvSpPr>
        <p:spPr bwMode="auto">
          <a:xfrm>
            <a:off x="4419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81" name="Line 33"/>
          <p:cNvSpPr>
            <a:spLocks noChangeShapeType="1"/>
          </p:cNvSpPr>
          <p:nvPr/>
        </p:nvSpPr>
        <p:spPr bwMode="auto">
          <a:xfrm flipV="1">
            <a:off x="5715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82" name="Line 34"/>
          <p:cNvSpPr>
            <a:spLocks noChangeShapeType="1"/>
          </p:cNvSpPr>
          <p:nvPr/>
        </p:nvSpPr>
        <p:spPr bwMode="auto">
          <a:xfrm>
            <a:off x="4343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83" name="Text Box 35"/>
          <p:cNvSpPr txBox="1">
            <a:spLocks noChangeArrowheads="1"/>
          </p:cNvSpPr>
          <p:nvPr/>
        </p:nvSpPr>
        <p:spPr bwMode="auto">
          <a:xfrm>
            <a:off x="5791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5</a:t>
            </a:r>
          </a:p>
        </p:txBody>
      </p:sp>
      <p:sp>
        <p:nvSpPr>
          <p:cNvPr id="130084" name="Text Box 36"/>
          <p:cNvSpPr txBox="1">
            <a:spLocks noChangeArrowheads="1"/>
          </p:cNvSpPr>
          <p:nvPr/>
        </p:nvSpPr>
        <p:spPr bwMode="auto">
          <a:xfrm>
            <a:off x="4876800" y="4814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4</a:t>
            </a:r>
          </a:p>
        </p:txBody>
      </p:sp>
      <p:sp>
        <p:nvSpPr>
          <p:cNvPr id="130085" name="Text Box 37"/>
          <p:cNvSpPr txBox="1">
            <a:spLocks noChangeArrowheads="1"/>
          </p:cNvSpPr>
          <p:nvPr/>
        </p:nvSpPr>
        <p:spPr bwMode="auto">
          <a:xfrm>
            <a:off x="4800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6</a:t>
            </a:r>
          </a:p>
        </p:txBody>
      </p:sp>
      <p:sp>
        <p:nvSpPr>
          <p:cNvPr id="130086" name="Line 38"/>
          <p:cNvSpPr>
            <a:spLocks noChangeShapeType="1"/>
          </p:cNvSpPr>
          <p:nvPr/>
        </p:nvSpPr>
        <p:spPr bwMode="auto">
          <a:xfrm flipV="1">
            <a:off x="2819400" y="46482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87" name="Text Box 39"/>
          <p:cNvSpPr txBox="1">
            <a:spLocks noChangeArrowheads="1"/>
          </p:cNvSpPr>
          <p:nvPr/>
        </p:nvSpPr>
        <p:spPr bwMode="auto">
          <a:xfrm>
            <a:off x="36576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4</a:t>
            </a:r>
          </a:p>
        </p:txBody>
      </p:sp>
      <p:sp>
        <p:nvSpPr>
          <p:cNvPr id="130088" name="Line 40"/>
          <p:cNvSpPr>
            <a:spLocks noChangeShapeType="1"/>
          </p:cNvSpPr>
          <p:nvPr/>
        </p:nvSpPr>
        <p:spPr bwMode="auto">
          <a:xfrm flipV="1">
            <a:off x="4800600" y="3505200"/>
            <a:ext cx="76200" cy="304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872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In flow graphs, we’re interested in cuts that separate s from t, that is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endParaRPr lang="en-US" sz="2600" dirty="0">
              <a:sym typeface="Symbol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3808752" y="3865606"/>
            <a:ext cx="1" cy="2802565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913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800" dirty="0">
                <a:sym typeface="Symbol" charset="0"/>
              </a:rPr>
              <a:t>The flow “</a:t>
            </a:r>
            <a:r>
              <a:rPr lang="en-US" altLang="ja-JP" sz="2800" dirty="0">
                <a:solidFill>
                  <a:srgbClr val="FF6600"/>
                </a:solidFill>
                <a:sym typeface="Symbol" charset="0"/>
              </a:rPr>
              <a:t>across</a:t>
            </a:r>
            <a:r>
              <a:rPr lang="en-US" altLang="ja-JP" sz="2800" dirty="0">
                <a:sym typeface="Symbol" charset="0"/>
              </a:rPr>
              <a:t>” a cut is the total flow from nodes in </a:t>
            </a:r>
            <a:r>
              <a:rPr lang="en-US" sz="2800" dirty="0"/>
              <a:t>S</a:t>
            </a:r>
            <a:r>
              <a:rPr lang="en-US" sz="2800" baseline="-25000" dirty="0"/>
              <a:t>s</a:t>
            </a:r>
            <a:r>
              <a:rPr lang="en-US" altLang="ja-JP" sz="2800" dirty="0">
                <a:sym typeface="Symbol" charset="0"/>
              </a:rPr>
              <a:t> to nodes in </a:t>
            </a: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altLang="ja-JP" sz="2800" dirty="0">
                <a:sym typeface="Symbol" charset="0"/>
              </a:rPr>
              <a:t> </a:t>
            </a:r>
            <a:r>
              <a:rPr lang="en-US" altLang="ja-JP" sz="2800" b="1" i="1" dirty="0">
                <a:solidFill>
                  <a:srgbClr val="7030A0"/>
                </a:solidFill>
                <a:sym typeface="Symbol" charset="0"/>
              </a:rPr>
              <a:t>minus</a:t>
            </a:r>
            <a:r>
              <a:rPr lang="en-US" altLang="ja-JP" sz="2800" dirty="0">
                <a:sym typeface="Symbol" charset="0"/>
              </a:rPr>
              <a:t> the total from nodes in </a:t>
            </a: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altLang="ja-JP" sz="2800" dirty="0">
                <a:sym typeface="Symbol" charset="0"/>
              </a:rPr>
              <a:t> to </a:t>
            </a:r>
            <a:r>
              <a:rPr lang="en-US" sz="2800" dirty="0"/>
              <a:t>S</a:t>
            </a:r>
            <a:r>
              <a:rPr lang="en-US" sz="2800" baseline="-25000" dirty="0"/>
              <a:t>s</a:t>
            </a:r>
            <a:endParaRPr lang="en-US" altLang="ja-JP" sz="2800" dirty="0">
              <a:sym typeface="Symbol" charset="0"/>
            </a:endParaRPr>
          </a:p>
          <a:p>
            <a:pPr marL="0" indent="0">
              <a:buNone/>
            </a:pPr>
            <a:endParaRPr lang="en-US" altLang="ja-JP" sz="2800" dirty="0">
              <a:sym typeface="Symbol" charset="0"/>
            </a:endParaRPr>
          </a:p>
          <a:p>
            <a:pPr marL="0" indent="0">
              <a:buNone/>
            </a:pPr>
            <a:endParaRPr lang="en-US" sz="2800" dirty="0">
              <a:sym typeface="Symbol" charset="0"/>
            </a:endParaRPr>
          </a:p>
          <a:p>
            <a:pPr marL="0" indent="0">
              <a:buNone/>
            </a:pPr>
            <a:endParaRPr lang="en-US" sz="2800" dirty="0">
              <a:sym typeface="Symbol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H="1" flipV="1">
            <a:off x="1458097" y="4417836"/>
            <a:ext cx="6540126" cy="2082145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392614" y="2875200"/>
            <a:ext cx="4310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the flow across this cut?</a:t>
            </a:r>
          </a:p>
        </p:txBody>
      </p:sp>
    </p:spTree>
    <p:extLst>
      <p:ext uri="{BB962C8B-B14F-4D97-AF65-F5344CB8AC3E}">
        <p14:creationId xmlns:p14="http://schemas.microsoft.com/office/powerpoint/2010/main" val="209470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2392614" y="287520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10+10-6 = 14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H="1" flipV="1">
            <a:off x="1458097" y="4417836"/>
            <a:ext cx="6540126" cy="2082145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3">
            <a:extLst>
              <a:ext uri="{FF2B5EF4-FFF2-40B4-BE49-F238E27FC236}">
                <a16:creationId xmlns:a16="http://schemas.microsoft.com/office/drawing/2014/main" id="{1DF99C73-B0C8-404A-ABBE-D1F85F0572E1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800" dirty="0">
                <a:sym typeface="Symbol" charset="0"/>
              </a:rPr>
              <a:t>The flow “</a:t>
            </a:r>
            <a:r>
              <a:rPr lang="en-US" altLang="ja-JP" sz="2800" dirty="0">
                <a:solidFill>
                  <a:srgbClr val="FF6600"/>
                </a:solidFill>
                <a:sym typeface="Symbol" charset="0"/>
              </a:rPr>
              <a:t>across</a:t>
            </a:r>
            <a:r>
              <a:rPr lang="en-US" altLang="ja-JP" sz="2800" dirty="0">
                <a:sym typeface="Symbol" charset="0"/>
              </a:rPr>
              <a:t>” a cut is the total flow from nodes in </a:t>
            </a:r>
            <a:r>
              <a:rPr lang="en-US" sz="2800" dirty="0"/>
              <a:t>S</a:t>
            </a:r>
            <a:r>
              <a:rPr lang="en-US" sz="2800" baseline="-25000" dirty="0"/>
              <a:t>s</a:t>
            </a:r>
            <a:r>
              <a:rPr lang="en-US" altLang="ja-JP" sz="2800" dirty="0">
                <a:sym typeface="Symbol" charset="0"/>
              </a:rPr>
              <a:t> to nodes in </a:t>
            </a: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altLang="ja-JP" sz="2800" dirty="0">
                <a:sym typeface="Symbol" charset="0"/>
              </a:rPr>
              <a:t> </a:t>
            </a:r>
            <a:r>
              <a:rPr lang="en-US" altLang="ja-JP" sz="2800" b="1" i="1" dirty="0">
                <a:solidFill>
                  <a:srgbClr val="7030A0"/>
                </a:solidFill>
                <a:sym typeface="Symbol" charset="0"/>
              </a:rPr>
              <a:t>minus</a:t>
            </a:r>
            <a:r>
              <a:rPr lang="en-US" altLang="ja-JP" sz="2800" dirty="0">
                <a:sym typeface="Symbol" charset="0"/>
              </a:rPr>
              <a:t> the total from nodes in </a:t>
            </a: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altLang="ja-JP" sz="2800" dirty="0">
                <a:sym typeface="Symbol" charset="0"/>
              </a:rPr>
              <a:t> to </a:t>
            </a:r>
            <a:r>
              <a:rPr lang="en-US" sz="2800" dirty="0"/>
              <a:t>S</a:t>
            </a:r>
            <a:r>
              <a:rPr lang="en-US" sz="2800" baseline="-25000" dirty="0"/>
              <a:t>s</a:t>
            </a:r>
            <a:endParaRPr lang="en-US" altLang="ja-JP" sz="2800" dirty="0">
              <a:sym typeface="Symbol" charset="0"/>
            </a:endParaRPr>
          </a:p>
          <a:p>
            <a:pPr marL="0" indent="0">
              <a:buNone/>
            </a:pPr>
            <a:endParaRPr lang="en-US" altLang="ja-JP" sz="2800" dirty="0">
              <a:sym typeface="Symbol" charset="0"/>
            </a:endParaRPr>
          </a:p>
          <a:p>
            <a:pPr marL="0" indent="0">
              <a:buNone/>
            </a:pPr>
            <a:endParaRPr lang="en-US" sz="2800" dirty="0">
              <a:sym typeface="Symbol" charset="0"/>
            </a:endParaRPr>
          </a:p>
          <a:p>
            <a:pPr marL="0" indent="0">
              <a:buNone/>
            </a:pPr>
            <a:endParaRPr lang="en-US" sz="28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64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48955" y="2875200"/>
            <a:ext cx="753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 we know about the flow across the any such cut?</a:t>
            </a:r>
          </a:p>
        </p:txBody>
      </p:sp>
    </p:spTree>
    <p:extLst>
      <p:ext uri="{BB962C8B-B14F-4D97-AF65-F5344CB8AC3E}">
        <p14:creationId xmlns:p14="http://schemas.microsoft.com/office/powerpoint/2010/main" val="1711461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networking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sz="quarter" idx="1"/>
          </p:nvPr>
        </p:nvSpPr>
        <p:spPr>
          <a:xfrm>
            <a:off x="375025" y="1600200"/>
            <a:ext cx="7797457" cy="2348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You decide to create your own computer network:</a:t>
            </a:r>
          </a:p>
          <a:p>
            <a:pPr lvl="1"/>
            <a:r>
              <a:rPr lang="en-US" sz="2000" dirty="0"/>
              <a:t>You get three of your friends and string some network cables</a:t>
            </a:r>
          </a:p>
          <a:p>
            <a:pPr lvl="1"/>
            <a:r>
              <a:rPr lang="en-US" sz="2000" dirty="0"/>
              <a:t>Because of capacity (due to cable type, distance, computer, </a:t>
            </a:r>
            <a:r>
              <a:rPr lang="en-US" sz="2000" dirty="0" err="1"/>
              <a:t>etc</a:t>
            </a:r>
            <a:r>
              <a:rPr lang="en-US" sz="2000" dirty="0"/>
              <a:t>) you can only send a certain amount of data to each person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If edges denote capacity, what is the maximum throughput you can you send from S to T?</a:t>
            </a:r>
          </a:p>
        </p:txBody>
      </p:sp>
      <p:grpSp>
        <p:nvGrpSpPr>
          <p:cNvPr id="41" name="Group 4"/>
          <p:cNvGrpSpPr>
            <a:grpSpLocks/>
          </p:cNvGrpSpPr>
          <p:nvPr/>
        </p:nvGrpSpPr>
        <p:grpSpPr bwMode="auto">
          <a:xfrm>
            <a:off x="2538131" y="4964888"/>
            <a:ext cx="533400" cy="533400"/>
            <a:chOff x="1824" y="2736"/>
            <a:chExt cx="336" cy="336"/>
          </a:xfrm>
        </p:grpSpPr>
        <p:sp>
          <p:nvSpPr>
            <p:cNvPr id="42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44" name="Group 7"/>
          <p:cNvGrpSpPr>
            <a:grpSpLocks/>
          </p:cNvGrpSpPr>
          <p:nvPr/>
        </p:nvGrpSpPr>
        <p:grpSpPr bwMode="auto">
          <a:xfrm>
            <a:off x="4162521" y="3783788"/>
            <a:ext cx="533400" cy="533400"/>
            <a:chOff x="1824" y="2736"/>
            <a:chExt cx="336" cy="336"/>
          </a:xfrm>
        </p:grpSpPr>
        <p:sp>
          <p:nvSpPr>
            <p:cNvPr id="45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47" name="Group 7"/>
          <p:cNvGrpSpPr>
            <a:grpSpLocks/>
          </p:cNvGrpSpPr>
          <p:nvPr/>
        </p:nvGrpSpPr>
        <p:grpSpPr bwMode="auto">
          <a:xfrm>
            <a:off x="4138331" y="6054064"/>
            <a:ext cx="533400" cy="533400"/>
            <a:chOff x="1824" y="2736"/>
            <a:chExt cx="336" cy="336"/>
          </a:xfrm>
        </p:grpSpPr>
        <p:sp>
          <p:nvSpPr>
            <p:cNvPr id="4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50" name="Group 7"/>
          <p:cNvGrpSpPr>
            <a:grpSpLocks/>
          </p:cNvGrpSpPr>
          <p:nvPr/>
        </p:nvGrpSpPr>
        <p:grpSpPr bwMode="auto">
          <a:xfrm>
            <a:off x="5911493" y="4888688"/>
            <a:ext cx="533400" cy="533400"/>
            <a:chOff x="1824" y="2736"/>
            <a:chExt cx="336" cy="336"/>
          </a:xfrm>
        </p:grpSpPr>
        <p:sp>
          <p:nvSpPr>
            <p:cNvPr id="5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53" name="Straight Arrow Connector 52"/>
          <p:cNvCxnSpPr>
            <a:stCxn id="42" idx="7"/>
            <a:endCxn id="45" idx="3"/>
          </p:cNvCxnSpPr>
          <p:nvPr/>
        </p:nvCxnSpPr>
        <p:spPr>
          <a:xfrm flipV="1">
            <a:off x="2993416" y="4239073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2" idx="5"/>
            <a:endCxn id="48" idx="2"/>
          </p:cNvCxnSpPr>
          <p:nvPr/>
        </p:nvCxnSpPr>
        <p:spPr>
          <a:xfrm>
            <a:off x="2993416" y="5420173"/>
            <a:ext cx="1144915" cy="90059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8" idx="6"/>
            <a:endCxn id="51" idx="3"/>
          </p:cNvCxnSpPr>
          <p:nvPr/>
        </p:nvCxnSpPr>
        <p:spPr>
          <a:xfrm flipV="1">
            <a:off x="4671731" y="5343973"/>
            <a:ext cx="1317877" cy="97679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5" idx="4"/>
            <a:endCxn id="48" idx="0"/>
          </p:cNvCxnSpPr>
          <p:nvPr/>
        </p:nvCxnSpPr>
        <p:spPr>
          <a:xfrm flipH="1">
            <a:off x="4405031" y="4317188"/>
            <a:ext cx="24190" cy="173687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5" idx="5"/>
            <a:endCxn id="51" idx="1"/>
          </p:cNvCxnSpPr>
          <p:nvPr/>
        </p:nvCxnSpPr>
        <p:spPr>
          <a:xfrm>
            <a:off x="4617806" y="4239073"/>
            <a:ext cx="1371802" cy="7277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 Box 31"/>
          <p:cNvSpPr txBox="1">
            <a:spLocks noChangeArrowheads="1"/>
          </p:cNvSpPr>
          <p:nvPr/>
        </p:nvSpPr>
        <p:spPr bwMode="auto">
          <a:xfrm>
            <a:off x="3300239" y="423907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59" name="Text Box 31"/>
          <p:cNvSpPr txBox="1">
            <a:spLocks noChangeArrowheads="1"/>
          </p:cNvSpPr>
          <p:nvPr/>
        </p:nvSpPr>
        <p:spPr bwMode="auto">
          <a:xfrm>
            <a:off x="5264886" y="571496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60" name="Text Box 31"/>
          <p:cNvSpPr txBox="1">
            <a:spLocks noChangeArrowheads="1"/>
          </p:cNvSpPr>
          <p:nvPr/>
        </p:nvSpPr>
        <p:spPr bwMode="auto">
          <a:xfrm>
            <a:off x="3071531" y="572407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61" name="Text Box 31"/>
          <p:cNvSpPr txBox="1">
            <a:spLocks noChangeArrowheads="1"/>
          </p:cNvSpPr>
          <p:nvPr/>
        </p:nvSpPr>
        <p:spPr bwMode="auto">
          <a:xfrm>
            <a:off x="5129003" y="423907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62" name="Text Box 31"/>
          <p:cNvSpPr txBox="1">
            <a:spLocks noChangeArrowheads="1"/>
          </p:cNvSpPr>
          <p:nvPr/>
        </p:nvSpPr>
        <p:spPr bwMode="auto">
          <a:xfrm>
            <a:off x="4409331" y="488868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17577622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654063" y="2705924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The flow across ANY such cut is the same and is the current flow in the network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926A14F5-46F9-304F-AF16-7D2BF12B9E82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9356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2322832" y="4293969"/>
            <a:ext cx="1" cy="2268452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392614" y="287520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4+10 = 14</a:t>
            </a:r>
          </a:p>
        </p:txBody>
      </p:sp>
      <p:sp>
        <p:nvSpPr>
          <p:cNvPr id="48" name="Rectangle 3">
            <a:extLst>
              <a:ext uri="{FF2B5EF4-FFF2-40B4-BE49-F238E27FC236}">
                <a16:creationId xmlns:a16="http://schemas.microsoft.com/office/drawing/2014/main" id="{A95529EA-18EC-CF42-8F8D-1F86835811F5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39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612648" y="4417836"/>
            <a:ext cx="6317397" cy="2017459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392614" y="287520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4+6+4 = 14</a:t>
            </a:r>
          </a:p>
        </p:txBody>
      </p:sp>
      <p:sp>
        <p:nvSpPr>
          <p:cNvPr id="48" name="Rectangle 3">
            <a:extLst>
              <a:ext uri="{FF2B5EF4-FFF2-40B4-BE49-F238E27FC236}">
                <a16:creationId xmlns:a16="http://schemas.microsoft.com/office/drawing/2014/main" id="{8F6C49EB-28B5-1F42-AF06-CF56BEDF42C1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22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966342" y="4827369"/>
            <a:ext cx="7031880" cy="1241213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392614" y="287520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10+10-6 = 14</a:t>
            </a:r>
          </a:p>
        </p:txBody>
      </p:sp>
      <p:sp>
        <p:nvSpPr>
          <p:cNvPr id="48" name="Rectangle 3">
            <a:extLst>
              <a:ext uri="{FF2B5EF4-FFF2-40B4-BE49-F238E27FC236}">
                <a16:creationId xmlns:a16="http://schemas.microsoft.com/office/drawing/2014/main" id="{6339A0E1-A884-9540-8B34-DB4ECA15C14A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84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54063" y="2705924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The flow across ANY such cut is the same and is the current flow in the network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45711" y="3498157"/>
            <a:ext cx="42242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Why? Can you prove it?</a:t>
            </a:r>
          </a:p>
        </p:txBody>
      </p:sp>
      <p:sp>
        <p:nvSpPr>
          <p:cNvPr id="44" name="Rectangle 3">
            <a:extLst>
              <a:ext uri="{FF2B5EF4-FFF2-40B4-BE49-F238E27FC236}">
                <a16:creationId xmlns:a16="http://schemas.microsoft.com/office/drawing/2014/main" id="{E82B72CE-3B4E-754F-8765-62D0A52BA285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6204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6396" y="1585000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flow across ANY such cut is the same and is the current flow in the network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95488" y="2458157"/>
            <a:ext cx="7135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Inductively?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1329566" y="3463974"/>
            <a:ext cx="7049989" cy="2223989"/>
          </a:xfrm>
        </p:spPr>
        <p:txBody>
          <a:bodyPr>
            <a:normAutofit/>
          </a:bodyPr>
          <a:lstStyle/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altLang="ja-JP" sz="2400" dirty="0">
                <a:sym typeface="Symbol" charset="0"/>
              </a:rPr>
              <a:t>every vertex is on a path from </a:t>
            </a:r>
            <a:r>
              <a:rPr lang="en-US" altLang="ja-JP" sz="2400" i="1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</a:t>
            </a:r>
            <a:r>
              <a:rPr lang="en-US" altLang="ja-JP" sz="2400" i="1" dirty="0">
                <a:sym typeface="Symbol" charset="0"/>
              </a:rPr>
              <a:t>t</a:t>
            </a:r>
            <a:endParaRPr lang="en-US" sz="2400" dirty="0"/>
          </a:p>
          <a:p>
            <a:r>
              <a:rPr lang="en-US" sz="2400" dirty="0"/>
              <a:t>in-flow = out-flow for every vertex (except s, t)</a:t>
            </a:r>
          </a:p>
          <a:p>
            <a:r>
              <a:rPr lang="en-US" sz="2400" dirty="0"/>
              <a:t>flow along an edge cannot exceed the edge capacity</a:t>
            </a:r>
          </a:p>
          <a:p>
            <a:r>
              <a:rPr lang="en-US" sz="2400" dirty="0"/>
              <a:t>flows are positive</a:t>
            </a:r>
          </a:p>
        </p:txBody>
      </p:sp>
    </p:spTree>
    <p:extLst>
      <p:ext uri="{BB962C8B-B14F-4D97-AF65-F5344CB8AC3E}">
        <p14:creationId xmlns:p14="http://schemas.microsoft.com/office/powerpoint/2010/main" val="41171185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6396" y="1585000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flow across ANY such cut is the same and is the current flow in the network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95488" y="2458157"/>
            <a:ext cx="7135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Base case: S</a:t>
            </a:r>
            <a:r>
              <a:rPr lang="en-US" sz="2800" baseline="-25000" dirty="0">
                <a:solidFill>
                  <a:srgbClr val="0000FF"/>
                </a:solidFill>
              </a:rPr>
              <a:t>s</a:t>
            </a:r>
            <a:r>
              <a:rPr lang="en-US" sz="2800" dirty="0">
                <a:solidFill>
                  <a:srgbClr val="0000FF"/>
                </a:solidFill>
              </a:rPr>
              <a:t> = 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95488" y="3353889"/>
            <a:ext cx="63006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Flow is total from from s to t: therefore the total flow out of s should be the flow</a:t>
            </a:r>
          </a:p>
          <a:p>
            <a:pPr marL="457200" indent="-457200">
              <a:buFontTx/>
              <a:buChar char="-"/>
            </a:pPr>
            <a:endParaRPr lang="en-US" sz="2400" dirty="0">
              <a:solidFill>
                <a:srgbClr val="0000FF"/>
              </a:solidFill>
            </a:endParaRPr>
          </a:p>
          <a:p>
            <a:pPr marL="457200" indent="-4572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All flow from s gets to t</a:t>
            </a:r>
          </a:p>
          <a:p>
            <a:pPr marL="914400" lvl="1" indent="-4572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every vertex is on a path from s to t</a:t>
            </a:r>
          </a:p>
          <a:p>
            <a:pPr marL="914400" lvl="1" indent="-4572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in-flow = out-flow</a:t>
            </a:r>
          </a:p>
        </p:txBody>
      </p:sp>
    </p:spTree>
    <p:extLst>
      <p:ext uri="{BB962C8B-B14F-4D97-AF65-F5344CB8AC3E}">
        <p14:creationId xmlns:p14="http://schemas.microsoft.com/office/powerpoint/2010/main" val="396426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6396" y="1585000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flow across ANY such cut is the same and is the current flow in the network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3362" y="2368115"/>
            <a:ext cx="8020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Inductive case: Consider moving a node </a:t>
            </a:r>
            <a:r>
              <a:rPr lang="en-US" sz="2400" i="1" dirty="0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from S</a:t>
            </a:r>
            <a:r>
              <a:rPr lang="en-US" sz="2400" baseline="-25000" dirty="0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to S</a:t>
            </a:r>
            <a:r>
              <a:rPr lang="en-US" sz="2400" baseline="-25000" dirty="0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021561" y="3394639"/>
            <a:ext cx="74546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Is the flow across the different partitions the same?</a:t>
            </a:r>
          </a:p>
        </p:txBody>
      </p:sp>
      <p:sp>
        <p:nvSpPr>
          <p:cNvPr id="35" name="Oval 34"/>
          <p:cNvSpPr/>
          <p:nvPr/>
        </p:nvSpPr>
        <p:spPr>
          <a:xfrm>
            <a:off x="1526732" y="4376419"/>
            <a:ext cx="1772630" cy="2126084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246839" y="4376419"/>
            <a:ext cx="1772630" cy="2126084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7"/>
          <p:cNvGrpSpPr>
            <a:grpSpLocks/>
          </p:cNvGrpSpPr>
          <p:nvPr/>
        </p:nvGrpSpPr>
        <p:grpSpPr bwMode="auto">
          <a:xfrm>
            <a:off x="3520876" y="5080896"/>
            <a:ext cx="533400" cy="533400"/>
            <a:chOff x="1824" y="2736"/>
            <a:chExt cx="336" cy="336"/>
          </a:xfrm>
        </p:grpSpPr>
        <p:sp>
          <p:nvSpPr>
            <p:cNvPr id="5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x</a:t>
              </a:r>
            </a:p>
          </p:txBody>
        </p:sp>
      </p:grpSp>
      <p:cxnSp>
        <p:nvCxnSpPr>
          <p:cNvPr id="38" name="Straight Arrow Connector 37"/>
          <p:cNvCxnSpPr>
            <a:endCxn id="51" idx="1"/>
          </p:cNvCxnSpPr>
          <p:nvPr/>
        </p:nvCxnSpPr>
        <p:spPr>
          <a:xfrm>
            <a:off x="2940437" y="4956260"/>
            <a:ext cx="658554" cy="20275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862322" y="5412786"/>
            <a:ext cx="65855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1" idx="3"/>
          </p:cNvCxnSpPr>
          <p:nvPr/>
        </p:nvCxnSpPr>
        <p:spPr>
          <a:xfrm flipH="1">
            <a:off x="2938522" y="5536181"/>
            <a:ext cx="660469" cy="13875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4054276" y="4956260"/>
            <a:ext cx="660469" cy="27750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51" idx="6"/>
          </p:cNvCxnSpPr>
          <p:nvPr/>
        </p:nvCxnSpPr>
        <p:spPr>
          <a:xfrm flipH="1" flipV="1">
            <a:off x="4054276" y="5347596"/>
            <a:ext cx="660469" cy="2526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985629" y="5538568"/>
            <a:ext cx="660469" cy="27512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368387" y="4252167"/>
            <a:ext cx="0" cy="2070859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205424" y="4252167"/>
            <a:ext cx="0" cy="2070859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7155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sp>
        <p:nvSpPr>
          <p:cNvPr id="8" name="Oval 7"/>
          <p:cNvSpPr/>
          <p:nvPr/>
        </p:nvSpPr>
        <p:spPr>
          <a:xfrm>
            <a:off x="1603553" y="2814987"/>
            <a:ext cx="1772630" cy="2126084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3660" y="2814987"/>
            <a:ext cx="1772630" cy="2126084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597697" y="351946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x</a:t>
              </a:r>
            </a:p>
          </p:txBody>
        </p:sp>
      </p:grpSp>
      <p:cxnSp>
        <p:nvCxnSpPr>
          <p:cNvPr id="13" name="Straight Arrow Connector 12"/>
          <p:cNvCxnSpPr>
            <a:endCxn id="11" idx="1"/>
          </p:cNvCxnSpPr>
          <p:nvPr/>
        </p:nvCxnSpPr>
        <p:spPr>
          <a:xfrm>
            <a:off x="3017258" y="3394828"/>
            <a:ext cx="658554" cy="20275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939143" y="3851354"/>
            <a:ext cx="65855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3"/>
          </p:cNvCxnSpPr>
          <p:nvPr/>
        </p:nvCxnSpPr>
        <p:spPr>
          <a:xfrm flipH="1">
            <a:off x="3015343" y="3974749"/>
            <a:ext cx="660469" cy="13875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131097" y="3394828"/>
            <a:ext cx="660469" cy="27750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1" idx="6"/>
          </p:cNvCxnSpPr>
          <p:nvPr/>
        </p:nvCxnSpPr>
        <p:spPr>
          <a:xfrm flipH="1" flipV="1">
            <a:off x="4131097" y="3786164"/>
            <a:ext cx="660469" cy="2526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62450" y="3977136"/>
            <a:ext cx="660469" cy="27512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445208" y="2690735"/>
            <a:ext cx="0" cy="2070859"/>
          </a:xfrm>
          <a:prstGeom prst="line">
            <a:avLst/>
          </a:prstGeom>
          <a:ln w="38100" cmpd="sng">
            <a:solidFill>
              <a:srgbClr val="7030A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282245" y="2690735"/>
            <a:ext cx="0" cy="2070859"/>
          </a:xfrm>
          <a:prstGeom prst="line">
            <a:avLst/>
          </a:prstGeom>
          <a:ln w="38100" cmpd="sng">
            <a:solidFill>
              <a:srgbClr val="FF76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837507" y="4929055"/>
            <a:ext cx="2379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in-flow = out-flow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8839" y="2236879"/>
            <a:ext cx="3682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cut = left-inflow(x) – left-outflow(x)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82245" y="2238549"/>
            <a:ext cx="5370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7600"/>
                </a:solidFill>
              </a:rPr>
              <a:t>cut = right-outflow(x) – right-inflow(x)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2054" y="5000107"/>
            <a:ext cx="6821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left-inflow(x) + right-inflow(x) = left-outflow(x) + right-outflow(x)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7001" y="5521839"/>
            <a:ext cx="6821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left-inflow(x) - left-outflow(x) = right-outflow(x) – right-inflow(x)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18E0348-FE6A-EC44-9254-39805D156514}"/>
              </a:ext>
            </a:extLst>
          </p:cNvPr>
          <p:cNvSpPr txBox="1"/>
          <p:nvPr/>
        </p:nvSpPr>
        <p:spPr>
          <a:xfrm>
            <a:off x="612648" y="1635151"/>
            <a:ext cx="8020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Inductive case: Consider moving a node </a:t>
            </a:r>
            <a:r>
              <a:rPr lang="en-US" sz="2400" i="1" dirty="0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from S</a:t>
            </a:r>
            <a:r>
              <a:rPr lang="en-US" sz="2400" baseline="-25000" dirty="0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to S</a:t>
            </a:r>
            <a:r>
              <a:rPr lang="en-US" sz="2400" baseline="-25000" dirty="0">
                <a:solidFill>
                  <a:srgbClr val="0000FF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57451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2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3340924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The flow across ANY such cut is the same and is the current flow in the network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5E0ADD8-D5F9-D841-A94F-ED09AC90D889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635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networking</a:t>
            </a:r>
          </a:p>
        </p:txBody>
      </p:sp>
      <p:grpSp>
        <p:nvGrpSpPr>
          <p:cNvPr id="41" name="Group 4"/>
          <p:cNvGrpSpPr>
            <a:grpSpLocks/>
          </p:cNvGrpSpPr>
          <p:nvPr/>
        </p:nvGrpSpPr>
        <p:grpSpPr bwMode="auto">
          <a:xfrm>
            <a:off x="2538131" y="4964888"/>
            <a:ext cx="533400" cy="533400"/>
            <a:chOff x="1824" y="2736"/>
            <a:chExt cx="336" cy="336"/>
          </a:xfrm>
        </p:grpSpPr>
        <p:sp>
          <p:nvSpPr>
            <p:cNvPr id="42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44" name="Group 7"/>
          <p:cNvGrpSpPr>
            <a:grpSpLocks/>
          </p:cNvGrpSpPr>
          <p:nvPr/>
        </p:nvGrpSpPr>
        <p:grpSpPr bwMode="auto">
          <a:xfrm>
            <a:off x="4162521" y="3783788"/>
            <a:ext cx="533400" cy="533400"/>
            <a:chOff x="1824" y="2736"/>
            <a:chExt cx="336" cy="336"/>
          </a:xfrm>
        </p:grpSpPr>
        <p:sp>
          <p:nvSpPr>
            <p:cNvPr id="45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47" name="Group 7"/>
          <p:cNvGrpSpPr>
            <a:grpSpLocks/>
          </p:cNvGrpSpPr>
          <p:nvPr/>
        </p:nvGrpSpPr>
        <p:grpSpPr bwMode="auto">
          <a:xfrm>
            <a:off x="4138331" y="6054064"/>
            <a:ext cx="533400" cy="533400"/>
            <a:chOff x="1824" y="2736"/>
            <a:chExt cx="336" cy="336"/>
          </a:xfrm>
        </p:grpSpPr>
        <p:sp>
          <p:nvSpPr>
            <p:cNvPr id="4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50" name="Group 7"/>
          <p:cNvGrpSpPr>
            <a:grpSpLocks/>
          </p:cNvGrpSpPr>
          <p:nvPr/>
        </p:nvGrpSpPr>
        <p:grpSpPr bwMode="auto">
          <a:xfrm>
            <a:off x="5911493" y="4888688"/>
            <a:ext cx="533400" cy="533400"/>
            <a:chOff x="1824" y="2736"/>
            <a:chExt cx="336" cy="336"/>
          </a:xfrm>
        </p:grpSpPr>
        <p:sp>
          <p:nvSpPr>
            <p:cNvPr id="5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53" name="Straight Arrow Connector 52"/>
          <p:cNvCxnSpPr>
            <a:stCxn id="42" idx="7"/>
            <a:endCxn id="45" idx="3"/>
          </p:cNvCxnSpPr>
          <p:nvPr/>
        </p:nvCxnSpPr>
        <p:spPr>
          <a:xfrm flipV="1">
            <a:off x="2993416" y="4239073"/>
            <a:ext cx="1247220" cy="803930"/>
          </a:xfrm>
          <a:prstGeom prst="straightConnector1">
            <a:avLst/>
          </a:prstGeom>
          <a:ln w="57150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2" idx="5"/>
            <a:endCxn id="48" idx="2"/>
          </p:cNvCxnSpPr>
          <p:nvPr/>
        </p:nvCxnSpPr>
        <p:spPr>
          <a:xfrm>
            <a:off x="2993416" y="5420173"/>
            <a:ext cx="1144915" cy="9005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8" idx="6"/>
            <a:endCxn id="51" idx="3"/>
          </p:cNvCxnSpPr>
          <p:nvPr/>
        </p:nvCxnSpPr>
        <p:spPr>
          <a:xfrm flipV="1">
            <a:off x="4671731" y="5343973"/>
            <a:ext cx="1317877" cy="976791"/>
          </a:xfrm>
          <a:prstGeom prst="straightConnector1">
            <a:avLst/>
          </a:prstGeom>
          <a:ln w="57150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5" idx="4"/>
            <a:endCxn id="48" idx="0"/>
          </p:cNvCxnSpPr>
          <p:nvPr/>
        </p:nvCxnSpPr>
        <p:spPr>
          <a:xfrm flipH="1">
            <a:off x="4405031" y="4317188"/>
            <a:ext cx="24190" cy="1736876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5" idx="5"/>
            <a:endCxn id="51" idx="1"/>
          </p:cNvCxnSpPr>
          <p:nvPr/>
        </p:nvCxnSpPr>
        <p:spPr>
          <a:xfrm>
            <a:off x="4617806" y="4239073"/>
            <a:ext cx="1371802" cy="727730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 Box 31"/>
          <p:cNvSpPr txBox="1">
            <a:spLocks noChangeArrowheads="1"/>
          </p:cNvSpPr>
          <p:nvPr/>
        </p:nvSpPr>
        <p:spPr bwMode="auto">
          <a:xfrm>
            <a:off x="2993416" y="4239073"/>
            <a:ext cx="9926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59" name="Text Box 31"/>
          <p:cNvSpPr txBox="1">
            <a:spLocks noChangeArrowheads="1"/>
          </p:cNvSpPr>
          <p:nvPr/>
        </p:nvSpPr>
        <p:spPr bwMode="auto">
          <a:xfrm>
            <a:off x="5264885" y="5714963"/>
            <a:ext cx="11800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60" name="Text Box 31"/>
          <p:cNvSpPr txBox="1">
            <a:spLocks noChangeArrowheads="1"/>
          </p:cNvSpPr>
          <p:nvPr/>
        </p:nvSpPr>
        <p:spPr bwMode="auto">
          <a:xfrm>
            <a:off x="2614331" y="5724073"/>
            <a:ext cx="1143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61" name="Text Box 31"/>
          <p:cNvSpPr txBox="1">
            <a:spLocks noChangeArrowheads="1"/>
          </p:cNvSpPr>
          <p:nvPr/>
        </p:nvSpPr>
        <p:spPr bwMode="auto">
          <a:xfrm>
            <a:off x="5129003" y="4239073"/>
            <a:ext cx="10141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62" name="Text Box 31"/>
          <p:cNvSpPr txBox="1">
            <a:spLocks noChangeArrowheads="1"/>
          </p:cNvSpPr>
          <p:nvPr/>
        </p:nvSpPr>
        <p:spPr bwMode="auto">
          <a:xfrm>
            <a:off x="4409330" y="4888688"/>
            <a:ext cx="8555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66" name="TextBox 65"/>
          <p:cNvSpPr txBox="1"/>
          <p:nvPr/>
        </p:nvSpPr>
        <p:spPr>
          <a:xfrm>
            <a:off x="6916786" y="4820753"/>
            <a:ext cx="1670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 units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sz="quarter" idx="1"/>
          </p:nvPr>
        </p:nvSpPr>
        <p:spPr>
          <a:xfrm>
            <a:off x="375025" y="1600200"/>
            <a:ext cx="7797457" cy="2348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You decide to create your own campus network:</a:t>
            </a:r>
          </a:p>
          <a:p>
            <a:pPr lvl="1"/>
            <a:r>
              <a:rPr lang="en-US" sz="2000" dirty="0"/>
              <a:t>You get three of your friends and string some network cables</a:t>
            </a:r>
          </a:p>
          <a:p>
            <a:pPr lvl="1"/>
            <a:r>
              <a:rPr lang="en-US" sz="2000" dirty="0"/>
              <a:t>Because of capacity (due to cable type, distance, computer, </a:t>
            </a:r>
            <a:r>
              <a:rPr lang="en-US" sz="2000" dirty="0" err="1"/>
              <a:t>etc</a:t>
            </a:r>
            <a:r>
              <a:rPr lang="en-US" sz="2000" dirty="0"/>
              <a:t>) you can only send a certain amount of data to each person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If edges denote capacity, what is the maximum throughput you can you send from S to T?</a:t>
            </a:r>
          </a:p>
        </p:txBody>
      </p:sp>
    </p:spTree>
    <p:extLst>
      <p:ext uri="{BB962C8B-B14F-4D97-AF65-F5344CB8AC3E}">
        <p14:creationId xmlns:p14="http://schemas.microsoft.com/office/powerpoint/2010/main" val="23800706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of a cut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09608" y="49416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33998" y="37605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33998" y="53399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37212" y="47576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64893" y="42158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64893" y="53969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67398" y="56066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00698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67398" y="40272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871716" y="421585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30245" y="55998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39643" y="55351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63972" y="36467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28308" y="46222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54103" y="37605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54103" y="53399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20803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189283" y="42158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987503" y="40272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987503" y="50243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20803" y="45332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48195" y="40134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40711" y="53399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30245" y="43498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sp>
        <p:nvSpPr>
          <p:cNvPr id="3" name="Rectangle 2"/>
          <p:cNvSpPr/>
          <p:nvPr/>
        </p:nvSpPr>
        <p:spPr>
          <a:xfrm>
            <a:off x="715297" y="1614817"/>
            <a:ext cx="7651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sym typeface="Symbol" charset="0"/>
              </a:rPr>
              <a:t>The “</a:t>
            </a:r>
            <a:r>
              <a:rPr lang="en-US" altLang="ja-JP" sz="2400" b="1" dirty="0">
                <a:solidFill>
                  <a:srgbClr val="FF6600"/>
                </a:solidFill>
                <a:sym typeface="Symbol" charset="0"/>
              </a:rPr>
              <a:t>capacity of a cut</a:t>
            </a:r>
            <a:r>
              <a:rPr lang="en-US" altLang="ja-JP" sz="2400" dirty="0">
                <a:sym typeface="Symbol" charset="0"/>
              </a:rPr>
              <a:t>” is the maximum flow that we </a:t>
            </a:r>
            <a:r>
              <a:rPr lang="en-US" altLang="ja-JP" sz="2400" i="1" dirty="0">
                <a:solidFill>
                  <a:srgbClr val="008000"/>
                </a:solidFill>
                <a:sym typeface="Symbol" charset="0"/>
              </a:rPr>
              <a:t>could</a:t>
            </a:r>
            <a:r>
              <a:rPr lang="en-US" altLang="ja-JP" sz="2400" dirty="0">
                <a:sym typeface="Symbol" charset="0"/>
              </a:rPr>
              <a:t> send from nodes in S</a:t>
            </a:r>
            <a:r>
              <a:rPr lang="en-US" altLang="ja-JP" sz="2400" baseline="-25000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nodes in S</a:t>
            </a:r>
            <a:r>
              <a:rPr lang="en-US" altLang="ja-JP" sz="2400" baseline="-25000" dirty="0">
                <a:sym typeface="Symbol" charset="0"/>
              </a:rPr>
              <a:t>t</a:t>
            </a:r>
            <a:r>
              <a:rPr lang="en-US" altLang="ja-JP" sz="2400" dirty="0">
                <a:sym typeface="Symbol" charset="0"/>
              </a:rPr>
              <a:t> (i.e. across the cut)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109608" y="2592750"/>
            <a:ext cx="753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do we calculate the capacity?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1739643" y="3760569"/>
            <a:ext cx="2608891" cy="2410596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35143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of a cut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09608" y="49416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33998" y="37605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33998" y="53399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37212" y="47576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64893" y="42158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64893" y="53969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67398" y="56066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00698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67398" y="40272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871716" y="421585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30245" y="55998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39643" y="55351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63972" y="36467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28308" y="46222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54103" y="37605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54103" y="53399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20803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189283" y="42158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987503" y="40272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987503" y="50243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20803" y="45332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48195" y="40134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40711" y="53399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30245" y="43498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907540" y="2523720"/>
            <a:ext cx="753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Capacity is the sum of the edges from S</a:t>
            </a:r>
            <a:r>
              <a:rPr lang="en-US" sz="2400" baseline="-25000" dirty="0">
                <a:solidFill>
                  <a:srgbClr val="0000FF"/>
                </a:solidFill>
              </a:rPr>
              <a:t>s</a:t>
            </a:r>
            <a:r>
              <a:rPr lang="en-US" sz="2400" dirty="0">
                <a:solidFill>
                  <a:srgbClr val="0000FF"/>
                </a:solidFill>
              </a:rPr>
              <a:t> to S</a:t>
            </a:r>
            <a:r>
              <a:rPr lang="en-US" sz="2400" baseline="-25000" dirty="0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1739643" y="3760569"/>
            <a:ext cx="2608891" cy="2410596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B5CD42C0-0E69-5F45-AA37-32FFD125C07B}"/>
              </a:ext>
            </a:extLst>
          </p:cNvPr>
          <p:cNvSpPr txBox="1"/>
          <p:nvPr/>
        </p:nvSpPr>
        <p:spPr>
          <a:xfrm>
            <a:off x="3513939" y="6284984"/>
            <a:ext cx="2053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600FF"/>
                </a:solidFill>
              </a:rPr>
              <a:t>10 + 9 = 19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913CC55-A676-5E47-84D5-D875126C69FD}"/>
              </a:ext>
            </a:extLst>
          </p:cNvPr>
          <p:cNvSpPr/>
          <p:nvPr/>
        </p:nvSpPr>
        <p:spPr>
          <a:xfrm>
            <a:off x="715297" y="1614817"/>
            <a:ext cx="7651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sym typeface="Symbol" charset="0"/>
              </a:rPr>
              <a:t>The “</a:t>
            </a:r>
            <a:r>
              <a:rPr lang="en-US" altLang="ja-JP" sz="2400" b="1" dirty="0">
                <a:solidFill>
                  <a:srgbClr val="FF6600"/>
                </a:solidFill>
                <a:sym typeface="Symbol" charset="0"/>
              </a:rPr>
              <a:t>capacity of a cut</a:t>
            </a:r>
            <a:r>
              <a:rPr lang="en-US" altLang="ja-JP" sz="2400" dirty="0">
                <a:sym typeface="Symbol" charset="0"/>
              </a:rPr>
              <a:t>” is the maximum flow that we </a:t>
            </a:r>
            <a:r>
              <a:rPr lang="en-US" altLang="ja-JP" sz="2400" i="1" dirty="0">
                <a:solidFill>
                  <a:srgbClr val="008000"/>
                </a:solidFill>
                <a:sym typeface="Symbol" charset="0"/>
              </a:rPr>
              <a:t>could</a:t>
            </a:r>
            <a:r>
              <a:rPr lang="en-US" altLang="ja-JP" sz="2400" dirty="0">
                <a:sym typeface="Symbol" charset="0"/>
              </a:rPr>
              <a:t> send from nodes in S</a:t>
            </a:r>
            <a:r>
              <a:rPr lang="en-US" altLang="ja-JP" sz="2400" baseline="-25000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nodes in S</a:t>
            </a:r>
            <a:r>
              <a:rPr lang="en-US" altLang="ja-JP" sz="2400" baseline="-25000" dirty="0">
                <a:sym typeface="Symbol" charset="0"/>
              </a:rPr>
              <a:t>t</a:t>
            </a:r>
            <a:r>
              <a:rPr lang="en-US" altLang="ja-JP" sz="2400" dirty="0">
                <a:sym typeface="Symbol" charset="0"/>
              </a:rPr>
              <a:t> (i.e. across the cut)</a:t>
            </a:r>
          </a:p>
        </p:txBody>
      </p:sp>
    </p:spTree>
    <p:extLst>
      <p:ext uri="{BB962C8B-B14F-4D97-AF65-F5344CB8AC3E}">
        <p14:creationId xmlns:p14="http://schemas.microsoft.com/office/powerpoint/2010/main" val="12575272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of a cut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09608" y="49416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33998" y="37605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33998" y="53399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37212" y="47576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64893" y="42158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64893" y="53969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67398" y="56066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00698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67398" y="40272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871716" y="421585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30245" y="55998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39643" y="55351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63972" y="36467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28308" y="46222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54103" y="37605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54103" y="53399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20803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189283" y="42158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987503" y="40272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987503" y="50243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20803" y="45332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48195" y="40134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40711" y="53399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30245" y="43498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1739643" y="3760569"/>
            <a:ext cx="2608891" cy="2410596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557516" y="2985385"/>
            <a:ext cx="222140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Why?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B018B35-81FB-5542-ACD9-38CB9960C7AB}"/>
              </a:ext>
            </a:extLst>
          </p:cNvPr>
          <p:cNvSpPr/>
          <p:nvPr/>
        </p:nvSpPr>
        <p:spPr>
          <a:xfrm>
            <a:off x="715297" y="1614817"/>
            <a:ext cx="7651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sym typeface="Symbol" charset="0"/>
              </a:rPr>
              <a:t>The “</a:t>
            </a:r>
            <a:r>
              <a:rPr lang="en-US" altLang="ja-JP" sz="2400" b="1" dirty="0">
                <a:solidFill>
                  <a:srgbClr val="FF6600"/>
                </a:solidFill>
                <a:sym typeface="Symbol" charset="0"/>
              </a:rPr>
              <a:t>capacity of a cut</a:t>
            </a:r>
            <a:r>
              <a:rPr lang="en-US" altLang="ja-JP" sz="2400" dirty="0">
                <a:sym typeface="Symbol" charset="0"/>
              </a:rPr>
              <a:t>” is the maximum flow that we </a:t>
            </a:r>
            <a:r>
              <a:rPr lang="en-US" altLang="ja-JP" sz="2400" i="1" dirty="0">
                <a:solidFill>
                  <a:srgbClr val="008000"/>
                </a:solidFill>
                <a:sym typeface="Symbol" charset="0"/>
              </a:rPr>
              <a:t>could</a:t>
            </a:r>
            <a:r>
              <a:rPr lang="en-US" altLang="ja-JP" sz="2400" dirty="0">
                <a:sym typeface="Symbol" charset="0"/>
              </a:rPr>
              <a:t> send from nodes in S</a:t>
            </a:r>
            <a:r>
              <a:rPr lang="en-US" altLang="ja-JP" sz="2400" baseline="-25000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nodes in S</a:t>
            </a:r>
            <a:r>
              <a:rPr lang="en-US" altLang="ja-JP" sz="2400" baseline="-25000" dirty="0">
                <a:sym typeface="Symbol" charset="0"/>
              </a:rPr>
              <a:t>t</a:t>
            </a:r>
            <a:r>
              <a:rPr lang="en-US" altLang="ja-JP" sz="2400" dirty="0">
                <a:sym typeface="Symbol" charset="0"/>
              </a:rPr>
              <a:t> (i.e. across the cut)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E77E3DC-E6FF-F648-8CF7-F74F376246F4}"/>
              </a:ext>
            </a:extLst>
          </p:cNvPr>
          <p:cNvSpPr txBox="1"/>
          <p:nvPr/>
        </p:nvSpPr>
        <p:spPr>
          <a:xfrm>
            <a:off x="907540" y="2523720"/>
            <a:ext cx="753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Capacity is the sum of the edges from S</a:t>
            </a:r>
            <a:r>
              <a:rPr lang="en-US" sz="2400" baseline="-25000" dirty="0">
                <a:solidFill>
                  <a:srgbClr val="0000FF"/>
                </a:solidFill>
              </a:rPr>
              <a:t>s</a:t>
            </a:r>
            <a:r>
              <a:rPr lang="en-US" sz="2400" dirty="0">
                <a:solidFill>
                  <a:srgbClr val="0000FF"/>
                </a:solidFill>
              </a:rPr>
              <a:t> to S</a:t>
            </a:r>
            <a:r>
              <a:rPr lang="en-US" sz="2400" baseline="-25000" dirty="0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036695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of a cut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07540" y="3363075"/>
            <a:ext cx="67265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Any more and we would violate the edge capacity constraint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Any less and it would not be maximal, since we could simply increase the flow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14F15E-C636-6242-B74C-0F3B95F1933F}"/>
              </a:ext>
            </a:extLst>
          </p:cNvPr>
          <p:cNvSpPr/>
          <p:nvPr/>
        </p:nvSpPr>
        <p:spPr>
          <a:xfrm>
            <a:off x="715297" y="1614817"/>
            <a:ext cx="7651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sym typeface="Symbol" charset="0"/>
              </a:rPr>
              <a:t>The “</a:t>
            </a:r>
            <a:r>
              <a:rPr lang="en-US" altLang="ja-JP" sz="2400" b="1" dirty="0">
                <a:solidFill>
                  <a:srgbClr val="FF6600"/>
                </a:solidFill>
                <a:sym typeface="Symbol" charset="0"/>
              </a:rPr>
              <a:t>capacity of a cut</a:t>
            </a:r>
            <a:r>
              <a:rPr lang="en-US" altLang="ja-JP" sz="2400" dirty="0">
                <a:sym typeface="Symbol" charset="0"/>
              </a:rPr>
              <a:t>” is the maximum flow that we </a:t>
            </a:r>
            <a:r>
              <a:rPr lang="en-US" altLang="ja-JP" sz="2400" i="1" dirty="0">
                <a:solidFill>
                  <a:srgbClr val="008000"/>
                </a:solidFill>
                <a:sym typeface="Symbol" charset="0"/>
              </a:rPr>
              <a:t>could</a:t>
            </a:r>
            <a:r>
              <a:rPr lang="en-US" altLang="ja-JP" sz="2400" dirty="0">
                <a:sym typeface="Symbol" charset="0"/>
              </a:rPr>
              <a:t> send from nodes in S</a:t>
            </a:r>
            <a:r>
              <a:rPr lang="en-US" altLang="ja-JP" sz="2400" baseline="-25000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nodes in S</a:t>
            </a:r>
            <a:r>
              <a:rPr lang="en-US" altLang="ja-JP" sz="2400" baseline="-25000" dirty="0">
                <a:sym typeface="Symbol" charset="0"/>
              </a:rPr>
              <a:t>t</a:t>
            </a:r>
            <a:r>
              <a:rPr lang="en-US" altLang="ja-JP" sz="2400" dirty="0">
                <a:sym typeface="Symbol" charset="0"/>
              </a:rPr>
              <a:t> (i.e. across the cut)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E2DB18-7AD8-3A44-80A5-B7B9087EDE82}"/>
              </a:ext>
            </a:extLst>
          </p:cNvPr>
          <p:cNvSpPr txBox="1"/>
          <p:nvPr/>
        </p:nvSpPr>
        <p:spPr>
          <a:xfrm>
            <a:off x="907540" y="2523720"/>
            <a:ext cx="753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Capacity is the sum of the edges from S</a:t>
            </a:r>
            <a:r>
              <a:rPr lang="en-US" sz="2400" baseline="-25000" dirty="0">
                <a:solidFill>
                  <a:srgbClr val="0000FF"/>
                </a:solidFill>
              </a:rPr>
              <a:t>s</a:t>
            </a:r>
            <a:r>
              <a:rPr lang="en-US" sz="2400" dirty="0">
                <a:solidFill>
                  <a:srgbClr val="0000FF"/>
                </a:solidFill>
              </a:rPr>
              <a:t> to S</a:t>
            </a:r>
            <a:r>
              <a:rPr lang="en-US" sz="2400" baseline="-25000" dirty="0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58495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https://www.youtube.com/watch?v=BSVms6cT9nk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3546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4527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A cut is a partitioning of the vertices into two sets S</a:t>
            </a:r>
            <a:r>
              <a:rPr lang="en-US" sz="2800" baseline="-25000" dirty="0"/>
              <a:t>s</a:t>
            </a:r>
            <a:r>
              <a:rPr lang="en-US" sz="2800" dirty="0"/>
              <a:t> and S</a:t>
            </a:r>
            <a:r>
              <a:rPr lang="en-US" sz="2800" baseline="-25000" dirty="0"/>
              <a:t>t</a:t>
            </a:r>
            <a:r>
              <a:rPr lang="en-US" sz="2800" dirty="0"/>
              <a:t> = V- S</a:t>
            </a:r>
            <a:r>
              <a:rPr lang="en-US" sz="2800" baseline="-25000" dirty="0"/>
              <a:t>s</a:t>
            </a: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For any cut where s </a:t>
            </a:r>
            <a:r>
              <a:rPr lang="en-US" altLang="ja-JP" sz="2800" dirty="0">
                <a:sym typeface="Symbol" charset="0"/>
              </a:rPr>
              <a:t> </a:t>
            </a:r>
            <a:r>
              <a:rPr lang="en-US" sz="2800" dirty="0"/>
              <a:t>S</a:t>
            </a:r>
            <a:r>
              <a:rPr lang="en-US" sz="2800" baseline="-25000" dirty="0"/>
              <a:t>s</a:t>
            </a:r>
            <a:r>
              <a:rPr lang="en-US" altLang="ja-JP" sz="2800" dirty="0">
                <a:sym typeface="Symbol" charset="0"/>
              </a:rPr>
              <a:t> and t  </a:t>
            </a: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altLang="ja-JP" sz="2800" dirty="0">
                <a:sym typeface="Symbol" charset="0"/>
              </a:rPr>
              <a:t>, i.e. the cut partitions the source from the sink</a:t>
            </a:r>
          </a:p>
          <a:p>
            <a:pPr lvl="1"/>
            <a:r>
              <a:rPr lang="en-US" sz="2500" dirty="0"/>
              <a:t>the flow across any such cut is the same</a:t>
            </a:r>
          </a:p>
          <a:p>
            <a:pPr lvl="1"/>
            <a:r>
              <a:rPr lang="en-US" sz="2500" dirty="0"/>
              <a:t>the maximum capacity (i.e. flow) across the cut is the sum of the capacities for edges from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sz="2500" dirty="0"/>
              <a:t> to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endParaRPr lang="en-US" sz="25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32228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flow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4895530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3714430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5293802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4711515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4169715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5350815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5560502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3981130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4169715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555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548904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3600611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457609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3714430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5293802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4169715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3981130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4978215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448706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396732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529380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4303705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637823" y="6044696"/>
            <a:ext cx="3536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Are we done?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Is this the best we can do?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822127" cy="1796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For any cut where s </a:t>
            </a:r>
            <a:r>
              <a:rPr lang="en-US" altLang="ja-JP" sz="24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4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endParaRPr lang="en-US" altLang="ja-JP" sz="2400" dirty="0">
              <a:sym typeface="Symbol" charset="0"/>
            </a:endParaRPr>
          </a:p>
          <a:p>
            <a:pPr lvl="1"/>
            <a:r>
              <a:rPr lang="en-US" sz="2400" dirty="0"/>
              <a:t>the flow across the cut is the same</a:t>
            </a:r>
          </a:p>
          <a:p>
            <a:pPr lvl="1"/>
            <a:r>
              <a:rPr lang="en-US" sz="2400" dirty="0"/>
              <a:t>the maximum capacity (i.e. flow) across the cut is the sum of the capacities for edges from S</a:t>
            </a:r>
            <a:r>
              <a:rPr lang="en-US" sz="2400" baseline="-25000" dirty="0"/>
              <a:t>s</a:t>
            </a:r>
            <a:r>
              <a:rPr lang="en-US" sz="2400" dirty="0"/>
              <a:t> to S</a:t>
            </a:r>
            <a:r>
              <a:rPr lang="en-US" sz="2400" baseline="-25000" dirty="0"/>
              <a:t>t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97114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flow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4895530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3714430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5293802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4711515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4169715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5350815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5560502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3981130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4169715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555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548904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3600611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457609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3714430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5293802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4169715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3981130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4978215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448706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396732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529380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4303705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1035248" y="6125314"/>
            <a:ext cx="7068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We can do no better than the minimum capacity cut! 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1D0E44DB-19C7-2F47-93C8-6D33DFE1C0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822127" cy="1796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For any cut where s </a:t>
            </a:r>
            <a:r>
              <a:rPr lang="en-US" altLang="ja-JP" sz="24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4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endParaRPr lang="en-US" altLang="ja-JP" sz="2400" dirty="0">
              <a:sym typeface="Symbol" charset="0"/>
            </a:endParaRPr>
          </a:p>
          <a:p>
            <a:pPr lvl="1"/>
            <a:r>
              <a:rPr lang="en-US" sz="2400" dirty="0"/>
              <a:t>the flow across the cut is the same</a:t>
            </a:r>
          </a:p>
          <a:p>
            <a:pPr lvl="1"/>
            <a:r>
              <a:rPr lang="en-US" sz="2400" dirty="0"/>
              <a:t>the maximum capacity (i.e. flow) across the cut is the sum of the capacities for edges from S</a:t>
            </a:r>
            <a:r>
              <a:rPr lang="en-US" sz="2400" baseline="-25000" dirty="0"/>
              <a:t>s</a:t>
            </a:r>
            <a:r>
              <a:rPr lang="en-US" sz="2400" dirty="0"/>
              <a:t> to S</a:t>
            </a:r>
            <a:r>
              <a:rPr lang="en-US" sz="2400" baseline="-25000" dirty="0"/>
              <a:t>t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693560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flow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4895530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3714430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5293802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4711515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4169715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5350815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5560502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3981130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4169715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555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548904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3600611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457609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3714430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5293802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4169715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3981130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4978215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448706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396732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529380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4303705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is the minimum capacity cut for this graph?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H="1" flipV="1">
            <a:off x="4294454" y="3416606"/>
            <a:ext cx="2608891" cy="2410596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427866" y="261359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Capacity = 10 + 4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10213" y="6127532"/>
            <a:ext cx="3536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this the best we can do?</a:t>
            </a:r>
          </a:p>
        </p:txBody>
      </p:sp>
    </p:spTree>
    <p:extLst>
      <p:ext uri="{BB962C8B-B14F-4D97-AF65-F5344CB8AC3E}">
        <p14:creationId xmlns:p14="http://schemas.microsoft.com/office/powerpoint/2010/main" val="283415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flow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4895530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3714430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5293802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4711515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4169715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5350815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5560502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3981130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4169715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555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548904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3600611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457609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3714430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5293802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4169715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3981130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4978215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448706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396732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529380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4303705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is the minimum capacity cut for this graph?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H="1" flipV="1">
            <a:off x="4294454" y="3416606"/>
            <a:ext cx="2608891" cy="2410596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427866" y="261359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Capacity = 10 + 4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510179" y="6155144"/>
            <a:ext cx="6912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flow = minimum capacity, so we can do no better</a:t>
            </a:r>
          </a:p>
        </p:txBody>
      </p:sp>
    </p:spTree>
    <p:extLst>
      <p:ext uri="{BB962C8B-B14F-4D97-AF65-F5344CB8AC3E}">
        <p14:creationId xmlns:p14="http://schemas.microsoft.com/office/powerpoint/2010/main" val="3891471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flow problem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21559" y="330203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545949" y="212093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545949" y="370031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249163" y="311802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376844" y="257622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376844" y="375732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079349" y="396701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12649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079349" y="238763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683667" y="257622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42196" y="396023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551594" y="389555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675923" y="200712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40259" y="29826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266054" y="212093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266054" y="370031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32754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01234" y="257622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799454" y="238763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799454" y="338472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32754" y="28935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460146" y="237383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452662" y="37003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42196" y="271021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722587" y="4292851"/>
            <a:ext cx="2074458" cy="2765944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4886924" y="5011482"/>
            <a:ext cx="34098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much water flow can we continually send from s to t?</a:t>
            </a:r>
          </a:p>
        </p:txBody>
      </p:sp>
    </p:spTree>
    <p:extLst>
      <p:ext uri="{BB962C8B-B14F-4D97-AF65-F5344CB8AC3E}">
        <p14:creationId xmlns:p14="http://schemas.microsoft.com/office/powerpoint/2010/main" val="15537652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76592" y="31698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00866" y="5315209"/>
            <a:ext cx="4364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do we determine the path to send flow down?</a:t>
            </a:r>
          </a:p>
        </p:txBody>
      </p:sp>
    </p:spTree>
    <p:extLst>
      <p:ext uri="{BB962C8B-B14F-4D97-AF65-F5344CB8AC3E}">
        <p14:creationId xmlns:p14="http://schemas.microsoft.com/office/powerpoint/2010/main" val="270909976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76592" y="31698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45306" y="5329015"/>
            <a:ext cx="48052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Search for a path with remaining capacity from s to t</a:t>
            </a:r>
          </a:p>
        </p:txBody>
      </p:sp>
    </p:spTree>
    <p:extLst>
      <p:ext uri="{BB962C8B-B14F-4D97-AF65-F5344CB8AC3E}">
        <p14:creationId xmlns:p14="http://schemas.microsoft.com/office/powerpoint/2010/main" val="15354758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reroute some of the flow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400866" y="5315209"/>
            <a:ext cx="31871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do we handle “rerouting” flow?</a:t>
            </a:r>
          </a:p>
        </p:txBody>
      </p:sp>
    </p:spTree>
    <p:extLst>
      <p:ext uri="{BB962C8B-B14F-4D97-AF65-F5344CB8AC3E}">
        <p14:creationId xmlns:p14="http://schemas.microsoft.com/office/powerpoint/2010/main" val="39258742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2034498" y="5190958"/>
            <a:ext cx="48052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During the search, if an edge has some flow, we consider “reversing” some of that flow</a:t>
            </a:r>
          </a:p>
        </p:txBody>
      </p:sp>
    </p:spTree>
    <p:extLst>
      <p:ext uri="{BB962C8B-B14F-4D97-AF65-F5344CB8AC3E}">
        <p14:creationId xmlns:p14="http://schemas.microsoft.com/office/powerpoint/2010/main" val="12358080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2034498" y="5190958"/>
            <a:ext cx="48052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During the search, if an edge has some flow, we consider “reversing” some of that flow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reroute some of the flow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H="1" flipV="1">
            <a:off x="3056454" y="3303872"/>
            <a:ext cx="2106567" cy="1047111"/>
          </a:xfrm>
          <a:prstGeom prst="straightConnector1">
            <a:avLst/>
          </a:prstGeom>
          <a:ln w="38100" cmpd="sng"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89868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residual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i="1" dirty="0"/>
              <a:t>residual graph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is constructed from 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each edge </a:t>
            </a:r>
            <a:r>
              <a:rPr lang="en-US" i="1" dirty="0"/>
              <a:t>e</a:t>
            </a:r>
            <a:r>
              <a:rPr lang="en-US" dirty="0"/>
              <a:t> in the original graph (G):</a:t>
            </a:r>
          </a:p>
          <a:p>
            <a:pPr lvl="1"/>
            <a:r>
              <a:rPr lang="en-US" dirty="0"/>
              <a:t>if </a:t>
            </a:r>
            <a:r>
              <a:rPr lang="en-US" i="1" dirty="0"/>
              <a:t>flow(e)</a:t>
            </a:r>
            <a:r>
              <a:rPr lang="en-US" dirty="0"/>
              <a:t> &lt; capacity(e)</a:t>
            </a:r>
          </a:p>
          <a:p>
            <a:pPr lvl="2"/>
            <a:r>
              <a:rPr lang="en-US" dirty="0"/>
              <a:t>introduce an edge in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with capacity = capacity(e)-flow(e)</a:t>
            </a:r>
          </a:p>
          <a:p>
            <a:pPr lvl="2"/>
            <a:r>
              <a:rPr lang="en-US" dirty="0"/>
              <a:t>this represents the remaining flow we can still push</a:t>
            </a:r>
          </a:p>
          <a:p>
            <a:pPr lvl="1"/>
            <a:r>
              <a:rPr lang="en-US" dirty="0"/>
              <a:t>if flow(e) &gt; 0</a:t>
            </a:r>
          </a:p>
          <a:p>
            <a:pPr lvl="2"/>
            <a:r>
              <a:rPr lang="en-US" dirty="0"/>
              <a:t>introduce an edge in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in the </a:t>
            </a:r>
            <a:r>
              <a:rPr lang="en-US" i="1" dirty="0">
                <a:solidFill>
                  <a:srgbClr val="FF6600"/>
                </a:solidFill>
              </a:rPr>
              <a:t>opposite direction </a:t>
            </a:r>
            <a:r>
              <a:rPr lang="en-US" dirty="0"/>
              <a:t>with capacity = flow(e)</a:t>
            </a:r>
          </a:p>
          <a:p>
            <a:pPr lvl="2"/>
            <a:r>
              <a:rPr lang="en-US" dirty="0"/>
              <a:t>this represents the flow that we can reroute/reverse</a:t>
            </a:r>
          </a:p>
        </p:txBody>
      </p:sp>
    </p:spTree>
    <p:extLst>
      <p:ext uri="{BB962C8B-B14F-4D97-AF65-F5344CB8AC3E}">
        <p14:creationId xmlns:p14="http://schemas.microsoft.com/office/powerpoint/2010/main" val="8306419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668281" y="2407294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017809" y="1650024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993619" y="3270685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233381" y="2502130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123566" y="2105309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123566" y="2862579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527019" y="2957415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260319" y="2183424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473094" y="2105309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164914" y="188413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890481" y="31944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26819" y="294069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791023" y="192386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284509" y="250213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400342" y="2407294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0342" y="5610762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2598174" y="4439320"/>
            <a:ext cx="3098500" cy="2154061"/>
            <a:chOff x="2598174" y="4439320"/>
            <a:chExt cx="3098500" cy="2154061"/>
          </a:xfrm>
        </p:grpSpPr>
        <p:grpSp>
          <p:nvGrpSpPr>
            <p:cNvPr id="27" name="Group 4"/>
            <p:cNvGrpSpPr>
              <a:grpSpLocks/>
            </p:cNvGrpSpPr>
            <p:nvPr/>
          </p:nvGrpSpPr>
          <p:grpSpPr bwMode="auto">
            <a:xfrm>
              <a:off x="2598174" y="5196590"/>
              <a:ext cx="533400" cy="533400"/>
              <a:chOff x="1824" y="2736"/>
              <a:chExt cx="336" cy="336"/>
            </a:xfrm>
          </p:grpSpPr>
          <p:sp>
            <p:nvSpPr>
              <p:cNvPr id="28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30" name="Group 7"/>
            <p:cNvGrpSpPr>
              <a:grpSpLocks/>
            </p:cNvGrpSpPr>
            <p:nvPr/>
          </p:nvGrpSpPr>
          <p:grpSpPr bwMode="auto">
            <a:xfrm>
              <a:off x="3947702" y="4439320"/>
              <a:ext cx="533400" cy="533400"/>
              <a:chOff x="1824" y="2736"/>
              <a:chExt cx="336" cy="336"/>
            </a:xfrm>
          </p:grpSpPr>
          <p:sp>
            <p:nvSpPr>
              <p:cNvPr id="3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33" name="Group 7"/>
            <p:cNvGrpSpPr>
              <a:grpSpLocks/>
            </p:cNvGrpSpPr>
            <p:nvPr/>
          </p:nvGrpSpPr>
          <p:grpSpPr bwMode="auto">
            <a:xfrm>
              <a:off x="3923512" y="6059981"/>
              <a:ext cx="533400" cy="533400"/>
              <a:chOff x="1824" y="2736"/>
              <a:chExt cx="336" cy="336"/>
            </a:xfrm>
          </p:grpSpPr>
          <p:sp>
            <p:nvSpPr>
              <p:cNvPr id="34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36" name="Group 7"/>
            <p:cNvGrpSpPr>
              <a:grpSpLocks/>
            </p:cNvGrpSpPr>
            <p:nvPr/>
          </p:nvGrpSpPr>
          <p:grpSpPr bwMode="auto">
            <a:xfrm>
              <a:off x="5163274" y="5291426"/>
              <a:ext cx="533400" cy="533400"/>
              <a:chOff x="1824" y="2736"/>
              <a:chExt cx="336" cy="336"/>
            </a:xfrm>
          </p:grpSpPr>
          <p:sp>
            <p:nvSpPr>
              <p:cNvPr id="37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39" name="Straight Arrow Connector 38"/>
            <p:cNvCxnSpPr>
              <a:stCxn id="28" idx="7"/>
              <a:endCxn id="31" idx="3"/>
            </p:cNvCxnSpPr>
            <p:nvPr/>
          </p:nvCxnSpPr>
          <p:spPr>
            <a:xfrm flipV="1">
              <a:off x="3053459" y="4894605"/>
              <a:ext cx="972358" cy="3801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8" idx="5"/>
              <a:endCxn id="34" idx="2"/>
            </p:cNvCxnSpPr>
            <p:nvPr/>
          </p:nvCxnSpPr>
          <p:spPr>
            <a:xfrm>
              <a:off x="3053459" y="5651875"/>
              <a:ext cx="870053" cy="67480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4" idx="6"/>
              <a:endCxn id="37" idx="3"/>
            </p:cNvCxnSpPr>
            <p:nvPr/>
          </p:nvCxnSpPr>
          <p:spPr>
            <a:xfrm flipV="1">
              <a:off x="4456912" y="5746711"/>
              <a:ext cx="784477" cy="57997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31" idx="4"/>
              <a:endCxn id="34" idx="0"/>
            </p:cNvCxnSpPr>
            <p:nvPr/>
          </p:nvCxnSpPr>
          <p:spPr>
            <a:xfrm flipH="1">
              <a:off x="4190212" y="4972720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1" idx="5"/>
              <a:endCxn id="37" idx="1"/>
            </p:cNvCxnSpPr>
            <p:nvPr/>
          </p:nvCxnSpPr>
          <p:spPr>
            <a:xfrm>
              <a:off x="4402987" y="4894605"/>
              <a:ext cx="838402" cy="47493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31"/>
            <p:cNvSpPr txBox="1">
              <a:spLocks noChangeArrowheads="1"/>
            </p:cNvSpPr>
            <p:nvPr/>
          </p:nvSpPr>
          <p:spPr bwMode="auto">
            <a:xfrm>
              <a:off x="3094807" y="467343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4820374" y="598370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6" name="Text Box 31"/>
            <p:cNvSpPr txBox="1">
              <a:spLocks noChangeArrowheads="1"/>
            </p:cNvSpPr>
            <p:nvPr/>
          </p:nvSpPr>
          <p:spPr bwMode="auto">
            <a:xfrm>
              <a:off x="2856712" y="5729990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7" name="Text Box 31"/>
            <p:cNvSpPr txBox="1">
              <a:spLocks noChangeArrowheads="1"/>
            </p:cNvSpPr>
            <p:nvPr/>
          </p:nvSpPr>
          <p:spPr bwMode="auto">
            <a:xfrm>
              <a:off x="4720916" y="471316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8" name="Text Box 31"/>
            <p:cNvSpPr txBox="1">
              <a:spLocks noChangeArrowheads="1"/>
            </p:cNvSpPr>
            <p:nvPr/>
          </p:nvSpPr>
          <p:spPr bwMode="auto">
            <a:xfrm>
              <a:off x="4214402" y="529142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30</a:t>
              </a:r>
              <a:endParaRPr lang="en-US" kern="1200" dirty="0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6170731" y="5282543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90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0342" y="2407294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0342" y="5610762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grpSp>
        <p:nvGrpSpPr>
          <p:cNvPr id="72" name="Group 4"/>
          <p:cNvGrpSpPr>
            <a:grpSpLocks/>
          </p:cNvGrpSpPr>
          <p:nvPr/>
        </p:nvGrpSpPr>
        <p:grpSpPr bwMode="auto">
          <a:xfrm>
            <a:off x="2612165" y="2397114"/>
            <a:ext cx="533400" cy="533400"/>
            <a:chOff x="1824" y="2736"/>
            <a:chExt cx="336" cy="336"/>
          </a:xfrm>
        </p:grpSpPr>
        <p:sp>
          <p:nvSpPr>
            <p:cNvPr id="73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5" name="Group 7"/>
          <p:cNvGrpSpPr>
            <a:grpSpLocks/>
          </p:cNvGrpSpPr>
          <p:nvPr/>
        </p:nvGrpSpPr>
        <p:grpSpPr bwMode="auto">
          <a:xfrm>
            <a:off x="3961693" y="1639844"/>
            <a:ext cx="533400" cy="533400"/>
            <a:chOff x="1824" y="2736"/>
            <a:chExt cx="336" cy="336"/>
          </a:xfrm>
        </p:grpSpPr>
        <p:sp>
          <p:nvSpPr>
            <p:cNvPr id="7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78" name="Group 7"/>
          <p:cNvGrpSpPr>
            <a:grpSpLocks/>
          </p:cNvGrpSpPr>
          <p:nvPr/>
        </p:nvGrpSpPr>
        <p:grpSpPr bwMode="auto">
          <a:xfrm>
            <a:off x="3937503" y="3260505"/>
            <a:ext cx="533400" cy="533400"/>
            <a:chOff x="1824" y="2736"/>
            <a:chExt cx="336" cy="336"/>
          </a:xfrm>
        </p:grpSpPr>
        <p:sp>
          <p:nvSpPr>
            <p:cNvPr id="7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81" name="Group 7"/>
          <p:cNvGrpSpPr>
            <a:grpSpLocks/>
          </p:cNvGrpSpPr>
          <p:nvPr/>
        </p:nvGrpSpPr>
        <p:grpSpPr bwMode="auto">
          <a:xfrm>
            <a:off x="5177265" y="2491950"/>
            <a:ext cx="533400" cy="533400"/>
            <a:chOff x="1824" y="2736"/>
            <a:chExt cx="336" cy="336"/>
          </a:xfrm>
        </p:grpSpPr>
        <p:sp>
          <p:nvSpPr>
            <p:cNvPr id="82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84" name="Straight Arrow Connector 83"/>
          <p:cNvCxnSpPr>
            <a:stCxn id="73" idx="7"/>
            <a:endCxn id="76" idx="3"/>
          </p:cNvCxnSpPr>
          <p:nvPr/>
        </p:nvCxnSpPr>
        <p:spPr>
          <a:xfrm flipV="1">
            <a:off x="3067450" y="2095129"/>
            <a:ext cx="972358" cy="380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73" idx="5"/>
            <a:endCxn id="79" idx="2"/>
          </p:cNvCxnSpPr>
          <p:nvPr/>
        </p:nvCxnSpPr>
        <p:spPr>
          <a:xfrm>
            <a:off x="3067450" y="2852399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79" idx="6"/>
            <a:endCxn id="82" idx="3"/>
          </p:cNvCxnSpPr>
          <p:nvPr/>
        </p:nvCxnSpPr>
        <p:spPr>
          <a:xfrm flipV="1">
            <a:off x="4470903" y="2947235"/>
            <a:ext cx="784477" cy="5799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76" idx="4"/>
            <a:endCxn id="79" idx="0"/>
          </p:cNvCxnSpPr>
          <p:nvPr/>
        </p:nvCxnSpPr>
        <p:spPr>
          <a:xfrm flipH="1">
            <a:off x="4204203" y="2173244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76" idx="5"/>
            <a:endCxn id="82" idx="1"/>
          </p:cNvCxnSpPr>
          <p:nvPr/>
        </p:nvCxnSpPr>
        <p:spPr>
          <a:xfrm>
            <a:off x="4416978" y="2095129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2870703" y="1873957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90" name="Text Box 31"/>
          <p:cNvSpPr txBox="1">
            <a:spLocks noChangeArrowheads="1"/>
          </p:cNvSpPr>
          <p:nvPr/>
        </p:nvSpPr>
        <p:spPr bwMode="auto">
          <a:xfrm>
            <a:off x="4834365" y="3184230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91" name="Text Box 31"/>
          <p:cNvSpPr txBox="1">
            <a:spLocks noChangeArrowheads="1"/>
          </p:cNvSpPr>
          <p:nvPr/>
        </p:nvSpPr>
        <p:spPr bwMode="auto">
          <a:xfrm>
            <a:off x="2870703" y="293051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92" name="Text Box 31"/>
          <p:cNvSpPr txBox="1">
            <a:spLocks noChangeArrowheads="1"/>
          </p:cNvSpPr>
          <p:nvPr/>
        </p:nvSpPr>
        <p:spPr bwMode="auto">
          <a:xfrm>
            <a:off x="4734907" y="191368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93" name="Text Box 31"/>
          <p:cNvSpPr txBox="1">
            <a:spLocks noChangeArrowheads="1"/>
          </p:cNvSpPr>
          <p:nvPr/>
        </p:nvSpPr>
        <p:spPr bwMode="auto">
          <a:xfrm>
            <a:off x="4214587" y="2491950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/30</a:t>
            </a:r>
            <a:endParaRPr lang="en-US" kern="12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2598174" y="4439320"/>
            <a:ext cx="3098500" cy="2154061"/>
            <a:chOff x="2598174" y="4439320"/>
            <a:chExt cx="3098500" cy="2154061"/>
          </a:xfrm>
        </p:grpSpPr>
        <p:grpSp>
          <p:nvGrpSpPr>
            <p:cNvPr id="27" name="Group 4"/>
            <p:cNvGrpSpPr>
              <a:grpSpLocks/>
            </p:cNvGrpSpPr>
            <p:nvPr/>
          </p:nvGrpSpPr>
          <p:grpSpPr bwMode="auto">
            <a:xfrm>
              <a:off x="2598174" y="5196590"/>
              <a:ext cx="533400" cy="533400"/>
              <a:chOff x="1824" y="2736"/>
              <a:chExt cx="336" cy="336"/>
            </a:xfrm>
          </p:grpSpPr>
          <p:sp>
            <p:nvSpPr>
              <p:cNvPr id="28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30" name="Group 7"/>
            <p:cNvGrpSpPr>
              <a:grpSpLocks/>
            </p:cNvGrpSpPr>
            <p:nvPr/>
          </p:nvGrpSpPr>
          <p:grpSpPr bwMode="auto">
            <a:xfrm>
              <a:off x="3947702" y="4439320"/>
              <a:ext cx="533400" cy="533400"/>
              <a:chOff x="1824" y="2736"/>
              <a:chExt cx="336" cy="336"/>
            </a:xfrm>
          </p:grpSpPr>
          <p:sp>
            <p:nvSpPr>
              <p:cNvPr id="3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33" name="Group 7"/>
            <p:cNvGrpSpPr>
              <a:grpSpLocks/>
            </p:cNvGrpSpPr>
            <p:nvPr/>
          </p:nvGrpSpPr>
          <p:grpSpPr bwMode="auto">
            <a:xfrm>
              <a:off x="3923512" y="6059981"/>
              <a:ext cx="533400" cy="533400"/>
              <a:chOff x="1824" y="2736"/>
              <a:chExt cx="336" cy="336"/>
            </a:xfrm>
          </p:grpSpPr>
          <p:sp>
            <p:nvSpPr>
              <p:cNvPr id="34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36" name="Group 7"/>
            <p:cNvGrpSpPr>
              <a:grpSpLocks/>
            </p:cNvGrpSpPr>
            <p:nvPr/>
          </p:nvGrpSpPr>
          <p:grpSpPr bwMode="auto">
            <a:xfrm>
              <a:off x="5163274" y="5291426"/>
              <a:ext cx="533400" cy="533400"/>
              <a:chOff x="1824" y="2736"/>
              <a:chExt cx="336" cy="336"/>
            </a:xfrm>
          </p:grpSpPr>
          <p:sp>
            <p:nvSpPr>
              <p:cNvPr id="37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39" name="Straight Arrow Connector 38"/>
            <p:cNvCxnSpPr>
              <a:stCxn id="28" idx="7"/>
              <a:endCxn id="31" idx="3"/>
            </p:cNvCxnSpPr>
            <p:nvPr/>
          </p:nvCxnSpPr>
          <p:spPr>
            <a:xfrm flipV="1">
              <a:off x="3053459" y="4894605"/>
              <a:ext cx="972358" cy="3801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8" idx="5"/>
              <a:endCxn id="34" idx="2"/>
            </p:cNvCxnSpPr>
            <p:nvPr/>
          </p:nvCxnSpPr>
          <p:spPr>
            <a:xfrm>
              <a:off x="3053459" y="5651875"/>
              <a:ext cx="870053" cy="67480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4" idx="6"/>
              <a:endCxn id="37" idx="3"/>
            </p:cNvCxnSpPr>
            <p:nvPr/>
          </p:nvCxnSpPr>
          <p:spPr>
            <a:xfrm flipV="1">
              <a:off x="4456912" y="5746711"/>
              <a:ext cx="784477" cy="57997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>
              <a:off x="4273042" y="4972720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1" idx="5"/>
              <a:endCxn id="37" idx="1"/>
            </p:cNvCxnSpPr>
            <p:nvPr/>
          </p:nvCxnSpPr>
          <p:spPr>
            <a:xfrm>
              <a:off x="4402987" y="4894605"/>
              <a:ext cx="838402" cy="47493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31"/>
            <p:cNvSpPr txBox="1">
              <a:spLocks noChangeArrowheads="1"/>
            </p:cNvSpPr>
            <p:nvPr/>
          </p:nvSpPr>
          <p:spPr bwMode="auto">
            <a:xfrm>
              <a:off x="3094807" y="467343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4820374" y="598370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6" name="Text Box 31"/>
            <p:cNvSpPr txBox="1">
              <a:spLocks noChangeArrowheads="1"/>
            </p:cNvSpPr>
            <p:nvPr/>
          </p:nvSpPr>
          <p:spPr bwMode="auto">
            <a:xfrm>
              <a:off x="2856712" y="5729990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7" name="Text Box 31"/>
            <p:cNvSpPr txBox="1">
              <a:spLocks noChangeArrowheads="1"/>
            </p:cNvSpPr>
            <p:nvPr/>
          </p:nvSpPr>
          <p:spPr bwMode="auto">
            <a:xfrm>
              <a:off x="4720916" y="471316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8" name="Text Box 31"/>
            <p:cNvSpPr txBox="1">
              <a:spLocks noChangeArrowheads="1"/>
            </p:cNvSpPr>
            <p:nvPr/>
          </p:nvSpPr>
          <p:spPr bwMode="auto">
            <a:xfrm>
              <a:off x="4214402" y="529142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H="1">
              <a:off x="4067418" y="4955461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 Box 31"/>
            <p:cNvSpPr txBox="1">
              <a:spLocks noChangeArrowheads="1"/>
            </p:cNvSpPr>
            <p:nvPr/>
          </p:nvSpPr>
          <p:spPr bwMode="auto">
            <a:xfrm>
              <a:off x="3573097" y="5274705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170731" y="5282543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16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0342" y="2407294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0342" y="5610762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2598174" y="4439320"/>
            <a:ext cx="3098500" cy="2154061"/>
            <a:chOff x="2598174" y="4439320"/>
            <a:chExt cx="3098500" cy="2154061"/>
          </a:xfrm>
        </p:grpSpPr>
        <p:grpSp>
          <p:nvGrpSpPr>
            <p:cNvPr id="27" name="Group 4"/>
            <p:cNvGrpSpPr>
              <a:grpSpLocks/>
            </p:cNvGrpSpPr>
            <p:nvPr/>
          </p:nvGrpSpPr>
          <p:grpSpPr bwMode="auto">
            <a:xfrm>
              <a:off x="2598174" y="5196590"/>
              <a:ext cx="533400" cy="533400"/>
              <a:chOff x="1824" y="2736"/>
              <a:chExt cx="336" cy="336"/>
            </a:xfrm>
          </p:grpSpPr>
          <p:sp>
            <p:nvSpPr>
              <p:cNvPr id="28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30" name="Group 7"/>
            <p:cNvGrpSpPr>
              <a:grpSpLocks/>
            </p:cNvGrpSpPr>
            <p:nvPr/>
          </p:nvGrpSpPr>
          <p:grpSpPr bwMode="auto">
            <a:xfrm>
              <a:off x="3947702" y="4439320"/>
              <a:ext cx="533400" cy="533400"/>
              <a:chOff x="1824" y="2736"/>
              <a:chExt cx="336" cy="336"/>
            </a:xfrm>
          </p:grpSpPr>
          <p:sp>
            <p:nvSpPr>
              <p:cNvPr id="3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33" name="Group 7"/>
            <p:cNvGrpSpPr>
              <a:grpSpLocks/>
            </p:cNvGrpSpPr>
            <p:nvPr/>
          </p:nvGrpSpPr>
          <p:grpSpPr bwMode="auto">
            <a:xfrm>
              <a:off x="3923512" y="6059981"/>
              <a:ext cx="533400" cy="533400"/>
              <a:chOff x="1824" y="2736"/>
              <a:chExt cx="336" cy="336"/>
            </a:xfrm>
          </p:grpSpPr>
          <p:sp>
            <p:nvSpPr>
              <p:cNvPr id="34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36" name="Group 7"/>
            <p:cNvGrpSpPr>
              <a:grpSpLocks/>
            </p:cNvGrpSpPr>
            <p:nvPr/>
          </p:nvGrpSpPr>
          <p:grpSpPr bwMode="auto">
            <a:xfrm>
              <a:off x="5163274" y="5291426"/>
              <a:ext cx="533400" cy="533400"/>
              <a:chOff x="1824" y="2736"/>
              <a:chExt cx="336" cy="336"/>
            </a:xfrm>
          </p:grpSpPr>
          <p:sp>
            <p:nvSpPr>
              <p:cNvPr id="37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39" name="Straight Arrow Connector 38"/>
            <p:cNvCxnSpPr>
              <a:stCxn id="28" idx="7"/>
              <a:endCxn id="31" idx="3"/>
            </p:cNvCxnSpPr>
            <p:nvPr/>
          </p:nvCxnSpPr>
          <p:spPr>
            <a:xfrm flipV="1">
              <a:off x="3053459" y="4894605"/>
              <a:ext cx="972358" cy="3801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8" idx="5"/>
              <a:endCxn id="34" idx="2"/>
            </p:cNvCxnSpPr>
            <p:nvPr/>
          </p:nvCxnSpPr>
          <p:spPr>
            <a:xfrm>
              <a:off x="3053459" y="5651875"/>
              <a:ext cx="870053" cy="674806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4" idx="6"/>
              <a:endCxn id="37" idx="3"/>
            </p:cNvCxnSpPr>
            <p:nvPr/>
          </p:nvCxnSpPr>
          <p:spPr>
            <a:xfrm flipV="1">
              <a:off x="4456912" y="5746711"/>
              <a:ext cx="784477" cy="57997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>
              <a:off x="4273042" y="4972720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1" idx="5"/>
              <a:endCxn id="37" idx="1"/>
            </p:cNvCxnSpPr>
            <p:nvPr/>
          </p:nvCxnSpPr>
          <p:spPr>
            <a:xfrm>
              <a:off x="4402987" y="4894605"/>
              <a:ext cx="838402" cy="474936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31"/>
            <p:cNvSpPr txBox="1">
              <a:spLocks noChangeArrowheads="1"/>
            </p:cNvSpPr>
            <p:nvPr/>
          </p:nvSpPr>
          <p:spPr bwMode="auto">
            <a:xfrm>
              <a:off x="3094807" y="467343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4820374" y="598370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6" name="Text Box 31"/>
            <p:cNvSpPr txBox="1">
              <a:spLocks noChangeArrowheads="1"/>
            </p:cNvSpPr>
            <p:nvPr/>
          </p:nvSpPr>
          <p:spPr bwMode="auto">
            <a:xfrm>
              <a:off x="2856712" y="5729990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7" name="Text Box 31"/>
            <p:cNvSpPr txBox="1">
              <a:spLocks noChangeArrowheads="1"/>
            </p:cNvSpPr>
            <p:nvPr/>
          </p:nvSpPr>
          <p:spPr bwMode="auto">
            <a:xfrm>
              <a:off x="4720916" y="471316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8" name="Text Box 31"/>
            <p:cNvSpPr txBox="1">
              <a:spLocks noChangeArrowheads="1"/>
            </p:cNvSpPr>
            <p:nvPr/>
          </p:nvSpPr>
          <p:spPr bwMode="auto">
            <a:xfrm>
              <a:off x="4214402" y="529142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H="1">
              <a:off x="4067418" y="4955461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 Box 31"/>
            <p:cNvSpPr txBox="1">
              <a:spLocks noChangeArrowheads="1"/>
            </p:cNvSpPr>
            <p:nvPr/>
          </p:nvSpPr>
          <p:spPr bwMode="auto">
            <a:xfrm>
              <a:off x="3573097" y="5274705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</p:grpSp>
      <p:grpSp>
        <p:nvGrpSpPr>
          <p:cNvPr id="53" name="Group 4"/>
          <p:cNvGrpSpPr>
            <a:grpSpLocks/>
          </p:cNvGrpSpPr>
          <p:nvPr/>
        </p:nvGrpSpPr>
        <p:grpSpPr bwMode="auto">
          <a:xfrm>
            <a:off x="2533797" y="2309378"/>
            <a:ext cx="533400" cy="533400"/>
            <a:chOff x="1824" y="2736"/>
            <a:chExt cx="336" cy="336"/>
          </a:xfrm>
        </p:grpSpPr>
        <p:sp>
          <p:nvSpPr>
            <p:cNvPr id="54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56" name="Group 7"/>
          <p:cNvGrpSpPr>
            <a:grpSpLocks/>
          </p:cNvGrpSpPr>
          <p:nvPr/>
        </p:nvGrpSpPr>
        <p:grpSpPr bwMode="auto">
          <a:xfrm>
            <a:off x="3883325" y="1552108"/>
            <a:ext cx="533400" cy="533400"/>
            <a:chOff x="1824" y="2736"/>
            <a:chExt cx="336" cy="336"/>
          </a:xfrm>
        </p:grpSpPr>
        <p:sp>
          <p:nvSpPr>
            <p:cNvPr id="5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59" name="Group 7"/>
          <p:cNvGrpSpPr>
            <a:grpSpLocks/>
          </p:cNvGrpSpPr>
          <p:nvPr/>
        </p:nvGrpSpPr>
        <p:grpSpPr bwMode="auto">
          <a:xfrm>
            <a:off x="3859135" y="3172769"/>
            <a:ext cx="533400" cy="533400"/>
            <a:chOff x="1824" y="2736"/>
            <a:chExt cx="336" cy="336"/>
          </a:xfrm>
        </p:grpSpPr>
        <p:sp>
          <p:nvSpPr>
            <p:cNvPr id="6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62" name="Group 7"/>
          <p:cNvGrpSpPr>
            <a:grpSpLocks/>
          </p:cNvGrpSpPr>
          <p:nvPr/>
        </p:nvGrpSpPr>
        <p:grpSpPr bwMode="auto">
          <a:xfrm>
            <a:off x="5098897" y="2404214"/>
            <a:ext cx="533400" cy="533400"/>
            <a:chOff x="1824" y="2736"/>
            <a:chExt cx="336" cy="336"/>
          </a:xfrm>
        </p:grpSpPr>
        <p:sp>
          <p:nvSpPr>
            <p:cNvPr id="6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65" name="Straight Arrow Connector 64"/>
          <p:cNvCxnSpPr>
            <a:stCxn id="54" idx="7"/>
            <a:endCxn id="57" idx="3"/>
          </p:cNvCxnSpPr>
          <p:nvPr/>
        </p:nvCxnSpPr>
        <p:spPr>
          <a:xfrm flipV="1">
            <a:off x="2989082" y="2007393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4" idx="5"/>
            <a:endCxn id="60" idx="2"/>
          </p:cNvCxnSpPr>
          <p:nvPr/>
        </p:nvCxnSpPr>
        <p:spPr>
          <a:xfrm>
            <a:off x="2989082" y="2764663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60" idx="6"/>
            <a:endCxn id="63" idx="3"/>
          </p:cNvCxnSpPr>
          <p:nvPr/>
        </p:nvCxnSpPr>
        <p:spPr>
          <a:xfrm flipV="1">
            <a:off x="4392535" y="2859499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7" idx="4"/>
            <a:endCxn id="60" idx="0"/>
          </p:cNvCxnSpPr>
          <p:nvPr/>
        </p:nvCxnSpPr>
        <p:spPr>
          <a:xfrm flipH="1">
            <a:off x="4125835" y="2085508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7" idx="5"/>
            <a:endCxn id="63" idx="1"/>
          </p:cNvCxnSpPr>
          <p:nvPr/>
        </p:nvCxnSpPr>
        <p:spPr>
          <a:xfrm>
            <a:off x="4338610" y="2007393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 Box 31"/>
          <p:cNvSpPr txBox="1">
            <a:spLocks noChangeArrowheads="1"/>
          </p:cNvSpPr>
          <p:nvPr/>
        </p:nvSpPr>
        <p:spPr bwMode="auto">
          <a:xfrm>
            <a:off x="2792335" y="1786221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71" name="Text Box 31"/>
          <p:cNvSpPr txBox="1">
            <a:spLocks noChangeArrowheads="1"/>
          </p:cNvSpPr>
          <p:nvPr/>
        </p:nvSpPr>
        <p:spPr bwMode="auto">
          <a:xfrm>
            <a:off x="4755997" y="3096494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94" name="Text Box 31"/>
          <p:cNvSpPr txBox="1">
            <a:spLocks noChangeArrowheads="1"/>
          </p:cNvSpPr>
          <p:nvPr/>
        </p:nvSpPr>
        <p:spPr bwMode="auto">
          <a:xfrm>
            <a:off x="2419549" y="2856584"/>
            <a:ext cx="12380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99" name="Text Box 31"/>
          <p:cNvSpPr txBox="1">
            <a:spLocks noChangeArrowheads="1"/>
          </p:cNvSpPr>
          <p:nvPr/>
        </p:nvSpPr>
        <p:spPr bwMode="auto">
          <a:xfrm>
            <a:off x="4656539" y="1825951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00" name="Text Box 31"/>
          <p:cNvSpPr txBox="1">
            <a:spLocks noChangeArrowheads="1"/>
          </p:cNvSpPr>
          <p:nvPr/>
        </p:nvSpPr>
        <p:spPr bwMode="auto">
          <a:xfrm>
            <a:off x="4136219" y="2404214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102" name="TextBox 101"/>
          <p:cNvSpPr txBox="1"/>
          <p:nvPr/>
        </p:nvSpPr>
        <p:spPr>
          <a:xfrm>
            <a:off x="6170731" y="5282543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0342" y="2407294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0342" y="5610762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2598174" y="4439320"/>
            <a:ext cx="3098500" cy="2154061"/>
            <a:chOff x="2598174" y="4439320"/>
            <a:chExt cx="3098500" cy="2154061"/>
          </a:xfrm>
        </p:grpSpPr>
        <p:grpSp>
          <p:nvGrpSpPr>
            <p:cNvPr id="27" name="Group 4"/>
            <p:cNvGrpSpPr>
              <a:grpSpLocks/>
            </p:cNvGrpSpPr>
            <p:nvPr/>
          </p:nvGrpSpPr>
          <p:grpSpPr bwMode="auto">
            <a:xfrm>
              <a:off x="2598174" y="5196590"/>
              <a:ext cx="533400" cy="533400"/>
              <a:chOff x="1824" y="2736"/>
              <a:chExt cx="336" cy="336"/>
            </a:xfrm>
          </p:grpSpPr>
          <p:sp>
            <p:nvSpPr>
              <p:cNvPr id="28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30" name="Group 7"/>
            <p:cNvGrpSpPr>
              <a:grpSpLocks/>
            </p:cNvGrpSpPr>
            <p:nvPr/>
          </p:nvGrpSpPr>
          <p:grpSpPr bwMode="auto">
            <a:xfrm>
              <a:off x="3947702" y="4439320"/>
              <a:ext cx="533400" cy="533400"/>
              <a:chOff x="1824" y="2736"/>
              <a:chExt cx="336" cy="336"/>
            </a:xfrm>
          </p:grpSpPr>
          <p:sp>
            <p:nvSpPr>
              <p:cNvPr id="3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33" name="Group 7"/>
            <p:cNvGrpSpPr>
              <a:grpSpLocks/>
            </p:cNvGrpSpPr>
            <p:nvPr/>
          </p:nvGrpSpPr>
          <p:grpSpPr bwMode="auto">
            <a:xfrm>
              <a:off x="3923512" y="6059981"/>
              <a:ext cx="533400" cy="533400"/>
              <a:chOff x="1824" y="2736"/>
              <a:chExt cx="336" cy="336"/>
            </a:xfrm>
          </p:grpSpPr>
          <p:sp>
            <p:nvSpPr>
              <p:cNvPr id="34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36" name="Group 7"/>
            <p:cNvGrpSpPr>
              <a:grpSpLocks/>
            </p:cNvGrpSpPr>
            <p:nvPr/>
          </p:nvGrpSpPr>
          <p:grpSpPr bwMode="auto">
            <a:xfrm>
              <a:off x="5163274" y="5291426"/>
              <a:ext cx="533400" cy="533400"/>
              <a:chOff x="1824" y="2736"/>
              <a:chExt cx="336" cy="336"/>
            </a:xfrm>
          </p:grpSpPr>
          <p:sp>
            <p:nvSpPr>
              <p:cNvPr id="37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39" name="Straight Arrow Connector 38"/>
            <p:cNvCxnSpPr>
              <a:stCxn id="28" idx="7"/>
              <a:endCxn id="31" idx="3"/>
            </p:cNvCxnSpPr>
            <p:nvPr/>
          </p:nvCxnSpPr>
          <p:spPr>
            <a:xfrm flipV="1">
              <a:off x="3053459" y="4894605"/>
              <a:ext cx="972358" cy="3801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8" idx="5"/>
              <a:endCxn id="34" idx="2"/>
            </p:cNvCxnSpPr>
            <p:nvPr/>
          </p:nvCxnSpPr>
          <p:spPr>
            <a:xfrm>
              <a:off x="3053459" y="5651875"/>
              <a:ext cx="870053" cy="674806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4" idx="6"/>
              <a:endCxn id="37" idx="3"/>
            </p:cNvCxnSpPr>
            <p:nvPr/>
          </p:nvCxnSpPr>
          <p:spPr>
            <a:xfrm flipV="1">
              <a:off x="4456912" y="5746711"/>
              <a:ext cx="784477" cy="57997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>
              <a:off x="4273042" y="4972720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1" idx="5"/>
              <a:endCxn id="37" idx="1"/>
            </p:cNvCxnSpPr>
            <p:nvPr/>
          </p:nvCxnSpPr>
          <p:spPr>
            <a:xfrm>
              <a:off x="4402987" y="4894605"/>
              <a:ext cx="838402" cy="474936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31"/>
            <p:cNvSpPr txBox="1">
              <a:spLocks noChangeArrowheads="1"/>
            </p:cNvSpPr>
            <p:nvPr/>
          </p:nvSpPr>
          <p:spPr bwMode="auto">
            <a:xfrm>
              <a:off x="3094807" y="467343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4820374" y="598370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6" name="Text Box 31"/>
            <p:cNvSpPr txBox="1">
              <a:spLocks noChangeArrowheads="1"/>
            </p:cNvSpPr>
            <p:nvPr/>
          </p:nvSpPr>
          <p:spPr bwMode="auto">
            <a:xfrm>
              <a:off x="2856712" y="5729990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7" name="Text Box 31"/>
            <p:cNvSpPr txBox="1">
              <a:spLocks noChangeArrowheads="1"/>
            </p:cNvSpPr>
            <p:nvPr/>
          </p:nvSpPr>
          <p:spPr bwMode="auto">
            <a:xfrm>
              <a:off x="4720916" y="471316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8" name="Text Box 31"/>
            <p:cNvSpPr txBox="1">
              <a:spLocks noChangeArrowheads="1"/>
            </p:cNvSpPr>
            <p:nvPr/>
          </p:nvSpPr>
          <p:spPr bwMode="auto">
            <a:xfrm>
              <a:off x="4214402" y="529142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H="1">
              <a:off x="4067418" y="4955461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 Box 31"/>
            <p:cNvSpPr txBox="1">
              <a:spLocks noChangeArrowheads="1"/>
            </p:cNvSpPr>
            <p:nvPr/>
          </p:nvSpPr>
          <p:spPr bwMode="auto">
            <a:xfrm>
              <a:off x="3573097" y="5274705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</p:grpSp>
      <p:grpSp>
        <p:nvGrpSpPr>
          <p:cNvPr id="53" name="Group 4"/>
          <p:cNvGrpSpPr>
            <a:grpSpLocks/>
          </p:cNvGrpSpPr>
          <p:nvPr/>
        </p:nvGrpSpPr>
        <p:grpSpPr bwMode="auto">
          <a:xfrm>
            <a:off x="2533797" y="2309378"/>
            <a:ext cx="533400" cy="533400"/>
            <a:chOff x="1824" y="2736"/>
            <a:chExt cx="336" cy="336"/>
          </a:xfrm>
        </p:grpSpPr>
        <p:sp>
          <p:nvSpPr>
            <p:cNvPr id="54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56" name="Group 7"/>
          <p:cNvGrpSpPr>
            <a:grpSpLocks/>
          </p:cNvGrpSpPr>
          <p:nvPr/>
        </p:nvGrpSpPr>
        <p:grpSpPr bwMode="auto">
          <a:xfrm>
            <a:off x="3883325" y="1552108"/>
            <a:ext cx="533400" cy="533400"/>
            <a:chOff x="1824" y="2736"/>
            <a:chExt cx="336" cy="336"/>
          </a:xfrm>
        </p:grpSpPr>
        <p:sp>
          <p:nvSpPr>
            <p:cNvPr id="5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59" name="Group 7"/>
          <p:cNvGrpSpPr>
            <a:grpSpLocks/>
          </p:cNvGrpSpPr>
          <p:nvPr/>
        </p:nvGrpSpPr>
        <p:grpSpPr bwMode="auto">
          <a:xfrm>
            <a:off x="3859135" y="3172769"/>
            <a:ext cx="533400" cy="533400"/>
            <a:chOff x="1824" y="2736"/>
            <a:chExt cx="336" cy="336"/>
          </a:xfrm>
        </p:grpSpPr>
        <p:sp>
          <p:nvSpPr>
            <p:cNvPr id="6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62" name="Group 7"/>
          <p:cNvGrpSpPr>
            <a:grpSpLocks/>
          </p:cNvGrpSpPr>
          <p:nvPr/>
        </p:nvGrpSpPr>
        <p:grpSpPr bwMode="auto">
          <a:xfrm>
            <a:off x="5098897" y="2404214"/>
            <a:ext cx="533400" cy="533400"/>
            <a:chOff x="1824" y="2736"/>
            <a:chExt cx="336" cy="336"/>
          </a:xfrm>
        </p:grpSpPr>
        <p:sp>
          <p:nvSpPr>
            <p:cNvPr id="6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65" name="Straight Arrow Connector 64"/>
          <p:cNvCxnSpPr>
            <a:stCxn id="54" idx="7"/>
            <a:endCxn id="57" idx="3"/>
          </p:cNvCxnSpPr>
          <p:nvPr/>
        </p:nvCxnSpPr>
        <p:spPr>
          <a:xfrm flipV="1">
            <a:off x="2989082" y="2007393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4" idx="5"/>
            <a:endCxn id="60" idx="2"/>
          </p:cNvCxnSpPr>
          <p:nvPr/>
        </p:nvCxnSpPr>
        <p:spPr>
          <a:xfrm>
            <a:off x="2989082" y="2764663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60" idx="6"/>
            <a:endCxn id="63" idx="3"/>
          </p:cNvCxnSpPr>
          <p:nvPr/>
        </p:nvCxnSpPr>
        <p:spPr>
          <a:xfrm flipV="1">
            <a:off x="4392535" y="2859499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7" idx="4"/>
            <a:endCxn id="60" idx="0"/>
          </p:cNvCxnSpPr>
          <p:nvPr/>
        </p:nvCxnSpPr>
        <p:spPr>
          <a:xfrm flipH="1">
            <a:off x="4125835" y="2085508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7" idx="5"/>
            <a:endCxn id="63" idx="1"/>
          </p:cNvCxnSpPr>
          <p:nvPr/>
        </p:nvCxnSpPr>
        <p:spPr>
          <a:xfrm>
            <a:off x="4338610" y="2007393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 Box 31"/>
          <p:cNvSpPr txBox="1">
            <a:spLocks noChangeArrowheads="1"/>
          </p:cNvSpPr>
          <p:nvPr/>
        </p:nvSpPr>
        <p:spPr bwMode="auto">
          <a:xfrm>
            <a:off x="2792335" y="1786221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71" name="Text Box 31"/>
          <p:cNvSpPr txBox="1">
            <a:spLocks noChangeArrowheads="1"/>
          </p:cNvSpPr>
          <p:nvPr/>
        </p:nvSpPr>
        <p:spPr bwMode="auto">
          <a:xfrm>
            <a:off x="4755997" y="3096494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94" name="Text Box 31"/>
          <p:cNvSpPr txBox="1">
            <a:spLocks noChangeArrowheads="1"/>
          </p:cNvSpPr>
          <p:nvPr/>
        </p:nvSpPr>
        <p:spPr bwMode="auto">
          <a:xfrm>
            <a:off x="2419549" y="2856584"/>
            <a:ext cx="12380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99" name="Text Box 31"/>
          <p:cNvSpPr txBox="1">
            <a:spLocks noChangeArrowheads="1"/>
          </p:cNvSpPr>
          <p:nvPr/>
        </p:nvSpPr>
        <p:spPr bwMode="auto">
          <a:xfrm>
            <a:off x="4656539" y="1825951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00" name="Text Box 31"/>
          <p:cNvSpPr txBox="1">
            <a:spLocks noChangeArrowheads="1"/>
          </p:cNvSpPr>
          <p:nvPr/>
        </p:nvSpPr>
        <p:spPr bwMode="auto">
          <a:xfrm>
            <a:off x="4136219" y="2404214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102" name="TextBox 101"/>
          <p:cNvSpPr txBox="1"/>
          <p:nvPr/>
        </p:nvSpPr>
        <p:spPr>
          <a:xfrm>
            <a:off x="6170731" y="5282543"/>
            <a:ext cx="284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None exist… done!</a:t>
            </a:r>
            <a:endParaRPr lang="en-US" sz="2400" baseline="-25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866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flow problem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21559" y="330203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545949" y="212093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545949" y="370031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249163" y="311802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376844" y="257622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376844" y="375732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079349" y="396701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12649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079349" y="238763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376844" y="2576224"/>
            <a:ext cx="9926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42196" y="396023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551594" y="389555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675923" y="200712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40259" y="29826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266054" y="212093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266054" y="370031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32754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01234" y="257622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799454" y="238763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799454" y="338472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32754" y="28935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460146" y="237383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452662" y="37003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42196" y="271021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5532754" y="5225917"/>
            <a:ext cx="1670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units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722587" y="4292851"/>
            <a:ext cx="2074458" cy="276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90701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786279" y="29050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410669" y="17239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410669" y="33033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113883" y="27210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241564" y="21792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241564" y="33603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2944069" y="35700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677369" y="22573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2944069" y="19906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548387" y="21792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706916" y="35632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416314" y="34986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540643" y="16101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704979" y="25856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130774" y="17239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130774" y="33033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397474" y="22573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2865954" y="21792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664174" y="19906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664174" y="29877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397474" y="24966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324866" y="19768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317382" y="33033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706916" y="23132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grpSp>
        <p:nvGrpSpPr>
          <p:cNvPr id="3" name="Group 2"/>
          <p:cNvGrpSpPr/>
          <p:nvPr/>
        </p:nvGrpSpPr>
        <p:grpSpPr>
          <a:xfrm>
            <a:off x="761984" y="4316641"/>
            <a:ext cx="6861004" cy="2319831"/>
            <a:chOff x="761984" y="4316641"/>
            <a:chExt cx="6861004" cy="2319831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7" name="Straight Arrow Connector 56"/>
            <p:cNvCxnSpPr>
              <a:stCxn id="41" idx="7"/>
              <a:endCxn id="48" idx="3"/>
            </p:cNvCxnSpPr>
            <p:nvPr/>
          </p:nvCxnSpPr>
          <p:spPr>
            <a:xfrm flipV="1">
              <a:off x="1217269" y="4885745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41" idx="5"/>
              <a:endCxn id="52" idx="2"/>
            </p:cNvCxnSpPr>
            <p:nvPr/>
          </p:nvCxnSpPr>
          <p:spPr>
            <a:xfrm>
              <a:off x="1217269" y="6066845"/>
              <a:ext cx="1169105" cy="20968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2" idx="6"/>
              <a:endCxn id="71" idx="2"/>
            </p:cNvCxnSpPr>
            <p:nvPr/>
          </p:nvCxnSpPr>
          <p:spPr>
            <a:xfrm>
              <a:off x="2919774" y="6276532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48" idx="6"/>
              <a:endCxn id="68" idx="2"/>
            </p:cNvCxnSpPr>
            <p:nvPr/>
          </p:nvCxnSpPr>
          <p:spPr>
            <a:xfrm>
              <a:off x="2919774" y="4697160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31"/>
            <p:cNvSpPr txBox="1">
              <a:spLocks noChangeArrowheads="1"/>
            </p:cNvSpPr>
            <p:nvPr/>
          </p:nvSpPr>
          <p:spPr bwMode="auto">
            <a:xfrm>
              <a:off x="1524092" y="4885745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9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65" name="Text Box 31"/>
            <p:cNvSpPr txBox="1">
              <a:spLocks noChangeArrowheads="1"/>
            </p:cNvSpPr>
            <p:nvPr/>
          </p:nvSpPr>
          <p:spPr bwMode="auto">
            <a:xfrm>
              <a:off x="3516348" y="4316641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48" idx="5"/>
              <a:endCxn id="71" idx="1"/>
            </p:cNvCxnSpPr>
            <p:nvPr/>
          </p:nvCxnSpPr>
          <p:spPr>
            <a:xfrm>
              <a:off x="2841659" y="4885745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68" idx="6"/>
              <a:endCxn id="55" idx="1"/>
            </p:cNvCxnSpPr>
            <p:nvPr/>
          </p:nvCxnSpPr>
          <p:spPr>
            <a:xfrm>
              <a:off x="5639879" y="4697160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71" idx="6"/>
              <a:endCxn id="55" idx="2"/>
            </p:cNvCxnSpPr>
            <p:nvPr/>
          </p:nvCxnSpPr>
          <p:spPr>
            <a:xfrm flipV="1">
              <a:off x="5639879" y="5694245"/>
              <a:ext cx="1449709" cy="58228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79" name="Text Box 31"/>
            <p:cNvSpPr txBox="1">
              <a:spLocks noChangeArrowheads="1"/>
            </p:cNvSpPr>
            <p:nvPr/>
          </p:nvSpPr>
          <p:spPr bwMode="auto">
            <a:xfrm>
              <a:off x="6293087" y="6009832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682621" y="501973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137113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706916" y="35632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grpSp>
        <p:nvGrpSpPr>
          <p:cNvPr id="83" name="Group 4"/>
          <p:cNvGrpSpPr>
            <a:grpSpLocks/>
          </p:cNvGrpSpPr>
          <p:nvPr/>
        </p:nvGrpSpPr>
        <p:grpSpPr bwMode="auto">
          <a:xfrm>
            <a:off x="782117" y="2892928"/>
            <a:ext cx="533400" cy="533400"/>
            <a:chOff x="1824" y="2736"/>
            <a:chExt cx="336" cy="336"/>
          </a:xfrm>
        </p:grpSpPr>
        <p:sp>
          <p:nvSpPr>
            <p:cNvPr id="84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86" name="Group 7"/>
          <p:cNvGrpSpPr>
            <a:grpSpLocks/>
          </p:cNvGrpSpPr>
          <p:nvPr/>
        </p:nvGrpSpPr>
        <p:grpSpPr bwMode="auto">
          <a:xfrm>
            <a:off x="2406507" y="1711828"/>
            <a:ext cx="533400" cy="533400"/>
            <a:chOff x="1824" y="2736"/>
            <a:chExt cx="336" cy="336"/>
          </a:xfrm>
        </p:grpSpPr>
        <p:sp>
          <p:nvSpPr>
            <p:cNvPr id="8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89" name="Group 7"/>
          <p:cNvGrpSpPr>
            <a:grpSpLocks/>
          </p:cNvGrpSpPr>
          <p:nvPr/>
        </p:nvGrpSpPr>
        <p:grpSpPr bwMode="auto">
          <a:xfrm>
            <a:off x="2406507" y="3291200"/>
            <a:ext cx="533400" cy="533400"/>
            <a:chOff x="1824" y="2736"/>
            <a:chExt cx="336" cy="336"/>
          </a:xfrm>
        </p:grpSpPr>
        <p:sp>
          <p:nvSpPr>
            <p:cNvPr id="9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92" name="Group 7"/>
          <p:cNvGrpSpPr>
            <a:grpSpLocks/>
          </p:cNvGrpSpPr>
          <p:nvPr/>
        </p:nvGrpSpPr>
        <p:grpSpPr bwMode="auto">
          <a:xfrm>
            <a:off x="7109721" y="2708913"/>
            <a:ext cx="533400" cy="533400"/>
            <a:chOff x="1824" y="2736"/>
            <a:chExt cx="336" cy="336"/>
          </a:xfrm>
        </p:grpSpPr>
        <p:sp>
          <p:nvSpPr>
            <p:cNvPr id="9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95" name="Straight Arrow Connector 94"/>
          <p:cNvCxnSpPr>
            <a:stCxn id="84" idx="7"/>
            <a:endCxn id="87" idx="3"/>
          </p:cNvCxnSpPr>
          <p:nvPr/>
        </p:nvCxnSpPr>
        <p:spPr>
          <a:xfrm flipV="1">
            <a:off x="1237402" y="2167113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84" idx="5"/>
            <a:endCxn id="90" idx="2"/>
          </p:cNvCxnSpPr>
          <p:nvPr/>
        </p:nvCxnSpPr>
        <p:spPr>
          <a:xfrm>
            <a:off x="1237402" y="3348213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90" idx="6"/>
            <a:endCxn id="109" idx="2"/>
          </p:cNvCxnSpPr>
          <p:nvPr/>
        </p:nvCxnSpPr>
        <p:spPr>
          <a:xfrm>
            <a:off x="2939907" y="3557900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87" idx="4"/>
            <a:endCxn id="90" idx="0"/>
          </p:cNvCxnSpPr>
          <p:nvPr/>
        </p:nvCxnSpPr>
        <p:spPr>
          <a:xfrm>
            <a:off x="2673207" y="2245228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87" idx="6"/>
            <a:endCxn id="106" idx="2"/>
          </p:cNvCxnSpPr>
          <p:nvPr/>
        </p:nvCxnSpPr>
        <p:spPr>
          <a:xfrm>
            <a:off x="2939907" y="1978528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Text Box 31"/>
          <p:cNvSpPr txBox="1">
            <a:spLocks noChangeArrowheads="1"/>
          </p:cNvSpPr>
          <p:nvPr/>
        </p:nvSpPr>
        <p:spPr bwMode="auto">
          <a:xfrm>
            <a:off x="1281930" y="216711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02" name="Text Box 31"/>
          <p:cNvSpPr txBox="1">
            <a:spLocks noChangeArrowheads="1"/>
          </p:cNvSpPr>
          <p:nvPr/>
        </p:nvSpPr>
        <p:spPr bwMode="auto">
          <a:xfrm>
            <a:off x="1412152" y="348644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103" name="Text Box 31"/>
          <p:cNvSpPr txBox="1">
            <a:spLocks noChangeArrowheads="1"/>
          </p:cNvSpPr>
          <p:nvPr/>
        </p:nvSpPr>
        <p:spPr bwMode="auto">
          <a:xfrm>
            <a:off x="3536481" y="1598009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104" name="Text Box 31"/>
          <p:cNvSpPr txBox="1">
            <a:spLocks noChangeArrowheads="1"/>
          </p:cNvSpPr>
          <p:nvPr/>
        </p:nvSpPr>
        <p:spPr bwMode="auto">
          <a:xfrm>
            <a:off x="2700817" y="257349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105" name="Group 7"/>
          <p:cNvGrpSpPr>
            <a:grpSpLocks/>
          </p:cNvGrpSpPr>
          <p:nvPr/>
        </p:nvGrpSpPr>
        <p:grpSpPr bwMode="auto">
          <a:xfrm>
            <a:off x="5126612" y="1711828"/>
            <a:ext cx="533400" cy="533400"/>
            <a:chOff x="1824" y="2736"/>
            <a:chExt cx="336" cy="336"/>
          </a:xfrm>
        </p:grpSpPr>
        <p:sp>
          <p:nvSpPr>
            <p:cNvPr id="10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108" name="Group 7"/>
          <p:cNvGrpSpPr>
            <a:grpSpLocks/>
          </p:cNvGrpSpPr>
          <p:nvPr/>
        </p:nvGrpSpPr>
        <p:grpSpPr bwMode="auto">
          <a:xfrm>
            <a:off x="5126612" y="3291200"/>
            <a:ext cx="533400" cy="533400"/>
            <a:chOff x="1824" y="2736"/>
            <a:chExt cx="336" cy="336"/>
          </a:xfrm>
        </p:grpSpPr>
        <p:sp>
          <p:nvSpPr>
            <p:cNvPr id="10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111" name="Straight Arrow Connector 110"/>
          <p:cNvCxnSpPr>
            <a:stCxn id="106" idx="4"/>
            <a:endCxn id="109" idx="0"/>
          </p:cNvCxnSpPr>
          <p:nvPr/>
        </p:nvCxnSpPr>
        <p:spPr>
          <a:xfrm>
            <a:off x="5393312" y="2245228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87" idx="5"/>
            <a:endCxn id="109" idx="1"/>
          </p:cNvCxnSpPr>
          <p:nvPr/>
        </p:nvCxnSpPr>
        <p:spPr>
          <a:xfrm>
            <a:off x="2861792" y="2167113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106" idx="6"/>
            <a:endCxn id="93" idx="1"/>
          </p:cNvCxnSpPr>
          <p:nvPr/>
        </p:nvCxnSpPr>
        <p:spPr>
          <a:xfrm>
            <a:off x="5660012" y="1978528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109" idx="6"/>
            <a:endCxn id="93" idx="2"/>
          </p:cNvCxnSpPr>
          <p:nvPr/>
        </p:nvCxnSpPr>
        <p:spPr>
          <a:xfrm flipV="1">
            <a:off x="5660012" y="2975613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Text Box 31"/>
          <p:cNvSpPr txBox="1">
            <a:spLocks noChangeArrowheads="1"/>
          </p:cNvSpPr>
          <p:nvPr/>
        </p:nvSpPr>
        <p:spPr bwMode="auto">
          <a:xfrm>
            <a:off x="5393312" y="24844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116" name="Text Box 31"/>
          <p:cNvSpPr txBox="1">
            <a:spLocks noChangeArrowheads="1"/>
          </p:cNvSpPr>
          <p:nvPr/>
        </p:nvSpPr>
        <p:spPr bwMode="auto">
          <a:xfrm>
            <a:off x="6320704" y="196472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117" name="Text Box 31"/>
          <p:cNvSpPr txBox="1">
            <a:spLocks noChangeArrowheads="1"/>
          </p:cNvSpPr>
          <p:nvPr/>
        </p:nvSpPr>
        <p:spPr bwMode="auto">
          <a:xfrm>
            <a:off x="6313220" y="3291200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18" name="Text Box 31"/>
          <p:cNvSpPr txBox="1">
            <a:spLocks noChangeArrowheads="1"/>
          </p:cNvSpPr>
          <p:nvPr/>
        </p:nvSpPr>
        <p:spPr bwMode="auto">
          <a:xfrm>
            <a:off x="3702754" y="230110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761984" y="4316641"/>
            <a:ext cx="6861004" cy="2319831"/>
            <a:chOff x="761984" y="4316641"/>
            <a:chExt cx="6861004" cy="2319831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7" name="Straight Arrow Connector 56"/>
            <p:cNvCxnSpPr/>
            <p:nvPr/>
          </p:nvCxnSpPr>
          <p:spPr>
            <a:xfrm flipV="1">
              <a:off x="1120634" y="4802909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41" idx="5"/>
              <a:endCxn id="52" idx="2"/>
            </p:cNvCxnSpPr>
            <p:nvPr/>
          </p:nvCxnSpPr>
          <p:spPr>
            <a:xfrm>
              <a:off x="1217269" y="6066845"/>
              <a:ext cx="1169105" cy="20968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2" idx="6"/>
              <a:endCxn id="71" idx="2"/>
            </p:cNvCxnSpPr>
            <p:nvPr/>
          </p:nvCxnSpPr>
          <p:spPr>
            <a:xfrm>
              <a:off x="2919774" y="6276532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48" idx="6"/>
              <a:endCxn id="68" idx="2"/>
            </p:cNvCxnSpPr>
            <p:nvPr/>
          </p:nvCxnSpPr>
          <p:spPr>
            <a:xfrm>
              <a:off x="2919774" y="4697160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31"/>
            <p:cNvSpPr txBox="1">
              <a:spLocks noChangeArrowheads="1"/>
            </p:cNvSpPr>
            <p:nvPr/>
          </p:nvSpPr>
          <p:spPr bwMode="auto">
            <a:xfrm>
              <a:off x="1392019" y="481522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9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65" name="Text Box 31"/>
            <p:cNvSpPr txBox="1">
              <a:spLocks noChangeArrowheads="1"/>
            </p:cNvSpPr>
            <p:nvPr/>
          </p:nvSpPr>
          <p:spPr bwMode="auto">
            <a:xfrm>
              <a:off x="3516348" y="4316641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48" idx="5"/>
              <a:endCxn id="71" idx="1"/>
            </p:cNvCxnSpPr>
            <p:nvPr/>
          </p:nvCxnSpPr>
          <p:spPr>
            <a:xfrm>
              <a:off x="2841659" y="4885745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68" idx="6"/>
              <a:endCxn id="55" idx="1"/>
            </p:cNvCxnSpPr>
            <p:nvPr/>
          </p:nvCxnSpPr>
          <p:spPr>
            <a:xfrm>
              <a:off x="5639879" y="4697160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5653684" y="5887530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79" name="Text Box 31"/>
            <p:cNvSpPr txBox="1">
              <a:spLocks noChangeArrowheads="1"/>
            </p:cNvSpPr>
            <p:nvPr/>
          </p:nvSpPr>
          <p:spPr bwMode="auto">
            <a:xfrm>
              <a:off x="6320697" y="6009832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682621" y="501973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cxnSp>
          <p:nvCxnSpPr>
            <p:cNvPr id="119" name="Straight Arrow Connector 118"/>
            <p:cNvCxnSpPr/>
            <p:nvPr/>
          </p:nvCxnSpPr>
          <p:spPr>
            <a:xfrm flipV="1">
              <a:off x="5599009" y="5653362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31"/>
            <p:cNvSpPr txBox="1">
              <a:spLocks noChangeArrowheads="1"/>
            </p:cNvSpPr>
            <p:nvPr/>
          </p:nvSpPr>
          <p:spPr bwMode="auto">
            <a:xfrm>
              <a:off x="6079326" y="547000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cxnSp>
          <p:nvCxnSpPr>
            <p:cNvPr id="121" name="Straight Arrow Connector 120"/>
            <p:cNvCxnSpPr/>
            <p:nvPr/>
          </p:nvCxnSpPr>
          <p:spPr>
            <a:xfrm flipV="1">
              <a:off x="1300644" y="4982921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 Box 31"/>
            <p:cNvSpPr txBox="1">
              <a:spLocks noChangeArrowheads="1"/>
            </p:cNvSpPr>
            <p:nvPr/>
          </p:nvSpPr>
          <p:spPr bwMode="auto">
            <a:xfrm>
              <a:off x="1817749" y="534867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6728148" y="3902526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92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728148" y="3902526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  <p:grpSp>
        <p:nvGrpSpPr>
          <p:cNvPr id="101" name="Group 4"/>
          <p:cNvGrpSpPr>
            <a:grpSpLocks/>
          </p:cNvGrpSpPr>
          <p:nvPr/>
        </p:nvGrpSpPr>
        <p:grpSpPr bwMode="auto">
          <a:xfrm>
            <a:off x="711479" y="2824235"/>
            <a:ext cx="533400" cy="533400"/>
            <a:chOff x="1824" y="2736"/>
            <a:chExt cx="336" cy="336"/>
          </a:xfrm>
        </p:grpSpPr>
        <p:sp>
          <p:nvSpPr>
            <p:cNvPr id="124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126" name="Group 7"/>
          <p:cNvGrpSpPr>
            <a:grpSpLocks/>
          </p:cNvGrpSpPr>
          <p:nvPr/>
        </p:nvGrpSpPr>
        <p:grpSpPr bwMode="auto">
          <a:xfrm>
            <a:off x="2335869" y="1643135"/>
            <a:ext cx="533400" cy="533400"/>
            <a:chOff x="1824" y="2736"/>
            <a:chExt cx="336" cy="336"/>
          </a:xfrm>
        </p:grpSpPr>
        <p:sp>
          <p:nvSpPr>
            <p:cNvPr id="1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29" name="Group 7"/>
          <p:cNvGrpSpPr>
            <a:grpSpLocks/>
          </p:cNvGrpSpPr>
          <p:nvPr/>
        </p:nvGrpSpPr>
        <p:grpSpPr bwMode="auto">
          <a:xfrm>
            <a:off x="2335869" y="3222507"/>
            <a:ext cx="533400" cy="533400"/>
            <a:chOff x="1824" y="2736"/>
            <a:chExt cx="336" cy="336"/>
          </a:xfrm>
        </p:grpSpPr>
        <p:sp>
          <p:nvSpPr>
            <p:cNvPr id="1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2" name="Group 7"/>
          <p:cNvGrpSpPr>
            <a:grpSpLocks/>
          </p:cNvGrpSpPr>
          <p:nvPr/>
        </p:nvGrpSpPr>
        <p:grpSpPr bwMode="auto">
          <a:xfrm>
            <a:off x="7039083" y="2640220"/>
            <a:ext cx="533400" cy="533400"/>
            <a:chOff x="1824" y="2736"/>
            <a:chExt cx="336" cy="336"/>
          </a:xfrm>
        </p:grpSpPr>
        <p:sp>
          <p:nvSpPr>
            <p:cNvPr id="13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35" name="Straight Arrow Connector 134"/>
          <p:cNvCxnSpPr>
            <a:stCxn id="124" idx="7"/>
            <a:endCxn id="127" idx="3"/>
          </p:cNvCxnSpPr>
          <p:nvPr/>
        </p:nvCxnSpPr>
        <p:spPr>
          <a:xfrm flipV="1">
            <a:off x="1166764" y="2098420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stCxn id="124" idx="5"/>
            <a:endCxn id="130" idx="2"/>
          </p:cNvCxnSpPr>
          <p:nvPr/>
        </p:nvCxnSpPr>
        <p:spPr>
          <a:xfrm>
            <a:off x="1166764" y="3279520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130" idx="6"/>
            <a:endCxn id="149" idx="2"/>
          </p:cNvCxnSpPr>
          <p:nvPr/>
        </p:nvCxnSpPr>
        <p:spPr>
          <a:xfrm>
            <a:off x="2869269" y="348920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27" idx="4"/>
            <a:endCxn id="130" idx="0"/>
          </p:cNvCxnSpPr>
          <p:nvPr/>
        </p:nvCxnSpPr>
        <p:spPr>
          <a:xfrm>
            <a:off x="2602569" y="2176535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127" idx="6"/>
            <a:endCxn id="146" idx="2"/>
          </p:cNvCxnSpPr>
          <p:nvPr/>
        </p:nvCxnSpPr>
        <p:spPr>
          <a:xfrm>
            <a:off x="2869269" y="1909835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0" name="Text Box 31"/>
          <p:cNvSpPr txBox="1">
            <a:spLocks noChangeArrowheads="1"/>
          </p:cNvSpPr>
          <p:nvPr/>
        </p:nvSpPr>
        <p:spPr bwMode="auto">
          <a:xfrm>
            <a:off x="1032358" y="2098420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41" name="Text Box 31"/>
          <p:cNvSpPr txBox="1">
            <a:spLocks noChangeArrowheads="1"/>
          </p:cNvSpPr>
          <p:nvPr/>
        </p:nvSpPr>
        <p:spPr bwMode="auto">
          <a:xfrm>
            <a:off x="3632116" y="34824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142" name="Text Box 31"/>
          <p:cNvSpPr txBox="1">
            <a:spLocks noChangeArrowheads="1"/>
          </p:cNvSpPr>
          <p:nvPr/>
        </p:nvSpPr>
        <p:spPr bwMode="auto">
          <a:xfrm>
            <a:off x="1341514" y="341774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143" name="Text Box 31"/>
          <p:cNvSpPr txBox="1">
            <a:spLocks noChangeArrowheads="1"/>
          </p:cNvSpPr>
          <p:nvPr/>
        </p:nvSpPr>
        <p:spPr bwMode="auto">
          <a:xfrm>
            <a:off x="3465843" y="1529316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144" name="Text Box 31"/>
          <p:cNvSpPr txBox="1">
            <a:spLocks noChangeArrowheads="1"/>
          </p:cNvSpPr>
          <p:nvPr/>
        </p:nvSpPr>
        <p:spPr bwMode="auto">
          <a:xfrm>
            <a:off x="2630179" y="25047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145" name="Group 7"/>
          <p:cNvGrpSpPr>
            <a:grpSpLocks/>
          </p:cNvGrpSpPr>
          <p:nvPr/>
        </p:nvGrpSpPr>
        <p:grpSpPr bwMode="auto">
          <a:xfrm>
            <a:off x="5055974" y="1643135"/>
            <a:ext cx="533400" cy="533400"/>
            <a:chOff x="1824" y="2736"/>
            <a:chExt cx="336" cy="336"/>
          </a:xfrm>
        </p:grpSpPr>
        <p:sp>
          <p:nvSpPr>
            <p:cNvPr id="14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148" name="Group 7"/>
          <p:cNvGrpSpPr>
            <a:grpSpLocks/>
          </p:cNvGrpSpPr>
          <p:nvPr/>
        </p:nvGrpSpPr>
        <p:grpSpPr bwMode="auto">
          <a:xfrm>
            <a:off x="5055974" y="3222507"/>
            <a:ext cx="533400" cy="533400"/>
            <a:chOff x="1824" y="2736"/>
            <a:chExt cx="336" cy="336"/>
          </a:xfrm>
        </p:grpSpPr>
        <p:sp>
          <p:nvSpPr>
            <p:cNvPr id="14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151" name="Straight Arrow Connector 150"/>
          <p:cNvCxnSpPr>
            <a:stCxn id="146" idx="4"/>
            <a:endCxn id="149" idx="0"/>
          </p:cNvCxnSpPr>
          <p:nvPr/>
        </p:nvCxnSpPr>
        <p:spPr>
          <a:xfrm>
            <a:off x="5322674" y="2176535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27" idx="5"/>
            <a:endCxn id="149" idx="1"/>
          </p:cNvCxnSpPr>
          <p:nvPr/>
        </p:nvCxnSpPr>
        <p:spPr>
          <a:xfrm>
            <a:off x="2791154" y="2098420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46" idx="6"/>
            <a:endCxn id="133" idx="1"/>
          </p:cNvCxnSpPr>
          <p:nvPr/>
        </p:nvCxnSpPr>
        <p:spPr>
          <a:xfrm>
            <a:off x="5589374" y="1909835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149" idx="6"/>
            <a:endCxn id="133" idx="2"/>
          </p:cNvCxnSpPr>
          <p:nvPr/>
        </p:nvCxnSpPr>
        <p:spPr>
          <a:xfrm flipV="1">
            <a:off x="5589374" y="2906920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Text Box 31"/>
          <p:cNvSpPr txBox="1">
            <a:spLocks noChangeArrowheads="1"/>
          </p:cNvSpPr>
          <p:nvPr/>
        </p:nvSpPr>
        <p:spPr bwMode="auto">
          <a:xfrm>
            <a:off x="5322674" y="241576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156" name="Text Box 31"/>
          <p:cNvSpPr txBox="1">
            <a:spLocks noChangeArrowheads="1"/>
          </p:cNvSpPr>
          <p:nvPr/>
        </p:nvSpPr>
        <p:spPr bwMode="auto">
          <a:xfrm>
            <a:off x="6250066" y="189602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57" name="Text Box 31"/>
          <p:cNvSpPr txBox="1">
            <a:spLocks noChangeArrowheads="1"/>
          </p:cNvSpPr>
          <p:nvPr/>
        </p:nvSpPr>
        <p:spPr bwMode="auto">
          <a:xfrm>
            <a:off x="6242582" y="3222507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58" name="Text Box 31"/>
          <p:cNvSpPr txBox="1">
            <a:spLocks noChangeArrowheads="1"/>
          </p:cNvSpPr>
          <p:nvPr/>
        </p:nvSpPr>
        <p:spPr bwMode="auto">
          <a:xfrm>
            <a:off x="3632116" y="2232410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grpSp>
        <p:nvGrpSpPr>
          <p:cNvPr id="3" name="Group 2"/>
          <p:cNvGrpSpPr/>
          <p:nvPr/>
        </p:nvGrpSpPr>
        <p:grpSpPr>
          <a:xfrm>
            <a:off x="761984" y="4217728"/>
            <a:ext cx="6861004" cy="2418744"/>
            <a:chOff x="761984" y="4217728"/>
            <a:chExt cx="6861004" cy="2418744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8" name="Straight Arrow Connector 57"/>
            <p:cNvCxnSpPr>
              <a:stCxn id="41" idx="5"/>
              <a:endCxn id="52" idx="2"/>
            </p:cNvCxnSpPr>
            <p:nvPr/>
          </p:nvCxnSpPr>
          <p:spPr>
            <a:xfrm>
              <a:off x="1217269" y="6066845"/>
              <a:ext cx="1169105" cy="20968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2" idx="6"/>
              <a:endCxn id="71" idx="2"/>
            </p:cNvCxnSpPr>
            <p:nvPr/>
          </p:nvCxnSpPr>
          <p:spPr>
            <a:xfrm>
              <a:off x="2919774" y="6276532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>
              <a:off x="2919774" y="4572906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9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65" name="Text Box 31"/>
            <p:cNvSpPr txBox="1">
              <a:spLocks noChangeArrowheads="1"/>
            </p:cNvSpPr>
            <p:nvPr/>
          </p:nvSpPr>
          <p:spPr bwMode="auto">
            <a:xfrm>
              <a:off x="4036011" y="4217728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48" idx="5"/>
              <a:endCxn id="71" idx="1"/>
            </p:cNvCxnSpPr>
            <p:nvPr/>
          </p:nvCxnSpPr>
          <p:spPr>
            <a:xfrm>
              <a:off x="2841659" y="4885745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5667489" y="461432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5653684" y="5887530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sp>
          <p:nvSpPr>
            <p:cNvPr id="79" name="Text Box 31"/>
            <p:cNvSpPr txBox="1">
              <a:spLocks noChangeArrowheads="1"/>
            </p:cNvSpPr>
            <p:nvPr/>
          </p:nvSpPr>
          <p:spPr bwMode="auto">
            <a:xfrm>
              <a:off x="6320697" y="6009832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682621" y="501973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cxnSp>
          <p:nvCxnSpPr>
            <p:cNvPr id="119" name="Straight Arrow Connector 118"/>
            <p:cNvCxnSpPr/>
            <p:nvPr/>
          </p:nvCxnSpPr>
          <p:spPr>
            <a:xfrm flipV="1">
              <a:off x="5599009" y="5653362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31"/>
            <p:cNvSpPr txBox="1">
              <a:spLocks noChangeArrowheads="1"/>
            </p:cNvSpPr>
            <p:nvPr/>
          </p:nvSpPr>
          <p:spPr bwMode="auto">
            <a:xfrm>
              <a:off x="6079326" y="547000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cxnSp>
          <p:nvCxnSpPr>
            <p:cNvPr id="121" name="Straight Arrow Connector 120"/>
            <p:cNvCxnSpPr/>
            <p:nvPr/>
          </p:nvCxnSpPr>
          <p:spPr>
            <a:xfrm flipV="1">
              <a:off x="1245424" y="4927697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 Box 31"/>
            <p:cNvSpPr txBox="1">
              <a:spLocks noChangeArrowheads="1"/>
            </p:cNvSpPr>
            <p:nvPr/>
          </p:nvSpPr>
          <p:spPr bwMode="auto">
            <a:xfrm>
              <a:off x="1817749" y="534867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59" name="Straight Arrow Connector 158"/>
            <p:cNvCxnSpPr/>
            <p:nvPr/>
          </p:nvCxnSpPr>
          <p:spPr>
            <a:xfrm>
              <a:off x="2919774" y="4792491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 Box 31"/>
            <p:cNvSpPr txBox="1">
              <a:spLocks noChangeArrowheads="1"/>
            </p:cNvSpPr>
            <p:nvPr/>
          </p:nvSpPr>
          <p:spPr bwMode="auto">
            <a:xfrm>
              <a:off x="4052824" y="4743308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161" name="Straight Arrow Connector 160"/>
            <p:cNvCxnSpPr/>
            <p:nvPr/>
          </p:nvCxnSpPr>
          <p:spPr>
            <a:xfrm>
              <a:off x="5557594" y="483575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 Box 31"/>
            <p:cNvSpPr txBox="1">
              <a:spLocks noChangeArrowheads="1"/>
            </p:cNvSpPr>
            <p:nvPr/>
          </p:nvSpPr>
          <p:spPr bwMode="auto">
            <a:xfrm>
              <a:off x="5928546" y="5089486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2887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728148" y="3902526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  <p:grpSp>
        <p:nvGrpSpPr>
          <p:cNvPr id="85" name="Group 4"/>
          <p:cNvGrpSpPr>
            <a:grpSpLocks/>
          </p:cNvGrpSpPr>
          <p:nvPr/>
        </p:nvGrpSpPr>
        <p:grpSpPr bwMode="auto">
          <a:xfrm>
            <a:off x="697674" y="2895366"/>
            <a:ext cx="533400" cy="533400"/>
            <a:chOff x="1824" y="2736"/>
            <a:chExt cx="336" cy="336"/>
          </a:xfrm>
        </p:grpSpPr>
        <p:sp>
          <p:nvSpPr>
            <p:cNvPr id="8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2322064" y="1714266"/>
            <a:ext cx="533400" cy="533400"/>
            <a:chOff x="1824" y="2736"/>
            <a:chExt cx="336" cy="336"/>
          </a:xfrm>
        </p:grpSpPr>
        <p:sp>
          <p:nvSpPr>
            <p:cNvPr id="8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91" name="Group 7"/>
          <p:cNvGrpSpPr>
            <a:grpSpLocks/>
          </p:cNvGrpSpPr>
          <p:nvPr/>
        </p:nvGrpSpPr>
        <p:grpSpPr bwMode="auto">
          <a:xfrm>
            <a:off x="2322064" y="3293638"/>
            <a:ext cx="533400" cy="533400"/>
            <a:chOff x="1824" y="2736"/>
            <a:chExt cx="336" cy="336"/>
          </a:xfrm>
        </p:grpSpPr>
        <p:sp>
          <p:nvSpPr>
            <p:cNvPr id="92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94" name="Group 7"/>
          <p:cNvGrpSpPr>
            <a:grpSpLocks/>
          </p:cNvGrpSpPr>
          <p:nvPr/>
        </p:nvGrpSpPr>
        <p:grpSpPr bwMode="auto">
          <a:xfrm>
            <a:off x="7025278" y="2711351"/>
            <a:ext cx="533400" cy="533400"/>
            <a:chOff x="1824" y="2736"/>
            <a:chExt cx="336" cy="336"/>
          </a:xfrm>
        </p:grpSpPr>
        <p:sp>
          <p:nvSpPr>
            <p:cNvPr id="95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97" name="Straight Arrow Connector 96"/>
          <p:cNvCxnSpPr>
            <a:stCxn id="86" idx="7"/>
            <a:endCxn id="89" idx="3"/>
          </p:cNvCxnSpPr>
          <p:nvPr/>
        </p:nvCxnSpPr>
        <p:spPr>
          <a:xfrm flipV="1">
            <a:off x="1152959" y="2169551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86" idx="5"/>
            <a:endCxn id="92" idx="2"/>
          </p:cNvCxnSpPr>
          <p:nvPr/>
        </p:nvCxnSpPr>
        <p:spPr>
          <a:xfrm>
            <a:off x="1152959" y="3350651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92" idx="6"/>
            <a:endCxn id="112" idx="2"/>
          </p:cNvCxnSpPr>
          <p:nvPr/>
        </p:nvCxnSpPr>
        <p:spPr>
          <a:xfrm>
            <a:off x="2855464" y="3560338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89" idx="4"/>
            <a:endCxn id="92" idx="0"/>
          </p:cNvCxnSpPr>
          <p:nvPr/>
        </p:nvCxnSpPr>
        <p:spPr>
          <a:xfrm>
            <a:off x="2588764" y="2247666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89" idx="6"/>
            <a:endCxn id="109" idx="2"/>
          </p:cNvCxnSpPr>
          <p:nvPr/>
        </p:nvCxnSpPr>
        <p:spPr>
          <a:xfrm>
            <a:off x="2855464" y="1980966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 Box 31"/>
          <p:cNvSpPr txBox="1">
            <a:spLocks noChangeArrowheads="1"/>
          </p:cNvSpPr>
          <p:nvPr/>
        </p:nvSpPr>
        <p:spPr bwMode="auto">
          <a:xfrm>
            <a:off x="1018553" y="2169551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04" name="Text Box 31"/>
          <p:cNvSpPr txBox="1">
            <a:spLocks noChangeArrowheads="1"/>
          </p:cNvSpPr>
          <p:nvPr/>
        </p:nvSpPr>
        <p:spPr bwMode="auto">
          <a:xfrm>
            <a:off x="3618311" y="355356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105" name="Text Box 31"/>
          <p:cNvSpPr txBox="1">
            <a:spLocks noChangeArrowheads="1"/>
          </p:cNvSpPr>
          <p:nvPr/>
        </p:nvSpPr>
        <p:spPr bwMode="auto">
          <a:xfrm>
            <a:off x="1327709" y="348887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06" name="Text Box 31"/>
          <p:cNvSpPr txBox="1">
            <a:spLocks noChangeArrowheads="1"/>
          </p:cNvSpPr>
          <p:nvPr/>
        </p:nvSpPr>
        <p:spPr bwMode="auto">
          <a:xfrm>
            <a:off x="3452038" y="1600447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107" name="Text Box 31"/>
          <p:cNvSpPr txBox="1">
            <a:spLocks noChangeArrowheads="1"/>
          </p:cNvSpPr>
          <p:nvPr/>
        </p:nvSpPr>
        <p:spPr bwMode="auto">
          <a:xfrm>
            <a:off x="2616374" y="25759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108" name="Group 7"/>
          <p:cNvGrpSpPr>
            <a:grpSpLocks/>
          </p:cNvGrpSpPr>
          <p:nvPr/>
        </p:nvGrpSpPr>
        <p:grpSpPr bwMode="auto">
          <a:xfrm>
            <a:off x="5042169" y="1714266"/>
            <a:ext cx="533400" cy="533400"/>
            <a:chOff x="1824" y="2736"/>
            <a:chExt cx="336" cy="336"/>
          </a:xfrm>
        </p:grpSpPr>
        <p:sp>
          <p:nvSpPr>
            <p:cNvPr id="10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111" name="Group 7"/>
          <p:cNvGrpSpPr>
            <a:grpSpLocks/>
          </p:cNvGrpSpPr>
          <p:nvPr/>
        </p:nvGrpSpPr>
        <p:grpSpPr bwMode="auto">
          <a:xfrm>
            <a:off x="5042169" y="3293638"/>
            <a:ext cx="533400" cy="533400"/>
            <a:chOff x="1824" y="2736"/>
            <a:chExt cx="336" cy="336"/>
          </a:xfrm>
        </p:grpSpPr>
        <p:sp>
          <p:nvSpPr>
            <p:cNvPr id="112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114" name="Straight Arrow Connector 113"/>
          <p:cNvCxnSpPr>
            <a:stCxn id="109" idx="4"/>
            <a:endCxn id="112" idx="0"/>
          </p:cNvCxnSpPr>
          <p:nvPr/>
        </p:nvCxnSpPr>
        <p:spPr>
          <a:xfrm>
            <a:off x="5308869" y="2247666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89" idx="5"/>
            <a:endCxn id="112" idx="1"/>
          </p:cNvCxnSpPr>
          <p:nvPr/>
        </p:nvCxnSpPr>
        <p:spPr>
          <a:xfrm>
            <a:off x="2777349" y="2169551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9" idx="6"/>
            <a:endCxn id="95" idx="1"/>
          </p:cNvCxnSpPr>
          <p:nvPr/>
        </p:nvCxnSpPr>
        <p:spPr>
          <a:xfrm>
            <a:off x="5575569" y="1980966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12" idx="6"/>
            <a:endCxn id="95" idx="2"/>
          </p:cNvCxnSpPr>
          <p:nvPr/>
        </p:nvCxnSpPr>
        <p:spPr>
          <a:xfrm flipV="1">
            <a:off x="5575569" y="2978051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 Box 31"/>
          <p:cNvSpPr txBox="1">
            <a:spLocks noChangeArrowheads="1"/>
          </p:cNvSpPr>
          <p:nvPr/>
        </p:nvSpPr>
        <p:spPr bwMode="auto">
          <a:xfrm>
            <a:off x="5308869" y="24868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163" name="Text Box 31"/>
          <p:cNvSpPr txBox="1">
            <a:spLocks noChangeArrowheads="1"/>
          </p:cNvSpPr>
          <p:nvPr/>
        </p:nvSpPr>
        <p:spPr bwMode="auto">
          <a:xfrm>
            <a:off x="6236261" y="1967160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64" name="Text Box 31"/>
          <p:cNvSpPr txBox="1">
            <a:spLocks noChangeArrowheads="1"/>
          </p:cNvSpPr>
          <p:nvPr/>
        </p:nvSpPr>
        <p:spPr bwMode="auto">
          <a:xfrm>
            <a:off x="6228777" y="3293638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65" name="Text Box 31"/>
          <p:cNvSpPr txBox="1">
            <a:spLocks noChangeArrowheads="1"/>
          </p:cNvSpPr>
          <p:nvPr/>
        </p:nvSpPr>
        <p:spPr bwMode="auto">
          <a:xfrm>
            <a:off x="3618311" y="23035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grpSp>
        <p:nvGrpSpPr>
          <p:cNvPr id="6" name="Group 5"/>
          <p:cNvGrpSpPr/>
          <p:nvPr/>
        </p:nvGrpSpPr>
        <p:grpSpPr>
          <a:xfrm>
            <a:off x="761984" y="4217728"/>
            <a:ext cx="6861004" cy="2418744"/>
            <a:chOff x="761984" y="4217728"/>
            <a:chExt cx="6861004" cy="2418744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8" name="Straight Arrow Connector 57"/>
            <p:cNvCxnSpPr/>
            <p:nvPr/>
          </p:nvCxnSpPr>
          <p:spPr>
            <a:xfrm>
              <a:off x="1217269" y="6080651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2919774" y="6359368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>
              <a:off x="2919774" y="4572906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7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sp>
          <p:nvSpPr>
            <p:cNvPr id="65" name="Text Box 31"/>
            <p:cNvSpPr txBox="1">
              <a:spLocks noChangeArrowheads="1"/>
            </p:cNvSpPr>
            <p:nvPr/>
          </p:nvSpPr>
          <p:spPr bwMode="auto">
            <a:xfrm>
              <a:off x="4036011" y="4217728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48" idx="5"/>
              <a:endCxn id="71" idx="1"/>
            </p:cNvCxnSpPr>
            <p:nvPr/>
          </p:nvCxnSpPr>
          <p:spPr>
            <a:xfrm>
              <a:off x="2841659" y="4885745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5667489" y="461432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682621" y="501973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cxnSp>
          <p:nvCxnSpPr>
            <p:cNvPr id="119" name="Straight Arrow Connector 118"/>
            <p:cNvCxnSpPr/>
            <p:nvPr/>
          </p:nvCxnSpPr>
          <p:spPr>
            <a:xfrm flipV="1">
              <a:off x="5612814" y="5791422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31"/>
            <p:cNvSpPr txBox="1">
              <a:spLocks noChangeArrowheads="1"/>
            </p:cNvSpPr>
            <p:nvPr/>
          </p:nvSpPr>
          <p:spPr bwMode="auto">
            <a:xfrm>
              <a:off x="6050725" y="5572738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21" name="Straight Arrow Connector 120"/>
            <p:cNvCxnSpPr/>
            <p:nvPr/>
          </p:nvCxnSpPr>
          <p:spPr>
            <a:xfrm flipV="1">
              <a:off x="1245424" y="4927697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 Box 31"/>
            <p:cNvSpPr txBox="1">
              <a:spLocks noChangeArrowheads="1"/>
            </p:cNvSpPr>
            <p:nvPr/>
          </p:nvSpPr>
          <p:spPr bwMode="auto">
            <a:xfrm>
              <a:off x="1817749" y="534867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59" name="Straight Arrow Connector 158"/>
            <p:cNvCxnSpPr/>
            <p:nvPr/>
          </p:nvCxnSpPr>
          <p:spPr>
            <a:xfrm>
              <a:off x="2919774" y="4792491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 Box 31"/>
            <p:cNvSpPr txBox="1">
              <a:spLocks noChangeArrowheads="1"/>
            </p:cNvSpPr>
            <p:nvPr/>
          </p:nvSpPr>
          <p:spPr bwMode="auto">
            <a:xfrm>
              <a:off x="4052824" y="4743308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161" name="Straight Arrow Connector 160"/>
            <p:cNvCxnSpPr/>
            <p:nvPr/>
          </p:nvCxnSpPr>
          <p:spPr>
            <a:xfrm>
              <a:off x="5557594" y="483575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 Box 31"/>
            <p:cNvSpPr txBox="1">
              <a:spLocks noChangeArrowheads="1"/>
            </p:cNvSpPr>
            <p:nvPr/>
          </p:nvSpPr>
          <p:spPr bwMode="auto">
            <a:xfrm>
              <a:off x="5928546" y="5089486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166" name="Straight Arrow Connector 165"/>
            <p:cNvCxnSpPr/>
            <p:nvPr/>
          </p:nvCxnSpPr>
          <p:spPr>
            <a:xfrm>
              <a:off x="1258684" y="5846565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 Box 31"/>
            <p:cNvSpPr txBox="1">
              <a:spLocks noChangeArrowheads="1"/>
            </p:cNvSpPr>
            <p:nvPr/>
          </p:nvSpPr>
          <p:spPr bwMode="auto">
            <a:xfrm>
              <a:off x="1857602" y="5716051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168" name="Straight Arrow Connector 167"/>
            <p:cNvCxnSpPr/>
            <p:nvPr/>
          </p:nvCxnSpPr>
          <p:spPr>
            <a:xfrm>
              <a:off x="2934124" y="6139006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 Box 31"/>
            <p:cNvSpPr txBox="1">
              <a:spLocks noChangeArrowheads="1"/>
            </p:cNvSpPr>
            <p:nvPr/>
          </p:nvSpPr>
          <p:spPr bwMode="auto">
            <a:xfrm>
              <a:off x="3624393" y="5778247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0925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728148" y="3902526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  <p:grpSp>
        <p:nvGrpSpPr>
          <p:cNvPr id="170" name="Group 4"/>
          <p:cNvGrpSpPr>
            <a:grpSpLocks/>
          </p:cNvGrpSpPr>
          <p:nvPr/>
        </p:nvGrpSpPr>
        <p:grpSpPr bwMode="auto">
          <a:xfrm>
            <a:off x="719517" y="2885317"/>
            <a:ext cx="533400" cy="533400"/>
            <a:chOff x="1824" y="2736"/>
            <a:chExt cx="336" cy="336"/>
          </a:xfrm>
        </p:grpSpPr>
        <p:sp>
          <p:nvSpPr>
            <p:cNvPr id="171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173" name="Group 7"/>
          <p:cNvGrpSpPr>
            <a:grpSpLocks/>
          </p:cNvGrpSpPr>
          <p:nvPr/>
        </p:nvGrpSpPr>
        <p:grpSpPr bwMode="auto">
          <a:xfrm>
            <a:off x="2343907" y="1704217"/>
            <a:ext cx="533400" cy="533400"/>
            <a:chOff x="1824" y="2736"/>
            <a:chExt cx="336" cy="336"/>
          </a:xfrm>
        </p:grpSpPr>
        <p:sp>
          <p:nvSpPr>
            <p:cNvPr id="17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76" name="Group 7"/>
          <p:cNvGrpSpPr>
            <a:grpSpLocks/>
          </p:cNvGrpSpPr>
          <p:nvPr/>
        </p:nvGrpSpPr>
        <p:grpSpPr bwMode="auto">
          <a:xfrm>
            <a:off x="2343907" y="3283589"/>
            <a:ext cx="533400" cy="533400"/>
            <a:chOff x="1824" y="2736"/>
            <a:chExt cx="336" cy="336"/>
          </a:xfrm>
        </p:grpSpPr>
        <p:sp>
          <p:nvSpPr>
            <p:cNvPr id="17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79" name="Group 7"/>
          <p:cNvGrpSpPr>
            <a:grpSpLocks/>
          </p:cNvGrpSpPr>
          <p:nvPr/>
        </p:nvGrpSpPr>
        <p:grpSpPr bwMode="auto">
          <a:xfrm>
            <a:off x="7047121" y="2701302"/>
            <a:ext cx="533400" cy="533400"/>
            <a:chOff x="1824" y="2736"/>
            <a:chExt cx="336" cy="336"/>
          </a:xfrm>
        </p:grpSpPr>
        <p:sp>
          <p:nvSpPr>
            <p:cNvPr id="18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82" name="Straight Arrow Connector 181"/>
          <p:cNvCxnSpPr>
            <a:stCxn id="171" idx="7"/>
            <a:endCxn id="174" idx="3"/>
          </p:cNvCxnSpPr>
          <p:nvPr/>
        </p:nvCxnSpPr>
        <p:spPr>
          <a:xfrm flipV="1">
            <a:off x="1174802" y="215950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171" idx="5"/>
            <a:endCxn id="177" idx="2"/>
          </p:cNvCxnSpPr>
          <p:nvPr/>
        </p:nvCxnSpPr>
        <p:spPr>
          <a:xfrm>
            <a:off x="1174802" y="334060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77" idx="6"/>
            <a:endCxn id="196" idx="2"/>
          </p:cNvCxnSpPr>
          <p:nvPr/>
        </p:nvCxnSpPr>
        <p:spPr>
          <a:xfrm>
            <a:off x="2877307" y="355028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stCxn id="174" idx="4"/>
            <a:endCxn id="177" idx="0"/>
          </p:cNvCxnSpPr>
          <p:nvPr/>
        </p:nvCxnSpPr>
        <p:spPr>
          <a:xfrm>
            <a:off x="2610607" y="223761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stCxn id="174" idx="6"/>
            <a:endCxn id="193" idx="2"/>
          </p:cNvCxnSpPr>
          <p:nvPr/>
        </p:nvCxnSpPr>
        <p:spPr>
          <a:xfrm>
            <a:off x="2877307" y="197091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Text Box 31"/>
          <p:cNvSpPr txBox="1">
            <a:spLocks noChangeArrowheads="1"/>
          </p:cNvSpPr>
          <p:nvPr/>
        </p:nvSpPr>
        <p:spPr bwMode="auto">
          <a:xfrm>
            <a:off x="1040396" y="215950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88" name="Text Box 31"/>
          <p:cNvSpPr txBox="1">
            <a:spLocks noChangeArrowheads="1"/>
          </p:cNvSpPr>
          <p:nvPr/>
        </p:nvSpPr>
        <p:spPr bwMode="auto">
          <a:xfrm>
            <a:off x="3640154" y="354351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189" name="Text Box 31"/>
          <p:cNvSpPr txBox="1">
            <a:spLocks noChangeArrowheads="1"/>
          </p:cNvSpPr>
          <p:nvPr/>
        </p:nvSpPr>
        <p:spPr bwMode="auto">
          <a:xfrm>
            <a:off x="1349552" y="347883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90" name="Text Box 31"/>
          <p:cNvSpPr txBox="1">
            <a:spLocks noChangeArrowheads="1"/>
          </p:cNvSpPr>
          <p:nvPr/>
        </p:nvSpPr>
        <p:spPr bwMode="auto">
          <a:xfrm>
            <a:off x="3473881" y="159039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191" name="Text Box 31"/>
          <p:cNvSpPr txBox="1">
            <a:spLocks noChangeArrowheads="1"/>
          </p:cNvSpPr>
          <p:nvPr/>
        </p:nvSpPr>
        <p:spPr bwMode="auto">
          <a:xfrm>
            <a:off x="2638217" y="256588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192" name="Group 7"/>
          <p:cNvGrpSpPr>
            <a:grpSpLocks/>
          </p:cNvGrpSpPr>
          <p:nvPr/>
        </p:nvGrpSpPr>
        <p:grpSpPr bwMode="auto">
          <a:xfrm>
            <a:off x="5064012" y="1704217"/>
            <a:ext cx="533400" cy="533400"/>
            <a:chOff x="1824" y="2736"/>
            <a:chExt cx="336" cy="336"/>
          </a:xfrm>
        </p:grpSpPr>
        <p:sp>
          <p:nvSpPr>
            <p:cNvPr id="19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195" name="Group 7"/>
          <p:cNvGrpSpPr>
            <a:grpSpLocks/>
          </p:cNvGrpSpPr>
          <p:nvPr/>
        </p:nvGrpSpPr>
        <p:grpSpPr bwMode="auto">
          <a:xfrm>
            <a:off x="5064012" y="3283589"/>
            <a:ext cx="533400" cy="533400"/>
            <a:chOff x="1824" y="2736"/>
            <a:chExt cx="336" cy="336"/>
          </a:xfrm>
        </p:grpSpPr>
        <p:sp>
          <p:nvSpPr>
            <p:cNvPr id="19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198" name="Straight Arrow Connector 197"/>
          <p:cNvCxnSpPr>
            <a:stCxn id="193" idx="4"/>
            <a:endCxn id="196" idx="0"/>
          </p:cNvCxnSpPr>
          <p:nvPr/>
        </p:nvCxnSpPr>
        <p:spPr>
          <a:xfrm>
            <a:off x="5330712" y="223761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174" idx="5"/>
            <a:endCxn id="196" idx="1"/>
          </p:cNvCxnSpPr>
          <p:nvPr/>
        </p:nvCxnSpPr>
        <p:spPr>
          <a:xfrm>
            <a:off x="2799192" y="215950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stCxn id="193" idx="6"/>
            <a:endCxn id="180" idx="1"/>
          </p:cNvCxnSpPr>
          <p:nvPr/>
        </p:nvCxnSpPr>
        <p:spPr>
          <a:xfrm>
            <a:off x="5597412" y="197091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>
            <a:stCxn id="196" idx="6"/>
            <a:endCxn id="180" idx="2"/>
          </p:cNvCxnSpPr>
          <p:nvPr/>
        </p:nvCxnSpPr>
        <p:spPr>
          <a:xfrm flipV="1">
            <a:off x="5597412" y="296800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2" name="Text Box 31"/>
          <p:cNvSpPr txBox="1">
            <a:spLocks noChangeArrowheads="1"/>
          </p:cNvSpPr>
          <p:nvPr/>
        </p:nvSpPr>
        <p:spPr bwMode="auto">
          <a:xfrm>
            <a:off x="5330712" y="247684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203" name="Text Box 31"/>
          <p:cNvSpPr txBox="1">
            <a:spLocks noChangeArrowheads="1"/>
          </p:cNvSpPr>
          <p:nvPr/>
        </p:nvSpPr>
        <p:spPr bwMode="auto">
          <a:xfrm>
            <a:off x="6258104" y="19571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04" name="Text Box 31"/>
          <p:cNvSpPr txBox="1">
            <a:spLocks noChangeArrowheads="1"/>
          </p:cNvSpPr>
          <p:nvPr/>
        </p:nvSpPr>
        <p:spPr bwMode="auto">
          <a:xfrm>
            <a:off x="6250620" y="328358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05" name="Text Box 31"/>
          <p:cNvSpPr txBox="1">
            <a:spLocks noChangeArrowheads="1"/>
          </p:cNvSpPr>
          <p:nvPr/>
        </p:nvSpPr>
        <p:spPr bwMode="auto">
          <a:xfrm>
            <a:off x="3640154" y="229349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grpSp>
        <p:nvGrpSpPr>
          <p:cNvPr id="3" name="Group 2"/>
          <p:cNvGrpSpPr/>
          <p:nvPr/>
        </p:nvGrpSpPr>
        <p:grpSpPr>
          <a:xfrm>
            <a:off x="761984" y="4430460"/>
            <a:ext cx="6861004" cy="2206012"/>
            <a:chOff x="761984" y="4430460"/>
            <a:chExt cx="6861004" cy="2206012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8" name="Straight Arrow Connector 57"/>
            <p:cNvCxnSpPr/>
            <p:nvPr/>
          </p:nvCxnSpPr>
          <p:spPr>
            <a:xfrm>
              <a:off x="1217269" y="6080651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2919774" y="6359368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5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2869269" y="4844327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5667489" y="461432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904237" y="5027987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cxnSp>
          <p:nvCxnSpPr>
            <p:cNvPr id="119" name="Straight Arrow Connector 118"/>
            <p:cNvCxnSpPr/>
            <p:nvPr/>
          </p:nvCxnSpPr>
          <p:spPr>
            <a:xfrm flipV="1">
              <a:off x="5612814" y="5791422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31"/>
            <p:cNvSpPr txBox="1">
              <a:spLocks noChangeArrowheads="1"/>
            </p:cNvSpPr>
            <p:nvPr/>
          </p:nvSpPr>
          <p:spPr bwMode="auto">
            <a:xfrm>
              <a:off x="6050725" y="5572738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21" name="Straight Arrow Connector 120"/>
            <p:cNvCxnSpPr/>
            <p:nvPr/>
          </p:nvCxnSpPr>
          <p:spPr>
            <a:xfrm flipV="1">
              <a:off x="1245424" y="4927697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 Box 31"/>
            <p:cNvSpPr txBox="1">
              <a:spLocks noChangeArrowheads="1"/>
            </p:cNvSpPr>
            <p:nvPr/>
          </p:nvSpPr>
          <p:spPr bwMode="auto">
            <a:xfrm>
              <a:off x="1817749" y="534867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59" name="Straight Arrow Connector 158"/>
            <p:cNvCxnSpPr/>
            <p:nvPr/>
          </p:nvCxnSpPr>
          <p:spPr>
            <a:xfrm>
              <a:off x="2919774" y="4695849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 Box 31"/>
            <p:cNvSpPr txBox="1">
              <a:spLocks noChangeArrowheads="1"/>
            </p:cNvSpPr>
            <p:nvPr/>
          </p:nvSpPr>
          <p:spPr bwMode="auto">
            <a:xfrm>
              <a:off x="4052824" y="4715696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1" name="Straight Arrow Connector 160"/>
            <p:cNvCxnSpPr/>
            <p:nvPr/>
          </p:nvCxnSpPr>
          <p:spPr>
            <a:xfrm>
              <a:off x="5557594" y="483575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 Box 31"/>
            <p:cNvSpPr txBox="1">
              <a:spLocks noChangeArrowheads="1"/>
            </p:cNvSpPr>
            <p:nvPr/>
          </p:nvSpPr>
          <p:spPr bwMode="auto">
            <a:xfrm>
              <a:off x="5928546" y="5089486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6" name="Straight Arrow Connector 165"/>
            <p:cNvCxnSpPr/>
            <p:nvPr/>
          </p:nvCxnSpPr>
          <p:spPr>
            <a:xfrm>
              <a:off x="1258684" y="5846565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 Box 31"/>
            <p:cNvSpPr txBox="1">
              <a:spLocks noChangeArrowheads="1"/>
            </p:cNvSpPr>
            <p:nvPr/>
          </p:nvSpPr>
          <p:spPr bwMode="auto">
            <a:xfrm>
              <a:off x="1857602" y="5716051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8" name="Straight Arrow Connector 167"/>
            <p:cNvCxnSpPr/>
            <p:nvPr/>
          </p:nvCxnSpPr>
          <p:spPr>
            <a:xfrm>
              <a:off x="2906514" y="6180424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 Box 31"/>
            <p:cNvSpPr txBox="1">
              <a:spLocks noChangeArrowheads="1"/>
            </p:cNvSpPr>
            <p:nvPr/>
          </p:nvSpPr>
          <p:spPr bwMode="auto">
            <a:xfrm>
              <a:off x="3624393" y="5778247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sp>
          <p:nvSpPr>
            <p:cNvPr id="206" name="Text Box 31"/>
            <p:cNvSpPr txBox="1">
              <a:spLocks noChangeArrowheads="1"/>
            </p:cNvSpPr>
            <p:nvPr/>
          </p:nvSpPr>
          <p:spPr bwMode="auto">
            <a:xfrm>
              <a:off x="3407899" y="5339392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207" name="Straight Arrow Connector 206"/>
            <p:cNvCxnSpPr/>
            <p:nvPr/>
          </p:nvCxnSpPr>
          <p:spPr>
            <a:xfrm>
              <a:off x="2759374" y="4927697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6454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728148" y="4012974"/>
            <a:ext cx="2484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DONE!</a:t>
            </a:r>
            <a:endParaRPr lang="en-US" sz="2400" baseline="-25000" dirty="0">
              <a:solidFill>
                <a:srgbClr val="0000FF"/>
              </a:solidFill>
            </a:endParaRPr>
          </a:p>
        </p:txBody>
      </p:sp>
      <p:grpSp>
        <p:nvGrpSpPr>
          <p:cNvPr id="170" name="Group 4"/>
          <p:cNvGrpSpPr>
            <a:grpSpLocks/>
          </p:cNvGrpSpPr>
          <p:nvPr/>
        </p:nvGrpSpPr>
        <p:grpSpPr bwMode="auto">
          <a:xfrm>
            <a:off x="719517" y="2885317"/>
            <a:ext cx="533400" cy="533400"/>
            <a:chOff x="1824" y="2736"/>
            <a:chExt cx="336" cy="336"/>
          </a:xfrm>
        </p:grpSpPr>
        <p:sp>
          <p:nvSpPr>
            <p:cNvPr id="171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173" name="Group 7"/>
          <p:cNvGrpSpPr>
            <a:grpSpLocks/>
          </p:cNvGrpSpPr>
          <p:nvPr/>
        </p:nvGrpSpPr>
        <p:grpSpPr bwMode="auto">
          <a:xfrm>
            <a:off x="2343907" y="1704217"/>
            <a:ext cx="533400" cy="533400"/>
            <a:chOff x="1824" y="2736"/>
            <a:chExt cx="336" cy="336"/>
          </a:xfrm>
        </p:grpSpPr>
        <p:sp>
          <p:nvSpPr>
            <p:cNvPr id="17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76" name="Group 7"/>
          <p:cNvGrpSpPr>
            <a:grpSpLocks/>
          </p:cNvGrpSpPr>
          <p:nvPr/>
        </p:nvGrpSpPr>
        <p:grpSpPr bwMode="auto">
          <a:xfrm>
            <a:off x="2343907" y="3283589"/>
            <a:ext cx="533400" cy="533400"/>
            <a:chOff x="1824" y="2736"/>
            <a:chExt cx="336" cy="336"/>
          </a:xfrm>
        </p:grpSpPr>
        <p:sp>
          <p:nvSpPr>
            <p:cNvPr id="17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79" name="Group 7"/>
          <p:cNvGrpSpPr>
            <a:grpSpLocks/>
          </p:cNvGrpSpPr>
          <p:nvPr/>
        </p:nvGrpSpPr>
        <p:grpSpPr bwMode="auto">
          <a:xfrm>
            <a:off x="7047121" y="2701302"/>
            <a:ext cx="533400" cy="533400"/>
            <a:chOff x="1824" y="2736"/>
            <a:chExt cx="336" cy="336"/>
          </a:xfrm>
        </p:grpSpPr>
        <p:sp>
          <p:nvSpPr>
            <p:cNvPr id="18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82" name="Straight Arrow Connector 181"/>
          <p:cNvCxnSpPr>
            <a:stCxn id="171" idx="7"/>
            <a:endCxn id="174" idx="3"/>
          </p:cNvCxnSpPr>
          <p:nvPr/>
        </p:nvCxnSpPr>
        <p:spPr>
          <a:xfrm flipV="1">
            <a:off x="1174802" y="215950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171" idx="5"/>
            <a:endCxn id="177" idx="2"/>
          </p:cNvCxnSpPr>
          <p:nvPr/>
        </p:nvCxnSpPr>
        <p:spPr>
          <a:xfrm>
            <a:off x="1174802" y="334060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77" idx="6"/>
            <a:endCxn id="196" idx="2"/>
          </p:cNvCxnSpPr>
          <p:nvPr/>
        </p:nvCxnSpPr>
        <p:spPr>
          <a:xfrm>
            <a:off x="2877307" y="355028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stCxn id="174" idx="4"/>
            <a:endCxn id="177" idx="0"/>
          </p:cNvCxnSpPr>
          <p:nvPr/>
        </p:nvCxnSpPr>
        <p:spPr>
          <a:xfrm>
            <a:off x="2610607" y="223761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stCxn id="174" idx="6"/>
            <a:endCxn id="193" idx="2"/>
          </p:cNvCxnSpPr>
          <p:nvPr/>
        </p:nvCxnSpPr>
        <p:spPr>
          <a:xfrm>
            <a:off x="2877307" y="197091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Text Box 31"/>
          <p:cNvSpPr txBox="1">
            <a:spLocks noChangeArrowheads="1"/>
          </p:cNvSpPr>
          <p:nvPr/>
        </p:nvSpPr>
        <p:spPr bwMode="auto">
          <a:xfrm>
            <a:off x="1040396" y="215950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88" name="Text Box 31"/>
          <p:cNvSpPr txBox="1">
            <a:spLocks noChangeArrowheads="1"/>
          </p:cNvSpPr>
          <p:nvPr/>
        </p:nvSpPr>
        <p:spPr bwMode="auto">
          <a:xfrm>
            <a:off x="3640154" y="354351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189" name="Text Box 31"/>
          <p:cNvSpPr txBox="1">
            <a:spLocks noChangeArrowheads="1"/>
          </p:cNvSpPr>
          <p:nvPr/>
        </p:nvSpPr>
        <p:spPr bwMode="auto">
          <a:xfrm>
            <a:off x="1349552" y="347883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90" name="Text Box 31"/>
          <p:cNvSpPr txBox="1">
            <a:spLocks noChangeArrowheads="1"/>
          </p:cNvSpPr>
          <p:nvPr/>
        </p:nvSpPr>
        <p:spPr bwMode="auto">
          <a:xfrm>
            <a:off x="3473881" y="159039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191" name="Text Box 31"/>
          <p:cNvSpPr txBox="1">
            <a:spLocks noChangeArrowheads="1"/>
          </p:cNvSpPr>
          <p:nvPr/>
        </p:nvSpPr>
        <p:spPr bwMode="auto">
          <a:xfrm>
            <a:off x="2638217" y="256588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192" name="Group 7"/>
          <p:cNvGrpSpPr>
            <a:grpSpLocks/>
          </p:cNvGrpSpPr>
          <p:nvPr/>
        </p:nvGrpSpPr>
        <p:grpSpPr bwMode="auto">
          <a:xfrm>
            <a:off x="5064012" y="1704217"/>
            <a:ext cx="533400" cy="533400"/>
            <a:chOff x="1824" y="2736"/>
            <a:chExt cx="336" cy="336"/>
          </a:xfrm>
        </p:grpSpPr>
        <p:sp>
          <p:nvSpPr>
            <p:cNvPr id="19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195" name="Group 7"/>
          <p:cNvGrpSpPr>
            <a:grpSpLocks/>
          </p:cNvGrpSpPr>
          <p:nvPr/>
        </p:nvGrpSpPr>
        <p:grpSpPr bwMode="auto">
          <a:xfrm>
            <a:off x="5064012" y="3283589"/>
            <a:ext cx="533400" cy="533400"/>
            <a:chOff x="1824" y="2736"/>
            <a:chExt cx="336" cy="336"/>
          </a:xfrm>
        </p:grpSpPr>
        <p:sp>
          <p:nvSpPr>
            <p:cNvPr id="19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198" name="Straight Arrow Connector 197"/>
          <p:cNvCxnSpPr>
            <a:stCxn id="193" idx="4"/>
            <a:endCxn id="196" idx="0"/>
          </p:cNvCxnSpPr>
          <p:nvPr/>
        </p:nvCxnSpPr>
        <p:spPr>
          <a:xfrm>
            <a:off x="5330712" y="223761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174" idx="5"/>
            <a:endCxn id="196" idx="1"/>
          </p:cNvCxnSpPr>
          <p:nvPr/>
        </p:nvCxnSpPr>
        <p:spPr>
          <a:xfrm>
            <a:off x="2799192" y="215950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stCxn id="193" idx="6"/>
            <a:endCxn id="180" idx="1"/>
          </p:cNvCxnSpPr>
          <p:nvPr/>
        </p:nvCxnSpPr>
        <p:spPr>
          <a:xfrm>
            <a:off x="5597412" y="197091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>
            <a:stCxn id="196" idx="6"/>
            <a:endCxn id="180" idx="2"/>
          </p:cNvCxnSpPr>
          <p:nvPr/>
        </p:nvCxnSpPr>
        <p:spPr>
          <a:xfrm flipV="1">
            <a:off x="5597412" y="296800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2" name="Text Box 31"/>
          <p:cNvSpPr txBox="1">
            <a:spLocks noChangeArrowheads="1"/>
          </p:cNvSpPr>
          <p:nvPr/>
        </p:nvSpPr>
        <p:spPr bwMode="auto">
          <a:xfrm>
            <a:off x="5330712" y="247684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203" name="Text Box 31"/>
          <p:cNvSpPr txBox="1">
            <a:spLocks noChangeArrowheads="1"/>
          </p:cNvSpPr>
          <p:nvPr/>
        </p:nvSpPr>
        <p:spPr bwMode="auto">
          <a:xfrm>
            <a:off x="6258104" y="19571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04" name="Text Box 31"/>
          <p:cNvSpPr txBox="1">
            <a:spLocks noChangeArrowheads="1"/>
          </p:cNvSpPr>
          <p:nvPr/>
        </p:nvSpPr>
        <p:spPr bwMode="auto">
          <a:xfrm>
            <a:off x="6250620" y="328358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05" name="Text Box 31"/>
          <p:cNvSpPr txBox="1">
            <a:spLocks noChangeArrowheads="1"/>
          </p:cNvSpPr>
          <p:nvPr/>
        </p:nvSpPr>
        <p:spPr bwMode="auto">
          <a:xfrm>
            <a:off x="3640154" y="229349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grpSp>
        <p:nvGrpSpPr>
          <p:cNvPr id="3" name="Group 2"/>
          <p:cNvGrpSpPr/>
          <p:nvPr/>
        </p:nvGrpSpPr>
        <p:grpSpPr>
          <a:xfrm>
            <a:off x="761984" y="4430460"/>
            <a:ext cx="6861004" cy="2206012"/>
            <a:chOff x="761984" y="4430460"/>
            <a:chExt cx="6861004" cy="2206012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8" name="Straight Arrow Connector 57"/>
            <p:cNvCxnSpPr/>
            <p:nvPr/>
          </p:nvCxnSpPr>
          <p:spPr>
            <a:xfrm>
              <a:off x="1217269" y="6080651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2919774" y="6359368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5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2869269" y="4844327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5667489" y="461432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904237" y="5027987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cxnSp>
          <p:nvCxnSpPr>
            <p:cNvPr id="119" name="Straight Arrow Connector 118"/>
            <p:cNvCxnSpPr/>
            <p:nvPr/>
          </p:nvCxnSpPr>
          <p:spPr>
            <a:xfrm flipV="1">
              <a:off x="5612814" y="5791422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31"/>
            <p:cNvSpPr txBox="1">
              <a:spLocks noChangeArrowheads="1"/>
            </p:cNvSpPr>
            <p:nvPr/>
          </p:nvSpPr>
          <p:spPr bwMode="auto">
            <a:xfrm>
              <a:off x="6050725" y="5572738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21" name="Straight Arrow Connector 120"/>
            <p:cNvCxnSpPr/>
            <p:nvPr/>
          </p:nvCxnSpPr>
          <p:spPr>
            <a:xfrm flipV="1">
              <a:off x="1245424" y="4927697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 Box 31"/>
            <p:cNvSpPr txBox="1">
              <a:spLocks noChangeArrowheads="1"/>
            </p:cNvSpPr>
            <p:nvPr/>
          </p:nvSpPr>
          <p:spPr bwMode="auto">
            <a:xfrm>
              <a:off x="1817749" y="534867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59" name="Straight Arrow Connector 158"/>
            <p:cNvCxnSpPr/>
            <p:nvPr/>
          </p:nvCxnSpPr>
          <p:spPr>
            <a:xfrm>
              <a:off x="2919774" y="4695849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 Box 31"/>
            <p:cNvSpPr txBox="1">
              <a:spLocks noChangeArrowheads="1"/>
            </p:cNvSpPr>
            <p:nvPr/>
          </p:nvSpPr>
          <p:spPr bwMode="auto">
            <a:xfrm>
              <a:off x="4052824" y="4715696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1" name="Straight Arrow Connector 160"/>
            <p:cNvCxnSpPr/>
            <p:nvPr/>
          </p:nvCxnSpPr>
          <p:spPr>
            <a:xfrm>
              <a:off x="5557594" y="483575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 Box 31"/>
            <p:cNvSpPr txBox="1">
              <a:spLocks noChangeArrowheads="1"/>
            </p:cNvSpPr>
            <p:nvPr/>
          </p:nvSpPr>
          <p:spPr bwMode="auto">
            <a:xfrm>
              <a:off x="5928546" y="5089486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6" name="Straight Arrow Connector 165"/>
            <p:cNvCxnSpPr/>
            <p:nvPr/>
          </p:nvCxnSpPr>
          <p:spPr>
            <a:xfrm>
              <a:off x="1258684" y="5846565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 Box 31"/>
            <p:cNvSpPr txBox="1">
              <a:spLocks noChangeArrowheads="1"/>
            </p:cNvSpPr>
            <p:nvPr/>
          </p:nvSpPr>
          <p:spPr bwMode="auto">
            <a:xfrm>
              <a:off x="1857602" y="5716051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8" name="Straight Arrow Connector 167"/>
            <p:cNvCxnSpPr/>
            <p:nvPr/>
          </p:nvCxnSpPr>
          <p:spPr>
            <a:xfrm>
              <a:off x="2906514" y="6180424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 Box 31"/>
            <p:cNvSpPr txBox="1">
              <a:spLocks noChangeArrowheads="1"/>
            </p:cNvSpPr>
            <p:nvPr/>
          </p:nvSpPr>
          <p:spPr bwMode="auto">
            <a:xfrm>
              <a:off x="3624393" y="5778247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sp>
          <p:nvSpPr>
            <p:cNvPr id="206" name="Text Box 31"/>
            <p:cNvSpPr txBox="1">
              <a:spLocks noChangeArrowheads="1"/>
            </p:cNvSpPr>
            <p:nvPr/>
          </p:nvSpPr>
          <p:spPr bwMode="auto">
            <a:xfrm>
              <a:off x="3407899" y="5339392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207" name="Straight Arrow Connector 206"/>
            <p:cNvCxnSpPr/>
            <p:nvPr/>
          </p:nvCxnSpPr>
          <p:spPr>
            <a:xfrm>
              <a:off x="2759374" y="4927697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4208391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2209" y="2028178"/>
            <a:ext cx="8153400" cy="388067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Ford-Fulkerson(G, s, t)</a:t>
            </a:r>
          </a:p>
          <a:p>
            <a:pPr marL="0" indent="0">
              <a:buNone/>
            </a:pPr>
            <a:r>
              <a:rPr lang="en-US" dirty="0"/>
              <a:t>   flow = 0 for all edges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= </a:t>
            </a:r>
            <a:r>
              <a:rPr lang="en-US" dirty="0" err="1"/>
              <a:t>residualGraph</a:t>
            </a:r>
            <a:r>
              <a:rPr lang="en-US" dirty="0"/>
              <a:t>(G)</a:t>
            </a:r>
          </a:p>
          <a:p>
            <a:pPr marL="0" indent="0">
              <a:buNone/>
            </a:pPr>
            <a:r>
              <a:rPr lang="en-US" dirty="0"/>
              <a:t>   while a simple path exists from s to t in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endParaRPr lang="en-US" baseline="-25000" dirty="0"/>
          </a:p>
          <a:p>
            <a:pPr marL="0" indent="0">
              <a:buNone/>
            </a:pPr>
            <a:r>
              <a:rPr lang="en-US" dirty="0"/>
              <a:t>      send as much flow along the path as possible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= </a:t>
            </a:r>
            <a:r>
              <a:rPr lang="en-US" dirty="0" err="1"/>
              <a:t>residualGraph</a:t>
            </a:r>
            <a:r>
              <a:rPr lang="en-US" dirty="0"/>
              <a:t>(G)</a:t>
            </a:r>
          </a:p>
          <a:p>
            <a:pPr marL="0" indent="0">
              <a:buNone/>
            </a:pPr>
            <a:r>
              <a:rPr lang="en-US" dirty="0"/>
              <a:t>   return flow</a:t>
            </a:r>
          </a:p>
        </p:txBody>
      </p:sp>
      <p:sp>
        <p:nvSpPr>
          <p:cNvPr id="4" name="Oval 3"/>
          <p:cNvSpPr/>
          <p:nvPr/>
        </p:nvSpPr>
        <p:spPr>
          <a:xfrm>
            <a:off x="1946487" y="3672326"/>
            <a:ext cx="1891267" cy="538424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45509" y="2673244"/>
            <a:ext cx="34650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a simple path contains no repeated vertices</a:t>
            </a:r>
          </a:p>
        </p:txBody>
      </p:sp>
    </p:spTree>
    <p:extLst>
      <p:ext uri="{BB962C8B-B14F-4D97-AF65-F5344CB8AC3E}">
        <p14:creationId xmlns:p14="http://schemas.microsoft.com/office/powerpoint/2010/main" val="291908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is it correct?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4473061"/>
            <a:ext cx="56738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Ford-Fulkerson(G, s, t)</a:t>
            </a:r>
          </a:p>
          <a:p>
            <a:r>
              <a:rPr lang="en-US" sz="2000" dirty="0"/>
              <a:t>   flow = 0 for all edges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while a simple path exists from s to t in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endParaRPr lang="en-US" sz="2000" baseline="-25000" dirty="0"/>
          </a:p>
          <a:p>
            <a:r>
              <a:rPr lang="en-US" sz="2000" dirty="0"/>
              <a:t>      send as much flow along path as possible</a:t>
            </a:r>
          </a:p>
          <a:p>
            <a:r>
              <a:rPr lang="en-US" sz="2000" dirty="0"/>
              <a:t>   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return flow</a:t>
            </a:r>
          </a:p>
          <a:p>
            <a:endParaRPr lang="en-US" sz="2000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691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Does the function terminate?</a:t>
            </a:r>
          </a:p>
          <a:p>
            <a:pPr marL="365760" lvl="1" indent="0">
              <a:buNone/>
            </a:pPr>
            <a:r>
              <a:rPr lang="en-US" dirty="0">
                <a:solidFill>
                  <a:srgbClr val="000000"/>
                </a:solidFill>
              </a:rPr>
              <a:t>Every iteration increases the flow from s to t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Every path must start with s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The path has positive flow (or it wouldn’t exist)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The path is a simple path (so it cannot revisit s)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conservation of flow</a:t>
            </a:r>
          </a:p>
        </p:txBody>
      </p:sp>
    </p:spTree>
    <p:extLst>
      <p:ext uri="{BB962C8B-B14F-4D97-AF65-F5344CB8AC3E}">
        <p14:creationId xmlns:p14="http://schemas.microsoft.com/office/powerpoint/2010/main" val="55075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is it correct?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6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Does the function terminate?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Every iteration increases the flow from s to 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the flow is bounded by the min-cut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1853" y="4473061"/>
            <a:ext cx="56738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Ford-Fulkerson(G, s, t)</a:t>
            </a:r>
          </a:p>
          <a:p>
            <a:r>
              <a:rPr lang="en-US" sz="2000" dirty="0"/>
              <a:t>   flow = 0 for all edges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while a simple path exists from s to t in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endParaRPr lang="en-US" sz="2000" baseline="-25000" dirty="0"/>
          </a:p>
          <a:p>
            <a:r>
              <a:rPr lang="en-US" sz="2000" dirty="0"/>
              <a:t>      send as much flow along path as possible</a:t>
            </a:r>
          </a:p>
          <a:p>
            <a:r>
              <a:rPr lang="en-US" sz="2000" dirty="0"/>
              <a:t>   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return flow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8829037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is it correct?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72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When it terminates is it the maximum flow?</a:t>
            </a:r>
          </a:p>
          <a:p>
            <a:pPr lvl="2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1853" y="4473061"/>
            <a:ext cx="56738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Ford-Fulkerson(G, s, t)</a:t>
            </a:r>
          </a:p>
          <a:p>
            <a:r>
              <a:rPr lang="en-US" sz="2000" dirty="0"/>
              <a:t>   flow = 0 for all edges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while a simple path exists from s to t in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endParaRPr lang="en-US" sz="2000" baseline="-25000" dirty="0"/>
          </a:p>
          <a:p>
            <a:r>
              <a:rPr lang="en-US" sz="2000" dirty="0"/>
              <a:t>      send as much flow along path as possible</a:t>
            </a:r>
          </a:p>
          <a:p>
            <a:r>
              <a:rPr lang="en-US" sz="2000" dirty="0"/>
              <a:t>   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return flow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18214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graph/networks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94498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37228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5788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4" name="Group 7"/>
          <p:cNvGrpSpPr>
            <a:grpSpLocks/>
          </p:cNvGrpSpPr>
          <p:nvPr/>
        </p:nvGrpSpPr>
        <p:grpSpPr bwMode="auto">
          <a:xfrm>
            <a:off x="5371268" y="5489334"/>
            <a:ext cx="533400" cy="533400"/>
            <a:chOff x="1824" y="2736"/>
            <a:chExt cx="336" cy="336"/>
          </a:xfrm>
        </p:grpSpPr>
        <p:sp>
          <p:nvSpPr>
            <p:cNvPr id="15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8" name="Straight Arrow Connector 17"/>
          <p:cNvCxnSpPr>
            <a:stCxn id="5" idx="7"/>
            <a:endCxn id="8" idx="3"/>
          </p:cNvCxnSpPr>
          <p:nvPr/>
        </p:nvCxnSpPr>
        <p:spPr>
          <a:xfrm flipV="1">
            <a:off x="3261453" y="5092513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5"/>
            <a:endCxn id="11" idx="2"/>
          </p:cNvCxnSpPr>
          <p:nvPr/>
        </p:nvCxnSpPr>
        <p:spPr>
          <a:xfrm>
            <a:off x="3261453" y="5849783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6"/>
            <a:endCxn id="15" idx="3"/>
          </p:cNvCxnSpPr>
          <p:nvPr/>
        </p:nvCxnSpPr>
        <p:spPr>
          <a:xfrm flipV="1">
            <a:off x="4664906" y="5944619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4"/>
            <a:endCxn id="11" idx="0"/>
          </p:cNvCxnSpPr>
          <p:nvPr/>
        </p:nvCxnSpPr>
        <p:spPr>
          <a:xfrm flipH="1">
            <a:off x="4398206" y="5170628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8" idx="5"/>
            <a:endCxn id="15" idx="1"/>
          </p:cNvCxnSpPr>
          <p:nvPr/>
        </p:nvCxnSpPr>
        <p:spPr>
          <a:xfrm>
            <a:off x="4610981" y="5092513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3302801" y="487134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36" name="Text Box 31"/>
          <p:cNvSpPr txBox="1">
            <a:spLocks noChangeArrowheads="1"/>
          </p:cNvSpPr>
          <p:nvPr/>
        </p:nvSpPr>
        <p:spPr bwMode="auto">
          <a:xfrm>
            <a:off x="5028368" y="618161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3064706" y="59278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38" name="Text Box 31"/>
          <p:cNvSpPr txBox="1">
            <a:spLocks noChangeArrowheads="1"/>
          </p:cNvSpPr>
          <p:nvPr/>
        </p:nvSpPr>
        <p:spPr bwMode="auto">
          <a:xfrm>
            <a:off x="4928910" y="49110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4422396" y="54893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40" name="Content Placeholder 2"/>
          <p:cNvSpPr>
            <a:spLocks noGrp="1"/>
          </p:cNvSpPr>
          <p:nvPr>
            <p:ph sz="quarter" idx="1"/>
          </p:nvPr>
        </p:nvSpPr>
        <p:spPr>
          <a:xfrm>
            <a:off x="405573" y="1614006"/>
            <a:ext cx="8641792" cy="24448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Flow network</a:t>
            </a:r>
          </a:p>
          <a:p>
            <a:pPr lvl="1"/>
            <a:r>
              <a:rPr lang="en-US" sz="2400" dirty="0"/>
              <a:t>directed, weighted graph (V, E)</a:t>
            </a:r>
          </a:p>
          <a:p>
            <a:pPr lvl="1"/>
            <a:r>
              <a:rPr lang="en-US" altLang="ja-JP" sz="2400" dirty="0">
                <a:sym typeface="Symbol" charset="0"/>
              </a:rPr>
              <a:t>positive edge weights indicating the “capacity” (generally, assume integers)</a:t>
            </a:r>
            <a:endParaRPr lang="en-US" sz="2400" dirty="0"/>
          </a:p>
          <a:p>
            <a:pPr lvl="1"/>
            <a:r>
              <a:rPr lang="en-US" sz="2400" dirty="0"/>
              <a:t>contains a single source </a:t>
            </a:r>
            <a:r>
              <a:rPr lang="en-US" sz="2400" i="1" dirty="0"/>
              <a:t>s</a:t>
            </a:r>
            <a:r>
              <a:rPr lang="en-US" sz="2400" dirty="0"/>
              <a:t> </a:t>
            </a:r>
            <a:r>
              <a:rPr lang="en-US" altLang="ja-JP" sz="2400" dirty="0">
                <a:sym typeface="Symbol" charset="0"/>
              </a:rPr>
              <a:t> V with no incoming edges</a:t>
            </a:r>
          </a:p>
          <a:p>
            <a:pPr lvl="1"/>
            <a:r>
              <a:rPr lang="en-US" altLang="ja-JP" sz="2400" dirty="0">
                <a:sym typeface="Symbol" charset="0"/>
              </a:rPr>
              <a:t>contains a single sink/target </a:t>
            </a:r>
            <a:r>
              <a:rPr lang="en-US" altLang="ja-JP" sz="2400" i="1" dirty="0">
                <a:sym typeface="Symbol" charset="0"/>
              </a:rPr>
              <a:t>t </a:t>
            </a:r>
            <a:r>
              <a:rPr lang="en-US" altLang="ja-JP" sz="2400" dirty="0">
                <a:sym typeface="Symbol" charset="0"/>
              </a:rPr>
              <a:t> V with no outgoing edges</a:t>
            </a:r>
          </a:p>
          <a:p>
            <a:pPr lvl="1"/>
            <a:r>
              <a:rPr lang="en-US" altLang="ja-JP" sz="2400" dirty="0">
                <a:sym typeface="Symbol" charset="0"/>
              </a:rPr>
              <a:t>every vertex is on a path from </a:t>
            </a:r>
            <a:r>
              <a:rPr lang="en-US" altLang="ja-JP" sz="2400" i="1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</a:t>
            </a:r>
            <a:r>
              <a:rPr lang="en-US" altLang="ja-JP" sz="2400" i="1" dirty="0">
                <a:sym typeface="Symbol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98247684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is it correct?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888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When it terminates is it the maximum flow?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FF"/>
                </a:solidFill>
              </a:rPr>
              <a:t>Assume it didn’t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We know then that the flow &lt; min-cut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therefore, the flow &lt; capacity across EVERY cut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therefore, across each cut there must be a forward edge in </a:t>
            </a:r>
            <a:r>
              <a:rPr lang="en-US" sz="2000" dirty="0" err="1">
                <a:solidFill>
                  <a:srgbClr val="000000"/>
                </a:solidFill>
              </a:rPr>
              <a:t>G</a:t>
            </a:r>
            <a:r>
              <a:rPr lang="en-US" sz="2000" baseline="-25000" dirty="0" err="1">
                <a:solidFill>
                  <a:srgbClr val="000000"/>
                </a:solidFill>
              </a:rPr>
              <a:t>f</a:t>
            </a:r>
            <a:endParaRPr lang="en-US" sz="2000" baseline="-25000" dirty="0">
              <a:solidFill>
                <a:srgbClr val="000000"/>
              </a:solidFill>
            </a:endParaRP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thus, there must exist a path from s to t in </a:t>
            </a:r>
            <a:r>
              <a:rPr lang="en-US" sz="2000" dirty="0" err="1">
                <a:solidFill>
                  <a:srgbClr val="000000"/>
                </a:solidFill>
              </a:rPr>
              <a:t>G</a:t>
            </a:r>
            <a:r>
              <a:rPr lang="en-US" sz="2000" baseline="-25000" dirty="0" err="1">
                <a:solidFill>
                  <a:srgbClr val="000000"/>
                </a:solidFill>
              </a:rPr>
              <a:t>f</a:t>
            </a:r>
            <a:endParaRPr lang="en-US" sz="2000" baseline="-25000" dirty="0">
              <a:solidFill>
                <a:srgbClr val="000000"/>
              </a:solidFill>
            </a:endParaRP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start at s (and A = s)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repeat until t is found</a:t>
            </a:r>
          </a:p>
          <a:p>
            <a:pPr lvl="3"/>
            <a:r>
              <a:rPr lang="en-US" sz="1800" dirty="0">
                <a:solidFill>
                  <a:srgbClr val="000000"/>
                </a:solidFill>
              </a:rPr>
              <a:t>pick one node across the cut with a forward edge</a:t>
            </a:r>
          </a:p>
          <a:p>
            <a:pPr lvl="3"/>
            <a:r>
              <a:rPr lang="en-US" sz="1800" dirty="0">
                <a:solidFill>
                  <a:srgbClr val="000000"/>
                </a:solidFill>
              </a:rPr>
              <a:t>add this to the path</a:t>
            </a:r>
          </a:p>
          <a:p>
            <a:pPr lvl="3"/>
            <a:r>
              <a:rPr lang="en-US" sz="1800" dirty="0">
                <a:solidFill>
                  <a:srgbClr val="000000"/>
                </a:solidFill>
              </a:rPr>
              <a:t>add the node to A (for argument sake)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However, the algorithm would not have terminated… a contradiction</a:t>
            </a:r>
          </a:p>
        </p:txBody>
      </p:sp>
    </p:spTree>
    <p:extLst>
      <p:ext uri="{BB962C8B-B14F-4D97-AF65-F5344CB8AC3E}">
        <p14:creationId xmlns:p14="http://schemas.microsoft.com/office/powerpoint/2010/main" val="299556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</a:t>
            </a:r>
            <a:r>
              <a:rPr lang="en-US" dirty="0">
                <a:solidFill>
                  <a:srgbClr val="FF0000"/>
                </a:solidFill>
              </a:rPr>
              <a:t>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482758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372731" y="3244349"/>
            <a:ext cx="316131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648" y="4349345"/>
            <a:ext cx="316131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101752" y="3051072"/>
            <a:ext cx="26642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traverse the graph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at most add 2 edges for original edge</a:t>
            </a:r>
          </a:p>
          <a:p>
            <a:pPr marL="285750" indent="-285750">
              <a:buFontTx/>
              <a:buChar char="-"/>
            </a:pPr>
            <a:r>
              <a:rPr lang="en-US" sz="2000" dirty="0" err="1">
                <a:solidFill>
                  <a:srgbClr val="0000FF"/>
                </a:solidFill>
              </a:rPr>
              <a:t>θ</a:t>
            </a:r>
            <a:r>
              <a:rPr lang="en-US" sz="2000" dirty="0">
                <a:solidFill>
                  <a:srgbClr val="0000FF"/>
                </a:solidFill>
              </a:rPr>
              <a:t>(V + E)</a:t>
            </a: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0419" y="4604879"/>
            <a:ext cx="4292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we simplify this expression?</a:t>
            </a:r>
          </a:p>
        </p:txBody>
      </p:sp>
      <p:sp>
        <p:nvSpPr>
          <p:cNvPr id="8" name="Rectangle 7"/>
          <p:cNvSpPr/>
          <p:nvPr/>
        </p:nvSpPr>
        <p:spPr>
          <a:xfrm>
            <a:off x="6461225" y="4038714"/>
            <a:ext cx="1007210" cy="310631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0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372731" y="3244349"/>
            <a:ext cx="316131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648" y="4349345"/>
            <a:ext cx="316131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101751" y="3051072"/>
            <a:ext cx="28714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traverse the graph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at most add 2 edges for original edge</a:t>
            </a:r>
          </a:p>
          <a:p>
            <a:pPr marL="285750" indent="-285750">
              <a:buFontTx/>
              <a:buChar char="-"/>
            </a:pPr>
            <a:r>
              <a:rPr lang="en-US" sz="2000" dirty="0" err="1">
                <a:solidFill>
                  <a:srgbClr val="0000FF"/>
                </a:solidFill>
              </a:rPr>
              <a:t>θ</a:t>
            </a:r>
            <a:r>
              <a:rPr lang="en-US" sz="2000" dirty="0">
                <a:solidFill>
                  <a:srgbClr val="0000FF"/>
                </a:solidFill>
              </a:rPr>
              <a:t>(V + E) = </a:t>
            </a:r>
            <a:r>
              <a:rPr lang="en-US" sz="2000" dirty="0" err="1">
                <a:solidFill>
                  <a:srgbClr val="0000FF"/>
                </a:solidFill>
              </a:rPr>
              <a:t>θ</a:t>
            </a:r>
            <a:r>
              <a:rPr lang="en-US" sz="2000" dirty="0">
                <a:solidFill>
                  <a:srgbClr val="0000FF"/>
                </a:solidFill>
              </a:rPr>
              <a:t>(E)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(all nodes exists on paths from s to t)</a:t>
            </a: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04687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1159608" y="3596931"/>
            <a:ext cx="4458974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143167" y="3368604"/>
            <a:ext cx="2664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BFS or DFS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O(V + E) = O(E)</a:t>
            </a: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11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55559" y="3604370"/>
            <a:ext cx="71785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87946" y="3368604"/>
            <a:ext cx="30008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max-flow!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increases ever iteration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integer capacities, so integer increases</a:t>
            </a: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2648" y="5518220"/>
            <a:ext cx="4288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we bound the number of times the loop will execute?</a:t>
            </a:r>
          </a:p>
        </p:txBody>
      </p:sp>
    </p:spTree>
    <p:extLst>
      <p:ext uri="{BB962C8B-B14F-4D97-AF65-F5344CB8AC3E}">
        <p14:creationId xmlns:p14="http://schemas.microsoft.com/office/powerpoint/2010/main" val="321322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55559" y="3604370"/>
            <a:ext cx="71785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87946" y="3368604"/>
            <a:ext cx="30008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max-flow!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increases ever iteration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integer capacities, so integer increases</a:t>
            </a: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2648" y="5518220"/>
            <a:ext cx="428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Overall runtime?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93238" y="5544739"/>
            <a:ext cx="270144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O(max-flow * E)</a:t>
            </a:r>
          </a:p>
          <a:p>
            <a:pPr marL="285750" indent="-285750">
              <a:buFontTx/>
              <a:buChar char="-"/>
            </a:pPr>
            <a:endParaRPr lang="en-US" sz="2400" dirty="0">
              <a:solidFill>
                <a:srgbClr val="0000FF"/>
              </a:solidFill>
            </a:endParaRPr>
          </a:p>
          <a:p>
            <a:pPr marL="285750" indent="-285750">
              <a:buFontTx/>
              <a:buChar char="-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7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4021828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3264558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88521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411666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719843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4477113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4571949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719843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631514" y="34986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80894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393419" y="473858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35384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902551" y="2429618"/>
            <a:ext cx="1071546" cy="63632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0000FF"/>
                </a:solidFill>
              </a:rPr>
              <a:t>Hint:</a:t>
            </a:r>
          </a:p>
        </p:txBody>
      </p:sp>
    </p:spTree>
    <p:extLst>
      <p:ext uri="{BB962C8B-B14F-4D97-AF65-F5344CB8AC3E}">
        <p14:creationId xmlns:p14="http://schemas.microsoft.com/office/powerpoint/2010/main" val="182397660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631514" y="290264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393419" y="41425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402546506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393419" y="41425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3201500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22398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are the constraints on flow in a network?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66886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09616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30277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371268" y="546172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261453" y="5064901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261453" y="5822171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664906" y="5917007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98206" y="5143016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610981" y="5064901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302801" y="484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028368" y="61540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064706" y="590028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928910" y="48834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422396" y="546172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115631572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167366" y="4142559"/>
            <a:ext cx="1063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0</a:t>
            </a:r>
            <a:r>
              <a:rPr lang="en-US" dirty="0"/>
              <a:t>/1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113636748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167366" y="4142559"/>
            <a:ext cx="1063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311737479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167366" y="4142559"/>
            <a:ext cx="1063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0</a:t>
            </a:r>
            <a:r>
              <a:rPr lang="en-US" dirty="0"/>
              <a:t>/1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104960614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167366" y="4142559"/>
            <a:ext cx="1063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274534341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167366" y="4142559"/>
            <a:ext cx="1063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0</a:t>
            </a:r>
            <a:r>
              <a:rPr lang="en-US" dirty="0"/>
              <a:t>/1</a:t>
            </a:r>
            <a:endParaRPr lang="en-US" kern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2015511" y="5384239"/>
            <a:ext cx="46108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is the problem here?  Could we do better?</a:t>
            </a:r>
          </a:p>
        </p:txBody>
      </p:sp>
    </p:spTree>
    <p:extLst>
      <p:ext uri="{BB962C8B-B14F-4D97-AF65-F5344CB8AC3E}">
        <p14:creationId xmlns:p14="http://schemas.microsoft.com/office/powerpoint/2010/main" val="391062191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Faster 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655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Edmunds-Karp</a:t>
            </a:r>
          </a:p>
          <a:p>
            <a:pPr lvl="1"/>
            <a:r>
              <a:rPr lang="en-US" dirty="0"/>
              <a:t>Select the </a:t>
            </a:r>
            <a:r>
              <a:rPr lang="en-US" i="1" dirty="0"/>
              <a:t>shortest path</a:t>
            </a:r>
            <a:r>
              <a:rPr lang="en-US" dirty="0"/>
              <a:t> (in number of edges) from s to t in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endParaRPr lang="en-US" baseline="-25000" dirty="0"/>
          </a:p>
          <a:p>
            <a:pPr lvl="2"/>
            <a:r>
              <a:rPr lang="en-US" dirty="0">
                <a:solidFill>
                  <a:srgbClr val="FF0000"/>
                </a:solidFill>
              </a:rPr>
              <a:t>How can we do this?</a:t>
            </a:r>
          </a:p>
          <a:p>
            <a:pPr lvl="3"/>
            <a:r>
              <a:rPr lang="en-US" dirty="0">
                <a:solidFill>
                  <a:srgbClr val="0000FF"/>
                </a:solidFill>
              </a:rPr>
              <a:t>use BFS for search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Running time: O(V E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</a:t>
            </a:r>
          </a:p>
          <a:p>
            <a:pPr lvl="2"/>
            <a:r>
              <a:rPr lang="en-US" dirty="0"/>
              <a:t>avoids issues like the one we just saw</a:t>
            </a:r>
          </a:p>
          <a:p>
            <a:pPr lvl="2"/>
            <a:r>
              <a:rPr lang="en-US" dirty="0"/>
              <a:t>see the book for the proof</a:t>
            </a:r>
          </a:p>
          <a:p>
            <a:pPr lvl="2"/>
            <a:r>
              <a:rPr lang="en-US" dirty="0"/>
              <a:t>or http://</a:t>
            </a:r>
            <a:r>
              <a:rPr lang="en-US" dirty="0" err="1"/>
              <a:t>www.cs.cornell.edu</a:t>
            </a:r>
            <a:r>
              <a:rPr lang="en-US" dirty="0"/>
              <a:t>/courses/CS4820/2011sp/handouts/</a:t>
            </a:r>
            <a:r>
              <a:rPr lang="en-US" dirty="0" err="1"/>
              <a:t>edmondskarp.pdf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preflow</a:t>
            </a:r>
            <a:r>
              <a:rPr lang="en-US" dirty="0"/>
              <a:t>-push (aka push-</a:t>
            </a:r>
            <a:r>
              <a:rPr lang="en-US" dirty="0" err="1"/>
              <a:t>relabel</a:t>
            </a:r>
            <a:r>
              <a:rPr lang="en-US" dirty="0"/>
              <a:t>) algorithms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O(V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6219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variations…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65368"/>
            <a:ext cx="4338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en.wikipedia.org</a:t>
            </a:r>
            <a:r>
              <a:rPr lang="en-US" dirty="0"/>
              <a:t>/wiki/</a:t>
            </a:r>
            <a:r>
              <a:rPr lang="en-US" dirty="0" err="1"/>
              <a:t>Maximum_flow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92" y="1601465"/>
            <a:ext cx="2463065" cy="49562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2525" y="1951409"/>
            <a:ext cx="5287497" cy="312910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72964" y="5410951"/>
            <a:ext cx="51897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akira.ruc.dk</a:t>
            </a:r>
            <a:r>
              <a:rPr lang="en-US" dirty="0"/>
              <a:t>/~</a:t>
            </a:r>
            <a:r>
              <a:rPr lang="en-US" dirty="0" err="1"/>
              <a:t>keld</a:t>
            </a:r>
            <a:r>
              <a:rPr lang="en-US" dirty="0"/>
              <a:t>/teaching/algoritmedesign_f03/</a:t>
            </a:r>
            <a:r>
              <a:rPr lang="en-US" dirty="0" err="1"/>
              <a:t>Artikler</a:t>
            </a:r>
            <a:r>
              <a:rPr lang="en-US" dirty="0"/>
              <a:t>/08/Goldberg88.pdf</a:t>
            </a:r>
          </a:p>
        </p:txBody>
      </p:sp>
    </p:spTree>
    <p:extLst>
      <p:ext uri="{BB962C8B-B14F-4D97-AF65-F5344CB8AC3E}">
        <p14:creationId xmlns:p14="http://schemas.microsoft.com/office/powerpoint/2010/main" val="96274715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flow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one of these is true then all are true (i.e. each implies the the others):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f is a maximum flow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</a:t>
            </a:r>
            <a:r>
              <a:rPr lang="en-US" baseline="-25000" dirty="0"/>
              <a:t>f</a:t>
            </a:r>
            <a:r>
              <a:rPr lang="en-US" dirty="0"/>
              <a:t> (residual graph) has no paths from s to 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|f| = minimum capacity cut</a:t>
            </a:r>
          </a:p>
        </p:txBody>
      </p:sp>
    </p:spTree>
    <p:extLst>
      <p:ext uri="{BB962C8B-B14F-4D97-AF65-F5344CB8AC3E}">
        <p14:creationId xmlns:p14="http://schemas.microsoft.com/office/powerpoint/2010/main" val="179507589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2209" y="2028178"/>
            <a:ext cx="8153400" cy="388067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Ford-Fulkerson(G, s, t)</a:t>
            </a:r>
          </a:p>
          <a:p>
            <a:pPr marL="0" indent="0">
              <a:buNone/>
            </a:pPr>
            <a:r>
              <a:rPr lang="en-US" dirty="0"/>
              <a:t>   flow = 0 for all edges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= </a:t>
            </a:r>
            <a:r>
              <a:rPr lang="en-US" dirty="0" err="1"/>
              <a:t>residualGraph</a:t>
            </a:r>
            <a:r>
              <a:rPr lang="en-US" dirty="0"/>
              <a:t>(G)</a:t>
            </a:r>
          </a:p>
          <a:p>
            <a:pPr marL="0" indent="0">
              <a:buNone/>
            </a:pPr>
            <a:r>
              <a:rPr lang="en-US" dirty="0"/>
              <a:t>   while a simple path exists from s to t in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endParaRPr lang="en-US" baseline="-25000" dirty="0"/>
          </a:p>
          <a:p>
            <a:pPr marL="0" indent="0">
              <a:buNone/>
            </a:pPr>
            <a:r>
              <a:rPr lang="en-US" dirty="0"/>
              <a:t>      send as much flow along the path as possible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= </a:t>
            </a:r>
            <a:r>
              <a:rPr lang="en-US" dirty="0" err="1"/>
              <a:t>residualGraph</a:t>
            </a:r>
            <a:r>
              <a:rPr lang="en-US" dirty="0"/>
              <a:t>(G)</a:t>
            </a:r>
          </a:p>
          <a:p>
            <a:pPr marL="0" indent="0">
              <a:buNone/>
            </a:pPr>
            <a:r>
              <a:rPr lang="en-US" dirty="0"/>
              <a:t>   return flow</a:t>
            </a:r>
          </a:p>
        </p:txBody>
      </p:sp>
    </p:spTree>
    <p:extLst>
      <p:ext uri="{BB962C8B-B14F-4D97-AF65-F5344CB8AC3E}">
        <p14:creationId xmlns:p14="http://schemas.microsoft.com/office/powerpoint/2010/main" val="371894645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Bipartite graph – a graph where every vertex can be partitioned into two sets X and Y such that all edges connect a vertex u </a:t>
            </a:r>
            <a:r>
              <a:rPr lang="en-US" sz="2100" dirty="0">
                <a:latin typeface="Arial" charset="0"/>
                <a:sym typeface="Symbol" charset="0"/>
              </a:rPr>
              <a:t></a:t>
            </a:r>
            <a:r>
              <a:rPr lang="en-US" sz="2100" dirty="0">
                <a:latin typeface="Arial" charset="0"/>
                <a:cs typeface="Arial" charset="0"/>
              </a:rPr>
              <a:t> X and a vertex v </a:t>
            </a:r>
            <a:r>
              <a:rPr lang="en-US" sz="2100" dirty="0">
                <a:latin typeface="Arial" charset="0"/>
                <a:sym typeface="Symbol" charset="0"/>
              </a:rPr>
              <a:t></a:t>
            </a:r>
            <a:r>
              <a:rPr lang="en-US" sz="2100" dirty="0">
                <a:latin typeface="Arial" charset="0"/>
                <a:cs typeface="Arial" charset="0"/>
              </a:rPr>
              <a:t> Y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09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31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in-flow = out-flow for every vertex (except s, t)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flow along an edge cannot exceed the edge capacity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flows are positive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66886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09616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30277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371268" y="546172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261453" y="5064901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261453" y="5822171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664906" y="5917007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98206" y="5143016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610981" y="5064901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302801" y="484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028368" y="61540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064706" y="590028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928910" y="48834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422396" y="546172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45722590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5233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09166" y="5117068"/>
            <a:ext cx="1711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matching</a:t>
            </a:r>
          </a:p>
        </p:txBody>
      </p:sp>
    </p:spTree>
    <p:extLst>
      <p:ext uri="{BB962C8B-B14F-4D97-AF65-F5344CB8AC3E}">
        <p14:creationId xmlns:p14="http://schemas.microsoft.com/office/powerpoint/2010/main" val="33665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09166" y="5117068"/>
            <a:ext cx="1711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matching</a:t>
            </a:r>
          </a:p>
        </p:txBody>
      </p:sp>
    </p:spTree>
    <p:extLst>
      <p:ext uri="{BB962C8B-B14F-4D97-AF65-F5344CB8AC3E}">
        <p14:creationId xmlns:p14="http://schemas.microsoft.com/office/powerpoint/2010/main" val="324735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09166" y="5117068"/>
            <a:ext cx="1711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not a matching</a:t>
            </a:r>
          </a:p>
        </p:txBody>
      </p:sp>
    </p:spTree>
    <p:extLst>
      <p:ext uri="{BB962C8B-B14F-4D97-AF65-F5344CB8AC3E}">
        <p14:creationId xmlns:p14="http://schemas.microsoft.com/office/powerpoint/2010/main" val="93593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can be thought of as pairing the vertices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94B6D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94B6D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776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b="1" dirty="0">
                <a:latin typeface="Arial" charset="0"/>
              </a:rPr>
              <a:t>Bipartite matching problem</a:t>
            </a:r>
            <a:r>
              <a:rPr lang="en-US" sz="2100" dirty="0">
                <a:latin typeface="Arial" charset="0"/>
              </a:rPr>
              <a:t>: find the </a:t>
            </a:r>
            <a:r>
              <a:rPr lang="en-US" sz="2100" i="1" dirty="0">
                <a:latin typeface="Arial" charset="0"/>
              </a:rPr>
              <a:t>largest</a:t>
            </a:r>
            <a:r>
              <a:rPr lang="en-US" sz="2100" dirty="0">
                <a:latin typeface="Arial" charset="0"/>
              </a:rPr>
              <a:t> matching in a bipartite graph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105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105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105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848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5029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7848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848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5486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5638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5562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5638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5638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5562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57199" y="2524035"/>
            <a:ext cx="2497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Where might this problem come up?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2648" y="3617103"/>
            <a:ext cx="34873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CS department has n courses and m faculty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Every instructor can teach </a:t>
            </a:r>
            <a:r>
              <a:rPr lang="en-US" sz="2000" i="1" dirty="0">
                <a:solidFill>
                  <a:srgbClr val="0000FF"/>
                </a:solidFill>
              </a:rPr>
              <a:t>some</a:t>
            </a:r>
            <a:r>
              <a:rPr lang="en-US" sz="2000" dirty="0">
                <a:solidFill>
                  <a:srgbClr val="0000FF"/>
                </a:solidFill>
              </a:rPr>
              <a:t> of the courses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What course should each person teach?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Anytime we want to match n things with m, but not all things can match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FB4C5FA-0846-FC44-B97C-AE0CDA977774}"/>
              </a:ext>
            </a:extLst>
          </p:cNvPr>
          <p:cNvSpPr txBox="1"/>
          <p:nvPr/>
        </p:nvSpPr>
        <p:spPr>
          <a:xfrm>
            <a:off x="4995746" y="2297151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600FF"/>
                </a:solidFill>
              </a:rPr>
              <a:t>faculty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89D3EE5-A0B8-F74A-8DB2-144070F0C938}"/>
              </a:ext>
            </a:extLst>
          </p:cNvPr>
          <p:cNvSpPr txBox="1"/>
          <p:nvPr/>
        </p:nvSpPr>
        <p:spPr>
          <a:xfrm>
            <a:off x="7693425" y="2787134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600FF"/>
                </a:solidFill>
              </a:rPr>
              <a:t>courses</a:t>
            </a:r>
          </a:p>
        </p:txBody>
      </p:sp>
    </p:spTree>
    <p:extLst>
      <p:ext uri="{BB962C8B-B14F-4D97-AF65-F5344CB8AC3E}">
        <p14:creationId xmlns:p14="http://schemas.microsoft.com/office/powerpoint/2010/main" val="14870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  <p:bldP spid="34" grpId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b="1" dirty="0">
                <a:latin typeface="Arial" charset="0"/>
              </a:rPr>
              <a:t>Bipartite matching problem</a:t>
            </a:r>
            <a:r>
              <a:rPr lang="en-US" sz="2100" dirty="0">
                <a:latin typeface="Arial" charset="0"/>
              </a:rPr>
              <a:t>: find the </a:t>
            </a:r>
            <a:r>
              <a:rPr lang="en-US" sz="2100" i="1" dirty="0">
                <a:latin typeface="Arial" charset="0"/>
              </a:rPr>
              <a:t>largest</a:t>
            </a:r>
            <a:r>
              <a:rPr lang="en-US" sz="2100" dirty="0">
                <a:latin typeface="Arial" charset="0"/>
              </a:rPr>
              <a:t> matching in a bipartite graph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105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105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105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848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5029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7848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848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5486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5638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5562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5638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5638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5562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57198" y="3733800"/>
            <a:ext cx="420884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ideas?</a:t>
            </a:r>
          </a:p>
          <a:p>
            <a:pPr marL="571500" indent="-5715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greedy?</a:t>
            </a:r>
          </a:p>
          <a:p>
            <a:pPr marL="571500" indent="-5715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dynamic programming?</a:t>
            </a:r>
          </a:p>
        </p:txBody>
      </p:sp>
    </p:spTree>
    <p:extLst>
      <p:ext uri="{BB962C8B-B14F-4D97-AF65-F5344CB8AC3E}">
        <p14:creationId xmlns:p14="http://schemas.microsoft.com/office/powerpoint/2010/main" val="134510034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45" name="Group 44"/>
          <p:cNvGrpSpPr>
            <a:grpSpLocks/>
          </p:cNvGrpSpPr>
          <p:nvPr/>
        </p:nvGrpSpPr>
        <p:grpSpPr bwMode="auto">
          <a:xfrm>
            <a:off x="2813793" y="2646416"/>
            <a:ext cx="533400" cy="533400"/>
            <a:chOff x="1824" y="2736"/>
            <a:chExt cx="336" cy="336"/>
          </a:xfrm>
        </p:grpSpPr>
        <p:sp>
          <p:nvSpPr>
            <p:cNvPr id="46" name="Oval 4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A</a:t>
              </a:r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2813793" y="3789416"/>
            <a:ext cx="533400" cy="533400"/>
            <a:chOff x="1824" y="2736"/>
            <a:chExt cx="336" cy="336"/>
          </a:xfrm>
        </p:grpSpPr>
        <p:sp>
          <p:nvSpPr>
            <p:cNvPr id="49" name="Oval 4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51" name="Group 50"/>
          <p:cNvGrpSpPr>
            <a:grpSpLocks/>
          </p:cNvGrpSpPr>
          <p:nvPr/>
        </p:nvGrpSpPr>
        <p:grpSpPr bwMode="auto">
          <a:xfrm>
            <a:off x="2813793" y="4932416"/>
            <a:ext cx="533400" cy="533400"/>
            <a:chOff x="1824" y="2736"/>
            <a:chExt cx="336" cy="336"/>
          </a:xfrm>
        </p:grpSpPr>
        <p:sp>
          <p:nvSpPr>
            <p:cNvPr id="52" name="Oval 5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5556993" y="3256016"/>
            <a:ext cx="533400" cy="533400"/>
            <a:chOff x="1824" y="2736"/>
            <a:chExt cx="336" cy="336"/>
          </a:xfrm>
        </p:grpSpPr>
        <p:sp>
          <p:nvSpPr>
            <p:cNvPr id="55" name="Oval 5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2737593" y="5999216"/>
            <a:ext cx="533400" cy="533400"/>
            <a:chOff x="1824" y="2736"/>
            <a:chExt cx="336" cy="336"/>
          </a:xfrm>
        </p:grpSpPr>
        <p:sp>
          <p:nvSpPr>
            <p:cNvPr id="58" name="Oval 5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5556993" y="4551416"/>
            <a:ext cx="533400" cy="533400"/>
            <a:chOff x="1824" y="2736"/>
            <a:chExt cx="336" cy="336"/>
          </a:xfrm>
        </p:grpSpPr>
        <p:sp>
          <p:nvSpPr>
            <p:cNvPr id="61" name="Oval 6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5556993" y="5694416"/>
            <a:ext cx="533400" cy="533400"/>
            <a:chOff x="1824" y="2736"/>
            <a:chExt cx="336" cy="336"/>
          </a:xfrm>
        </p:grpSpPr>
        <p:sp>
          <p:nvSpPr>
            <p:cNvPr id="64" name="Oval 6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66" name="Line 36"/>
          <p:cNvSpPr>
            <a:spLocks noChangeShapeType="1"/>
          </p:cNvSpPr>
          <p:nvPr/>
        </p:nvSpPr>
        <p:spPr bwMode="auto">
          <a:xfrm flipV="1">
            <a:off x="3194793" y="485621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Line 37"/>
          <p:cNvSpPr>
            <a:spLocks noChangeShapeType="1"/>
          </p:cNvSpPr>
          <p:nvPr/>
        </p:nvSpPr>
        <p:spPr bwMode="auto">
          <a:xfrm>
            <a:off x="3347193" y="5237216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Line 38"/>
          <p:cNvSpPr>
            <a:spLocks noChangeShapeType="1"/>
          </p:cNvSpPr>
          <p:nvPr/>
        </p:nvSpPr>
        <p:spPr bwMode="auto">
          <a:xfrm flipV="1">
            <a:off x="3270993" y="371321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Line 39"/>
          <p:cNvSpPr>
            <a:spLocks noChangeShapeType="1"/>
          </p:cNvSpPr>
          <p:nvPr/>
        </p:nvSpPr>
        <p:spPr bwMode="auto">
          <a:xfrm>
            <a:off x="3347193" y="4094216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Line 40"/>
          <p:cNvSpPr>
            <a:spLocks noChangeShapeType="1"/>
          </p:cNvSpPr>
          <p:nvPr/>
        </p:nvSpPr>
        <p:spPr bwMode="auto">
          <a:xfrm>
            <a:off x="3347193" y="2951216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Line 41"/>
          <p:cNvSpPr>
            <a:spLocks noChangeShapeType="1"/>
          </p:cNvSpPr>
          <p:nvPr/>
        </p:nvSpPr>
        <p:spPr bwMode="auto">
          <a:xfrm>
            <a:off x="3270993" y="4246616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9685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71450" y="1958717"/>
            <a:ext cx="4208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edge weights?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59137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99060" y="1958717"/>
            <a:ext cx="4208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all edge weights are 1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8119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0000"/>
          </a:solidFill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2057</TotalTime>
  <Words>5865</Words>
  <Application>Microsoft Macintosh PowerPoint</Application>
  <PresentationFormat>On-screen Show (4:3)</PresentationFormat>
  <Paragraphs>1837</Paragraphs>
  <Slides>129</Slides>
  <Notes>15</Notes>
  <HiddenSlides>13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129</vt:i4>
      </vt:variant>
    </vt:vector>
  </HeadingPairs>
  <TitlesOfParts>
    <vt:vector size="135" baseType="lpstr">
      <vt:lpstr>Arial</vt:lpstr>
      <vt:lpstr>Calibri</vt:lpstr>
      <vt:lpstr>Tw Cen MT</vt:lpstr>
      <vt:lpstr>Wingdings</vt:lpstr>
      <vt:lpstr>Wingdings 2</vt:lpstr>
      <vt:lpstr>Median</vt:lpstr>
      <vt:lpstr>Max Flow</vt:lpstr>
      <vt:lpstr>Admin</vt:lpstr>
      <vt:lpstr>Student networking</vt:lpstr>
      <vt:lpstr>Student networking</vt:lpstr>
      <vt:lpstr>Another flow problem</vt:lpstr>
      <vt:lpstr>Another flow problem</vt:lpstr>
      <vt:lpstr>Flow graph/networks</vt:lpstr>
      <vt:lpstr>Flow</vt:lpstr>
      <vt:lpstr>Flow constraints</vt:lpstr>
      <vt:lpstr>Max flow problem</vt:lpstr>
      <vt:lpstr>Applications?</vt:lpstr>
      <vt:lpstr>Max flow origins</vt:lpstr>
      <vt:lpstr>Algorithm ideas?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Capacity of a cut</vt:lpstr>
      <vt:lpstr>Capacity of a cut</vt:lpstr>
      <vt:lpstr>Capacity of a cut</vt:lpstr>
      <vt:lpstr>Capacity of a cut</vt:lpstr>
      <vt:lpstr>Max Power</vt:lpstr>
      <vt:lpstr>Quick recap</vt:lpstr>
      <vt:lpstr>Maximum flow</vt:lpstr>
      <vt:lpstr>Maximum flow</vt:lpstr>
      <vt:lpstr>Maximum flow</vt:lpstr>
      <vt:lpstr>Maximum flow</vt:lpstr>
      <vt:lpstr>Algorithm idea</vt:lpstr>
      <vt:lpstr>Algorithm idea</vt:lpstr>
      <vt:lpstr>Algorithm idea</vt:lpstr>
      <vt:lpstr>Algorithm idea</vt:lpstr>
      <vt:lpstr>Algorithm idea</vt:lpstr>
      <vt:lpstr>The residual graph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Ford-Fulkerson</vt:lpstr>
      <vt:lpstr>Ford-Fulkerson: is it correct?</vt:lpstr>
      <vt:lpstr>Ford-Fulkerson: is it correct?</vt:lpstr>
      <vt:lpstr>Ford-Fulkerson: is it correct?</vt:lpstr>
      <vt:lpstr>Ford-Fulkerson: is it correct?</vt:lpstr>
      <vt:lpstr>Ford-Fulkerson: runtime?</vt:lpstr>
      <vt:lpstr>Ford-Fulkerson: runtime?</vt:lpstr>
      <vt:lpstr>Ford-Fulkerson: runtime?</vt:lpstr>
      <vt:lpstr>Ford-Fulkerson: runtime?</vt:lpstr>
      <vt:lpstr>Ford-Fulkerson: runtime?</vt:lpstr>
      <vt:lpstr>Ford-Fulkerson: runtime?</vt:lpstr>
      <vt:lpstr>O(max-flow * E)</vt:lpstr>
      <vt:lpstr>O(max-flow * E)</vt:lpstr>
      <vt:lpstr>O(max-flow * E)</vt:lpstr>
      <vt:lpstr>O(max-flow * E)</vt:lpstr>
      <vt:lpstr>O(max-flow * E)</vt:lpstr>
      <vt:lpstr>O(max-flow * E)</vt:lpstr>
      <vt:lpstr>O(max-flow * E)</vt:lpstr>
      <vt:lpstr>O(max-flow * E)</vt:lpstr>
      <vt:lpstr>Faster variants</vt:lpstr>
      <vt:lpstr>Other variations…</vt:lpstr>
      <vt:lpstr>Network flow properties</vt:lpstr>
      <vt:lpstr>Ford-Fulkerson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Survey Design</vt:lpstr>
      <vt:lpstr>Survey Design</vt:lpstr>
      <vt:lpstr>Survey design</vt:lpstr>
      <vt:lpstr>Edge Disjoint Paths</vt:lpstr>
      <vt:lpstr>Edge Disjoint Paths</vt:lpstr>
      <vt:lpstr>Edge Disjoint Paths Problem</vt:lpstr>
      <vt:lpstr>Edge Disjoint Paths Problem</vt:lpstr>
      <vt:lpstr>Edge Disjoint Paths</vt:lpstr>
      <vt:lpstr>Edge Disjoint Paths</vt:lpstr>
      <vt:lpstr>Edge Disjoint Paths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More problems: maximum independent path</vt:lpstr>
      <vt:lpstr>More problems: maximum independent path</vt:lpstr>
      <vt:lpstr>More problems: maximum independent path</vt:lpstr>
      <vt:lpstr>maximum independent path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 Flow</dc:title>
  <dc:creator>David Kauchak</dc:creator>
  <cp:lastModifiedBy>Microsoft Office User</cp:lastModifiedBy>
  <cp:revision>252</cp:revision>
  <cp:lastPrinted>2022-11-10T21:21:10Z</cp:lastPrinted>
  <dcterms:created xsi:type="dcterms:W3CDTF">2012-04-20T19:10:08Z</dcterms:created>
  <dcterms:modified xsi:type="dcterms:W3CDTF">2023-04-12T17:10:14Z</dcterms:modified>
</cp:coreProperties>
</file>