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362" r:id="rId3"/>
    <p:sldId id="334" r:id="rId4"/>
    <p:sldId id="339" r:id="rId5"/>
    <p:sldId id="335" r:id="rId6"/>
    <p:sldId id="361" r:id="rId7"/>
    <p:sldId id="336" r:id="rId8"/>
    <p:sldId id="337" r:id="rId9"/>
    <p:sldId id="340" r:id="rId10"/>
    <p:sldId id="341" r:id="rId11"/>
    <p:sldId id="433" r:id="rId12"/>
    <p:sldId id="422" r:id="rId13"/>
    <p:sldId id="427" r:id="rId14"/>
    <p:sldId id="428" r:id="rId15"/>
    <p:sldId id="429" r:id="rId16"/>
    <p:sldId id="430" r:id="rId17"/>
    <p:sldId id="431" r:id="rId18"/>
    <p:sldId id="432" r:id="rId19"/>
    <p:sldId id="436" r:id="rId20"/>
    <p:sldId id="437" r:id="rId21"/>
    <p:sldId id="438" r:id="rId22"/>
    <p:sldId id="434" r:id="rId23"/>
    <p:sldId id="43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1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13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largish, n and m, this is close to alpha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6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3/8/23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3/8/23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e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Hashtables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2023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52757258-42CA-AF47-B3A1-E838A0E9D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How big should a hashtable be?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6AB8662A-31D3-CF44-8C20-99A329F92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7848600" cy="5410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A good rule of thumb is the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should be around half full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happens when the </a:t>
            </a:r>
            <a:r>
              <a:rPr lang="en-US" altLang="en-US" sz="24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hashtable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gets full?</a:t>
            </a: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Copy: Create a new table and copy the values over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results in one expensive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simple to implement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1800" dirty="0">
              <a:ea typeface="ＭＳ Ｐゴシック" panose="020B0600070205080204" pitchFamily="34" charset="-128"/>
            </a:endParaRPr>
          </a:p>
          <a:p>
            <a:pPr marL="36576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Amortized copy:  When a certain ratio is hit, grow the table, but copy the entries over a few at a time with every insert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no single insert is expensive and can guarantee per insert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more complicated to implement</a:t>
            </a:r>
          </a:p>
        </p:txBody>
      </p:sp>
    </p:spTree>
    <p:extLst>
      <p:ext uri="{BB962C8B-B14F-4D97-AF65-F5344CB8AC3E}">
        <p14:creationId xmlns:p14="http://schemas.microsoft.com/office/powerpoint/2010/main" val="20349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1E4C6-7875-DD48-BE23-ECB79EE53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Checkpoint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8C07BF-8480-DA4C-8C3F-E5BC7701CA6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Induction on trees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8C07BF-8480-DA4C-8C3F-E5BC7701CA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711" t="-1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976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>
            <a:extLst>
              <a:ext uri="{FF2B5EF4-FFF2-40B4-BE49-F238E27FC236}">
                <a16:creationId xmlns:a16="http://schemas.microsoft.com/office/drawing/2014/main" id="{07A511A0-4C9C-254D-8E0D-E5BF4B605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4994" name="Picture 2" descr="Forms response chart. Question title: Overall, how is the class going?. Number of responses: 12 responses.">
            <a:extLst>
              <a:ext uri="{FF2B5EF4-FFF2-40B4-BE49-F238E27FC236}">
                <a16:creationId xmlns:a16="http://schemas.microsoft.com/office/drawing/2014/main" id="{20459F9C-5253-F94E-9BF0-355DFF9C387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8500"/>
            <a:ext cx="8229600" cy="3913188"/>
          </a:xfrm>
          <a:noFill/>
        </p:spPr>
      </p:pic>
    </p:spTree>
    <p:extLst>
      <p:ext uri="{BB962C8B-B14F-4D97-AF65-F5344CB8AC3E}">
        <p14:creationId xmlns:p14="http://schemas.microsoft.com/office/powerpoint/2010/main" val="4024830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>
            <a:extLst>
              <a:ext uri="{FF2B5EF4-FFF2-40B4-BE49-F238E27FC236}">
                <a16:creationId xmlns:a16="http://schemas.microsoft.com/office/drawing/2014/main" id="{AF0B123D-1DAF-ED48-A70A-471CA7207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6018" name="Picture 4" descr="Forms response chart. Question title: How is the difficulty of the class?. Number of responses: 12 responses.">
            <a:extLst>
              <a:ext uri="{FF2B5EF4-FFF2-40B4-BE49-F238E27FC236}">
                <a16:creationId xmlns:a16="http://schemas.microsoft.com/office/drawing/2014/main" id="{61F0AA78-B1CE-464C-950C-1CFB072900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68500"/>
            <a:ext cx="8229600" cy="3913188"/>
          </a:xfrm>
          <a:noFill/>
        </p:spPr>
      </p:pic>
    </p:spTree>
    <p:extLst>
      <p:ext uri="{BB962C8B-B14F-4D97-AF65-F5344CB8AC3E}">
        <p14:creationId xmlns:p14="http://schemas.microsoft.com/office/powerpoint/2010/main" val="508739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>
            <a:extLst>
              <a:ext uri="{FF2B5EF4-FFF2-40B4-BE49-F238E27FC236}">
                <a16:creationId xmlns:a16="http://schemas.microsoft.com/office/drawing/2014/main" id="{9E52AC9A-E891-9747-BB6D-3B9A3B5C2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pic>
        <p:nvPicPr>
          <p:cNvPr id="87042" name="Picture 2" descr="Forms response chart. Question title: About how many hours a week do you spend on this class?. Number of responses: 12 responses.">
            <a:extLst>
              <a:ext uri="{FF2B5EF4-FFF2-40B4-BE49-F238E27FC236}">
                <a16:creationId xmlns:a16="http://schemas.microsoft.com/office/drawing/2014/main" id="{AF9EDA4F-5B2D-674D-8DC9-2B311ABB7C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193925"/>
            <a:ext cx="8229600" cy="3462338"/>
          </a:xfrm>
          <a:noFill/>
        </p:spPr>
      </p:pic>
    </p:spTree>
    <p:extLst>
      <p:ext uri="{BB962C8B-B14F-4D97-AF65-F5344CB8AC3E}">
        <p14:creationId xmlns:p14="http://schemas.microsoft.com/office/powerpoint/2010/main" val="4105751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>
            <a:extLst>
              <a:ext uri="{FF2B5EF4-FFF2-40B4-BE49-F238E27FC236}">
                <a16:creationId xmlns:a16="http://schemas.microsoft.com/office/drawing/2014/main" id="{FC85869E-ECC4-1C48-AD8A-59DAE5963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88066" name="Content Placeholder 2">
            <a:extLst>
              <a:ext uri="{FF2B5EF4-FFF2-40B4-BE49-F238E27FC236}">
                <a16:creationId xmlns:a16="http://schemas.microsoft.com/office/drawing/2014/main" id="{C50DF9E3-301A-3B41-9EF5-3645B26CD2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I love proving things and looking at the Math behind the concepts from CS62.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the group assignments</a:t>
            </a:r>
          </a:p>
          <a:p>
            <a:pPr marL="0" indent="0">
              <a:buFont typeface="Wingdings" pitchFamily="2" charset="2"/>
              <a:buNone/>
            </a:pPr>
            <a:br>
              <a:rPr lang="en-US" altLang="en-US"/>
            </a:b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Honestly I just really like the little comics at the start of every homework</a:t>
            </a: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10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>
            <a:extLst>
              <a:ext uri="{FF2B5EF4-FFF2-40B4-BE49-F238E27FC236}">
                <a16:creationId xmlns:a16="http://schemas.microsoft.com/office/drawing/2014/main" id="{6CF39B6E-7547-F844-B090-0EEE24AC7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AF4127D8-31F7-F643-97E2-167115D54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lectures are wayyy too fast, barely enough time to process things so it feels pointless to take notes; current course content is comprehensive and makes sense but it feels disorganized, like different content stitched together sort of so…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Having more examples, or going through the slides a bit slower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78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>
            <a:extLst>
              <a:ext uri="{FF2B5EF4-FFF2-40B4-BE49-F238E27FC236}">
                <a16:creationId xmlns:a16="http://schemas.microsoft.com/office/drawing/2014/main" id="{73172658-8F0C-5E4B-8EEA-145595FC2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25EBC870-8BE2-D54C-839A-C2B6BF48F5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The homeworks are a lot of work and the mentors are super helpful but someone's even they don't have the solutions and that wastes hours of our time. I think homeworks can have more straight forward problems that show we understand things rather than problems that we always have to scavenge the internet and bug mentors for understandings.</a:t>
            </a:r>
          </a:p>
          <a:p>
            <a:pPr marL="0" indent="0">
              <a:buFont typeface="Wingdings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674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>
            <a:extLst>
              <a:ext uri="{FF2B5EF4-FFF2-40B4-BE49-F238E27FC236}">
                <a16:creationId xmlns:a16="http://schemas.microsoft.com/office/drawing/2014/main" id="{9A3A8C08-50F6-E249-BB4E-9849D1CB6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feedback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9DCA326A-FA36-8443-AED1-5BE655C469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During Class, could we have some more exercises along with the lecture contents?</a:t>
            </a:r>
          </a:p>
          <a:p>
            <a:pPr marL="0" indent="0">
              <a:buFont typeface="Wingdings" pitchFamily="2" charset="2"/>
              <a:buNone/>
            </a:pP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123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2FC2-8084-904C-BBF0-E32B3FCC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F1982-0CD4-F142-9EEC-ED3F8966AC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Math/Algorithm Tools</a:t>
            </a:r>
          </a:p>
          <a:p>
            <a:pPr>
              <a:buFontTx/>
              <a:buChar char="-"/>
            </a:pPr>
            <a:r>
              <a:rPr lang="en-US" dirty="0"/>
              <a:t>math basics</a:t>
            </a:r>
          </a:p>
          <a:p>
            <a:pPr>
              <a:buFontTx/>
              <a:buChar char="-"/>
            </a:pPr>
            <a:r>
              <a:rPr lang="en-US" dirty="0"/>
              <a:t>big-O (omega and theta)</a:t>
            </a:r>
          </a:p>
          <a:p>
            <a:pPr>
              <a:buFontTx/>
              <a:buChar char="-"/>
            </a:pPr>
            <a:r>
              <a:rPr lang="en-US" dirty="0"/>
              <a:t>recurrences</a:t>
            </a:r>
          </a:p>
          <a:p>
            <a:pPr>
              <a:buFontTx/>
              <a:buChar char="-"/>
            </a:pPr>
            <a:r>
              <a:rPr lang="en-US" dirty="0"/>
              <a:t>amortized analysis</a:t>
            </a:r>
          </a:p>
          <a:p>
            <a:pPr>
              <a:buFontTx/>
              <a:buChar char="-"/>
            </a:pPr>
            <a:r>
              <a:rPr lang="en-US" dirty="0"/>
              <a:t>proofs by induction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Algorithm techniques</a:t>
            </a:r>
          </a:p>
          <a:p>
            <a:pPr>
              <a:buFontTx/>
              <a:buChar char="-"/>
            </a:pPr>
            <a:r>
              <a:rPr lang="en-US" dirty="0"/>
              <a:t>divide and conquer</a:t>
            </a:r>
          </a:p>
          <a:p>
            <a:pPr>
              <a:buFontTx/>
              <a:buChar char="-"/>
            </a:pPr>
            <a:r>
              <a:rPr lang="en-US" dirty="0"/>
              <a:t>greedy</a:t>
            </a:r>
          </a:p>
          <a:p>
            <a:pPr>
              <a:buFontTx/>
              <a:buChar char="-"/>
            </a:pPr>
            <a:r>
              <a:rPr lang="en-US" dirty="0"/>
              <a:t>dynamic programming</a:t>
            </a:r>
          </a:p>
        </p:txBody>
      </p:sp>
    </p:spTree>
    <p:extLst>
      <p:ext uri="{BB962C8B-B14F-4D97-AF65-F5344CB8AC3E}">
        <p14:creationId xmlns:p14="http://schemas.microsoft.com/office/powerpoint/2010/main" val="117857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6750A-7209-A94A-B134-1FF6A3D21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8D90B-2D8C-0E46-A615-079AB434D9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6 due Friday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LCs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Mentor hours for the rest of this week:</a:t>
            </a:r>
          </a:p>
          <a:p>
            <a:pPr>
              <a:buFontTx/>
              <a:buChar char="-"/>
            </a:pPr>
            <a:r>
              <a:rPr lang="en-US" dirty="0"/>
              <a:t>Wednesday, 7-9:30pm: Claire and David</a:t>
            </a:r>
          </a:p>
          <a:p>
            <a:pPr>
              <a:buFontTx/>
              <a:buChar char="-"/>
            </a:pPr>
            <a:r>
              <a:rPr lang="en-US" dirty="0"/>
              <a:t>Friday, 1-3pm: Jan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74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10EFE-074F-3F48-B1C8-E6D887DE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2D75B-9EA2-FC49-9C94-D7D8216AED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Revisiting data structures</a:t>
            </a:r>
          </a:p>
          <a:p>
            <a:pPr>
              <a:buFontTx/>
              <a:buChar char="-"/>
            </a:pPr>
            <a:r>
              <a:rPr lang="en-US" dirty="0" err="1"/>
              <a:t>ArrayList</a:t>
            </a:r>
            <a:r>
              <a:rPr lang="en-US" dirty="0"/>
              <a:t>: amortized analysis</a:t>
            </a:r>
          </a:p>
          <a:p>
            <a:pPr>
              <a:buFontTx/>
              <a:buChar char="-"/>
            </a:pPr>
            <a:r>
              <a:rPr lang="en-US" dirty="0" err="1"/>
              <a:t>hashtables</a:t>
            </a:r>
            <a:r>
              <a:rPr lang="en-US" dirty="0"/>
              <a:t>: big-O analysis</a:t>
            </a:r>
          </a:p>
          <a:p>
            <a:pPr>
              <a:buFontTx/>
              <a:buChar char="-"/>
            </a:pPr>
            <a:r>
              <a:rPr lang="en-US" dirty="0" err="1"/>
              <a:t>Redblack</a:t>
            </a:r>
            <a:r>
              <a:rPr lang="en-US" dirty="0"/>
              <a:t> trees</a:t>
            </a:r>
          </a:p>
          <a:p>
            <a:pPr>
              <a:buFontTx/>
              <a:buChar char="-"/>
            </a:pPr>
            <a:r>
              <a:rPr lang="en-US" dirty="0"/>
              <a:t>binomial heaps</a:t>
            </a:r>
          </a:p>
          <a:p>
            <a:pPr>
              <a:buFontTx/>
              <a:buChar char="-"/>
            </a:pPr>
            <a:r>
              <a:rPr lang="en-US" dirty="0"/>
              <a:t>disjoint sets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Graphs/Graph Algorithms:</a:t>
            </a:r>
          </a:p>
          <a:p>
            <a:pPr>
              <a:buFontTx/>
              <a:buChar char="-"/>
            </a:pPr>
            <a:r>
              <a:rPr lang="en-US" dirty="0"/>
              <a:t>More details: Dijkstra’s, Bellman-Ford, Prim’s, Kruskal’s</a:t>
            </a:r>
          </a:p>
          <a:p>
            <a:pPr>
              <a:buFontTx/>
              <a:buChar char="-"/>
            </a:pPr>
            <a:r>
              <a:rPr lang="en-US" dirty="0"/>
              <a:t>Topological sort for DAGs</a:t>
            </a:r>
          </a:p>
          <a:p>
            <a:pPr>
              <a:buFontTx/>
              <a:buChar char="-"/>
            </a:pPr>
            <a:r>
              <a:rPr lang="en-US" dirty="0"/>
              <a:t>Floyd-</a:t>
            </a:r>
            <a:r>
              <a:rPr lang="en-US" dirty="0" err="1"/>
              <a:t>Warshall</a:t>
            </a:r>
            <a:r>
              <a:rPr lang="en-US" dirty="0"/>
              <a:t>, </a:t>
            </a:r>
            <a:r>
              <a:rPr lang="en-US" dirty="0" err="1"/>
              <a:t>Johnsn’s</a:t>
            </a:r>
            <a:r>
              <a:rPr lang="en-US" dirty="0"/>
              <a:t> (all pairs shortest paths)</a:t>
            </a:r>
          </a:p>
          <a:p>
            <a:pPr>
              <a:buFontTx/>
              <a:buChar char="-"/>
            </a:pPr>
            <a:r>
              <a:rPr lang="en-US" dirty="0"/>
              <a:t>Network flow</a:t>
            </a:r>
          </a:p>
        </p:txBody>
      </p:sp>
    </p:spTree>
    <p:extLst>
      <p:ext uri="{BB962C8B-B14F-4D97-AF65-F5344CB8AC3E}">
        <p14:creationId xmlns:p14="http://schemas.microsoft.com/office/powerpoint/2010/main" val="581151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5A2A-B56B-DC4E-A5AC-AA6F487A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8E536-DF97-0744-ADA8-D7E69B5240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NP completeness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Linear programming</a:t>
            </a:r>
          </a:p>
        </p:txBody>
      </p:sp>
    </p:spTree>
    <p:extLst>
      <p:ext uri="{BB962C8B-B14F-4D97-AF65-F5344CB8AC3E}">
        <p14:creationId xmlns:p14="http://schemas.microsoft.com/office/powerpoint/2010/main" val="1260032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39792-7AD4-F34D-B7E2-B8C18DBF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https://</a:t>
            </a:r>
            <a:r>
              <a:rPr lang="en-US" sz="2800" dirty="0" err="1"/>
              <a:t>leetcode.com</a:t>
            </a:r>
            <a:r>
              <a:rPr lang="en-US" sz="2800" dirty="0"/>
              <a:t>/problems/largest-number/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8C825-5E6B-9D4A-9FD9-D78898B80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1554258"/>
            <a:ext cx="6727514" cy="507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495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49447-CFC5-AE4F-9C51-5ADE602B7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https://</a:t>
            </a:r>
            <a:r>
              <a:rPr lang="en-US" sz="2800" dirty="0" err="1"/>
              <a:t>leetcode.com</a:t>
            </a:r>
            <a:r>
              <a:rPr lang="en-US" sz="2800" dirty="0"/>
              <a:t>/problems/group-anagrams/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9E1253-C935-9B46-8F48-39ECA23E7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75" y="1613556"/>
            <a:ext cx="6292941" cy="501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6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>
            <a:extLst>
              <a:ext uri="{FF2B5EF4-FFF2-40B4-BE49-F238E27FC236}">
                <a16:creationId xmlns:a16="http://schemas.microsoft.com/office/drawing/2014/main" id="{ED536450-B329-2F4E-814F-13F5754BF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AE105CC3-6E4C-4045-ACBB-630909CCC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We have to make at least one probe</a:t>
            </a:r>
          </a:p>
        </p:txBody>
      </p:sp>
      <p:grpSp>
        <p:nvGrpSpPr>
          <p:cNvPr id="89091" name="Group 20">
            <a:extLst>
              <a:ext uri="{FF2B5EF4-FFF2-40B4-BE49-F238E27FC236}">
                <a16:creationId xmlns:a16="http://schemas.microsoft.com/office/drawing/2014/main" id="{73B4636D-5991-D84A-B36D-0036E124B59B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89098" name="Rectangle 21">
              <a:extLst>
                <a:ext uri="{FF2B5EF4-FFF2-40B4-BE49-F238E27FC236}">
                  <a16:creationId xmlns:a16="http://schemas.microsoft.com/office/drawing/2014/main" id="{2AF4F1DC-7EBC-2945-AD9F-B946F1396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89099" name="Line 22">
              <a:extLst>
                <a:ext uri="{FF2B5EF4-FFF2-40B4-BE49-F238E27FC236}">
                  <a16:creationId xmlns:a16="http://schemas.microsoft.com/office/drawing/2014/main" id="{549643FB-71D1-894F-82F9-3D365276A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0" name="Line 23">
              <a:extLst>
                <a:ext uri="{FF2B5EF4-FFF2-40B4-BE49-F238E27FC236}">
                  <a16:creationId xmlns:a16="http://schemas.microsoft.com/office/drawing/2014/main" id="{FEEBA2B7-8B62-F84B-B437-34D92F038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1" name="Line 24">
              <a:extLst>
                <a:ext uri="{FF2B5EF4-FFF2-40B4-BE49-F238E27FC236}">
                  <a16:creationId xmlns:a16="http://schemas.microsoft.com/office/drawing/2014/main" id="{8989048F-EF6C-8D41-A7E5-68CBB489F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2" name="Line 25">
              <a:extLst>
                <a:ext uri="{FF2B5EF4-FFF2-40B4-BE49-F238E27FC236}">
                  <a16:creationId xmlns:a16="http://schemas.microsoft.com/office/drawing/2014/main" id="{220EFDE1-E34E-734E-BF5B-13D8F2C9E4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3" name="Line 26">
              <a:extLst>
                <a:ext uri="{FF2B5EF4-FFF2-40B4-BE49-F238E27FC236}">
                  <a16:creationId xmlns:a16="http://schemas.microsoft.com/office/drawing/2014/main" id="{C223F4B0-D3F1-1846-BEBC-EE73214D5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4" name="Line 27">
              <a:extLst>
                <a:ext uri="{FF2B5EF4-FFF2-40B4-BE49-F238E27FC236}">
                  <a16:creationId xmlns:a16="http://schemas.microsoft.com/office/drawing/2014/main" id="{D6F577E3-C491-ED4F-8BF4-7CC1B6643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5" name="Line 28">
              <a:extLst>
                <a:ext uri="{FF2B5EF4-FFF2-40B4-BE49-F238E27FC236}">
                  <a16:creationId xmlns:a16="http://schemas.microsoft.com/office/drawing/2014/main" id="{8B6070A5-456D-2E4D-8682-DE7E4DAEA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6" name="Line 29">
              <a:extLst>
                <a:ext uri="{FF2B5EF4-FFF2-40B4-BE49-F238E27FC236}">
                  <a16:creationId xmlns:a16="http://schemas.microsoft.com/office/drawing/2014/main" id="{985E4446-FD1C-DD43-B1C7-236FEDC74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7" name="Line 30">
              <a:extLst>
                <a:ext uri="{FF2B5EF4-FFF2-40B4-BE49-F238E27FC236}">
                  <a16:creationId xmlns:a16="http://schemas.microsoft.com/office/drawing/2014/main" id="{1A93DEDB-3F2A-6942-84AB-0A069B02C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8" name="Line 31">
              <a:extLst>
                <a:ext uri="{FF2B5EF4-FFF2-40B4-BE49-F238E27FC236}">
                  <a16:creationId xmlns:a16="http://schemas.microsoft.com/office/drawing/2014/main" id="{10FDC429-C7A3-6941-AB04-6458DC014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09" name="Line 32">
              <a:extLst>
                <a:ext uri="{FF2B5EF4-FFF2-40B4-BE49-F238E27FC236}">
                  <a16:creationId xmlns:a16="http://schemas.microsoft.com/office/drawing/2014/main" id="{870B7E1C-B36C-1144-A1FB-21B380897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0" name="Line 33">
              <a:extLst>
                <a:ext uri="{FF2B5EF4-FFF2-40B4-BE49-F238E27FC236}">
                  <a16:creationId xmlns:a16="http://schemas.microsoft.com/office/drawing/2014/main" id="{B42CE817-8CE3-8047-AFE3-FE901B15D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1" name="Line 34">
              <a:extLst>
                <a:ext uri="{FF2B5EF4-FFF2-40B4-BE49-F238E27FC236}">
                  <a16:creationId xmlns:a16="http://schemas.microsoft.com/office/drawing/2014/main" id="{5B193DFB-5A40-A448-ADE2-AE6E07016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12" name="Line 35">
              <a:extLst>
                <a:ext uri="{FF2B5EF4-FFF2-40B4-BE49-F238E27FC236}">
                  <a16:creationId xmlns:a16="http://schemas.microsoft.com/office/drawing/2014/main" id="{6BB19C45-31C9-A540-9791-2A230B58E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092" name="Rectangle 36">
            <a:extLst>
              <a:ext uri="{FF2B5EF4-FFF2-40B4-BE49-F238E27FC236}">
                <a16:creationId xmlns:a16="http://schemas.microsoft.com/office/drawing/2014/main" id="{A2674525-2BFB-3447-AD3E-F504A2605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3" name="Rectangle 37">
            <a:extLst>
              <a:ext uri="{FF2B5EF4-FFF2-40B4-BE49-F238E27FC236}">
                <a16:creationId xmlns:a16="http://schemas.microsoft.com/office/drawing/2014/main" id="{A5084A61-A760-794D-A71B-F06E5959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4" name="Rectangle 38">
            <a:extLst>
              <a:ext uri="{FF2B5EF4-FFF2-40B4-BE49-F238E27FC236}">
                <a16:creationId xmlns:a16="http://schemas.microsoft.com/office/drawing/2014/main" id="{01A6F9FC-04AE-CC4F-89E0-642E2EB3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5" name="Rectangle 39">
            <a:extLst>
              <a:ext uri="{FF2B5EF4-FFF2-40B4-BE49-F238E27FC236}">
                <a16:creationId xmlns:a16="http://schemas.microsoft.com/office/drawing/2014/main" id="{8312D792-CAA6-054A-8023-1E1339A1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6" name="Rectangle 40">
            <a:extLst>
              <a:ext uri="{FF2B5EF4-FFF2-40B4-BE49-F238E27FC236}">
                <a16:creationId xmlns:a16="http://schemas.microsoft.com/office/drawing/2014/main" id="{263837AA-461E-A242-8AE7-A39ACD734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9097" name="Rectangle 41">
            <a:extLst>
              <a:ext uri="{FF2B5EF4-FFF2-40B4-BE49-F238E27FC236}">
                <a16:creationId xmlns:a16="http://schemas.microsoft.com/office/drawing/2014/main" id="{FF692667-EA93-334C-96E3-DC6CADEC8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0021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301EB71D-C33D-E547-BE89-7657FF854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3970" name="Rectangle 3">
            <a:extLst>
              <a:ext uri="{FF2B5EF4-FFF2-40B4-BE49-F238E27FC236}">
                <a16:creationId xmlns:a16="http://schemas.microsoft.com/office/drawing/2014/main" id="{70DD0B73-043C-DE4C-A244-16AC72449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probe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 (assume uniform hashing function)?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0115" name="Group 4">
            <a:extLst>
              <a:ext uri="{FF2B5EF4-FFF2-40B4-BE49-F238E27FC236}">
                <a16:creationId xmlns:a16="http://schemas.microsoft.com/office/drawing/2014/main" id="{8F31E6D2-524A-CF49-8687-C5D5AEFE7D1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0123" name="Rectangle 5">
              <a:extLst>
                <a:ext uri="{FF2B5EF4-FFF2-40B4-BE49-F238E27FC236}">
                  <a16:creationId xmlns:a16="http://schemas.microsoft.com/office/drawing/2014/main" id="{43577737-404C-DA4E-9C7D-F81BCEC6C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24" name="Line 6">
              <a:extLst>
                <a:ext uri="{FF2B5EF4-FFF2-40B4-BE49-F238E27FC236}">
                  <a16:creationId xmlns:a16="http://schemas.microsoft.com/office/drawing/2014/main" id="{54A3F556-2E8E-E843-89C0-E119334C7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5" name="Line 7">
              <a:extLst>
                <a:ext uri="{FF2B5EF4-FFF2-40B4-BE49-F238E27FC236}">
                  <a16:creationId xmlns:a16="http://schemas.microsoft.com/office/drawing/2014/main" id="{E5F3A2AB-EFDD-BE4F-82A4-8DFD8077D8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6" name="Line 8">
              <a:extLst>
                <a:ext uri="{FF2B5EF4-FFF2-40B4-BE49-F238E27FC236}">
                  <a16:creationId xmlns:a16="http://schemas.microsoft.com/office/drawing/2014/main" id="{1AB6E9AD-2BFC-3349-88DC-3332B62743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7" name="Line 9">
              <a:extLst>
                <a:ext uri="{FF2B5EF4-FFF2-40B4-BE49-F238E27FC236}">
                  <a16:creationId xmlns:a16="http://schemas.microsoft.com/office/drawing/2014/main" id="{7FDAFB17-FAC9-2D4C-A8AD-44D940497A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8" name="Line 10">
              <a:extLst>
                <a:ext uri="{FF2B5EF4-FFF2-40B4-BE49-F238E27FC236}">
                  <a16:creationId xmlns:a16="http://schemas.microsoft.com/office/drawing/2014/main" id="{A8D1D224-D56E-4740-BB8F-603D9814A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29" name="Line 11">
              <a:extLst>
                <a:ext uri="{FF2B5EF4-FFF2-40B4-BE49-F238E27FC236}">
                  <a16:creationId xmlns:a16="http://schemas.microsoft.com/office/drawing/2014/main" id="{63828100-6176-9C4E-B93A-3FF654620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0" name="Line 12">
              <a:extLst>
                <a:ext uri="{FF2B5EF4-FFF2-40B4-BE49-F238E27FC236}">
                  <a16:creationId xmlns:a16="http://schemas.microsoft.com/office/drawing/2014/main" id="{48C6A11A-DFB9-3A4B-A528-F10658EC14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1" name="Line 13">
              <a:extLst>
                <a:ext uri="{FF2B5EF4-FFF2-40B4-BE49-F238E27FC236}">
                  <a16:creationId xmlns:a16="http://schemas.microsoft.com/office/drawing/2014/main" id="{5DFB9A25-4B62-3C45-B74B-1B6E175403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2" name="Line 14">
              <a:extLst>
                <a:ext uri="{FF2B5EF4-FFF2-40B4-BE49-F238E27FC236}">
                  <a16:creationId xmlns:a16="http://schemas.microsoft.com/office/drawing/2014/main" id="{2F07F9D8-F553-2A48-BB6B-8D8262ED8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3" name="Line 15">
              <a:extLst>
                <a:ext uri="{FF2B5EF4-FFF2-40B4-BE49-F238E27FC236}">
                  <a16:creationId xmlns:a16="http://schemas.microsoft.com/office/drawing/2014/main" id="{DB78D1C3-C048-7848-B13B-EE8CF91E6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4" name="Line 16">
              <a:extLst>
                <a:ext uri="{FF2B5EF4-FFF2-40B4-BE49-F238E27FC236}">
                  <a16:creationId xmlns:a16="http://schemas.microsoft.com/office/drawing/2014/main" id="{3F2146DD-57C8-1744-B022-E55492E8A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5" name="Line 17">
              <a:extLst>
                <a:ext uri="{FF2B5EF4-FFF2-40B4-BE49-F238E27FC236}">
                  <a16:creationId xmlns:a16="http://schemas.microsoft.com/office/drawing/2014/main" id="{52E54725-747D-8344-8BB2-9C164BF7D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6" name="Line 18">
              <a:extLst>
                <a:ext uri="{FF2B5EF4-FFF2-40B4-BE49-F238E27FC236}">
                  <a16:creationId xmlns:a16="http://schemas.microsoft.com/office/drawing/2014/main" id="{193909F2-AE44-7848-B651-1CD22AEB6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37" name="Line 19">
              <a:extLst>
                <a:ext uri="{FF2B5EF4-FFF2-40B4-BE49-F238E27FC236}">
                  <a16:creationId xmlns:a16="http://schemas.microsoft.com/office/drawing/2014/main" id="{CA843DBC-33FC-A841-86E6-EC6FD4A16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116" name="Rectangle 20">
            <a:extLst>
              <a:ext uri="{FF2B5EF4-FFF2-40B4-BE49-F238E27FC236}">
                <a16:creationId xmlns:a16="http://schemas.microsoft.com/office/drawing/2014/main" id="{114D3255-ACE3-DD45-A382-8D28C818A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7" name="Rectangle 21">
            <a:extLst>
              <a:ext uri="{FF2B5EF4-FFF2-40B4-BE49-F238E27FC236}">
                <a16:creationId xmlns:a16="http://schemas.microsoft.com/office/drawing/2014/main" id="{7A8CE016-90BB-0C45-B92A-91315C9A9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8" name="Rectangle 22">
            <a:extLst>
              <a:ext uri="{FF2B5EF4-FFF2-40B4-BE49-F238E27FC236}">
                <a16:creationId xmlns:a16="http://schemas.microsoft.com/office/drawing/2014/main" id="{1505F094-F6C2-0743-8E33-D4548FC7C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19" name="Rectangle 23">
            <a:extLst>
              <a:ext uri="{FF2B5EF4-FFF2-40B4-BE49-F238E27FC236}">
                <a16:creationId xmlns:a16="http://schemas.microsoft.com/office/drawing/2014/main" id="{0F3F6F36-7B2F-944D-8362-A1A0F9B26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0" name="Rectangle 24">
            <a:extLst>
              <a:ext uri="{FF2B5EF4-FFF2-40B4-BE49-F238E27FC236}">
                <a16:creationId xmlns:a16="http://schemas.microsoft.com/office/drawing/2014/main" id="{EF9962D3-7BF4-0146-B972-2526D529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0121" name="Rectangle 25">
            <a:extLst>
              <a:ext uri="{FF2B5EF4-FFF2-40B4-BE49-F238E27FC236}">
                <a16:creationId xmlns:a16="http://schemas.microsoft.com/office/drawing/2014/main" id="{75C59B16-D8F4-3F4B-8A57-FD0CD52E1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6522" name="Text Box 26">
            <a:extLst>
              <a:ext uri="{FF2B5EF4-FFF2-40B4-BE49-F238E27FC236}">
                <a16:creationId xmlns:a16="http://schemas.microsoft.com/office/drawing/2014/main" id="{6BAEED39-37C9-6D41-839E-4075628D0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60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85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102427" name="Line 27">
            <a:extLst>
              <a:ext uri="{FF2B5EF4-FFF2-40B4-BE49-F238E27FC236}">
                <a16:creationId xmlns:a16="http://schemas.microsoft.com/office/drawing/2014/main" id="{2EC31291-E1B6-ED4B-BB05-8323FFAFA9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4114800"/>
            <a:ext cx="990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Text Box 28">
            <a:extLst>
              <a:ext uri="{FF2B5EF4-FFF2-40B4-BE49-F238E27FC236}">
                <a16:creationId xmlns:a16="http://schemas.microsoft.com/office/drawing/2014/main" id="{F66D50AE-1B9F-9842-8F79-01E1A56B7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910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why </a:t>
            </a:r>
            <a:r>
              <a:rPr lang="ja-JP" altLang="en-US" sz="2800">
                <a:solidFill>
                  <a:srgbClr val="FF0000"/>
                </a:solidFill>
              </a:rPr>
              <a:t>‘</a:t>
            </a:r>
            <a:r>
              <a:rPr lang="en-US" altLang="ja-JP" sz="2800">
                <a:solidFill>
                  <a:srgbClr val="FF0000"/>
                </a:solidFill>
              </a:rPr>
              <a:t>~</a:t>
            </a:r>
            <a:r>
              <a:rPr lang="ja-JP" altLang="en-US" sz="2800">
                <a:solidFill>
                  <a:srgbClr val="FF0000"/>
                </a:solidFill>
              </a:rPr>
              <a:t>’</a:t>
            </a:r>
            <a:r>
              <a:rPr lang="en-US" altLang="ja-JP" sz="2800">
                <a:solidFill>
                  <a:srgbClr val="FF0000"/>
                </a:solidFill>
              </a:rPr>
              <a:t>?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3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6" grpId="0"/>
      <p:bldP spid="1024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1204283C-60CE-F242-928B-18A3BBCE4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E13922F3-06DF-CC48-BA42-DB32098CC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2395537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Average case?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probability that the first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dirty="0">
                <a:solidFill>
                  <a:srgbClr val="FF0000"/>
                </a:solidFill>
              </a:rPr>
              <a:t> probed slots will </a:t>
            </a:r>
            <a:r>
              <a:rPr lang="en-US" sz="2800" b="1" dirty="0">
                <a:solidFill>
                  <a:srgbClr val="FF0000"/>
                </a:solidFill>
              </a:rPr>
              <a:t>not </a:t>
            </a:r>
            <a:r>
              <a:rPr lang="en-US" sz="2800" dirty="0">
                <a:solidFill>
                  <a:srgbClr val="FF0000"/>
                </a:solidFill>
              </a:rPr>
              <a:t>be successful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</p:txBody>
      </p:sp>
      <p:grpSp>
        <p:nvGrpSpPr>
          <p:cNvPr id="91139" name="Group 4">
            <a:extLst>
              <a:ext uri="{FF2B5EF4-FFF2-40B4-BE49-F238E27FC236}">
                <a16:creationId xmlns:a16="http://schemas.microsoft.com/office/drawing/2014/main" id="{245A0661-1D3F-8243-B5E5-C35B8C0A173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1149" name="Rectangle 5">
              <a:extLst>
                <a:ext uri="{FF2B5EF4-FFF2-40B4-BE49-F238E27FC236}">
                  <a16:creationId xmlns:a16="http://schemas.microsoft.com/office/drawing/2014/main" id="{63D9E33E-C259-734B-9BC5-E92FB31E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1150" name="Line 6">
              <a:extLst>
                <a:ext uri="{FF2B5EF4-FFF2-40B4-BE49-F238E27FC236}">
                  <a16:creationId xmlns:a16="http://schemas.microsoft.com/office/drawing/2014/main" id="{B2CC7FA7-0C78-0940-9222-2C5DA79B5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1" name="Line 7">
              <a:extLst>
                <a:ext uri="{FF2B5EF4-FFF2-40B4-BE49-F238E27FC236}">
                  <a16:creationId xmlns:a16="http://schemas.microsoft.com/office/drawing/2014/main" id="{3854DC25-586F-1340-B25F-A9B2D66E4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2" name="Line 8">
              <a:extLst>
                <a:ext uri="{FF2B5EF4-FFF2-40B4-BE49-F238E27FC236}">
                  <a16:creationId xmlns:a16="http://schemas.microsoft.com/office/drawing/2014/main" id="{BAB57873-EC33-9B47-A76F-DD73C2150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3" name="Line 9">
              <a:extLst>
                <a:ext uri="{FF2B5EF4-FFF2-40B4-BE49-F238E27FC236}">
                  <a16:creationId xmlns:a16="http://schemas.microsoft.com/office/drawing/2014/main" id="{0E8EB86C-F5B1-7440-B7E5-0A87D20619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4" name="Line 10">
              <a:extLst>
                <a:ext uri="{FF2B5EF4-FFF2-40B4-BE49-F238E27FC236}">
                  <a16:creationId xmlns:a16="http://schemas.microsoft.com/office/drawing/2014/main" id="{F1EAFC3D-84CF-984E-9469-78B079536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5" name="Line 11">
              <a:extLst>
                <a:ext uri="{FF2B5EF4-FFF2-40B4-BE49-F238E27FC236}">
                  <a16:creationId xmlns:a16="http://schemas.microsoft.com/office/drawing/2014/main" id="{F04B9E23-B4F3-F949-96A8-7A8CEFFF4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6" name="Line 12">
              <a:extLst>
                <a:ext uri="{FF2B5EF4-FFF2-40B4-BE49-F238E27FC236}">
                  <a16:creationId xmlns:a16="http://schemas.microsoft.com/office/drawing/2014/main" id="{60C83730-3FAF-404E-BAF3-F06722D10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7" name="Line 13">
              <a:extLst>
                <a:ext uri="{FF2B5EF4-FFF2-40B4-BE49-F238E27FC236}">
                  <a16:creationId xmlns:a16="http://schemas.microsoft.com/office/drawing/2014/main" id="{4F6F168B-57FF-884E-9039-40875174C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8" name="Line 14">
              <a:extLst>
                <a:ext uri="{FF2B5EF4-FFF2-40B4-BE49-F238E27FC236}">
                  <a16:creationId xmlns:a16="http://schemas.microsoft.com/office/drawing/2014/main" id="{6722B117-3C02-2C4E-9674-FBC83D916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59" name="Line 15">
              <a:extLst>
                <a:ext uri="{FF2B5EF4-FFF2-40B4-BE49-F238E27FC236}">
                  <a16:creationId xmlns:a16="http://schemas.microsoft.com/office/drawing/2014/main" id="{CBFFC006-E8B5-744B-B3CC-B01D73C06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0" name="Line 16">
              <a:extLst>
                <a:ext uri="{FF2B5EF4-FFF2-40B4-BE49-F238E27FC236}">
                  <a16:creationId xmlns:a16="http://schemas.microsoft.com/office/drawing/2014/main" id="{9CBF95EE-5C7A-E842-9A95-4D6361AA4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1" name="Line 17">
              <a:extLst>
                <a:ext uri="{FF2B5EF4-FFF2-40B4-BE49-F238E27FC236}">
                  <a16:creationId xmlns:a16="http://schemas.microsoft.com/office/drawing/2014/main" id="{E12F6744-1F18-7447-B59C-107B6BD476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Line 18">
              <a:extLst>
                <a:ext uri="{FF2B5EF4-FFF2-40B4-BE49-F238E27FC236}">
                  <a16:creationId xmlns:a16="http://schemas.microsoft.com/office/drawing/2014/main" id="{D1146B5B-0F43-2947-807E-381ABBC7C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3" name="Line 19">
              <a:extLst>
                <a:ext uri="{FF2B5EF4-FFF2-40B4-BE49-F238E27FC236}">
                  <a16:creationId xmlns:a16="http://schemas.microsoft.com/office/drawing/2014/main" id="{9B40158E-AACB-294D-87AE-7F6AC86F5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40" name="Rectangle 20">
            <a:extLst>
              <a:ext uri="{FF2B5EF4-FFF2-40B4-BE49-F238E27FC236}">
                <a16:creationId xmlns:a16="http://schemas.microsoft.com/office/drawing/2014/main" id="{5F7CF567-1F70-9147-A309-E42F812DF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1" name="Rectangle 21">
            <a:extLst>
              <a:ext uri="{FF2B5EF4-FFF2-40B4-BE49-F238E27FC236}">
                <a16:creationId xmlns:a16="http://schemas.microsoft.com/office/drawing/2014/main" id="{59258716-E9E9-8540-A9C5-FA317BD6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2" name="Rectangle 22">
            <a:extLst>
              <a:ext uri="{FF2B5EF4-FFF2-40B4-BE49-F238E27FC236}">
                <a16:creationId xmlns:a16="http://schemas.microsoft.com/office/drawing/2014/main" id="{B6DD08D2-7CE2-4B49-9A56-1ABE3689E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3" name="Rectangle 23">
            <a:extLst>
              <a:ext uri="{FF2B5EF4-FFF2-40B4-BE49-F238E27FC236}">
                <a16:creationId xmlns:a16="http://schemas.microsoft.com/office/drawing/2014/main" id="{8BD9B311-38E4-2946-9A70-C0AF8FFC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4" name="Rectangle 24">
            <a:extLst>
              <a:ext uri="{FF2B5EF4-FFF2-40B4-BE49-F238E27FC236}">
                <a16:creationId xmlns:a16="http://schemas.microsoft.com/office/drawing/2014/main" id="{75A75906-851B-944D-BA1E-D7CE8F78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1145" name="Rectangle 25">
            <a:extLst>
              <a:ext uri="{FF2B5EF4-FFF2-40B4-BE49-F238E27FC236}">
                <a16:creationId xmlns:a16="http://schemas.microsoft.com/office/drawing/2014/main" id="{0638D250-FCA5-DC4A-857C-F8AF6D64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26" name="Text Box 26">
            <a:extLst>
              <a:ext uri="{FF2B5EF4-FFF2-40B4-BE49-F238E27FC236}">
                <a16:creationId xmlns:a16="http://schemas.microsoft.com/office/drawing/2014/main" id="{F0DA9B78-7AC5-5641-9B94-F917DEF79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 dirty="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 dirty="0">
                <a:solidFill>
                  <a:srgbClr val="000099"/>
                </a:solidFill>
                <a:cs typeface="Arial" panose="020B0604020202020204" pitchFamily="34" charset="0"/>
              </a:rPr>
              <a:t>2</a:t>
            </a:r>
            <a:endParaRPr lang="el-GR" altLang="en-US" sz="4400" baseline="30000" dirty="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/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8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A28520-20E1-5449-96BC-24D33CBB2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5020" y="3906439"/>
                <a:ext cx="1781560" cy="809389"/>
              </a:xfrm>
              <a:prstGeom prst="rect">
                <a:avLst/>
              </a:prstGeom>
              <a:blipFill>
                <a:blip r:embed="rId3"/>
                <a:stretch>
                  <a:fillRect t="-1563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570454EB-8E50-AD49-B737-36B8853CE3AB}"/>
              </a:ext>
            </a:extLst>
          </p:cNvPr>
          <p:cNvSpPr txBox="1"/>
          <p:nvPr/>
        </p:nvSpPr>
        <p:spPr>
          <a:xfrm>
            <a:off x="184226" y="4114800"/>
            <a:ext cx="3693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Technically,  second probe is:</a:t>
            </a:r>
          </a:p>
        </p:txBody>
      </p:sp>
    </p:spTree>
    <p:extLst>
      <p:ext uri="{BB962C8B-B14F-4D97-AF65-F5344CB8AC3E}">
        <p14:creationId xmlns:p14="http://schemas.microsoft.com/office/powerpoint/2010/main" val="299329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6FB32CEA-273E-CD42-AE27-036F2D72F1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92162" name="Rectangle 3">
            <a:extLst>
              <a:ext uri="{FF2B5EF4-FFF2-40B4-BE49-F238E27FC236}">
                <a16:creationId xmlns:a16="http://schemas.microsoft.com/office/drawing/2014/main" id="{D7968F36-88CF-184C-AA61-0EB75EA19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1709737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Average case?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What is the probability that the first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three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 probed slots will </a:t>
            </a:r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not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be successful?</a:t>
            </a:r>
          </a:p>
        </p:txBody>
      </p:sp>
      <p:grpSp>
        <p:nvGrpSpPr>
          <p:cNvPr id="92163" name="Group 4">
            <a:extLst>
              <a:ext uri="{FF2B5EF4-FFF2-40B4-BE49-F238E27FC236}">
                <a16:creationId xmlns:a16="http://schemas.microsoft.com/office/drawing/2014/main" id="{4C250410-2A1F-3E4C-85E7-82E20EBF16D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334000"/>
            <a:ext cx="5715000" cy="381000"/>
            <a:chOff x="768" y="624"/>
            <a:chExt cx="3600" cy="240"/>
          </a:xfrm>
        </p:grpSpPr>
        <p:sp>
          <p:nvSpPr>
            <p:cNvPr id="92171" name="Rectangle 5">
              <a:extLst>
                <a:ext uri="{FF2B5EF4-FFF2-40B4-BE49-F238E27FC236}">
                  <a16:creationId xmlns:a16="http://schemas.microsoft.com/office/drawing/2014/main" id="{F2FFD7FA-AAAE-6343-BBFE-DF130F5A4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2" name="Line 6">
              <a:extLst>
                <a:ext uri="{FF2B5EF4-FFF2-40B4-BE49-F238E27FC236}">
                  <a16:creationId xmlns:a16="http://schemas.microsoft.com/office/drawing/2014/main" id="{DD461ACF-37ED-A94F-AAA8-DD6408E34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3" name="Line 7">
              <a:extLst>
                <a:ext uri="{FF2B5EF4-FFF2-40B4-BE49-F238E27FC236}">
                  <a16:creationId xmlns:a16="http://schemas.microsoft.com/office/drawing/2014/main" id="{9DB99F4C-828B-C549-9B65-09381E9D2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4" name="Line 8">
              <a:extLst>
                <a:ext uri="{FF2B5EF4-FFF2-40B4-BE49-F238E27FC236}">
                  <a16:creationId xmlns:a16="http://schemas.microsoft.com/office/drawing/2014/main" id="{56F9EE88-F048-034E-BD22-9BF378E97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Line 9">
              <a:extLst>
                <a:ext uri="{FF2B5EF4-FFF2-40B4-BE49-F238E27FC236}">
                  <a16:creationId xmlns:a16="http://schemas.microsoft.com/office/drawing/2014/main" id="{F267835B-7A7C-A34C-83DE-505A5A3B2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6" name="Line 10">
              <a:extLst>
                <a:ext uri="{FF2B5EF4-FFF2-40B4-BE49-F238E27FC236}">
                  <a16:creationId xmlns:a16="http://schemas.microsoft.com/office/drawing/2014/main" id="{A596DFC4-3BBB-5346-A8BA-185687030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7" name="Line 11">
              <a:extLst>
                <a:ext uri="{FF2B5EF4-FFF2-40B4-BE49-F238E27FC236}">
                  <a16:creationId xmlns:a16="http://schemas.microsoft.com/office/drawing/2014/main" id="{FF901F45-F565-DB48-914C-AB4C55F07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Line 12">
              <a:extLst>
                <a:ext uri="{FF2B5EF4-FFF2-40B4-BE49-F238E27FC236}">
                  <a16:creationId xmlns:a16="http://schemas.microsoft.com/office/drawing/2014/main" id="{132C013B-1A85-A94D-87ED-DC361305E8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79" name="Line 13">
              <a:extLst>
                <a:ext uri="{FF2B5EF4-FFF2-40B4-BE49-F238E27FC236}">
                  <a16:creationId xmlns:a16="http://schemas.microsoft.com/office/drawing/2014/main" id="{7F3F37F2-4D63-B344-8A38-81C14FB8B3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0" name="Line 14">
              <a:extLst>
                <a:ext uri="{FF2B5EF4-FFF2-40B4-BE49-F238E27FC236}">
                  <a16:creationId xmlns:a16="http://schemas.microsoft.com/office/drawing/2014/main" id="{D9969AAC-7D02-4947-A51F-2709DF827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Line 15">
              <a:extLst>
                <a:ext uri="{FF2B5EF4-FFF2-40B4-BE49-F238E27FC236}">
                  <a16:creationId xmlns:a16="http://schemas.microsoft.com/office/drawing/2014/main" id="{FBEA4E20-E833-2641-B04A-94F9F7BAC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2" name="Line 16">
              <a:extLst>
                <a:ext uri="{FF2B5EF4-FFF2-40B4-BE49-F238E27FC236}">
                  <a16:creationId xmlns:a16="http://schemas.microsoft.com/office/drawing/2014/main" id="{0E663679-91BB-C747-8A26-A87C4FF68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3" name="Line 17">
              <a:extLst>
                <a:ext uri="{FF2B5EF4-FFF2-40B4-BE49-F238E27FC236}">
                  <a16:creationId xmlns:a16="http://schemas.microsoft.com/office/drawing/2014/main" id="{EA5918D0-EE73-AD40-BE83-2020016C74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Line 18">
              <a:extLst>
                <a:ext uri="{FF2B5EF4-FFF2-40B4-BE49-F238E27FC236}">
                  <a16:creationId xmlns:a16="http://schemas.microsoft.com/office/drawing/2014/main" id="{A0451F04-3386-ED42-9D40-C31280416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185" name="Line 19">
              <a:extLst>
                <a:ext uri="{FF2B5EF4-FFF2-40B4-BE49-F238E27FC236}">
                  <a16:creationId xmlns:a16="http://schemas.microsoft.com/office/drawing/2014/main" id="{5CBD953F-851E-B84D-B055-104F57557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164" name="Rectangle 20">
            <a:extLst>
              <a:ext uri="{FF2B5EF4-FFF2-40B4-BE49-F238E27FC236}">
                <a16:creationId xmlns:a16="http://schemas.microsoft.com/office/drawing/2014/main" id="{437D4B18-8CAF-4843-B9B0-E29924B47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5" name="Rectangle 21">
            <a:extLst>
              <a:ext uri="{FF2B5EF4-FFF2-40B4-BE49-F238E27FC236}">
                <a16:creationId xmlns:a16="http://schemas.microsoft.com/office/drawing/2014/main" id="{893C639F-21A6-474D-AC17-57F88C480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6" name="Rectangle 22">
            <a:extLst>
              <a:ext uri="{FF2B5EF4-FFF2-40B4-BE49-F238E27FC236}">
                <a16:creationId xmlns:a16="http://schemas.microsoft.com/office/drawing/2014/main" id="{755D5EA0-A7BD-EE43-889E-AE4823E49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7" name="Rectangle 23">
            <a:extLst>
              <a:ext uri="{FF2B5EF4-FFF2-40B4-BE49-F238E27FC236}">
                <a16:creationId xmlns:a16="http://schemas.microsoft.com/office/drawing/2014/main" id="{4E4DCF45-1178-F34B-999A-5741D93E9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8" name="Rectangle 24">
            <a:extLst>
              <a:ext uri="{FF2B5EF4-FFF2-40B4-BE49-F238E27FC236}">
                <a16:creationId xmlns:a16="http://schemas.microsoft.com/office/drawing/2014/main" id="{A442E6E5-BCEB-4B4E-9189-C8278AF65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92169" name="Rectangle 25">
            <a:extLst>
              <a:ext uri="{FF2B5EF4-FFF2-40B4-BE49-F238E27FC236}">
                <a16:creationId xmlns:a16="http://schemas.microsoft.com/office/drawing/2014/main" id="{6DF7B6DD-1599-1749-A431-15CAA23F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334000"/>
            <a:ext cx="381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3450" name="Text Box 26">
            <a:extLst>
              <a:ext uri="{FF2B5EF4-FFF2-40B4-BE49-F238E27FC236}">
                <a16:creationId xmlns:a16="http://schemas.microsoft.com/office/drawing/2014/main" id="{D4938AB9-4D40-7D46-94CF-92D3FA62D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73380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0099"/>
                </a:solidFill>
                <a:cs typeface="Arial" panose="020B0604020202020204" pitchFamily="34" charset="0"/>
              </a:rPr>
              <a:t>~</a:t>
            </a:r>
            <a:r>
              <a:rPr lang="el-GR" altLang="en-US" sz="4400">
                <a:solidFill>
                  <a:srgbClr val="000099"/>
                </a:solidFill>
                <a:cs typeface="Arial" panose="020B0604020202020204" pitchFamily="34" charset="0"/>
              </a:rPr>
              <a:t>α</a:t>
            </a:r>
            <a:r>
              <a:rPr lang="en-US" altLang="en-US" sz="4400" baseline="30000">
                <a:solidFill>
                  <a:srgbClr val="000099"/>
                </a:solidFill>
                <a:cs typeface="Arial" panose="020B0604020202020204" pitchFamily="34" charset="0"/>
              </a:rPr>
              <a:t>3</a:t>
            </a:r>
            <a:endParaRPr lang="el-GR" altLang="en-US" sz="4400" baseline="30000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6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8636711D-9960-CE4B-8CB7-4FA7E1C2C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of insert and search for open addressing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F2983E87-66F1-FD44-8459-6EC40A631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633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Average case:  expected number of probes</a:t>
            </a:r>
          </a:p>
          <a:p>
            <a:pPr marL="342900" lvl="1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sum of the probability of making 1 probe, 2 probes, 3 probes, … </a:t>
            </a:r>
          </a:p>
        </p:txBody>
      </p:sp>
      <p:graphicFrame>
        <p:nvGraphicFramePr>
          <p:cNvPr id="104452" name="Object 2">
            <a:extLst>
              <a:ext uri="{FF2B5EF4-FFF2-40B4-BE49-F238E27FC236}">
                <a16:creationId xmlns:a16="http://schemas.microsoft.com/office/drawing/2014/main" id="{E4860FC3-7E5B-3844-9D12-56EE5293C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3230563"/>
          <a:ext cx="49530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97" name="Equation" r:id="rId3" imgW="22529800" imgH="2635250" progId="Equation.3">
                  <p:embed/>
                </p:oleObj>
              </mc:Choice>
              <mc:Fallback>
                <p:oleObj name="Equation" r:id="rId3" imgW="22529800" imgH="2635250" progId="Equation.3">
                  <p:embed/>
                  <p:pic>
                    <p:nvPicPr>
                      <p:cNvPr id="104452" name="Object 2">
                        <a:extLst>
                          <a:ext uri="{FF2B5EF4-FFF2-40B4-BE49-F238E27FC236}">
                            <a16:creationId xmlns:a16="http://schemas.microsoft.com/office/drawing/2014/main" id="{E4860FC3-7E5B-3844-9D12-56EE5293C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30563"/>
                        <a:ext cx="49530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3">
            <a:extLst>
              <a:ext uri="{FF2B5EF4-FFF2-40B4-BE49-F238E27FC236}">
                <a16:creationId xmlns:a16="http://schemas.microsoft.com/office/drawing/2014/main" id="{9B4B3CC6-0019-C94E-9532-FD48A571E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908425"/>
          <a:ext cx="16081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98" name="Equation" r:id="rId5" imgW="7315200" imgH="3365500" progId="Equation.3">
                  <p:embed/>
                </p:oleObj>
              </mc:Choice>
              <mc:Fallback>
                <p:oleObj name="Equation" r:id="rId5" imgW="7315200" imgH="3365500" progId="Equation.3">
                  <p:embed/>
                  <p:pic>
                    <p:nvPicPr>
                      <p:cNvPr id="104453" name="Object 3">
                        <a:extLst>
                          <a:ext uri="{FF2B5EF4-FFF2-40B4-BE49-F238E27FC236}">
                            <a16:creationId xmlns:a16="http://schemas.microsoft.com/office/drawing/2014/main" id="{9B4B3CC6-0019-C94E-9532-FD48A571E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08425"/>
                        <a:ext cx="16081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4">
            <a:extLst>
              <a:ext uri="{FF2B5EF4-FFF2-40B4-BE49-F238E27FC236}">
                <a16:creationId xmlns:a16="http://schemas.microsoft.com/office/drawing/2014/main" id="{A2617115-97B1-0647-A7FC-9934CE814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3475" y="4746625"/>
          <a:ext cx="15763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199" name="Equation" r:id="rId7" imgW="7169150" imgH="3365500" progId="Equation.3">
                  <p:embed/>
                </p:oleObj>
              </mc:Choice>
              <mc:Fallback>
                <p:oleObj name="Equation" r:id="rId7" imgW="7169150" imgH="3365500" progId="Equation.3">
                  <p:embed/>
                  <p:pic>
                    <p:nvPicPr>
                      <p:cNvPr id="104454" name="Object 4">
                        <a:extLst>
                          <a:ext uri="{FF2B5EF4-FFF2-40B4-BE49-F238E27FC236}">
                            <a16:creationId xmlns:a16="http://schemas.microsoft.com/office/drawing/2014/main" id="{A2617115-97B1-0647-A7FC-9934CE814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746625"/>
                        <a:ext cx="157638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5">
            <a:extLst>
              <a:ext uri="{FF2B5EF4-FFF2-40B4-BE49-F238E27FC236}">
                <a16:creationId xmlns:a16="http://schemas.microsoft.com/office/drawing/2014/main" id="{2AF48568-64AD-3F42-AAAA-17E06F4998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5638800"/>
          <a:ext cx="11906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200" name="Equation" r:id="rId9" imgW="5410200" imgH="4533900" progId="Equation.3">
                  <p:embed/>
                </p:oleObj>
              </mc:Choice>
              <mc:Fallback>
                <p:oleObj name="Equation" r:id="rId9" imgW="5410200" imgH="4533900" progId="Equation.3">
                  <p:embed/>
                  <p:pic>
                    <p:nvPicPr>
                      <p:cNvPr id="104455" name="Object 5">
                        <a:extLst>
                          <a:ext uri="{FF2B5EF4-FFF2-40B4-BE49-F238E27FC236}">
                            <a16:creationId xmlns:a16="http://schemas.microsoft.com/office/drawing/2014/main" id="{2AF48568-64AD-3F42-AAAA-17E06F499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638800"/>
                        <a:ext cx="119062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017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9C5CD1ED-8972-5244-942C-951265259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Average number of probes</a:t>
            </a:r>
          </a:p>
        </p:txBody>
      </p:sp>
      <p:graphicFrame>
        <p:nvGraphicFramePr>
          <p:cNvPr id="94210" name="Object 2">
            <a:extLst>
              <a:ext uri="{FF2B5EF4-FFF2-40B4-BE49-F238E27FC236}">
                <a16:creationId xmlns:a16="http://schemas.microsoft.com/office/drawing/2014/main" id="{2A59EE61-3720-5A42-B6DF-155C2D44D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1447800"/>
          <a:ext cx="28956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80" name="Equation" r:id="rId3" imgW="13163550" imgH="4533900" progId="Equation.3">
                  <p:embed/>
                </p:oleObj>
              </mc:Choice>
              <mc:Fallback>
                <p:oleObj name="Equation" r:id="rId3" imgW="13163550" imgH="4533900" progId="Equation.3">
                  <p:embed/>
                  <p:pic>
                    <p:nvPicPr>
                      <p:cNvPr id="94210" name="Object 2">
                        <a:extLst>
                          <a:ext uri="{FF2B5EF4-FFF2-40B4-BE49-F238E27FC236}">
                            <a16:creationId xmlns:a16="http://schemas.microsoft.com/office/drawing/2014/main" id="{2A59EE61-3720-5A42-B6DF-155C2D44DB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1447800"/>
                        <a:ext cx="28956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11" name="Picture 1">
            <a:extLst>
              <a:ext uri="{FF2B5EF4-FFF2-40B4-BE49-F238E27FC236}">
                <a16:creationId xmlns:a16="http://schemas.microsoft.com/office/drawing/2014/main" id="{FE080F51-BC0B-0449-82A0-DE4B20861D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19400"/>
            <a:ext cx="56261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2745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7013</TotalTime>
  <Words>623</Words>
  <Application>Microsoft Macintosh PowerPoint</Application>
  <PresentationFormat>On-screen Show (4:3)</PresentationFormat>
  <Paragraphs>107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Cambria Math</vt:lpstr>
      <vt:lpstr>Tw Cen MT</vt:lpstr>
      <vt:lpstr>Wingdings</vt:lpstr>
      <vt:lpstr>Wingdings 2</vt:lpstr>
      <vt:lpstr>Median</vt:lpstr>
      <vt:lpstr>Equation</vt:lpstr>
      <vt:lpstr>Hashtables</vt:lpstr>
      <vt:lpstr>Admin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Running time of insert and search for open addressing</vt:lpstr>
      <vt:lpstr>Average number of probes</vt:lpstr>
      <vt:lpstr>How big should a hashtable be?</vt:lpstr>
      <vt:lpstr>Checkpoint 1</vt:lpstr>
      <vt:lpstr>Course feedback</vt:lpstr>
      <vt:lpstr>Course feedback</vt:lpstr>
      <vt:lpstr>Course feedback</vt:lpstr>
      <vt:lpstr>Course feedback</vt:lpstr>
      <vt:lpstr>Course feedback</vt:lpstr>
      <vt:lpstr>Course feedback</vt:lpstr>
      <vt:lpstr>Course feedback</vt:lpstr>
      <vt:lpstr>Class overview</vt:lpstr>
      <vt:lpstr>Class overview</vt:lpstr>
      <vt:lpstr>Class overview</vt:lpstr>
      <vt:lpstr>https://leetcode.com/problems/largest-number/</vt:lpstr>
      <vt:lpstr>https://leetcode.com/problems/group-anagrams/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271</cp:revision>
  <cp:lastPrinted>2023-03-08T18:40:02Z</cp:lastPrinted>
  <dcterms:created xsi:type="dcterms:W3CDTF">2013-09-08T20:10:23Z</dcterms:created>
  <dcterms:modified xsi:type="dcterms:W3CDTF">2023-03-08T19:02:33Z</dcterms:modified>
</cp:coreProperties>
</file>