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88"/>
  </p:notesMasterIdLst>
  <p:handoutMasterIdLst>
    <p:handoutMasterId r:id="rId89"/>
  </p:handoutMasterIdLst>
  <p:sldIdLst>
    <p:sldId id="256" r:id="rId2"/>
    <p:sldId id="400" r:id="rId3"/>
    <p:sldId id="401" r:id="rId4"/>
    <p:sldId id="403" r:id="rId5"/>
    <p:sldId id="402" r:id="rId6"/>
    <p:sldId id="406" r:id="rId7"/>
    <p:sldId id="404" r:id="rId8"/>
    <p:sldId id="407" r:id="rId9"/>
    <p:sldId id="443" r:id="rId10"/>
    <p:sldId id="444" r:id="rId11"/>
    <p:sldId id="408" r:id="rId12"/>
    <p:sldId id="445" r:id="rId13"/>
    <p:sldId id="409" r:id="rId14"/>
    <p:sldId id="410" r:id="rId15"/>
    <p:sldId id="411" r:id="rId16"/>
    <p:sldId id="412" r:id="rId17"/>
    <p:sldId id="447" r:id="rId18"/>
    <p:sldId id="448" r:id="rId19"/>
    <p:sldId id="449" r:id="rId20"/>
    <p:sldId id="451" r:id="rId21"/>
    <p:sldId id="450" r:id="rId22"/>
    <p:sldId id="413" r:id="rId23"/>
    <p:sldId id="414" r:id="rId24"/>
    <p:sldId id="417" r:id="rId25"/>
    <p:sldId id="418" r:id="rId26"/>
    <p:sldId id="452" r:id="rId27"/>
    <p:sldId id="446" r:id="rId28"/>
    <p:sldId id="453" r:id="rId29"/>
    <p:sldId id="454" r:id="rId30"/>
    <p:sldId id="455" r:id="rId31"/>
    <p:sldId id="456" r:id="rId32"/>
    <p:sldId id="458" r:id="rId33"/>
    <p:sldId id="459" r:id="rId34"/>
    <p:sldId id="461" r:id="rId35"/>
    <p:sldId id="538" r:id="rId36"/>
    <p:sldId id="539" r:id="rId37"/>
    <p:sldId id="463" r:id="rId38"/>
    <p:sldId id="464" r:id="rId39"/>
    <p:sldId id="465" r:id="rId40"/>
    <p:sldId id="467" r:id="rId41"/>
    <p:sldId id="470" r:id="rId42"/>
    <p:sldId id="471" r:id="rId43"/>
    <p:sldId id="472" r:id="rId44"/>
    <p:sldId id="473" r:id="rId45"/>
    <p:sldId id="474" r:id="rId46"/>
    <p:sldId id="475" r:id="rId47"/>
    <p:sldId id="476" r:id="rId48"/>
    <p:sldId id="468" r:id="rId49"/>
    <p:sldId id="419" r:id="rId50"/>
    <p:sldId id="421" r:id="rId51"/>
    <p:sldId id="422" r:id="rId52"/>
    <p:sldId id="423" r:id="rId53"/>
    <p:sldId id="424" r:id="rId54"/>
    <p:sldId id="420" r:id="rId55"/>
    <p:sldId id="426" r:id="rId56"/>
    <p:sldId id="427" r:id="rId57"/>
    <p:sldId id="428" r:id="rId58"/>
    <p:sldId id="429" r:id="rId59"/>
    <p:sldId id="430" r:id="rId60"/>
    <p:sldId id="431" r:id="rId61"/>
    <p:sldId id="432" r:id="rId62"/>
    <p:sldId id="434" r:id="rId63"/>
    <p:sldId id="435" r:id="rId64"/>
    <p:sldId id="436" r:id="rId65"/>
    <p:sldId id="438" r:id="rId66"/>
    <p:sldId id="439" r:id="rId67"/>
    <p:sldId id="440" r:id="rId68"/>
    <p:sldId id="441" r:id="rId69"/>
    <p:sldId id="442" r:id="rId70"/>
    <p:sldId id="301" r:id="rId71"/>
    <p:sldId id="535" r:id="rId72"/>
    <p:sldId id="303" r:id="rId73"/>
    <p:sldId id="399" r:id="rId74"/>
    <p:sldId id="304" r:id="rId75"/>
    <p:sldId id="307" r:id="rId76"/>
    <p:sldId id="305" r:id="rId77"/>
    <p:sldId id="308" r:id="rId78"/>
    <p:sldId id="309" r:id="rId79"/>
    <p:sldId id="311" r:id="rId80"/>
    <p:sldId id="312" r:id="rId81"/>
    <p:sldId id="313" r:id="rId82"/>
    <p:sldId id="306" r:id="rId83"/>
    <p:sldId id="531" r:id="rId84"/>
    <p:sldId id="533" r:id="rId85"/>
    <p:sldId id="534" r:id="rId86"/>
    <p:sldId id="536" r:id="rId8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392"/>
    <p:restoredTop sz="94818"/>
  </p:normalViewPr>
  <p:slideViewPr>
    <p:cSldViewPr>
      <p:cViewPr varScale="1">
        <p:scale>
          <a:sx n="145" d="100"/>
          <a:sy n="145" d="100"/>
        </p:scale>
        <p:origin x="176" y="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handoutMaster" Target="handoutMasters/handout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image" Target="../media/image3.emf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ECA4A3-7767-2F41-8AF2-B9B3F3B20B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C83C4D-4AB1-AC41-8634-E17F74941F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E800DB-AD8F-A142-A2E9-AEB27DA8FDF6}" type="datetimeFigureOut">
              <a:rPr lang="en-US" altLang="en-US"/>
              <a:pPr/>
              <a:t>9/29/22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B0398A-7657-364B-AA1C-0BBF6AA1A7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796D41-1E89-7B49-96AD-5772934102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26C7F6D-A2B1-7A4F-A791-2130D636371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B3694-4411-AD4C-81B0-A42790567548}" type="datetimeFigureOut">
              <a:rPr lang="en-US" smtClean="0"/>
              <a:t>9/29/22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D9218-D9C5-E544-BFD6-A33DD62B3A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72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298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4748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479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908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946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416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614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5490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3494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832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98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1838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1485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722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786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074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74737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1375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63460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293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471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593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2663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4066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529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582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FD9218-D9C5-E544-BFD6-A33DD62B3AD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437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9D6AC18C-D5B0-AC49-BE4B-88A7FC413F79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FAA8147F-14C1-714C-8E7A-9F8C72513D32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138F8B01-2429-2342-B59F-195E87BB94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E8EF5539-7D69-F24B-B88D-BD8B479DAF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F324EBDC-DF4D-BA46-9F0B-D214B2391E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C0DC818E-535B-434D-81F5-68EF919A3F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8B9CBA80-41A7-A54A-B884-3574495746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CD9029C5-7E36-794D-B569-EDAFB7C063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218876FC-FDD1-AD44-A652-94EAC15E92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FE78FFF7-5871-E24C-8991-EFA9B789E2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D9841280-DB3C-0D47-9E3D-B40A7B8F1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35DCAF7C-6E13-B848-9FEE-7345204ABF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CD85DC8F-435B-B74D-8B9F-06A6761BD0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32E10B12-91FA-094A-BBF0-2F6CD4CC02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A35A3758-4884-DB42-BB08-B91942F6AF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AC9F3832-ADB7-F342-98A3-34A48846EB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00DCAAC3-A83E-0442-9CCE-A45F7596F3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5994AFF2-1880-0E4B-9240-2F8C04757F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E030DDF4-24EC-FC47-868B-610BF0D13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DA0BAF38-6E09-8C40-A03C-D72A5C3A7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42A9B775-184A-A641-B6FE-FB8F9B2DA4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2A6EC1E1-A5BE-5744-A547-6ADC1AF00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6D80462C-F398-514C-BF4B-89DF422EE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686944E8-6FD3-3047-8684-A49092471E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D5315E58-553C-5F4D-909C-CEAE3E51FB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12965C7A-208C-864E-A541-AD3604CA3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E5694123-88DD-4E43-AAE5-719223211B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23D3334A-E32C-7F46-B5B6-23A41B97A1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6F0E1259-ED40-A44C-8B20-CBB24ACEA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19C77E74-0D62-8A4C-B67E-E90E052AF9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334F3874-D3D0-2A42-8078-1D15CF9FA7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BDADC653-348C-404D-B608-C5D7E9C514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0A301B51-0605-CF4E-B74B-363E9556C0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1D859D22-2153-7149-AE8C-1150BAB5EB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7A7B88F3-E753-6249-AF45-2FA2995B8D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645B1BA1-D4BE-644F-91A3-7E4E4FC907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CB329C4B-6B90-D445-B194-277C249E23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FFE1287E-F895-4745-AE52-C391ABF6A01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507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2A2DC03-4D5E-9F4F-8730-CE1D63ADF2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C6707AC-5C12-8F4D-B59B-BF34A07EE1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96EE63E9-57A1-0040-A9CF-FA48E53BA7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900A0A-2371-7E47-A1BD-E796462F8F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328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6AE7EB6-941A-4247-B930-6006522701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89E053C-A5EA-3442-A947-BEE3E240FA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9A7A8BF-A7CB-F44C-901D-DC965965A2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613AD7-1E95-7E47-89F4-0CB4423D0C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959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E8885AE-6F98-7F44-8645-D85E36F8B4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46AEAE1-583C-E94C-A6F4-BAD0C8E4C3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6C47C29-8051-0F47-A922-A76AC4EB90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2DF96A-E391-874C-914C-8003A2E348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574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2CC8D98-0B79-C140-B1B8-9CA511753D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8EF468-AE6D-FC4E-A2A2-C854CF4C96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1CA37B8-8DBB-3043-983C-2A2B35D374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2B108E-C753-6B46-B38C-58CE4CFF68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556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CAE504-B2BB-674D-AAFB-0AED95A95E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B4D6C2-6C22-8F4F-AF76-9B2A25AD60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FEA08C5-80F6-954A-8CC0-F674E497E8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629C63-4407-9F4B-BBCD-8C954A8676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755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C1B95562-0CF1-A048-AB49-DF6F2B86BD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C31C17BC-C708-294A-90B9-8C65088B2A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F7779DA8-3049-0444-A867-5AEB8B43F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BC390-E9E0-5D45-8E55-B176153524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380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CBE5AF2-9D7C-274C-A499-775B02810B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67A8C55-246A-1048-A2FE-BAEF71B7FD0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EE5C20CE-1F71-414E-A518-4A1AD52DBB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64A305-07C7-0143-BA42-F2D07CA1F7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016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BA3171D3-BAE3-6449-8155-4A8FA026C1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6F247BE-738E-7140-ADDC-9533809248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809103C-CF29-264A-9958-6336D949B8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172E4C-3C6D-964B-A895-2A1415685F6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5294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6EC0B3-904B-074C-A9FD-C79E12F627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E1B1BB5-7A00-0A48-A967-3BF727602C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DA868CA-71DA-7B47-BA1D-98FBAAE0BA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EA96E0-28B6-9746-A7DC-514617E52B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8805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31B3823-59DE-8944-8A28-2456AD4686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362B6A5-9B75-944E-AFE5-FC8E09E423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06B26465-AC52-FB4B-9032-3353C065C8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FA6375-7C39-B246-ADCE-A20D09EB2D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8874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2">
            <a:extLst>
              <a:ext uri="{FF2B5EF4-FFF2-40B4-BE49-F238E27FC236}">
                <a16:creationId xmlns:a16="http://schemas.microsoft.com/office/drawing/2014/main" id="{5DBA2E57-ACCE-844B-8612-552D0B76149A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87263CBF-D4FE-EB42-B41D-AB0FA5587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6D48B0A5-9027-0349-9BFA-D47B3A41AF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A7C652F0-97A4-1B47-86D1-B4288789CD8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BEC4B46-6917-6E42-9701-1ADA29E0018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DDB0EE6-12E6-2E41-AB47-849A6D4338C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43F19D3-2525-B14E-9330-40757533349A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A8850C48-FF19-2144-A7E4-45977D3EA509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6153" name="Oval 9">
              <a:extLst>
                <a:ext uri="{FF2B5EF4-FFF2-40B4-BE49-F238E27FC236}">
                  <a16:creationId xmlns:a16="http://schemas.microsoft.com/office/drawing/2014/main" id="{F7ACE5FF-41A0-7C48-911D-107F797E6F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4" name="Oval 10">
              <a:extLst>
                <a:ext uri="{FF2B5EF4-FFF2-40B4-BE49-F238E27FC236}">
                  <a16:creationId xmlns:a16="http://schemas.microsoft.com/office/drawing/2014/main" id="{5D7A7A3A-1863-0048-9DAD-4C77C25E3D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5" name="Oval 11">
              <a:extLst>
                <a:ext uri="{FF2B5EF4-FFF2-40B4-BE49-F238E27FC236}">
                  <a16:creationId xmlns:a16="http://schemas.microsoft.com/office/drawing/2014/main" id="{9DC008CC-7533-024D-AD54-BA92A14EB7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6" name="Oval 12">
              <a:extLst>
                <a:ext uri="{FF2B5EF4-FFF2-40B4-BE49-F238E27FC236}">
                  <a16:creationId xmlns:a16="http://schemas.microsoft.com/office/drawing/2014/main" id="{E007F6AC-51CB-0741-95ED-1D0C711B86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7" name="Oval 13">
              <a:extLst>
                <a:ext uri="{FF2B5EF4-FFF2-40B4-BE49-F238E27FC236}">
                  <a16:creationId xmlns:a16="http://schemas.microsoft.com/office/drawing/2014/main" id="{35CE5623-9B33-6F4F-821A-5A380CDC62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8" name="Oval 14">
              <a:extLst>
                <a:ext uri="{FF2B5EF4-FFF2-40B4-BE49-F238E27FC236}">
                  <a16:creationId xmlns:a16="http://schemas.microsoft.com/office/drawing/2014/main" id="{F80FFCD1-7CC7-C944-BB18-EB46A6B051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9" name="Oval 15">
              <a:extLst>
                <a:ext uri="{FF2B5EF4-FFF2-40B4-BE49-F238E27FC236}">
                  <a16:creationId xmlns:a16="http://schemas.microsoft.com/office/drawing/2014/main" id="{E4A392A8-D417-444A-8B35-371D254783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60" name="Oval 16">
              <a:extLst>
                <a:ext uri="{FF2B5EF4-FFF2-40B4-BE49-F238E27FC236}">
                  <a16:creationId xmlns:a16="http://schemas.microsoft.com/office/drawing/2014/main" id="{FAE02418-E421-1948-BC12-4A518D5336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61" name="Oval 17">
              <a:extLst>
                <a:ext uri="{FF2B5EF4-FFF2-40B4-BE49-F238E27FC236}">
                  <a16:creationId xmlns:a16="http://schemas.microsoft.com/office/drawing/2014/main" id="{ABCDEA3E-737E-6F48-9FD0-C71FABF127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62" name="Oval 18">
              <a:extLst>
                <a:ext uri="{FF2B5EF4-FFF2-40B4-BE49-F238E27FC236}">
                  <a16:creationId xmlns:a16="http://schemas.microsoft.com/office/drawing/2014/main" id="{4B91D4C5-B895-C648-8A5F-0FB9D34984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63" name="Oval 19">
              <a:extLst>
                <a:ext uri="{FF2B5EF4-FFF2-40B4-BE49-F238E27FC236}">
                  <a16:creationId xmlns:a16="http://schemas.microsoft.com/office/drawing/2014/main" id="{F241E43E-EBCA-4541-ADC2-16B86C5F2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64" name="Oval 20">
              <a:extLst>
                <a:ext uri="{FF2B5EF4-FFF2-40B4-BE49-F238E27FC236}">
                  <a16:creationId xmlns:a16="http://schemas.microsoft.com/office/drawing/2014/main" id="{25F1E292-781A-3849-9DD4-9A00E47446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65" name="Oval 21">
              <a:extLst>
                <a:ext uri="{FF2B5EF4-FFF2-40B4-BE49-F238E27FC236}">
                  <a16:creationId xmlns:a16="http://schemas.microsoft.com/office/drawing/2014/main" id="{656B471F-3528-C448-845D-DA53942475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66" name="Oval 22">
              <a:extLst>
                <a:ext uri="{FF2B5EF4-FFF2-40B4-BE49-F238E27FC236}">
                  <a16:creationId xmlns:a16="http://schemas.microsoft.com/office/drawing/2014/main" id="{6FBE9DA6-E76C-F449-B16E-9B5513E420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67" name="Oval 23">
              <a:extLst>
                <a:ext uri="{FF2B5EF4-FFF2-40B4-BE49-F238E27FC236}">
                  <a16:creationId xmlns:a16="http://schemas.microsoft.com/office/drawing/2014/main" id="{8589615C-10F2-4B47-9C66-1C87A159BB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68" name="Oval 24">
              <a:extLst>
                <a:ext uri="{FF2B5EF4-FFF2-40B4-BE49-F238E27FC236}">
                  <a16:creationId xmlns:a16="http://schemas.microsoft.com/office/drawing/2014/main" id="{9239BB9B-6FC6-F84C-AA41-391B7F8C99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69" name="Oval 25">
              <a:extLst>
                <a:ext uri="{FF2B5EF4-FFF2-40B4-BE49-F238E27FC236}">
                  <a16:creationId xmlns:a16="http://schemas.microsoft.com/office/drawing/2014/main" id="{B97221BE-7249-0B43-9F54-2B167F9370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70" name="Oval 26">
              <a:extLst>
                <a:ext uri="{FF2B5EF4-FFF2-40B4-BE49-F238E27FC236}">
                  <a16:creationId xmlns:a16="http://schemas.microsoft.com/office/drawing/2014/main" id="{FBA1E297-2764-FB4A-910F-B18DA7C9EE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71" name="Oval 27">
              <a:extLst>
                <a:ext uri="{FF2B5EF4-FFF2-40B4-BE49-F238E27FC236}">
                  <a16:creationId xmlns:a16="http://schemas.microsoft.com/office/drawing/2014/main" id="{D67F4D3C-07C2-1A45-BDB1-240F04931C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72" name="Oval 28">
              <a:extLst>
                <a:ext uri="{FF2B5EF4-FFF2-40B4-BE49-F238E27FC236}">
                  <a16:creationId xmlns:a16="http://schemas.microsoft.com/office/drawing/2014/main" id="{476B292C-2F58-8B4D-AD83-5AABC007D1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73" name="Oval 29">
              <a:extLst>
                <a:ext uri="{FF2B5EF4-FFF2-40B4-BE49-F238E27FC236}">
                  <a16:creationId xmlns:a16="http://schemas.microsoft.com/office/drawing/2014/main" id="{2EBB1828-5B69-414F-9399-29E7797E4B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74" name="Oval 30">
              <a:extLst>
                <a:ext uri="{FF2B5EF4-FFF2-40B4-BE49-F238E27FC236}">
                  <a16:creationId xmlns:a16="http://schemas.microsoft.com/office/drawing/2014/main" id="{AD1CD330-C1EB-E24C-936E-D6EC745426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75" name="Oval 31">
              <a:extLst>
                <a:ext uri="{FF2B5EF4-FFF2-40B4-BE49-F238E27FC236}">
                  <a16:creationId xmlns:a16="http://schemas.microsoft.com/office/drawing/2014/main" id="{C20DAA9B-28E8-2E46-B9C1-92C82BC41C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76" name="Oval 32">
              <a:extLst>
                <a:ext uri="{FF2B5EF4-FFF2-40B4-BE49-F238E27FC236}">
                  <a16:creationId xmlns:a16="http://schemas.microsoft.com/office/drawing/2014/main" id="{57E4EC92-2BDC-3B48-A328-18BCE0097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77" name="Oval 33">
              <a:extLst>
                <a:ext uri="{FF2B5EF4-FFF2-40B4-BE49-F238E27FC236}">
                  <a16:creationId xmlns:a16="http://schemas.microsoft.com/office/drawing/2014/main" id="{6E2A0F45-B63D-E74B-B097-2CB388358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78" name="Oval 34">
              <a:extLst>
                <a:ext uri="{FF2B5EF4-FFF2-40B4-BE49-F238E27FC236}">
                  <a16:creationId xmlns:a16="http://schemas.microsoft.com/office/drawing/2014/main" id="{0B439E59-5FFC-6A4D-8287-C053F5B97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79" name="Oval 35">
              <a:extLst>
                <a:ext uri="{FF2B5EF4-FFF2-40B4-BE49-F238E27FC236}">
                  <a16:creationId xmlns:a16="http://schemas.microsoft.com/office/drawing/2014/main" id="{763CE42D-D198-1E42-BFF6-3EB302630A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80" name="Oval 36">
              <a:extLst>
                <a:ext uri="{FF2B5EF4-FFF2-40B4-BE49-F238E27FC236}">
                  <a16:creationId xmlns:a16="http://schemas.microsoft.com/office/drawing/2014/main" id="{E77C225F-01BE-234D-807F-0494F7A09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81" name="Oval 37">
              <a:extLst>
                <a:ext uri="{FF2B5EF4-FFF2-40B4-BE49-F238E27FC236}">
                  <a16:creationId xmlns:a16="http://schemas.microsoft.com/office/drawing/2014/main" id="{5B989043-1920-AC4C-91DF-AB20857C1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82" name="Oval 38">
              <a:extLst>
                <a:ext uri="{FF2B5EF4-FFF2-40B4-BE49-F238E27FC236}">
                  <a16:creationId xmlns:a16="http://schemas.microsoft.com/office/drawing/2014/main" id="{913B7C50-3FE9-5C4B-89E2-7AAFB95464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83" name="Oval 39">
              <a:extLst>
                <a:ext uri="{FF2B5EF4-FFF2-40B4-BE49-F238E27FC236}">
                  <a16:creationId xmlns:a16="http://schemas.microsoft.com/office/drawing/2014/main" id="{79BA3131-AB79-AF44-88EC-ADAC955EA6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5.emf"/><Relationship Id="rId4" Type="http://schemas.openxmlformats.org/officeDocument/2006/relationships/image" Target="../media/image3.e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7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8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png"/><Relationship Id="rId4" Type="http://schemas.openxmlformats.org/officeDocument/2006/relationships/image" Target="../media/image11.emf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CE112F1-DA59-7041-803A-008D7E07437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Amortized Analysis</a:t>
            </a:r>
            <a:br>
              <a:rPr lang="en-US" dirty="0">
                <a:cs typeface="+mj-cs"/>
              </a:rPr>
            </a:br>
            <a:r>
              <a:rPr lang="en-US" dirty="0">
                <a:cs typeface="+mj-cs"/>
              </a:rPr>
              <a:t>and Heaps Intro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F9C0F62-D310-FE42-9F5E-C2101750672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Fall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BA7CE81-E7EC-F446-9BC1-187DBBD7D3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Extensible array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91BCE83-B8B4-9C4B-B3EC-C0BD68E051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1785938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Idea 3: Allocate some extra memory and when it fills up, allocate some more and copy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cs typeface="+mn-cs"/>
              </a:rPr>
              <a:t>For example:  new </a:t>
            </a:r>
            <a:r>
              <a:rPr lang="en-US" sz="2400" dirty="0" err="1">
                <a:solidFill>
                  <a:srgbClr val="000000"/>
                </a:solidFill>
                <a:cs typeface="+mn-cs"/>
              </a:rPr>
              <a:t>ArrayList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(2)</a:t>
            </a:r>
          </a:p>
        </p:txBody>
      </p:sp>
      <p:grpSp>
        <p:nvGrpSpPr>
          <p:cNvPr id="23555" name="Group 20">
            <a:extLst>
              <a:ext uri="{FF2B5EF4-FFF2-40B4-BE49-F238E27FC236}">
                <a16:creationId xmlns:a16="http://schemas.microsoft.com/office/drawing/2014/main" id="{A86FBD81-E77A-104E-871F-F13CB6C72716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990600"/>
            <a:ext cx="5715000" cy="381000"/>
            <a:chOff x="768" y="624"/>
            <a:chExt cx="3600" cy="240"/>
          </a:xfrm>
        </p:grpSpPr>
        <p:sp>
          <p:nvSpPr>
            <p:cNvPr id="13316" name="Rectangle 4">
              <a:extLst>
                <a:ext uri="{FF2B5EF4-FFF2-40B4-BE49-F238E27FC236}">
                  <a16:creationId xmlns:a16="http://schemas.microsoft.com/office/drawing/2014/main" id="{7FF03002-54C8-5743-9AFF-DD6D4C6EFC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7" name="Line 5">
              <a:extLst>
                <a:ext uri="{FF2B5EF4-FFF2-40B4-BE49-F238E27FC236}">
                  <a16:creationId xmlns:a16="http://schemas.microsoft.com/office/drawing/2014/main" id="{CB198178-6496-F846-A422-5D7D16741C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8" name="Line 6">
              <a:extLst>
                <a:ext uri="{FF2B5EF4-FFF2-40B4-BE49-F238E27FC236}">
                  <a16:creationId xmlns:a16="http://schemas.microsoft.com/office/drawing/2014/main" id="{5BA0C6D8-8D69-FB4E-BB7D-42F8722E4A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9" name="Line 7">
              <a:extLst>
                <a:ext uri="{FF2B5EF4-FFF2-40B4-BE49-F238E27FC236}">
                  <a16:creationId xmlns:a16="http://schemas.microsoft.com/office/drawing/2014/main" id="{A57681EB-38B9-4D44-AEF6-984CA23DE4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0" name="Line 8">
              <a:extLst>
                <a:ext uri="{FF2B5EF4-FFF2-40B4-BE49-F238E27FC236}">
                  <a16:creationId xmlns:a16="http://schemas.microsoft.com/office/drawing/2014/main" id="{AB449B01-2AB0-8642-BDF4-9E31226A48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1" name="Line 9">
              <a:extLst>
                <a:ext uri="{FF2B5EF4-FFF2-40B4-BE49-F238E27FC236}">
                  <a16:creationId xmlns:a16="http://schemas.microsoft.com/office/drawing/2014/main" id="{528D7DCB-BB0C-D746-9FE6-FDBD4FA552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2" name="Line 10">
              <a:extLst>
                <a:ext uri="{FF2B5EF4-FFF2-40B4-BE49-F238E27FC236}">
                  <a16:creationId xmlns:a16="http://schemas.microsoft.com/office/drawing/2014/main" id="{21E27507-1514-384A-A213-1F1FA0BCAC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3" name="Line 11">
              <a:extLst>
                <a:ext uri="{FF2B5EF4-FFF2-40B4-BE49-F238E27FC236}">
                  <a16:creationId xmlns:a16="http://schemas.microsoft.com/office/drawing/2014/main" id="{1AEF9C1D-B9BC-C342-9104-D0834BD944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4" name="Line 12">
              <a:extLst>
                <a:ext uri="{FF2B5EF4-FFF2-40B4-BE49-F238E27FC236}">
                  <a16:creationId xmlns:a16="http://schemas.microsoft.com/office/drawing/2014/main" id="{FFD13AF1-7624-E847-910F-9FB2835AB7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5" name="Line 13">
              <a:extLst>
                <a:ext uri="{FF2B5EF4-FFF2-40B4-BE49-F238E27FC236}">
                  <a16:creationId xmlns:a16="http://schemas.microsoft.com/office/drawing/2014/main" id="{52256349-487A-7C44-ADA7-71853F6CE4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6" name="Line 14">
              <a:extLst>
                <a:ext uri="{FF2B5EF4-FFF2-40B4-BE49-F238E27FC236}">
                  <a16:creationId xmlns:a16="http://schemas.microsoft.com/office/drawing/2014/main" id="{1871F7C9-8047-6447-A59A-B4025E4F63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7" name="Line 15">
              <a:extLst>
                <a:ext uri="{FF2B5EF4-FFF2-40B4-BE49-F238E27FC236}">
                  <a16:creationId xmlns:a16="http://schemas.microsoft.com/office/drawing/2014/main" id="{3510872B-6870-7D42-8211-6C9461578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8" name="Line 16">
              <a:extLst>
                <a:ext uri="{FF2B5EF4-FFF2-40B4-BE49-F238E27FC236}">
                  <a16:creationId xmlns:a16="http://schemas.microsoft.com/office/drawing/2014/main" id="{AC6D4CBD-3B35-4245-98A1-E03F02458C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9" name="Line 17">
              <a:extLst>
                <a:ext uri="{FF2B5EF4-FFF2-40B4-BE49-F238E27FC236}">
                  <a16:creationId xmlns:a16="http://schemas.microsoft.com/office/drawing/2014/main" id="{776C2A18-04E6-1041-A0D5-D9EAFE00F2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30" name="Line 18">
              <a:extLst>
                <a:ext uri="{FF2B5EF4-FFF2-40B4-BE49-F238E27FC236}">
                  <a16:creationId xmlns:a16="http://schemas.microsoft.com/office/drawing/2014/main" id="{22F93CEE-0361-BA4C-8C24-E8AF0D5AF6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3556" name="Group 20">
            <a:extLst>
              <a:ext uri="{FF2B5EF4-FFF2-40B4-BE49-F238E27FC236}">
                <a16:creationId xmlns:a16="http://schemas.microsoft.com/office/drawing/2014/main" id="{985BB11A-5863-F140-9BFC-27E845AE0C29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048000"/>
            <a:ext cx="5715000" cy="381000"/>
            <a:chOff x="768" y="624"/>
            <a:chExt cx="3600" cy="240"/>
          </a:xfrm>
        </p:grpSpPr>
        <p:sp>
          <p:nvSpPr>
            <p:cNvPr id="42" name="Rectangle 4">
              <a:extLst>
                <a:ext uri="{FF2B5EF4-FFF2-40B4-BE49-F238E27FC236}">
                  <a16:creationId xmlns:a16="http://schemas.microsoft.com/office/drawing/2014/main" id="{890C80C4-B6AC-5A4A-9F5E-031BED1FF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3" name="Line 5">
              <a:extLst>
                <a:ext uri="{FF2B5EF4-FFF2-40B4-BE49-F238E27FC236}">
                  <a16:creationId xmlns:a16="http://schemas.microsoft.com/office/drawing/2014/main" id="{CFB54C3E-1E31-3A46-80A6-67C2C04F9F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4" name="Line 6">
              <a:extLst>
                <a:ext uri="{FF2B5EF4-FFF2-40B4-BE49-F238E27FC236}">
                  <a16:creationId xmlns:a16="http://schemas.microsoft.com/office/drawing/2014/main" id="{3E08408F-153B-784F-A1EB-7D1B9465C7F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5" name="Line 7">
              <a:extLst>
                <a:ext uri="{FF2B5EF4-FFF2-40B4-BE49-F238E27FC236}">
                  <a16:creationId xmlns:a16="http://schemas.microsoft.com/office/drawing/2014/main" id="{EACB76DD-5A06-854D-BFD9-0274EA81FB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6" name="Line 8">
              <a:extLst>
                <a:ext uri="{FF2B5EF4-FFF2-40B4-BE49-F238E27FC236}">
                  <a16:creationId xmlns:a16="http://schemas.microsoft.com/office/drawing/2014/main" id="{DB1FA664-23E7-E843-ADB6-B4D3F2FA5B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7" name="Line 9">
              <a:extLst>
                <a:ext uri="{FF2B5EF4-FFF2-40B4-BE49-F238E27FC236}">
                  <a16:creationId xmlns:a16="http://schemas.microsoft.com/office/drawing/2014/main" id="{B760F14D-78AF-0C41-9CDD-9976753AC7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8" name="Line 10">
              <a:extLst>
                <a:ext uri="{FF2B5EF4-FFF2-40B4-BE49-F238E27FC236}">
                  <a16:creationId xmlns:a16="http://schemas.microsoft.com/office/drawing/2014/main" id="{4F5DB856-42D1-8145-AF90-0F43D79276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9" name="Line 11">
              <a:extLst>
                <a:ext uri="{FF2B5EF4-FFF2-40B4-BE49-F238E27FC236}">
                  <a16:creationId xmlns:a16="http://schemas.microsoft.com/office/drawing/2014/main" id="{D48A95BD-0FEA-9841-A5FF-20A983E72B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0" name="Line 12">
              <a:extLst>
                <a:ext uri="{FF2B5EF4-FFF2-40B4-BE49-F238E27FC236}">
                  <a16:creationId xmlns:a16="http://schemas.microsoft.com/office/drawing/2014/main" id="{72D8DAC6-D6F2-4A47-81A0-BC4D448EDE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1" name="Line 13">
              <a:extLst>
                <a:ext uri="{FF2B5EF4-FFF2-40B4-BE49-F238E27FC236}">
                  <a16:creationId xmlns:a16="http://schemas.microsoft.com/office/drawing/2014/main" id="{EC6F230C-D380-4F4C-865D-F5D08AB778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2" name="Line 14">
              <a:extLst>
                <a:ext uri="{FF2B5EF4-FFF2-40B4-BE49-F238E27FC236}">
                  <a16:creationId xmlns:a16="http://schemas.microsoft.com/office/drawing/2014/main" id="{69368D22-8117-C343-9E03-2393292A25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3" name="Line 15">
              <a:extLst>
                <a:ext uri="{FF2B5EF4-FFF2-40B4-BE49-F238E27FC236}">
                  <a16:creationId xmlns:a16="http://schemas.microsoft.com/office/drawing/2014/main" id="{073088AD-E019-7B4D-A674-26ED38003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4" name="Line 16">
              <a:extLst>
                <a:ext uri="{FF2B5EF4-FFF2-40B4-BE49-F238E27FC236}">
                  <a16:creationId xmlns:a16="http://schemas.microsoft.com/office/drawing/2014/main" id="{EA4147E8-4EA4-CE47-8ECD-498647021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5" name="Line 17">
              <a:extLst>
                <a:ext uri="{FF2B5EF4-FFF2-40B4-BE49-F238E27FC236}">
                  <a16:creationId xmlns:a16="http://schemas.microsoft.com/office/drawing/2014/main" id="{63E56F15-09BA-204F-ABD8-367271BC42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6" name="Line 18">
              <a:extLst>
                <a:ext uri="{FF2B5EF4-FFF2-40B4-BE49-F238E27FC236}">
                  <a16:creationId xmlns:a16="http://schemas.microsoft.com/office/drawing/2014/main" id="{5011518A-31AA-5A4B-9DEC-476FA544B2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3557" name="Group 20">
            <a:extLst>
              <a:ext uri="{FF2B5EF4-FFF2-40B4-BE49-F238E27FC236}">
                <a16:creationId xmlns:a16="http://schemas.microsoft.com/office/drawing/2014/main" id="{08E833C1-1027-F343-8F69-B95C05FE1340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495800"/>
            <a:ext cx="5715000" cy="381000"/>
            <a:chOff x="768" y="624"/>
            <a:chExt cx="3600" cy="240"/>
          </a:xfrm>
        </p:grpSpPr>
        <p:sp>
          <p:nvSpPr>
            <p:cNvPr id="58" name="Rectangle 4">
              <a:extLst>
                <a:ext uri="{FF2B5EF4-FFF2-40B4-BE49-F238E27FC236}">
                  <a16:creationId xmlns:a16="http://schemas.microsoft.com/office/drawing/2014/main" id="{9A89FF34-0CD9-214B-9632-A763CC9070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" name="Line 5">
              <a:extLst>
                <a:ext uri="{FF2B5EF4-FFF2-40B4-BE49-F238E27FC236}">
                  <a16:creationId xmlns:a16="http://schemas.microsoft.com/office/drawing/2014/main" id="{46FFBB45-10BC-CF4F-8D1E-5AA9272027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" name="Line 6">
              <a:extLst>
                <a:ext uri="{FF2B5EF4-FFF2-40B4-BE49-F238E27FC236}">
                  <a16:creationId xmlns:a16="http://schemas.microsoft.com/office/drawing/2014/main" id="{129D7CA2-1171-8149-9BF7-B6FDD2F968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" name="Line 7">
              <a:extLst>
                <a:ext uri="{FF2B5EF4-FFF2-40B4-BE49-F238E27FC236}">
                  <a16:creationId xmlns:a16="http://schemas.microsoft.com/office/drawing/2014/main" id="{F80E3AB8-9DC1-6146-BDAE-5475DD2155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2" name="Line 8">
              <a:extLst>
                <a:ext uri="{FF2B5EF4-FFF2-40B4-BE49-F238E27FC236}">
                  <a16:creationId xmlns:a16="http://schemas.microsoft.com/office/drawing/2014/main" id="{371C8E32-76AE-F846-8CFA-04F63FDF37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" name="Line 9">
              <a:extLst>
                <a:ext uri="{FF2B5EF4-FFF2-40B4-BE49-F238E27FC236}">
                  <a16:creationId xmlns:a16="http://schemas.microsoft.com/office/drawing/2014/main" id="{61A88B19-278A-4C47-956F-BE2E171659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" name="Line 10">
              <a:extLst>
                <a:ext uri="{FF2B5EF4-FFF2-40B4-BE49-F238E27FC236}">
                  <a16:creationId xmlns:a16="http://schemas.microsoft.com/office/drawing/2014/main" id="{17BF690A-BBBA-6440-9BBF-E826A2ECFE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5" name="Line 11">
              <a:extLst>
                <a:ext uri="{FF2B5EF4-FFF2-40B4-BE49-F238E27FC236}">
                  <a16:creationId xmlns:a16="http://schemas.microsoft.com/office/drawing/2014/main" id="{5208F82B-B94C-6748-BC7C-F794A82F66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" name="Line 12">
              <a:extLst>
                <a:ext uri="{FF2B5EF4-FFF2-40B4-BE49-F238E27FC236}">
                  <a16:creationId xmlns:a16="http://schemas.microsoft.com/office/drawing/2014/main" id="{633C6B0D-2221-E64F-B7B4-7A5E63DC28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" name="Line 13">
              <a:extLst>
                <a:ext uri="{FF2B5EF4-FFF2-40B4-BE49-F238E27FC236}">
                  <a16:creationId xmlns:a16="http://schemas.microsoft.com/office/drawing/2014/main" id="{383FE67C-E21C-5F4C-BF61-E5DE358257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" name="Line 14">
              <a:extLst>
                <a:ext uri="{FF2B5EF4-FFF2-40B4-BE49-F238E27FC236}">
                  <a16:creationId xmlns:a16="http://schemas.microsoft.com/office/drawing/2014/main" id="{A5329D41-1E30-064E-AE1E-7E6068BD0D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9" name="Line 15">
              <a:extLst>
                <a:ext uri="{FF2B5EF4-FFF2-40B4-BE49-F238E27FC236}">
                  <a16:creationId xmlns:a16="http://schemas.microsoft.com/office/drawing/2014/main" id="{3EB2BCC3-3F41-6F4E-90DD-DC46F454D1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0" name="Line 16">
              <a:extLst>
                <a:ext uri="{FF2B5EF4-FFF2-40B4-BE49-F238E27FC236}">
                  <a16:creationId xmlns:a16="http://schemas.microsoft.com/office/drawing/2014/main" id="{B74AECA6-C108-3F4D-88A2-88D51FB670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1" name="Line 17">
              <a:extLst>
                <a:ext uri="{FF2B5EF4-FFF2-40B4-BE49-F238E27FC236}">
                  <a16:creationId xmlns:a16="http://schemas.microsoft.com/office/drawing/2014/main" id="{1E090522-9240-5040-AAED-C81D74E9B6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2" name="Line 18">
              <a:extLst>
                <a:ext uri="{FF2B5EF4-FFF2-40B4-BE49-F238E27FC236}">
                  <a16:creationId xmlns:a16="http://schemas.microsoft.com/office/drawing/2014/main" id="{D2BA7AF1-BC5A-1943-A555-F7C63018CB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F221A6DB-1574-2F44-A51A-40F1D68FF262}"/>
              </a:ext>
            </a:extLst>
          </p:cNvPr>
          <p:cNvSpPr/>
          <p:nvPr/>
        </p:nvSpPr>
        <p:spPr>
          <a:xfrm>
            <a:off x="7010400" y="4495800"/>
            <a:ext cx="1565275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559" name="TextBox 4">
            <a:extLst>
              <a:ext uri="{FF2B5EF4-FFF2-40B4-BE49-F238E27FC236}">
                <a16:creationId xmlns:a16="http://schemas.microsoft.com/office/drawing/2014/main" id="{2B48DFB8-E1B3-9A45-BB0F-59C2F4BFD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267200"/>
            <a:ext cx="68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/>
              <a:t>…</a:t>
            </a:r>
          </a:p>
        </p:txBody>
      </p:sp>
      <p:sp>
        <p:nvSpPr>
          <p:cNvPr id="75" name="Down Arrow 74">
            <a:extLst>
              <a:ext uri="{FF2B5EF4-FFF2-40B4-BE49-F238E27FC236}">
                <a16:creationId xmlns:a16="http://schemas.microsoft.com/office/drawing/2014/main" id="{5E643B60-3DD8-6048-9F7D-85B67ACFCCB6}"/>
              </a:ext>
            </a:extLst>
          </p:cNvPr>
          <p:cNvSpPr/>
          <p:nvPr/>
        </p:nvSpPr>
        <p:spPr>
          <a:xfrm>
            <a:off x="3429000" y="3657600"/>
            <a:ext cx="838200" cy="6096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561" name="TextBox 39">
            <a:extLst>
              <a:ext uri="{FF2B5EF4-FFF2-40B4-BE49-F238E27FC236}">
                <a16:creationId xmlns:a16="http://schemas.microsoft.com/office/drawing/2014/main" id="{74AAECB5-06D2-D446-876C-964EA21AA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5029200"/>
            <a:ext cx="4800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How much extra memory should we allocate?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EEBCD553-945A-A342-A2ED-66FD14D720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Extensible array</a:t>
            </a:r>
          </a:p>
        </p:txBody>
      </p:sp>
      <p:grpSp>
        <p:nvGrpSpPr>
          <p:cNvPr id="24578" name="Group 20">
            <a:extLst>
              <a:ext uri="{FF2B5EF4-FFF2-40B4-BE49-F238E27FC236}">
                <a16:creationId xmlns:a16="http://schemas.microsoft.com/office/drawing/2014/main" id="{080843BC-C3EC-CF4D-9753-7935D00AE6D1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066800"/>
            <a:ext cx="5715000" cy="381000"/>
            <a:chOff x="768" y="624"/>
            <a:chExt cx="3600" cy="240"/>
          </a:xfrm>
        </p:grpSpPr>
        <p:sp>
          <p:nvSpPr>
            <p:cNvPr id="58" name="Rectangle 4">
              <a:extLst>
                <a:ext uri="{FF2B5EF4-FFF2-40B4-BE49-F238E27FC236}">
                  <a16:creationId xmlns:a16="http://schemas.microsoft.com/office/drawing/2014/main" id="{3DF69448-7F28-C047-A3C3-6EBB3B5260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" name="Line 5">
              <a:extLst>
                <a:ext uri="{FF2B5EF4-FFF2-40B4-BE49-F238E27FC236}">
                  <a16:creationId xmlns:a16="http://schemas.microsoft.com/office/drawing/2014/main" id="{26FD3BA9-8ECF-2B44-A6D4-67689CA0C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" name="Line 6">
              <a:extLst>
                <a:ext uri="{FF2B5EF4-FFF2-40B4-BE49-F238E27FC236}">
                  <a16:creationId xmlns:a16="http://schemas.microsoft.com/office/drawing/2014/main" id="{7BA876FF-22CE-7C4B-B8BC-94F182F5FF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" name="Line 7">
              <a:extLst>
                <a:ext uri="{FF2B5EF4-FFF2-40B4-BE49-F238E27FC236}">
                  <a16:creationId xmlns:a16="http://schemas.microsoft.com/office/drawing/2014/main" id="{46CEEF7A-6F53-A64B-85BB-FA1BD07B3D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2" name="Line 8">
              <a:extLst>
                <a:ext uri="{FF2B5EF4-FFF2-40B4-BE49-F238E27FC236}">
                  <a16:creationId xmlns:a16="http://schemas.microsoft.com/office/drawing/2014/main" id="{ACFC649A-938A-7148-A053-2B1A289137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" name="Line 9">
              <a:extLst>
                <a:ext uri="{FF2B5EF4-FFF2-40B4-BE49-F238E27FC236}">
                  <a16:creationId xmlns:a16="http://schemas.microsoft.com/office/drawing/2014/main" id="{A62CFC9E-E50B-4046-A1F2-81D0FE3099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" name="Line 10">
              <a:extLst>
                <a:ext uri="{FF2B5EF4-FFF2-40B4-BE49-F238E27FC236}">
                  <a16:creationId xmlns:a16="http://schemas.microsoft.com/office/drawing/2014/main" id="{F7A37AF8-9A53-0548-A1AF-57CE968B0D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5" name="Line 11">
              <a:extLst>
                <a:ext uri="{FF2B5EF4-FFF2-40B4-BE49-F238E27FC236}">
                  <a16:creationId xmlns:a16="http://schemas.microsoft.com/office/drawing/2014/main" id="{34377917-D704-A44D-9820-FCFB711350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" name="Line 12">
              <a:extLst>
                <a:ext uri="{FF2B5EF4-FFF2-40B4-BE49-F238E27FC236}">
                  <a16:creationId xmlns:a16="http://schemas.microsoft.com/office/drawing/2014/main" id="{0E68B630-62BA-844E-9818-8EABD80FD7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" name="Line 13">
              <a:extLst>
                <a:ext uri="{FF2B5EF4-FFF2-40B4-BE49-F238E27FC236}">
                  <a16:creationId xmlns:a16="http://schemas.microsoft.com/office/drawing/2014/main" id="{2131BC99-C1A3-F447-A6B7-08045DEC37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" name="Line 14">
              <a:extLst>
                <a:ext uri="{FF2B5EF4-FFF2-40B4-BE49-F238E27FC236}">
                  <a16:creationId xmlns:a16="http://schemas.microsoft.com/office/drawing/2014/main" id="{CB8977F1-90C4-1B46-840B-95F458ECCF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9" name="Line 15">
              <a:extLst>
                <a:ext uri="{FF2B5EF4-FFF2-40B4-BE49-F238E27FC236}">
                  <a16:creationId xmlns:a16="http://schemas.microsoft.com/office/drawing/2014/main" id="{0D084C43-8B46-5A4C-B685-B98DB76E37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0" name="Line 16">
              <a:extLst>
                <a:ext uri="{FF2B5EF4-FFF2-40B4-BE49-F238E27FC236}">
                  <a16:creationId xmlns:a16="http://schemas.microsoft.com/office/drawing/2014/main" id="{BEB28954-56F9-A047-A797-4C9F9FD395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1" name="Line 17">
              <a:extLst>
                <a:ext uri="{FF2B5EF4-FFF2-40B4-BE49-F238E27FC236}">
                  <a16:creationId xmlns:a16="http://schemas.microsoft.com/office/drawing/2014/main" id="{AB94B85F-1F66-3048-8578-340CB9F3C3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2" name="Line 18">
              <a:extLst>
                <a:ext uri="{FF2B5EF4-FFF2-40B4-BE49-F238E27FC236}">
                  <a16:creationId xmlns:a16="http://schemas.microsoft.com/office/drawing/2014/main" id="{EC97D51E-5C69-6342-9F3F-37C79058B8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130652A5-4A5E-CB41-A0F5-4CD7D8556521}"/>
              </a:ext>
            </a:extLst>
          </p:cNvPr>
          <p:cNvSpPr/>
          <p:nvPr/>
        </p:nvSpPr>
        <p:spPr>
          <a:xfrm>
            <a:off x="6248400" y="1066800"/>
            <a:ext cx="1565275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580" name="TextBox 4">
            <a:extLst>
              <a:ext uri="{FF2B5EF4-FFF2-40B4-BE49-F238E27FC236}">
                <a16:creationId xmlns:a16="http://schemas.microsoft.com/office/drawing/2014/main" id="{2FF9A795-5C3A-0147-B29F-2E11D5F25B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838200"/>
            <a:ext cx="68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/>
              <a:t>…</a:t>
            </a:r>
          </a:p>
        </p:txBody>
      </p:sp>
      <p:sp>
        <p:nvSpPr>
          <p:cNvPr id="78" name="Rectangle 3">
            <a:extLst>
              <a:ext uri="{FF2B5EF4-FFF2-40B4-BE49-F238E27FC236}">
                <a16:creationId xmlns:a16="http://schemas.microsoft.com/office/drawing/2014/main" id="{4FC0BB18-FE30-8C4B-84C3-5518023EF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719263"/>
            <a:ext cx="8229600" cy="452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l"/>
              <a:defRPr sz="30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Char char="l"/>
              <a:defRPr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charset="0"/>
              <a:buChar char="l"/>
              <a:defRPr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Challenge: most of the calls to </a:t>
            </a:r>
            <a:r>
              <a:rPr lang="en-US" sz="2800" i="1" dirty="0">
                <a:cs typeface="+mn-cs"/>
              </a:rPr>
              <a:t>add</a:t>
            </a:r>
            <a:r>
              <a:rPr lang="en-US" sz="2800" dirty="0">
                <a:cs typeface="+mn-cs"/>
              </a:rPr>
              <a:t> will be O(1)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  <a:cs typeface="+mn-cs"/>
              </a:rPr>
              <a:t>How else might we talk about runtime?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  <a:cs typeface="+mn-cs"/>
              </a:rPr>
              <a:t>What is the </a:t>
            </a:r>
            <a:r>
              <a:rPr lang="en-US" sz="2800" b="1" i="1" dirty="0">
                <a:solidFill>
                  <a:srgbClr val="FF0000"/>
                </a:solidFill>
                <a:cs typeface="+mn-cs"/>
              </a:rPr>
              <a:t>average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 running time of </a:t>
            </a:r>
            <a:r>
              <a:rPr lang="en-US" sz="2800" i="1" dirty="0">
                <a:solidFill>
                  <a:srgbClr val="FF0000"/>
                </a:solidFill>
                <a:cs typeface="+mn-cs"/>
              </a:rPr>
              <a:t>add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 in the </a:t>
            </a:r>
            <a:r>
              <a:rPr lang="en-US" sz="2800" b="1" i="1" dirty="0">
                <a:solidFill>
                  <a:srgbClr val="FF0000"/>
                </a:solidFill>
                <a:cs typeface="+mn-cs"/>
              </a:rPr>
              <a:t>worst case</a:t>
            </a:r>
            <a:r>
              <a:rPr lang="en-US" sz="2800" dirty="0">
                <a:solidFill>
                  <a:srgbClr val="FF0000"/>
                </a:solidFill>
                <a:cs typeface="+mn-cs"/>
              </a:rPr>
              <a:t>?</a:t>
            </a:r>
          </a:p>
          <a:p>
            <a:pPr lvl="1" eaLnBrk="1" hangingPunct="1">
              <a:defRPr/>
            </a:pPr>
            <a:r>
              <a:rPr lang="en-US" sz="2400" dirty="0"/>
              <a:t>Note this is different than the </a:t>
            </a:r>
            <a:r>
              <a:rPr lang="en-US" sz="2400" i="1" dirty="0">
                <a:solidFill>
                  <a:srgbClr val="FF6600"/>
                </a:solidFill>
              </a:rPr>
              <a:t>average-case </a:t>
            </a:r>
            <a:r>
              <a:rPr lang="en-US" sz="2400" dirty="0"/>
              <a:t>running time</a:t>
            </a:r>
          </a:p>
          <a:p>
            <a:pPr lvl="1" eaLnBrk="1" hangingPunct="1">
              <a:defRPr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A44B1-C489-004A-8341-166036B69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B1C5B-F447-4D4C-AA66-C428B3DB7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566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FF0000"/>
                </a:solidFill>
              </a:rPr>
              <a:t>What does “amortize” mean?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30DA00-397E-2D40-A34F-7CDE8CC3FD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438400"/>
            <a:ext cx="5867400" cy="27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A6C99-30A6-3343-B424-3721344DF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74634-6037-7B41-B20A-81A717CD9D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/>
              <a:t>There are many situations where the worst case running time is bad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/>
          </a:p>
          <a:p>
            <a:pPr marL="0" indent="0">
              <a:buFont typeface="Wingdings" pitchFamily="2" charset="2"/>
              <a:buNone/>
            </a:pPr>
            <a:r>
              <a:rPr lang="en-US" altLang="en-US" sz="2400"/>
              <a:t>However, if we average the operations over </a:t>
            </a:r>
            <a:r>
              <a:rPr lang="en-US" altLang="en-US" sz="2400" i="1"/>
              <a:t>n</a:t>
            </a:r>
            <a:r>
              <a:rPr lang="en-US" altLang="en-US" sz="2400"/>
              <a:t> operations, the average time is more reasonable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/>
          </a:p>
          <a:p>
            <a:pPr marL="0" indent="0">
              <a:buFont typeface="Wingdings" pitchFamily="2" charset="2"/>
              <a:buNone/>
            </a:pPr>
            <a:r>
              <a:rPr lang="en-US" altLang="en-US" sz="2400"/>
              <a:t>This is called </a:t>
            </a:r>
            <a:r>
              <a:rPr lang="en-US" altLang="en-US" sz="2400" i="1">
                <a:solidFill>
                  <a:srgbClr val="0000FF"/>
                </a:solidFill>
              </a:rPr>
              <a:t>amortized</a:t>
            </a:r>
            <a:r>
              <a:rPr lang="en-US" altLang="en-US" sz="2400"/>
              <a:t> analysis</a:t>
            </a:r>
          </a:p>
          <a:p>
            <a:pPr lvl="1"/>
            <a:r>
              <a:rPr lang="en-US" altLang="en-US" sz="2000"/>
              <a:t>This is different than average-case running time, which requires probabilistic reasoning about input</a:t>
            </a:r>
          </a:p>
          <a:p>
            <a:pPr lvl="1"/>
            <a:r>
              <a:rPr lang="en-US" altLang="en-US" sz="2000"/>
              <a:t>The worse case running time doesn’t change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C542F-A97A-3344-8221-1D13A87C6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A9EEC4-4121-F34F-A0E8-833E1FE62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/>
              <a:t>Many approaches for calculating the amortized analysis</a:t>
            </a:r>
          </a:p>
          <a:p>
            <a:pPr lvl="1"/>
            <a:r>
              <a:rPr lang="en-US" altLang="en-US" sz="2000"/>
              <a:t>we’ll just look at the counting/aggregate method</a:t>
            </a:r>
          </a:p>
          <a:p>
            <a:pPr lvl="1"/>
            <a:r>
              <a:rPr lang="en-US" altLang="en-US" sz="2000"/>
              <a:t>book has others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400"/>
          </a:p>
          <a:p>
            <a:pPr marL="0" indent="0">
              <a:buFont typeface="Wingdings" pitchFamily="2" charset="2"/>
              <a:buNone/>
            </a:pPr>
            <a:r>
              <a:rPr lang="en-US" altLang="en-US" sz="2400"/>
              <a:t>aggregate method</a:t>
            </a:r>
          </a:p>
          <a:p>
            <a:pPr lvl="1"/>
            <a:r>
              <a:rPr lang="en-US" altLang="en-US" sz="2000"/>
              <a:t>figure out the big-O runtime for a sequence of </a:t>
            </a:r>
            <a:r>
              <a:rPr lang="en-US" altLang="en-US" sz="2000" i="1"/>
              <a:t>n</a:t>
            </a:r>
            <a:r>
              <a:rPr lang="en-US" altLang="en-US" sz="2000"/>
              <a:t> calls</a:t>
            </a:r>
          </a:p>
          <a:p>
            <a:pPr lvl="1"/>
            <a:r>
              <a:rPr lang="en-US" altLang="en-US" sz="2000"/>
              <a:t>divide by </a:t>
            </a:r>
            <a:r>
              <a:rPr lang="en-US" altLang="en-US" sz="2000" i="1"/>
              <a:t>n</a:t>
            </a:r>
            <a:r>
              <a:rPr lang="en-US" altLang="en-US" sz="2000"/>
              <a:t> to get the average run-time per call</a:t>
            </a:r>
          </a:p>
          <a:p>
            <a:pPr marL="0" indent="0"/>
            <a:endParaRPr lang="en-US" altLang="en-US" sz="2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332513-FF6A-384A-83CD-78E1040B5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10DB5-8F9C-0B4D-BB74-B81B8FC4C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642938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What is the aggregate cost of </a:t>
            </a:r>
            <a:r>
              <a:rPr lang="en-US" i="1" dirty="0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 calls?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9A8197-28D1-8741-BE7E-886F2863F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433638"/>
            <a:ext cx="6629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Let’s assume it’s O(1) and then prove 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747570-9DB0-484F-B080-DD5B7584C2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124200"/>
            <a:ext cx="769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Base case: size 1 array, add an element: O(1)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117703-DFEB-C840-84C0-344846F418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733800"/>
            <a:ext cx="7696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Inductive case: assume n-1 calls are O(1), show that </a:t>
            </a:r>
            <a:r>
              <a:rPr lang="en-US" altLang="en-US" i="1"/>
              <a:t>n</a:t>
            </a:r>
            <a:r>
              <a:rPr lang="en-US" altLang="en-US"/>
              <a:t>th call is O(1)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80319B8-7FB1-C24D-97FA-62E430874905}"/>
              </a:ext>
            </a:extLst>
          </p:cNvPr>
          <p:cNvSpPr txBox="1"/>
          <p:nvPr/>
        </p:nvSpPr>
        <p:spPr>
          <a:xfrm>
            <a:off x="838200" y="4800600"/>
            <a:ext cx="52578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Two cases:</a:t>
            </a:r>
          </a:p>
          <a:p>
            <a:pPr marL="342900" indent="-342900">
              <a:buFontTx/>
              <a:buChar char="-"/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array need to be doubled</a:t>
            </a:r>
          </a:p>
          <a:p>
            <a:pPr marL="342900" indent="-342900">
              <a:buFontTx/>
              <a:buChar char="-"/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array does need to be doubled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2ADF7-B5CF-124B-A4AC-96F012AB6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483BC6-319D-4243-929F-E938D6A808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642938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What is the aggregate cost of </a:t>
            </a:r>
            <a:r>
              <a:rPr lang="en-US" i="1" dirty="0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 calls?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9CCBC834-3E86-7B49-8888-EB0EE4F620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057400"/>
            <a:ext cx="822960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692150" indent="-3476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987425" indent="-29368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sz="2000"/>
              <a:t>Case 1: doesn’t need doubling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altLang="en-US" sz="1800"/>
              <a:t> just add the element into the current array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altLang="en-US" sz="1800"/>
              <a:t>O(1)</a:t>
            </a:r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endParaRPr lang="en-US" altLang="en-US" sz="2000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None/>
            </a:pPr>
            <a:r>
              <a:rPr lang="en-US" altLang="en-US" sz="2000"/>
              <a:t>Case 2: need doubling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altLang="en-US" sz="1800"/>
              <a:t>O(n) operation to copy all the data over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altLang="en-US" sz="1800"/>
              <a:t>Overall cost of n-insertions:</a:t>
            </a:r>
          </a:p>
          <a:p>
            <a:pPr lvl="2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</a:pPr>
            <a:r>
              <a:rPr lang="en-US" altLang="en-US" sz="1600" i="1"/>
              <a:t>n-1*O(1) + O(n) = O(n)</a:t>
            </a:r>
            <a:endParaRPr lang="en-US" altLang="en-US" sz="1600"/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altLang="en-US" sz="1800"/>
              <a:t>Amortized cost: </a:t>
            </a:r>
            <a:r>
              <a:rPr lang="en-US" altLang="en-US" sz="1800" i="1"/>
              <a:t>O(n)/n = </a:t>
            </a:r>
            <a:r>
              <a:rPr lang="en-US" altLang="en-US" sz="1800" b="1" i="1">
                <a:solidFill>
                  <a:srgbClr val="0000FF"/>
                </a:solidFill>
              </a:rPr>
              <a:t>O(1)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3E27B1-2352-9E4B-A446-F30FB51C4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410200"/>
            <a:ext cx="838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We amortize (spread) the cost of the O(n) operation over all of the previous O(1)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costs?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9428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cost:</a:t>
            </a:r>
          </a:p>
        </p:txBody>
      </p:sp>
    </p:spTree>
    <p:extLst>
      <p:ext uri="{BB962C8B-B14F-4D97-AF65-F5344CB8AC3E}">
        <p14:creationId xmlns:p14="http://schemas.microsoft.com/office/powerpoint/2010/main" val="35516547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costs?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</p:spTree>
    <p:extLst>
      <p:ext uri="{BB962C8B-B14F-4D97-AF65-F5344CB8AC3E}">
        <p14:creationId xmlns:p14="http://schemas.microsoft.com/office/powerpoint/2010/main" val="7763101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costs?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527368" y="3601760"/>
            <a:ext cx="5873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basic cost:  1  1  1  1  1  1  1  1  1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F21353-D492-7343-BE19-A01CD26BEC73}"/>
              </a:ext>
            </a:extLst>
          </p:cNvPr>
          <p:cNvSpPr txBox="1"/>
          <p:nvPr/>
        </p:nvSpPr>
        <p:spPr>
          <a:xfrm>
            <a:off x="295475" y="4297740"/>
            <a:ext cx="6115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double cost:  0  1  2  0  4  0  0  0  8  0</a:t>
            </a:r>
          </a:p>
        </p:txBody>
      </p:sp>
    </p:spTree>
    <p:extLst>
      <p:ext uri="{BB962C8B-B14F-4D97-AF65-F5344CB8AC3E}">
        <p14:creationId xmlns:p14="http://schemas.microsoft.com/office/powerpoint/2010/main" val="393263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B5D71-85DD-434F-B9C3-BC110740B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Admin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30590-5ECB-D247-AF0A-D180C8D84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sz="2800" dirty="0"/>
              <a:t>Assignment 3 back soon (sorry for the delay!)</a:t>
            </a: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/>
              <a:t>Assignment 4 due Sunday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costs?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527368" y="3601760"/>
            <a:ext cx="5873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basic cost:  1  1  1  1  1  1  1  1  1 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12A9AC6-224D-564D-80FF-D0132414723A}"/>
              </a:ext>
            </a:extLst>
          </p:cNvPr>
          <p:cNvSpPr txBox="1"/>
          <p:nvPr/>
        </p:nvSpPr>
        <p:spPr>
          <a:xfrm>
            <a:off x="1086817" y="5257800"/>
            <a:ext cx="587532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What is the sum of basic cost for n operations?</a:t>
            </a:r>
          </a:p>
          <a:p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rgbClr val="FF0000"/>
                </a:solidFill>
              </a:rPr>
              <a:t>What is the sum of the copy cost for n operations?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D860A7-81F5-4942-BA24-3FC4119F5E18}"/>
              </a:ext>
            </a:extLst>
          </p:cNvPr>
          <p:cNvSpPr txBox="1"/>
          <p:nvPr/>
        </p:nvSpPr>
        <p:spPr>
          <a:xfrm>
            <a:off x="295475" y="4297740"/>
            <a:ext cx="61157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double cost:  0  1  2  0  4  0  0  0  8  0</a:t>
            </a:r>
          </a:p>
        </p:txBody>
      </p:sp>
    </p:spTree>
    <p:extLst>
      <p:ext uri="{BB962C8B-B14F-4D97-AF65-F5344CB8AC3E}">
        <p14:creationId xmlns:p14="http://schemas.microsoft.com/office/powerpoint/2010/main" val="30476968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D546F-8741-5A43-BFCC-D8D60235C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9B4A0-BB32-3143-A16B-2E6F37F1F4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1023938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More generally: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50A87A7-CD11-634F-8BAC-08F7BC867E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1281" y="2630862"/>
          <a:ext cx="66294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59" name="Equation" r:id="rId4" imgW="2857500" imgH="203200" progId="Equation.3">
                  <p:embed/>
                </p:oleObj>
              </mc:Choice>
              <mc:Fallback>
                <p:oleObj name="Equation" r:id="rId4" imgW="2857500" imgH="20320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50A87A7-CD11-634F-8BAC-08F7BC867E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281" y="2630862"/>
                        <a:ext cx="6629400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7D2D16E-89A2-F74E-B007-085A30A74BD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175281" y="3088062"/>
            <a:ext cx="0" cy="609600"/>
          </a:xfrm>
          <a:prstGeom prst="straightConnector1">
            <a:avLst/>
          </a:prstGeom>
          <a:noFill/>
          <a:ln w="25400">
            <a:solidFill>
              <a:srgbClr val="3366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BAF4152C-BD1F-3040-9B8E-E80A6DDF6FE6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212881" y="3088062"/>
            <a:ext cx="1447800" cy="685800"/>
          </a:xfrm>
          <a:prstGeom prst="straightConnector1">
            <a:avLst/>
          </a:prstGeom>
          <a:noFill/>
          <a:ln w="25400">
            <a:solidFill>
              <a:srgbClr val="3366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0238E6C-455B-B44B-AA76-390CDC5AE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4728216"/>
            <a:ext cx="3886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over n operations:</a:t>
            </a:r>
          </a:p>
          <a:p>
            <a:pPr eaLnBrk="1" hangingPunct="1"/>
            <a:r>
              <a:rPr lang="en-US" altLang="en-US" dirty="0">
                <a:solidFill>
                  <a:srgbClr val="0000FF"/>
                </a:solidFill>
              </a:rPr>
              <a:t>amortized </a:t>
            </a:r>
            <a:r>
              <a:rPr lang="en-US" altLang="en-US" i="1" dirty="0">
                <a:solidFill>
                  <a:srgbClr val="0000FF"/>
                </a:solidFill>
              </a:rPr>
              <a:t>O(1)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66CD759-3D8F-3F4F-9E34-9E229E4EF807}"/>
              </a:ext>
            </a:extLst>
          </p:cNvPr>
          <p:cNvSpPr txBox="1"/>
          <p:nvPr/>
        </p:nvSpPr>
        <p:spPr>
          <a:xfrm>
            <a:off x="3275016" y="3954807"/>
            <a:ext cx="48814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double_cost</a:t>
            </a:r>
            <a:r>
              <a:rPr lang="en-US" sz="2000" dirty="0"/>
              <a:t>(n) = 1 + 2 + 4 + 8 + … + n =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010968-3876-2049-AB41-50B2EECB81B0}"/>
              </a:ext>
            </a:extLst>
          </p:cNvPr>
          <p:cNvSpPr txBox="1"/>
          <p:nvPr/>
        </p:nvSpPr>
        <p:spPr>
          <a:xfrm>
            <a:off x="881921" y="3913159"/>
            <a:ext cx="21419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basic_cost</a:t>
            </a:r>
            <a:r>
              <a:rPr lang="en-US" sz="2000" dirty="0"/>
              <a:t>(n) = 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1ACD147-9C75-514E-946D-170DC2B6C5B7}"/>
              </a:ext>
            </a:extLst>
          </p:cNvPr>
          <p:cNvSpPr txBox="1"/>
          <p:nvPr/>
        </p:nvSpPr>
        <p:spPr>
          <a:xfrm>
            <a:off x="8001000" y="3934052"/>
            <a:ext cx="4700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2n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C2D5EE2-467E-E04D-8769-2C0F4847B1B5}"/>
              </a:ext>
            </a:extLst>
          </p:cNvPr>
          <p:cNvSpPr txBox="1"/>
          <p:nvPr/>
        </p:nvSpPr>
        <p:spPr>
          <a:xfrm>
            <a:off x="794848" y="4756788"/>
            <a:ext cx="21691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total_cost</a:t>
            </a:r>
            <a:r>
              <a:rPr lang="en-US" sz="2000" dirty="0"/>
              <a:t>(n) = 3n</a:t>
            </a:r>
          </a:p>
        </p:txBody>
      </p:sp>
    </p:spTree>
    <p:extLst>
      <p:ext uri="{BB962C8B-B14F-4D97-AF65-F5344CB8AC3E}">
        <p14:creationId xmlns:p14="http://schemas.microsoft.com/office/powerpoint/2010/main" val="252046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6" grpId="0"/>
      <p:bldP spid="14" grpId="0"/>
      <p:bldP spid="15" grpId="0"/>
      <p:bldP spid="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A1FBA-81BB-5E43-93C0-769F81124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Amortized analysis vs. </a:t>
            </a:r>
            <a:br>
              <a:rPr lang="en-US" dirty="0"/>
            </a:br>
            <a:r>
              <a:rPr lang="en-US" dirty="0"/>
              <a:t>worse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DCD1C-30E9-0F47-9B1A-DEFE7C87BD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What is the worse case of </a:t>
            </a:r>
            <a:r>
              <a:rPr lang="en-US" sz="2800" i="1" dirty="0">
                <a:solidFill>
                  <a:srgbClr val="FF0000"/>
                </a:solidFill>
              </a:rPr>
              <a:t>add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400" dirty="0"/>
              <a:t>Still O(n)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400" dirty="0"/>
              <a:t>If you have an application that needs it to be O(1), this implementation </a:t>
            </a:r>
            <a:r>
              <a:rPr lang="en-US" sz="2400" b="1" dirty="0"/>
              <a:t>will not work!</a:t>
            </a:r>
          </a:p>
          <a:p>
            <a:pPr marL="0" indent="0">
              <a:buFont typeface="Wingdings" charset="0"/>
              <a:buNone/>
              <a:defRPr/>
            </a:pPr>
            <a:endParaRPr lang="en-US" sz="2800" dirty="0"/>
          </a:p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amortized analysis give you the cost of </a:t>
            </a:r>
            <a:r>
              <a:rPr lang="en-US" sz="2800" i="1" dirty="0"/>
              <a:t>n</a:t>
            </a:r>
            <a:r>
              <a:rPr lang="en-US" sz="2800" dirty="0"/>
              <a:t> operations (i.e. average cost) </a:t>
            </a:r>
            <a:r>
              <a:rPr lang="en-US" sz="2800" b="1" dirty="0">
                <a:solidFill>
                  <a:srgbClr val="FF6600"/>
                </a:solidFill>
              </a:rPr>
              <a:t>not</a:t>
            </a:r>
            <a:r>
              <a:rPr lang="en-US" sz="2800" dirty="0"/>
              <a:t> the cost of any individual operation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B3E5C-6399-A147-803C-01D687B76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Extensible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27695D-7275-D04F-ACDE-723669EC54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What if instead of doubling the array, we add instead increase the array by a fixed amount (call it </a:t>
            </a:r>
            <a:r>
              <a:rPr lang="en-US" sz="2800" i="1" dirty="0"/>
              <a:t>k</a:t>
            </a:r>
            <a:r>
              <a:rPr lang="en-US" sz="2800" dirty="0"/>
              <a:t>) each time</a:t>
            </a:r>
          </a:p>
          <a:p>
            <a:pPr marL="0" indent="0">
              <a:buFont typeface="Wingdings" charset="0"/>
              <a:buNone/>
              <a:defRPr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Is the amortized run-time still O(1)?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400" dirty="0">
                <a:solidFill>
                  <a:srgbClr val="0000FF"/>
                </a:solidFill>
              </a:rPr>
              <a:t>No!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400" dirty="0">
                <a:solidFill>
                  <a:srgbClr val="FF0000"/>
                </a:solidFill>
              </a:rPr>
              <a:t>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CB214-E00D-6946-85B9-872169AFC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5E8EF-F05B-9B41-8399-262D825B0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642938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Consider the cost of </a:t>
            </a:r>
            <a:r>
              <a:rPr lang="en-US" sz="2800" i="1" dirty="0"/>
              <a:t>n</a:t>
            </a:r>
            <a:r>
              <a:rPr lang="en-US" sz="2800" dirty="0"/>
              <a:t> insertions for some constant</a:t>
            </a:r>
            <a:r>
              <a:rPr lang="en-US" sz="2800" i="1" dirty="0"/>
              <a:t> k</a:t>
            </a:r>
            <a:r>
              <a:rPr lang="en-US" sz="2800" dirty="0"/>
              <a:t> 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D391EDD4-BEC2-4D46-B1FF-520022A3B40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9988" y="3505200"/>
          <a:ext cx="46434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7" name="Equation" r:id="rId3" imgW="2476500" imgH="203200" progId="Equation.3">
                  <p:embed/>
                </p:oleObj>
              </mc:Choice>
              <mc:Fallback>
                <p:oleObj name="Equation" r:id="rId3" imgW="2476500" imgH="203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3505200"/>
                        <a:ext cx="4643437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>
            <a:extLst>
              <a:ext uri="{FF2B5EF4-FFF2-40B4-BE49-F238E27FC236}">
                <a16:creationId xmlns:a16="http://schemas.microsoft.com/office/drawing/2014/main" id="{0EC40A19-612F-8B44-BDB3-7361A07114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85800" y="2362200"/>
          <a:ext cx="6629400" cy="471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8" name="Equation" r:id="rId5" imgW="2857500" imgH="203200" progId="Equation.3">
                  <p:embed/>
                </p:oleObj>
              </mc:Choice>
              <mc:Fallback>
                <p:oleObj name="Equation" r:id="rId5" imgW="28575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362200"/>
                        <a:ext cx="6629400" cy="471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6EA2A487-745A-A342-9A60-2608FE3F2BF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019800" y="2819400"/>
            <a:ext cx="0" cy="609600"/>
          </a:xfrm>
          <a:prstGeom prst="straightConnector1">
            <a:avLst/>
          </a:prstGeom>
          <a:noFill/>
          <a:ln w="25400">
            <a:solidFill>
              <a:srgbClr val="3366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F3E8978F-FBD1-FA44-8258-452B01F95862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057400" y="2819400"/>
            <a:ext cx="1447800" cy="685800"/>
          </a:xfrm>
          <a:prstGeom prst="straightConnector1">
            <a:avLst/>
          </a:prstGeom>
          <a:noFill/>
          <a:ln w="25400">
            <a:solidFill>
              <a:srgbClr val="3366FF"/>
            </a:solidFill>
            <a:round/>
            <a:headEnd/>
            <a:tailEnd type="arrow" w="med" len="med"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027B9F76-8DB5-3C4C-AF5A-F2F6C62984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" y="3505200"/>
          <a:ext cx="24526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69" name="Equation" r:id="rId7" imgW="1308100" imgH="203200" progId="Equation.3">
                  <p:embed/>
                </p:oleObj>
              </mc:Choice>
              <mc:Fallback>
                <p:oleObj name="Equation" r:id="rId7" imgW="1308100" imgH="203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2452688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7087800-103F-DE41-B6E0-3F1F95DE5B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10200" y="3867150"/>
          <a:ext cx="8572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70" name="Equation" r:id="rId9" imgW="457200" imgH="457200" progId="Equation.3">
                  <p:embed/>
                </p:oleObj>
              </mc:Choice>
              <mc:Fallback>
                <p:oleObj name="Equation" r:id="rId9" imgW="457200" imgH="457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867150"/>
                        <a:ext cx="8572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B3C01E01-ED63-3D48-B56C-4A90C0892ED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43538" y="4724400"/>
          <a:ext cx="8810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71" name="Equation" r:id="rId11" imgW="469900" imgH="457200" progId="Equation.3">
                  <p:embed/>
                </p:oleObj>
              </mc:Choice>
              <mc:Fallback>
                <p:oleObj name="Equation" r:id="rId11" imgW="469900" imgH="4572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3538" y="4724400"/>
                        <a:ext cx="88106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>
            <a:extLst>
              <a:ext uri="{FF2B5EF4-FFF2-40B4-BE49-F238E27FC236}">
                <a16:creationId xmlns:a16="http://schemas.microsoft.com/office/drawing/2014/main" id="{3EBA5883-B595-904C-9603-8E8446CC18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05425" y="5638800"/>
          <a:ext cx="2452688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72" name="Equation" r:id="rId13" imgW="1308100" imgH="596900" progId="Equation.3">
                  <p:embed/>
                </p:oleObj>
              </mc:Choice>
              <mc:Fallback>
                <p:oleObj name="Equation" r:id="rId13" imgW="1308100" imgH="5969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25" y="5638800"/>
                        <a:ext cx="2452688" cy="1119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446C6-DD6F-0A46-85D3-6F3F0F037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7027BF-0C8C-9048-857E-AF41F973A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76400"/>
            <a:ext cx="8839200" cy="642938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Consider the cost of </a:t>
            </a:r>
            <a:r>
              <a:rPr lang="en-US" sz="2800" i="1" dirty="0"/>
              <a:t>n</a:t>
            </a:r>
            <a:r>
              <a:rPr lang="en-US" sz="2800" dirty="0"/>
              <a:t> insertions for some constant</a:t>
            </a:r>
            <a:r>
              <a:rPr lang="en-US" sz="2800" i="1" dirty="0"/>
              <a:t> k</a:t>
            </a:r>
            <a:r>
              <a:rPr lang="en-US" sz="2800" dirty="0"/>
              <a:t> </a:t>
            </a:r>
          </a:p>
        </p:txBody>
      </p:sp>
      <p:graphicFrame>
        <p:nvGraphicFramePr>
          <p:cNvPr id="33795" name="Object 4">
            <a:extLst>
              <a:ext uri="{FF2B5EF4-FFF2-40B4-BE49-F238E27FC236}">
                <a16:creationId xmlns:a16="http://schemas.microsoft.com/office/drawing/2014/main" id="{490FD21C-BEDB-7141-BF9C-70F6E712D6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2362200"/>
          <a:ext cx="4065588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4" name="Equation" r:id="rId3" imgW="1752600" imgH="228600" progId="Equation.3">
                  <p:embed/>
                </p:oleObj>
              </mc:Choice>
              <mc:Fallback>
                <p:oleObj name="Equation" r:id="rId3" imgW="17526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362200"/>
                        <a:ext cx="4065588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>
            <a:extLst>
              <a:ext uri="{FF2B5EF4-FFF2-40B4-BE49-F238E27FC236}">
                <a16:creationId xmlns:a16="http://schemas.microsoft.com/office/drawing/2014/main" id="{B9D524B0-F4CE-F743-A71D-604271CEF2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3938" y="2974975"/>
          <a:ext cx="1236662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995" name="Equation" r:id="rId5" imgW="533400" imgH="228600" progId="Equation.3">
                  <p:embed/>
                </p:oleObj>
              </mc:Choice>
              <mc:Fallback>
                <p:oleObj name="Equation" r:id="rId5" imgW="533400" imgH="228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974975"/>
                        <a:ext cx="1236662" cy="530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62282893-6551-6442-A2F5-3EA73C294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3962400"/>
            <a:ext cx="3886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FF"/>
                </a:solidFill>
              </a:rPr>
              <a:t>amortized </a:t>
            </a:r>
            <a:r>
              <a:rPr lang="en-US" altLang="en-US" i="1">
                <a:solidFill>
                  <a:srgbClr val="0000FF"/>
                </a:solidFill>
              </a:rPr>
              <a:t>O(n)!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CEA97-66D7-ED41-BBF1-EFA6E4F43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Accounting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4F98A-9BCC-CD41-A470-47AE06BDA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/>
              <a:t>Each operation has an amount we charge to accomplish it (this is really the run-time for this operation)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We deduct from that charge the actual cost of the operation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If there is anything left over, put it in the bank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An operation may also use the bank to offset the cost of the operation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Key idea: charge more for low-cost operations and save that up to offset the cost of expensive operations</a:t>
            </a:r>
          </a:p>
        </p:txBody>
      </p:sp>
    </p:spTree>
    <p:extLst>
      <p:ext uri="{BB962C8B-B14F-4D97-AF65-F5344CB8AC3E}">
        <p14:creationId xmlns:p14="http://schemas.microsoft.com/office/powerpoint/2010/main" val="87716011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1064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5902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much should we pay for each insert?</a:t>
            </a:r>
          </a:p>
        </p:txBody>
      </p:sp>
    </p:spTree>
    <p:extLst>
      <p:ext uri="{BB962C8B-B14F-4D97-AF65-F5344CB8AC3E}">
        <p14:creationId xmlns:p14="http://schemas.microsoft.com/office/powerpoint/2010/main" val="30955080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1064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2</a:t>
            </a:r>
          </a:p>
        </p:txBody>
      </p:sp>
    </p:spTree>
    <p:extLst>
      <p:ext uri="{BB962C8B-B14F-4D97-AF65-F5344CB8AC3E}">
        <p14:creationId xmlns:p14="http://schemas.microsoft.com/office/powerpoint/2010/main" val="10716349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12634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2362200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7E3BF3-32ED-174A-8646-5760F5DD6AFF}"/>
              </a:ext>
            </a:extLst>
          </p:cNvPr>
          <p:cNvSpPr txBox="1"/>
          <p:nvPr/>
        </p:nvSpPr>
        <p:spPr>
          <a:xfrm>
            <a:off x="2628960" y="6096775"/>
            <a:ext cx="2614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much is left?</a:t>
            </a:r>
          </a:p>
        </p:txBody>
      </p:sp>
    </p:spTree>
    <p:extLst>
      <p:ext uri="{BB962C8B-B14F-4D97-AF65-F5344CB8AC3E}">
        <p14:creationId xmlns:p14="http://schemas.microsoft.com/office/powerpoint/2010/main" val="1136011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DB613D53-F24B-BE45-8B42-EEB04F1836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Extensible array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B4F9A06-C153-5F40-B0B5-AD8EB587B4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305800" cy="4757737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Sequential locations in memory in linear order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Elements are accessed via index</a:t>
            </a:r>
          </a:p>
          <a:p>
            <a:pPr lvl="1" eaLnBrk="1" hangingPunct="1"/>
            <a:r>
              <a:rPr lang="en-US" altLang="en-US" sz="2000" dirty="0"/>
              <a:t>Access of particular indices is O(1)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/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/>
              <a:t>Say we want to implement an array that supports </a:t>
            </a:r>
            <a:r>
              <a:rPr lang="en-US" altLang="en-US" sz="2400" i="1" dirty="0"/>
              <a:t>add</a:t>
            </a:r>
            <a:r>
              <a:rPr lang="en-US" altLang="en-US" sz="2400" dirty="0"/>
              <a:t> (i.e. </a:t>
            </a:r>
            <a:r>
              <a:rPr lang="en-US" altLang="en-US" sz="2400" i="1" dirty="0" err="1"/>
              <a:t>addToBack</a:t>
            </a:r>
            <a:r>
              <a:rPr lang="en-US" altLang="en-US" sz="2400" dirty="0"/>
              <a:t>)</a:t>
            </a:r>
          </a:p>
          <a:p>
            <a:pPr lvl="1" eaLnBrk="1" hangingPunct="1"/>
            <a:r>
              <a:rPr lang="en-US" altLang="en-US" sz="2000" dirty="0" err="1"/>
              <a:t>ArrayList</a:t>
            </a:r>
            <a:r>
              <a:rPr lang="en-US" altLang="en-US" sz="2000" dirty="0"/>
              <a:t> or Vector in Java</a:t>
            </a:r>
          </a:p>
          <a:p>
            <a:pPr lvl="1" eaLnBrk="1" hangingPunct="1"/>
            <a:r>
              <a:rPr lang="en-US" altLang="en-US" sz="2000" dirty="0"/>
              <a:t>lists in Python, </a:t>
            </a:r>
            <a:r>
              <a:rPr lang="en-US" altLang="en-US" sz="2000" dirty="0" err="1"/>
              <a:t>perl</a:t>
            </a:r>
            <a:r>
              <a:rPr lang="en-US" altLang="en-US" sz="2000" dirty="0"/>
              <a:t>, Ruby, …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altLang="en-US" sz="2400" dirty="0">
              <a:solidFill>
                <a:srgbClr val="FF0000"/>
              </a:solidFill>
            </a:endParaRPr>
          </a:p>
          <a:p>
            <a:pPr marL="0" indent="0" eaLnBrk="1" hangingPunct="1">
              <a:buFont typeface="Wingdings" pitchFamily="2" charset="2"/>
              <a:buNone/>
            </a:pPr>
            <a:r>
              <a:rPr lang="en-US" altLang="en-US" sz="2400" dirty="0">
                <a:solidFill>
                  <a:srgbClr val="FF0000"/>
                </a:solidFill>
              </a:rPr>
              <a:t>How can we do it?</a:t>
            </a:r>
          </a:p>
        </p:txBody>
      </p:sp>
      <p:grpSp>
        <p:nvGrpSpPr>
          <p:cNvPr id="16387" name="Group 20">
            <a:extLst>
              <a:ext uri="{FF2B5EF4-FFF2-40B4-BE49-F238E27FC236}">
                <a16:creationId xmlns:a16="http://schemas.microsoft.com/office/drawing/2014/main" id="{744253F2-E67B-D049-85A9-C3C4C8D3994B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990600"/>
            <a:ext cx="5715000" cy="381000"/>
            <a:chOff x="768" y="624"/>
            <a:chExt cx="3600" cy="240"/>
          </a:xfrm>
        </p:grpSpPr>
        <p:sp>
          <p:nvSpPr>
            <p:cNvPr id="13316" name="Rectangle 4">
              <a:extLst>
                <a:ext uri="{FF2B5EF4-FFF2-40B4-BE49-F238E27FC236}">
                  <a16:creationId xmlns:a16="http://schemas.microsoft.com/office/drawing/2014/main" id="{537E73EB-63AC-E445-AF63-29785884B2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7" name="Line 5">
              <a:extLst>
                <a:ext uri="{FF2B5EF4-FFF2-40B4-BE49-F238E27FC236}">
                  <a16:creationId xmlns:a16="http://schemas.microsoft.com/office/drawing/2014/main" id="{1D9329B2-6CFA-A94F-A244-D5B9DAAD61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8" name="Line 6">
              <a:extLst>
                <a:ext uri="{FF2B5EF4-FFF2-40B4-BE49-F238E27FC236}">
                  <a16:creationId xmlns:a16="http://schemas.microsoft.com/office/drawing/2014/main" id="{2534B04B-5598-0A4E-AE30-8D8FEB66F0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9" name="Line 7">
              <a:extLst>
                <a:ext uri="{FF2B5EF4-FFF2-40B4-BE49-F238E27FC236}">
                  <a16:creationId xmlns:a16="http://schemas.microsoft.com/office/drawing/2014/main" id="{9A057C86-8493-4940-B987-0B73AFC8B8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0" name="Line 8">
              <a:extLst>
                <a:ext uri="{FF2B5EF4-FFF2-40B4-BE49-F238E27FC236}">
                  <a16:creationId xmlns:a16="http://schemas.microsoft.com/office/drawing/2014/main" id="{E5BF8E05-E56D-8A42-B7D6-A89777FC6E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1" name="Line 9">
              <a:extLst>
                <a:ext uri="{FF2B5EF4-FFF2-40B4-BE49-F238E27FC236}">
                  <a16:creationId xmlns:a16="http://schemas.microsoft.com/office/drawing/2014/main" id="{3DE7E0F6-71EC-1641-9358-039C2D536C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2" name="Line 10">
              <a:extLst>
                <a:ext uri="{FF2B5EF4-FFF2-40B4-BE49-F238E27FC236}">
                  <a16:creationId xmlns:a16="http://schemas.microsoft.com/office/drawing/2014/main" id="{A60A598B-FC8C-8947-BF59-109C4A445D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3" name="Line 11">
              <a:extLst>
                <a:ext uri="{FF2B5EF4-FFF2-40B4-BE49-F238E27FC236}">
                  <a16:creationId xmlns:a16="http://schemas.microsoft.com/office/drawing/2014/main" id="{D7BEE1DE-9BA4-3849-B3E7-4B67338682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4" name="Line 12">
              <a:extLst>
                <a:ext uri="{FF2B5EF4-FFF2-40B4-BE49-F238E27FC236}">
                  <a16:creationId xmlns:a16="http://schemas.microsoft.com/office/drawing/2014/main" id="{44C955BF-DACA-954D-A681-AF44F1D350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5" name="Line 13">
              <a:extLst>
                <a:ext uri="{FF2B5EF4-FFF2-40B4-BE49-F238E27FC236}">
                  <a16:creationId xmlns:a16="http://schemas.microsoft.com/office/drawing/2014/main" id="{4E03F809-7EFE-284F-8176-5B2B19C187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6" name="Line 14">
              <a:extLst>
                <a:ext uri="{FF2B5EF4-FFF2-40B4-BE49-F238E27FC236}">
                  <a16:creationId xmlns:a16="http://schemas.microsoft.com/office/drawing/2014/main" id="{BCB8FA82-3485-474B-84DF-B03B145DB1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7" name="Line 15">
              <a:extLst>
                <a:ext uri="{FF2B5EF4-FFF2-40B4-BE49-F238E27FC236}">
                  <a16:creationId xmlns:a16="http://schemas.microsoft.com/office/drawing/2014/main" id="{E718C84F-A851-C14D-804C-884B91E49F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8" name="Line 16">
              <a:extLst>
                <a:ext uri="{FF2B5EF4-FFF2-40B4-BE49-F238E27FC236}">
                  <a16:creationId xmlns:a16="http://schemas.microsoft.com/office/drawing/2014/main" id="{3104EA57-33B8-A24C-A83E-A492B983E6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9" name="Line 17">
              <a:extLst>
                <a:ext uri="{FF2B5EF4-FFF2-40B4-BE49-F238E27FC236}">
                  <a16:creationId xmlns:a16="http://schemas.microsoft.com/office/drawing/2014/main" id="{4F6FC6F8-F5D3-B142-B2E3-476FFE187F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30" name="Line 18">
              <a:extLst>
                <a:ext uri="{FF2B5EF4-FFF2-40B4-BE49-F238E27FC236}">
                  <a16:creationId xmlns:a16="http://schemas.microsoft.com/office/drawing/2014/main" id="{EB563A8B-CE60-8949-9298-566A9033C1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1463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2362200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88482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1463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2748928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60850E9-EFBD-2D49-9FB6-5B4DB3820F85}"/>
              </a:ext>
            </a:extLst>
          </p:cNvPr>
          <p:cNvSpPr txBox="1"/>
          <p:nvPr/>
        </p:nvSpPr>
        <p:spPr>
          <a:xfrm>
            <a:off x="2628960" y="6096775"/>
            <a:ext cx="2614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much is left?</a:t>
            </a:r>
          </a:p>
        </p:txBody>
      </p:sp>
    </p:spTree>
    <p:extLst>
      <p:ext uri="{BB962C8B-B14F-4D97-AF65-F5344CB8AC3E}">
        <p14:creationId xmlns:p14="http://schemas.microsoft.com/office/powerpoint/2010/main" val="193021355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1863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1 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2748928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0155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2262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1  1  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3146710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468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390236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2661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1  1  0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3581400" y="222508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7350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390236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26613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1  1  0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3935794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D38E05-7B64-4849-A87D-5B642641E7D4}"/>
              </a:ext>
            </a:extLst>
          </p:cNvPr>
          <p:cNvSpPr txBox="1"/>
          <p:nvPr/>
        </p:nvSpPr>
        <p:spPr>
          <a:xfrm>
            <a:off x="2628960" y="6096775"/>
            <a:ext cx="2614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much is left?</a:t>
            </a:r>
          </a:p>
        </p:txBody>
      </p:sp>
    </p:spTree>
    <p:extLst>
      <p:ext uri="{BB962C8B-B14F-4D97-AF65-F5344CB8AC3E}">
        <p14:creationId xmlns:p14="http://schemas.microsoft.com/office/powerpoint/2010/main" val="31776921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390236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25619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1  1  0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3935794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D38E05-7B64-4849-A87D-5B642641E7D4}"/>
              </a:ext>
            </a:extLst>
          </p:cNvPr>
          <p:cNvSpPr txBox="1"/>
          <p:nvPr/>
        </p:nvSpPr>
        <p:spPr>
          <a:xfrm>
            <a:off x="2628960" y="6096775"/>
            <a:ext cx="6286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-2!!</a:t>
            </a:r>
          </a:p>
        </p:txBody>
      </p:sp>
    </p:spTree>
    <p:extLst>
      <p:ext uri="{BB962C8B-B14F-4D97-AF65-F5344CB8AC3E}">
        <p14:creationId xmlns:p14="http://schemas.microsoft.com/office/powerpoint/2010/main" val="117449568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1064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9686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??</a:t>
            </a:r>
          </a:p>
        </p:txBody>
      </p:sp>
    </p:spTree>
    <p:extLst>
      <p:ext uri="{BB962C8B-B14F-4D97-AF65-F5344CB8AC3E}">
        <p14:creationId xmlns:p14="http://schemas.microsoft.com/office/powerpoint/2010/main" val="39202115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12634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2362200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A7E3BF3-32ED-174A-8646-5760F5DD6AFF}"/>
              </a:ext>
            </a:extLst>
          </p:cNvPr>
          <p:cNvSpPr txBox="1"/>
          <p:nvPr/>
        </p:nvSpPr>
        <p:spPr>
          <a:xfrm>
            <a:off x="2628960" y="6096775"/>
            <a:ext cx="2614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much is left?</a:t>
            </a:r>
          </a:p>
        </p:txBody>
      </p:sp>
    </p:spTree>
    <p:extLst>
      <p:ext uri="{BB962C8B-B14F-4D97-AF65-F5344CB8AC3E}">
        <p14:creationId xmlns:p14="http://schemas.microsoft.com/office/powerpoint/2010/main" val="36455915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14638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2362200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45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4873E-6B53-DE46-B713-71A6034FD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Extensible array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9B1DC-F2B7-534B-8CD4-4861F1F27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15573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Idea 1: Each time we call </a:t>
            </a:r>
            <a:r>
              <a:rPr lang="en-US" sz="2400" i="1" dirty="0"/>
              <a:t>add</a:t>
            </a:r>
            <a:r>
              <a:rPr lang="en-US" sz="2400" dirty="0"/>
              <a:t>, create a new array one element large, copy the data over and add the element</a:t>
            </a:r>
          </a:p>
        </p:txBody>
      </p:sp>
      <p:grpSp>
        <p:nvGrpSpPr>
          <p:cNvPr id="17411" name="Group 20">
            <a:extLst>
              <a:ext uri="{FF2B5EF4-FFF2-40B4-BE49-F238E27FC236}">
                <a16:creationId xmlns:a16="http://schemas.microsoft.com/office/drawing/2014/main" id="{1D8AC060-D8E4-0040-A77E-22CC61F82315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276600"/>
            <a:ext cx="5715000" cy="381000"/>
            <a:chOff x="768" y="624"/>
            <a:chExt cx="3600" cy="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03535C3-C93A-D84B-9D85-510778B0F0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8F7475E6-CFC0-A348-A2BC-81F79DE80D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Line 6">
              <a:extLst>
                <a:ext uri="{FF2B5EF4-FFF2-40B4-BE49-F238E27FC236}">
                  <a16:creationId xmlns:a16="http://schemas.microsoft.com/office/drawing/2014/main" id="{92393837-FFE3-2741-B5C6-A7BC5D4F3E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EC3ACDE4-24BC-6E4A-BD56-9714D404E5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7D599CAD-EF31-474A-A736-DCE7A9DC30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C3DB417D-B287-3448-B1A7-9AB7D3EE89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Line 10">
              <a:extLst>
                <a:ext uri="{FF2B5EF4-FFF2-40B4-BE49-F238E27FC236}">
                  <a16:creationId xmlns:a16="http://schemas.microsoft.com/office/drawing/2014/main" id="{BA03E705-1E65-1642-AF70-ACCD6E5A02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Line 11">
              <a:extLst>
                <a:ext uri="{FF2B5EF4-FFF2-40B4-BE49-F238E27FC236}">
                  <a16:creationId xmlns:a16="http://schemas.microsoft.com/office/drawing/2014/main" id="{6DE58D48-25A3-9E46-ABC4-B668825F78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Line 12">
              <a:extLst>
                <a:ext uri="{FF2B5EF4-FFF2-40B4-BE49-F238E27FC236}">
                  <a16:creationId xmlns:a16="http://schemas.microsoft.com/office/drawing/2014/main" id="{745A7464-ECB6-4F4F-8895-B03F79AA8D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Line 13">
              <a:extLst>
                <a:ext uri="{FF2B5EF4-FFF2-40B4-BE49-F238E27FC236}">
                  <a16:creationId xmlns:a16="http://schemas.microsoft.com/office/drawing/2014/main" id="{A83A89A7-597B-3A4F-A190-5C9C0592C3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0F25D41E-424E-FB44-88C7-86B7872627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Line 15">
              <a:extLst>
                <a:ext uri="{FF2B5EF4-FFF2-40B4-BE49-F238E27FC236}">
                  <a16:creationId xmlns:a16="http://schemas.microsoft.com/office/drawing/2014/main" id="{B7A6226A-62F2-304E-9EFE-2B6692D01C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Line 16">
              <a:extLst>
                <a:ext uri="{FF2B5EF4-FFF2-40B4-BE49-F238E27FC236}">
                  <a16:creationId xmlns:a16="http://schemas.microsoft.com/office/drawing/2014/main" id="{895C6D6E-FA15-0A4E-8116-63DB7C1CB1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Line 17">
              <a:extLst>
                <a:ext uri="{FF2B5EF4-FFF2-40B4-BE49-F238E27FC236}">
                  <a16:creationId xmlns:a16="http://schemas.microsoft.com/office/drawing/2014/main" id="{5FC1F635-0D73-A14F-80D8-E52229A89E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Line 18">
              <a:extLst>
                <a:ext uri="{FF2B5EF4-FFF2-40B4-BE49-F238E27FC236}">
                  <a16:creationId xmlns:a16="http://schemas.microsoft.com/office/drawing/2014/main" id="{D569C5D5-4580-8743-A3CA-9046A8D0DC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0" name="Down Arrow 19">
            <a:extLst>
              <a:ext uri="{FF2B5EF4-FFF2-40B4-BE49-F238E27FC236}">
                <a16:creationId xmlns:a16="http://schemas.microsoft.com/office/drawing/2014/main" id="{D14579A3-5836-5243-AABD-1761D21B0B67}"/>
              </a:ext>
            </a:extLst>
          </p:cNvPr>
          <p:cNvSpPr/>
          <p:nvPr/>
        </p:nvSpPr>
        <p:spPr>
          <a:xfrm>
            <a:off x="3733800" y="3962400"/>
            <a:ext cx="1066800" cy="9906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5265FB3-737F-DC46-9D72-D9777680E2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334000"/>
            <a:ext cx="6096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4A1C00CF-6A1B-5B46-96B1-96B854AAA4E0}"/>
              </a:ext>
            </a:extLst>
          </p:cNvPr>
          <p:cNvSpPr/>
          <p:nvPr/>
        </p:nvSpPr>
        <p:spPr>
          <a:xfrm>
            <a:off x="7086600" y="5334000"/>
            <a:ext cx="381000" cy="3810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Line 5">
            <a:extLst>
              <a:ext uri="{FF2B5EF4-FFF2-40B4-BE49-F238E27FC236}">
                <a16:creationId xmlns:a16="http://schemas.microsoft.com/office/drawing/2014/main" id="{F92A89F8-8E81-8F41-BE84-B9B5C3EAAA0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4" name="Line 6">
            <a:extLst>
              <a:ext uri="{FF2B5EF4-FFF2-40B4-BE49-F238E27FC236}">
                <a16:creationId xmlns:a16="http://schemas.microsoft.com/office/drawing/2014/main" id="{08756F55-5E33-2D4F-AB3F-73C4413A4B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5" name="Line 7">
            <a:extLst>
              <a:ext uri="{FF2B5EF4-FFF2-40B4-BE49-F238E27FC236}">
                <a16:creationId xmlns:a16="http://schemas.microsoft.com/office/drawing/2014/main" id="{62E03848-9B56-8D4C-B45F-A0EFEDACB31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6" name="Line 8">
            <a:extLst>
              <a:ext uri="{FF2B5EF4-FFF2-40B4-BE49-F238E27FC236}">
                <a16:creationId xmlns:a16="http://schemas.microsoft.com/office/drawing/2014/main" id="{56D30B8A-C0F3-644B-89B5-1A8F55B2D0B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7" name="Line 9">
            <a:extLst>
              <a:ext uri="{FF2B5EF4-FFF2-40B4-BE49-F238E27FC236}">
                <a16:creationId xmlns:a16="http://schemas.microsoft.com/office/drawing/2014/main" id="{9FFCBB37-FC18-D94E-A49E-7405EEA17F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8" name="Line 10">
            <a:extLst>
              <a:ext uri="{FF2B5EF4-FFF2-40B4-BE49-F238E27FC236}">
                <a16:creationId xmlns:a16="http://schemas.microsoft.com/office/drawing/2014/main" id="{FF01F9A2-E077-934D-8210-6008807A98C7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9" name="Line 11">
            <a:extLst>
              <a:ext uri="{FF2B5EF4-FFF2-40B4-BE49-F238E27FC236}">
                <a16:creationId xmlns:a16="http://schemas.microsoft.com/office/drawing/2014/main" id="{D699ECE7-E3CA-BD44-B5F0-B11134DE3A0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0" name="Line 12">
            <a:extLst>
              <a:ext uri="{FF2B5EF4-FFF2-40B4-BE49-F238E27FC236}">
                <a16:creationId xmlns:a16="http://schemas.microsoft.com/office/drawing/2014/main" id="{12954ABB-F9E7-E840-B6C0-0FFD68333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1" name="Line 13">
            <a:extLst>
              <a:ext uri="{FF2B5EF4-FFF2-40B4-BE49-F238E27FC236}">
                <a16:creationId xmlns:a16="http://schemas.microsoft.com/office/drawing/2014/main" id="{8CF21887-935C-B64C-81D3-5AF9C7570A3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2" name="Line 14">
            <a:extLst>
              <a:ext uri="{FF2B5EF4-FFF2-40B4-BE49-F238E27FC236}">
                <a16:creationId xmlns:a16="http://schemas.microsoft.com/office/drawing/2014/main" id="{F8295B9D-0A1D-4444-9D91-D44768BA33BD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3" name="Line 15">
            <a:extLst>
              <a:ext uri="{FF2B5EF4-FFF2-40B4-BE49-F238E27FC236}">
                <a16:creationId xmlns:a16="http://schemas.microsoft.com/office/drawing/2014/main" id="{BE739C5C-CB39-6046-B843-3D2D7166776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4" name="Line 16">
            <a:extLst>
              <a:ext uri="{FF2B5EF4-FFF2-40B4-BE49-F238E27FC236}">
                <a16:creationId xmlns:a16="http://schemas.microsoft.com/office/drawing/2014/main" id="{9B755938-E4F3-E146-B741-5041020F7A8D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5" name="Line 17">
            <a:extLst>
              <a:ext uri="{FF2B5EF4-FFF2-40B4-BE49-F238E27FC236}">
                <a16:creationId xmlns:a16="http://schemas.microsoft.com/office/drawing/2014/main" id="{2F51AC0B-010C-AC49-A762-903D56E35F3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6" name="Line 18">
            <a:extLst>
              <a:ext uri="{FF2B5EF4-FFF2-40B4-BE49-F238E27FC236}">
                <a16:creationId xmlns:a16="http://schemas.microsoft.com/office/drawing/2014/main" id="{578685DF-BA43-DA4E-A4FF-301E54F1B1C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7" name="Line 18">
            <a:extLst>
              <a:ext uri="{FF2B5EF4-FFF2-40B4-BE49-F238E27FC236}">
                <a16:creationId xmlns:a16="http://schemas.microsoft.com/office/drawing/2014/main" id="{21A91474-9EF6-3C4B-A8C8-93A7C43A35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086600" y="5334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7430" name="TextBox 39">
            <a:extLst>
              <a:ext uri="{FF2B5EF4-FFF2-40B4-BE49-F238E27FC236}">
                <a16:creationId xmlns:a16="http://schemas.microsoft.com/office/drawing/2014/main" id="{5DB760A4-C838-A54C-8607-FAA28B876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601980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Running time: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EA83E6E-5CAD-5143-8A26-F92FD9934F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6019800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</a:rPr>
              <a:t>Θ(n)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18630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2 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2748928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8982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22621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2  3 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3146710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8138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77380"/>
            <a:ext cx="24609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2  3  3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3505200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0511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25619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2  3  3 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3505200" y="2209800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451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41585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2  3  3  5  3  5  7 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5486400" y="2219602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996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4557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2  3  3  5  3  5  7 9 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5486400" y="2219602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50249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45576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2  3  3  5  3  5  7 9  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1850381" y="5320368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3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F1FB00-E51E-5147-B4FD-61D190E7ED7C}"/>
              </a:ext>
            </a:extLst>
          </p:cNvPr>
          <p:cNvSpPr/>
          <p:nvPr/>
        </p:nvSpPr>
        <p:spPr>
          <a:xfrm>
            <a:off x="5486400" y="2219602"/>
            <a:ext cx="467135" cy="2611160"/>
          </a:xfrm>
          <a:prstGeom prst="rect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08CC5F-C672-1C4C-BC13-3D1E9B01D182}"/>
              </a:ext>
            </a:extLst>
          </p:cNvPr>
          <p:cNvSpPr txBox="1"/>
          <p:nvPr/>
        </p:nvSpPr>
        <p:spPr>
          <a:xfrm>
            <a:off x="2532459" y="6050608"/>
            <a:ext cx="23246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Will this work??</a:t>
            </a:r>
          </a:p>
        </p:txBody>
      </p:sp>
    </p:spTree>
    <p:extLst>
      <p:ext uri="{BB962C8B-B14F-4D97-AF65-F5344CB8AC3E}">
        <p14:creationId xmlns:p14="http://schemas.microsoft.com/office/powerpoint/2010/main" val="378175035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5C1049-45BE-8246-BAC2-1FE2040A0000}"/>
              </a:ext>
            </a:extLst>
          </p:cNvPr>
          <p:cNvSpPr txBox="1"/>
          <p:nvPr/>
        </p:nvSpPr>
        <p:spPr>
          <a:xfrm>
            <a:off x="685800" y="2209800"/>
            <a:ext cx="58560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Insertion:  1  2  3  4  5  6  7  8  9  10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D9056B9-8917-404B-8E1E-2D6FB5BAB356}"/>
              </a:ext>
            </a:extLst>
          </p:cNvPr>
          <p:cNvSpPr txBox="1"/>
          <p:nvPr/>
        </p:nvSpPr>
        <p:spPr>
          <a:xfrm>
            <a:off x="1426387" y="2905780"/>
            <a:ext cx="53158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size:  1  2  4  4  8  8  8  8  16 16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FAE391-2857-644F-B392-FF298F49DD49}"/>
              </a:ext>
            </a:extLst>
          </p:cNvPr>
          <p:cNvSpPr txBox="1"/>
          <p:nvPr/>
        </p:nvSpPr>
        <p:spPr>
          <a:xfrm>
            <a:off x="1426387" y="3601760"/>
            <a:ext cx="49343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cost:  1  2  3  1  5  1  1  1  9  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D1CFF5-C9D3-4143-9293-7568154F05D0}"/>
              </a:ext>
            </a:extLst>
          </p:cNvPr>
          <p:cNvSpPr txBox="1"/>
          <p:nvPr/>
        </p:nvSpPr>
        <p:spPr>
          <a:xfrm>
            <a:off x="1365473" y="4297740"/>
            <a:ext cx="43572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bank:  2  3  3  5  3  5  7 9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C30A65F-4D7F-8D46-8BBC-0AA206D7341D}"/>
              </a:ext>
            </a:extLst>
          </p:cNvPr>
          <p:cNvSpPr txBox="1"/>
          <p:nvPr/>
        </p:nvSpPr>
        <p:spPr>
          <a:xfrm>
            <a:off x="448408" y="5252023"/>
            <a:ext cx="17970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Try insert: 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08CC5F-C672-1C4C-BC13-3D1E9B01D182}"/>
              </a:ext>
            </a:extLst>
          </p:cNvPr>
          <p:cNvSpPr txBox="1"/>
          <p:nvPr/>
        </p:nvSpPr>
        <p:spPr>
          <a:xfrm>
            <a:off x="5308522" y="5119429"/>
            <a:ext cx="37642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1: pay for our operation</a:t>
            </a:r>
          </a:p>
          <a:p>
            <a:r>
              <a:rPr lang="en-US" sz="2000" dirty="0">
                <a:solidFill>
                  <a:srgbClr val="0070C0"/>
                </a:solidFill>
              </a:rPr>
              <a:t>Getting ready for the copy:</a:t>
            </a:r>
          </a:p>
          <a:p>
            <a:r>
              <a:rPr lang="en-US" sz="2000" dirty="0">
                <a:solidFill>
                  <a:srgbClr val="0070C0"/>
                </a:solidFill>
              </a:rPr>
              <a:t>1: pay for our copy</a:t>
            </a:r>
          </a:p>
          <a:p>
            <a:r>
              <a:rPr lang="en-US" sz="2000" dirty="0">
                <a:solidFill>
                  <a:srgbClr val="0070C0"/>
                </a:solidFill>
              </a:rPr>
              <a:t>1: pay to copy from </a:t>
            </a:r>
            <a:r>
              <a:rPr lang="en-US" sz="2000">
                <a:solidFill>
                  <a:srgbClr val="0070C0"/>
                </a:solidFill>
              </a:rPr>
              <a:t>an item</a:t>
            </a:r>
            <a:br>
              <a:rPr lang="en-US" sz="2000" dirty="0">
                <a:solidFill>
                  <a:srgbClr val="0070C0"/>
                </a:solidFill>
              </a:rPr>
            </a:br>
            <a:r>
              <a:rPr lang="en-US" sz="2000" dirty="0">
                <a:solidFill>
                  <a:srgbClr val="0070C0"/>
                </a:solidFill>
              </a:rPr>
              <a:t>    first half </a:t>
            </a:r>
          </a:p>
        </p:txBody>
      </p:sp>
      <p:sp>
        <p:nvSpPr>
          <p:cNvPr id="10" name="Right Brace 9">
            <a:extLst>
              <a:ext uri="{FF2B5EF4-FFF2-40B4-BE49-F238E27FC236}">
                <a16:creationId xmlns:a16="http://schemas.microsoft.com/office/drawing/2014/main" id="{DE936444-46AE-B844-9AB1-3FB2A364D52B}"/>
              </a:ext>
            </a:extLst>
          </p:cNvPr>
          <p:cNvSpPr/>
          <p:nvPr/>
        </p:nvSpPr>
        <p:spPr>
          <a:xfrm rot="5400000">
            <a:off x="4658369" y="4196096"/>
            <a:ext cx="190879" cy="1404373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6A5CB826-8445-F944-BA8F-6259081DF8DC}"/>
              </a:ext>
            </a:extLst>
          </p:cNvPr>
          <p:cNvSpPr/>
          <p:nvPr/>
        </p:nvSpPr>
        <p:spPr>
          <a:xfrm rot="5400000">
            <a:off x="3095943" y="4195783"/>
            <a:ext cx="190879" cy="1404373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8F79FE22-F040-D44C-B5EF-4C4C5472C175}"/>
              </a:ext>
            </a:extLst>
          </p:cNvPr>
          <p:cNvCxnSpPr>
            <a:stCxn id="9" idx="1"/>
          </p:cNvCxnSpPr>
          <p:nvPr/>
        </p:nvCxnSpPr>
        <p:spPr>
          <a:xfrm flipH="1" flipV="1">
            <a:off x="4753808" y="5181600"/>
            <a:ext cx="554714" cy="7534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8D85360-F5B5-2C40-82C8-11D72A526E43}"/>
              </a:ext>
            </a:extLst>
          </p:cNvPr>
          <p:cNvCxnSpPr>
            <a:cxnSpLocks/>
          </p:cNvCxnSpPr>
          <p:nvPr/>
        </p:nvCxnSpPr>
        <p:spPr>
          <a:xfrm flipH="1" flipV="1">
            <a:off x="3124200" y="5119429"/>
            <a:ext cx="2184322" cy="117702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B1555EC1-BFF2-4A4D-BE72-3872122EFC0B}"/>
              </a:ext>
            </a:extLst>
          </p:cNvPr>
          <p:cNvSpPr txBox="1"/>
          <p:nvPr/>
        </p:nvSpPr>
        <p:spPr>
          <a:xfrm>
            <a:off x="3620164" y="5110306"/>
            <a:ext cx="113364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last copy </a:t>
            </a:r>
            <a:br>
              <a:rPr lang="en-US" sz="1100" dirty="0"/>
            </a:br>
            <a:r>
              <a:rPr lang="en-US" sz="1100" dirty="0"/>
              <a:t>happened here</a:t>
            </a:r>
          </a:p>
        </p:txBody>
      </p:sp>
      <p:sp>
        <p:nvSpPr>
          <p:cNvPr id="17" name="Up Arrow 16">
            <a:extLst>
              <a:ext uri="{FF2B5EF4-FFF2-40B4-BE49-F238E27FC236}">
                <a16:creationId xmlns:a16="http://schemas.microsoft.com/office/drawing/2014/main" id="{A307A840-07B8-3D40-B04F-16CCFF71E13F}"/>
              </a:ext>
            </a:extLst>
          </p:cNvPr>
          <p:cNvSpPr/>
          <p:nvPr/>
        </p:nvSpPr>
        <p:spPr>
          <a:xfrm>
            <a:off x="3916681" y="4953000"/>
            <a:ext cx="45719" cy="159459"/>
          </a:xfrm>
          <a:prstGeom prst="upArrow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635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C21C45-655D-EB41-9509-6638465D5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Accounting method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8769C76-CA61-B149-A16B-17B5994260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Insert pay 3 = O(1)!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Particularly useful when there are multiple operations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48348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89D91C-8A59-034D-9C3C-3068C96A8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Another set data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7F079-0A83-9142-B664-49B0F0EFB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</a:rPr>
              <a:t>We want to support fast lookup and insertion (i.e. faster than linear)</a:t>
            </a:r>
          </a:p>
          <a:p>
            <a:pPr>
              <a:buFont typeface="Wingdings" charset="0"/>
              <a:buChar char="l"/>
              <a:defRPr/>
            </a:pPr>
            <a:endParaRPr lang="en-US" sz="2400" dirty="0">
              <a:solidFill>
                <a:srgbClr val="000000"/>
              </a:solidFill>
            </a:endParaRPr>
          </a:p>
          <a:p>
            <a:pPr marL="0" indent="0">
              <a:buFont typeface="Wingdings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</a:rPr>
              <a:t>Arrays can easily made to be fast for one or the other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>
                <a:solidFill>
                  <a:srgbClr val="000000"/>
                </a:solidFill>
              </a:rPr>
              <a:t>fast search: keep list sorted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000" dirty="0">
                <a:solidFill>
                  <a:srgbClr val="000000"/>
                </a:solidFill>
              </a:rPr>
              <a:t>O(n) insert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000" dirty="0">
                <a:solidFill>
                  <a:srgbClr val="000000"/>
                </a:solidFill>
              </a:rPr>
              <a:t>O(log n) search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>
                <a:solidFill>
                  <a:srgbClr val="000000"/>
                </a:solidFill>
              </a:rPr>
              <a:t>fast insert: extensible array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000" dirty="0">
                <a:solidFill>
                  <a:srgbClr val="000000"/>
                </a:solidFill>
              </a:rPr>
              <a:t>O(1) insert (amortized)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000" dirty="0">
                <a:solidFill>
                  <a:srgbClr val="000000"/>
                </a:solidFill>
              </a:rPr>
              <a:t>O(n) 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">
            <a:extLst>
              <a:ext uri="{FF2B5EF4-FFF2-40B4-BE49-F238E27FC236}">
                <a16:creationId xmlns:a16="http://schemas.microsoft.com/office/drawing/2014/main" id="{524CEE60-7C97-C64D-B07F-A12A8BA0D3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810000"/>
            <a:ext cx="5715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4B1CB0-7EB2-7545-B136-76D6C5BCF5A2}"/>
              </a:ext>
            </a:extLst>
          </p:cNvPr>
          <p:cNvSpPr/>
          <p:nvPr/>
        </p:nvSpPr>
        <p:spPr>
          <a:xfrm>
            <a:off x="2133600" y="3810000"/>
            <a:ext cx="49530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1C2A32D2-6A1F-3F46-B627-6998123DB4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Extensible array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811CC41F-440F-FB4A-A957-3A99388E1F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2166938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Idea 2: Allocate extra, unused memory and save room to add elements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400" dirty="0">
              <a:solidFill>
                <a:srgbClr val="000000"/>
              </a:solidFill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cs typeface="+mn-cs"/>
              </a:rPr>
              <a:t>For example:  new </a:t>
            </a:r>
            <a:r>
              <a:rPr lang="en-US" sz="2400" dirty="0" err="1">
                <a:solidFill>
                  <a:srgbClr val="000000"/>
                </a:solidFill>
                <a:cs typeface="+mn-cs"/>
              </a:rPr>
              <a:t>ArrayList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(2)</a:t>
            </a:r>
          </a:p>
        </p:txBody>
      </p:sp>
      <p:grpSp>
        <p:nvGrpSpPr>
          <p:cNvPr id="18437" name="Group 20">
            <a:extLst>
              <a:ext uri="{FF2B5EF4-FFF2-40B4-BE49-F238E27FC236}">
                <a16:creationId xmlns:a16="http://schemas.microsoft.com/office/drawing/2014/main" id="{FD8648A6-0A9C-824D-A5AB-D2E459E54704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990600"/>
            <a:ext cx="5715000" cy="381000"/>
            <a:chOff x="768" y="624"/>
            <a:chExt cx="3600" cy="240"/>
          </a:xfrm>
        </p:grpSpPr>
        <p:sp>
          <p:nvSpPr>
            <p:cNvPr id="13316" name="Rectangle 4">
              <a:extLst>
                <a:ext uri="{FF2B5EF4-FFF2-40B4-BE49-F238E27FC236}">
                  <a16:creationId xmlns:a16="http://schemas.microsoft.com/office/drawing/2014/main" id="{1F42BCF6-B712-FD41-9BE4-419374D3AE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7" name="Line 5">
              <a:extLst>
                <a:ext uri="{FF2B5EF4-FFF2-40B4-BE49-F238E27FC236}">
                  <a16:creationId xmlns:a16="http://schemas.microsoft.com/office/drawing/2014/main" id="{860ABB7D-2077-DC4F-9AB3-F2BE38A39C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8" name="Line 6">
              <a:extLst>
                <a:ext uri="{FF2B5EF4-FFF2-40B4-BE49-F238E27FC236}">
                  <a16:creationId xmlns:a16="http://schemas.microsoft.com/office/drawing/2014/main" id="{7CE9BE24-3F17-5142-A29D-7B115EB1D4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9" name="Line 7">
              <a:extLst>
                <a:ext uri="{FF2B5EF4-FFF2-40B4-BE49-F238E27FC236}">
                  <a16:creationId xmlns:a16="http://schemas.microsoft.com/office/drawing/2014/main" id="{94671AF3-9C68-054D-B097-5F151EBE73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0" name="Line 8">
              <a:extLst>
                <a:ext uri="{FF2B5EF4-FFF2-40B4-BE49-F238E27FC236}">
                  <a16:creationId xmlns:a16="http://schemas.microsoft.com/office/drawing/2014/main" id="{5B69D39E-C1E2-6A40-850A-D9CA051496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1" name="Line 9">
              <a:extLst>
                <a:ext uri="{FF2B5EF4-FFF2-40B4-BE49-F238E27FC236}">
                  <a16:creationId xmlns:a16="http://schemas.microsoft.com/office/drawing/2014/main" id="{AAB82D25-D0E2-A94D-8081-337B592227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2" name="Line 10">
              <a:extLst>
                <a:ext uri="{FF2B5EF4-FFF2-40B4-BE49-F238E27FC236}">
                  <a16:creationId xmlns:a16="http://schemas.microsoft.com/office/drawing/2014/main" id="{7A536317-01EF-CC4B-A8E9-84A3314C04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3" name="Line 11">
              <a:extLst>
                <a:ext uri="{FF2B5EF4-FFF2-40B4-BE49-F238E27FC236}">
                  <a16:creationId xmlns:a16="http://schemas.microsoft.com/office/drawing/2014/main" id="{78BE90EC-1F9E-7748-8660-2192437FB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4" name="Line 12">
              <a:extLst>
                <a:ext uri="{FF2B5EF4-FFF2-40B4-BE49-F238E27FC236}">
                  <a16:creationId xmlns:a16="http://schemas.microsoft.com/office/drawing/2014/main" id="{3303B856-4C5B-CF41-99BF-BCFFFEBDED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5" name="Line 13">
              <a:extLst>
                <a:ext uri="{FF2B5EF4-FFF2-40B4-BE49-F238E27FC236}">
                  <a16:creationId xmlns:a16="http://schemas.microsoft.com/office/drawing/2014/main" id="{73655768-9391-DC43-AEC8-472C67845E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6" name="Line 14">
              <a:extLst>
                <a:ext uri="{FF2B5EF4-FFF2-40B4-BE49-F238E27FC236}">
                  <a16:creationId xmlns:a16="http://schemas.microsoft.com/office/drawing/2014/main" id="{6173A9DC-CE76-0641-AC1B-DBA8845C4F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7" name="Line 15">
              <a:extLst>
                <a:ext uri="{FF2B5EF4-FFF2-40B4-BE49-F238E27FC236}">
                  <a16:creationId xmlns:a16="http://schemas.microsoft.com/office/drawing/2014/main" id="{FE7BD5A2-6D69-EA41-9159-AA04C116BE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8" name="Line 16">
              <a:extLst>
                <a:ext uri="{FF2B5EF4-FFF2-40B4-BE49-F238E27FC236}">
                  <a16:creationId xmlns:a16="http://schemas.microsoft.com/office/drawing/2014/main" id="{BAE89CD3-B771-2E48-BEEC-A9EB1C3D11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9" name="Line 17">
              <a:extLst>
                <a:ext uri="{FF2B5EF4-FFF2-40B4-BE49-F238E27FC236}">
                  <a16:creationId xmlns:a16="http://schemas.microsoft.com/office/drawing/2014/main" id="{1681E339-5AC6-B149-9439-B2435EBA99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30" name="Line 18">
              <a:extLst>
                <a:ext uri="{FF2B5EF4-FFF2-40B4-BE49-F238E27FC236}">
                  <a16:creationId xmlns:a16="http://schemas.microsoft.com/office/drawing/2014/main" id="{0517BB73-0F2B-7B4E-AA2C-BA1A9CA33B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2" name="Line 5">
            <a:extLst>
              <a:ext uri="{FF2B5EF4-FFF2-40B4-BE49-F238E27FC236}">
                <a16:creationId xmlns:a16="http://schemas.microsoft.com/office/drawing/2014/main" id="{061AB9C4-87A5-4C47-B6CA-8A392511C10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3" name="Line 6">
            <a:extLst>
              <a:ext uri="{FF2B5EF4-FFF2-40B4-BE49-F238E27FC236}">
                <a16:creationId xmlns:a16="http://schemas.microsoft.com/office/drawing/2014/main" id="{0CA6E52C-41C1-FA45-8FE4-E6093943BFF6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4" name="Line 7">
            <a:extLst>
              <a:ext uri="{FF2B5EF4-FFF2-40B4-BE49-F238E27FC236}">
                <a16:creationId xmlns:a16="http://schemas.microsoft.com/office/drawing/2014/main" id="{B8B69581-90B3-9A45-AE90-8048C289F91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5" name="Line 8">
            <a:extLst>
              <a:ext uri="{FF2B5EF4-FFF2-40B4-BE49-F238E27FC236}">
                <a16:creationId xmlns:a16="http://schemas.microsoft.com/office/drawing/2014/main" id="{EC6900B7-D251-CF4F-BDE4-91BCC19A5BAC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6" name="Line 9">
            <a:extLst>
              <a:ext uri="{FF2B5EF4-FFF2-40B4-BE49-F238E27FC236}">
                <a16:creationId xmlns:a16="http://schemas.microsoft.com/office/drawing/2014/main" id="{BCBAD67E-F6AA-5F42-86E4-A2EE7E453E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7" name="Line 10">
            <a:extLst>
              <a:ext uri="{FF2B5EF4-FFF2-40B4-BE49-F238E27FC236}">
                <a16:creationId xmlns:a16="http://schemas.microsoft.com/office/drawing/2014/main" id="{AFD35E1F-1A5C-574C-8679-2F5CB4FA09B6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8" name="Line 11">
            <a:extLst>
              <a:ext uri="{FF2B5EF4-FFF2-40B4-BE49-F238E27FC236}">
                <a16:creationId xmlns:a16="http://schemas.microsoft.com/office/drawing/2014/main" id="{53A7A842-BDB3-B54C-80CE-EBA7DCF9A4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9" name="Line 12">
            <a:extLst>
              <a:ext uri="{FF2B5EF4-FFF2-40B4-BE49-F238E27FC236}">
                <a16:creationId xmlns:a16="http://schemas.microsoft.com/office/drawing/2014/main" id="{0AC88F76-5B63-404B-9AF5-806E034162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0" name="Line 13">
            <a:extLst>
              <a:ext uri="{FF2B5EF4-FFF2-40B4-BE49-F238E27FC236}">
                <a16:creationId xmlns:a16="http://schemas.microsoft.com/office/drawing/2014/main" id="{0A23DBB0-999B-5A47-A26E-6CF3036D7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1" name="Line 14">
            <a:extLst>
              <a:ext uri="{FF2B5EF4-FFF2-40B4-BE49-F238E27FC236}">
                <a16:creationId xmlns:a16="http://schemas.microsoft.com/office/drawing/2014/main" id="{C1791788-4ED0-6949-A52B-C1E27054A822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2" name="Line 15">
            <a:extLst>
              <a:ext uri="{FF2B5EF4-FFF2-40B4-BE49-F238E27FC236}">
                <a16:creationId xmlns:a16="http://schemas.microsoft.com/office/drawing/2014/main" id="{D1EDE1F0-B29C-3048-82D6-1368E63D0D1B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3" name="Line 16">
            <a:extLst>
              <a:ext uri="{FF2B5EF4-FFF2-40B4-BE49-F238E27FC236}">
                <a16:creationId xmlns:a16="http://schemas.microsoft.com/office/drawing/2014/main" id="{E741E408-757D-344F-8587-620C37F1E6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4" name="Line 17">
            <a:extLst>
              <a:ext uri="{FF2B5EF4-FFF2-40B4-BE49-F238E27FC236}">
                <a16:creationId xmlns:a16="http://schemas.microsoft.com/office/drawing/2014/main" id="{52D4119F-7C7D-CE4E-8C0A-536253BC6F9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5" name="Line 18">
            <a:extLst>
              <a:ext uri="{FF2B5EF4-FFF2-40B4-BE49-F238E27FC236}">
                <a16:creationId xmlns:a16="http://schemas.microsoft.com/office/drawing/2014/main" id="{BAF9710B-ED3E-3D40-B653-A47BDC1AF5C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810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BFF368F6-3518-F04C-905A-0C30E23FCE17}"/>
              </a:ext>
            </a:extLst>
          </p:cNvPr>
          <p:cNvSpPr/>
          <p:nvPr/>
        </p:nvSpPr>
        <p:spPr>
          <a:xfrm rot="16200000">
            <a:off x="1600200" y="4114800"/>
            <a:ext cx="304800" cy="762000"/>
          </a:xfrm>
          <a:prstGeom prst="leftBrac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DF566E7A-8976-2643-AAF8-88728E819DDE}"/>
              </a:ext>
            </a:extLst>
          </p:cNvPr>
          <p:cNvSpPr/>
          <p:nvPr/>
        </p:nvSpPr>
        <p:spPr>
          <a:xfrm rot="16200000">
            <a:off x="4457700" y="2019300"/>
            <a:ext cx="304800" cy="4953000"/>
          </a:xfrm>
          <a:prstGeom prst="leftBrace">
            <a:avLst/>
          </a:prstGeom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454" name="TextBox 3">
            <a:extLst>
              <a:ext uri="{FF2B5EF4-FFF2-40B4-BE49-F238E27FC236}">
                <a16:creationId xmlns:a16="http://schemas.microsoft.com/office/drawing/2014/main" id="{768C3780-E0CA-0141-8684-14315263B4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00600"/>
            <a:ext cx="1676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allocated for actual array</a:t>
            </a:r>
          </a:p>
        </p:txBody>
      </p:sp>
      <p:sp>
        <p:nvSpPr>
          <p:cNvPr id="18455" name="TextBox 39">
            <a:extLst>
              <a:ext uri="{FF2B5EF4-FFF2-40B4-BE49-F238E27FC236}">
                <a16:creationId xmlns:a16="http://schemas.microsoft.com/office/drawing/2014/main" id="{118E7337-299F-4D4D-8392-B45BE20569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0" y="4800600"/>
            <a:ext cx="2286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extra space for calls to </a:t>
            </a:r>
            <a:r>
              <a:rPr lang="en-US" altLang="en-US" sz="2000" i="1"/>
              <a:t>add</a:t>
            </a:r>
            <a:endParaRPr lang="en-US" altLang="en-US" sz="200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AD8EA-5120-D94C-BE66-A5AFA84E5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Another set data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CF3BF-AE87-0C48-9C3C-0BC5EEFCA5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47577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Idea: store data in a collection of arrays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400" dirty="0"/>
              <a:t>array </a:t>
            </a:r>
            <a:r>
              <a:rPr lang="en-US" sz="2400" i="1" dirty="0"/>
              <a:t>i</a:t>
            </a:r>
            <a:r>
              <a:rPr lang="en-US" sz="2400" dirty="0"/>
              <a:t> has size </a:t>
            </a:r>
            <a:r>
              <a:rPr lang="en-US" sz="2400" i="1" dirty="0"/>
              <a:t>2</a:t>
            </a:r>
            <a:r>
              <a:rPr lang="en-US" sz="2400" i="1" baseline="30000" dirty="0"/>
              <a:t>i</a:t>
            </a:r>
            <a:endParaRPr lang="en-US" sz="2400" baseline="30000" dirty="0"/>
          </a:p>
          <a:p>
            <a:pPr lvl="1">
              <a:buFont typeface="Wingdings" charset="0"/>
              <a:buChar char="l"/>
              <a:defRPr/>
            </a:pPr>
            <a:r>
              <a:rPr lang="en-US" sz="2400" dirty="0"/>
              <a:t>an array is either full or empty (never partially full)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400" dirty="0"/>
              <a:t>each array is stored in sorted order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400" dirty="0"/>
              <a:t>no relationship between arrays</a:t>
            </a:r>
            <a:endParaRPr lang="en-US" sz="2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AF617-199F-D64E-A677-63E8A7D15C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Another set data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9D52D-00DD-734B-9C40-AAFC9536C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757738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Which arrays are full and empty are based on the number of elements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specifically, binary representation of the number of elements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4 items = 100 = A2-full, A1-empty, A</a:t>
            </a:r>
            <a:r>
              <a:rPr lang="en-US" sz="1800" baseline="-25000" dirty="0"/>
              <a:t>0</a:t>
            </a:r>
            <a:r>
              <a:rPr lang="en-US" sz="1800" dirty="0"/>
              <a:t>-empty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11 items = 1011 = A</a:t>
            </a:r>
            <a:r>
              <a:rPr lang="en-US" sz="1800" baseline="-25000" dirty="0"/>
              <a:t>3</a:t>
            </a:r>
            <a:r>
              <a:rPr lang="en-US" sz="1800" dirty="0"/>
              <a:t>-full, A</a:t>
            </a:r>
            <a:r>
              <a:rPr lang="en-US" sz="1800" baseline="-25000" dirty="0"/>
              <a:t>2</a:t>
            </a:r>
            <a:r>
              <a:rPr lang="en-US" sz="1800" dirty="0"/>
              <a:t>-empty, A</a:t>
            </a:r>
            <a:r>
              <a:rPr lang="en-US" sz="1800" baseline="-25000" dirty="0"/>
              <a:t>1</a:t>
            </a:r>
            <a:r>
              <a:rPr lang="en-US" sz="1800" dirty="0"/>
              <a:t>-full, A</a:t>
            </a:r>
            <a:r>
              <a:rPr lang="en-US" sz="1800" baseline="-25000" dirty="0"/>
              <a:t>0</a:t>
            </a:r>
            <a:r>
              <a:rPr lang="en-US" sz="1800" dirty="0"/>
              <a:t>-full</a:t>
            </a:r>
          </a:p>
          <a:p>
            <a:pPr lvl="1">
              <a:buFont typeface="Wingdings" charset="0"/>
              <a:buChar char="l"/>
              <a:defRPr/>
            </a:pPr>
            <a:endParaRPr lang="en-US" sz="1800" dirty="0"/>
          </a:p>
          <a:p>
            <a:pPr lvl="1">
              <a:buFont typeface="Wingdings" charset="0"/>
              <a:buChar char="l"/>
              <a:defRPr/>
            </a:pPr>
            <a:endParaRPr lang="en-US" sz="1800" dirty="0"/>
          </a:p>
          <a:p>
            <a:pPr lvl="1">
              <a:buFont typeface="Wingdings" charset="0"/>
              <a:buChar char="l"/>
              <a:defRPr/>
            </a:pPr>
            <a:endParaRPr lang="en-US" sz="1800" dirty="0"/>
          </a:p>
          <a:p>
            <a:pPr lvl="1">
              <a:buFont typeface="Wingdings" charset="0"/>
              <a:buChar char="l"/>
              <a:defRPr/>
            </a:pPr>
            <a:endParaRPr lang="en-US" sz="1800" dirty="0"/>
          </a:p>
          <a:p>
            <a:pPr lvl="1">
              <a:buFont typeface="Wingdings" charset="0"/>
              <a:buChar char="l"/>
              <a:defRPr/>
            </a:pPr>
            <a:endParaRPr lang="en-US" sz="1800" dirty="0"/>
          </a:p>
          <a:p>
            <a:pPr marL="0" indent="0">
              <a:buFont typeface="Wingdings" charset="0"/>
              <a:buNone/>
              <a:defRPr/>
            </a:pPr>
            <a:endParaRPr lang="en-US" sz="2000" dirty="0"/>
          </a:p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Lookup: binary search through each array</a:t>
            </a:r>
            <a:endParaRPr lang="en-US" sz="1800" dirty="0"/>
          </a:p>
          <a:p>
            <a:pPr lvl="1">
              <a:buFont typeface="Wingdings" charset="0"/>
              <a:buChar char="l"/>
              <a:defRPr/>
            </a:pPr>
            <a:r>
              <a:rPr lang="en-US" sz="1800" dirty="0">
                <a:solidFill>
                  <a:srgbClr val="FF0000"/>
                </a:solidFill>
              </a:rPr>
              <a:t>Worse case runtime?</a:t>
            </a:r>
          </a:p>
        </p:txBody>
      </p:sp>
      <p:sp>
        <p:nvSpPr>
          <p:cNvPr id="36867" name="TextBox 3">
            <a:extLst>
              <a:ext uri="{FF2B5EF4-FFF2-40B4-BE49-F238E27FC236}">
                <a16:creationId xmlns:a16="http://schemas.microsoft.com/office/drawing/2014/main" id="{6C8BD528-0F4B-DD47-9517-B4A30C7C4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124200"/>
            <a:ext cx="433863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[5]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1</a:t>
            </a:r>
            <a:r>
              <a:rPr lang="en-US" altLang="en-US">
                <a:solidFill>
                  <a:srgbClr val="000090"/>
                </a:solidFill>
              </a:rPr>
              <a:t>: [4, 8]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2</a:t>
            </a:r>
            <a:r>
              <a:rPr lang="en-US" altLang="en-US">
                <a:solidFill>
                  <a:srgbClr val="000090"/>
                </a:solidFill>
              </a:rPr>
              <a:t>: empty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3</a:t>
            </a:r>
            <a:r>
              <a:rPr lang="en-US" altLang="en-US">
                <a:solidFill>
                  <a:srgbClr val="000090"/>
                </a:solidFill>
              </a:rPr>
              <a:t>: [2, 6, 9, 12, 13, 16, 20, 25]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A8082-2F01-2241-BB66-0D6BDCB26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Another set data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51852-B289-AE4D-BABB-94664381C6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30480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Lookup: binary search through each array</a:t>
            </a:r>
            <a:endParaRPr lang="en-US" sz="1800" dirty="0"/>
          </a:p>
          <a:p>
            <a:pPr marL="0" indent="0">
              <a:buFont typeface="Wingdings" charset="0"/>
              <a:buNone/>
              <a:defRPr/>
            </a:pPr>
            <a:endParaRPr lang="en-US" sz="2000" dirty="0"/>
          </a:p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Worse case: all arrays are full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>
                <a:solidFill>
                  <a:srgbClr val="0000FF"/>
                </a:solidFill>
              </a:rPr>
              <a:t>number of arrays = number of digits = log 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>
                <a:solidFill>
                  <a:srgbClr val="0000FF"/>
                </a:solidFill>
              </a:rPr>
              <a:t>binary search cost for each array = O(log n)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>
                <a:solidFill>
                  <a:srgbClr val="0000FF"/>
                </a:solidFill>
              </a:rPr>
              <a:t>O(log n log n)</a:t>
            </a:r>
            <a:r>
              <a:rPr lang="en-US" sz="1800" dirty="0"/>
              <a:t> </a:t>
            </a:r>
          </a:p>
        </p:txBody>
      </p:sp>
      <p:sp>
        <p:nvSpPr>
          <p:cNvPr id="37891" name="TextBox 3">
            <a:extLst>
              <a:ext uri="{FF2B5EF4-FFF2-40B4-BE49-F238E27FC236}">
                <a16:creationId xmlns:a16="http://schemas.microsoft.com/office/drawing/2014/main" id="{7B6D5A53-6B36-5048-A79E-C952CF8CA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1524000"/>
            <a:ext cx="4338638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[5]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1</a:t>
            </a:r>
            <a:r>
              <a:rPr lang="en-US" altLang="en-US">
                <a:solidFill>
                  <a:srgbClr val="000090"/>
                </a:solidFill>
              </a:rPr>
              <a:t>: [4, 8]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2</a:t>
            </a:r>
            <a:r>
              <a:rPr lang="en-US" altLang="en-US">
                <a:solidFill>
                  <a:srgbClr val="000090"/>
                </a:solidFill>
              </a:rPr>
              <a:t>: empty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3</a:t>
            </a:r>
            <a:r>
              <a:rPr lang="en-US" altLang="en-US">
                <a:solidFill>
                  <a:srgbClr val="000090"/>
                </a:solidFill>
              </a:rPr>
              <a:t>: [2, 6, 9, 12, 13, 16, 20, 25]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7402A-ABAB-9A4B-8209-5E53A9881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Another set data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0808F-AAF9-8642-A71D-11330FBA4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/>
              <a:t>Insert(A, item)</a:t>
            </a:r>
            <a:endParaRPr lang="en-US" sz="2400" dirty="0"/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starting at </a:t>
            </a:r>
            <a:r>
              <a:rPr lang="en-US" sz="2000" dirty="0" err="1"/>
              <a:t>i</a:t>
            </a:r>
            <a:r>
              <a:rPr lang="en-US" sz="20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as long as the level </a:t>
            </a:r>
            <a:r>
              <a:rPr lang="en-US" sz="2000" i="1" dirty="0" err="1"/>
              <a:t>i</a:t>
            </a:r>
            <a:r>
              <a:rPr lang="en-US" sz="20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800" dirty="0"/>
              <a:t>merge current with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using </a:t>
            </a:r>
            <a:r>
              <a:rPr lang="en-US" sz="1800" i="1" dirty="0"/>
              <a:t>merge</a:t>
            </a:r>
            <a:r>
              <a:rPr lang="en-US" sz="18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8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800" dirty="0" err="1"/>
              <a:t>i</a:t>
            </a:r>
            <a:r>
              <a:rPr lang="en-US" sz="18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 </a:t>
            </a:r>
            <a:r>
              <a:rPr lang="en-US" sz="2000" i="1" dirty="0"/>
              <a:t>A</a:t>
            </a:r>
            <a:r>
              <a:rPr lang="en-US" sz="2000" i="1" baseline="-25000" dirty="0"/>
              <a:t>i</a:t>
            </a:r>
            <a:r>
              <a:rPr lang="en-US" sz="20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8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F46A4-9F01-774E-A441-29B362A34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</a:t>
            </a:r>
            <a:r>
              <a:rPr lang="en-US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39938" name="TextBox 6">
            <a:extLst>
              <a:ext uri="{FF2B5EF4-FFF2-40B4-BE49-F238E27FC236}">
                <a16:creationId xmlns:a16="http://schemas.microsoft.com/office/drawing/2014/main" id="{28CAC3CC-60FD-904B-A8ED-05B81B30E5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752600"/>
            <a:ext cx="15255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empty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AAAEC85-433D-C64A-800B-045DCEFEC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981200"/>
            <a:ext cx="5105400" cy="3352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starting at </a:t>
            </a:r>
            <a:r>
              <a:rPr lang="en-US" sz="1800" dirty="0" err="1"/>
              <a:t>i</a:t>
            </a:r>
            <a:r>
              <a:rPr lang="en-US" sz="18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as long as the level </a:t>
            </a:r>
            <a:r>
              <a:rPr lang="en-US" sz="1800" i="1" dirty="0" err="1"/>
              <a:t>i</a:t>
            </a:r>
            <a:r>
              <a:rPr lang="en-US" sz="18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merge current with </a:t>
            </a: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using </a:t>
            </a:r>
            <a:r>
              <a:rPr lang="en-US" sz="1600" i="1" dirty="0"/>
              <a:t>merge</a:t>
            </a:r>
            <a:r>
              <a:rPr lang="en-US" sz="16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 err="1"/>
              <a:t>i</a:t>
            </a:r>
            <a:r>
              <a:rPr lang="en-US" sz="16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BA87F-E267-B347-AA97-C78FFEDCD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5</a:t>
            </a:r>
          </a:p>
        </p:txBody>
      </p:sp>
      <p:sp>
        <p:nvSpPr>
          <p:cNvPr id="40962" name="TextBox 6">
            <a:extLst>
              <a:ext uri="{FF2B5EF4-FFF2-40B4-BE49-F238E27FC236}">
                <a16:creationId xmlns:a16="http://schemas.microsoft.com/office/drawing/2014/main" id="{AFCDD3CC-F872-5F40-B41C-32DF529356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752600"/>
            <a:ext cx="10302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[5]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0D216AB-9F36-754F-98E9-27463D420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981200"/>
            <a:ext cx="5105400" cy="3352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starting at </a:t>
            </a:r>
            <a:r>
              <a:rPr lang="en-US" sz="1800" dirty="0" err="1"/>
              <a:t>i</a:t>
            </a:r>
            <a:r>
              <a:rPr lang="en-US" sz="18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as long as the level </a:t>
            </a:r>
            <a:r>
              <a:rPr lang="en-US" sz="1800" i="1" dirty="0" err="1"/>
              <a:t>i</a:t>
            </a:r>
            <a:r>
              <a:rPr lang="en-US" sz="18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merge current with </a:t>
            </a: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using </a:t>
            </a:r>
            <a:r>
              <a:rPr lang="en-US" sz="1600" i="1" dirty="0"/>
              <a:t>merge</a:t>
            </a:r>
            <a:r>
              <a:rPr lang="en-US" sz="16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 err="1"/>
              <a:t>i</a:t>
            </a:r>
            <a:r>
              <a:rPr lang="en-US" sz="16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7BE8E-0D81-B04E-A335-1CEA1BD02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</a:t>
            </a:r>
            <a:r>
              <a:rPr lang="en-US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41986" name="TextBox 6">
            <a:extLst>
              <a:ext uri="{FF2B5EF4-FFF2-40B4-BE49-F238E27FC236}">
                <a16:creationId xmlns:a16="http://schemas.microsoft.com/office/drawing/2014/main" id="{9255E720-9FE4-F340-8FEF-CE691A000F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752600"/>
            <a:ext cx="10302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[5]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40D95A0-E234-2E47-B91D-CB6BECE2C2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981200"/>
            <a:ext cx="5105400" cy="3352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starting at </a:t>
            </a:r>
            <a:r>
              <a:rPr lang="en-US" sz="1800" dirty="0" err="1"/>
              <a:t>i</a:t>
            </a:r>
            <a:r>
              <a:rPr lang="en-US" sz="18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as long as the level </a:t>
            </a:r>
            <a:r>
              <a:rPr lang="en-US" sz="1800" i="1" dirty="0" err="1"/>
              <a:t>i</a:t>
            </a:r>
            <a:r>
              <a:rPr lang="en-US" sz="18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merge current with </a:t>
            </a: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using </a:t>
            </a:r>
            <a:r>
              <a:rPr lang="en-US" sz="1600" i="1" dirty="0"/>
              <a:t>merge</a:t>
            </a:r>
            <a:r>
              <a:rPr lang="en-US" sz="16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 err="1"/>
              <a:t>i</a:t>
            </a:r>
            <a:r>
              <a:rPr lang="en-US" sz="16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544E2-6D06-4142-B2FB-73F7BEA38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6</a:t>
            </a:r>
          </a:p>
        </p:txBody>
      </p:sp>
      <p:sp>
        <p:nvSpPr>
          <p:cNvPr id="43010" name="TextBox 6">
            <a:extLst>
              <a:ext uri="{FF2B5EF4-FFF2-40B4-BE49-F238E27FC236}">
                <a16:creationId xmlns:a16="http://schemas.microsoft.com/office/drawing/2014/main" id="{003E6C53-8586-FF41-8569-50F6F127B8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752600"/>
            <a:ext cx="1525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empty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1</a:t>
            </a:r>
            <a:r>
              <a:rPr lang="en-US" altLang="en-US">
                <a:solidFill>
                  <a:srgbClr val="000090"/>
                </a:solidFill>
              </a:rPr>
              <a:t>: [5, 6]</a:t>
            </a:r>
          </a:p>
          <a:p>
            <a:pPr eaLnBrk="1" hangingPunct="1"/>
            <a:endParaRPr lang="en-US" altLang="en-US">
              <a:solidFill>
                <a:srgbClr val="00009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0CEE880-837D-D146-AEBB-2543AC1120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981200"/>
            <a:ext cx="5105400" cy="3352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starting at </a:t>
            </a:r>
            <a:r>
              <a:rPr lang="en-US" sz="1800" dirty="0" err="1"/>
              <a:t>i</a:t>
            </a:r>
            <a:r>
              <a:rPr lang="en-US" sz="18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as long as the level </a:t>
            </a:r>
            <a:r>
              <a:rPr lang="en-US" sz="1800" i="1" dirty="0" err="1"/>
              <a:t>i</a:t>
            </a:r>
            <a:r>
              <a:rPr lang="en-US" sz="18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merge current with </a:t>
            </a: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using </a:t>
            </a:r>
            <a:r>
              <a:rPr lang="en-US" sz="1600" i="1" dirty="0"/>
              <a:t>merge</a:t>
            </a:r>
            <a:r>
              <a:rPr lang="en-US" sz="16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 err="1"/>
              <a:t>i</a:t>
            </a:r>
            <a:r>
              <a:rPr lang="en-US" sz="16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EA817-B198-D24F-BF55-99E9F12A3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</a:t>
            </a:r>
            <a:r>
              <a:rPr lang="en-US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44034" name="TextBox 6">
            <a:extLst>
              <a:ext uri="{FF2B5EF4-FFF2-40B4-BE49-F238E27FC236}">
                <a16:creationId xmlns:a16="http://schemas.microsoft.com/office/drawing/2014/main" id="{786E4087-058D-4043-927F-B43288628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752600"/>
            <a:ext cx="1525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empty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1</a:t>
            </a:r>
            <a:r>
              <a:rPr lang="en-US" altLang="en-US">
                <a:solidFill>
                  <a:srgbClr val="000090"/>
                </a:solidFill>
              </a:rPr>
              <a:t>: [5, 6]</a:t>
            </a:r>
          </a:p>
          <a:p>
            <a:pPr eaLnBrk="1" hangingPunct="1"/>
            <a:endParaRPr lang="en-US" altLang="en-US">
              <a:solidFill>
                <a:srgbClr val="00009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DB266FB-16EF-2D4A-8DC1-BE97F5D6EF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981200"/>
            <a:ext cx="5105400" cy="3352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starting at </a:t>
            </a:r>
            <a:r>
              <a:rPr lang="en-US" sz="1800" dirty="0" err="1"/>
              <a:t>i</a:t>
            </a:r>
            <a:r>
              <a:rPr lang="en-US" sz="18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as long as the level </a:t>
            </a:r>
            <a:r>
              <a:rPr lang="en-US" sz="1800" i="1" dirty="0" err="1"/>
              <a:t>i</a:t>
            </a:r>
            <a:r>
              <a:rPr lang="en-US" sz="18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merge current with </a:t>
            </a: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using </a:t>
            </a:r>
            <a:r>
              <a:rPr lang="en-US" sz="1600" i="1" dirty="0"/>
              <a:t>merge</a:t>
            </a:r>
            <a:r>
              <a:rPr lang="en-US" sz="16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 err="1"/>
              <a:t>i</a:t>
            </a:r>
            <a:r>
              <a:rPr lang="en-US" sz="16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19EB4-50B3-5448-9491-6319E36B8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12</a:t>
            </a:r>
          </a:p>
        </p:txBody>
      </p:sp>
      <p:sp>
        <p:nvSpPr>
          <p:cNvPr id="45058" name="TextBox 6">
            <a:extLst>
              <a:ext uri="{FF2B5EF4-FFF2-40B4-BE49-F238E27FC236}">
                <a16:creationId xmlns:a16="http://schemas.microsoft.com/office/drawing/2014/main" id="{1777E6F3-26D8-9443-A0C5-7145A38E8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752600"/>
            <a:ext cx="1371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[12]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1</a:t>
            </a:r>
            <a:r>
              <a:rPr lang="en-US" altLang="en-US">
                <a:solidFill>
                  <a:srgbClr val="000090"/>
                </a:solidFill>
              </a:rPr>
              <a:t>: [5, 6]</a:t>
            </a:r>
          </a:p>
          <a:p>
            <a:pPr eaLnBrk="1" hangingPunct="1"/>
            <a:endParaRPr lang="en-US" altLang="en-US">
              <a:solidFill>
                <a:srgbClr val="00009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CFF7214-F1D0-0045-9B00-4051000596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981200"/>
            <a:ext cx="5105400" cy="3352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starting at </a:t>
            </a:r>
            <a:r>
              <a:rPr lang="en-US" sz="1800" dirty="0" err="1"/>
              <a:t>i</a:t>
            </a:r>
            <a:r>
              <a:rPr lang="en-US" sz="18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as long as the level </a:t>
            </a:r>
            <a:r>
              <a:rPr lang="en-US" sz="1800" i="1" dirty="0" err="1"/>
              <a:t>i</a:t>
            </a:r>
            <a:r>
              <a:rPr lang="en-US" sz="18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merge current with </a:t>
            </a: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using </a:t>
            </a:r>
            <a:r>
              <a:rPr lang="en-US" sz="1600" i="1" dirty="0"/>
              <a:t>merge</a:t>
            </a:r>
            <a:r>
              <a:rPr lang="en-US" sz="16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 err="1"/>
              <a:t>i</a:t>
            </a:r>
            <a:r>
              <a:rPr lang="en-US" sz="16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">
            <a:extLst>
              <a:ext uri="{FF2B5EF4-FFF2-40B4-BE49-F238E27FC236}">
                <a16:creationId xmlns:a16="http://schemas.microsoft.com/office/drawing/2014/main" id="{77EE1C05-31A8-C348-85E3-F194B85543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5105400"/>
            <a:ext cx="5715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0AC8373-6FC0-A34D-9E8C-721648E2F7BE}"/>
              </a:ext>
            </a:extLst>
          </p:cNvPr>
          <p:cNvSpPr/>
          <p:nvPr/>
        </p:nvSpPr>
        <p:spPr>
          <a:xfrm>
            <a:off x="2133600" y="5105400"/>
            <a:ext cx="381000" cy="381000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id="{A6442626-873F-2044-98C1-ACE6BE8EF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352800"/>
            <a:ext cx="5715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CAA86CA-548E-D541-86D6-718F2215346D}"/>
              </a:ext>
            </a:extLst>
          </p:cNvPr>
          <p:cNvSpPr/>
          <p:nvPr/>
        </p:nvSpPr>
        <p:spPr>
          <a:xfrm>
            <a:off x="2133600" y="3352800"/>
            <a:ext cx="49530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2BC8B628-8007-5149-AC2A-DCE5C929ED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Extensible array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CC17872-8E47-834A-8419-F6E3EF7A05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1785938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Idea 2: Allocate extra, unused memory and save room to add elements</a:t>
            </a:r>
            <a:br>
              <a:rPr lang="en-US" sz="2400" dirty="0">
                <a:solidFill>
                  <a:srgbClr val="0000FF"/>
                </a:solidFill>
                <a:cs typeface="+mn-cs"/>
              </a:rPr>
            </a:br>
            <a:endParaRPr lang="en-US" sz="2400" dirty="0">
              <a:solidFill>
                <a:srgbClr val="000000"/>
              </a:solidFill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cs typeface="+mn-cs"/>
              </a:rPr>
              <a:t>Adding an item:</a:t>
            </a:r>
          </a:p>
        </p:txBody>
      </p:sp>
      <p:grpSp>
        <p:nvGrpSpPr>
          <p:cNvPr id="19463" name="Group 20">
            <a:extLst>
              <a:ext uri="{FF2B5EF4-FFF2-40B4-BE49-F238E27FC236}">
                <a16:creationId xmlns:a16="http://schemas.microsoft.com/office/drawing/2014/main" id="{736A3083-350A-1F4F-85D7-B310C405D04A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990600"/>
            <a:ext cx="5715000" cy="381000"/>
            <a:chOff x="768" y="624"/>
            <a:chExt cx="3600" cy="240"/>
          </a:xfrm>
        </p:grpSpPr>
        <p:sp>
          <p:nvSpPr>
            <p:cNvPr id="13316" name="Rectangle 4">
              <a:extLst>
                <a:ext uri="{FF2B5EF4-FFF2-40B4-BE49-F238E27FC236}">
                  <a16:creationId xmlns:a16="http://schemas.microsoft.com/office/drawing/2014/main" id="{B8551E32-DDF2-FE44-A945-3CA014EA42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7" name="Line 5">
              <a:extLst>
                <a:ext uri="{FF2B5EF4-FFF2-40B4-BE49-F238E27FC236}">
                  <a16:creationId xmlns:a16="http://schemas.microsoft.com/office/drawing/2014/main" id="{14A391B4-7BDC-B045-9A18-3C135779FB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8" name="Line 6">
              <a:extLst>
                <a:ext uri="{FF2B5EF4-FFF2-40B4-BE49-F238E27FC236}">
                  <a16:creationId xmlns:a16="http://schemas.microsoft.com/office/drawing/2014/main" id="{50155677-B504-8B4D-9D94-B671640273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9" name="Line 7">
              <a:extLst>
                <a:ext uri="{FF2B5EF4-FFF2-40B4-BE49-F238E27FC236}">
                  <a16:creationId xmlns:a16="http://schemas.microsoft.com/office/drawing/2014/main" id="{AFFD5B40-3D22-DA48-A3B1-707C301FA6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0" name="Line 8">
              <a:extLst>
                <a:ext uri="{FF2B5EF4-FFF2-40B4-BE49-F238E27FC236}">
                  <a16:creationId xmlns:a16="http://schemas.microsoft.com/office/drawing/2014/main" id="{893C47C9-F271-7741-B98A-393736D15D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1" name="Line 9">
              <a:extLst>
                <a:ext uri="{FF2B5EF4-FFF2-40B4-BE49-F238E27FC236}">
                  <a16:creationId xmlns:a16="http://schemas.microsoft.com/office/drawing/2014/main" id="{3FA2B273-67F0-7543-A62F-4BD8411207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2" name="Line 10">
              <a:extLst>
                <a:ext uri="{FF2B5EF4-FFF2-40B4-BE49-F238E27FC236}">
                  <a16:creationId xmlns:a16="http://schemas.microsoft.com/office/drawing/2014/main" id="{DB6DA324-8985-EB47-AE82-EEE83030DF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3" name="Line 11">
              <a:extLst>
                <a:ext uri="{FF2B5EF4-FFF2-40B4-BE49-F238E27FC236}">
                  <a16:creationId xmlns:a16="http://schemas.microsoft.com/office/drawing/2014/main" id="{1F0042FC-5FE0-5741-B594-65246B6AAC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4" name="Line 12">
              <a:extLst>
                <a:ext uri="{FF2B5EF4-FFF2-40B4-BE49-F238E27FC236}">
                  <a16:creationId xmlns:a16="http://schemas.microsoft.com/office/drawing/2014/main" id="{AAF70ED9-0863-4740-B8B9-C21402B846E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5" name="Line 13">
              <a:extLst>
                <a:ext uri="{FF2B5EF4-FFF2-40B4-BE49-F238E27FC236}">
                  <a16:creationId xmlns:a16="http://schemas.microsoft.com/office/drawing/2014/main" id="{5846B6A3-E65D-FD40-8657-D65AAA7F5C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6" name="Line 14">
              <a:extLst>
                <a:ext uri="{FF2B5EF4-FFF2-40B4-BE49-F238E27FC236}">
                  <a16:creationId xmlns:a16="http://schemas.microsoft.com/office/drawing/2014/main" id="{E79277F5-CEDB-AA40-925B-0AAA6E0E4F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7" name="Line 15">
              <a:extLst>
                <a:ext uri="{FF2B5EF4-FFF2-40B4-BE49-F238E27FC236}">
                  <a16:creationId xmlns:a16="http://schemas.microsoft.com/office/drawing/2014/main" id="{B5DAF230-0096-1142-91E3-3513782A23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8" name="Line 16">
              <a:extLst>
                <a:ext uri="{FF2B5EF4-FFF2-40B4-BE49-F238E27FC236}">
                  <a16:creationId xmlns:a16="http://schemas.microsoft.com/office/drawing/2014/main" id="{1146CD40-18EB-DE40-AE6E-72E2D01FAE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9" name="Line 17">
              <a:extLst>
                <a:ext uri="{FF2B5EF4-FFF2-40B4-BE49-F238E27FC236}">
                  <a16:creationId xmlns:a16="http://schemas.microsoft.com/office/drawing/2014/main" id="{39007F19-BF92-AE43-BBE4-FE6F7E7C33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30" name="Line 18">
              <a:extLst>
                <a:ext uri="{FF2B5EF4-FFF2-40B4-BE49-F238E27FC236}">
                  <a16:creationId xmlns:a16="http://schemas.microsoft.com/office/drawing/2014/main" id="{8CFB42FE-7E4D-314B-B492-857F702817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2" name="Line 5">
            <a:extLst>
              <a:ext uri="{FF2B5EF4-FFF2-40B4-BE49-F238E27FC236}">
                <a16:creationId xmlns:a16="http://schemas.microsoft.com/office/drawing/2014/main" id="{C9470EE8-1594-E04C-AA01-286FB235D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3" name="Line 6">
            <a:extLst>
              <a:ext uri="{FF2B5EF4-FFF2-40B4-BE49-F238E27FC236}">
                <a16:creationId xmlns:a16="http://schemas.microsoft.com/office/drawing/2014/main" id="{EF2703B8-953C-2340-A25D-10CDD32CB0E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4" name="Line 7">
            <a:extLst>
              <a:ext uri="{FF2B5EF4-FFF2-40B4-BE49-F238E27FC236}">
                <a16:creationId xmlns:a16="http://schemas.microsoft.com/office/drawing/2014/main" id="{40D561E0-5DF2-A549-BF57-A3197BD8CE78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5" name="Line 8">
            <a:extLst>
              <a:ext uri="{FF2B5EF4-FFF2-40B4-BE49-F238E27FC236}">
                <a16:creationId xmlns:a16="http://schemas.microsoft.com/office/drawing/2014/main" id="{ADEAE4C6-ECDE-E840-9992-7344717F50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6" name="Line 9">
            <a:extLst>
              <a:ext uri="{FF2B5EF4-FFF2-40B4-BE49-F238E27FC236}">
                <a16:creationId xmlns:a16="http://schemas.microsoft.com/office/drawing/2014/main" id="{DC32F52E-FBD0-D64F-83E5-2AA4757AAF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7" name="Line 10">
            <a:extLst>
              <a:ext uri="{FF2B5EF4-FFF2-40B4-BE49-F238E27FC236}">
                <a16:creationId xmlns:a16="http://schemas.microsoft.com/office/drawing/2014/main" id="{50081E53-FF03-C548-A532-0AE43AD3F8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8" name="Line 11">
            <a:extLst>
              <a:ext uri="{FF2B5EF4-FFF2-40B4-BE49-F238E27FC236}">
                <a16:creationId xmlns:a16="http://schemas.microsoft.com/office/drawing/2014/main" id="{A1D3DD75-F392-9A45-8814-7B67BAA91FD3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9" name="Line 12">
            <a:extLst>
              <a:ext uri="{FF2B5EF4-FFF2-40B4-BE49-F238E27FC236}">
                <a16:creationId xmlns:a16="http://schemas.microsoft.com/office/drawing/2014/main" id="{228FE766-FCA8-7749-8D88-45241419883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0" name="Line 13">
            <a:extLst>
              <a:ext uri="{FF2B5EF4-FFF2-40B4-BE49-F238E27FC236}">
                <a16:creationId xmlns:a16="http://schemas.microsoft.com/office/drawing/2014/main" id="{3DD74EDA-C05D-3046-A965-0EC00330B53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1" name="Line 14">
            <a:extLst>
              <a:ext uri="{FF2B5EF4-FFF2-40B4-BE49-F238E27FC236}">
                <a16:creationId xmlns:a16="http://schemas.microsoft.com/office/drawing/2014/main" id="{CA7F5F6C-9C34-164A-9526-E863DC0E1F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2" name="Line 15">
            <a:extLst>
              <a:ext uri="{FF2B5EF4-FFF2-40B4-BE49-F238E27FC236}">
                <a16:creationId xmlns:a16="http://schemas.microsoft.com/office/drawing/2014/main" id="{4A5F0353-BCE5-E446-8032-511678175AD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3" name="Line 16">
            <a:extLst>
              <a:ext uri="{FF2B5EF4-FFF2-40B4-BE49-F238E27FC236}">
                <a16:creationId xmlns:a16="http://schemas.microsoft.com/office/drawing/2014/main" id="{882F9A4C-15FF-CF42-8516-EED1A73683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4" name="Line 17">
            <a:extLst>
              <a:ext uri="{FF2B5EF4-FFF2-40B4-BE49-F238E27FC236}">
                <a16:creationId xmlns:a16="http://schemas.microsoft.com/office/drawing/2014/main" id="{F6D1D50A-1A67-0543-8A21-A9BBB41D9DE1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5" name="Line 18">
            <a:extLst>
              <a:ext uri="{FF2B5EF4-FFF2-40B4-BE49-F238E27FC236}">
                <a16:creationId xmlns:a16="http://schemas.microsoft.com/office/drawing/2014/main" id="{AD9E7296-7B28-9F48-985D-3E75425AC0C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1" name="Down Arrow 40">
            <a:extLst>
              <a:ext uri="{FF2B5EF4-FFF2-40B4-BE49-F238E27FC236}">
                <a16:creationId xmlns:a16="http://schemas.microsoft.com/office/drawing/2014/main" id="{6C187A06-EA37-E849-9411-F2B1DA51A8C5}"/>
              </a:ext>
            </a:extLst>
          </p:cNvPr>
          <p:cNvSpPr/>
          <p:nvPr/>
        </p:nvSpPr>
        <p:spPr>
          <a:xfrm>
            <a:off x="3581400" y="3962400"/>
            <a:ext cx="1066800" cy="9906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CAFD16D-0043-E148-BA13-7848B68D6F9A}"/>
              </a:ext>
            </a:extLst>
          </p:cNvPr>
          <p:cNvSpPr/>
          <p:nvPr/>
        </p:nvSpPr>
        <p:spPr>
          <a:xfrm>
            <a:off x="2514600" y="5105400"/>
            <a:ext cx="45720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Line 5">
            <a:extLst>
              <a:ext uri="{FF2B5EF4-FFF2-40B4-BE49-F238E27FC236}">
                <a16:creationId xmlns:a16="http://schemas.microsoft.com/office/drawing/2014/main" id="{714A32A7-3001-F64B-A609-52C0C3D8DF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5" name="Line 6">
            <a:extLst>
              <a:ext uri="{FF2B5EF4-FFF2-40B4-BE49-F238E27FC236}">
                <a16:creationId xmlns:a16="http://schemas.microsoft.com/office/drawing/2014/main" id="{25AB8906-0716-7040-AFFA-A82DDD3C49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6" name="Line 7">
            <a:extLst>
              <a:ext uri="{FF2B5EF4-FFF2-40B4-BE49-F238E27FC236}">
                <a16:creationId xmlns:a16="http://schemas.microsoft.com/office/drawing/2014/main" id="{F9A43AAA-9A26-C642-AD8E-B4F3FDF63AA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7" name="Line 8">
            <a:extLst>
              <a:ext uri="{FF2B5EF4-FFF2-40B4-BE49-F238E27FC236}">
                <a16:creationId xmlns:a16="http://schemas.microsoft.com/office/drawing/2014/main" id="{F62D194B-FC49-5C42-B1B0-4A4AFA0473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8" name="Line 9">
            <a:extLst>
              <a:ext uri="{FF2B5EF4-FFF2-40B4-BE49-F238E27FC236}">
                <a16:creationId xmlns:a16="http://schemas.microsoft.com/office/drawing/2014/main" id="{FB683D9C-5716-F24F-9882-35D1B8A02EF6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9" name="Line 10">
            <a:extLst>
              <a:ext uri="{FF2B5EF4-FFF2-40B4-BE49-F238E27FC236}">
                <a16:creationId xmlns:a16="http://schemas.microsoft.com/office/drawing/2014/main" id="{AC9AB994-5B20-FA4D-B0D5-94809D261F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0" name="Line 11">
            <a:extLst>
              <a:ext uri="{FF2B5EF4-FFF2-40B4-BE49-F238E27FC236}">
                <a16:creationId xmlns:a16="http://schemas.microsoft.com/office/drawing/2014/main" id="{B94D0E5F-3420-4049-82B5-297CA29D66C7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1" name="Line 12">
            <a:extLst>
              <a:ext uri="{FF2B5EF4-FFF2-40B4-BE49-F238E27FC236}">
                <a16:creationId xmlns:a16="http://schemas.microsoft.com/office/drawing/2014/main" id="{1DAAF45A-ED2E-A74E-A34F-9536F54FCCA3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2" name="Line 13">
            <a:extLst>
              <a:ext uri="{FF2B5EF4-FFF2-40B4-BE49-F238E27FC236}">
                <a16:creationId xmlns:a16="http://schemas.microsoft.com/office/drawing/2014/main" id="{9C49B2B6-F396-504A-B887-F5BE5836ECCB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3" name="Line 14">
            <a:extLst>
              <a:ext uri="{FF2B5EF4-FFF2-40B4-BE49-F238E27FC236}">
                <a16:creationId xmlns:a16="http://schemas.microsoft.com/office/drawing/2014/main" id="{C8A49911-3348-6541-A71C-D997F7848F4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4" name="Line 15">
            <a:extLst>
              <a:ext uri="{FF2B5EF4-FFF2-40B4-BE49-F238E27FC236}">
                <a16:creationId xmlns:a16="http://schemas.microsoft.com/office/drawing/2014/main" id="{D534BFB5-EDF1-DE4A-9D9A-2BFD0F11967C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5" name="Line 16">
            <a:extLst>
              <a:ext uri="{FF2B5EF4-FFF2-40B4-BE49-F238E27FC236}">
                <a16:creationId xmlns:a16="http://schemas.microsoft.com/office/drawing/2014/main" id="{5468A087-B3E0-7E48-A334-75EC13924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6" name="Line 17">
            <a:extLst>
              <a:ext uri="{FF2B5EF4-FFF2-40B4-BE49-F238E27FC236}">
                <a16:creationId xmlns:a16="http://schemas.microsoft.com/office/drawing/2014/main" id="{BC02872C-B38D-F245-B7B9-7B6CEF0B6ADD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7" name="Line 18">
            <a:extLst>
              <a:ext uri="{FF2B5EF4-FFF2-40B4-BE49-F238E27FC236}">
                <a16:creationId xmlns:a16="http://schemas.microsoft.com/office/drawing/2014/main" id="{169978B5-53D9-3649-A3D1-C5E4080B9EA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5105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19494" name="TextBox 58">
            <a:extLst>
              <a:ext uri="{FF2B5EF4-FFF2-40B4-BE49-F238E27FC236}">
                <a16:creationId xmlns:a16="http://schemas.microsoft.com/office/drawing/2014/main" id="{FB247FCE-AE66-E847-BCC2-5E5BA31690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71500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Running time: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E6157F8-AB93-0846-B19E-55D2C7FAC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</a:rPr>
              <a:t>Θ(1)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211BE7D-9645-1B4C-9232-EC945FE301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571500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Problems?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1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8F65C-154F-3D48-B4C3-11E7DB9A2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</a:t>
            </a:r>
            <a:r>
              <a:rPr lang="en-US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46082" name="TextBox 6">
            <a:extLst>
              <a:ext uri="{FF2B5EF4-FFF2-40B4-BE49-F238E27FC236}">
                <a16:creationId xmlns:a16="http://schemas.microsoft.com/office/drawing/2014/main" id="{676A091F-AA36-A043-8444-8130EAC5C5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752600"/>
            <a:ext cx="1371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[12]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1</a:t>
            </a:r>
            <a:r>
              <a:rPr lang="en-US" altLang="en-US">
                <a:solidFill>
                  <a:srgbClr val="000090"/>
                </a:solidFill>
              </a:rPr>
              <a:t>: [5, 6]</a:t>
            </a:r>
          </a:p>
          <a:p>
            <a:pPr eaLnBrk="1" hangingPunct="1"/>
            <a:endParaRPr lang="en-US" altLang="en-US">
              <a:solidFill>
                <a:srgbClr val="00009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1D476F0-9C8B-194C-86AB-26AD351DD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981200"/>
            <a:ext cx="5105400" cy="3352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starting at </a:t>
            </a:r>
            <a:r>
              <a:rPr lang="en-US" sz="1800" dirty="0" err="1"/>
              <a:t>i</a:t>
            </a:r>
            <a:r>
              <a:rPr lang="en-US" sz="18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as long as the level </a:t>
            </a:r>
            <a:r>
              <a:rPr lang="en-US" sz="1800" i="1" dirty="0" err="1"/>
              <a:t>i</a:t>
            </a:r>
            <a:r>
              <a:rPr lang="en-US" sz="18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merge current with </a:t>
            </a: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using </a:t>
            </a:r>
            <a:r>
              <a:rPr lang="en-US" sz="1600" i="1" dirty="0"/>
              <a:t>merge</a:t>
            </a:r>
            <a:r>
              <a:rPr lang="en-US" sz="16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 err="1"/>
              <a:t>i</a:t>
            </a:r>
            <a:r>
              <a:rPr lang="en-US" sz="16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F7582-ADAB-6F42-B9EB-F0A9DD5D6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4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47106" name="TextBox 6">
            <a:extLst>
              <a:ext uri="{FF2B5EF4-FFF2-40B4-BE49-F238E27FC236}">
                <a16:creationId xmlns:a16="http://schemas.microsoft.com/office/drawing/2014/main" id="{D29E458C-DF47-7E4D-AA5C-22248032E4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752600"/>
            <a:ext cx="22272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empty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1</a:t>
            </a:r>
            <a:r>
              <a:rPr lang="en-US" altLang="en-US">
                <a:solidFill>
                  <a:srgbClr val="000090"/>
                </a:solidFill>
              </a:rPr>
              <a:t>: empty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2</a:t>
            </a:r>
            <a:r>
              <a:rPr lang="en-US" altLang="en-US">
                <a:solidFill>
                  <a:srgbClr val="000090"/>
                </a:solidFill>
              </a:rPr>
              <a:t>: [4, 5, 6, 12]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E07ED97-A527-2C49-925B-7EB45E893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981200"/>
            <a:ext cx="5105400" cy="3352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starting at </a:t>
            </a:r>
            <a:r>
              <a:rPr lang="en-US" sz="1800" dirty="0" err="1"/>
              <a:t>i</a:t>
            </a:r>
            <a:r>
              <a:rPr lang="en-US" sz="18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as long as the level </a:t>
            </a:r>
            <a:r>
              <a:rPr lang="en-US" sz="1800" i="1" dirty="0" err="1"/>
              <a:t>i</a:t>
            </a:r>
            <a:r>
              <a:rPr lang="en-US" sz="18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merge current with </a:t>
            </a: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using </a:t>
            </a:r>
            <a:r>
              <a:rPr lang="en-US" sz="1600" i="1" dirty="0"/>
              <a:t>merge</a:t>
            </a:r>
            <a:r>
              <a:rPr lang="en-US" sz="16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 err="1"/>
              <a:t>i</a:t>
            </a:r>
            <a:r>
              <a:rPr lang="en-US" sz="16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ECB0A-0FB0-B64A-BEAC-064736C45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</a:t>
            </a:r>
            <a:r>
              <a:rPr lang="en-US" dirty="0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48130" name="TextBox 6">
            <a:extLst>
              <a:ext uri="{FF2B5EF4-FFF2-40B4-BE49-F238E27FC236}">
                <a16:creationId xmlns:a16="http://schemas.microsoft.com/office/drawing/2014/main" id="{CDB225CC-F135-1446-B7B9-3F6A94DD9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752600"/>
            <a:ext cx="22272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empty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1</a:t>
            </a:r>
            <a:r>
              <a:rPr lang="en-US" altLang="en-US">
                <a:solidFill>
                  <a:srgbClr val="000090"/>
                </a:solidFill>
              </a:rPr>
              <a:t>: empty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2</a:t>
            </a:r>
            <a:r>
              <a:rPr lang="en-US" altLang="en-US">
                <a:solidFill>
                  <a:srgbClr val="000090"/>
                </a:solidFill>
              </a:rPr>
              <a:t>: [4, 5, 6, 12]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A4B6507-E64A-0C47-8C76-549616216A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981200"/>
            <a:ext cx="5105400" cy="3352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starting at </a:t>
            </a:r>
            <a:r>
              <a:rPr lang="en-US" sz="1800" dirty="0" err="1"/>
              <a:t>i</a:t>
            </a:r>
            <a:r>
              <a:rPr lang="en-US" sz="18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as long as the level </a:t>
            </a:r>
            <a:r>
              <a:rPr lang="en-US" sz="1800" i="1" dirty="0" err="1"/>
              <a:t>i</a:t>
            </a:r>
            <a:r>
              <a:rPr lang="en-US" sz="18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merge current with </a:t>
            </a: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using </a:t>
            </a:r>
            <a:r>
              <a:rPr lang="en-US" sz="1600" i="1" dirty="0"/>
              <a:t>merge</a:t>
            </a:r>
            <a:r>
              <a:rPr lang="en-US" sz="16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 err="1"/>
              <a:t>i</a:t>
            </a:r>
            <a:r>
              <a:rPr lang="en-US" sz="16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78ADA-4FE4-4F45-91EC-DE7B0BDD7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23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49154" name="TextBox 6">
            <a:extLst>
              <a:ext uri="{FF2B5EF4-FFF2-40B4-BE49-F238E27FC236}">
                <a16:creationId xmlns:a16="http://schemas.microsoft.com/office/drawing/2014/main" id="{0D565F07-20DD-7842-BBB7-BC3D88E366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2813" y="1752600"/>
            <a:ext cx="22272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0</a:t>
            </a:r>
            <a:r>
              <a:rPr lang="en-US" altLang="en-US">
                <a:solidFill>
                  <a:srgbClr val="000090"/>
                </a:solidFill>
              </a:rPr>
              <a:t>: [23]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1</a:t>
            </a:r>
            <a:r>
              <a:rPr lang="en-US" altLang="en-US">
                <a:solidFill>
                  <a:srgbClr val="000090"/>
                </a:solidFill>
              </a:rPr>
              <a:t>: empty</a:t>
            </a:r>
          </a:p>
          <a:p>
            <a:pPr eaLnBrk="1" hangingPunct="1"/>
            <a:r>
              <a:rPr lang="en-US" altLang="en-US">
                <a:solidFill>
                  <a:srgbClr val="000090"/>
                </a:solidFill>
              </a:rPr>
              <a:t>A</a:t>
            </a:r>
            <a:r>
              <a:rPr lang="en-US" altLang="en-US" baseline="-25000">
                <a:solidFill>
                  <a:srgbClr val="000090"/>
                </a:solidFill>
              </a:rPr>
              <a:t>2</a:t>
            </a:r>
            <a:r>
              <a:rPr lang="en-US" altLang="en-US">
                <a:solidFill>
                  <a:srgbClr val="000090"/>
                </a:solidFill>
              </a:rPr>
              <a:t>: [4, 5, 6, 12]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35147BA-65CD-B444-8737-1FDAABB55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981200"/>
            <a:ext cx="5105400" cy="3352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0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starting at </a:t>
            </a:r>
            <a:r>
              <a:rPr lang="en-US" sz="1800" dirty="0" err="1"/>
              <a:t>i</a:t>
            </a:r>
            <a:r>
              <a:rPr lang="en-US" sz="18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as long as the level </a:t>
            </a:r>
            <a:r>
              <a:rPr lang="en-US" sz="1800" i="1" dirty="0" err="1"/>
              <a:t>i</a:t>
            </a:r>
            <a:r>
              <a:rPr lang="en-US" sz="18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merge current with </a:t>
            </a: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using </a:t>
            </a:r>
            <a:r>
              <a:rPr lang="en-US" sz="1600" i="1" dirty="0"/>
              <a:t>merge</a:t>
            </a:r>
            <a:r>
              <a:rPr lang="en-US" sz="16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i="1" dirty="0"/>
              <a:t>A</a:t>
            </a:r>
            <a:r>
              <a:rPr lang="en-US" sz="1600" i="1" baseline="-25000" dirty="0"/>
              <a:t>i</a:t>
            </a:r>
            <a:r>
              <a:rPr lang="en-US" sz="16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600" dirty="0" err="1"/>
              <a:t>i</a:t>
            </a:r>
            <a:r>
              <a:rPr lang="en-US" sz="16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1800" dirty="0"/>
              <a:t>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6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87F90-1757-AD46-BBB2-2A41DF1F05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Another set data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1F20E-59E5-FD48-9307-5964DF4939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8229600" cy="34623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400" dirty="0"/>
              <a:t>Insert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starting at </a:t>
            </a:r>
            <a:r>
              <a:rPr lang="en-US" sz="2000" dirty="0" err="1"/>
              <a:t>i</a:t>
            </a:r>
            <a:r>
              <a:rPr lang="en-US" sz="2000" dirty="0"/>
              <a:t> = 0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current = [item]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as long as the level </a:t>
            </a:r>
            <a:r>
              <a:rPr lang="en-US" sz="2000" i="1" dirty="0" err="1"/>
              <a:t>i</a:t>
            </a:r>
            <a:r>
              <a:rPr lang="en-US" sz="2000" dirty="0"/>
              <a:t> is full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800" dirty="0"/>
              <a:t>merge current with </a:t>
            </a: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using </a:t>
            </a:r>
            <a:r>
              <a:rPr lang="en-US" sz="1800" i="1" dirty="0"/>
              <a:t>merge</a:t>
            </a:r>
            <a:r>
              <a:rPr lang="en-US" sz="1800" dirty="0"/>
              <a:t> procedure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800" dirty="0"/>
              <a:t>store to current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800" i="1" dirty="0"/>
              <a:t>A</a:t>
            </a:r>
            <a:r>
              <a:rPr lang="en-US" sz="1800" i="1" baseline="-25000" dirty="0"/>
              <a:t>i</a:t>
            </a:r>
            <a:r>
              <a:rPr lang="en-US" sz="1800" dirty="0"/>
              <a:t> = empty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1800" dirty="0" err="1"/>
              <a:t>i</a:t>
            </a:r>
            <a:r>
              <a:rPr lang="en-US" sz="1800" dirty="0"/>
              <a:t>++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 </a:t>
            </a:r>
            <a:r>
              <a:rPr lang="en-US" sz="2000" i="1" dirty="0"/>
              <a:t>A</a:t>
            </a:r>
            <a:r>
              <a:rPr lang="en-US" sz="2000" i="1" baseline="-25000" dirty="0"/>
              <a:t>i</a:t>
            </a:r>
            <a:r>
              <a:rPr lang="en-US" sz="2000" dirty="0"/>
              <a:t> = current</a:t>
            </a:r>
          </a:p>
          <a:p>
            <a:pPr lvl="2">
              <a:buFont typeface="Wingdings" charset="0"/>
              <a:buChar char="l"/>
              <a:defRPr/>
            </a:pPr>
            <a:endParaRPr lang="en-US" sz="1800" dirty="0"/>
          </a:p>
        </p:txBody>
      </p:sp>
      <p:sp>
        <p:nvSpPr>
          <p:cNvPr id="50179" name="TextBox 3">
            <a:extLst>
              <a:ext uri="{FF2B5EF4-FFF2-40B4-BE49-F238E27FC236}">
                <a16:creationId xmlns:a16="http://schemas.microsoft.com/office/drawing/2014/main" id="{4A73E615-5883-6D41-809D-882A833437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5334000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>
                <a:solidFill>
                  <a:srgbClr val="FF0000"/>
                </a:solidFill>
              </a:rPr>
              <a:t>running time?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24DC2-5335-B744-AA9A-548D16835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 running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40BF5-43F1-DC47-8F61-2ED3BC796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 dirty="0"/>
              <a:t>Worst case</a:t>
            </a:r>
          </a:p>
          <a:p>
            <a:pPr lvl="1"/>
            <a:r>
              <a:rPr lang="en-US" altLang="en-US" sz="2400" dirty="0">
                <a:solidFill>
                  <a:srgbClr val="0000FF"/>
                </a:solidFill>
              </a:rPr>
              <a:t>merge at each level</a:t>
            </a:r>
          </a:p>
          <a:p>
            <a:pPr lvl="1"/>
            <a:r>
              <a:rPr lang="en-US" altLang="en-US" sz="2400" dirty="0">
                <a:solidFill>
                  <a:srgbClr val="0000FF"/>
                </a:solidFill>
              </a:rPr>
              <a:t>2 + 4 + 8 + … + n/2 + n = O(n)</a:t>
            </a:r>
          </a:p>
          <a:p>
            <a:pPr lvl="1"/>
            <a:endParaRPr lang="en-US" altLang="en-US" sz="2400" dirty="0">
              <a:solidFill>
                <a:srgbClr val="0000FF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>
                <a:solidFill>
                  <a:srgbClr val="000000"/>
                </a:solidFill>
              </a:rPr>
              <a:t>There are many insertions that won’t fall into this worse case</a:t>
            </a:r>
          </a:p>
          <a:p>
            <a:pPr marL="0" indent="0"/>
            <a:endParaRPr lang="en-US" altLang="en-US" sz="2800" dirty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800" dirty="0">
                <a:solidFill>
                  <a:srgbClr val="FF0000"/>
                </a:solidFill>
              </a:rPr>
              <a:t>What is the amortized worse case for insertion?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A3561-6F9C-C74A-9C6E-EB3376D26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insert: 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6FC6CC-738A-D341-A79F-285F11F627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28800"/>
            <a:ext cx="6553200" cy="441166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/>
              <a:t>Consider inserting </a:t>
            </a:r>
            <a:r>
              <a:rPr lang="en-US" altLang="en-US" sz="2400" i="1"/>
              <a:t>n</a:t>
            </a:r>
            <a:r>
              <a:rPr lang="en-US" altLang="en-US" sz="2400"/>
              <a:t> numbers</a:t>
            </a:r>
          </a:p>
          <a:p>
            <a:pPr lvl="1"/>
            <a:r>
              <a:rPr lang="en-US" altLang="en-US" sz="2000"/>
              <a:t>how many times will A</a:t>
            </a:r>
            <a:r>
              <a:rPr lang="en-US" altLang="en-US" sz="2000" baseline="-25000"/>
              <a:t>0</a:t>
            </a:r>
            <a:r>
              <a:rPr lang="en-US" altLang="en-US" sz="2000"/>
              <a:t> be empty?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0</a:t>
            </a:r>
            <a:r>
              <a:rPr lang="en-US" altLang="en-US" sz="2000"/>
              <a:t>?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1</a:t>
            </a:r>
            <a:r>
              <a:rPr lang="en-US" altLang="en-US" sz="2000"/>
              <a:t>?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2</a:t>
            </a:r>
            <a:r>
              <a:rPr lang="en-US" altLang="en-US" sz="2000"/>
              <a:t>?</a:t>
            </a:r>
          </a:p>
          <a:p>
            <a:pPr lvl="1"/>
            <a:r>
              <a:rPr lang="en-US" altLang="en-US" sz="2000"/>
              <a:t>…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log n</a:t>
            </a:r>
            <a:r>
              <a:rPr lang="en-US" altLang="en-US" sz="2000"/>
              <a:t>?</a:t>
            </a:r>
            <a:endParaRPr lang="en-US" altLang="en-US" sz="2000" baseline="-25000"/>
          </a:p>
          <a:p>
            <a:pPr lvl="1"/>
            <a:endParaRPr lang="en-US" altLang="en-US" sz="200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603B3-1974-D84E-9107-89CE1FA34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insert: 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A7E3E-EFBD-C24F-816E-0ECB420D01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28800"/>
            <a:ext cx="8458200" cy="2819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400"/>
              <a:t>Consider inserting </a:t>
            </a:r>
            <a:r>
              <a:rPr lang="en-US" altLang="en-US" sz="2400" i="1"/>
              <a:t>n</a:t>
            </a:r>
            <a:r>
              <a:rPr lang="en-US" altLang="en-US" sz="2400"/>
              <a:t> numbers</a:t>
            </a:r>
          </a:p>
          <a:p>
            <a:pPr lvl="1"/>
            <a:r>
              <a:rPr lang="en-US" altLang="en-US" sz="2000"/>
              <a:t>how many times will A</a:t>
            </a:r>
            <a:r>
              <a:rPr lang="en-US" altLang="en-US" sz="2000" baseline="-25000"/>
              <a:t>0</a:t>
            </a:r>
            <a:r>
              <a:rPr lang="en-US" altLang="en-US" sz="2000"/>
              <a:t> be empty?			</a:t>
            </a:r>
            <a:r>
              <a:rPr lang="en-US" altLang="en-US" sz="2000">
                <a:solidFill>
                  <a:srgbClr val="0000FF"/>
                </a:solidFill>
              </a:rPr>
              <a:t>n/2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0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n/2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1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n/4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2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n/8</a:t>
            </a:r>
          </a:p>
          <a:p>
            <a:pPr lvl="1"/>
            <a:r>
              <a:rPr lang="en-US" altLang="en-US" sz="2000"/>
              <a:t>…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log n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1</a:t>
            </a:r>
            <a:endParaRPr lang="en-US" altLang="en-US" sz="2000" baseline="-25000">
              <a:solidFill>
                <a:srgbClr val="0000FF"/>
              </a:solidFill>
            </a:endParaRPr>
          </a:p>
          <a:p>
            <a:pPr lvl="1"/>
            <a:endParaRPr lang="en-US" altLang="en-US" sz="20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8F2CDF-D502-E041-B419-4E21DDFE3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5410200"/>
            <a:ext cx="472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cost of each of these steps?</a:t>
            </a:r>
          </a:p>
        </p:txBody>
      </p:sp>
      <p:sp>
        <p:nvSpPr>
          <p:cNvPr id="53252" name="TextBox 4">
            <a:extLst>
              <a:ext uri="{FF2B5EF4-FFF2-40B4-BE49-F238E27FC236}">
                <a16:creationId xmlns:a16="http://schemas.microsoft.com/office/drawing/2014/main" id="{F99DB72A-65D9-7340-B5DA-E204161680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80975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times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C84BB-710E-E140-9972-707736FC7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insert: 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75438-4BFB-0348-A246-71DEB7230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28800"/>
            <a:ext cx="8458200" cy="4411663"/>
          </a:xfrm>
        </p:spPr>
        <p:txBody>
          <a:bodyPr/>
          <a:lstStyle/>
          <a:p>
            <a:r>
              <a:rPr lang="en-US" altLang="en-US" sz="2400"/>
              <a:t>Consider inserting </a:t>
            </a:r>
            <a:r>
              <a:rPr lang="en-US" altLang="en-US" sz="2400" i="1"/>
              <a:t>n</a:t>
            </a:r>
            <a:r>
              <a:rPr lang="en-US" altLang="en-US" sz="2400"/>
              <a:t> numbers</a:t>
            </a:r>
          </a:p>
          <a:p>
            <a:pPr lvl="1"/>
            <a:r>
              <a:rPr lang="en-US" altLang="en-US" sz="2000"/>
              <a:t>how many times will A</a:t>
            </a:r>
            <a:r>
              <a:rPr lang="en-US" altLang="en-US" sz="2000" baseline="-25000"/>
              <a:t>0</a:t>
            </a:r>
            <a:r>
              <a:rPr lang="en-US" altLang="en-US" sz="2000"/>
              <a:t> be empty?			</a:t>
            </a:r>
            <a:r>
              <a:rPr lang="en-US" altLang="en-US" sz="2000">
                <a:solidFill>
                  <a:srgbClr val="0000FF"/>
                </a:solidFill>
              </a:rPr>
              <a:t>n/2	O(1)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0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n/2	2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1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n/4	4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2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n/8	8</a:t>
            </a:r>
          </a:p>
          <a:p>
            <a:pPr lvl="1"/>
            <a:r>
              <a:rPr lang="en-US" altLang="en-US" sz="2000"/>
              <a:t>…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log n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1	n</a:t>
            </a:r>
            <a:endParaRPr lang="en-US" altLang="en-US" sz="2000" baseline="-25000">
              <a:solidFill>
                <a:srgbClr val="0000FF"/>
              </a:solidFill>
            </a:endParaRPr>
          </a:p>
          <a:p>
            <a:pPr lvl="1"/>
            <a:endParaRPr lang="en-US" altLang="en-US" sz="20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2D64D9-1C0C-FE4B-AD79-3ED0F36CB4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800600"/>
            <a:ext cx="2057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total cost:</a:t>
            </a:r>
          </a:p>
        </p:txBody>
      </p:sp>
      <p:sp>
        <p:nvSpPr>
          <p:cNvPr id="54276" name="TextBox 5">
            <a:extLst>
              <a:ext uri="{FF2B5EF4-FFF2-40B4-BE49-F238E27FC236}">
                <a16:creationId xmlns:a16="http://schemas.microsoft.com/office/drawing/2014/main" id="{02CEE0C4-9EAE-A943-A768-F325E7813B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80975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times</a:t>
            </a:r>
          </a:p>
        </p:txBody>
      </p:sp>
      <p:sp>
        <p:nvSpPr>
          <p:cNvPr id="54277" name="TextBox 6">
            <a:extLst>
              <a:ext uri="{FF2B5EF4-FFF2-40B4-BE49-F238E27FC236}">
                <a16:creationId xmlns:a16="http://schemas.microsoft.com/office/drawing/2014/main" id="{250CC585-C2C7-8340-A66D-07E2AC9DF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80975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2037C-8E2C-FB40-8D2D-34B8022CB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insert: amortized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6D917-0FC7-9046-870D-C98E24A067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28800"/>
            <a:ext cx="8458200" cy="4411663"/>
          </a:xfrm>
        </p:spPr>
        <p:txBody>
          <a:bodyPr/>
          <a:lstStyle/>
          <a:p>
            <a:r>
              <a:rPr lang="en-US" altLang="en-US" sz="2400"/>
              <a:t>Consider inserting </a:t>
            </a:r>
            <a:r>
              <a:rPr lang="en-US" altLang="en-US" sz="2400" i="1"/>
              <a:t>n</a:t>
            </a:r>
            <a:r>
              <a:rPr lang="en-US" altLang="en-US" sz="2400"/>
              <a:t> numbers</a:t>
            </a:r>
          </a:p>
          <a:p>
            <a:pPr lvl="1"/>
            <a:r>
              <a:rPr lang="en-US" altLang="en-US" sz="2000"/>
              <a:t>how many times will A</a:t>
            </a:r>
            <a:r>
              <a:rPr lang="en-US" altLang="en-US" sz="2000" baseline="-25000"/>
              <a:t>0</a:t>
            </a:r>
            <a:r>
              <a:rPr lang="en-US" altLang="en-US" sz="2000"/>
              <a:t> be empty?			</a:t>
            </a:r>
            <a:r>
              <a:rPr lang="en-US" altLang="en-US" sz="2000">
                <a:solidFill>
                  <a:srgbClr val="0000FF"/>
                </a:solidFill>
              </a:rPr>
              <a:t>n/2	O(1)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0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n/2	2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1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n/4	4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2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n/8	8</a:t>
            </a:r>
          </a:p>
          <a:p>
            <a:pPr lvl="1"/>
            <a:r>
              <a:rPr lang="en-US" altLang="en-US" sz="2000"/>
              <a:t>…</a:t>
            </a:r>
          </a:p>
          <a:p>
            <a:pPr lvl="1"/>
            <a:r>
              <a:rPr lang="en-US" altLang="en-US" sz="2000"/>
              <a:t>how many times will we need to merge with A</a:t>
            </a:r>
            <a:r>
              <a:rPr lang="en-US" altLang="en-US" sz="2000" baseline="-25000"/>
              <a:t>log n</a:t>
            </a:r>
            <a:r>
              <a:rPr lang="en-US" altLang="en-US" sz="2000"/>
              <a:t>?	</a:t>
            </a:r>
            <a:r>
              <a:rPr lang="en-US" altLang="en-US" sz="2000">
                <a:solidFill>
                  <a:srgbClr val="0000FF"/>
                </a:solidFill>
              </a:rPr>
              <a:t>1	n</a:t>
            </a:r>
            <a:endParaRPr lang="en-US" altLang="en-US" sz="2000" baseline="-25000">
              <a:solidFill>
                <a:srgbClr val="0000FF"/>
              </a:solidFill>
            </a:endParaRPr>
          </a:p>
          <a:p>
            <a:pPr lvl="1"/>
            <a:endParaRPr lang="en-US" altLang="en-US" sz="2000"/>
          </a:p>
        </p:txBody>
      </p:sp>
      <p:sp>
        <p:nvSpPr>
          <p:cNvPr id="55299" name="TextBox 4">
            <a:extLst>
              <a:ext uri="{FF2B5EF4-FFF2-40B4-BE49-F238E27FC236}">
                <a16:creationId xmlns:a16="http://schemas.microsoft.com/office/drawing/2014/main" id="{23CA031F-0B31-9942-AC48-28D79F0781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876800"/>
            <a:ext cx="73152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</a:rPr>
              <a:t>total cost:	log n levels * O(n) each level</a:t>
            </a:r>
          </a:p>
          <a:p>
            <a:pPr eaLnBrk="1" hangingPunct="1"/>
            <a:r>
              <a:rPr lang="en-US" altLang="en-US" sz="2800">
                <a:solidFill>
                  <a:srgbClr val="0000FF"/>
                </a:solidFill>
              </a:rPr>
              <a:t>		O(n log n) cost for </a:t>
            </a:r>
            <a:r>
              <a:rPr lang="en-US" altLang="en-US" sz="2800" i="1">
                <a:solidFill>
                  <a:srgbClr val="0000FF"/>
                </a:solidFill>
              </a:rPr>
              <a:t>n</a:t>
            </a:r>
            <a:r>
              <a:rPr lang="en-US" altLang="en-US" sz="2800">
                <a:solidFill>
                  <a:srgbClr val="0000FF"/>
                </a:solidFill>
              </a:rPr>
              <a:t> inserts</a:t>
            </a:r>
          </a:p>
          <a:p>
            <a:pPr eaLnBrk="1" hangingPunct="1"/>
            <a:r>
              <a:rPr lang="en-US" altLang="en-US" sz="2800">
                <a:solidFill>
                  <a:srgbClr val="0000FF"/>
                </a:solidFill>
              </a:rPr>
              <a:t>		O(log n) amortized cost!</a:t>
            </a:r>
          </a:p>
        </p:txBody>
      </p:sp>
      <p:sp>
        <p:nvSpPr>
          <p:cNvPr id="55300" name="TextBox 5">
            <a:extLst>
              <a:ext uri="{FF2B5EF4-FFF2-40B4-BE49-F238E27FC236}">
                <a16:creationId xmlns:a16="http://schemas.microsoft.com/office/drawing/2014/main" id="{BAB2164F-8C1D-1F40-B844-E761826F2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180975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times</a:t>
            </a:r>
          </a:p>
        </p:txBody>
      </p:sp>
      <p:sp>
        <p:nvSpPr>
          <p:cNvPr id="55301" name="TextBox 6">
            <a:extLst>
              <a:ext uri="{FF2B5EF4-FFF2-40B4-BE49-F238E27FC236}">
                <a16:creationId xmlns:a16="http://schemas.microsoft.com/office/drawing/2014/main" id="{8E32EB78-BBF3-D843-A4AA-A744CA7081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80975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000"/>
              <a:t>cost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">
            <a:extLst>
              <a:ext uri="{FF2B5EF4-FFF2-40B4-BE49-F238E27FC236}">
                <a16:creationId xmlns:a16="http://schemas.microsoft.com/office/drawing/2014/main" id="{189A71D6-A83E-4E47-BEBA-8DF98218C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3352800"/>
            <a:ext cx="5715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D5D5B26-6924-9C4B-8CFF-C0CDAC9B4388}"/>
              </a:ext>
            </a:extLst>
          </p:cNvPr>
          <p:cNvSpPr/>
          <p:nvPr/>
        </p:nvSpPr>
        <p:spPr>
          <a:xfrm>
            <a:off x="2133600" y="3352800"/>
            <a:ext cx="49530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2962B394-897B-4F4D-B9A9-1A0683D3F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Extensible array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6360213-A21B-664B-A439-94B5ACBF314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1785938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Idea 2: Allocate extra, unused memory and save room to add elements</a:t>
            </a:r>
          </a:p>
          <a:p>
            <a:pPr marL="0" indent="0" eaLnBrk="1" hangingPunct="1">
              <a:buFont typeface="Wingdings" charset="0"/>
              <a:buNone/>
              <a:defRPr/>
            </a:pPr>
            <a:br>
              <a:rPr lang="en-US" sz="2400" dirty="0">
                <a:solidFill>
                  <a:srgbClr val="FF0000"/>
                </a:solidFill>
                <a:cs typeface="+mn-cs"/>
              </a:rPr>
            </a:br>
            <a:r>
              <a:rPr lang="en-US" sz="2400" dirty="0">
                <a:solidFill>
                  <a:srgbClr val="FF0000"/>
                </a:solidFill>
                <a:cs typeface="+mn-cs"/>
              </a:rPr>
              <a:t>How much extra space do we allocate?</a:t>
            </a:r>
          </a:p>
        </p:txBody>
      </p:sp>
      <p:grpSp>
        <p:nvGrpSpPr>
          <p:cNvPr id="20485" name="Group 20">
            <a:extLst>
              <a:ext uri="{FF2B5EF4-FFF2-40B4-BE49-F238E27FC236}">
                <a16:creationId xmlns:a16="http://schemas.microsoft.com/office/drawing/2014/main" id="{D947E051-7ADC-3140-967C-735FD031C0CC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990600"/>
            <a:ext cx="5715000" cy="381000"/>
            <a:chOff x="768" y="624"/>
            <a:chExt cx="3600" cy="240"/>
          </a:xfrm>
        </p:grpSpPr>
        <p:sp>
          <p:nvSpPr>
            <p:cNvPr id="13316" name="Rectangle 4">
              <a:extLst>
                <a:ext uri="{FF2B5EF4-FFF2-40B4-BE49-F238E27FC236}">
                  <a16:creationId xmlns:a16="http://schemas.microsoft.com/office/drawing/2014/main" id="{0CA5A59B-0C59-CF44-BDFF-0EFE6D84A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7" name="Line 5">
              <a:extLst>
                <a:ext uri="{FF2B5EF4-FFF2-40B4-BE49-F238E27FC236}">
                  <a16:creationId xmlns:a16="http://schemas.microsoft.com/office/drawing/2014/main" id="{19282D70-3363-3347-9B4F-EA4FB6C1AD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8" name="Line 6">
              <a:extLst>
                <a:ext uri="{FF2B5EF4-FFF2-40B4-BE49-F238E27FC236}">
                  <a16:creationId xmlns:a16="http://schemas.microsoft.com/office/drawing/2014/main" id="{7C188B60-D348-264C-9B4B-A125AAAF2A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9" name="Line 7">
              <a:extLst>
                <a:ext uri="{FF2B5EF4-FFF2-40B4-BE49-F238E27FC236}">
                  <a16:creationId xmlns:a16="http://schemas.microsoft.com/office/drawing/2014/main" id="{3788534B-0B0C-334B-89BF-6F2EBE417A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0" name="Line 8">
              <a:extLst>
                <a:ext uri="{FF2B5EF4-FFF2-40B4-BE49-F238E27FC236}">
                  <a16:creationId xmlns:a16="http://schemas.microsoft.com/office/drawing/2014/main" id="{F634F42E-8BC2-2946-ADF0-53BF8E51B5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1" name="Line 9">
              <a:extLst>
                <a:ext uri="{FF2B5EF4-FFF2-40B4-BE49-F238E27FC236}">
                  <a16:creationId xmlns:a16="http://schemas.microsoft.com/office/drawing/2014/main" id="{A7CA2157-5DD5-8E44-B5B6-8D0305078C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2" name="Line 10">
              <a:extLst>
                <a:ext uri="{FF2B5EF4-FFF2-40B4-BE49-F238E27FC236}">
                  <a16:creationId xmlns:a16="http://schemas.microsoft.com/office/drawing/2014/main" id="{E34F8332-8CDF-CD42-ACEC-1C676926F2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3" name="Line 11">
              <a:extLst>
                <a:ext uri="{FF2B5EF4-FFF2-40B4-BE49-F238E27FC236}">
                  <a16:creationId xmlns:a16="http://schemas.microsoft.com/office/drawing/2014/main" id="{3AED291D-9AAC-0842-A543-4353F6310D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4" name="Line 12">
              <a:extLst>
                <a:ext uri="{FF2B5EF4-FFF2-40B4-BE49-F238E27FC236}">
                  <a16:creationId xmlns:a16="http://schemas.microsoft.com/office/drawing/2014/main" id="{8FAF30C1-02D1-FE4D-81F9-2E3AB14ED8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5" name="Line 13">
              <a:extLst>
                <a:ext uri="{FF2B5EF4-FFF2-40B4-BE49-F238E27FC236}">
                  <a16:creationId xmlns:a16="http://schemas.microsoft.com/office/drawing/2014/main" id="{84DB5347-A9AF-7D4B-9C26-AE2ED69FAE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6" name="Line 14">
              <a:extLst>
                <a:ext uri="{FF2B5EF4-FFF2-40B4-BE49-F238E27FC236}">
                  <a16:creationId xmlns:a16="http://schemas.microsoft.com/office/drawing/2014/main" id="{214869F8-E5D7-5544-94D9-D4AF16D211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7" name="Line 15">
              <a:extLst>
                <a:ext uri="{FF2B5EF4-FFF2-40B4-BE49-F238E27FC236}">
                  <a16:creationId xmlns:a16="http://schemas.microsoft.com/office/drawing/2014/main" id="{318AE109-CA37-D44D-B8D0-FF4B48066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8" name="Line 16">
              <a:extLst>
                <a:ext uri="{FF2B5EF4-FFF2-40B4-BE49-F238E27FC236}">
                  <a16:creationId xmlns:a16="http://schemas.microsoft.com/office/drawing/2014/main" id="{511C1548-AA52-8B48-9B5B-F2E3C1AA11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9" name="Line 17">
              <a:extLst>
                <a:ext uri="{FF2B5EF4-FFF2-40B4-BE49-F238E27FC236}">
                  <a16:creationId xmlns:a16="http://schemas.microsoft.com/office/drawing/2014/main" id="{9573AF8D-6F9B-394C-BAA1-D0976A0AFB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30" name="Line 18">
              <a:extLst>
                <a:ext uri="{FF2B5EF4-FFF2-40B4-BE49-F238E27FC236}">
                  <a16:creationId xmlns:a16="http://schemas.microsoft.com/office/drawing/2014/main" id="{5E1A2C73-1DE9-4240-82ED-FBEC543CD8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2" name="Line 5">
            <a:extLst>
              <a:ext uri="{FF2B5EF4-FFF2-40B4-BE49-F238E27FC236}">
                <a16:creationId xmlns:a16="http://schemas.microsoft.com/office/drawing/2014/main" id="{83696E32-D263-C644-BB5D-B9685C79A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3" name="Line 6">
            <a:extLst>
              <a:ext uri="{FF2B5EF4-FFF2-40B4-BE49-F238E27FC236}">
                <a16:creationId xmlns:a16="http://schemas.microsoft.com/office/drawing/2014/main" id="{F49FA426-033A-D94D-B161-018CE53F27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4" name="Line 7">
            <a:extLst>
              <a:ext uri="{FF2B5EF4-FFF2-40B4-BE49-F238E27FC236}">
                <a16:creationId xmlns:a16="http://schemas.microsoft.com/office/drawing/2014/main" id="{0790707D-A2C2-B341-9ABC-F203AD2DC8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5" name="Line 8">
            <a:extLst>
              <a:ext uri="{FF2B5EF4-FFF2-40B4-BE49-F238E27FC236}">
                <a16:creationId xmlns:a16="http://schemas.microsoft.com/office/drawing/2014/main" id="{8F336FED-4D37-684E-88B0-A1477813CF7E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6" name="Line 9">
            <a:extLst>
              <a:ext uri="{FF2B5EF4-FFF2-40B4-BE49-F238E27FC236}">
                <a16:creationId xmlns:a16="http://schemas.microsoft.com/office/drawing/2014/main" id="{878D02DB-A894-BC41-9C56-6C523970AF23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7" name="Line 10">
            <a:extLst>
              <a:ext uri="{FF2B5EF4-FFF2-40B4-BE49-F238E27FC236}">
                <a16:creationId xmlns:a16="http://schemas.microsoft.com/office/drawing/2014/main" id="{57C204FD-4717-4149-AF44-BC14B1789212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8" name="Line 11">
            <a:extLst>
              <a:ext uri="{FF2B5EF4-FFF2-40B4-BE49-F238E27FC236}">
                <a16:creationId xmlns:a16="http://schemas.microsoft.com/office/drawing/2014/main" id="{22CC58B7-C0A9-2B44-8F9D-9C0B365718AD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9" name="Line 12">
            <a:extLst>
              <a:ext uri="{FF2B5EF4-FFF2-40B4-BE49-F238E27FC236}">
                <a16:creationId xmlns:a16="http://schemas.microsoft.com/office/drawing/2014/main" id="{13FB78ED-A54F-334A-A99B-1EC735592E8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0" name="Line 13">
            <a:extLst>
              <a:ext uri="{FF2B5EF4-FFF2-40B4-BE49-F238E27FC236}">
                <a16:creationId xmlns:a16="http://schemas.microsoft.com/office/drawing/2014/main" id="{58146C7F-ABF3-294C-889F-398C5D68FA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1" name="Line 14">
            <a:extLst>
              <a:ext uri="{FF2B5EF4-FFF2-40B4-BE49-F238E27FC236}">
                <a16:creationId xmlns:a16="http://schemas.microsoft.com/office/drawing/2014/main" id="{F45F7313-92C4-6C4A-BE51-D0D579FBEB4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2" name="Line 15">
            <a:extLst>
              <a:ext uri="{FF2B5EF4-FFF2-40B4-BE49-F238E27FC236}">
                <a16:creationId xmlns:a16="http://schemas.microsoft.com/office/drawing/2014/main" id="{42FB3D6D-B517-9447-9B67-F4623046675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3" name="Line 16">
            <a:extLst>
              <a:ext uri="{FF2B5EF4-FFF2-40B4-BE49-F238E27FC236}">
                <a16:creationId xmlns:a16="http://schemas.microsoft.com/office/drawing/2014/main" id="{37792829-2AB2-9640-957D-82ECFF4614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4" name="Line 17">
            <a:extLst>
              <a:ext uri="{FF2B5EF4-FFF2-40B4-BE49-F238E27FC236}">
                <a16:creationId xmlns:a16="http://schemas.microsoft.com/office/drawing/2014/main" id="{B2631E8A-42D0-A94F-9B96-E54A74A13B9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5" name="Line 18">
            <a:extLst>
              <a:ext uri="{FF2B5EF4-FFF2-40B4-BE49-F238E27FC236}">
                <a16:creationId xmlns:a16="http://schemas.microsoft.com/office/drawing/2014/main" id="{FAB6FFE4-C495-C94E-9691-C95D84CA4582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352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0500" name="TextBox 5">
            <a:extLst>
              <a:ext uri="{FF2B5EF4-FFF2-40B4-BE49-F238E27FC236}">
                <a16:creationId xmlns:a16="http://schemas.microsoft.com/office/drawing/2014/main" id="{F27240E6-556A-A242-843B-A364482F3B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3886200"/>
            <a:ext cx="7543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Too little, and we might run out (e.g. add 15 items)</a:t>
            </a:r>
          </a:p>
        </p:txBody>
      </p:sp>
      <p:sp>
        <p:nvSpPr>
          <p:cNvPr id="63" name="Rectangle 4">
            <a:extLst>
              <a:ext uri="{FF2B5EF4-FFF2-40B4-BE49-F238E27FC236}">
                <a16:creationId xmlns:a16="http://schemas.microsoft.com/office/drawing/2014/main" id="{6AA20D6B-02B8-0C47-AEB9-C9ED0575E9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495800"/>
            <a:ext cx="762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804A3C75-A8E5-7B4E-B872-BBDF75751D33}"/>
              </a:ext>
            </a:extLst>
          </p:cNvPr>
          <p:cNvSpPr/>
          <p:nvPr/>
        </p:nvSpPr>
        <p:spPr>
          <a:xfrm>
            <a:off x="1447800" y="4495800"/>
            <a:ext cx="73152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503" name="TextBox 78">
            <a:extLst>
              <a:ext uri="{FF2B5EF4-FFF2-40B4-BE49-F238E27FC236}">
                <a16:creationId xmlns:a16="http://schemas.microsoft.com/office/drawing/2014/main" id="{86EA522C-71B6-F247-AA3C-CE6F643C7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105400"/>
            <a:ext cx="563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Too much, and we waste lots of memory</a:t>
            </a:r>
          </a:p>
        </p:txBody>
      </p:sp>
      <p:sp>
        <p:nvSpPr>
          <p:cNvPr id="20504" name="TextBox 6">
            <a:extLst>
              <a:ext uri="{FF2B5EF4-FFF2-40B4-BE49-F238E27FC236}">
                <a16:creationId xmlns:a16="http://schemas.microsoft.com/office/drawing/2014/main" id="{F18F8DF4-DA44-E043-ABC2-0E53A3309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0400" y="5105400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Ideas?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22D113A6-8401-0B4C-AF28-2F3BB8E007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Binary heap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A5189C33-9699-174B-9F13-3F11BF1D45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cs typeface="+mn-cs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22D113A6-8401-0B4C-AF28-2F3BB8E007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Binary heap</a:t>
            </a:r>
          </a:p>
        </p:txBody>
      </p:sp>
      <p:sp>
        <p:nvSpPr>
          <p:cNvPr id="56323" name="Rectangle 3">
            <a:extLst>
              <a:ext uri="{FF2B5EF4-FFF2-40B4-BE49-F238E27FC236}">
                <a16:creationId xmlns:a16="http://schemas.microsoft.com/office/drawing/2014/main" id="{A5189C33-9699-174B-9F13-3F11BF1D45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A binary tree where the value of a parent is greater than or equal to the value of its children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Additional restriction: all levels of the tree are </a:t>
            </a:r>
            <a:r>
              <a:rPr lang="en-US" sz="2800" b="1" dirty="0">
                <a:cs typeface="+mn-cs"/>
              </a:rPr>
              <a:t>complete</a:t>
            </a:r>
            <a:r>
              <a:rPr lang="en-US" sz="2800" dirty="0">
                <a:cs typeface="+mn-cs"/>
              </a:rPr>
              <a:t> except the last</a:t>
            </a:r>
          </a:p>
          <a:p>
            <a:pPr marL="0" indent="0" eaLnBrk="1" hangingPunct="1">
              <a:buFont typeface="Wingdings" charset="0"/>
              <a:buNone/>
              <a:defRPr/>
            </a:pPr>
            <a:endParaRPr lang="en-US" sz="2800" dirty="0">
              <a:cs typeface="+mn-cs"/>
            </a:endParaRP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800" dirty="0">
                <a:cs typeface="+mn-cs"/>
              </a:rPr>
              <a:t>Max heap vs. min heap</a:t>
            </a:r>
          </a:p>
        </p:txBody>
      </p:sp>
    </p:spTree>
    <p:extLst>
      <p:ext uri="{BB962C8B-B14F-4D97-AF65-F5344CB8AC3E}">
        <p14:creationId xmlns:p14="http://schemas.microsoft.com/office/powerpoint/2010/main" val="40124784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7E78F8CB-92ED-0041-8747-6CACA99552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Binary heap - operations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BF6C8014-F5E9-5A4E-AC8D-A12B0979D9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/>
              <a:t>Maximum(S) - return the largest element in the set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240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/>
              <a:t>ExtractMax(S) – Return and remove the largest element in the set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240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/>
              <a:t>Insert(S, val) – insert val into the set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240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/>
              <a:t>IncreaseElement(S, x, val) – increase the value of element x to val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240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400"/>
              <a:t>BuildHeap(A) – build a heap from an array of elements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6167FA-4055-5446-87AF-5CDE4FE33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Binary heap</a:t>
            </a:r>
          </a:p>
        </p:txBody>
      </p:sp>
      <p:sp>
        <p:nvSpPr>
          <p:cNvPr id="58370" name="TextBox 3">
            <a:extLst>
              <a:ext uri="{FF2B5EF4-FFF2-40B4-BE49-F238E27FC236}">
                <a16:creationId xmlns:a16="http://schemas.microsoft.com/office/drawing/2014/main" id="{D3951521-1035-9A4F-8E56-3DBDEB8F8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819400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600">
                <a:solidFill>
                  <a:srgbClr val="FF0000"/>
                </a:solidFill>
              </a:rPr>
              <a:t>How can we represent a heap?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A237DB0C-F6D0-1242-AA6A-9E298A7A81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Binary heap - references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ACBD357E-3B85-0D4D-B7B5-4EFD78EF10CF}"/>
              </a:ext>
            </a:extLst>
          </p:cNvPr>
          <p:cNvGrpSpPr>
            <a:grpSpLocks/>
          </p:cNvGrpSpPr>
          <p:nvPr/>
        </p:nvGrpSpPr>
        <p:grpSpPr bwMode="auto">
          <a:xfrm>
            <a:off x="3200400" y="1828800"/>
            <a:ext cx="838200" cy="457200"/>
            <a:chOff x="2016" y="1152"/>
            <a:chExt cx="528" cy="288"/>
          </a:xfrm>
        </p:grpSpPr>
        <p:sp>
          <p:nvSpPr>
            <p:cNvPr id="3" name="Oval 4">
              <a:extLst>
                <a:ext uri="{FF2B5EF4-FFF2-40B4-BE49-F238E27FC236}">
                  <a16:creationId xmlns:a16="http://schemas.microsoft.com/office/drawing/2014/main" id="{22A5FC43-30B0-2648-AF05-323B01644C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1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397" name="Text Box 5">
              <a:extLst>
                <a:ext uri="{FF2B5EF4-FFF2-40B4-BE49-F238E27FC236}">
                  <a16:creationId xmlns:a16="http://schemas.microsoft.com/office/drawing/2014/main" id="{DB17DB96-74B0-1848-955C-0B5BFCE921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161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" name="Text Box 6">
              <a:extLst>
                <a:ext uri="{FF2B5EF4-FFF2-40B4-BE49-F238E27FC236}">
                  <a16:creationId xmlns:a16="http://schemas.microsoft.com/office/drawing/2014/main" id="{0C696F87-AEDE-3344-B62D-16E30DE5F7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2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16</a:t>
              </a:r>
            </a:p>
          </p:txBody>
        </p:sp>
      </p:grpSp>
      <p:grpSp>
        <p:nvGrpSpPr>
          <p:cNvPr id="59395" name="Group 8">
            <a:extLst>
              <a:ext uri="{FF2B5EF4-FFF2-40B4-BE49-F238E27FC236}">
                <a16:creationId xmlns:a16="http://schemas.microsoft.com/office/drawing/2014/main" id="{3B6CC130-0BB1-9444-AC71-698E215FD867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743200"/>
            <a:ext cx="838200" cy="457200"/>
            <a:chOff x="2016" y="1152"/>
            <a:chExt cx="528" cy="288"/>
          </a:xfrm>
        </p:grpSpPr>
        <p:sp>
          <p:nvSpPr>
            <p:cNvPr id="59401" name="Oval 9">
              <a:extLst>
                <a:ext uri="{FF2B5EF4-FFF2-40B4-BE49-F238E27FC236}">
                  <a16:creationId xmlns:a16="http://schemas.microsoft.com/office/drawing/2014/main" id="{D0E5BD7A-4836-7F4E-AC71-524DC5380D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1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02" name="Text Box 10">
              <a:extLst>
                <a:ext uri="{FF2B5EF4-FFF2-40B4-BE49-F238E27FC236}">
                  <a16:creationId xmlns:a16="http://schemas.microsoft.com/office/drawing/2014/main" id="{A68F7C83-38E2-1842-BA9D-A6F9913302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161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03" name="Text Box 11">
              <a:extLst>
                <a:ext uri="{FF2B5EF4-FFF2-40B4-BE49-F238E27FC236}">
                  <a16:creationId xmlns:a16="http://schemas.microsoft.com/office/drawing/2014/main" id="{68C8A6C0-06B3-6348-9F89-708C7E1F1C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2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14</a:t>
              </a:r>
            </a:p>
          </p:txBody>
        </p:sp>
      </p:grpSp>
      <p:grpSp>
        <p:nvGrpSpPr>
          <p:cNvPr id="59396" name="Group 12">
            <a:extLst>
              <a:ext uri="{FF2B5EF4-FFF2-40B4-BE49-F238E27FC236}">
                <a16:creationId xmlns:a16="http://schemas.microsoft.com/office/drawing/2014/main" id="{D3ACE720-176D-FF4F-9135-05B95BFE20A7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2743200"/>
            <a:ext cx="838200" cy="457200"/>
            <a:chOff x="2016" y="1152"/>
            <a:chExt cx="528" cy="288"/>
          </a:xfrm>
        </p:grpSpPr>
        <p:sp>
          <p:nvSpPr>
            <p:cNvPr id="59405" name="Oval 13">
              <a:extLst>
                <a:ext uri="{FF2B5EF4-FFF2-40B4-BE49-F238E27FC236}">
                  <a16:creationId xmlns:a16="http://schemas.microsoft.com/office/drawing/2014/main" id="{32A2F2B2-7ECC-E340-9824-E2D1F12183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1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06" name="Text Box 14">
              <a:extLst>
                <a:ext uri="{FF2B5EF4-FFF2-40B4-BE49-F238E27FC236}">
                  <a16:creationId xmlns:a16="http://schemas.microsoft.com/office/drawing/2014/main" id="{0CE5653E-8937-6244-80F5-B8A2B9689B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161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07" name="Text Box 15">
              <a:extLst>
                <a:ext uri="{FF2B5EF4-FFF2-40B4-BE49-F238E27FC236}">
                  <a16:creationId xmlns:a16="http://schemas.microsoft.com/office/drawing/2014/main" id="{443584E4-EC16-C04D-8728-BA0783B61D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2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10</a:t>
              </a:r>
            </a:p>
          </p:txBody>
        </p:sp>
      </p:grpSp>
      <p:sp>
        <p:nvSpPr>
          <p:cNvPr id="59422" name="Text Box 30">
            <a:extLst>
              <a:ext uri="{FF2B5EF4-FFF2-40B4-BE49-F238E27FC236}">
                <a16:creationId xmlns:a16="http://schemas.microsoft.com/office/drawing/2014/main" id="{986AF790-4914-6348-A21F-4626FCAE6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7800" y="37480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9398" name="Group 61">
            <a:extLst>
              <a:ext uri="{FF2B5EF4-FFF2-40B4-BE49-F238E27FC236}">
                <a16:creationId xmlns:a16="http://schemas.microsoft.com/office/drawing/2014/main" id="{A36BAFCA-D9C3-C742-8D2A-D90F8E4FA2E2}"/>
              </a:ext>
            </a:extLst>
          </p:cNvPr>
          <p:cNvGrpSpPr>
            <a:grpSpLocks/>
          </p:cNvGrpSpPr>
          <p:nvPr/>
        </p:nvGrpSpPr>
        <p:grpSpPr bwMode="auto">
          <a:xfrm>
            <a:off x="1524000" y="3733800"/>
            <a:ext cx="685800" cy="457200"/>
            <a:chOff x="960" y="2352"/>
            <a:chExt cx="432" cy="288"/>
          </a:xfrm>
        </p:grpSpPr>
        <p:sp>
          <p:nvSpPr>
            <p:cNvPr id="59421" name="Oval 29">
              <a:extLst>
                <a:ext uri="{FF2B5EF4-FFF2-40B4-BE49-F238E27FC236}">
                  <a16:creationId xmlns:a16="http://schemas.microsoft.com/office/drawing/2014/main" id="{8D5BCE84-5134-294F-9B42-4136848A4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23" name="Text Box 31">
              <a:extLst>
                <a:ext uri="{FF2B5EF4-FFF2-40B4-BE49-F238E27FC236}">
                  <a16:creationId xmlns:a16="http://schemas.microsoft.com/office/drawing/2014/main" id="{A5A1AB21-9D68-DE43-9B08-07A89C7D83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8</a:t>
              </a:r>
            </a:p>
          </p:txBody>
        </p:sp>
      </p:grpSp>
      <p:sp>
        <p:nvSpPr>
          <p:cNvPr id="59444" name="Line 52">
            <a:extLst>
              <a:ext uri="{FF2B5EF4-FFF2-40B4-BE49-F238E27FC236}">
                <a16:creationId xmlns:a16="http://schemas.microsoft.com/office/drawing/2014/main" id="{F51BC0A9-415F-DB4C-BF40-D41CC798FB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22098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45" name="Line 53">
            <a:extLst>
              <a:ext uri="{FF2B5EF4-FFF2-40B4-BE49-F238E27FC236}">
                <a16:creationId xmlns:a16="http://schemas.microsoft.com/office/drawing/2014/main" id="{7DA3EF15-50BE-0F49-888A-27644C7335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05000" y="3200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46" name="Line 54">
            <a:extLst>
              <a:ext uri="{FF2B5EF4-FFF2-40B4-BE49-F238E27FC236}">
                <a16:creationId xmlns:a16="http://schemas.microsoft.com/office/drawing/2014/main" id="{BFB4E365-321C-E445-8907-76BADE5ACB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5400" y="41910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47" name="Line 55">
            <a:extLst>
              <a:ext uri="{FF2B5EF4-FFF2-40B4-BE49-F238E27FC236}">
                <a16:creationId xmlns:a16="http://schemas.microsoft.com/office/drawing/2014/main" id="{65B58443-1035-A846-A1D0-CA42DA7957DB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41910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48" name="Line 56">
            <a:extLst>
              <a:ext uri="{FF2B5EF4-FFF2-40B4-BE49-F238E27FC236}">
                <a16:creationId xmlns:a16="http://schemas.microsoft.com/office/drawing/2014/main" id="{AA82DAC8-9457-1C45-96EB-83C70CEB97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95600" y="41910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49" name="Line 57">
            <a:extLst>
              <a:ext uri="{FF2B5EF4-FFF2-40B4-BE49-F238E27FC236}">
                <a16:creationId xmlns:a16="http://schemas.microsoft.com/office/drawing/2014/main" id="{F91DD4FC-A113-CE4B-B85D-438C80954BC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7000" y="3124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50" name="Line 58">
            <a:extLst>
              <a:ext uri="{FF2B5EF4-FFF2-40B4-BE49-F238E27FC236}">
                <a16:creationId xmlns:a16="http://schemas.microsoft.com/office/drawing/2014/main" id="{2FEAB5C1-CB98-9647-962E-280E92A14A5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22098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51" name="Line 59">
            <a:extLst>
              <a:ext uri="{FF2B5EF4-FFF2-40B4-BE49-F238E27FC236}">
                <a16:creationId xmlns:a16="http://schemas.microsoft.com/office/drawing/2014/main" id="{779C4438-AD81-0240-A6DB-79AEABB05910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31242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52" name="Line 60">
            <a:extLst>
              <a:ext uri="{FF2B5EF4-FFF2-40B4-BE49-F238E27FC236}">
                <a16:creationId xmlns:a16="http://schemas.microsoft.com/office/drawing/2014/main" id="{721E888B-9FAD-F04A-AA65-B60E5CB93D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31242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9408" name="Group 62">
            <a:extLst>
              <a:ext uri="{FF2B5EF4-FFF2-40B4-BE49-F238E27FC236}">
                <a16:creationId xmlns:a16="http://schemas.microsoft.com/office/drawing/2014/main" id="{7229658C-E734-764F-A9B3-20CC9AFEB095}"/>
              </a:ext>
            </a:extLst>
          </p:cNvPr>
          <p:cNvGrpSpPr>
            <a:grpSpLocks/>
          </p:cNvGrpSpPr>
          <p:nvPr/>
        </p:nvGrpSpPr>
        <p:grpSpPr bwMode="auto">
          <a:xfrm>
            <a:off x="990600" y="4876800"/>
            <a:ext cx="685800" cy="457200"/>
            <a:chOff x="960" y="2352"/>
            <a:chExt cx="432" cy="288"/>
          </a:xfrm>
        </p:grpSpPr>
        <p:sp>
          <p:nvSpPr>
            <p:cNvPr id="59455" name="Oval 63">
              <a:extLst>
                <a:ext uri="{FF2B5EF4-FFF2-40B4-BE49-F238E27FC236}">
                  <a16:creationId xmlns:a16="http://schemas.microsoft.com/office/drawing/2014/main" id="{D4ECC543-48EC-5E4C-8938-F5EA80CC5E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56" name="Text Box 64">
              <a:extLst>
                <a:ext uri="{FF2B5EF4-FFF2-40B4-BE49-F238E27FC236}">
                  <a16:creationId xmlns:a16="http://schemas.microsoft.com/office/drawing/2014/main" id="{8B11017B-D09B-E846-9084-58696E95F1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2</a:t>
              </a:r>
            </a:p>
          </p:txBody>
        </p:sp>
      </p:grpSp>
      <p:grpSp>
        <p:nvGrpSpPr>
          <p:cNvPr id="59409" name="Group 65">
            <a:extLst>
              <a:ext uri="{FF2B5EF4-FFF2-40B4-BE49-F238E27FC236}">
                <a16:creationId xmlns:a16="http://schemas.microsoft.com/office/drawing/2014/main" id="{951D0B7F-4E7C-5440-978F-AC26CB83F5DA}"/>
              </a:ext>
            </a:extLst>
          </p:cNvPr>
          <p:cNvGrpSpPr>
            <a:grpSpLocks/>
          </p:cNvGrpSpPr>
          <p:nvPr/>
        </p:nvGrpSpPr>
        <p:grpSpPr bwMode="auto">
          <a:xfrm>
            <a:off x="1828800" y="4876800"/>
            <a:ext cx="685800" cy="457200"/>
            <a:chOff x="960" y="2352"/>
            <a:chExt cx="432" cy="288"/>
          </a:xfrm>
        </p:grpSpPr>
        <p:sp>
          <p:nvSpPr>
            <p:cNvPr id="59458" name="Oval 66">
              <a:extLst>
                <a:ext uri="{FF2B5EF4-FFF2-40B4-BE49-F238E27FC236}">
                  <a16:creationId xmlns:a16="http://schemas.microsoft.com/office/drawing/2014/main" id="{2185E09F-27EB-9543-841A-592BE6A599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59" name="Text Box 67">
              <a:extLst>
                <a:ext uri="{FF2B5EF4-FFF2-40B4-BE49-F238E27FC236}">
                  <a16:creationId xmlns:a16="http://schemas.microsoft.com/office/drawing/2014/main" id="{0D168A6D-9F22-3E44-925B-1E870F68D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4</a:t>
              </a:r>
            </a:p>
          </p:txBody>
        </p:sp>
      </p:grpSp>
      <p:grpSp>
        <p:nvGrpSpPr>
          <p:cNvPr id="59410" name="Group 68">
            <a:extLst>
              <a:ext uri="{FF2B5EF4-FFF2-40B4-BE49-F238E27FC236}">
                <a16:creationId xmlns:a16="http://schemas.microsoft.com/office/drawing/2014/main" id="{1565B532-E790-DF48-9DE4-123FE55AB93D}"/>
              </a:ext>
            </a:extLst>
          </p:cNvPr>
          <p:cNvGrpSpPr>
            <a:grpSpLocks/>
          </p:cNvGrpSpPr>
          <p:nvPr/>
        </p:nvGrpSpPr>
        <p:grpSpPr bwMode="auto">
          <a:xfrm>
            <a:off x="2590800" y="4876800"/>
            <a:ext cx="685800" cy="457200"/>
            <a:chOff x="960" y="2352"/>
            <a:chExt cx="432" cy="288"/>
          </a:xfrm>
        </p:grpSpPr>
        <p:sp>
          <p:nvSpPr>
            <p:cNvPr id="59461" name="Oval 69">
              <a:extLst>
                <a:ext uri="{FF2B5EF4-FFF2-40B4-BE49-F238E27FC236}">
                  <a16:creationId xmlns:a16="http://schemas.microsoft.com/office/drawing/2014/main" id="{3025B98B-BD49-DD4F-835E-E182AD9F22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62" name="Text Box 70">
              <a:extLst>
                <a:ext uri="{FF2B5EF4-FFF2-40B4-BE49-F238E27FC236}">
                  <a16:creationId xmlns:a16="http://schemas.microsoft.com/office/drawing/2014/main" id="{9B9288AF-9453-AD42-8974-4B3B86D9A2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</a:t>
              </a:r>
            </a:p>
          </p:txBody>
        </p:sp>
      </p:grpSp>
      <p:grpSp>
        <p:nvGrpSpPr>
          <p:cNvPr id="59411" name="Group 71">
            <a:extLst>
              <a:ext uri="{FF2B5EF4-FFF2-40B4-BE49-F238E27FC236}">
                <a16:creationId xmlns:a16="http://schemas.microsoft.com/office/drawing/2014/main" id="{98720C92-4C90-F649-9B11-F1F5A5BCCC73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3733800"/>
            <a:ext cx="685800" cy="457200"/>
            <a:chOff x="960" y="2352"/>
            <a:chExt cx="432" cy="288"/>
          </a:xfrm>
        </p:grpSpPr>
        <p:sp>
          <p:nvSpPr>
            <p:cNvPr id="59464" name="Oval 72">
              <a:extLst>
                <a:ext uri="{FF2B5EF4-FFF2-40B4-BE49-F238E27FC236}">
                  <a16:creationId xmlns:a16="http://schemas.microsoft.com/office/drawing/2014/main" id="{FDD05633-C695-6547-A215-AC95CEB12E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65" name="Text Box 73">
              <a:extLst>
                <a:ext uri="{FF2B5EF4-FFF2-40B4-BE49-F238E27FC236}">
                  <a16:creationId xmlns:a16="http://schemas.microsoft.com/office/drawing/2014/main" id="{32985FFC-1E4E-7A46-A09B-F7E6FE3DBF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7</a:t>
              </a:r>
            </a:p>
          </p:txBody>
        </p:sp>
      </p:grpSp>
      <p:grpSp>
        <p:nvGrpSpPr>
          <p:cNvPr id="59412" name="Group 74">
            <a:extLst>
              <a:ext uri="{FF2B5EF4-FFF2-40B4-BE49-F238E27FC236}">
                <a16:creationId xmlns:a16="http://schemas.microsoft.com/office/drawing/2014/main" id="{799D4370-961B-C94E-9113-0E33D1DC0DD3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3733800"/>
            <a:ext cx="685800" cy="457200"/>
            <a:chOff x="960" y="2352"/>
            <a:chExt cx="432" cy="288"/>
          </a:xfrm>
        </p:grpSpPr>
        <p:sp>
          <p:nvSpPr>
            <p:cNvPr id="59467" name="Oval 75">
              <a:extLst>
                <a:ext uri="{FF2B5EF4-FFF2-40B4-BE49-F238E27FC236}">
                  <a16:creationId xmlns:a16="http://schemas.microsoft.com/office/drawing/2014/main" id="{0F9C4574-4B85-1F4F-AD32-08AAB7DFF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68" name="Text Box 76">
              <a:extLst>
                <a:ext uri="{FF2B5EF4-FFF2-40B4-BE49-F238E27FC236}">
                  <a16:creationId xmlns:a16="http://schemas.microsoft.com/office/drawing/2014/main" id="{9D0B0641-482E-3546-870E-8EF1753875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9</a:t>
              </a:r>
            </a:p>
          </p:txBody>
        </p:sp>
      </p:grpSp>
      <p:grpSp>
        <p:nvGrpSpPr>
          <p:cNvPr id="59413" name="Group 77">
            <a:extLst>
              <a:ext uri="{FF2B5EF4-FFF2-40B4-BE49-F238E27FC236}">
                <a16:creationId xmlns:a16="http://schemas.microsoft.com/office/drawing/2014/main" id="{7AC74AB2-CFFF-2E4B-B0A0-35D65AECD414}"/>
              </a:ext>
            </a:extLst>
          </p:cNvPr>
          <p:cNvGrpSpPr>
            <a:grpSpLocks/>
          </p:cNvGrpSpPr>
          <p:nvPr/>
        </p:nvGrpSpPr>
        <p:grpSpPr bwMode="auto">
          <a:xfrm>
            <a:off x="5105400" y="3733800"/>
            <a:ext cx="685800" cy="457200"/>
            <a:chOff x="960" y="2352"/>
            <a:chExt cx="432" cy="288"/>
          </a:xfrm>
        </p:grpSpPr>
        <p:sp>
          <p:nvSpPr>
            <p:cNvPr id="59470" name="Oval 78">
              <a:extLst>
                <a:ext uri="{FF2B5EF4-FFF2-40B4-BE49-F238E27FC236}">
                  <a16:creationId xmlns:a16="http://schemas.microsoft.com/office/drawing/2014/main" id="{DE438FD9-8190-0E43-845A-F891386AAB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471" name="Text Box 79">
              <a:extLst>
                <a:ext uri="{FF2B5EF4-FFF2-40B4-BE49-F238E27FC236}">
                  <a16:creationId xmlns:a16="http://schemas.microsoft.com/office/drawing/2014/main" id="{2865DD90-C783-F641-B12A-BE1045C07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3</a:t>
              </a:r>
            </a:p>
          </p:txBody>
        </p:sp>
      </p:grpSp>
      <p:sp>
        <p:nvSpPr>
          <p:cNvPr id="59472" name="Text Box 80">
            <a:extLst>
              <a:ext uri="{FF2B5EF4-FFF2-40B4-BE49-F238E27FC236}">
                <a16:creationId xmlns:a16="http://schemas.microsoft.com/office/drawing/2014/main" id="{6DF23A70-E2AF-5B4A-B1BD-12C2A7D093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1828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parent </a:t>
            </a:r>
            <a:r>
              <a:rPr lang="en-US" altLang="en-US">
                <a:solidFill>
                  <a:srgbClr val="0000FF"/>
                </a:solidFill>
                <a:cs typeface="Arial" panose="020B0604020202020204" pitchFamily="34" charset="0"/>
              </a:rPr>
              <a:t>≥ child </a:t>
            </a:r>
          </a:p>
        </p:txBody>
      </p:sp>
      <p:sp>
        <p:nvSpPr>
          <p:cNvPr id="59473" name="Text Box 81">
            <a:extLst>
              <a:ext uri="{FF2B5EF4-FFF2-40B4-BE49-F238E27FC236}">
                <a16:creationId xmlns:a16="http://schemas.microsoft.com/office/drawing/2014/main" id="{B91F9AA0-4D7E-9549-BF5C-CC7C97DBD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26670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0000FF"/>
                </a:solidFill>
                <a:latin typeface="Arial" charset="0"/>
                <a:ea typeface="ＭＳ Ｐゴシック" charset="0"/>
              </a:rPr>
              <a:t>complete tree</a:t>
            </a:r>
            <a:r>
              <a:rPr lang="en-US" sz="2400">
                <a:solidFill>
                  <a:srgbClr val="0000FF"/>
                </a:solidFill>
                <a:latin typeface="Arial" charset="0"/>
                <a:ea typeface="ＭＳ Ｐゴシック" charset="0"/>
                <a:cs typeface="Arial" charset="0"/>
              </a:rPr>
              <a:t> </a:t>
            </a:r>
          </a:p>
        </p:txBody>
      </p:sp>
      <p:sp>
        <p:nvSpPr>
          <p:cNvPr id="59474" name="AutoShape 82">
            <a:extLst>
              <a:ext uri="{FF2B5EF4-FFF2-40B4-BE49-F238E27FC236}">
                <a16:creationId xmlns:a16="http://schemas.microsoft.com/office/drawing/2014/main" id="{EC5F158A-83F9-DE4D-8BBC-A8B8CF4C8AE7}"/>
              </a:ext>
            </a:extLst>
          </p:cNvPr>
          <p:cNvSpPr>
            <a:spLocks/>
          </p:cNvSpPr>
          <p:nvPr/>
        </p:nvSpPr>
        <p:spPr bwMode="auto">
          <a:xfrm>
            <a:off x="5715000" y="1752600"/>
            <a:ext cx="609600" cy="2438400"/>
          </a:xfrm>
          <a:prstGeom prst="rightBrace">
            <a:avLst>
              <a:gd name="adj1" fmla="val 33333"/>
              <a:gd name="adj2" fmla="val 50000"/>
            </a:avLst>
          </a:prstGeom>
          <a:noFill/>
          <a:ln w="28575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75" name="Line 83">
            <a:extLst>
              <a:ext uri="{FF2B5EF4-FFF2-40B4-BE49-F238E27FC236}">
                <a16:creationId xmlns:a16="http://schemas.microsoft.com/office/drawing/2014/main" id="{4EF8644E-343D-0D41-A71F-F1645994AF3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62600" y="4267200"/>
            <a:ext cx="304800" cy="990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76" name="Line 84">
            <a:extLst>
              <a:ext uri="{FF2B5EF4-FFF2-40B4-BE49-F238E27FC236}">
                <a16:creationId xmlns:a16="http://schemas.microsoft.com/office/drawing/2014/main" id="{DEB417A2-90F4-8746-A7E1-014C4FBD82C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429000" y="4114800"/>
            <a:ext cx="2286000" cy="1219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77" name="Text Box 85">
            <a:extLst>
              <a:ext uri="{FF2B5EF4-FFF2-40B4-BE49-F238E27FC236}">
                <a16:creationId xmlns:a16="http://schemas.microsoft.com/office/drawing/2014/main" id="{0824E9FC-FDAC-D24B-880A-83DB4EFCB2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5257800"/>
            <a:ext cx="2819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0000FF"/>
                </a:solidFill>
                <a:latin typeface="Arial" charset="0"/>
                <a:ea typeface="ＭＳ Ｐゴシック" charset="0"/>
              </a:rPr>
              <a:t>level does </a:t>
            </a:r>
            <a:r>
              <a:rPr lang="en-US" sz="2400" b="1">
                <a:solidFill>
                  <a:srgbClr val="0000FF"/>
                </a:solidFill>
                <a:latin typeface="Arial" charset="0"/>
                <a:ea typeface="ＭＳ Ｐゴシック" charset="0"/>
              </a:rPr>
              <a:t>not</a:t>
            </a:r>
            <a:r>
              <a:rPr lang="en-US" sz="2400">
                <a:solidFill>
                  <a:srgbClr val="0000FF"/>
                </a:solidFill>
                <a:latin typeface="Arial" charset="0"/>
                <a:ea typeface="ＭＳ Ｐゴシック" charset="0"/>
              </a:rPr>
              <a:t> indicate size</a:t>
            </a:r>
            <a:endParaRPr lang="en-US" sz="2400" b="1">
              <a:solidFill>
                <a:srgbClr val="0000FF"/>
              </a:solidFill>
              <a:latin typeface="Arial" charset="0"/>
              <a:ea typeface="ＭＳ Ｐゴシック" charset="0"/>
            </a:endParaRPr>
          </a:p>
        </p:txBody>
      </p:sp>
      <p:sp>
        <p:nvSpPr>
          <p:cNvPr id="59478" name="Text Box 86">
            <a:extLst>
              <a:ext uri="{FF2B5EF4-FFF2-40B4-BE49-F238E27FC236}">
                <a16:creationId xmlns:a16="http://schemas.microsoft.com/office/drawing/2014/main" id="{EEFB3D6A-37D5-CA41-941C-3D5C30FAC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828800"/>
            <a:ext cx="152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latin typeface="Arial" charset="0"/>
                <a:ea typeface="ＭＳ Ｐゴシック" charset="0"/>
              </a:rPr>
              <a:t>all nodes in a heap are themselves heaps</a:t>
            </a:r>
          </a:p>
        </p:txBody>
      </p:sp>
      <p:sp>
        <p:nvSpPr>
          <p:cNvPr id="59479" name="Line 87">
            <a:extLst>
              <a:ext uri="{FF2B5EF4-FFF2-40B4-BE49-F238E27FC236}">
                <a16:creationId xmlns:a16="http://schemas.microsoft.com/office/drawing/2014/main" id="{597B0C42-55D4-B84A-92B3-1EFB6ED17A0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5000" y="2057400"/>
            <a:ext cx="1143000" cy="152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81" name="Line 89">
            <a:extLst>
              <a:ext uri="{FF2B5EF4-FFF2-40B4-BE49-F238E27FC236}">
                <a16:creationId xmlns:a16="http://schemas.microsoft.com/office/drawing/2014/main" id="{CF7A56A9-340E-CF47-B9ED-48BED0CD3812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2438400"/>
            <a:ext cx="228600" cy="3048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82" name="Line 90">
            <a:extLst>
              <a:ext uri="{FF2B5EF4-FFF2-40B4-BE49-F238E27FC236}">
                <a16:creationId xmlns:a16="http://schemas.microsoft.com/office/drawing/2014/main" id="{A7FAE42C-26AF-3043-9C93-753AA870F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3124200"/>
            <a:ext cx="228600" cy="4572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59483" name="Line 91">
            <a:extLst>
              <a:ext uri="{FF2B5EF4-FFF2-40B4-BE49-F238E27FC236}">
                <a16:creationId xmlns:a16="http://schemas.microsoft.com/office/drawing/2014/main" id="{53C4B724-177B-3448-9AA7-F5CE481E56A5}"/>
              </a:ext>
            </a:extLst>
          </p:cNvPr>
          <p:cNvSpPr>
            <a:spLocks noChangeShapeType="1"/>
          </p:cNvSpPr>
          <p:nvPr/>
        </p:nvSpPr>
        <p:spPr bwMode="auto">
          <a:xfrm>
            <a:off x="838200" y="3276600"/>
            <a:ext cx="228600" cy="13716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72" grpId="0"/>
      <p:bldP spid="59473" grpId="0"/>
      <p:bldP spid="59474" grpId="0" animBg="1"/>
      <p:bldP spid="59477" grpId="0"/>
      <p:bldP spid="59478" grpId="0"/>
    </p:bld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30E3E3AC-9F7A-1C4A-A5EA-3700639096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Binary heap - array</a:t>
            </a:r>
          </a:p>
        </p:txBody>
      </p:sp>
      <p:pic>
        <p:nvPicPr>
          <p:cNvPr id="60418" name="Picture 1">
            <a:extLst>
              <a:ext uri="{FF2B5EF4-FFF2-40B4-BE49-F238E27FC236}">
                <a16:creationId xmlns:a16="http://schemas.microsoft.com/office/drawing/2014/main" id="{EC4755D2-0548-2A4D-B1B9-0D90BF5CB5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752600"/>
            <a:ext cx="2743200" cy="416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6B5C2362-A6B5-7A43-9B10-5D1222F9AD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Binary heap - array</a:t>
            </a:r>
          </a:p>
        </p:txBody>
      </p:sp>
      <p:grpSp>
        <p:nvGrpSpPr>
          <p:cNvPr id="61442" name="Group 49">
            <a:extLst>
              <a:ext uri="{FF2B5EF4-FFF2-40B4-BE49-F238E27FC236}">
                <a16:creationId xmlns:a16="http://schemas.microsoft.com/office/drawing/2014/main" id="{90FEE5F5-DF31-4D45-92EC-3E6575DD4528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676400"/>
            <a:ext cx="5715000" cy="381000"/>
            <a:chOff x="768" y="624"/>
            <a:chExt cx="3600" cy="240"/>
          </a:xfrm>
        </p:grpSpPr>
        <p:sp>
          <p:nvSpPr>
            <p:cNvPr id="60466" name="Rectangle 50">
              <a:extLst>
                <a:ext uri="{FF2B5EF4-FFF2-40B4-BE49-F238E27FC236}">
                  <a16:creationId xmlns:a16="http://schemas.microsoft.com/office/drawing/2014/main" id="{D5001098-2C87-6D46-8C0E-53E7119958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67" name="Line 51">
              <a:extLst>
                <a:ext uri="{FF2B5EF4-FFF2-40B4-BE49-F238E27FC236}">
                  <a16:creationId xmlns:a16="http://schemas.microsoft.com/office/drawing/2014/main" id="{B4DD3AF9-FB9F-8D47-A181-BE74714CFD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68" name="Line 52">
              <a:extLst>
                <a:ext uri="{FF2B5EF4-FFF2-40B4-BE49-F238E27FC236}">
                  <a16:creationId xmlns:a16="http://schemas.microsoft.com/office/drawing/2014/main" id="{AADADAC6-9C26-714C-9AAF-1126B6CD80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69" name="Line 53">
              <a:extLst>
                <a:ext uri="{FF2B5EF4-FFF2-40B4-BE49-F238E27FC236}">
                  <a16:creationId xmlns:a16="http://schemas.microsoft.com/office/drawing/2014/main" id="{82ECA72E-B1B0-3F42-B70F-251B73F807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70" name="Line 54">
              <a:extLst>
                <a:ext uri="{FF2B5EF4-FFF2-40B4-BE49-F238E27FC236}">
                  <a16:creationId xmlns:a16="http://schemas.microsoft.com/office/drawing/2014/main" id="{0F807193-F74A-734D-9EB6-E987D36146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71" name="Line 55">
              <a:extLst>
                <a:ext uri="{FF2B5EF4-FFF2-40B4-BE49-F238E27FC236}">
                  <a16:creationId xmlns:a16="http://schemas.microsoft.com/office/drawing/2014/main" id="{F8D5A30F-10D6-374B-BC55-C8FB8AFD66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72" name="Line 56">
              <a:extLst>
                <a:ext uri="{FF2B5EF4-FFF2-40B4-BE49-F238E27FC236}">
                  <a16:creationId xmlns:a16="http://schemas.microsoft.com/office/drawing/2014/main" id="{5EE26311-4C90-574A-A52E-3B4F806CCA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73" name="Line 57">
              <a:extLst>
                <a:ext uri="{FF2B5EF4-FFF2-40B4-BE49-F238E27FC236}">
                  <a16:creationId xmlns:a16="http://schemas.microsoft.com/office/drawing/2014/main" id="{58C14A74-2B53-7047-AF89-0957E00A01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74" name="Line 58">
              <a:extLst>
                <a:ext uri="{FF2B5EF4-FFF2-40B4-BE49-F238E27FC236}">
                  <a16:creationId xmlns:a16="http://schemas.microsoft.com/office/drawing/2014/main" id="{DB01A5C0-FD00-E747-8A8C-E9A204B4EA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75" name="Line 59">
              <a:extLst>
                <a:ext uri="{FF2B5EF4-FFF2-40B4-BE49-F238E27FC236}">
                  <a16:creationId xmlns:a16="http://schemas.microsoft.com/office/drawing/2014/main" id="{DE8078FD-01D3-7049-8E22-3CD4B8FA4E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76" name="Line 60">
              <a:extLst>
                <a:ext uri="{FF2B5EF4-FFF2-40B4-BE49-F238E27FC236}">
                  <a16:creationId xmlns:a16="http://schemas.microsoft.com/office/drawing/2014/main" id="{AF12A976-6B7B-154C-8602-17326DB99A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77" name="Line 61">
              <a:extLst>
                <a:ext uri="{FF2B5EF4-FFF2-40B4-BE49-F238E27FC236}">
                  <a16:creationId xmlns:a16="http://schemas.microsoft.com/office/drawing/2014/main" id="{DC479EDE-D23C-314A-90D1-8F09C4816E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78" name="Line 62">
              <a:extLst>
                <a:ext uri="{FF2B5EF4-FFF2-40B4-BE49-F238E27FC236}">
                  <a16:creationId xmlns:a16="http://schemas.microsoft.com/office/drawing/2014/main" id="{FA2533AD-3538-0E4F-935C-E85BFBAA72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79" name="Line 63">
              <a:extLst>
                <a:ext uri="{FF2B5EF4-FFF2-40B4-BE49-F238E27FC236}">
                  <a16:creationId xmlns:a16="http://schemas.microsoft.com/office/drawing/2014/main" id="{806B5C7A-10AF-A84D-AA82-8588949A19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480" name="Line 64">
              <a:extLst>
                <a:ext uri="{FF2B5EF4-FFF2-40B4-BE49-F238E27FC236}">
                  <a16:creationId xmlns:a16="http://schemas.microsoft.com/office/drawing/2014/main" id="{E1CC2AD7-19A8-9A4B-A889-410CCCC6FCF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60482" name="Text Box 66">
            <a:extLst>
              <a:ext uri="{FF2B5EF4-FFF2-40B4-BE49-F238E27FC236}">
                <a16:creationId xmlns:a16="http://schemas.microsoft.com/office/drawing/2014/main" id="{33D602C2-992D-5F49-9620-CBEB2607FD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676400"/>
            <a:ext cx="563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16  14  10   8    7    9    3    2    4    1</a:t>
            </a:r>
          </a:p>
        </p:txBody>
      </p:sp>
      <p:sp>
        <p:nvSpPr>
          <p:cNvPr id="60483" name="Freeform 67">
            <a:extLst>
              <a:ext uri="{FF2B5EF4-FFF2-40B4-BE49-F238E27FC236}">
                <a16:creationId xmlns:a16="http://schemas.microsoft.com/office/drawing/2014/main" id="{0084B8A6-B5DC-6F48-BD7A-2F38AB2129A6}"/>
              </a:ext>
            </a:extLst>
          </p:cNvPr>
          <p:cNvSpPr>
            <a:spLocks/>
          </p:cNvSpPr>
          <p:nvPr/>
        </p:nvSpPr>
        <p:spPr bwMode="auto">
          <a:xfrm>
            <a:off x="1447800" y="1600200"/>
            <a:ext cx="304800" cy="76200"/>
          </a:xfrm>
          <a:custGeom>
            <a:avLst/>
            <a:gdLst>
              <a:gd name="T0" fmla="*/ 0 w 192"/>
              <a:gd name="T1" fmla="*/ 76200 h 96"/>
              <a:gd name="T2" fmla="*/ 152400 w 192"/>
              <a:gd name="T3" fmla="*/ 0 h 96"/>
              <a:gd name="T4" fmla="*/ 304800 w 192"/>
              <a:gd name="T5" fmla="*/ 762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4" name="Freeform 68">
            <a:extLst>
              <a:ext uri="{FF2B5EF4-FFF2-40B4-BE49-F238E27FC236}">
                <a16:creationId xmlns:a16="http://schemas.microsoft.com/office/drawing/2014/main" id="{A8B35F11-3D49-7D42-9779-5C34B9BF4472}"/>
              </a:ext>
            </a:extLst>
          </p:cNvPr>
          <p:cNvSpPr>
            <a:spLocks/>
          </p:cNvSpPr>
          <p:nvPr/>
        </p:nvSpPr>
        <p:spPr bwMode="auto">
          <a:xfrm>
            <a:off x="1447800" y="1524000"/>
            <a:ext cx="685800" cy="152400"/>
          </a:xfrm>
          <a:custGeom>
            <a:avLst/>
            <a:gdLst>
              <a:gd name="T0" fmla="*/ 0 w 192"/>
              <a:gd name="T1" fmla="*/ 152400 h 96"/>
              <a:gd name="T2" fmla="*/ 342900 w 192"/>
              <a:gd name="T3" fmla="*/ 0 h 96"/>
              <a:gd name="T4" fmla="*/ 6858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5" name="Freeform 69">
            <a:extLst>
              <a:ext uri="{FF2B5EF4-FFF2-40B4-BE49-F238E27FC236}">
                <a16:creationId xmlns:a16="http://schemas.microsoft.com/office/drawing/2014/main" id="{AA3E9449-7F02-7046-91B9-0575A1F812A8}"/>
              </a:ext>
            </a:extLst>
          </p:cNvPr>
          <p:cNvSpPr>
            <a:spLocks/>
          </p:cNvSpPr>
          <p:nvPr/>
        </p:nvSpPr>
        <p:spPr bwMode="auto">
          <a:xfrm flipV="1">
            <a:off x="1752600" y="2057400"/>
            <a:ext cx="838200" cy="76200"/>
          </a:xfrm>
          <a:custGeom>
            <a:avLst/>
            <a:gdLst>
              <a:gd name="T0" fmla="*/ 0 w 192"/>
              <a:gd name="T1" fmla="*/ 76200 h 96"/>
              <a:gd name="T2" fmla="*/ 419100 w 192"/>
              <a:gd name="T3" fmla="*/ 0 h 96"/>
              <a:gd name="T4" fmla="*/ 838200 w 192"/>
              <a:gd name="T5" fmla="*/ 762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6" name="Freeform 70">
            <a:extLst>
              <a:ext uri="{FF2B5EF4-FFF2-40B4-BE49-F238E27FC236}">
                <a16:creationId xmlns:a16="http://schemas.microsoft.com/office/drawing/2014/main" id="{B95682E0-226E-D541-B6D4-8DE475755DB9}"/>
              </a:ext>
            </a:extLst>
          </p:cNvPr>
          <p:cNvSpPr>
            <a:spLocks/>
          </p:cNvSpPr>
          <p:nvPr/>
        </p:nvSpPr>
        <p:spPr bwMode="auto">
          <a:xfrm flipV="1">
            <a:off x="1752600" y="2057400"/>
            <a:ext cx="1219200" cy="152400"/>
          </a:xfrm>
          <a:custGeom>
            <a:avLst/>
            <a:gdLst>
              <a:gd name="T0" fmla="*/ 0 w 192"/>
              <a:gd name="T1" fmla="*/ 152400 h 96"/>
              <a:gd name="T2" fmla="*/ 609600 w 192"/>
              <a:gd name="T3" fmla="*/ 0 h 96"/>
              <a:gd name="T4" fmla="*/ 12192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87" name="Text Box 71">
            <a:extLst>
              <a:ext uri="{FF2B5EF4-FFF2-40B4-BE49-F238E27FC236}">
                <a16:creationId xmlns:a16="http://schemas.microsoft.com/office/drawing/2014/main" id="{D37A59D8-AC41-3A41-9260-D5DD6FE597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28888"/>
            <a:ext cx="5638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1   2    3    4    5    6    7    8    9    10</a:t>
            </a:r>
          </a:p>
        </p:txBody>
      </p:sp>
      <p:sp>
        <p:nvSpPr>
          <p:cNvPr id="60489" name="Freeform 73">
            <a:extLst>
              <a:ext uri="{FF2B5EF4-FFF2-40B4-BE49-F238E27FC236}">
                <a16:creationId xmlns:a16="http://schemas.microsoft.com/office/drawing/2014/main" id="{14CA0183-182D-EC4F-9EBC-E187BB24DA64}"/>
              </a:ext>
            </a:extLst>
          </p:cNvPr>
          <p:cNvSpPr>
            <a:spLocks/>
          </p:cNvSpPr>
          <p:nvPr/>
        </p:nvSpPr>
        <p:spPr bwMode="auto">
          <a:xfrm>
            <a:off x="2133600" y="1524000"/>
            <a:ext cx="1219200" cy="152400"/>
          </a:xfrm>
          <a:custGeom>
            <a:avLst/>
            <a:gdLst>
              <a:gd name="T0" fmla="*/ 0 w 192"/>
              <a:gd name="T1" fmla="*/ 152400 h 96"/>
              <a:gd name="T2" fmla="*/ 609600 w 192"/>
              <a:gd name="T3" fmla="*/ 0 h 96"/>
              <a:gd name="T4" fmla="*/ 12192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0" name="Freeform 74">
            <a:extLst>
              <a:ext uri="{FF2B5EF4-FFF2-40B4-BE49-F238E27FC236}">
                <a16:creationId xmlns:a16="http://schemas.microsoft.com/office/drawing/2014/main" id="{4E126AB1-6E76-3940-83DB-BE1336BAFFED}"/>
              </a:ext>
            </a:extLst>
          </p:cNvPr>
          <p:cNvSpPr>
            <a:spLocks/>
          </p:cNvSpPr>
          <p:nvPr/>
        </p:nvSpPr>
        <p:spPr bwMode="auto">
          <a:xfrm>
            <a:off x="2133600" y="1447800"/>
            <a:ext cx="1600200" cy="228600"/>
          </a:xfrm>
          <a:custGeom>
            <a:avLst/>
            <a:gdLst>
              <a:gd name="T0" fmla="*/ 0 w 192"/>
              <a:gd name="T1" fmla="*/ 228600 h 96"/>
              <a:gd name="T2" fmla="*/ 800100 w 192"/>
              <a:gd name="T3" fmla="*/ 0 h 96"/>
              <a:gd name="T4" fmla="*/ 1600200 w 192"/>
              <a:gd name="T5" fmla="*/ 2286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1" name="Freeform 75">
            <a:extLst>
              <a:ext uri="{FF2B5EF4-FFF2-40B4-BE49-F238E27FC236}">
                <a16:creationId xmlns:a16="http://schemas.microsoft.com/office/drawing/2014/main" id="{B55007A1-7BD2-704C-B905-72FE8D92C9A6}"/>
              </a:ext>
            </a:extLst>
          </p:cNvPr>
          <p:cNvSpPr>
            <a:spLocks/>
          </p:cNvSpPr>
          <p:nvPr/>
        </p:nvSpPr>
        <p:spPr bwMode="auto">
          <a:xfrm flipV="1">
            <a:off x="2590800" y="2057400"/>
            <a:ext cx="1524000" cy="152400"/>
          </a:xfrm>
          <a:custGeom>
            <a:avLst/>
            <a:gdLst>
              <a:gd name="T0" fmla="*/ 0 w 192"/>
              <a:gd name="T1" fmla="*/ 152400 h 96"/>
              <a:gd name="T2" fmla="*/ 762000 w 192"/>
              <a:gd name="T3" fmla="*/ 0 h 96"/>
              <a:gd name="T4" fmla="*/ 15240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2" name="Freeform 76">
            <a:extLst>
              <a:ext uri="{FF2B5EF4-FFF2-40B4-BE49-F238E27FC236}">
                <a16:creationId xmlns:a16="http://schemas.microsoft.com/office/drawing/2014/main" id="{A7A51F2F-C75E-A94C-BD82-6F21C668DD81}"/>
              </a:ext>
            </a:extLst>
          </p:cNvPr>
          <p:cNvSpPr>
            <a:spLocks/>
          </p:cNvSpPr>
          <p:nvPr/>
        </p:nvSpPr>
        <p:spPr bwMode="auto">
          <a:xfrm flipV="1">
            <a:off x="2590800" y="2057400"/>
            <a:ext cx="1905000" cy="228600"/>
          </a:xfrm>
          <a:custGeom>
            <a:avLst/>
            <a:gdLst>
              <a:gd name="T0" fmla="*/ 0 w 192"/>
              <a:gd name="T1" fmla="*/ 228600 h 96"/>
              <a:gd name="T2" fmla="*/ 952500 w 192"/>
              <a:gd name="T3" fmla="*/ 0 h 96"/>
              <a:gd name="T4" fmla="*/ 1905000 w 192"/>
              <a:gd name="T5" fmla="*/ 2286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93" name="Freeform 77">
            <a:extLst>
              <a:ext uri="{FF2B5EF4-FFF2-40B4-BE49-F238E27FC236}">
                <a16:creationId xmlns:a16="http://schemas.microsoft.com/office/drawing/2014/main" id="{44A2F0B4-1359-5D4A-866E-345FD70A3EBD}"/>
              </a:ext>
            </a:extLst>
          </p:cNvPr>
          <p:cNvSpPr>
            <a:spLocks/>
          </p:cNvSpPr>
          <p:nvPr/>
        </p:nvSpPr>
        <p:spPr bwMode="auto">
          <a:xfrm>
            <a:off x="2971800" y="1524000"/>
            <a:ext cx="1905000" cy="152400"/>
          </a:xfrm>
          <a:custGeom>
            <a:avLst/>
            <a:gdLst>
              <a:gd name="T0" fmla="*/ 0 w 192"/>
              <a:gd name="T1" fmla="*/ 152400 h 96"/>
              <a:gd name="T2" fmla="*/ 952500 w 192"/>
              <a:gd name="T3" fmla="*/ 0 h 96"/>
              <a:gd name="T4" fmla="*/ 19050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1454" name="Picture 30">
            <a:extLst>
              <a:ext uri="{FF2B5EF4-FFF2-40B4-BE49-F238E27FC236}">
                <a16:creationId xmlns:a16="http://schemas.microsoft.com/office/drawing/2014/main" id="{CDCDAD0C-A848-9F4E-8B24-39A46F20C9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124200"/>
            <a:ext cx="2057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28580325-BF18-1E46-BE3D-9E5DFBB615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Binary heap - array</a:t>
            </a:r>
          </a:p>
        </p:txBody>
      </p:sp>
      <p:grpSp>
        <p:nvGrpSpPr>
          <p:cNvPr id="62466" name="Group 3">
            <a:extLst>
              <a:ext uri="{FF2B5EF4-FFF2-40B4-BE49-F238E27FC236}">
                <a16:creationId xmlns:a16="http://schemas.microsoft.com/office/drawing/2014/main" id="{FBC6C297-1463-B14C-A3A7-2D323386A7F9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676400"/>
            <a:ext cx="5715000" cy="381000"/>
            <a:chOff x="768" y="624"/>
            <a:chExt cx="3600" cy="240"/>
          </a:xfrm>
        </p:grpSpPr>
        <p:sp>
          <p:nvSpPr>
            <p:cNvPr id="63492" name="Rectangle 4">
              <a:extLst>
                <a:ext uri="{FF2B5EF4-FFF2-40B4-BE49-F238E27FC236}">
                  <a16:creationId xmlns:a16="http://schemas.microsoft.com/office/drawing/2014/main" id="{6FB99565-0893-924A-A134-FF87FBC1FE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493" name="Line 5">
              <a:extLst>
                <a:ext uri="{FF2B5EF4-FFF2-40B4-BE49-F238E27FC236}">
                  <a16:creationId xmlns:a16="http://schemas.microsoft.com/office/drawing/2014/main" id="{89F656EC-3471-9840-A0A9-D68E5DC39F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494" name="Line 6">
              <a:extLst>
                <a:ext uri="{FF2B5EF4-FFF2-40B4-BE49-F238E27FC236}">
                  <a16:creationId xmlns:a16="http://schemas.microsoft.com/office/drawing/2014/main" id="{2022B216-E6FD-9E4E-8539-9B12880BE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495" name="Line 7">
              <a:extLst>
                <a:ext uri="{FF2B5EF4-FFF2-40B4-BE49-F238E27FC236}">
                  <a16:creationId xmlns:a16="http://schemas.microsoft.com/office/drawing/2014/main" id="{BE636991-2972-2845-8DFA-2038B7E7B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496" name="Line 8">
              <a:extLst>
                <a:ext uri="{FF2B5EF4-FFF2-40B4-BE49-F238E27FC236}">
                  <a16:creationId xmlns:a16="http://schemas.microsoft.com/office/drawing/2014/main" id="{61285ABC-266D-4B47-8D5C-F305EC9927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497" name="Line 9">
              <a:extLst>
                <a:ext uri="{FF2B5EF4-FFF2-40B4-BE49-F238E27FC236}">
                  <a16:creationId xmlns:a16="http://schemas.microsoft.com/office/drawing/2014/main" id="{56BEEDB4-2BEC-8344-A681-622DA14C55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498" name="Line 10">
              <a:extLst>
                <a:ext uri="{FF2B5EF4-FFF2-40B4-BE49-F238E27FC236}">
                  <a16:creationId xmlns:a16="http://schemas.microsoft.com/office/drawing/2014/main" id="{E4319757-1C04-FB43-81D7-3795CB4041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499" name="Line 11">
              <a:extLst>
                <a:ext uri="{FF2B5EF4-FFF2-40B4-BE49-F238E27FC236}">
                  <a16:creationId xmlns:a16="http://schemas.microsoft.com/office/drawing/2014/main" id="{556149BF-900B-534C-96AD-D9B50EC92D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500" name="Line 12">
              <a:extLst>
                <a:ext uri="{FF2B5EF4-FFF2-40B4-BE49-F238E27FC236}">
                  <a16:creationId xmlns:a16="http://schemas.microsoft.com/office/drawing/2014/main" id="{E2198AA4-1056-3D49-95EA-04578723E9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501" name="Line 13">
              <a:extLst>
                <a:ext uri="{FF2B5EF4-FFF2-40B4-BE49-F238E27FC236}">
                  <a16:creationId xmlns:a16="http://schemas.microsoft.com/office/drawing/2014/main" id="{EDCFAA5B-7EBE-2249-856F-C24F38E191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502" name="Line 14">
              <a:extLst>
                <a:ext uri="{FF2B5EF4-FFF2-40B4-BE49-F238E27FC236}">
                  <a16:creationId xmlns:a16="http://schemas.microsoft.com/office/drawing/2014/main" id="{B9644B08-9881-524C-A323-1601EAC1EE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503" name="Line 15">
              <a:extLst>
                <a:ext uri="{FF2B5EF4-FFF2-40B4-BE49-F238E27FC236}">
                  <a16:creationId xmlns:a16="http://schemas.microsoft.com/office/drawing/2014/main" id="{3A05A381-F615-5E40-B225-0455525C2F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504" name="Line 16">
              <a:extLst>
                <a:ext uri="{FF2B5EF4-FFF2-40B4-BE49-F238E27FC236}">
                  <a16:creationId xmlns:a16="http://schemas.microsoft.com/office/drawing/2014/main" id="{0934C0B1-C2EA-0C47-8D0D-093CA145F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505" name="Line 17">
              <a:extLst>
                <a:ext uri="{FF2B5EF4-FFF2-40B4-BE49-F238E27FC236}">
                  <a16:creationId xmlns:a16="http://schemas.microsoft.com/office/drawing/2014/main" id="{507E031D-3525-4B4F-ABF0-08C905C4F9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506" name="Line 18">
              <a:extLst>
                <a:ext uri="{FF2B5EF4-FFF2-40B4-BE49-F238E27FC236}">
                  <a16:creationId xmlns:a16="http://schemas.microsoft.com/office/drawing/2014/main" id="{6F900B51-F235-FA46-95F8-7F993E0B2D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63507" name="Text Box 19">
            <a:extLst>
              <a:ext uri="{FF2B5EF4-FFF2-40B4-BE49-F238E27FC236}">
                <a16:creationId xmlns:a16="http://schemas.microsoft.com/office/drawing/2014/main" id="{5E07E68A-4725-8E48-B960-C5569E4B3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676400"/>
            <a:ext cx="563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16  14  </a:t>
            </a: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</a:rPr>
              <a:t>10</a:t>
            </a:r>
            <a:r>
              <a:rPr lang="en-US">
                <a:latin typeface="Arial" charset="0"/>
                <a:ea typeface="ＭＳ Ｐゴシック" charset="0"/>
              </a:rPr>
              <a:t>   8    7    9    3    2    4    1</a:t>
            </a:r>
          </a:p>
        </p:txBody>
      </p:sp>
      <p:sp>
        <p:nvSpPr>
          <p:cNvPr id="63508" name="Freeform 20">
            <a:extLst>
              <a:ext uri="{FF2B5EF4-FFF2-40B4-BE49-F238E27FC236}">
                <a16:creationId xmlns:a16="http://schemas.microsoft.com/office/drawing/2014/main" id="{641C74FB-90DA-CC42-92AE-B0164FD4D34A}"/>
              </a:ext>
            </a:extLst>
          </p:cNvPr>
          <p:cNvSpPr>
            <a:spLocks/>
          </p:cNvSpPr>
          <p:nvPr/>
        </p:nvSpPr>
        <p:spPr bwMode="auto">
          <a:xfrm>
            <a:off x="1447800" y="1600200"/>
            <a:ext cx="304800" cy="76200"/>
          </a:xfrm>
          <a:custGeom>
            <a:avLst/>
            <a:gdLst>
              <a:gd name="T0" fmla="*/ 0 w 192"/>
              <a:gd name="T1" fmla="*/ 76200 h 96"/>
              <a:gd name="T2" fmla="*/ 152400 w 192"/>
              <a:gd name="T3" fmla="*/ 0 h 96"/>
              <a:gd name="T4" fmla="*/ 304800 w 192"/>
              <a:gd name="T5" fmla="*/ 762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09" name="Freeform 21">
            <a:extLst>
              <a:ext uri="{FF2B5EF4-FFF2-40B4-BE49-F238E27FC236}">
                <a16:creationId xmlns:a16="http://schemas.microsoft.com/office/drawing/2014/main" id="{AE18FBF2-ED27-D945-8967-DFD40CCE97F5}"/>
              </a:ext>
            </a:extLst>
          </p:cNvPr>
          <p:cNvSpPr>
            <a:spLocks/>
          </p:cNvSpPr>
          <p:nvPr/>
        </p:nvSpPr>
        <p:spPr bwMode="auto">
          <a:xfrm>
            <a:off x="1447800" y="1524000"/>
            <a:ext cx="685800" cy="152400"/>
          </a:xfrm>
          <a:custGeom>
            <a:avLst/>
            <a:gdLst>
              <a:gd name="T0" fmla="*/ 0 w 192"/>
              <a:gd name="T1" fmla="*/ 152400 h 96"/>
              <a:gd name="T2" fmla="*/ 342900 w 192"/>
              <a:gd name="T3" fmla="*/ 0 h 96"/>
              <a:gd name="T4" fmla="*/ 6858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0" name="Freeform 22">
            <a:extLst>
              <a:ext uri="{FF2B5EF4-FFF2-40B4-BE49-F238E27FC236}">
                <a16:creationId xmlns:a16="http://schemas.microsoft.com/office/drawing/2014/main" id="{C2DC7DB2-164B-6443-80A5-57F98764A9F6}"/>
              </a:ext>
            </a:extLst>
          </p:cNvPr>
          <p:cNvSpPr>
            <a:spLocks/>
          </p:cNvSpPr>
          <p:nvPr/>
        </p:nvSpPr>
        <p:spPr bwMode="auto">
          <a:xfrm flipV="1">
            <a:off x="1752600" y="2057400"/>
            <a:ext cx="838200" cy="76200"/>
          </a:xfrm>
          <a:custGeom>
            <a:avLst/>
            <a:gdLst>
              <a:gd name="T0" fmla="*/ 0 w 192"/>
              <a:gd name="T1" fmla="*/ 76200 h 96"/>
              <a:gd name="T2" fmla="*/ 419100 w 192"/>
              <a:gd name="T3" fmla="*/ 0 h 96"/>
              <a:gd name="T4" fmla="*/ 838200 w 192"/>
              <a:gd name="T5" fmla="*/ 762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1" name="Freeform 23">
            <a:extLst>
              <a:ext uri="{FF2B5EF4-FFF2-40B4-BE49-F238E27FC236}">
                <a16:creationId xmlns:a16="http://schemas.microsoft.com/office/drawing/2014/main" id="{9C35D8D4-01DF-3B4B-AE4F-1321B7B3E6A7}"/>
              </a:ext>
            </a:extLst>
          </p:cNvPr>
          <p:cNvSpPr>
            <a:spLocks/>
          </p:cNvSpPr>
          <p:nvPr/>
        </p:nvSpPr>
        <p:spPr bwMode="auto">
          <a:xfrm flipV="1">
            <a:off x="1752600" y="2057400"/>
            <a:ext cx="1219200" cy="152400"/>
          </a:xfrm>
          <a:custGeom>
            <a:avLst/>
            <a:gdLst>
              <a:gd name="T0" fmla="*/ 0 w 192"/>
              <a:gd name="T1" fmla="*/ 152400 h 96"/>
              <a:gd name="T2" fmla="*/ 609600 w 192"/>
              <a:gd name="T3" fmla="*/ 0 h 96"/>
              <a:gd name="T4" fmla="*/ 12192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2" name="Text Box 24">
            <a:extLst>
              <a:ext uri="{FF2B5EF4-FFF2-40B4-BE49-F238E27FC236}">
                <a16:creationId xmlns:a16="http://schemas.microsoft.com/office/drawing/2014/main" id="{EF455456-01BA-D046-AF12-232A7EB0C0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28888"/>
            <a:ext cx="5638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1   2    </a:t>
            </a: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>
                <a:latin typeface="Arial" charset="0"/>
                <a:ea typeface="ＭＳ Ｐゴシック" charset="0"/>
              </a:rPr>
              <a:t>    4    5    6    7    8    9    10</a:t>
            </a:r>
          </a:p>
        </p:txBody>
      </p:sp>
      <p:sp>
        <p:nvSpPr>
          <p:cNvPr id="63514" name="Freeform 26">
            <a:extLst>
              <a:ext uri="{FF2B5EF4-FFF2-40B4-BE49-F238E27FC236}">
                <a16:creationId xmlns:a16="http://schemas.microsoft.com/office/drawing/2014/main" id="{6BF7FD73-8F85-FF49-B60E-62F5685445CE}"/>
              </a:ext>
            </a:extLst>
          </p:cNvPr>
          <p:cNvSpPr>
            <a:spLocks/>
          </p:cNvSpPr>
          <p:nvPr/>
        </p:nvSpPr>
        <p:spPr bwMode="auto">
          <a:xfrm>
            <a:off x="2133600" y="1524000"/>
            <a:ext cx="1219200" cy="152400"/>
          </a:xfrm>
          <a:custGeom>
            <a:avLst/>
            <a:gdLst>
              <a:gd name="T0" fmla="*/ 0 w 192"/>
              <a:gd name="T1" fmla="*/ 152400 h 96"/>
              <a:gd name="T2" fmla="*/ 609600 w 192"/>
              <a:gd name="T3" fmla="*/ 0 h 96"/>
              <a:gd name="T4" fmla="*/ 12192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5" name="Freeform 27">
            <a:extLst>
              <a:ext uri="{FF2B5EF4-FFF2-40B4-BE49-F238E27FC236}">
                <a16:creationId xmlns:a16="http://schemas.microsoft.com/office/drawing/2014/main" id="{F3CC7AE4-6C72-CC4A-A65B-C84A040B9416}"/>
              </a:ext>
            </a:extLst>
          </p:cNvPr>
          <p:cNvSpPr>
            <a:spLocks/>
          </p:cNvSpPr>
          <p:nvPr/>
        </p:nvSpPr>
        <p:spPr bwMode="auto">
          <a:xfrm>
            <a:off x="2133600" y="1447800"/>
            <a:ext cx="1600200" cy="228600"/>
          </a:xfrm>
          <a:custGeom>
            <a:avLst/>
            <a:gdLst>
              <a:gd name="T0" fmla="*/ 0 w 192"/>
              <a:gd name="T1" fmla="*/ 228600 h 96"/>
              <a:gd name="T2" fmla="*/ 800100 w 192"/>
              <a:gd name="T3" fmla="*/ 0 h 96"/>
              <a:gd name="T4" fmla="*/ 1600200 w 192"/>
              <a:gd name="T5" fmla="*/ 2286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6" name="Freeform 28">
            <a:extLst>
              <a:ext uri="{FF2B5EF4-FFF2-40B4-BE49-F238E27FC236}">
                <a16:creationId xmlns:a16="http://schemas.microsoft.com/office/drawing/2014/main" id="{5691367D-4E69-2242-95CC-A648140E1741}"/>
              </a:ext>
            </a:extLst>
          </p:cNvPr>
          <p:cNvSpPr>
            <a:spLocks/>
          </p:cNvSpPr>
          <p:nvPr/>
        </p:nvSpPr>
        <p:spPr bwMode="auto">
          <a:xfrm flipV="1">
            <a:off x="2590800" y="2057400"/>
            <a:ext cx="1524000" cy="152400"/>
          </a:xfrm>
          <a:custGeom>
            <a:avLst/>
            <a:gdLst>
              <a:gd name="T0" fmla="*/ 0 w 192"/>
              <a:gd name="T1" fmla="*/ 152400 h 96"/>
              <a:gd name="T2" fmla="*/ 762000 w 192"/>
              <a:gd name="T3" fmla="*/ 0 h 96"/>
              <a:gd name="T4" fmla="*/ 15240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7" name="Freeform 29">
            <a:extLst>
              <a:ext uri="{FF2B5EF4-FFF2-40B4-BE49-F238E27FC236}">
                <a16:creationId xmlns:a16="http://schemas.microsoft.com/office/drawing/2014/main" id="{460E0426-8F4E-194F-A62C-B5CF73F864BD}"/>
              </a:ext>
            </a:extLst>
          </p:cNvPr>
          <p:cNvSpPr>
            <a:spLocks/>
          </p:cNvSpPr>
          <p:nvPr/>
        </p:nvSpPr>
        <p:spPr bwMode="auto">
          <a:xfrm flipV="1">
            <a:off x="2590800" y="2057400"/>
            <a:ext cx="1905000" cy="228600"/>
          </a:xfrm>
          <a:custGeom>
            <a:avLst/>
            <a:gdLst>
              <a:gd name="T0" fmla="*/ 0 w 192"/>
              <a:gd name="T1" fmla="*/ 228600 h 96"/>
              <a:gd name="T2" fmla="*/ 952500 w 192"/>
              <a:gd name="T3" fmla="*/ 0 h 96"/>
              <a:gd name="T4" fmla="*/ 1905000 w 192"/>
              <a:gd name="T5" fmla="*/ 2286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8" name="Freeform 30">
            <a:extLst>
              <a:ext uri="{FF2B5EF4-FFF2-40B4-BE49-F238E27FC236}">
                <a16:creationId xmlns:a16="http://schemas.microsoft.com/office/drawing/2014/main" id="{20991D74-D701-9742-A6BA-FC224709C134}"/>
              </a:ext>
            </a:extLst>
          </p:cNvPr>
          <p:cNvSpPr>
            <a:spLocks/>
          </p:cNvSpPr>
          <p:nvPr/>
        </p:nvSpPr>
        <p:spPr bwMode="auto">
          <a:xfrm>
            <a:off x="2971800" y="1524000"/>
            <a:ext cx="1905000" cy="152400"/>
          </a:xfrm>
          <a:custGeom>
            <a:avLst/>
            <a:gdLst>
              <a:gd name="T0" fmla="*/ 0 w 192"/>
              <a:gd name="T1" fmla="*/ 152400 h 96"/>
              <a:gd name="T2" fmla="*/ 952500 w 192"/>
              <a:gd name="T3" fmla="*/ 0 h 96"/>
              <a:gd name="T4" fmla="*/ 19050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19" name="Text Box 31">
            <a:extLst>
              <a:ext uri="{FF2B5EF4-FFF2-40B4-BE49-F238E27FC236}">
                <a16:creationId xmlns:a16="http://schemas.microsoft.com/office/drawing/2014/main" id="{FFD6A6DA-DE0F-E640-9222-C8F69B35E9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3528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3520" name="Text Box 32">
            <a:extLst>
              <a:ext uri="{FF2B5EF4-FFF2-40B4-BE49-F238E27FC236}">
                <a16:creationId xmlns:a16="http://schemas.microsoft.com/office/drawing/2014/main" id="{83446A6B-D81E-0F49-AAAC-C271484D4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48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Left child of A[3]?</a:t>
            </a:r>
          </a:p>
        </p:txBody>
      </p:sp>
      <p:pic>
        <p:nvPicPr>
          <p:cNvPr id="62480" name="Picture 32">
            <a:extLst>
              <a:ext uri="{FF2B5EF4-FFF2-40B4-BE49-F238E27FC236}">
                <a16:creationId xmlns:a16="http://schemas.microsoft.com/office/drawing/2014/main" id="{FABBE097-9DB3-7B4F-A79D-2C153F44B3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124200"/>
            <a:ext cx="2057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A02C771A-82C6-E142-941B-65FC8E94AB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Binary heap - array</a:t>
            </a:r>
          </a:p>
        </p:txBody>
      </p:sp>
      <p:grpSp>
        <p:nvGrpSpPr>
          <p:cNvPr id="63490" name="Group 3">
            <a:extLst>
              <a:ext uri="{FF2B5EF4-FFF2-40B4-BE49-F238E27FC236}">
                <a16:creationId xmlns:a16="http://schemas.microsoft.com/office/drawing/2014/main" id="{3EC7B275-5F35-AB47-9017-C06F3F6AF6CB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676400"/>
            <a:ext cx="5715000" cy="381000"/>
            <a:chOff x="768" y="624"/>
            <a:chExt cx="3600" cy="240"/>
          </a:xfrm>
        </p:grpSpPr>
        <p:sp>
          <p:nvSpPr>
            <p:cNvPr id="64516" name="Rectangle 4">
              <a:extLst>
                <a:ext uri="{FF2B5EF4-FFF2-40B4-BE49-F238E27FC236}">
                  <a16:creationId xmlns:a16="http://schemas.microsoft.com/office/drawing/2014/main" id="{4B1D3E80-7145-D449-83C7-DEE4989DD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17" name="Line 5">
              <a:extLst>
                <a:ext uri="{FF2B5EF4-FFF2-40B4-BE49-F238E27FC236}">
                  <a16:creationId xmlns:a16="http://schemas.microsoft.com/office/drawing/2014/main" id="{DE97B9AE-3191-BB46-AE89-E5FB6BF83F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18" name="Line 6">
              <a:extLst>
                <a:ext uri="{FF2B5EF4-FFF2-40B4-BE49-F238E27FC236}">
                  <a16:creationId xmlns:a16="http://schemas.microsoft.com/office/drawing/2014/main" id="{F381EDDF-54F5-0843-8B60-26F077A6CA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19" name="Line 7">
              <a:extLst>
                <a:ext uri="{FF2B5EF4-FFF2-40B4-BE49-F238E27FC236}">
                  <a16:creationId xmlns:a16="http://schemas.microsoft.com/office/drawing/2014/main" id="{87C89DD9-8ADF-6D45-A07D-2D689A1BBC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20" name="Line 8">
              <a:extLst>
                <a:ext uri="{FF2B5EF4-FFF2-40B4-BE49-F238E27FC236}">
                  <a16:creationId xmlns:a16="http://schemas.microsoft.com/office/drawing/2014/main" id="{3BCCFF37-0E38-AA43-A64F-29B855FA25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21" name="Line 9">
              <a:extLst>
                <a:ext uri="{FF2B5EF4-FFF2-40B4-BE49-F238E27FC236}">
                  <a16:creationId xmlns:a16="http://schemas.microsoft.com/office/drawing/2014/main" id="{DBA8382A-DE15-F646-B786-3DBCCD95372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22" name="Line 10">
              <a:extLst>
                <a:ext uri="{FF2B5EF4-FFF2-40B4-BE49-F238E27FC236}">
                  <a16:creationId xmlns:a16="http://schemas.microsoft.com/office/drawing/2014/main" id="{C26BBDCF-90DD-834C-976F-663139665E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23" name="Line 11">
              <a:extLst>
                <a:ext uri="{FF2B5EF4-FFF2-40B4-BE49-F238E27FC236}">
                  <a16:creationId xmlns:a16="http://schemas.microsoft.com/office/drawing/2014/main" id="{9F9BF21F-51F8-504C-8730-DA187BCF2C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24" name="Line 12">
              <a:extLst>
                <a:ext uri="{FF2B5EF4-FFF2-40B4-BE49-F238E27FC236}">
                  <a16:creationId xmlns:a16="http://schemas.microsoft.com/office/drawing/2014/main" id="{26A8FE06-FAE0-1B4D-9FE6-9473423F4F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25" name="Line 13">
              <a:extLst>
                <a:ext uri="{FF2B5EF4-FFF2-40B4-BE49-F238E27FC236}">
                  <a16:creationId xmlns:a16="http://schemas.microsoft.com/office/drawing/2014/main" id="{929C9489-C178-4645-B3DF-8AFE0ABF69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26" name="Line 14">
              <a:extLst>
                <a:ext uri="{FF2B5EF4-FFF2-40B4-BE49-F238E27FC236}">
                  <a16:creationId xmlns:a16="http://schemas.microsoft.com/office/drawing/2014/main" id="{F50ECC76-09CB-BF41-966B-52A41BE48A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27" name="Line 15">
              <a:extLst>
                <a:ext uri="{FF2B5EF4-FFF2-40B4-BE49-F238E27FC236}">
                  <a16:creationId xmlns:a16="http://schemas.microsoft.com/office/drawing/2014/main" id="{E9BA2CC2-3CB6-7646-A2F0-FDF7B12B23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28" name="Line 16">
              <a:extLst>
                <a:ext uri="{FF2B5EF4-FFF2-40B4-BE49-F238E27FC236}">
                  <a16:creationId xmlns:a16="http://schemas.microsoft.com/office/drawing/2014/main" id="{2C035346-B2C6-E343-A7DD-B4ED7A23F8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29" name="Line 17">
              <a:extLst>
                <a:ext uri="{FF2B5EF4-FFF2-40B4-BE49-F238E27FC236}">
                  <a16:creationId xmlns:a16="http://schemas.microsoft.com/office/drawing/2014/main" id="{B12AED40-F944-0F4C-B6CE-419EE0A3A2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530" name="Line 18">
              <a:extLst>
                <a:ext uri="{FF2B5EF4-FFF2-40B4-BE49-F238E27FC236}">
                  <a16:creationId xmlns:a16="http://schemas.microsoft.com/office/drawing/2014/main" id="{5F21AB47-EE4C-6145-8C88-0520451A5B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64531" name="Text Box 19">
            <a:extLst>
              <a:ext uri="{FF2B5EF4-FFF2-40B4-BE49-F238E27FC236}">
                <a16:creationId xmlns:a16="http://schemas.microsoft.com/office/drawing/2014/main" id="{7EF04B97-F7EF-0641-83EA-986CF2C11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676400"/>
            <a:ext cx="563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16  14  </a:t>
            </a:r>
            <a:r>
              <a:rPr lang="en-US" b="1">
                <a:solidFill>
                  <a:srgbClr val="0000FF"/>
                </a:solidFill>
                <a:latin typeface="Arial" charset="0"/>
                <a:ea typeface="ＭＳ Ｐゴシック" charset="0"/>
              </a:rPr>
              <a:t>10</a:t>
            </a:r>
            <a:r>
              <a:rPr lang="en-US">
                <a:latin typeface="Arial" charset="0"/>
                <a:ea typeface="ＭＳ Ｐゴシック" charset="0"/>
              </a:rPr>
              <a:t>   8    7    </a:t>
            </a: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</a:rPr>
              <a:t>9</a:t>
            </a:r>
            <a:r>
              <a:rPr lang="en-US">
                <a:latin typeface="Arial" charset="0"/>
                <a:ea typeface="ＭＳ Ｐゴシック" charset="0"/>
              </a:rPr>
              <a:t>    3    2    4    1</a:t>
            </a:r>
          </a:p>
        </p:txBody>
      </p:sp>
      <p:sp>
        <p:nvSpPr>
          <p:cNvPr id="64532" name="Freeform 20">
            <a:extLst>
              <a:ext uri="{FF2B5EF4-FFF2-40B4-BE49-F238E27FC236}">
                <a16:creationId xmlns:a16="http://schemas.microsoft.com/office/drawing/2014/main" id="{BDFFF28F-14B5-754A-BC68-92799CEFFACC}"/>
              </a:ext>
            </a:extLst>
          </p:cNvPr>
          <p:cNvSpPr>
            <a:spLocks/>
          </p:cNvSpPr>
          <p:nvPr/>
        </p:nvSpPr>
        <p:spPr bwMode="auto">
          <a:xfrm>
            <a:off x="1447800" y="1600200"/>
            <a:ext cx="304800" cy="76200"/>
          </a:xfrm>
          <a:custGeom>
            <a:avLst/>
            <a:gdLst>
              <a:gd name="T0" fmla="*/ 0 w 192"/>
              <a:gd name="T1" fmla="*/ 76200 h 96"/>
              <a:gd name="T2" fmla="*/ 152400 w 192"/>
              <a:gd name="T3" fmla="*/ 0 h 96"/>
              <a:gd name="T4" fmla="*/ 304800 w 192"/>
              <a:gd name="T5" fmla="*/ 762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3" name="Freeform 21">
            <a:extLst>
              <a:ext uri="{FF2B5EF4-FFF2-40B4-BE49-F238E27FC236}">
                <a16:creationId xmlns:a16="http://schemas.microsoft.com/office/drawing/2014/main" id="{8ED9CA82-E345-8D47-BE56-F0B36A2A829D}"/>
              </a:ext>
            </a:extLst>
          </p:cNvPr>
          <p:cNvSpPr>
            <a:spLocks/>
          </p:cNvSpPr>
          <p:nvPr/>
        </p:nvSpPr>
        <p:spPr bwMode="auto">
          <a:xfrm>
            <a:off x="1447800" y="1524000"/>
            <a:ext cx="685800" cy="152400"/>
          </a:xfrm>
          <a:custGeom>
            <a:avLst/>
            <a:gdLst>
              <a:gd name="T0" fmla="*/ 0 w 192"/>
              <a:gd name="T1" fmla="*/ 152400 h 96"/>
              <a:gd name="T2" fmla="*/ 342900 w 192"/>
              <a:gd name="T3" fmla="*/ 0 h 96"/>
              <a:gd name="T4" fmla="*/ 6858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4" name="Freeform 22">
            <a:extLst>
              <a:ext uri="{FF2B5EF4-FFF2-40B4-BE49-F238E27FC236}">
                <a16:creationId xmlns:a16="http://schemas.microsoft.com/office/drawing/2014/main" id="{E64C911F-AC4D-5E44-9D6A-A9DE415B21F6}"/>
              </a:ext>
            </a:extLst>
          </p:cNvPr>
          <p:cNvSpPr>
            <a:spLocks/>
          </p:cNvSpPr>
          <p:nvPr/>
        </p:nvSpPr>
        <p:spPr bwMode="auto">
          <a:xfrm flipV="1">
            <a:off x="1752600" y="2057400"/>
            <a:ext cx="838200" cy="76200"/>
          </a:xfrm>
          <a:custGeom>
            <a:avLst/>
            <a:gdLst>
              <a:gd name="T0" fmla="*/ 0 w 192"/>
              <a:gd name="T1" fmla="*/ 76200 h 96"/>
              <a:gd name="T2" fmla="*/ 419100 w 192"/>
              <a:gd name="T3" fmla="*/ 0 h 96"/>
              <a:gd name="T4" fmla="*/ 838200 w 192"/>
              <a:gd name="T5" fmla="*/ 762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5" name="Freeform 23">
            <a:extLst>
              <a:ext uri="{FF2B5EF4-FFF2-40B4-BE49-F238E27FC236}">
                <a16:creationId xmlns:a16="http://schemas.microsoft.com/office/drawing/2014/main" id="{20E8EBFA-2E7A-154E-A679-226DE63F7CCE}"/>
              </a:ext>
            </a:extLst>
          </p:cNvPr>
          <p:cNvSpPr>
            <a:spLocks/>
          </p:cNvSpPr>
          <p:nvPr/>
        </p:nvSpPr>
        <p:spPr bwMode="auto">
          <a:xfrm flipV="1">
            <a:off x="1752600" y="2057400"/>
            <a:ext cx="1219200" cy="152400"/>
          </a:xfrm>
          <a:custGeom>
            <a:avLst/>
            <a:gdLst>
              <a:gd name="T0" fmla="*/ 0 w 192"/>
              <a:gd name="T1" fmla="*/ 152400 h 96"/>
              <a:gd name="T2" fmla="*/ 609600 w 192"/>
              <a:gd name="T3" fmla="*/ 0 h 96"/>
              <a:gd name="T4" fmla="*/ 12192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6" name="Text Box 24">
            <a:extLst>
              <a:ext uri="{FF2B5EF4-FFF2-40B4-BE49-F238E27FC236}">
                <a16:creationId xmlns:a16="http://schemas.microsoft.com/office/drawing/2014/main" id="{83E5256B-0285-0D49-9D3C-104C95952C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28888"/>
            <a:ext cx="5638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1   2    </a:t>
            </a:r>
            <a:r>
              <a:rPr lang="en-US" b="1">
                <a:solidFill>
                  <a:srgbClr val="0000FF"/>
                </a:solidFill>
                <a:latin typeface="Arial" charset="0"/>
                <a:ea typeface="ＭＳ Ｐゴシック" charset="0"/>
              </a:rPr>
              <a:t>3</a:t>
            </a:r>
            <a:r>
              <a:rPr lang="en-US">
                <a:latin typeface="Arial" charset="0"/>
                <a:ea typeface="ＭＳ Ｐゴシック" charset="0"/>
              </a:rPr>
              <a:t>    4    5    </a:t>
            </a: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</a:rPr>
              <a:t>6</a:t>
            </a:r>
            <a:r>
              <a:rPr lang="en-US">
                <a:latin typeface="Arial" charset="0"/>
                <a:ea typeface="ＭＳ Ｐゴシック" charset="0"/>
              </a:rPr>
              <a:t>    7    8    9    10</a:t>
            </a:r>
          </a:p>
        </p:txBody>
      </p:sp>
      <p:sp>
        <p:nvSpPr>
          <p:cNvPr id="64538" name="Freeform 26">
            <a:extLst>
              <a:ext uri="{FF2B5EF4-FFF2-40B4-BE49-F238E27FC236}">
                <a16:creationId xmlns:a16="http://schemas.microsoft.com/office/drawing/2014/main" id="{AAD67D4C-4F9D-074F-AFE3-B20B98B67625}"/>
              </a:ext>
            </a:extLst>
          </p:cNvPr>
          <p:cNvSpPr>
            <a:spLocks/>
          </p:cNvSpPr>
          <p:nvPr/>
        </p:nvSpPr>
        <p:spPr bwMode="auto">
          <a:xfrm>
            <a:off x="2133600" y="1524000"/>
            <a:ext cx="1219200" cy="152400"/>
          </a:xfrm>
          <a:custGeom>
            <a:avLst/>
            <a:gdLst>
              <a:gd name="T0" fmla="*/ 0 w 192"/>
              <a:gd name="T1" fmla="*/ 152400 h 96"/>
              <a:gd name="T2" fmla="*/ 609600 w 192"/>
              <a:gd name="T3" fmla="*/ 0 h 96"/>
              <a:gd name="T4" fmla="*/ 12192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9" name="Freeform 27">
            <a:extLst>
              <a:ext uri="{FF2B5EF4-FFF2-40B4-BE49-F238E27FC236}">
                <a16:creationId xmlns:a16="http://schemas.microsoft.com/office/drawing/2014/main" id="{9B56B58F-4BB2-E746-9255-2312F89A8B37}"/>
              </a:ext>
            </a:extLst>
          </p:cNvPr>
          <p:cNvSpPr>
            <a:spLocks/>
          </p:cNvSpPr>
          <p:nvPr/>
        </p:nvSpPr>
        <p:spPr bwMode="auto">
          <a:xfrm>
            <a:off x="2133600" y="1447800"/>
            <a:ext cx="1600200" cy="228600"/>
          </a:xfrm>
          <a:custGeom>
            <a:avLst/>
            <a:gdLst>
              <a:gd name="T0" fmla="*/ 0 w 192"/>
              <a:gd name="T1" fmla="*/ 228600 h 96"/>
              <a:gd name="T2" fmla="*/ 800100 w 192"/>
              <a:gd name="T3" fmla="*/ 0 h 96"/>
              <a:gd name="T4" fmla="*/ 1600200 w 192"/>
              <a:gd name="T5" fmla="*/ 2286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0" name="Freeform 28">
            <a:extLst>
              <a:ext uri="{FF2B5EF4-FFF2-40B4-BE49-F238E27FC236}">
                <a16:creationId xmlns:a16="http://schemas.microsoft.com/office/drawing/2014/main" id="{A6A2B383-7932-4143-B143-F63842B18571}"/>
              </a:ext>
            </a:extLst>
          </p:cNvPr>
          <p:cNvSpPr>
            <a:spLocks/>
          </p:cNvSpPr>
          <p:nvPr/>
        </p:nvSpPr>
        <p:spPr bwMode="auto">
          <a:xfrm flipV="1">
            <a:off x="2590800" y="2057400"/>
            <a:ext cx="1524000" cy="152400"/>
          </a:xfrm>
          <a:custGeom>
            <a:avLst/>
            <a:gdLst>
              <a:gd name="T0" fmla="*/ 0 w 192"/>
              <a:gd name="T1" fmla="*/ 152400 h 96"/>
              <a:gd name="T2" fmla="*/ 762000 w 192"/>
              <a:gd name="T3" fmla="*/ 0 h 96"/>
              <a:gd name="T4" fmla="*/ 15240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1" name="Freeform 29">
            <a:extLst>
              <a:ext uri="{FF2B5EF4-FFF2-40B4-BE49-F238E27FC236}">
                <a16:creationId xmlns:a16="http://schemas.microsoft.com/office/drawing/2014/main" id="{E46265B6-03C4-B146-8740-347E58FDA2F0}"/>
              </a:ext>
            </a:extLst>
          </p:cNvPr>
          <p:cNvSpPr>
            <a:spLocks/>
          </p:cNvSpPr>
          <p:nvPr/>
        </p:nvSpPr>
        <p:spPr bwMode="auto">
          <a:xfrm flipV="1">
            <a:off x="2590800" y="2057400"/>
            <a:ext cx="1905000" cy="228600"/>
          </a:xfrm>
          <a:custGeom>
            <a:avLst/>
            <a:gdLst>
              <a:gd name="T0" fmla="*/ 0 w 192"/>
              <a:gd name="T1" fmla="*/ 228600 h 96"/>
              <a:gd name="T2" fmla="*/ 952500 w 192"/>
              <a:gd name="T3" fmla="*/ 0 h 96"/>
              <a:gd name="T4" fmla="*/ 1905000 w 192"/>
              <a:gd name="T5" fmla="*/ 2286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2" name="Freeform 30">
            <a:extLst>
              <a:ext uri="{FF2B5EF4-FFF2-40B4-BE49-F238E27FC236}">
                <a16:creationId xmlns:a16="http://schemas.microsoft.com/office/drawing/2014/main" id="{2FBDB3D6-D55D-754C-822B-5B3E2A658009}"/>
              </a:ext>
            </a:extLst>
          </p:cNvPr>
          <p:cNvSpPr>
            <a:spLocks/>
          </p:cNvSpPr>
          <p:nvPr/>
        </p:nvSpPr>
        <p:spPr bwMode="auto">
          <a:xfrm>
            <a:off x="2971800" y="1524000"/>
            <a:ext cx="1905000" cy="152400"/>
          </a:xfrm>
          <a:custGeom>
            <a:avLst/>
            <a:gdLst>
              <a:gd name="T0" fmla="*/ 0 w 192"/>
              <a:gd name="T1" fmla="*/ 152400 h 96"/>
              <a:gd name="T2" fmla="*/ 952500 w 192"/>
              <a:gd name="T3" fmla="*/ 0 h 96"/>
              <a:gd name="T4" fmla="*/ 19050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3" name="Text Box 31">
            <a:extLst>
              <a:ext uri="{FF2B5EF4-FFF2-40B4-BE49-F238E27FC236}">
                <a16:creationId xmlns:a16="http://schemas.microsoft.com/office/drawing/2014/main" id="{C96C7F1C-D3F1-7C42-B0A9-E402E94D5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3352800"/>
            <a:ext cx="2438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4544" name="Text Box 32">
            <a:extLst>
              <a:ext uri="{FF2B5EF4-FFF2-40B4-BE49-F238E27FC236}">
                <a16:creationId xmlns:a16="http://schemas.microsoft.com/office/drawing/2014/main" id="{29E99981-C6B3-984B-A9C8-DB74995D5C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48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Left child of A[3]?</a:t>
            </a:r>
          </a:p>
        </p:txBody>
      </p:sp>
      <p:sp>
        <p:nvSpPr>
          <p:cNvPr id="64545" name="Text Box 33">
            <a:extLst>
              <a:ext uri="{FF2B5EF4-FFF2-40B4-BE49-F238E27FC236}">
                <a16:creationId xmlns:a16="http://schemas.microsoft.com/office/drawing/2014/main" id="{CECA4412-CA1F-E642-B050-7C252A077F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8100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4547" name="Text Box 35">
            <a:extLst>
              <a:ext uri="{FF2B5EF4-FFF2-40B4-BE49-F238E27FC236}">
                <a16:creationId xmlns:a16="http://schemas.microsoft.com/office/drawing/2014/main" id="{14886708-CDBF-0F40-8864-9E93F67D8F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38100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0000FF"/>
                </a:solidFill>
                <a:latin typeface="Arial" charset="0"/>
                <a:ea typeface="ＭＳ Ｐゴシック" charset="0"/>
              </a:rPr>
              <a:t>2*3 = 6</a:t>
            </a:r>
          </a:p>
        </p:txBody>
      </p:sp>
      <p:pic>
        <p:nvPicPr>
          <p:cNvPr id="63506" name="Picture 34">
            <a:extLst>
              <a:ext uri="{FF2B5EF4-FFF2-40B4-BE49-F238E27FC236}">
                <a16:creationId xmlns:a16="http://schemas.microsoft.com/office/drawing/2014/main" id="{EC4843E0-9C5D-E04D-8027-0220A369D1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124200"/>
            <a:ext cx="2057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4CAD4BF8-41F5-B94D-A96F-EA2DBC4C7D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Binary heap - array</a:t>
            </a:r>
          </a:p>
        </p:txBody>
      </p:sp>
      <p:grpSp>
        <p:nvGrpSpPr>
          <p:cNvPr id="64514" name="Group 3">
            <a:extLst>
              <a:ext uri="{FF2B5EF4-FFF2-40B4-BE49-F238E27FC236}">
                <a16:creationId xmlns:a16="http://schemas.microsoft.com/office/drawing/2014/main" id="{33BCC458-2D49-274B-9630-DF07F1141030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676400"/>
            <a:ext cx="5715000" cy="381000"/>
            <a:chOff x="768" y="624"/>
            <a:chExt cx="3600" cy="240"/>
          </a:xfrm>
        </p:grpSpPr>
        <p:sp>
          <p:nvSpPr>
            <p:cNvPr id="66564" name="Rectangle 4">
              <a:extLst>
                <a:ext uri="{FF2B5EF4-FFF2-40B4-BE49-F238E27FC236}">
                  <a16:creationId xmlns:a16="http://schemas.microsoft.com/office/drawing/2014/main" id="{0496E764-FC73-994A-B4F5-4F02FE388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65" name="Line 5">
              <a:extLst>
                <a:ext uri="{FF2B5EF4-FFF2-40B4-BE49-F238E27FC236}">
                  <a16:creationId xmlns:a16="http://schemas.microsoft.com/office/drawing/2014/main" id="{5D432D22-0D39-C548-B2EB-2E82E7674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66" name="Line 6">
              <a:extLst>
                <a:ext uri="{FF2B5EF4-FFF2-40B4-BE49-F238E27FC236}">
                  <a16:creationId xmlns:a16="http://schemas.microsoft.com/office/drawing/2014/main" id="{8D69809F-794B-DB49-8C17-BCAF59C7F3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67" name="Line 7">
              <a:extLst>
                <a:ext uri="{FF2B5EF4-FFF2-40B4-BE49-F238E27FC236}">
                  <a16:creationId xmlns:a16="http://schemas.microsoft.com/office/drawing/2014/main" id="{E1A7D0C3-C0E8-4243-AA18-B067773897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68" name="Line 8">
              <a:extLst>
                <a:ext uri="{FF2B5EF4-FFF2-40B4-BE49-F238E27FC236}">
                  <a16:creationId xmlns:a16="http://schemas.microsoft.com/office/drawing/2014/main" id="{1A61A358-D94D-E94A-A591-BF246D925F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69" name="Line 9">
              <a:extLst>
                <a:ext uri="{FF2B5EF4-FFF2-40B4-BE49-F238E27FC236}">
                  <a16:creationId xmlns:a16="http://schemas.microsoft.com/office/drawing/2014/main" id="{2A80B99D-7985-0D4E-8A97-131E77B95D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70" name="Line 10">
              <a:extLst>
                <a:ext uri="{FF2B5EF4-FFF2-40B4-BE49-F238E27FC236}">
                  <a16:creationId xmlns:a16="http://schemas.microsoft.com/office/drawing/2014/main" id="{83B53A12-53AB-F043-83B2-0A49F8DA24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71" name="Line 11">
              <a:extLst>
                <a:ext uri="{FF2B5EF4-FFF2-40B4-BE49-F238E27FC236}">
                  <a16:creationId xmlns:a16="http://schemas.microsoft.com/office/drawing/2014/main" id="{AD155C6B-C309-5942-A869-D4ABCF26C4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72" name="Line 12">
              <a:extLst>
                <a:ext uri="{FF2B5EF4-FFF2-40B4-BE49-F238E27FC236}">
                  <a16:creationId xmlns:a16="http://schemas.microsoft.com/office/drawing/2014/main" id="{45B150AB-8823-0A4C-88E5-6BA79E8AF33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73" name="Line 13">
              <a:extLst>
                <a:ext uri="{FF2B5EF4-FFF2-40B4-BE49-F238E27FC236}">
                  <a16:creationId xmlns:a16="http://schemas.microsoft.com/office/drawing/2014/main" id="{88AF02B0-1C9B-DA4B-92EA-419552F064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74" name="Line 14">
              <a:extLst>
                <a:ext uri="{FF2B5EF4-FFF2-40B4-BE49-F238E27FC236}">
                  <a16:creationId xmlns:a16="http://schemas.microsoft.com/office/drawing/2014/main" id="{42B6E2B7-ADCB-6C48-9479-283A7E11F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75" name="Line 15">
              <a:extLst>
                <a:ext uri="{FF2B5EF4-FFF2-40B4-BE49-F238E27FC236}">
                  <a16:creationId xmlns:a16="http://schemas.microsoft.com/office/drawing/2014/main" id="{31E8B07F-C499-604C-8F00-3C9D38B347E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76" name="Line 16">
              <a:extLst>
                <a:ext uri="{FF2B5EF4-FFF2-40B4-BE49-F238E27FC236}">
                  <a16:creationId xmlns:a16="http://schemas.microsoft.com/office/drawing/2014/main" id="{DA311372-EEB8-D94E-BB7F-8DBC25257D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77" name="Line 17">
              <a:extLst>
                <a:ext uri="{FF2B5EF4-FFF2-40B4-BE49-F238E27FC236}">
                  <a16:creationId xmlns:a16="http://schemas.microsoft.com/office/drawing/2014/main" id="{0B3EACA0-3E76-8D41-8C3C-5B70D7F67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578" name="Line 18">
              <a:extLst>
                <a:ext uri="{FF2B5EF4-FFF2-40B4-BE49-F238E27FC236}">
                  <a16:creationId xmlns:a16="http://schemas.microsoft.com/office/drawing/2014/main" id="{85164326-43DD-3747-AF50-44571257F7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66579" name="Text Box 19">
            <a:extLst>
              <a:ext uri="{FF2B5EF4-FFF2-40B4-BE49-F238E27FC236}">
                <a16:creationId xmlns:a16="http://schemas.microsoft.com/office/drawing/2014/main" id="{EBFB96F3-B72A-A244-9CC8-DDAE2D8CAE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676400"/>
            <a:ext cx="563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16  14  10   8    7    9    3    </a:t>
            </a: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</a:rPr>
              <a:t>    4    1</a:t>
            </a:r>
          </a:p>
        </p:txBody>
      </p:sp>
      <p:sp>
        <p:nvSpPr>
          <p:cNvPr id="66580" name="Freeform 20">
            <a:extLst>
              <a:ext uri="{FF2B5EF4-FFF2-40B4-BE49-F238E27FC236}">
                <a16:creationId xmlns:a16="http://schemas.microsoft.com/office/drawing/2014/main" id="{AA96CF28-109F-3741-A5BD-BC400F09C097}"/>
              </a:ext>
            </a:extLst>
          </p:cNvPr>
          <p:cNvSpPr>
            <a:spLocks/>
          </p:cNvSpPr>
          <p:nvPr/>
        </p:nvSpPr>
        <p:spPr bwMode="auto">
          <a:xfrm>
            <a:off x="1447800" y="1600200"/>
            <a:ext cx="304800" cy="76200"/>
          </a:xfrm>
          <a:custGeom>
            <a:avLst/>
            <a:gdLst>
              <a:gd name="T0" fmla="*/ 0 w 192"/>
              <a:gd name="T1" fmla="*/ 76200 h 96"/>
              <a:gd name="T2" fmla="*/ 152400 w 192"/>
              <a:gd name="T3" fmla="*/ 0 h 96"/>
              <a:gd name="T4" fmla="*/ 304800 w 192"/>
              <a:gd name="T5" fmla="*/ 762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1" name="Freeform 21">
            <a:extLst>
              <a:ext uri="{FF2B5EF4-FFF2-40B4-BE49-F238E27FC236}">
                <a16:creationId xmlns:a16="http://schemas.microsoft.com/office/drawing/2014/main" id="{465CAC8B-77BF-3746-8EB6-C1DC5B9B0F56}"/>
              </a:ext>
            </a:extLst>
          </p:cNvPr>
          <p:cNvSpPr>
            <a:spLocks/>
          </p:cNvSpPr>
          <p:nvPr/>
        </p:nvSpPr>
        <p:spPr bwMode="auto">
          <a:xfrm>
            <a:off x="1447800" y="1524000"/>
            <a:ext cx="685800" cy="152400"/>
          </a:xfrm>
          <a:custGeom>
            <a:avLst/>
            <a:gdLst>
              <a:gd name="T0" fmla="*/ 0 w 192"/>
              <a:gd name="T1" fmla="*/ 152400 h 96"/>
              <a:gd name="T2" fmla="*/ 342900 w 192"/>
              <a:gd name="T3" fmla="*/ 0 h 96"/>
              <a:gd name="T4" fmla="*/ 6858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2" name="Freeform 22">
            <a:extLst>
              <a:ext uri="{FF2B5EF4-FFF2-40B4-BE49-F238E27FC236}">
                <a16:creationId xmlns:a16="http://schemas.microsoft.com/office/drawing/2014/main" id="{4057548A-A15D-674D-8D5E-4EDECF32B620}"/>
              </a:ext>
            </a:extLst>
          </p:cNvPr>
          <p:cNvSpPr>
            <a:spLocks/>
          </p:cNvSpPr>
          <p:nvPr/>
        </p:nvSpPr>
        <p:spPr bwMode="auto">
          <a:xfrm flipV="1">
            <a:off x="1752600" y="2057400"/>
            <a:ext cx="838200" cy="76200"/>
          </a:xfrm>
          <a:custGeom>
            <a:avLst/>
            <a:gdLst>
              <a:gd name="T0" fmla="*/ 0 w 192"/>
              <a:gd name="T1" fmla="*/ 76200 h 96"/>
              <a:gd name="T2" fmla="*/ 419100 w 192"/>
              <a:gd name="T3" fmla="*/ 0 h 96"/>
              <a:gd name="T4" fmla="*/ 838200 w 192"/>
              <a:gd name="T5" fmla="*/ 762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3" name="Freeform 23">
            <a:extLst>
              <a:ext uri="{FF2B5EF4-FFF2-40B4-BE49-F238E27FC236}">
                <a16:creationId xmlns:a16="http://schemas.microsoft.com/office/drawing/2014/main" id="{6E565AA5-1016-5E41-831B-A8F6DFF34FAB}"/>
              </a:ext>
            </a:extLst>
          </p:cNvPr>
          <p:cNvSpPr>
            <a:spLocks/>
          </p:cNvSpPr>
          <p:nvPr/>
        </p:nvSpPr>
        <p:spPr bwMode="auto">
          <a:xfrm flipV="1">
            <a:off x="1752600" y="2057400"/>
            <a:ext cx="1219200" cy="152400"/>
          </a:xfrm>
          <a:custGeom>
            <a:avLst/>
            <a:gdLst>
              <a:gd name="T0" fmla="*/ 0 w 192"/>
              <a:gd name="T1" fmla="*/ 152400 h 96"/>
              <a:gd name="T2" fmla="*/ 609600 w 192"/>
              <a:gd name="T3" fmla="*/ 0 h 96"/>
              <a:gd name="T4" fmla="*/ 12192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4" name="Text Box 24">
            <a:extLst>
              <a:ext uri="{FF2B5EF4-FFF2-40B4-BE49-F238E27FC236}">
                <a16:creationId xmlns:a16="http://schemas.microsoft.com/office/drawing/2014/main" id="{F37AE9C6-4A0F-8743-9742-1946D33E54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28888"/>
            <a:ext cx="5638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1   2    3    4    5    6    7    </a:t>
            </a: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</a:rPr>
              <a:t>8</a:t>
            </a:r>
            <a:r>
              <a:rPr lang="en-US">
                <a:latin typeface="Arial" charset="0"/>
                <a:ea typeface="ＭＳ Ｐゴシック" charset="0"/>
              </a:rPr>
              <a:t>    9    10</a:t>
            </a:r>
          </a:p>
        </p:txBody>
      </p:sp>
      <p:sp>
        <p:nvSpPr>
          <p:cNvPr id="66586" name="Freeform 26">
            <a:extLst>
              <a:ext uri="{FF2B5EF4-FFF2-40B4-BE49-F238E27FC236}">
                <a16:creationId xmlns:a16="http://schemas.microsoft.com/office/drawing/2014/main" id="{E8375F3B-89C6-D642-A002-D201108E9B10}"/>
              </a:ext>
            </a:extLst>
          </p:cNvPr>
          <p:cNvSpPr>
            <a:spLocks/>
          </p:cNvSpPr>
          <p:nvPr/>
        </p:nvSpPr>
        <p:spPr bwMode="auto">
          <a:xfrm>
            <a:off x="2133600" y="1524000"/>
            <a:ext cx="1219200" cy="152400"/>
          </a:xfrm>
          <a:custGeom>
            <a:avLst/>
            <a:gdLst>
              <a:gd name="T0" fmla="*/ 0 w 192"/>
              <a:gd name="T1" fmla="*/ 152400 h 96"/>
              <a:gd name="T2" fmla="*/ 609600 w 192"/>
              <a:gd name="T3" fmla="*/ 0 h 96"/>
              <a:gd name="T4" fmla="*/ 12192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7" name="Freeform 27">
            <a:extLst>
              <a:ext uri="{FF2B5EF4-FFF2-40B4-BE49-F238E27FC236}">
                <a16:creationId xmlns:a16="http://schemas.microsoft.com/office/drawing/2014/main" id="{60051582-1FE4-FA40-8CAB-4AEFAE18F1D6}"/>
              </a:ext>
            </a:extLst>
          </p:cNvPr>
          <p:cNvSpPr>
            <a:spLocks/>
          </p:cNvSpPr>
          <p:nvPr/>
        </p:nvSpPr>
        <p:spPr bwMode="auto">
          <a:xfrm>
            <a:off x="2133600" y="1447800"/>
            <a:ext cx="1600200" cy="228600"/>
          </a:xfrm>
          <a:custGeom>
            <a:avLst/>
            <a:gdLst>
              <a:gd name="T0" fmla="*/ 0 w 192"/>
              <a:gd name="T1" fmla="*/ 228600 h 96"/>
              <a:gd name="T2" fmla="*/ 800100 w 192"/>
              <a:gd name="T3" fmla="*/ 0 h 96"/>
              <a:gd name="T4" fmla="*/ 1600200 w 192"/>
              <a:gd name="T5" fmla="*/ 2286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8" name="Freeform 28">
            <a:extLst>
              <a:ext uri="{FF2B5EF4-FFF2-40B4-BE49-F238E27FC236}">
                <a16:creationId xmlns:a16="http://schemas.microsoft.com/office/drawing/2014/main" id="{554F2B52-22A6-D646-8F79-09913DE5FEFA}"/>
              </a:ext>
            </a:extLst>
          </p:cNvPr>
          <p:cNvSpPr>
            <a:spLocks/>
          </p:cNvSpPr>
          <p:nvPr/>
        </p:nvSpPr>
        <p:spPr bwMode="auto">
          <a:xfrm flipV="1">
            <a:off x="2590800" y="2057400"/>
            <a:ext cx="1524000" cy="152400"/>
          </a:xfrm>
          <a:custGeom>
            <a:avLst/>
            <a:gdLst>
              <a:gd name="T0" fmla="*/ 0 w 192"/>
              <a:gd name="T1" fmla="*/ 152400 h 96"/>
              <a:gd name="T2" fmla="*/ 762000 w 192"/>
              <a:gd name="T3" fmla="*/ 0 h 96"/>
              <a:gd name="T4" fmla="*/ 15240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9" name="Freeform 29">
            <a:extLst>
              <a:ext uri="{FF2B5EF4-FFF2-40B4-BE49-F238E27FC236}">
                <a16:creationId xmlns:a16="http://schemas.microsoft.com/office/drawing/2014/main" id="{A1CD6278-FB65-DD4B-9A27-777B36126CCB}"/>
              </a:ext>
            </a:extLst>
          </p:cNvPr>
          <p:cNvSpPr>
            <a:spLocks/>
          </p:cNvSpPr>
          <p:nvPr/>
        </p:nvSpPr>
        <p:spPr bwMode="auto">
          <a:xfrm flipV="1">
            <a:off x="2590800" y="2057400"/>
            <a:ext cx="1905000" cy="228600"/>
          </a:xfrm>
          <a:custGeom>
            <a:avLst/>
            <a:gdLst>
              <a:gd name="T0" fmla="*/ 0 w 192"/>
              <a:gd name="T1" fmla="*/ 228600 h 96"/>
              <a:gd name="T2" fmla="*/ 952500 w 192"/>
              <a:gd name="T3" fmla="*/ 0 h 96"/>
              <a:gd name="T4" fmla="*/ 1905000 w 192"/>
              <a:gd name="T5" fmla="*/ 2286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90" name="Freeform 30">
            <a:extLst>
              <a:ext uri="{FF2B5EF4-FFF2-40B4-BE49-F238E27FC236}">
                <a16:creationId xmlns:a16="http://schemas.microsoft.com/office/drawing/2014/main" id="{8B952883-99B7-2243-9D5A-E9136B94DD45}"/>
              </a:ext>
            </a:extLst>
          </p:cNvPr>
          <p:cNvSpPr>
            <a:spLocks/>
          </p:cNvSpPr>
          <p:nvPr/>
        </p:nvSpPr>
        <p:spPr bwMode="auto">
          <a:xfrm>
            <a:off x="2971800" y="1524000"/>
            <a:ext cx="1905000" cy="152400"/>
          </a:xfrm>
          <a:custGeom>
            <a:avLst/>
            <a:gdLst>
              <a:gd name="T0" fmla="*/ 0 w 192"/>
              <a:gd name="T1" fmla="*/ 152400 h 96"/>
              <a:gd name="T2" fmla="*/ 952500 w 192"/>
              <a:gd name="T3" fmla="*/ 0 h 96"/>
              <a:gd name="T4" fmla="*/ 19050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91" name="Text Box 31">
            <a:extLst>
              <a:ext uri="{FF2B5EF4-FFF2-40B4-BE49-F238E27FC236}">
                <a16:creationId xmlns:a16="http://schemas.microsoft.com/office/drawing/2014/main" id="{AD8AD643-3610-224F-950F-742975185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48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Parent of A[8]?</a:t>
            </a:r>
          </a:p>
        </p:txBody>
      </p:sp>
      <p:pic>
        <p:nvPicPr>
          <p:cNvPr id="64527" name="Picture 31">
            <a:extLst>
              <a:ext uri="{FF2B5EF4-FFF2-40B4-BE49-F238E27FC236}">
                <a16:creationId xmlns:a16="http://schemas.microsoft.com/office/drawing/2014/main" id="{B3370116-E89A-6B43-8AF8-B36B357616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124200"/>
            <a:ext cx="2057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4">
            <a:extLst>
              <a:ext uri="{FF2B5EF4-FFF2-40B4-BE49-F238E27FC236}">
                <a16:creationId xmlns:a16="http://schemas.microsoft.com/office/drawing/2014/main" id="{D33EA387-97EA-0042-9AC2-0D5BC75FA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2971800"/>
            <a:ext cx="5715000" cy="3810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7BAF852-2730-F94F-A720-4BF39DF5104E}"/>
              </a:ext>
            </a:extLst>
          </p:cNvPr>
          <p:cNvSpPr/>
          <p:nvPr/>
        </p:nvSpPr>
        <p:spPr>
          <a:xfrm>
            <a:off x="2133600" y="2971800"/>
            <a:ext cx="4953000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E1FC2C8C-6852-E34F-8380-3C1B5CD2C2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Extensible array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DC71D7A9-8B0C-174D-A2E9-FDB0FAB0CE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1785938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Idea 3: Allocate some extra memory and when it fills up, allocate some more and copy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cs typeface="+mn-cs"/>
              </a:rPr>
              <a:t>For example:  new </a:t>
            </a:r>
            <a:r>
              <a:rPr lang="en-US" sz="2400" dirty="0" err="1">
                <a:solidFill>
                  <a:srgbClr val="000000"/>
                </a:solidFill>
                <a:cs typeface="+mn-cs"/>
              </a:rPr>
              <a:t>ArrayList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(2)</a:t>
            </a:r>
          </a:p>
        </p:txBody>
      </p:sp>
      <p:grpSp>
        <p:nvGrpSpPr>
          <p:cNvPr id="21509" name="Group 20">
            <a:extLst>
              <a:ext uri="{FF2B5EF4-FFF2-40B4-BE49-F238E27FC236}">
                <a16:creationId xmlns:a16="http://schemas.microsoft.com/office/drawing/2014/main" id="{F4F89DFF-17EC-A241-AEC8-0072F1EF68C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990600"/>
            <a:ext cx="5715000" cy="381000"/>
            <a:chOff x="768" y="624"/>
            <a:chExt cx="3600" cy="240"/>
          </a:xfrm>
        </p:grpSpPr>
        <p:sp>
          <p:nvSpPr>
            <p:cNvPr id="13316" name="Rectangle 4">
              <a:extLst>
                <a:ext uri="{FF2B5EF4-FFF2-40B4-BE49-F238E27FC236}">
                  <a16:creationId xmlns:a16="http://schemas.microsoft.com/office/drawing/2014/main" id="{59FFA6CF-2D50-7240-9381-EC3A9D4242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7" name="Line 5">
              <a:extLst>
                <a:ext uri="{FF2B5EF4-FFF2-40B4-BE49-F238E27FC236}">
                  <a16:creationId xmlns:a16="http://schemas.microsoft.com/office/drawing/2014/main" id="{F4EF7EAC-CC81-2A43-A83F-9A77844A05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8" name="Line 6">
              <a:extLst>
                <a:ext uri="{FF2B5EF4-FFF2-40B4-BE49-F238E27FC236}">
                  <a16:creationId xmlns:a16="http://schemas.microsoft.com/office/drawing/2014/main" id="{15BAA1FE-8753-2945-9F42-65768281CA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9" name="Line 7">
              <a:extLst>
                <a:ext uri="{FF2B5EF4-FFF2-40B4-BE49-F238E27FC236}">
                  <a16:creationId xmlns:a16="http://schemas.microsoft.com/office/drawing/2014/main" id="{32777E2A-4F48-4A42-916A-D6C162AC58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0" name="Line 8">
              <a:extLst>
                <a:ext uri="{FF2B5EF4-FFF2-40B4-BE49-F238E27FC236}">
                  <a16:creationId xmlns:a16="http://schemas.microsoft.com/office/drawing/2014/main" id="{DA27BB74-7B75-FE48-A520-C340461931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1" name="Line 9">
              <a:extLst>
                <a:ext uri="{FF2B5EF4-FFF2-40B4-BE49-F238E27FC236}">
                  <a16:creationId xmlns:a16="http://schemas.microsoft.com/office/drawing/2014/main" id="{1ED644D4-16DD-344B-B602-8C65D8DAFE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2" name="Line 10">
              <a:extLst>
                <a:ext uri="{FF2B5EF4-FFF2-40B4-BE49-F238E27FC236}">
                  <a16:creationId xmlns:a16="http://schemas.microsoft.com/office/drawing/2014/main" id="{DAB1EFC0-0303-E248-8725-879786B595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3" name="Line 11">
              <a:extLst>
                <a:ext uri="{FF2B5EF4-FFF2-40B4-BE49-F238E27FC236}">
                  <a16:creationId xmlns:a16="http://schemas.microsoft.com/office/drawing/2014/main" id="{3BA636B1-F6DB-6840-A924-3E66291EA1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4" name="Line 12">
              <a:extLst>
                <a:ext uri="{FF2B5EF4-FFF2-40B4-BE49-F238E27FC236}">
                  <a16:creationId xmlns:a16="http://schemas.microsoft.com/office/drawing/2014/main" id="{5DC0FB87-771A-BD4E-808C-D3B5FEF93C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5" name="Line 13">
              <a:extLst>
                <a:ext uri="{FF2B5EF4-FFF2-40B4-BE49-F238E27FC236}">
                  <a16:creationId xmlns:a16="http://schemas.microsoft.com/office/drawing/2014/main" id="{25A94320-549B-7A44-AF87-5FF651D20F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6" name="Line 14">
              <a:extLst>
                <a:ext uri="{FF2B5EF4-FFF2-40B4-BE49-F238E27FC236}">
                  <a16:creationId xmlns:a16="http://schemas.microsoft.com/office/drawing/2014/main" id="{6D1A8C45-B792-DF4A-8571-1023930312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7" name="Line 15">
              <a:extLst>
                <a:ext uri="{FF2B5EF4-FFF2-40B4-BE49-F238E27FC236}">
                  <a16:creationId xmlns:a16="http://schemas.microsoft.com/office/drawing/2014/main" id="{5EDC7C9E-15EF-6142-BE59-A897DFA25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8" name="Line 16">
              <a:extLst>
                <a:ext uri="{FF2B5EF4-FFF2-40B4-BE49-F238E27FC236}">
                  <a16:creationId xmlns:a16="http://schemas.microsoft.com/office/drawing/2014/main" id="{F0B6C8BA-24D6-1E41-B5BA-3027B0BC83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9" name="Line 17">
              <a:extLst>
                <a:ext uri="{FF2B5EF4-FFF2-40B4-BE49-F238E27FC236}">
                  <a16:creationId xmlns:a16="http://schemas.microsoft.com/office/drawing/2014/main" id="{B38131CE-6322-674D-8349-D2D5FD7AC3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30" name="Line 18">
              <a:extLst>
                <a:ext uri="{FF2B5EF4-FFF2-40B4-BE49-F238E27FC236}">
                  <a16:creationId xmlns:a16="http://schemas.microsoft.com/office/drawing/2014/main" id="{647D77CC-592F-C146-A984-D5069A3665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22" name="Line 5">
            <a:extLst>
              <a:ext uri="{FF2B5EF4-FFF2-40B4-BE49-F238E27FC236}">
                <a16:creationId xmlns:a16="http://schemas.microsoft.com/office/drawing/2014/main" id="{2F18D785-A169-764D-9803-8A0E7C5668D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52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3" name="Line 6">
            <a:extLst>
              <a:ext uri="{FF2B5EF4-FFF2-40B4-BE49-F238E27FC236}">
                <a16:creationId xmlns:a16="http://schemas.microsoft.com/office/drawing/2014/main" id="{8F1E182B-B57F-544B-9159-9455D0353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3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4" name="Line 7">
            <a:extLst>
              <a:ext uri="{FF2B5EF4-FFF2-40B4-BE49-F238E27FC236}">
                <a16:creationId xmlns:a16="http://schemas.microsoft.com/office/drawing/2014/main" id="{6C9C7756-1E65-3642-9733-5B88070955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5" name="Line 8">
            <a:extLst>
              <a:ext uri="{FF2B5EF4-FFF2-40B4-BE49-F238E27FC236}">
                <a16:creationId xmlns:a16="http://schemas.microsoft.com/office/drawing/2014/main" id="{F9022B3E-61A2-2149-9FA9-EDC5FB908B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6" name="Line 9">
            <a:extLst>
              <a:ext uri="{FF2B5EF4-FFF2-40B4-BE49-F238E27FC236}">
                <a16:creationId xmlns:a16="http://schemas.microsoft.com/office/drawing/2014/main" id="{CE3A0B66-7C02-6141-9EF3-F19BE1C2DA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76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7" name="Line 10">
            <a:extLst>
              <a:ext uri="{FF2B5EF4-FFF2-40B4-BE49-F238E27FC236}">
                <a16:creationId xmlns:a16="http://schemas.microsoft.com/office/drawing/2014/main" id="{D487D388-9CC3-2747-AFFB-348E3A8542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7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8" name="Line 11">
            <a:extLst>
              <a:ext uri="{FF2B5EF4-FFF2-40B4-BE49-F238E27FC236}">
                <a16:creationId xmlns:a16="http://schemas.microsoft.com/office/drawing/2014/main" id="{A45662B4-6782-FA4E-95E3-352FB87BD3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29" name="Line 12">
            <a:extLst>
              <a:ext uri="{FF2B5EF4-FFF2-40B4-BE49-F238E27FC236}">
                <a16:creationId xmlns:a16="http://schemas.microsoft.com/office/drawing/2014/main" id="{2F2101CE-E4A3-CA47-AA36-5E596E2F6F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0" name="Line 13">
            <a:extLst>
              <a:ext uri="{FF2B5EF4-FFF2-40B4-BE49-F238E27FC236}">
                <a16:creationId xmlns:a16="http://schemas.microsoft.com/office/drawing/2014/main" id="{4223A8E6-453C-914C-A49B-06833A62E1E1}"/>
              </a:ext>
            </a:extLst>
          </p:cNvPr>
          <p:cNvSpPr>
            <a:spLocks noChangeShapeType="1"/>
          </p:cNvSpPr>
          <p:nvPr/>
        </p:nvSpPr>
        <p:spPr bwMode="auto">
          <a:xfrm>
            <a:off x="4800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1" name="Line 14">
            <a:extLst>
              <a:ext uri="{FF2B5EF4-FFF2-40B4-BE49-F238E27FC236}">
                <a16:creationId xmlns:a16="http://schemas.microsoft.com/office/drawing/2014/main" id="{0BAC0C3A-4453-8D43-9A7A-C37D6ED46ACF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2" name="Line 15">
            <a:extLst>
              <a:ext uri="{FF2B5EF4-FFF2-40B4-BE49-F238E27FC236}">
                <a16:creationId xmlns:a16="http://schemas.microsoft.com/office/drawing/2014/main" id="{5D28C706-FEC4-B541-BAA7-2CD8CE0D0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562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3" name="Line 16">
            <a:extLst>
              <a:ext uri="{FF2B5EF4-FFF2-40B4-BE49-F238E27FC236}">
                <a16:creationId xmlns:a16="http://schemas.microsoft.com/office/drawing/2014/main" id="{BE190890-BB68-8E4F-8F67-37FE0AAF3D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4" name="Line 17">
            <a:extLst>
              <a:ext uri="{FF2B5EF4-FFF2-40B4-BE49-F238E27FC236}">
                <a16:creationId xmlns:a16="http://schemas.microsoft.com/office/drawing/2014/main" id="{3FC9A71D-B9F7-7C40-8066-B37AF20AF7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24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35" name="Line 18">
            <a:extLst>
              <a:ext uri="{FF2B5EF4-FFF2-40B4-BE49-F238E27FC236}">
                <a16:creationId xmlns:a16="http://schemas.microsoft.com/office/drawing/2014/main" id="{7AD08DC8-50EE-6043-94DC-DAC76781F9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971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21524" name="Group 20">
            <a:extLst>
              <a:ext uri="{FF2B5EF4-FFF2-40B4-BE49-F238E27FC236}">
                <a16:creationId xmlns:a16="http://schemas.microsoft.com/office/drawing/2014/main" id="{B6E3F291-C0C5-6D47-8C54-5A67E73455EF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4419600"/>
            <a:ext cx="5715000" cy="381000"/>
            <a:chOff x="768" y="624"/>
            <a:chExt cx="3600" cy="240"/>
          </a:xfrm>
        </p:grpSpPr>
        <p:sp>
          <p:nvSpPr>
            <p:cNvPr id="42" name="Rectangle 4">
              <a:extLst>
                <a:ext uri="{FF2B5EF4-FFF2-40B4-BE49-F238E27FC236}">
                  <a16:creationId xmlns:a16="http://schemas.microsoft.com/office/drawing/2014/main" id="{096DFB58-8652-AB43-8781-30C9B32B55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3" name="Line 5">
              <a:extLst>
                <a:ext uri="{FF2B5EF4-FFF2-40B4-BE49-F238E27FC236}">
                  <a16:creationId xmlns:a16="http://schemas.microsoft.com/office/drawing/2014/main" id="{EBB1788E-DA2E-9540-89DF-3ECE4BF5A3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4" name="Line 6">
              <a:extLst>
                <a:ext uri="{FF2B5EF4-FFF2-40B4-BE49-F238E27FC236}">
                  <a16:creationId xmlns:a16="http://schemas.microsoft.com/office/drawing/2014/main" id="{F6A00685-9A09-914F-8399-632A8D0B55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5" name="Line 7">
              <a:extLst>
                <a:ext uri="{FF2B5EF4-FFF2-40B4-BE49-F238E27FC236}">
                  <a16:creationId xmlns:a16="http://schemas.microsoft.com/office/drawing/2014/main" id="{D8EE828C-8A23-1A4D-83D9-CFAE247D46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6" name="Line 8">
              <a:extLst>
                <a:ext uri="{FF2B5EF4-FFF2-40B4-BE49-F238E27FC236}">
                  <a16:creationId xmlns:a16="http://schemas.microsoft.com/office/drawing/2014/main" id="{5C832753-9F4D-5347-9266-BEC38DC7298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7" name="Line 9">
              <a:extLst>
                <a:ext uri="{FF2B5EF4-FFF2-40B4-BE49-F238E27FC236}">
                  <a16:creationId xmlns:a16="http://schemas.microsoft.com/office/drawing/2014/main" id="{9D95A311-C3C5-E549-91DB-76C0829384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8" name="Line 10">
              <a:extLst>
                <a:ext uri="{FF2B5EF4-FFF2-40B4-BE49-F238E27FC236}">
                  <a16:creationId xmlns:a16="http://schemas.microsoft.com/office/drawing/2014/main" id="{8592854C-0E82-204F-B0B3-A8A6F08245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9" name="Line 11">
              <a:extLst>
                <a:ext uri="{FF2B5EF4-FFF2-40B4-BE49-F238E27FC236}">
                  <a16:creationId xmlns:a16="http://schemas.microsoft.com/office/drawing/2014/main" id="{5AE4143D-EB26-F648-82A6-05D451B503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0" name="Line 12">
              <a:extLst>
                <a:ext uri="{FF2B5EF4-FFF2-40B4-BE49-F238E27FC236}">
                  <a16:creationId xmlns:a16="http://schemas.microsoft.com/office/drawing/2014/main" id="{04AE69AE-9BBA-FF48-9EA9-1A09B578E5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1" name="Line 13">
              <a:extLst>
                <a:ext uri="{FF2B5EF4-FFF2-40B4-BE49-F238E27FC236}">
                  <a16:creationId xmlns:a16="http://schemas.microsoft.com/office/drawing/2014/main" id="{FE71DC2D-39A1-6146-8F21-8732488CE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2" name="Line 14">
              <a:extLst>
                <a:ext uri="{FF2B5EF4-FFF2-40B4-BE49-F238E27FC236}">
                  <a16:creationId xmlns:a16="http://schemas.microsoft.com/office/drawing/2014/main" id="{05EBED6F-345D-3E49-B4BA-2369D6A230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3" name="Line 15">
              <a:extLst>
                <a:ext uri="{FF2B5EF4-FFF2-40B4-BE49-F238E27FC236}">
                  <a16:creationId xmlns:a16="http://schemas.microsoft.com/office/drawing/2014/main" id="{69D7DA43-00F6-7F4D-907A-8E14B9CDCF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4" name="Line 16">
              <a:extLst>
                <a:ext uri="{FF2B5EF4-FFF2-40B4-BE49-F238E27FC236}">
                  <a16:creationId xmlns:a16="http://schemas.microsoft.com/office/drawing/2014/main" id="{CB2A8B3B-7865-C043-BFFD-76C12DD4D1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5" name="Line 17">
              <a:extLst>
                <a:ext uri="{FF2B5EF4-FFF2-40B4-BE49-F238E27FC236}">
                  <a16:creationId xmlns:a16="http://schemas.microsoft.com/office/drawing/2014/main" id="{E0AD4300-1BE4-F94D-9E8A-839B7A4AB5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6" name="Line 18">
              <a:extLst>
                <a:ext uri="{FF2B5EF4-FFF2-40B4-BE49-F238E27FC236}">
                  <a16:creationId xmlns:a16="http://schemas.microsoft.com/office/drawing/2014/main" id="{6A6EB188-E702-6240-98C1-4F2568124C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1525" name="Group 20">
            <a:extLst>
              <a:ext uri="{FF2B5EF4-FFF2-40B4-BE49-F238E27FC236}">
                <a16:creationId xmlns:a16="http://schemas.microsoft.com/office/drawing/2014/main" id="{F48A6A79-4182-B249-BD04-E508BB3E4649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5867400"/>
            <a:ext cx="5715000" cy="381000"/>
            <a:chOff x="768" y="624"/>
            <a:chExt cx="3600" cy="240"/>
          </a:xfrm>
        </p:grpSpPr>
        <p:sp>
          <p:nvSpPr>
            <p:cNvPr id="58" name="Rectangle 4">
              <a:extLst>
                <a:ext uri="{FF2B5EF4-FFF2-40B4-BE49-F238E27FC236}">
                  <a16:creationId xmlns:a16="http://schemas.microsoft.com/office/drawing/2014/main" id="{EA48AB4F-32E5-DA49-BCC1-6315ADD3D1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" name="Line 5">
              <a:extLst>
                <a:ext uri="{FF2B5EF4-FFF2-40B4-BE49-F238E27FC236}">
                  <a16:creationId xmlns:a16="http://schemas.microsoft.com/office/drawing/2014/main" id="{058FE80E-2783-8746-9620-3669EFCC10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" name="Line 6">
              <a:extLst>
                <a:ext uri="{FF2B5EF4-FFF2-40B4-BE49-F238E27FC236}">
                  <a16:creationId xmlns:a16="http://schemas.microsoft.com/office/drawing/2014/main" id="{E66B0882-F1E4-2745-8D83-38E031267F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" name="Line 7">
              <a:extLst>
                <a:ext uri="{FF2B5EF4-FFF2-40B4-BE49-F238E27FC236}">
                  <a16:creationId xmlns:a16="http://schemas.microsoft.com/office/drawing/2014/main" id="{FAF8B450-75EB-F942-A044-E84A85FBC9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2" name="Line 8">
              <a:extLst>
                <a:ext uri="{FF2B5EF4-FFF2-40B4-BE49-F238E27FC236}">
                  <a16:creationId xmlns:a16="http://schemas.microsoft.com/office/drawing/2014/main" id="{2909300C-BF8D-DC4F-B1EF-6D38D3A600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" name="Line 9">
              <a:extLst>
                <a:ext uri="{FF2B5EF4-FFF2-40B4-BE49-F238E27FC236}">
                  <a16:creationId xmlns:a16="http://schemas.microsoft.com/office/drawing/2014/main" id="{080ED166-58CF-614A-83FE-30E40D29C6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" name="Line 10">
              <a:extLst>
                <a:ext uri="{FF2B5EF4-FFF2-40B4-BE49-F238E27FC236}">
                  <a16:creationId xmlns:a16="http://schemas.microsoft.com/office/drawing/2014/main" id="{31950945-D881-8840-864E-78694257E8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5" name="Line 11">
              <a:extLst>
                <a:ext uri="{FF2B5EF4-FFF2-40B4-BE49-F238E27FC236}">
                  <a16:creationId xmlns:a16="http://schemas.microsoft.com/office/drawing/2014/main" id="{AEFBC494-2B09-E14D-8C86-9DF4FD6157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" name="Line 12">
              <a:extLst>
                <a:ext uri="{FF2B5EF4-FFF2-40B4-BE49-F238E27FC236}">
                  <a16:creationId xmlns:a16="http://schemas.microsoft.com/office/drawing/2014/main" id="{0D0CBF0C-346E-294A-A471-DBC625B039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" name="Line 13">
              <a:extLst>
                <a:ext uri="{FF2B5EF4-FFF2-40B4-BE49-F238E27FC236}">
                  <a16:creationId xmlns:a16="http://schemas.microsoft.com/office/drawing/2014/main" id="{F1D58247-1F98-F04D-B7AA-8B08001665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" name="Line 14">
              <a:extLst>
                <a:ext uri="{FF2B5EF4-FFF2-40B4-BE49-F238E27FC236}">
                  <a16:creationId xmlns:a16="http://schemas.microsoft.com/office/drawing/2014/main" id="{5703FA0F-03C4-E444-8230-505A1039C3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9" name="Line 15">
              <a:extLst>
                <a:ext uri="{FF2B5EF4-FFF2-40B4-BE49-F238E27FC236}">
                  <a16:creationId xmlns:a16="http://schemas.microsoft.com/office/drawing/2014/main" id="{2CF32DD1-1B75-0A4C-9BAC-797D200CF4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0" name="Line 16">
              <a:extLst>
                <a:ext uri="{FF2B5EF4-FFF2-40B4-BE49-F238E27FC236}">
                  <a16:creationId xmlns:a16="http://schemas.microsoft.com/office/drawing/2014/main" id="{2386A1AF-34A8-604D-9627-F668358E9F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1" name="Line 17">
              <a:extLst>
                <a:ext uri="{FF2B5EF4-FFF2-40B4-BE49-F238E27FC236}">
                  <a16:creationId xmlns:a16="http://schemas.microsoft.com/office/drawing/2014/main" id="{E96C3679-D5A8-944D-BFC8-CDB5E05B5D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2" name="Line 18">
              <a:extLst>
                <a:ext uri="{FF2B5EF4-FFF2-40B4-BE49-F238E27FC236}">
                  <a16:creationId xmlns:a16="http://schemas.microsoft.com/office/drawing/2014/main" id="{E67ABE9A-8762-BE47-94FF-593C9ABBAF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846C344B-F11A-1E4E-B4B3-A4594B3721C9}"/>
              </a:ext>
            </a:extLst>
          </p:cNvPr>
          <p:cNvSpPr/>
          <p:nvPr/>
        </p:nvSpPr>
        <p:spPr>
          <a:xfrm>
            <a:off x="7162800" y="5867400"/>
            <a:ext cx="1565275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527" name="TextBox 4">
            <a:extLst>
              <a:ext uri="{FF2B5EF4-FFF2-40B4-BE49-F238E27FC236}">
                <a16:creationId xmlns:a16="http://schemas.microsoft.com/office/drawing/2014/main" id="{894590AB-A6EA-8048-8520-C3AF625AD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5638800"/>
            <a:ext cx="68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/>
              <a:t>…</a:t>
            </a:r>
          </a:p>
        </p:txBody>
      </p:sp>
      <p:sp>
        <p:nvSpPr>
          <p:cNvPr id="74" name="Down Arrow 73">
            <a:extLst>
              <a:ext uri="{FF2B5EF4-FFF2-40B4-BE49-F238E27FC236}">
                <a16:creationId xmlns:a16="http://schemas.microsoft.com/office/drawing/2014/main" id="{5F5F892E-022C-874C-8587-AC0FA75C33C8}"/>
              </a:ext>
            </a:extLst>
          </p:cNvPr>
          <p:cNvSpPr/>
          <p:nvPr/>
        </p:nvSpPr>
        <p:spPr>
          <a:xfrm>
            <a:off x="3581400" y="3657600"/>
            <a:ext cx="838200" cy="6096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Down Arrow 74">
            <a:extLst>
              <a:ext uri="{FF2B5EF4-FFF2-40B4-BE49-F238E27FC236}">
                <a16:creationId xmlns:a16="http://schemas.microsoft.com/office/drawing/2014/main" id="{59B92A79-2F42-4942-8728-670076F14783}"/>
              </a:ext>
            </a:extLst>
          </p:cNvPr>
          <p:cNvSpPr/>
          <p:nvPr/>
        </p:nvSpPr>
        <p:spPr>
          <a:xfrm>
            <a:off x="3581400" y="5029200"/>
            <a:ext cx="838200" cy="6096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5C718878-66B6-7440-99D1-9E89D734B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Binary heap - array</a:t>
            </a:r>
          </a:p>
        </p:txBody>
      </p:sp>
      <p:grpSp>
        <p:nvGrpSpPr>
          <p:cNvPr id="65538" name="Group 3">
            <a:extLst>
              <a:ext uri="{FF2B5EF4-FFF2-40B4-BE49-F238E27FC236}">
                <a16:creationId xmlns:a16="http://schemas.microsoft.com/office/drawing/2014/main" id="{5B0B02DF-18EF-C94C-985D-B92AC462168E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676400"/>
            <a:ext cx="5715000" cy="381000"/>
            <a:chOff x="768" y="624"/>
            <a:chExt cx="3600" cy="240"/>
          </a:xfrm>
        </p:grpSpPr>
        <p:sp>
          <p:nvSpPr>
            <p:cNvPr id="67588" name="Rectangle 4">
              <a:extLst>
                <a:ext uri="{FF2B5EF4-FFF2-40B4-BE49-F238E27FC236}">
                  <a16:creationId xmlns:a16="http://schemas.microsoft.com/office/drawing/2014/main" id="{424653EB-5C28-BE48-AFBE-1E0CB48FD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89" name="Line 5">
              <a:extLst>
                <a:ext uri="{FF2B5EF4-FFF2-40B4-BE49-F238E27FC236}">
                  <a16:creationId xmlns:a16="http://schemas.microsoft.com/office/drawing/2014/main" id="{962AD230-064D-A041-937A-1021830D56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90" name="Line 6">
              <a:extLst>
                <a:ext uri="{FF2B5EF4-FFF2-40B4-BE49-F238E27FC236}">
                  <a16:creationId xmlns:a16="http://schemas.microsoft.com/office/drawing/2014/main" id="{884CF5E2-CC03-014C-8C9B-3E54F28A6E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91" name="Line 7">
              <a:extLst>
                <a:ext uri="{FF2B5EF4-FFF2-40B4-BE49-F238E27FC236}">
                  <a16:creationId xmlns:a16="http://schemas.microsoft.com/office/drawing/2014/main" id="{391B09CD-EA55-A446-89B2-FE5A999052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92" name="Line 8">
              <a:extLst>
                <a:ext uri="{FF2B5EF4-FFF2-40B4-BE49-F238E27FC236}">
                  <a16:creationId xmlns:a16="http://schemas.microsoft.com/office/drawing/2014/main" id="{8B112C72-9B5A-9F40-9E3A-BEF3FFAF82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93" name="Line 9">
              <a:extLst>
                <a:ext uri="{FF2B5EF4-FFF2-40B4-BE49-F238E27FC236}">
                  <a16:creationId xmlns:a16="http://schemas.microsoft.com/office/drawing/2014/main" id="{AAC55825-D136-874F-B124-F12B568138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94" name="Line 10">
              <a:extLst>
                <a:ext uri="{FF2B5EF4-FFF2-40B4-BE49-F238E27FC236}">
                  <a16:creationId xmlns:a16="http://schemas.microsoft.com/office/drawing/2014/main" id="{58275D06-1F8C-4C44-ADA3-3D685E407B2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95" name="Line 11">
              <a:extLst>
                <a:ext uri="{FF2B5EF4-FFF2-40B4-BE49-F238E27FC236}">
                  <a16:creationId xmlns:a16="http://schemas.microsoft.com/office/drawing/2014/main" id="{7E7ADD1E-EF06-C34A-A105-483C24FE13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96" name="Line 12">
              <a:extLst>
                <a:ext uri="{FF2B5EF4-FFF2-40B4-BE49-F238E27FC236}">
                  <a16:creationId xmlns:a16="http://schemas.microsoft.com/office/drawing/2014/main" id="{BA5CA1E0-1C5D-BA41-82E4-C01C98343D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97" name="Line 13">
              <a:extLst>
                <a:ext uri="{FF2B5EF4-FFF2-40B4-BE49-F238E27FC236}">
                  <a16:creationId xmlns:a16="http://schemas.microsoft.com/office/drawing/2014/main" id="{72D743D6-EC58-F34D-9AB1-9C478D4C49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98" name="Line 14">
              <a:extLst>
                <a:ext uri="{FF2B5EF4-FFF2-40B4-BE49-F238E27FC236}">
                  <a16:creationId xmlns:a16="http://schemas.microsoft.com/office/drawing/2014/main" id="{E69AA98B-0F43-A843-AE74-FED7323113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599" name="Line 15">
              <a:extLst>
                <a:ext uri="{FF2B5EF4-FFF2-40B4-BE49-F238E27FC236}">
                  <a16:creationId xmlns:a16="http://schemas.microsoft.com/office/drawing/2014/main" id="{E9F3B86C-2674-9B45-A8F5-54208EFDC9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600" name="Line 16">
              <a:extLst>
                <a:ext uri="{FF2B5EF4-FFF2-40B4-BE49-F238E27FC236}">
                  <a16:creationId xmlns:a16="http://schemas.microsoft.com/office/drawing/2014/main" id="{AEF74EF7-EEB3-1448-8990-2A1F8E3CC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601" name="Line 17">
              <a:extLst>
                <a:ext uri="{FF2B5EF4-FFF2-40B4-BE49-F238E27FC236}">
                  <a16:creationId xmlns:a16="http://schemas.microsoft.com/office/drawing/2014/main" id="{0C79BB49-9140-8042-9FCF-65666238D1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602" name="Line 18">
              <a:extLst>
                <a:ext uri="{FF2B5EF4-FFF2-40B4-BE49-F238E27FC236}">
                  <a16:creationId xmlns:a16="http://schemas.microsoft.com/office/drawing/2014/main" id="{0FF4DE71-F3F0-754E-88B3-AE04BF830D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67603" name="Text Box 19">
            <a:extLst>
              <a:ext uri="{FF2B5EF4-FFF2-40B4-BE49-F238E27FC236}">
                <a16:creationId xmlns:a16="http://schemas.microsoft.com/office/drawing/2014/main" id="{E83FF795-F49B-844F-8BFE-469423563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1676400"/>
            <a:ext cx="5638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16  14  10   </a:t>
            </a: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</a:rPr>
              <a:t>8</a:t>
            </a:r>
            <a:r>
              <a:rPr lang="en-US">
                <a:latin typeface="Arial" charset="0"/>
                <a:ea typeface="ＭＳ Ｐゴシック" charset="0"/>
              </a:rPr>
              <a:t>    7    9    3    </a:t>
            </a:r>
            <a:r>
              <a:rPr lang="en-US" b="1">
                <a:solidFill>
                  <a:srgbClr val="0000FF"/>
                </a:solidFill>
                <a:latin typeface="Arial" charset="0"/>
                <a:ea typeface="ＭＳ Ｐゴシック" charset="0"/>
              </a:rPr>
              <a:t>2</a:t>
            </a:r>
            <a:r>
              <a:rPr lang="en-US">
                <a:latin typeface="Arial" charset="0"/>
                <a:ea typeface="ＭＳ Ｐゴシック" charset="0"/>
              </a:rPr>
              <a:t>    4    1</a:t>
            </a:r>
          </a:p>
        </p:txBody>
      </p:sp>
      <p:sp>
        <p:nvSpPr>
          <p:cNvPr id="67604" name="Freeform 20">
            <a:extLst>
              <a:ext uri="{FF2B5EF4-FFF2-40B4-BE49-F238E27FC236}">
                <a16:creationId xmlns:a16="http://schemas.microsoft.com/office/drawing/2014/main" id="{540A9FD1-9B9F-6349-95CB-42D94E7ECA0D}"/>
              </a:ext>
            </a:extLst>
          </p:cNvPr>
          <p:cNvSpPr>
            <a:spLocks/>
          </p:cNvSpPr>
          <p:nvPr/>
        </p:nvSpPr>
        <p:spPr bwMode="auto">
          <a:xfrm>
            <a:off x="1447800" y="1600200"/>
            <a:ext cx="304800" cy="76200"/>
          </a:xfrm>
          <a:custGeom>
            <a:avLst/>
            <a:gdLst>
              <a:gd name="T0" fmla="*/ 0 w 192"/>
              <a:gd name="T1" fmla="*/ 76200 h 96"/>
              <a:gd name="T2" fmla="*/ 152400 w 192"/>
              <a:gd name="T3" fmla="*/ 0 h 96"/>
              <a:gd name="T4" fmla="*/ 304800 w 192"/>
              <a:gd name="T5" fmla="*/ 762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5" name="Freeform 21">
            <a:extLst>
              <a:ext uri="{FF2B5EF4-FFF2-40B4-BE49-F238E27FC236}">
                <a16:creationId xmlns:a16="http://schemas.microsoft.com/office/drawing/2014/main" id="{7343430C-4A29-5744-B6FE-09D899B8C94B}"/>
              </a:ext>
            </a:extLst>
          </p:cNvPr>
          <p:cNvSpPr>
            <a:spLocks/>
          </p:cNvSpPr>
          <p:nvPr/>
        </p:nvSpPr>
        <p:spPr bwMode="auto">
          <a:xfrm>
            <a:off x="1447800" y="1524000"/>
            <a:ext cx="685800" cy="152400"/>
          </a:xfrm>
          <a:custGeom>
            <a:avLst/>
            <a:gdLst>
              <a:gd name="T0" fmla="*/ 0 w 192"/>
              <a:gd name="T1" fmla="*/ 152400 h 96"/>
              <a:gd name="T2" fmla="*/ 342900 w 192"/>
              <a:gd name="T3" fmla="*/ 0 h 96"/>
              <a:gd name="T4" fmla="*/ 6858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6" name="Freeform 22">
            <a:extLst>
              <a:ext uri="{FF2B5EF4-FFF2-40B4-BE49-F238E27FC236}">
                <a16:creationId xmlns:a16="http://schemas.microsoft.com/office/drawing/2014/main" id="{A257F717-4680-6547-BC8F-295AC13BE906}"/>
              </a:ext>
            </a:extLst>
          </p:cNvPr>
          <p:cNvSpPr>
            <a:spLocks/>
          </p:cNvSpPr>
          <p:nvPr/>
        </p:nvSpPr>
        <p:spPr bwMode="auto">
          <a:xfrm flipV="1">
            <a:off x="1752600" y="2057400"/>
            <a:ext cx="838200" cy="76200"/>
          </a:xfrm>
          <a:custGeom>
            <a:avLst/>
            <a:gdLst>
              <a:gd name="T0" fmla="*/ 0 w 192"/>
              <a:gd name="T1" fmla="*/ 76200 h 96"/>
              <a:gd name="T2" fmla="*/ 419100 w 192"/>
              <a:gd name="T3" fmla="*/ 0 h 96"/>
              <a:gd name="T4" fmla="*/ 838200 w 192"/>
              <a:gd name="T5" fmla="*/ 762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7" name="Freeform 23">
            <a:extLst>
              <a:ext uri="{FF2B5EF4-FFF2-40B4-BE49-F238E27FC236}">
                <a16:creationId xmlns:a16="http://schemas.microsoft.com/office/drawing/2014/main" id="{6B50CD79-3413-C741-961F-90BC0BC4DFC6}"/>
              </a:ext>
            </a:extLst>
          </p:cNvPr>
          <p:cNvSpPr>
            <a:spLocks/>
          </p:cNvSpPr>
          <p:nvPr/>
        </p:nvSpPr>
        <p:spPr bwMode="auto">
          <a:xfrm flipV="1">
            <a:off x="1752600" y="2057400"/>
            <a:ext cx="1219200" cy="152400"/>
          </a:xfrm>
          <a:custGeom>
            <a:avLst/>
            <a:gdLst>
              <a:gd name="T0" fmla="*/ 0 w 192"/>
              <a:gd name="T1" fmla="*/ 152400 h 96"/>
              <a:gd name="T2" fmla="*/ 609600 w 192"/>
              <a:gd name="T3" fmla="*/ 0 h 96"/>
              <a:gd name="T4" fmla="*/ 12192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08" name="Text Box 24">
            <a:extLst>
              <a:ext uri="{FF2B5EF4-FFF2-40B4-BE49-F238E27FC236}">
                <a16:creationId xmlns:a16="http://schemas.microsoft.com/office/drawing/2014/main" id="{BD90E02C-07E7-354E-97BB-E5BA8BA56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2528888"/>
            <a:ext cx="5638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</a:rPr>
              <a:t>1   2    3    </a:t>
            </a:r>
            <a:r>
              <a:rPr lang="en-US" b="1">
                <a:solidFill>
                  <a:srgbClr val="FF0000"/>
                </a:solidFill>
                <a:latin typeface="Arial" charset="0"/>
                <a:ea typeface="ＭＳ Ｐゴシック" charset="0"/>
              </a:rPr>
              <a:t>4</a:t>
            </a:r>
            <a:r>
              <a:rPr lang="en-US">
                <a:latin typeface="Arial" charset="0"/>
                <a:ea typeface="ＭＳ Ｐゴシック" charset="0"/>
              </a:rPr>
              <a:t>    5    6    7    </a:t>
            </a:r>
            <a:r>
              <a:rPr lang="en-US" b="1">
                <a:solidFill>
                  <a:srgbClr val="0000FF"/>
                </a:solidFill>
                <a:latin typeface="Arial" charset="0"/>
                <a:ea typeface="ＭＳ Ｐゴシック" charset="0"/>
              </a:rPr>
              <a:t>8</a:t>
            </a:r>
            <a:r>
              <a:rPr lang="en-US">
                <a:latin typeface="Arial" charset="0"/>
                <a:ea typeface="ＭＳ Ｐゴシック" charset="0"/>
              </a:rPr>
              <a:t>    9    10</a:t>
            </a:r>
          </a:p>
        </p:txBody>
      </p:sp>
      <p:sp>
        <p:nvSpPr>
          <p:cNvPr id="67610" name="Freeform 26">
            <a:extLst>
              <a:ext uri="{FF2B5EF4-FFF2-40B4-BE49-F238E27FC236}">
                <a16:creationId xmlns:a16="http://schemas.microsoft.com/office/drawing/2014/main" id="{C782FEE1-218E-F74B-AC61-E7191D015F7F}"/>
              </a:ext>
            </a:extLst>
          </p:cNvPr>
          <p:cNvSpPr>
            <a:spLocks/>
          </p:cNvSpPr>
          <p:nvPr/>
        </p:nvSpPr>
        <p:spPr bwMode="auto">
          <a:xfrm>
            <a:off x="2133600" y="1524000"/>
            <a:ext cx="1219200" cy="152400"/>
          </a:xfrm>
          <a:custGeom>
            <a:avLst/>
            <a:gdLst>
              <a:gd name="T0" fmla="*/ 0 w 192"/>
              <a:gd name="T1" fmla="*/ 152400 h 96"/>
              <a:gd name="T2" fmla="*/ 609600 w 192"/>
              <a:gd name="T3" fmla="*/ 0 h 96"/>
              <a:gd name="T4" fmla="*/ 12192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1" name="Freeform 27">
            <a:extLst>
              <a:ext uri="{FF2B5EF4-FFF2-40B4-BE49-F238E27FC236}">
                <a16:creationId xmlns:a16="http://schemas.microsoft.com/office/drawing/2014/main" id="{8471470A-F185-2F46-BA34-A31AAF4A3810}"/>
              </a:ext>
            </a:extLst>
          </p:cNvPr>
          <p:cNvSpPr>
            <a:spLocks/>
          </p:cNvSpPr>
          <p:nvPr/>
        </p:nvSpPr>
        <p:spPr bwMode="auto">
          <a:xfrm>
            <a:off x="2133600" y="1447800"/>
            <a:ext cx="1600200" cy="228600"/>
          </a:xfrm>
          <a:custGeom>
            <a:avLst/>
            <a:gdLst>
              <a:gd name="T0" fmla="*/ 0 w 192"/>
              <a:gd name="T1" fmla="*/ 228600 h 96"/>
              <a:gd name="T2" fmla="*/ 800100 w 192"/>
              <a:gd name="T3" fmla="*/ 0 h 96"/>
              <a:gd name="T4" fmla="*/ 1600200 w 192"/>
              <a:gd name="T5" fmla="*/ 2286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2" name="Freeform 28">
            <a:extLst>
              <a:ext uri="{FF2B5EF4-FFF2-40B4-BE49-F238E27FC236}">
                <a16:creationId xmlns:a16="http://schemas.microsoft.com/office/drawing/2014/main" id="{4D0556C4-7600-2D47-8A53-D861561AE11F}"/>
              </a:ext>
            </a:extLst>
          </p:cNvPr>
          <p:cNvSpPr>
            <a:spLocks/>
          </p:cNvSpPr>
          <p:nvPr/>
        </p:nvSpPr>
        <p:spPr bwMode="auto">
          <a:xfrm flipV="1">
            <a:off x="2590800" y="2057400"/>
            <a:ext cx="1524000" cy="152400"/>
          </a:xfrm>
          <a:custGeom>
            <a:avLst/>
            <a:gdLst>
              <a:gd name="T0" fmla="*/ 0 w 192"/>
              <a:gd name="T1" fmla="*/ 152400 h 96"/>
              <a:gd name="T2" fmla="*/ 762000 w 192"/>
              <a:gd name="T3" fmla="*/ 0 h 96"/>
              <a:gd name="T4" fmla="*/ 15240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28575" cmpd="sng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3" name="Freeform 29">
            <a:extLst>
              <a:ext uri="{FF2B5EF4-FFF2-40B4-BE49-F238E27FC236}">
                <a16:creationId xmlns:a16="http://schemas.microsoft.com/office/drawing/2014/main" id="{12C55EBB-1818-A146-8163-DAAC12BA4923}"/>
              </a:ext>
            </a:extLst>
          </p:cNvPr>
          <p:cNvSpPr>
            <a:spLocks/>
          </p:cNvSpPr>
          <p:nvPr/>
        </p:nvSpPr>
        <p:spPr bwMode="auto">
          <a:xfrm flipV="1">
            <a:off x="2590800" y="2057400"/>
            <a:ext cx="1905000" cy="228600"/>
          </a:xfrm>
          <a:custGeom>
            <a:avLst/>
            <a:gdLst>
              <a:gd name="T0" fmla="*/ 0 w 192"/>
              <a:gd name="T1" fmla="*/ 228600 h 96"/>
              <a:gd name="T2" fmla="*/ 952500 w 192"/>
              <a:gd name="T3" fmla="*/ 0 h 96"/>
              <a:gd name="T4" fmla="*/ 1905000 w 192"/>
              <a:gd name="T5" fmla="*/ 2286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4" name="Freeform 30">
            <a:extLst>
              <a:ext uri="{FF2B5EF4-FFF2-40B4-BE49-F238E27FC236}">
                <a16:creationId xmlns:a16="http://schemas.microsoft.com/office/drawing/2014/main" id="{B36D6AF8-764E-BE4C-B547-91C849282DB8}"/>
              </a:ext>
            </a:extLst>
          </p:cNvPr>
          <p:cNvSpPr>
            <a:spLocks/>
          </p:cNvSpPr>
          <p:nvPr/>
        </p:nvSpPr>
        <p:spPr bwMode="auto">
          <a:xfrm>
            <a:off x="2971800" y="1524000"/>
            <a:ext cx="1905000" cy="152400"/>
          </a:xfrm>
          <a:custGeom>
            <a:avLst/>
            <a:gdLst>
              <a:gd name="T0" fmla="*/ 0 w 192"/>
              <a:gd name="T1" fmla="*/ 152400 h 96"/>
              <a:gd name="T2" fmla="*/ 952500 w 192"/>
              <a:gd name="T3" fmla="*/ 0 h 96"/>
              <a:gd name="T4" fmla="*/ 1905000 w 192"/>
              <a:gd name="T5" fmla="*/ 152400 h 96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2" h="96">
                <a:moveTo>
                  <a:pt x="0" y="96"/>
                </a:moveTo>
                <a:cubicBezTo>
                  <a:pt x="32" y="48"/>
                  <a:pt x="64" y="0"/>
                  <a:pt x="96" y="0"/>
                </a:cubicBezTo>
                <a:cubicBezTo>
                  <a:pt x="128" y="0"/>
                  <a:pt x="160" y="48"/>
                  <a:pt x="192" y="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615" name="Text Box 31">
            <a:extLst>
              <a:ext uri="{FF2B5EF4-FFF2-40B4-BE49-F238E27FC236}">
                <a16:creationId xmlns:a16="http://schemas.microsoft.com/office/drawing/2014/main" id="{150D0012-1032-D940-B080-6AC67CB3F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0480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Parent of A[8]?</a:t>
            </a:r>
          </a:p>
        </p:txBody>
      </p:sp>
      <p:graphicFrame>
        <p:nvGraphicFramePr>
          <p:cNvPr id="65551" name="Object 32">
            <a:extLst>
              <a:ext uri="{FF2B5EF4-FFF2-40B4-BE49-F238E27FC236}">
                <a16:creationId xmlns:a16="http://schemas.microsoft.com/office/drawing/2014/main" id="{084153A9-52DE-B640-A47B-F53FEF95DAF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34000" y="3752850"/>
          <a:ext cx="1606550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666" name="Equation" r:id="rId3" imgW="14338300" imgH="5270500" progId="Equation.3">
                  <p:embed/>
                </p:oleObj>
              </mc:Choice>
              <mc:Fallback>
                <p:oleObj name="Equation" r:id="rId3" imgW="14338300" imgH="52705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752850"/>
                        <a:ext cx="1606550" cy="590550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0000FF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5552" name="Picture 32">
            <a:extLst>
              <a:ext uri="{FF2B5EF4-FFF2-40B4-BE49-F238E27FC236}">
                <a16:creationId xmlns:a16="http://schemas.microsoft.com/office/drawing/2014/main" id="{F1275DF4-4C30-7944-8FB9-66FE48BF36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124200"/>
            <a:ext cx="2057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731F33EA-00D1-E644-97D4-AD83CC2E4E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68362"/>
          </a:xfrm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Binary heap - array</a:t>
            </a:r>
          </a:p>
        </p:txBody>
      </p:sp>
      <p:grpSp>
        <p:nvGrpSpPr>
          <p:cNvPr id="66562" name="Group 75">
            <a:extLst>
              <a:ext uri="{FF2B5EF4-FFF2-40B4-BE49-F238E27FC236}">
                <a16:creationId xmlns:a16="http://schemas.microsoft.com/office/drawing/2014/main" id="{E753FB30-79B1-E048-AE85-CEB84A7A862B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1447800"/>
            <a:ext cx="5715000" cy="1447800"/>
            <a:chOff x="768" y="912"/>
            <a:chExt cx="3600" cy="912"/>
          </a:xfrm>
        </p:grpSpPr>
        <p:grpSp>
          <p:nvGrpSpPr>
            <p:cNvPr id="66606" name="Group 3">
              <a:extLst>
                <a:ext uri="{FF2B5EF4-FFF2-40B4-BE49-F238E27FC236}">
                  <a16:creationId xmlns:a16="http://schemas.microsoft.com/office/drawing/2014/main" id="{B80154C2-CC9E-E44C-9359-ABCC3848A3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" y="1056"/>
              <a:ext cx="3600" cy="240"/>
              <a:chOff x="768" y="624"/>
              <a:chExt cx="3600" cy="240"/>
            </a:xfrm>
          </p:grpSpPr>
          <p:sp>
            <p:nvSpPr>
              <p:cNvPr id="68612" name="Rectangle 4">
                <a:extLst>
                  <a:ext uri="{FF2B5EF4-FFF2-40B4-BE49-F238E27FC236}">
                    <a16:creationId xmlns:a16="http://schemas.microsoft.com/office/drawing/2014/main" id="{2475679D-2BAA-6D4B-B9B2-B47E726190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8" y="624"/>
                <a:ext cx="3600" cy="240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13" name="Line 5">
                <a:extLst>
                  <a:ext uri="{FF2B5EF4-FFF2-40B4-BE49-F238E27FC236}">
                    <a16:creationId xmlns:a16="http://schemas.microsoft.com/office/drawing/2014/main" id="{D9D5BB61-71AF-B942-ACBB-68A1D8D656C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0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14" name="Line 6">
                <a:extLst>
                  <a:ext uri="{FF2B5EF4-FFF2-40B4-BE49-F238E27FC236}">
                    <a16:creationId xmlns:a16="http://schemas.microsoft.com/office/drawing/2014/main" id="{6B8985E7-0C8D-9545-B09C-A17FCEB34C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24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15" name="Line 7">
                <a:extLst>
                  <a:ext uri="{FF2B5EF4-FFF2-40B4-BE49-F238E27FC236}">
                    <a16:creationId xmlns:a16="http://schemas.microsoft.com/office/drawing/2014/main" id="{D45CD9E1-1C16-844A-8AC6-2DEE6F63B9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8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16" name="Line 8">
                <a:extLst>
                  <a:ext uri="{FF2B5EF4-FFF2-40B4-BE49-F238E27FC236}">
                    <a16:creationId xmlns:a16="http://schemas.microsoft.com/office/drawing/2014/main" id="{811ECD42-3220-F34F-8E59-F72BC0A436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72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17" name="Line 9">
                <a:extLst>
                  <a:ext uri="{FF2B5EF4-FFF2-40B4-BE49-F238E27FC236}">
                    <a16:creationId xmlns:a16="http://schemas.microsoft.com/office/drawing/2014/main" id="{E7EA4BF4-FB1F-3E4E-B801-893201B2DB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96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18" name="Line 10">
                <a:extLst>
                  <a:ext uri="{FF2B5EF4-FFF2-40B4-BE49-F238E27FC236}">
                    <a16:creationId xmlns:a16="http://schemas.microsoft.com/office/drawing/2014/main" id="{E52FA9F9-7651-1145-B338-40BDF0903A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19" name="Line 11">
                <a:extLst>
                  <a:ext uri="{FF2B5EF4-FFF2-40B4-BE49-F238E27FC236}">
                    <a16:creationId xmlns:a16="http://schemas.microsoft.com/office/drawing/2014/main" id="{6C70F5AB-5DD8-024D-8E04-3E21684781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4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20" name="Line 12">
                <a:extLst>
                  <a:ext uri="{FF2B5EF4-FFF2-40B4-BE49-F238E27FC236}">
                    <a16:creationId xmlns:a16="http://schemas.microsoft.com/office/drawing/2014/main" id="{682B98E3-0ADE-4B4D-B76A-B2D88E08A4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8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21" name="Line 13">
                <a:extLst>
                  <a:ext uri="{FF2B5EF4-FFF2-40B4-BE49-F238E27FC236}">
                    <a16:creationId xmlns:a16="http://schemas.microsoft.com/office/drawing/2014/main" id="{64B0B9DF-924F-9940-A7EB-92B34C1284A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2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22" name="Line 14">
                <a:extLst>
                  <a:ext uri="{FF2B5EF4-FFF2-40B4-BE49-F238E27FC236}">
                    <a16:creationId xmlns:a16="http://schemas.microsoft.com/office/drawing/2014/main" id="{73742AA6-2034-FA4D-8E2C-073229772B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6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23" name="Line 15">
                <a:extLst>
                  <a:ext uri="{FF2B5EF4-FFF2-40B4-BE49-F238E27FC236}">
                    <a16:creationId xmlns:a16="http://schemas.microsoft.com/office/drawing/2014/main" id="{D482B855-7B54-E34F-A204-C024667536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24" name="Line 16">
                <a:extLst>
                  <a:ext uri="{FF2B5EF4-FFF2-40B4-BE49-F238E27FC236}">
                    <a16:creationId xmlns:a16="http://schemas.microsoft.com/office/drawing/2014/main" id="{E22F54A0-08F4-284D-946E-4E7B5A35FA4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4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25" name="Line 17">
                <a:extLst>
                  <a:ext uri="{FF2B5EF4-FFF2-40B4-BE49-F238E27FC236}">
                    <a16:creationId xmlns:a16="http://schemas.microsoft.com/office/drawing/2014/main" id="{4B51AA97-FC5B-4241-B923-F7A01EE98FC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88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  <p:sp>
            <p:nvSpPr>
              <p:cNvPr id="68626" name="Line 18">
                <a:extLst>
                  <a:ext uri="{FF2B5EF4-FFF2-40B4-BE49-F238E27FC236}">
                    <a16:creationId xmlns:a16="http://schemas.microsoft.com/office/drawing/2014/main" id="{A939A235-F845-D24E-A002-33C5192AD32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28" y="624"/>
                <a:ext cx="0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Arial" charset="0"/>
                  <a:ea typeface="ＭＳ Ｐゴシック" charset="0"/>
                </a:endParaRPr>
              </a:p>
            </p:txBody>
          </p:sp>
        </p:grpSp>
        <p:sp>
          <p:nvSpPr>
            <p:cNvPr id="68627" name="Text Box 19">
              <a:extLst>
                <a:ext uri="{FF2B5EF4-FFF2-40B4-BE49-F238E27FC236}">
                  <a16:creationId xmlns:a16="http://schemas.microsoft.com/office/drawing/2014/main" id="{572C07A3-CFE0-2C4F-97B3-BD99035F57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8" y="1056"/>
              <a:ext cx="35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16  14  10   8    7    9    3    2    4    1</a:t>
              </a:r>
            </a:p>
          </p:txBody>
        </p:sp>
        <p:sp>
          <p:nvSpPr>
            <p:cNvPr id="68628" name="Freeform 20">
              <a:extLst>
                <a:ext uri="{FF2B5EF4-FFF2-40B4-BE49-F238E27FC236}">
                  <a16:creationId xmlns:a16="http://schemas.microsoft.com/office/drawing/2014/main" id="{01ECF39C-1BFF-DA40-8EF6-A34FF9C8CBED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" y="1008"/>
              <a:ext cx="192" cy="48"/>
            </a:xfrm>
            <a:custGeom>
              <a:avLst/>
              <a:gdLst>
                <a:gd name="T0" fmla="*/ 0 w 192"/>
                <a:gd name="T1" fmla="*/ 48 h 96"/>
                <a:gd name="T2" fmla="*/ 96 w 192"/>
                <a:gd name="T3" fmla="*/ 0 h 96"/>
                <a:gd name="T4" fmla="*/ 192 w 192"/>
                <a:gd name="T5" fmla="*/ 48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cubicBezTo>
                    <a:pt x="32" y="48"/>
                    <a:pt x="64" y="0"/>
                    <a:pt x="96" y="0"/>
                  </a:cubicBezTo>
                  <a:cubicBezTo>
                    <a:pt x="128" y="0"/>
                    <a:pt x="160" y="48"/>
                    <a:pt x="192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29" name="Freeform 21">
              <a:extLst>
                <a:ext uri="{FF2B5EF4-FFF2-40B4-BE49-F238E27FC236}">
                  <a16:creationId xmlns:a16="http://schemas.microsoft.com/office/drawing/2014/main" id="{0F965249-9627-0B4C-B27F-4F8F2F59CB48}"/>
                </a:ext>
              </a:extLst>
            </p:cNvPr>
            <p:cNvSpPr>
              <a:spLocks/>
            </p:cNvSpPr>
            <p:nvPr/>
          </p:nvSpPr>
          <p:spPr bwMode="auto">
            <a:xfrm>
              <a:off x="912" y="960"/>
              <a:ext cx="432" cy="96"/>
            </a:xfrm>
            <a:custGeom>
              <a:avLst/>
              <a:gdLst>
                <a:gd name="T0" fmla="*/ 0 w 192"/>
                <a:gd name="T1" fmla="*/ 96 h 96"/>
                <a:gd name="T2" fmla="*/ 216 w 192"/>
                <a:gd name="T3" fmla="*/ 0 h 96"/>
                <a:gd name="T4" fmla="*/ 43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cubicBezTo>
                    <a:pt x="32" y="48"/>
                    <a:pt x="64" y="0"/>
                    <a:pt x="96" y="0"/>
                  </a:cubicBezTo>
                  <a:cubicBezTo>
                    <a:pt x="128" y="0"/>
                    <a:pt x="160" y="48"/>
                    <a:pt x="192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0" name="Freeform 22">
              <a:extLst>
                <a:ext uri="{FF2B5EF4-FFF2-40B4-BE49-F238E27FC236}">
                  <a16:creationId xmlns:a16="http://schemas.microsoft.com/office/drawing/2014/main" id="{FC24CFCD-773C-7843-A39D-FB1B46C50F71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104" y="1296"/>
              <a:ext cx="528" cy="48"/>
            </a:xfrm>
            <a:custGeom>
              <a:avLst/>
              <a:gdLst>
                <a:gd name="T0" fmla="*/ 0 w 192"/>
                <a:gd name="T1" fmla="*/ 48 h 96"/>
                <a:gd name="T2" fmla="*/ 264 w 192"/>
                <a:gd name="T3" fmla="*/ 0 h 96"/>
                <a:gd name="T4" fmla="*/ 528 w 192"/>
                <a:gd name="T5" fmla="*/ 48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cubicBezTo>
                    <a:pt x="32" y="48"/>
                    <a:pt x="64" y="0"/>
                    <a:pt x="96" y="0"/>
                  </a:cubicBezTo>
                  <a:cubicBezTo>
                    <a:pt x="128" y="0"/>
                    <a:pt x="160" y="48"/>
                    <a:pt x="192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1" name="Freeform 23">
              <a:extLst>
                <a:ext uri="{FF2B5EF4-FFF2-40B4-BE49-F238E27FC236}">
                  <a16:creationId xmlns:a16="http://schemas.microsoft.com/office/drawing/2014/main" id="{2603E84D-CDF7-ED49-8F67-F0CAACB51E5E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104" y="1296"/>
              <a:ext cx="768" cy="96"/>
            </a:xfrm>
            <a:custGeom>
              <a:avLst/>
              <a:gdLst>
                <a:gd name="T0" fmla="*/ 0 w 192"/>
                <a:gd name="T1" fmla="*/ 96 h 96"/>
                <a:gd name="T2" fmla="*/ 384 w 192"/>
                <a:gd name="T3" fmla="*/ 0 h 96"/>
                <a:gd name="T4" fmla="*/ 768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cubicBezTo>
                    <a:pt x="32" y="48"/>
                    <a:pt x="64" y="0"/>
                    <a:pt x="96" y="0"/>
                  </a:cubicBezTo>
                  <a:cubicBezTo>
                    <a:pt x="128" y="0"/>
                    <a:pt x="160" y="48"/>
                    <a:pt x="192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2" name="Text Box 24">
              <a:extLst>
                <a:ext uri="{FF2B5EF4-FFF2-40B4-BE49-F238E27FC236}">
                  <a16:creationId xmlns:a16="http://schemas.microsoft.com/office/drawing/2014/main" id="{BAC449F4-B420-EF4D-99D7-FAB480773E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93"/>
              <a:ext cx="35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1   2    3    4    5    6    7    8    9    10</a:t>
              </a:r>
            </a:p>
          </p:txBody>
        </p:sp>
        <p:sp>
          <p:nvSpPr>
            <p:cNvPr id="68634" name="Freeform 26">
              <a:extLst>
                <a:ext uri="{FF2B5EF4-FFF2-40B4-BE49-F238E27FC236}">
                  <a16:creationId xmlns:a16="http://schemas.microsoft.com/office/drawing/2014/main" id="{D701D7EC-FF43-BE4C-BD73-799CFEDF75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960"/>
              <a:ext cx="768" cy="96"/>
            </a:xfrm>
            <a:custGeom>
              <a:avLst/>
              <a:gdLst>
                <a:gd name="T0" fmla="*/ 0 w 192"/>
                <a:gd name="T1" fmla="*/ 96 h 96"/>
                <a:gd name="T2" fmla="*/ 384 w 192"/>
                <a:gd name="T3" fmla="*/ 0 h 96"/>
                <a:gd name="T4" fmla="*/ 768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cubicBezTo>
                    <a:pt x="32" y="48"/>
                    <a:pt x="64" y="0"/>
                    <a:pt x="96" y="0"/>
                  </a:cubicBezTo>
                  <a:cubicBezTo>
                    <a:pt x="128" y="0"/>
                    <a:pt x="160" y="48"/>
                    <a:pt x="192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5" name="Freeform 27">
              <a:extLst>
                <a:ext uri="{FF2B5EF4-FFF2-40B4-BE49-F238E27FC236}">
                  <a16:creationId xmlns:a16="http://schemas.microsoft.com/office/drawing/2014/main" id="{C6698397-063F-A141-88C6-2703922BEA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912"/>
              <a:ext cx="1008" cy="144"/>
            </a:xfrm>
            <a:custGeom>
              <a:avLst/>
              <a:gdLst>
                <a:gd name="T0" fmla="*/ 0 w 192"/>
                <a:gd name="T1" fmla="*/ 144 h 96"/>
                <a:gd name="T2" fmla="*/ 504 w 192"/>
                <a:gd name="T3" fmla="*/ 0 h 96"/>
                <a:gd name="T4" fmla="*/ 1008 w 192"/>
                <a:gd name="T5" fmla="*/ 144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cubicBezTo>
                    <a:pt x="32" y="48"/>
                    <a:pt x="64" y="0"/>
                    <a:pt x="96" y="0"/>
                  </a:cubicBezTo>
                  <a:cubicBezTo>
                    <a:pt x="128" y="0"/>
                    <a:pt x="160" y="48"/>
                    <a:pt x="192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6" name="Freeform 28">
              <a:extLst>
                <a:ext uri="{FF2B5EF4-FFF2-40B4-BE49-F238E27FC236}">
                  <a16:creationId xmlns:a16="http://schemas.microsoft.com/office/drawing/2014/main" id="{C19B4DD3-2458-4749-AF86-E7665E9E0330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632" y="1296"/>
              <a:ext cx="960" cy="96"/>
            </a:xfrm>
            <a:custGeom>
              <a:avLst/>
              <a:gdLst>
                <a:gd name="T0" fmla="*/ 0 w 192"/>
                <a:gd name="T1" fmla="*/ 96 h 96"/>
                <a:gd name="T2" fmla="*/ 480 w 192"/>
                <a:gd name="T3" fmla="*/ 0 h 96"/>
                <a:gd name="T4" fmla="*/ 960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cubicBezTo>
                    <a:pt x="32" y="48"/>
                    <a:pt x="64" y="0"/>
                    <a:pt x="96" y="0"/>
                  </a:cubicBezTo>
                  <a:cubicBezTo>
                    <a:pt x="128" y="0"/>
                    <a:pt x="160" y="48"/>
                    <a:pt x="192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7" name="Freeform 29">
              <a:extLst>
                <a:ext uri="{FF2B5EF4-FFF2-40B4-BE49-F238E27FC236}">
                  <a16:creationId xmlns:a16="http://schemas.microsoft.com/office/drawing/2014/main" id="{E3332BF6-AE3C-2B40-960F-6C384DF3F416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632" y="1296"/>
              <a:ext cx="1200" cy="144"/>
            </a:xfrm>
            <a:custGeom>
              <a:avLst/>
              <a:gdLst>
                <a:gd name="T0" fmla="*/ 0 w 192"/>
                <a:gd name="T1" fmla="*/ 144 h 96"/>
                <a:gd name="T2" fmla="*/ 600 w 192"/>
                <a:gd name="T3" fmla="*/ 0 h 96"/>
                <a:gd name="T4" fmla="*/ 1200 w 192"/>
                <a:gd name="T5" fmla="*/ 144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cubicBezTo>
                    <a:pt x="32" y="48"/>
                    <a:pt x="64" y="0"/>
                    <a:pt x="96" y="0"/>
                  </a:cubicBezTo>
                  <a:cubicBezTo>
                    <a:pt x="128" y="0"/>
                    <a:pt x="160" y="48"/>
                    <a:pt x="192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38" name="Freeform 30">
              <a:extLst>
                <a:ext uri="{FF2B5EF4-FFF2-40B4-BE49-F238E27FC236}">
                  <a16:creationId xmlns:a16="http://schemas.microsoft.com/office/drawing/2014/main" id="{10712970-BEC5-B74F-ADEA-5A90B85F9BD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" y="960"/>
              <a:ext cx="1200" cy="96"/>
            </a:xfrm>
            <a:custGeom>
              <a:avLst/>
              <a:gdLst>
                <a:gd name="T0" fmla="*/ 0 w 192"/>
                <a:gd name="T1" fmla="*/ 96 h 96"/>
                <a:gd name="T2" fmla="*/ 600 w 192"/>
                <a:gd name="T3" fmla="*/ 0 h 96"/>
                <a:gd name="T4" fmla="*/ 1200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cubicBezTo>
                    <a:pt x="32" y="48"/>
                    <a:pt x="64" y="0"/>
                    <a:pt x="96" y="0"/>
                  </a:cubicBezTo>
                  <a:cubicBezTo>
                    <a:pt x="128" y="0"/>
                    <a:pt x="160" y="48"/>
                    <a:pt x="192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7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6563" name="Group 32">
            <a:extLst>
              <a:ext uri="{FF2B5EF4-FFF2-40B4-BE49-F238E27FC236}">
                <a16:creationId xmlns:a16="http://schemas.microsoft.com/office/drawing/2014/main" id="{710683DF-10C5-7F41-8DCE-09B7C108C9B8}"/>
              </a:ext>
            </a:extLst>
          </p:cNvPr>
          <p:cNvGrpSpPr>
            <a:grpSpLocks/>
          </p:cNvGrpSpPr>
          <p:nvPr/>
        </p:nvGrpSpPr>
        <p:grpSpPr bwMode="auto">
          <a:xfrm>
            <a:off x="4419600" y="3124200"/>
            <a:ext cx="838200" cy="457200"/>
            <a:chOff x="2016" y="1152"/>
            <a:chExt cx="528" cy="288"/>
          </a:xfrm>
        </p:grpSpPr>
        <p:sp>
          <p:nvSpPr>
            <p:cNvPr id="68641" name="Oval 33">
              <a:extLst>
                <a:ext uri="{FF2B5EF4-FFF2-40B4-BE49-F238E27FC236}">
                  <a16:creationId xmlns:a16="http://schemas.microsoft.com/office/drawing/2014/main" id="{DF68F199-C6E0-A442-8451-3B133BAC1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1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42" name="Text Box 34">
              <a:extLst>
                <a:ext uri="{FF2B5EF4-FFF2-40B4-BE49-F238E27FC236}">
                  <a16:creationId xmlns:a16="http://schemas.microsoft.com/office/drawing/2014/main" id="{DD0FB5CC-7500-4846-894D-03E7B1A849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161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43" name="Text Box 35">
              <a:extLst>
                <a:ext uri="{FF2B5EF4-FFF2-40B4-BE49-F238E27FC236}">
                  <a16:creationId xmlns:a16="http://schemas.microsoft.com/office/drawing/2014/main" id="{CB06C106-6A83-D743-8D6C-5151367278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2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16</a:t>
              </a:r>
            </a:p>
          </p:txBody>
        </p:sp>
      </p:grpSp>
      <p:grpSp>
        <p:nvGrpSpPr>
          <p:cNvPr id="66564" name="Group 36">
            <a:extLst>
              <a:ext uri="{FF2B5EF4-FFF2-40B4-BE49-F238E27FC236}">
                <a16:creationId xmlns:a16="http://schemas.microsoft.com/office/drawing/2014/main" id="{B8C7C8C1-1042-6148-98C7-3DB53177BB7D}"/>
              </a:ext>
            </a:extLst>
          </p:cNvPr>
          <p:cNvGrpSpPr>
            <a:grpSpLocks/>
          </p:cNvGrpSpPr>
          <p:nvPr/>
        </p:nvGrpSpPr>
        <p:grpSpPr bwMode="auto">
          <a:xfrm>
            <a:off x="3276600" y="4038600"/>
            <a:ext cx="838200" cy="457200"/>
            <a:chOff x="2016" y="1152"/>
            <a:chExt cx="528" cy="288"/>
          </a:xfrm>
        </p:grpSpPr>
        <p:sp>
          <p:nvSpPr>
            <p:cNvPr id="68645" name="Oval 37">
              <a:extLst>
                <a:ext uri="{FF2B5EF4-FFF2-40B4-BE49-F238E27FC236}">
                  <a16:creationId xmlns:a16="http://schemas.microsoft.com/office/drawing/2014/main" id="{6ED5D182-B87B-4842-A9A7-9A86CE7E4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1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46" name="Text Box 38">
              <a:extLst>
                <a:ext uri="{FF2B5EF4-FFF2-40B4-BE49-F238E27FC236}">
                  <a16:creationId xmlns:a16="http://schemas.microsoft.com/office/drawing/2014/main" id="{7D9B3055-B02E-6447-AC9C-75A44CA1AC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161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47" name="Text Box 39">
              <a:extLst>
                <a:ext uri="{FF2B5EF4-FFF2-40B4-BE49-F238E27FC236}">
                  <a16:creationId xmlns:a16="http://schemas.microsoft.com/office/drawing/2014/main" id="{71527A6B-BA58-B042-9CC8-ED781F5A06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2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14</a:t>
              </a:r>
            </a:p>
          </p:txBody>
        </p:sp>
      </p:grpSp>
      <p:grpSp>
        <p:nvGrpSpPr>
          <p:cNvPr id="66565" name="Group 40">
            <a:extLst>
              <a:ext uri="{FF2B5EF4-FFF2-40B4-BE49-F238E27FC236}">
                <a16:creationId xmlns:a16="http://schemas.microsoft.com/office/drawing/2014/main" id="{DD26E6EF-AF54-8A42-AEA6-E7BB74FD909D}"/>
              </a:ext>
            </a:extLst>
          </p:cNvPr>
          <p:cNvGrpSpPr>
            <a:grpSpLocks/>
          </p:cNvGrpSpPr>
          <p:nvPr/>
        </p:nvGrpSpPr>
        <p:grpSpPr bwMode="auto">
          <a:xfrm>
            <a:off x="5410200" y="4038600"/>
            <a:ext cx="838200" cy="457200"/>
            <a:chOff x="2016" y="1152"/>
            <a:chExt cx="528" cy="288"/>
          </a:xfrm>
        </p:grpSpPr>
        <p:sp>
          <p:nvSpPr>
            <p:cNvPr id="68649" name="Oval 41">
              <a:extLst>
                <a:ext uri="{FF2B5EF4-FFF2-40B4-BE49-F238E27FC236}">
                  <a16:creationId xmlns:a16="http://schemas.microsoft.com/office/drawing/2014/main" id="{CC401D15-AE2A-BB46-BFC6-2F073CC59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1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50" name="Text Box 42">
              <a:extLst>
                <a:ext uri="{FF2B5EF4-FFF2-40B4-BE49-F238E27FC236}">
                  <a16:creationId xmlns:a16="http://schemas.microsoft.com/office/drawing/2014/main" id="{01F767A9-78F3-8449-B62F-8647BE68F7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161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51" name="Text Box 43">
              <a:extLst>
                <a:ext uri="{FF2B5EF4-FFF2-40B4-BE49-F238E27FC236}">
                  <a16:creationId xmlns:a16="http://schemas.microsoft.com/office/drawing/2014/main" id="{447B71F2-CE6D-754D-86DC-E09D4FFDCA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2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10</a:t>
              </a:r>
            </a:p>
          </p:txBody>
        </p:sp>
      </p:grpSp>
      <p:sp>
        <p:nvSpPr>
          <p:cNvPr id="68652" name="Text Box 44">
            <a:extLst>
              <a:ext uri="{FF2B5EF4-FFF2-40B4-BE49-F238E27FC236}">
                <a16:creationId xmlns:a16="http://schemas.microsoft.com/office/drawing/2014/main" id="{E261D138-F413-3641-AA46-23DB623744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043488"/>
            <a:ext cx="8382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66567" name="Group 45">
            <a:extLst>
              <a:ext uri="{FF2B5EF4-FFF2-40B4-BE49-F238E27FC236}">
                <a16:creationId xmlns:a16="http://schemas.microsoft.com/office/drawing/2014/main" id="{A2E407C4-7B56-8D42-B4D6-CBA5E1FB87BC}"/>
              </a:ext>
            </a:extLst>
          </p:cNvPr>
          <p:cNvGrpSpPr>
            <a:grpSpLocks/>
          </p:cNvGrpSpPr>
          <p:nvPr/>
        </p:nvGrpSpPr>
        <p:grpSpPr bwMode="auto">
          <a:xfrm>
            <a:off x="2743200" y="5029200"/>
            <a:ext cx="685800" cy="457200"/>
            <a:chOff x="960" y="2352"/>
            <a:chExt cx="432" cy="288"/>
          </a:xfrm>
        </p:grpSpPr>
        <p:sp>
          <p:nvSpPr>
            <p:cNvPr id="68654" name="Oval 46">
              <a:extLst>
                <a:ext uri="{FF2B5EF4-FFF2-40B4-BE49-F238E27FC236}">
                  <a16:creationId xmlns:a16="http://schemas.microsoft.com/office/drawing/2014/main" id="{9A88800A-0A31-014A-98B2-FE98A69B0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55" name="Text Box 47">
              <a:extLst>
                <a:ext uri="{FF2B5EF4-FFF2-40B4-BE49-F238E27FC236}">
                  <a16:creationId xmlns:a16="http://schemas.microsoft.com/office/drawing/2014/main" id="{70E6D136-9CBF-BB4D-86C0-54FF46586B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8</a:t>
              </a:r>
            </a:p>
          </p:txBody>
        </p:sp>
      </p:grpSp>
      <p:sp>
        <p:nvSpPr>
          <p:cNvPr id="68656" name="Line 48">
            <a:extLst>
              <a:ext uri="{FF2B5EF4-FFF2-40B4-BE49-F238E27FC236}">
                <a16:creationId xmlns:a16="http://schemas.microsoft.com/office/drawing/2014/main" id="{CDD88FDB-11E5-984E-A4A7-55A0E998604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35052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57" name="Line 49">
            <a:extLst>
              <a:ext uri="{FF2B5EF4-FFF2-40B4-BE49-F238E27FC236}">
                <a16:creationId xmlns:a16="http://schemas.microsoft.com/office/drawing/2014/main" id="{3A1D43C3-A4D3-304A-8A44-CF629E4FB1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24200" y="44958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58" name="Line 50">
            <a:extLst>
              <a:ext uri="{FF2B5EF4-FFF2-40B4-BE49-F238E27FC236}">
                <a16:creationId xmlns:a16="http://schemas.microsoft.com/office/drawing/2014/main" id="{E5D4CE63-E1D8-5641-8F57-E4BD69FEBA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514600" y="54864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59" name="Line 51">
            <a:extLst>
              <a:ext uri="{FF2B5EF4-FFF2-40B4-BE49-F238E27FC236}">
                <a16:creationId xmlns:a16="http://schemas.microsoft.com/office/drawing/2014/main" id="{824ACCB8-1182-B345-B92E-191F70F8B7D7}"/>
              </a:ext>
            </a:extLst>
          </p:cNvPr>
          <p:cNvSpPr>
            <a:spLocks noChangeShapeType="1"/>
          </p:cNvSpPr>
          <p:nvPr/>
        </p:nvSpPr>
        <p:spPr bwMode="auto">
          <a:xfrm>
            <a:off x="3200400" y="54864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60" name="Line 52">
            <a:extLst>
              <a:ext uri="{FF2B5EF4-FFF2-40B4-BE49-F238E27FC236}">
                <a16:creationId xmlns:a16="http://schemas.microsoft.com/office/drawing/2014/main" id="{F529DC7D-CB83-FE44-AEE3-86464416DC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14800" y="5486400"/>
            <a:ext cx="152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61" name="Line 53">
            <a:extLst>
              <a:ext uri="{FF2B5EF4-FFF2-40B4-BE49-F238E27FC236}">
                <a16:creationId xmlns:a16="http://schemas.microsoft.com/office/drawing/2014/main" id="{139584C3-C34B-1E48-A901-23FDE431F11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44196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62" name="Line 54">
            <a:extLst>
              <a:ext uri="{FF2B5EF4-FFF2-40B4-BE49-F238E27FC236}">
                <a16:creationId xmlns:a16="http://schemas.microsoft.com/office/drawing/2014/main" id="{E6AFC0F1-1814-F74F-BA42-D0650DECABA8}"/>
              </a:ext>
            </a:extLst>
          </p:cNvPr>
          <p:cNvSpPr>
            <a:spLocks noChangeShapeType="1"/>
          </p:cNvSpPr>
          <p:nvPr/>
        </p:nvSpPr>
        <p:spPr bwMode="auto">
          <a:xfrm>
            <a:off x="5029200" y="35052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63" name="Line 55">
            <a:extLst>
              <a:ext uri="{FF2B5EF4-FFF2-40B4-BE49-F238E27FC236}">
                <a16:creationId xmlns:a16="http://schemas.microsoft.com/office/drawing/2014/main" id="{DD29D5CA-43BA-B344-89E0-9E2C5F34914A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4196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8664" name="Line 56">
            <a:extLst>
              <a:ext uri="{FF2B5EF4-FFF2-40B4-BE49-F238E27FC236}">
                <a16:creationId xmlns:a16="http://schemas.microsoft.com/office/drawing/2014/main" id="{6E216BE9-4021-7E4D-8360-D2F761A833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0" y="44196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66577" name="Group 57">
            <a:extLst>
              <a:ext uri="{FF2B5EF4-FFF2-40B4-BE49-F238E27FC236}">
                <a16:creationId xmlns:a16="http://schemas.microsoft.com/office/drawing/2014/main" id="{EA845B6D-5489-9B41-8C96-C1F60617F88B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6172200"/>
            <a:ext cx="685800" cy="457200"/>
            <a:chOff x="960" y="2352"/>
            <a:chExt cx="432" cy="288"/>
          </a:xfrm>
        </p:grpSpPr>
        <p:sp>
          <p:nvSpPr>
            <p:cNvPr id="68666" name="Oval 58">
              <a:extLst>
                <a:ext uri="{FF2B5EF4-FFF2-40B4-BE49-F238E27FC236}">
                  <a16:creationId xmlns:a16="http://schemas.microsoft.com/office/drawing/2014/main" id="{80C69C21-1F1C-5B44-B055-EB7CBD5E54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67" name="Text Box 59">
              <a:extLst>
                <a:ext uri="{FF2B5EF4-FFF2-40B4-BE49-F238E27FC236}">
                  <a16:creationId xmlns:a16="http://schemas.microsoft.com/office/drawing/2014/main" id="{88F59226-25DC-3E44-993B-F4BC3DE14D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2</a:t>
              </a:r>
            </a:p>
          </p:txBody>
        </p:sp>
      </p:grpSp>
      <p:grpSp>
        <p:nvGrpSpPr>
          <p:cNvPr id="66578" name="Group 60">
            <a:extLst>
              <a:ext uri="{FF2B5EF4-FFF2-40B4-BE49-F238E27FC236}">
                <a16:creationId xmlns:a16="http://schemas.microsoft.com/office/drawing/2014/main" id="{38170ABA-51A2-A44B-B004-0A7524D7834F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6172200"/>
            <a:ext cx="685800" cy="457200"/>
            <a:chOff x="960" y="2352"/>
            <a:chExt cx="432" cy="288"/>
          </a:xfrm>
        </p:grpSpPr>
        <p:sp>
          <p:nvSpPr>
            <p:cNvPr id="68669" name="Oval 61">
              <a:extLst>
                <a:ext uri="{FF2B5EF4-FFF2-40B4-BE49-F238E27FC236}">
                  <a16:creationId xmlns:a16="http://schemas.microsoft.com/office/drawing/2014/main" id="{9CEE0293-B697-074B-8DE1-B412B8EF72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70" name="Text Box 62">
              <a:extLst>
                <a:ext uri="{FF2B5EF4-FFF2-40B4-BE49-F238E27FC236}">
                  <a16:creationId xmlns:a16="http://schemas.microsoft.com/office/drawing/2014/main" id="{DDD5336A-747D-0140-B9D2-4776F2FF11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4</a:t>
              </a:r>
            </a:p>
          </p:txBody>
        </p:sp>
      </p:grpSp>
      <p:grpSp>
        <p:nvGrpSpPr>
          <p:cNvPr id="66579" name="Group 63">
            <a:extLst>
              <a:ext uri="{FF2B5EF4-FFF2-40B4-BE49-F238E27FC236}">
                <a16:creationId xmlns:a16="http://schemas.microsoft.com/office/drawing/2014/main" id="{39C0A838-3047-6741-9F75-89D71F4A7A8B}"/>
              </a:ext>
            </a:extLst>
          </p:cNvPr>
          <p:cNvGrpSpPr>
            <a:grpSpLocks/>
          </p:cNvGrpSpPr>
          <p:nvPr/>
        </p:nvGrpSpPr>
        <p:grpSpPr bwMode="auto">
          <a:xfrm>
            <a:off x="3810000" y="6172200"/>
            <a:ext cx="685800" cy="457200"/>
            <a:chOff x="960" y="2352"/>
            <a:chExt cx="432" cy="288"/>
          </a:xfrm>
        </p:grpSpPr>
        <p:sp>
          <p:nvSpPr>
            <p:cNvPr id="68672" name="Oval 64">
              <a:extLst>
                <a:ext uri="{FF2B5EF4-FFF2-40B4-BE49-F238E27FC236}">
                  <a16:creationId xmlns:a16="http://schemas.microsoft.com/office/drawing/2014/main" id="{595E3EF0-C2F3-4F4C-AB73-6C20824F33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73" name="Text Box 65">
              <a:extLst>
                <a:ext uri="{FF2B5EF4-FFF2-40B4-BE49-F238E27FC236}">
                  <a16:creationId xmlns:a16="http://schemas.microsoft.com/office/drawing/2014/main" id="{B7438D48-E576-BF4C-8756-6AB98172D9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</a:t>
              </a:r>
            </a:p>
          </p:txBody>
        </p:sp>
      </p:grpSp>
      <p:grpSp>
        <p:nvGrpSpPr>
          <p:cNvPr id="66580" name="Group 66">
            <a:extLst>
              <a:ext uri="{FF2B5EF4-FFF2-40B4-BE49-F238E27FC236}">
                <a16:creationId xmlns:a16="http://schemas.microsoft.com/office/drawing/2014/main" id="{3C308919-5C0C-634F-BA3A-24B470A1B3C6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029200"/>
            <a:ext cx="685800" cy="457200"/>
            <a:chOff x="960" y="2352"/>
            <a:chExt cx="432" cy="288"/>
          </a:xfrm>
        </p:grpSpPr>
        <p:sp>
          <p:nvSpPr>
            <p:cNvPr id="68675" name="Oval 67">
              <a:extLst>
                <a:ext uri="{FF2B5EF4-FFF2-40B4-BE49-F238E27FC236}">
                  <a16:creationId xmlns:a16="http://schemas.microsoft.com/office/drawing/2014/main" id="{30EB1450-E355-394F-B919-FAE3F082EB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76" name="Text Box 68">
              <a:extLst>
                <a:ext uri="{FF2B5EF4-FFF2-40B4-BE49-F238E27FC236}">
                  <a16:creationId xmlns:a16="http://schemas.microsoft.com/office/drawing/2014/main" id="{784695C6-24B8-034E-8E89-21DCA0FE81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7</a:t>
              </a:r>
            </a:p>
          </p:txBody>
        </p:sp>
      </p:grpSp>
      <p:grpSp>
        <p:nvGrpSpPr>
          <p:cNvPr id="66581" name="Group 69">
            <a:extLst>
              <a:ext uri="{FF2B5EF4-FFF2-40B4-BE49-F238E27FC236}">
                <a16:creationId xmlns:a16="http://schemas.microsoft.com/office/drawing/2014/main" id="{2A27820F-A3F3-4F4D-AD34-58FB84AFEE2A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5029200"/>
            <a:ext cx="685800" cy="457200"/>
            <a:chOff x="960" y="2352"/>
            <a:chExt cx="432" cy="288"/>
          </a:xfrm>
        </p:grpSpPr>
        <p:sp>
          <p:nvSpPr>
            <p:cNvPr id="68678" name="Oval 70">
              <a:extLst>
                <a:ext uri="{FF2B5EF4-FFF2-40B4-BE49-F238E27FC236}">
                  <a16:creationId xmlns:a16="http://schemas.microsoft.com/office/drawing/2014/main" id="{DDAD9A19-44C8-C343-9BF7-4567DAF9C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79" name="Text Box 71">
              <a:extLst>
                <a:ext uri="{FF2B5EF4-FFF2-40B4-BE49-F238E27FC236}">
                  <a16:creationId xmlns:a16="http://schemas.microsoft.com/office/drawing/2014/main" id="{DC0E6C44-7A6E-6C40-97BF-6D34C7B87F9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9</a:t>
              </a:r>
            </a:p>
          </p:txBody>
        </p:sp>
      </p:grpSp>
      <p:grpSp>
        <p:nvGrpSpPr>
          <p:cNvPr id="66582" name="Group 72">
            <a:extLst>
              <a:ext uri="{FF2B5EF4-FFF2-40B4-BE49-F238E27FC236}">
                <a16:creationId xmlns:a16="http://schemas.microsoft.com/office/drawing/2014/main" id="{A8DB99DE-39C2-E140-B682-09E3C0B2F02C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5029200"/>
            <a:ext cx="685800" cy="457200"/>
            <a:chOff x="960" y="2352"/>
            <a:chExt cx="432" cy="288"/>
          </a:xfrm>
        </p:grpSpPr>
        <p:sp>
          <p:nvSpPr>
            <p:cNvPr id="68681" name="Oval 73">
              <a:extLst>
                <a:ext uri="{FF2B5EF4-FFF2-40B4-BE49-F238E27FC236}">
                  <a16:creationId xmlns:a16="http://schemas.microsoft.com/office/drawing/2014/main" id="{E2A8AFBA-1E08-B04F-879A-3C2A88F83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682" name="Text Box 74">
              <a:extLst>
                <a:ext uri="{FF2B5EF4-FFF2-40B4-BE49-F238E27FC236}">
                  <a16:creationId xmlns:a16="http://schemas.microsoft.com/office/drawing/2014/main" id="{0C993AF1-DCE6-FF49-AB50-B15B874DC1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3</a:t>
              </a:r>
            </a:p>
          </p:txBody>
        </p:sp>
      </p:grp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B8608133-DE4A-CF47-9B8B-D6F304948F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Identify the valid heaps</a:t>
            </a:r>
          </a:p>
        </p:txBody>
      </p:sp>
      <p:grpSp>
        <p:nvGrpSpPr>
          <p:cNvPr id="67586" name="Group 48">
            <a:extLst>
              <a:ext uri="{FF2B5EF4-FFF2-40B4-BE49-F238E27FC236}">
                <a16:creationId xmlns:a16="http://schemas.microsoft.com/office/drawing/2014/main" id="{993F69C8-62FA-1F47-A82C-D3DC21CCA889}"/>
              </a:ext>
            </a:extLst>
          </p:cNvPr>
          <p:cNvGrpSpPr>
            <a:grpSpLocks/>
          </p:cNvGrpSpPr>
          <p:nvPr/>
        </p:nvGrpSpPr>
        <p:grpSpPr bwMode="auto">
          <a:xfrm>
            <a:off x="6477000" y="5257800"/>
            <a:ext cx="685800" cy="457200"/>
            <a:chOff x="960" y="2352"/>
            <a:chExt cx="432" cy="288"/>
          </a:xfrm>
        </p:grpSpPr>
        <p:sp>
          <p:nvSpPr>
            <p:cNvPr id="61489" name="Oval 49">
              <a:extLst>
                <a:ext uri="{FF2B5EF4-FFF2-40B4-BE49-F238E27FC236}">
                  <a16:creationId xmlns:a16="http://schemas.microsoft.com/office/drawing/2014/main" id="{01AD8AF4-86F7-8A4F-B650-A0565C665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490" name="Text Box 50">
              <a:extLst>
                <a:ext uri="{FF2B5EF4-FFF2-40B4-BE49-F238E27FC236}">
                  <a16:creationId xmlns:a16="http://schemas.microsoft.com/office/drawing/2014/main" id="{80C8F167-1E09-C04C-A0EE-1361834E6B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8</a:t>
              </a:r>
            </a:p>
          </p:txBody>
        </p:sp>
      </p:grpSp>
      <p:sp>
        <p:nvSpPr>
          <p:cNvPr id="61491" name="Text Box 51">
            <a:extLst>
              <a:ext uri="{FF2B5EF4-FFF2-40B4-BE49-F238E27FC236}">
                <a16:creationId xmlns:a16="http://schemas.microsoft.com/office/drawing/2014/main" id="{14F19F99-A258-544F-BADD-9DCFE33D9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9050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[15, 12, 3, 11, 10, 2, 1, 7, 8]</a:t>
            </a:r>
          </a:p>
        </p:txBody>
      </p:sp>
      <p:sp>
        <p:nvSpPr>
          <p:cNvPr id="61492" name="Text Box 52">
            <a:extLst>
              <a:ext uri="{FF2B5EF4-FFF2-40B4-BE49-F238E27FC236}">
                <a16:creationId xmlns:a16="http://schemas.microsoft.com/office/drawing/2014/main" id="{D6C54D73-15F1-104C-BDE1-1F65F448B4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5626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</a:rPr>
              <a:t>[20, 18, 10, 17, 16, 15, 9, 14, 13]</a:t>
            </a:r>
          </a:p>
        </p:txBody>
      </p:sp>
      <p:grpSp>
        <p:nvGrpSpPr>
          <p:cNvPr id="67589" name="Group 53">
            <a:extLst>
              <a:ext uri="{FF2B5EF4-FFF2-40B4-BE49-F238E27FC236}">
                <a16:creationId xmlns:a16="http://schemas.microsoft.com/office/drawing/2014/main" id="{2FF26879-2072-9C4B-A406-FD909DE20E0C}"/>
              </a:ext>
            </a:extLst>
          </p:cNvPr>
          <p:cNvGrpSpPr>
            <a:grpSpLocks/>
          </p:cNvGrpSpPr>
          <p:nvPr/>
        </p:nvGrpSpPr>
        <p:grpSpPr bwMode="auto">
          <a:xfrm>
            <a:off x="6172200" y="1905000"/>
            <a:ext cx="838200" cy="457200"/>
            <a:chOff x="2016" y="1152"/>
            <a:chExt cx="528" cy="288"/>
          </a:xfrm>
        </p:grpSpPr>
        <p:sp>
          <p:nvSpPr>
            <p:cNvPr id="61494" name="Oval 54">
              <a:extLst>
                <a:ext uri="{FF2B5EF4-FFF2-40B4-BE49-F238E27FC236}">
                  <a16:creationId xmlns:a16="http://schemas.microsoft.com/office/drawing/2014/main" id="{900130CB-DB67-2444-8475-0519512656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1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495" name="Text Box 55">
              <a:extLst>
                <a:ext uri="{FF2B5EF4-FFF2-40B4-BE49-F238E27FC236}">
                  <a16:creationId xmlns:a16="http://schemas.microsoft.com/office/drawing/2014/main" id="{D7EA1350-15BA-7049-83E5-680B852D0D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161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496" name="Text Box 56">
              <a:extLst>
                <a:ext uri="{FF2B5EF4-FFF2-40B4-BE49-F238E27FC236}">
                  <a16:creationId xmlns:a16="http://schemas.microsoft.com/office/drawing/2014/main" id="{4561D21C-CD50-2F46-934B-FC0C574D69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2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16</a:t>
              </a:r>
            </a:p>
          </p:txBody>
        </p:sp>
      </p:grpSp>
      <p:grpSp>
        <p:nvGrpSpPr>
          <p:cNvPr id="67590" name="Group 57">
            <a:extLst>
              <a:ext uri="{FF2B5EF4-FFF2-40B4-BE49-F238E27FC236}">
                <a16:creationId xmlns:a16="http://schemas.microsoft.com/office/drawing/2014/main" id="{465047AB-6A7F-8549-99D0-C8391D6198B2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2819400"/>
            <a:ext cx="838200" cy="457200"/>
            <a:chOff x="2016" y="1152"/>
            <a:chExt cx="528" cy="288"/>
          </a:xfrm>
        </p:grpSpPr>
        <p:sp>
          <p:nvSpPr>
            <p:cNvPr id="61498" name="Oval 58">
              <a:extLst>
                <a:ext uri="{FF2B5EF4-FFF2-40B4-BE49-F238E27FC236}">
                  <a16:creationId xmlns:a16="http://schemas.microsoft.com/office/drawing/2014/main" id="{5456A597-FD19-794C-B5AB-0BF73F1D5C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1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499" name="Text Box 59">
              <a:extLst>
                <a:ext uri="{FF2B5EF4-FFF2-40B4-BE49-F238E27FC236}">
                  <a16:creationId xmlns:a16="http://schemas.microsoft.com/office/drawing/2014/main" id="{14AEED57-C086-0B4B-8434-BD9377DBFA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161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00" name="Text Box 60">
              <a:extLst>
                <a:ext uri="{FF2B5EF4-FFF2-40B4-BE49-F238E27FC236}">
                  <a16:creationId xmlns:a16="http://schemas.microsoft.com/office/drawing/2014/main" id="{ADFD44CE-642B-884F-9D4C-91DA19095F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2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10</a:t>
              </a:r>
            </a:p>
          </p:txBody>
        </p:sp>
      </p:grpSp>
      <p:grpSp>
        <p:nvGrpSpPr>
          <p:cNvPr id="67591" name="Group 61">
            <a:extLst>
              <a:ext uri="{FF2B5EF4-FFF2-40B4-BE49-F238E27FC236}">
                <a16:creationId xmlns:a16="http://schemas.microsoft.com/office/drawing/2014/main" id="{A0D5F88A-6035-B34F-8D55-836B64165B19}"/>
              </a:ext>
            </a:extLst>
          </p:cNvPr>
          <p:cNvGrpSpPr>
            <a:grpSpLocks/>
          </p:cNvGrpSpPr>
          <p:nvPr/>
        </p:nvGrpSpPr>
        <p:grpSpPr bwMode="auto">
          <a:xfrm>
            <a:off x="7162800" y="2819400"/>
            <a:ext cx="838200" cy="457200"/>
            <a:chOff x="2016" y="1152"/>
            <a:chExt cx="528" cy="288"/>
          </a:xfrm>
        </p:grpSpPr>
        <p:sp>
          <p:nvSpPr>
            <p:cNvPr id="61502" name="Oval 62">
              <a:extLst>
                <a:ext uri="{FF2B5EF4-FFF2-40B4-BE49-F238E27FC236}">
                  <a16:creationId xmlns:a16="http://schemas.microsoft.com/office/drawing/2014/main" id="{3B0237DF-0E9B-C24C-B1CD-C093530750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11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03" name="Text Box 63">
              <a:extLst>
                <a:ext uri="{FF2B5EF4-FFF2-40B4-BE49-F238E27FC236}">
                  <a16:creationId xmlns:a16="http://schemas.microsoft.com/office/drawing/2014/main" id="{F790A7CA-61F7-9B41-A4C7-58BE7A40A7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6" y="1161"/>
              <a:ext cx="52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04" name="Text Box 64">
              <a:extLst>
                <a:ext uri="{FF2B5EF4-FFF2-40B4-BE49-F238E27FC236}">
                  <a16:creationId xmlns:a16="http://schemas.microsoft.com/office/drawing/2014/main" id="{E62DE4A9-4AAA-C146-A31E-576D9C5C10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2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15</a:t>
              </a:r>
            </a:p>
          </p:txBody>
        </p:sp>
      </p:grpSp>
      <p:sp>
        <p:nvSpPr>
          <p:cNvPr id="61509" name="Line 69">
            <a:extLst>
              <a:ext uri="{FF2B5EF4-FFF2-40B4-BE49-F238E27FC236}">
                <a16:creationId xmlns:a16="http://schemas.microsoft.com/office/drawing/2014/main" id="{25CDC24D-2FF8-804D-BB1E-4D1680B538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2286000"/>
            <a:ext cx="685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1515" name="Line 75">
            <a:extLst>
              <a:ext uri="{FF2B5EF4-FFF2-40B4-BE49-F238E27FC236}">
                <a16:creationId xmlns:a16="http://schemas.microsoft.com/office/drawing/2014/main" id="{2F30AE7A-6511-1C4B-A1EB-1B040DEB2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286000"/>
            <a:ext cx="762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1516" name="Line 76">
            <a:extLst>
              <a:ext uri="{FF2B5EF4-FFF2-40B4-BE49-F238E27FC236}">
                <a16:creationId xmlns:a16="http://schemas.microsoft.com/office/drawing/2014/main" id="{85DF0563-9634-F14F-AC34-9F73A21457F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200400"/>
            <a:ext cx="533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61517" name="Line 77">
            <a:extLst>
              <a:ext uri="{FF2B5EF4-FFF2-40B4-BE49-F238E27FC236}">
                <a16:creationId xmlns:a16="http://schemas.microsoft.com/office/drawing/2014/main" id="{1D698010-7146-F44E-B28C-548FCEEFBE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32004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67596" name="Group 90">
            <a:extLst>
              <a:ext uri="{FF2B5EF4-FFF2-40B4-BE49-F238E27FC236}">
                <a16:creationId xmlns:a16="http://schemas.microsoft.com/office/drawing/2014/main" id="{59BCC9AA-867D-F047-99AE-1788BB998FD6}"/>
              </a:ext>
            </a:extLst>
          </p:cNvPr>
          <p:cNvGrpSpPr>
            <a:grpSpLocks/>
          </p:cNvGrpSpPr>
          <p:nvPr/>
        </p:nvGrpSpPr>
        <p:grpSpPr bwMode="auto">
          <a:xfrm>
            <a:off x="6781800" y="3810000"/>
            <a:ext cx="685800" cy="457200"/>
            <a:chOff x="960" y="2352"/>
            <a:chExt cx="432" cy="288"/>
          </a:xfrm>
        </p:grpSpPr>
        <p:sp>
          <p:nvSpPr>
            <p:cNvPr id="61531" name="Oval 91">
              <a:extLst>
                <a:ext uri="{FF2B5EF4-FFF2-40B4-BE49-F238E27FC236}">
                  <a16:creationId xmlns:a16="http://schemas.microsoft.com/office/drawing/2014/main" id="{E5D2E0A7-9BA0-634A-9DA6-1428E13F25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32" name="Text Box 92">
              <a:extLst>
                <a:ext uri="{FF2B5EF4-FFF2-40B4-BE49-F238E27FC236}">
                  <a16:creationId xmlns:a16="http://schemas.microsoft.com/office/drawing/2014/main" id="{9C38DFBF-F3FE-F045-B2C0-117744B252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9</a:t>
              </a:r>
            </a:p>
          </p:txBody>
        </p:sp>
      </p:grpSp>
      <p:grpSp>
        <p:nvGrpSpPr>
          <p:cNvPr id="67597" name="Group 93">
            <a:extLst>
              <a:ext uri="{FF2B5EF4-FFF2-40B4-BE49-F238E27FC236}">
                <a16:creationId xmlns:a16="http://schemas.microsoft.com/office/drawing/2014/main" id="{4D92DDF1-51C7-0A46-95CC-7AE67DBF8CD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3810000"/>
            <a:ext cx="685800" cy="457200"/>
            <a:chOff x="960" y="2352"/>
            <a:chExt cx="432" cy="288"/>
          </a:xfrm>
        </p:grpSpPr>
        <p:sp>
          <p:nvSpPr>
            <p:cNvPr id="61534" name="Oval 94">
              <a:extLst>
                <a:ext uri="{FF2B5EF4-FFF2-40B4-BE49-F238E27FC236}">
                  <a16:creationId xmlns:a16="http://schemas.microsoft.com/office/drawing/2014/main" id="{6402BEB7-A556-8E45-BE1C-EFDF0B513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0" y="2352"/>
              <a:ext cx="384" cy="2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535" name="Text Box 95">
              <a:extLst>
                <a:ext uri="{FF2B5EF4-FFF2-40B4-BE49-F238E27FC236}">
                  <a16:creationId xmlns:a16="http://schemas.microsoft.com/office/drawing/2014/main" id="{785C0E37-98C6-3048-811E-D4B0DF991D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2400"/>
              <a:ext cx="3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>
                  <a:latin typeface="Arial" charset="0"/>
                  <a:ea typeface="ＭＳ Ｐゴシック" charset="0"/>
                </a:rPr>
                <a:t>3</a:t>
              </a:r>
            </a:p>
          </p:txBody>
        </p:sp>
      </p:grp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A1377-C41D-7B4D-AAB1-4D65AD670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Heaps</a:t>
            </a:r>
          </a:p>
        </p:txBody>
      </p:sp>
      <p:pic>
        <p:nvPicPr>
          <p:cNvPr id="63490" name="Picture 6">
            <a:extLst>
              <a:ext uri="{FF2B5EF4-FFF2-40B4-BE49-F238E27FC236}">
                <a16:creationId xmlns:a16="http://schemas.microsoft.com/office/drawing/2014/main" id="{AD1D7D0A-B48B-184C-8000-8B607CECAC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1435100"/>
            <a:ext cx="7810500" cy="344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1" name="TextBox 2">
            <a:extLst>
              <a:ext uri="{FF2B5EF4-FFF2-40B4-BE49-F238E27FC236}">
                <a16:creationId xmlns:a16="http://schemas.microsoft.com/office/drawing/2014/main" id="{716149B0-797F-4244-BBAC-206ADD68C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876800"/>
            <a:ext cx="7315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Should you always use a Fibonacci heap?</a:t>
            </a:r>
          </a:p>
        </p:txBody>
      </p:sp>
    </p:spTree>
    <p:extLst>
      <p:ext uri="{BB962C8B-B14F-4D97-AF65-F5344CB8AC3E}">
        <p14:creationId xmlns:p14="http://schemas.microsoft.com/office/powerpoint/2010/main" val="3956685739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8761A-F4B3-7049-A55D-DC62CE6A8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Heaps</a:t>
            </a:r>
          </a:p>
        </p:txBody>
      </p:sp>
      <p:pic>
        <p:nvPicPr>
          <p:cNvPr id="64514" name="Picture 6">
            <a:extLst>
              <a:ext uri="{FF2B5EF4-FFF2-40B4-BE49-F238E27FC236}">
                <a16:creationId xmlns:a16="http://schemas.microsoft.com/office/drawing/2014/main" id="{37DFA34D-CE5D-CE4F-8451-07E43B42EE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1435100"/>
            <a:ext cx="7810500" cy="344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5" name="TextBox 2">
            <a:extLst>
              <a:ext uri="{FF2B5EF4-FFF2-40B4-BE49-F238E27FC236}">
                <a16:creationId xmlns:a16="http://schemas.microsoft.com/office/drawing/2014/main" id="{652A5CC8-70A9-0140-B5A1-5362DF5850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497205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FF"/>
                </a:solidFill>
              </a:rPr>
              <a:t>Extract-Max and Delete are O(n) worst case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FF"/>
                </a:solidFill>
              </a:rPr>
              <a:t>Constants can be large on some of the operations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0000FF"/>
                </a:solidFill>
              </a:rPr>
              <a:t>Complicated to implement</a:t>
            </a:r>
          </a:p>
        </p:txBody>
      </p:sp>
    </p:spTree>
    <p:extLst>
      <p:ext uri="{BB962C8B-B14F-4D97-AF65-F5344CB8AC3E}">
        <p14:creationId xmlns:p14="http://schemas.microsoft.com/office/powerpoint/2010/main" val="222084068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8E81AD-507D-B349-85A1-466C5E00E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j-cs"/>
              </a:rPr>
              <a:t>Heaps</a:t>
            </a:r>
          </a:p>
        </p:txBody>
      </p:sp>
      <p:pic>
        <p:nvPicPr>
          <p:cNvPr id="65538" name="Picture 6">
            <a:extLst>
              <a:ext uri="{FF2B5EF4-FFF2-40B4-BE49-F238E27FC236}">
                <a16:creationId xmlns:a16="http://schemas.microsoft.com/office/drawing/2014/main" id="{4189758B-9243-2D4F-B12D-1CF3514620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1435100"/>
            <a:ext cx="7810500" cy="344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39" name="Rectangle 4">
            <a:extLst>
              <a:ext uri="{FF2B5EF4-FFF2-40B4-BE49-F238E27FC236}">
                <a16:creationId xmlns:a16="http://schemas.microsoft.com/office/drawing/2014/main" id="{FE519A6E-E97A-5249-A603-564568BFB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057400"/>
            <a:ext cx="77724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65540" name="Rectangle 7">
            <a:extLst>
              <a:ext uri="{FF2B5EF4-FFF2-40B4-BE49-F238E27FC236}">
                <a16:creationId xmlns:a16="http://schemas.microsoft.com/office/drawing/2014/main" id="{5C8CDBDD-8B82-264B-B0EE-1565089D6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971800"/>
            <a:ext cx="7772400" cy="304800"/>
          </a:xfrm>
          <a:prstGeom prst="rect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65541" name="TextBox 8">
            <a:extLst>
              <a:ext uri="{FF2B5EF4-FFF2-40B4-BE49-F238E27FC236}">
                <a16:creationId xmlns:a16="http://schemas.microsoft.com/office/drawing/2014/main" id="{63214D88-F0E1-CF42-B526-3E05F7E772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76800"/>
            <a:ext cx="281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FF0000"/>
                </a:solidFill>
              </a:rPr>
              <a:t>Can we do better?</a:t>
            </a:r>
          </a:p>
        </p:txBody>
      </p:sp>
    </p:spTree>
    <p:extLst>
      <p:ext uri="{BB962C8B-B14F-4D97-AF65-F5344CB8AC3E}">
        <p14:creationId xmlns:p14="http://schemas.microsoft.com/office/powerpoint/2010/main" val="402350244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7C6D3AB-DBAE-4C4F-9AC8-B77D03B236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371600"/>
            <a:ext cx="6337300" cy="402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6587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74FB8102-0360-9E4A-8E1C-1CE6BBD066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j-cs"/>
              </a:rPr>
              <a:t>Extensible array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39AAB72-C095-1844-BA86-299D457A44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305800" cy="1785938"/>
          </a:xfrm>
        </p:spPr>
        <p:txBody>
          <a:bodyPr/>
          <a:lstStyle/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FF"/>
                </a:solidFill>
                <a:cs typeface="+mn-cs"/>
              </a:rPr>
              <a:t>Idea 3: Allocate some extra memory and when it fills up, allocate some more and copy</a:t>
            </a:r>
          </a:p>
          <a:p>
            <a:pPr marL="0" indent="0" eaLnBrk="1" hangingPunct="1">
              <a:buFont typeface="Wingdings" charset="0"/>
              <a:buNone/>
              <a:defRPr/>
            </a:pPr>
            <a:r>
              <a:rPr lang="en-US" sz="2400" dirty="0">
                <a:solidFill>
                  <a:srgbClr val="000000"/>
                </a:solidFill>
                <a:cs typeface="+mn-cs"/>
              </a:rPr>
              <a:t>For example:  new </a:t>
            </a:r>
            <a:r>
              <a:rPr lang="en-US" sz="2400" dirty="0" err="1">
                <a:solidFill>
                  <a:srgbClr val="000000"/>
                </a:solidFill>
                <a:cs typeface="+mn-cs"/>
              </a:rPr>
              <a:t>ArrayList</a:t>
            </a:r>
            <a:r>
              <a:rPr lang="en-US" sz="2400" dirty="0">
                <a:solidFill>
                  <a:srgbClr val="000000"/>
                </a:solidFill>
                <a:cs typeface="+mn-cs"/>
              </a:rPr>
              <a:t>(2)</a:t>
            </a:r>
          </a:p>
        </p:txBody>
      </p:sp>
      <p:grpSp>
        <p:nvGrpSpPr>
          <p:cNvPr id="22531" name="Group 20">
            <a:extLst>
              <a:ext uri="{FF2B5EF4-FFF2-40B4-BE49-F238E27FC236}">
                <a16:creationId xmlns:a16="http://schemas.microsoft.com/office/drawing/2014/main" id="{9CED6536-ED68-8045-B544-9D1F484BB944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990600"/>
            <a:ext cx="5715000" cy="381000"/>
            <a:chOff x="768" y="624"/>
            <a:chExt cx="3600" cy="240"/>
          </a:xfrm>
        </p:grpSpPr>
        <p:sp>
          <p:nvSpPr>
            <p:cNvPr id="13316" name="Rectangle 4">
              <a:extLst>
                <a:ext uri="{FF2B5EF4-FFF2-40B4-BE49-F238E27FC236}">
                  <a16:creationId xmlns:a16="http://schemas.microsoft.com/office/drawing/2014/main" id="{10CCE25C-BAC6-A547-8315-BD097EC93D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7" name="Line 5">
              <a:extLst>
                <a:ext uri="{FF2B5EF4-FFF2-40B4-BE49-F238E27FC236}">
                  <a16:creationId xmlns:a16="http://schemas.microsoft.com/office/drawing/2014/main" id="{3B29AF0C-CB4F-324A-821B-8F18ED927A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8" name="Line 6">
              <a:extLst>
                <a:ext uri="{FF2B5EF4-FFF2-40B4-BE49-F238E27FC236}">
                  <a16:creationId xmlns:a16="http://schemas.microsoft.com/office/drawing/2014/main" id="{7F4F512F-909A-9448-9407-204AA42A77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19" name="Line 7">
              <a:extLst>
                <a:ext uri="{FF2B5EF4-FFF2-40B4-BE49-F238E27FC236}">
                  <a16:creationId xmlns:a16="http://schemas.microsoft.com/office/drawing/2014/main" id="{45AAF4AF-EFB8-0645-9FA3-ACC33BD6F6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0" name="Line 8">
              <a:extLst>
                <a:ext uri="{FF2B5EF4-FFF2-40B4-BE49-F238E27FC236}">
                  <a16:creationId xmlns:a16="http://schemas.microsoft.com/office/drawing/2014/main" id="{DA89925A-EAED-2946-B3C9-494525FEB2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1" name="Line 9">
              <a:extLst>
                <a:ext uri="{FF2B5EF4-FFF2-40B4-BE49-F238E27FC236}">
                  <a16:creationId xmlns:a16="http://schemas.microsoft.com/office/drawing/2014/main" id="{E8F9CADA-E353-B54E-B814-04E8C6653B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2" name="Line 10">
              <a:extLst>
                <a:ext uri="{FF2B5EF4-FFF2-40B4-BE49-F238E27FC236}">
                  <a16:creationId xmlns:a16="http://schemas.microsoft.com/office/drawing/2014/main" id="{E23AC85F-AD2F-C548-94A4-9D75E3C4A4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3" name="Line 11">
              <a:extLst>
                <a:ext uri="{FF2B5EF4-FFF2-40B4-BE49-F238E27FC236}">
                  <a16:creationId xmlns:a16="http://schemas.microsoft.com/office/drawing/2014/main" id="{20E99B07-C580-5D48-BEA8-2AB6B59A26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4" name="Line 12">
              <a:extLst>
                <a:ext uri="{FF2B5EF4-FFF2-40B4-BE49-F238E27FC236}">
                  <a16:creationId xmlns:a16="http://schemas.microsoft.com/office/drawing/2014/main" id="{E113E69D-E5BD-8B43-B5C4-3A05015133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5" name="Line 13">
              <a:extLst>
                <a:ext uri="{FF2B5EF4-FFF2-40B4-BE49-F238E27FC236}">
                  <a16:creationId xmlns:a16="http://schemas.microsoft.com/office/drawing/2014/main" id="{5212A357-8BBB-0243-A480-31D0EB503D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6" name="Line 14">
              <a:extLst>
                <a:ext uri="{FF2B5EF4-FFF2-40B4-BE49-F238E27FC236}">
                  <a16:creationId xmlns:a16="http://schemas.microsoft.com/office/drawing/2014/main" id="{3EA2F6C0-395D-504B-AF21-D186443127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7" name="Line 15">
              <a:extLst>
                <a:ext uri="{FF2B5EF4-FFF2-40B4-BE49-F238E27FC236}">
                  <a16:creationId xmlns:a16="http://schemas.microsoft.com/office/drawing/2014/main" id="{169F0308-106D-9841-9DC5-49BBE5DBE9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8" name="Line 16">
              <a:extLst>
                <a:ext uri="{FF2B5EF4-FFF2-40B4-BE49-F238E27FC236}">
                  <a16:creationId xmlns:a16="http://schemas.microsoft.com/office/drawing/2014/main" id="{D78BB847-E3BB-3843-9945-46D0ADB4C6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29" name="Line 17">
              <a:extLst>
                <a:ext uri="{FF2B5EF4-FFF2-40B4-BE49-F238E27FC236}">
                  <a16:creationId xmlns:a16="http://schemas.microsoft.com/office/drawing/2014/main" id="{3C08E3E1-231D-E244-A389-206E6EA0FB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330" name="Line 18">
              <a:extLst>
                <a:ext uri="{FF2B5EF4-FFF2-40B4-BE49-F238E27FC236}">
                  <a16:creationId xmlns:a16="http://schemas.microsoft.com/office/drawing/2014/main" id="{F7A67B15-3231-1A49-B2B7-3C7E614196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2532" name="Group 20">
            <a:extLst>
              <a:ext uri="{FF2B5EF4-FFF2-40B4-BE49-F238E27FC236}">
                <a16:creationId xmlns:a16="http://schemas.microsoft.com/office/drawing/2014/main" id="{09A56B36-FB51-1A4E-9E5A-D112C5DA783D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048000"/>
            <a:ext cx="5715000" cy="381000"/>
            <a:chOff x="768" y="624"/>
            <a:chExt cx="3600" cy="240"/>
          </a:xfrm>
        </p:grpSpPr>
        <p:sp>
          <p:nvSpPr>
            <p:cNvPr id="42" name="Rectangle 4">
              <a:extLst>
                <a:ext uri="{FF2B5EF4-FFF2-40B4-BE49-F238E27FC236}">
                  <a16:creationId xmlns:a16="http://schemas.microsoft.com/office/drawing/2014/main" id="{302C1CD6-0E9A-744C-8053-E5342A5F17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3" name="Line 5">
              <a:extLst>
                <a:ext uri="{FF2B5EF4-FFF2-40B4-BE49-F238E27FC236}">
                  <a16:creationId xmlns:a16="http://schemas.microsoft.com/office/drawing/2014/main" id="{B0E4CCF3-E894-E048-A067-8035DB2A63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4" name="Line 6">
              <a:extLst>
                <a:ext uri="{FF2B5EF4-FFF2-40B4-BE49-F238E27FC236}">
                  <a16:creationId xmlns:a16="http://schemas.microsoft.com/office/drawing/2014/main" id="{F964B22F-91FD-954B-8087-5621256FEB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5" name="Line 7">
              <a:extLst>
                <a:ext uri="{FF2B5EF4-FFF2-40B4-BE49-F238E27FC236}">
                  <a16:creationId xmlns:a16="http://schemas.microsoft.com/office/drawing/2014/main" id="{AA3AEC7D-281F-2D4A-93C5-7546E7BF9D3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6" name="Line 8">
              <a:extLst>
                <a:ext uri="{FF2B5EF4-FFF2-40B4-BE49-F238E27FC236}">
                  <a16:creationId xmlns:a16="http://schemas.microsoft.com/office/drawing/2014/main" id="{AD27B973-AA2B-3A42-ABE4-5A4875BFAE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7" name="Line 9">
              <a:extLst>
                <a:ext uri="{FF2B5EF4-FFF2-40B4-BE49-F238E27FC236}">
                  <a16:creationId xmlns:a16="http://schemas.microsoft.com/office/drawing/2014/main" id="{CE1666B5-3B87-B847-BCC9-9743A4F3C7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8" name="Line 10">
              <a:extLst>
                <a:ext uri="{FF2B5EF4-FFF2-40B4-BE49-F238E27FC236}">
                  <a16:creationId xmlns:a16="http://schemas.microsoft.com/office/drawing/2014/main" id="{87A24984-FBD9-E74D-9492-18E1AB21D3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49" name="Line 11">
              <a:extLst>
                <a:ext uri="{FF2B5EF4-FFF2-40B4-BE49-F238E27FC236}">
                  <a16:creationId xmlns:a16="http://schemas.microsoft.com/office/drawing/2014/main" id="{3889254E-742A-1048-AD7F-018091F4AA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0" name="Line 12">
              <a:extLst>
                <a:ext uri="{FF2B5EF4-FFF2-40B4-BE49-F238E27FC236}">
                  <a16:creationId xmlns:a16="http://schemas.microsoft.com/office/drawing/2014/main" id="{99B53D20-D05E-FE45-A8CF-2E78B63960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1" name="Line 13">
              <a:extLst>
                <a:ext uri="{FF2B5EF4-FFF2-40B4-BE49-F238E27FC236}">
                  <a16:creationId xmlns:a16="http://schemas.microsoft.com/office/drawing/2014/main" id="{2C5090D7-6F2D-6A4E-9303-B1D39AA549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2" name="Line 14">
              <a:extLst>
                <a:ext uri="{FF2B5EF4-FFF2-40B4-BE49-F238E27FC236}">
                  <a16:creationId xmlns:a16="http://schemas.microsoft.com/office/drawing/2014/main" id="{617E08A7-1EEE-CE41-A64F-6458FB1B1B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3" name="Line 15">
              <a:extLst>
                <a:ext uri="{FF2B5EF4-FFF2-40B4-BE49-F238E27FC236}">
                  <a16:creationId xmlns:a16="http://schemas.microsoft.com/office/drawing/2014/main" id="{836E9F83-043A-D44F-A641-4B5AC7BF04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4" name="Line 16">
              <a:extLst>
                <a:ext uri="{FF2B5EF4-FFF2-40B4-BE49-F238E27FC236}">
                  <a16:creationId xmlns:a16="http://schemas.microsoft.com/office/drawing/2014/main" id="{680CF325-650A-8D43-9896-B27EAFDB3A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5" name="Line 17">
              <a:extLst>
                <a:ext uri="{FF2B5EF4-FFF2-40B4-BE49-F238E27FC236}">
                  <a16:creationId xmlns:a16="http://schemas.microsoft.com/office/drawing/2014/main" id="{6D8DA6D6-16F8-7843-AE6F-D6537119FF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6" name="Line 18">
              <a:extLst>
                <a:ext uri="{FF2B5EF4-FFF2-40B4-BE49-F238E27FC236}">
                  <a16:creationId xmlns:a16="http://schemas.microsoft.com/office/drawing/2014/main" id="{1CD443BE-DC0E-9949-A86D-BB0C9405CE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grpSp>
        <p:nvGrpSpPr>
          <p:cNvPr id="22533" name="Group 20">
            <a:extLst>
              <a:ext uri="{FF2B5EF4-FFF2-40B4-BE49-F238E27FC236}">
                <a16:creationId xmlns:a16="http://schemas.microsoft.com/office/drawing/2014/main" id="{0BA41A78-C1B3-F543-982A-17B75578E910}"/>
              </a:ext>
            </a:extLst>
          </p:cNvPr>
          <p:cNvGrpSpPr>
            <a:grpSpLocks/>
          </p:cNvGrpSpPr>
          <p:nvPr/>
        </p:nvGrpSpPr>
        <p:grpSpPr bwMode="auto">
          <a:xfrm>
            <a:off x="1295400" y="4495800"/>
            <a:ext cx="5715000" cy="381000"/>
            <a:chOff x="768" y="624"/>
            <a:chExt cx="3600" cy="240"/>
          </a:xfrm>
        </p:grpSpPr>
        <p:sp>
          <p:nvSpPr>
            <p:cNvPr id="58" name="Rectangle 4">
              <a:extLst>
                <a:ext uri="{FF2B5EF4-FFF2-40B4-BE49-F238E27FC236}">
                  <a16:creationId xmlns:a16="http://schemas.microsoft.com/office/drawing/2014/main" id="{C56731BA-D1A9-B944-9C6D-0E615818CE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624"/>
              <a:ext cx="3600" cy="240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59" name="Line 5">
              <a:extLst>
                <a:ext uri="{FF2B5EF4-FFF2-40B4-BE49-F238E27FC236}">
                  <a16:creationId xmlns:a16="http://schemas.microsoft.com/office/drawing/2014/main" id="{9F328ADE-8719-4344-B368-4EB42A3441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0" name="Line 6">
              <a:extLst>
                <a:ext uri="{FF2B5EF4-FFF2-40B4-BE49-F238E27FC236}">
                  <a16:creationId xmlns:a16="http://schemas.microsoft.com/office/drawing/2014/main" id="{897262AB-4E7A-A14F-8A36-319EEB4F27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1" name="Line 7">
              <a:extLst>
                <a:ext uri="{FF2B5EF4-FFF2-40B4-BE49-F238E27FC236}">
                  <a16:creationId xmlns:a16="http://schemas.microsoft.com/office/drawing/2014/main" id="{B8E01715-C176-0F4B-80BC-3D83E448BD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2" name="Line 8">
              <a:extLst>
                <a:ext uri="{FF2B5EF4-FFF2-40B4-BE49-F238E27FC236}">
                  <a16:creationId xmlns:a16="http://schemas.microsoft.com/office/drawing/2014/main" id="{87B68287-47A6-A644-B47D-F29420C274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3" name="Line 9">
              <a:extLst>
                <a:ext uri="{FF2B5EF4-FFF2-40B4-BE49-F238E27FC236}">
                  <a16:creationId xmlns:a16="http://schemas.microsoft.com/office/drawing/2014/main" id="{49ECE1A8-2CBE-8F4C-9793-497E5D7FFB5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4" name="Line 10">
              <a:extLst>
                <a:ext uri="{FF2B5EF4-FFF2-40B4-BE49-F238E27FC236}">
                  <a16:creationId xmlns:a16="http://schemas.microsoft.com/office/drawing/2014/main" id="{934B3121-901F-0443-9BC3-53FC9C23E8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5" name="Line 11">
              <a:extLst>
                <a:ext uri="{FF2B5EF4-FFF2-40B4-BE49-F238E27FC236}">
                  <a16:creationId xmlns:a16="http://schemas.microsoft.com/office/drawing/2014/main" id="{077E76F7-F7FE-6F4E-BEEF-1D697389CD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6" name="Line 12">
              <a:extLst>
                <a:ext uri="{FF2B5EF4-FFF2-40B4-BE49-F238E27FC236}">
                  <a16:creationId xmlns:a16="http://schemas.microsoft.com/office/drawing/2014/main" id="{7E88AEE4-6983-414F-8F27-828B84F4F9B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7" name="Line 13">
              <a:extLst>
                <a:ext uri="{FF2B5EF4-FFF2-40B4-BE49-F238E27FC236}">
                  <a16:creationId xmlns:a16="http://schemas.microsoft.com/office/drawing/2014/main" id="{A71A6AD0-464F-384C-A338-7C250AA49E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8" name="Line 14">
              <a:extLst>
                <a:ext uri="{FF2B5EF4-FFF2-40B4-BE49-F238E27FC236}">
                  <a16:creationId xmlns:a16="http://schemas.microsoft.com/office/drawing/2014/main" id="{C360EA6B-34C8-AD4A-85C9-52C98E2514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6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69" name="Line 15">
              <a:extLst>
                <a:ext uri="{FF2B5EF4-FFF2-40B4-BE49-F238E27FC236}">
                  <a16:creationId xmlns:a16="http://schemas.microsoft.com/office/drawing/2014/main" id="{F26C6844-0782-3E46-A97C-B4FAE1DB7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0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0" name="Line 16">
              <a:extLst>
                <a:ext uri="{FF2B5EF4-FFF2-40B4-BE49-F238E27FC236}">
                  <a16:creationId xmlns:a16="http://schemas.microsoft.com/office/drawing/2014/main" id="{1274F255-8907-2942-93FA-95EA196194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4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1" name="Line 17">
              <a:extLst>
                <a:ext uri="{FF2B5EF4-FFF2-40B4-BE49-F238E27FC236}">
                  <a16:creationId xmlns:a16="http://schemas.microsoft.com/office/drawing/2014/main" id="{B53CF22A-0975-4847-8E76-764C605071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2" name="Line 18">
              <a:extLst>
                <a:ext uri="{FF2B5EF4-FFF2-40B4-BE49-F238E27FC236}">
                  <a16:creationId xmlns:a16="http://schemas.microsoft.com/office/drawing/2014/main" id="{34D5015D-AD87-E349-8E06-C1E9AB96C2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28" y="6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73" name="Rectangle 72">
            <a:extLst>
              <a:ext uri="{FF2B5EF4-FFF2-40B4-BE49-F238E27FC236}">
                <a16:creationId xmlns:a16="http://schemas.microsoft.com/office/drawing/2014/main" id="{7A12A42B-2E7D-8545-BB77-87F676977475}"/>
              </a:ext>
            </a:extLst>
          </p:cNvPr>
          <p:cNvSpPr/>
          <p:nvPr/>
        </p:nvSpPr>
        <p:spPr>
          <a:xfrm>
            <a:off x="7010400" y="4495800"/>
            <a:ext cx="1565275" cy="3810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5" name="TextBox 4">
            <a:extLst>
              <a:ext uri="{FF2B5EF4-FFF2-40B4-BE49-F238E27FC236}">
                <a16:creationId xmlns:a16="http://schemas.microsoft.com/office/drawing/2014/main" id="{CD297AF0-E1A1-FF43-A60C-6A63E1FFE3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4267200"/>
            <a:ext cx="685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/>
              <a:t>…</a:t>
            </a:r>
          </a:p>
        </p:txBody>
      </p:sp>
      <p:sp>
        <p:nvSpPr>
          <p:cNvPr id="75" name="Down Arrow 74">
            <a:extLst>
              <a:ext uri="{FF2B5EF4-FFF2-40B4-BE49-F238E27FC236}">
                <a16:creationId xmlns:a16="http://schemas.microsoft.com/office/drawing/2014/main" id="{7BCCF48D-1378-0346-B696-9BA13D41C7FD}"/>
              </a:ext>
            </a:extLst>
          </p:cNvPr>
          <p:cNvSpPr/>
          <p:nvPr/>
        </p:nvSpPr>
        <p:spPr>
          <a:xfrm>
            <a:off x="3429000" y="3657600"/>
            <a:ext cx="838200" cy="609600"/>
          </a:xfrm>
          <a:prstGeom prst="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3366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537" name="TextBox 39">
            <a:extLst>
              <a:ext uri="{FF2B5EF4-FFF2-40B4-BE49-F238E27FC236}">
                <a16:creationId xmlns:a16="http://schemas.microsoft.com/office/drawing/2014/main" id="{22CCC693-70E5-9F4C-878A-0DFB8EE3E5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5257800"/>
            <a:ext cx="2438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Running time: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6F30D7BF-CA22-9E46-AEFD-71DCBB0538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257800"/>
            <a:ext cx="914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FF"/>
                </a:solidFill>
              </a:rPr>
              <a:t>Θ(n)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" grpId="0"/>
    </p:bld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rgbClr val="3366FF"/>
          </a:solidFill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3883</TotalTime>
  <Words>3942</Words>
  <Application>Microsoft Macintosh PowerPoint</Application>
  <PresentationFormat>On-screen Show (4:3)</PresentationFormat>
  <Paragraphs>625</Paragraphs>
  <Slides>86</Slides>
  <Notes>27</Notes>
  <HiddenSlides>4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86</vt:i4>
      </vt:variant>
    </vt:vector>
  </HeadingPairs>
  <TitlesOfParts>
    <vt:vector size="91" baseType="lpstr">
      <vt:lpstr>Arial</vt:lpstr>
      <vt:lpstr>Calibri</vt:lpstr>
      <vt:lpstr>Wingdings</vt:lpstr>
      <vt:lpstr>Network</vt:lpstr>
      <vt:lpstr>Equation</vt:lpstr>
      <vt:lpstr>Amortized Analysis and Heaps Intro</vt:lpstr>
      <vt:lpstr>Admin</vt:lpstr>
      <vt:lpstr>Extensible array</vt:lpstr>
      <vt:lpstr>Extensible array</vt:lpstr>
      <vt:lpstr>Extensible array</vt:lpstr>
      <vt:lpstr>Extensible array</vt:lpstr>
      <vt:lpstr>Extensible array</vt:lpstr>
      <vt:lpstr>Extensible array</vt:lpstr>
      <vt:lpstr>Extensible array</vt:lpstr>
      <vt:lpstr>Extensible array</vt:lpstr>
      <vt:lpstr>Extensible array</vt:lpstr>
      <vt:lpstr>Amortized analysis</vt:lpstr>
      <vt:lpstr>Amortized analysis</vt:lpstr>
      <vt:lpstr>Amortized analysis</vt:lpstr>
      <vt:lpstr>Amortized analysis</vt:lpstr>
      <vt:lpstr>Amortized analysis</vt:lpstr>
      <vt:lpstr>What are the costs?</vt:lpstr>
      <vt:lpstr>What are the costs?</vt:lpstr>
      <vt:lpstr>What are the costs?</vt:lpstr>
      <vt:lpstr>What are the costs?</vt:lpstr>
      <vt:lpstr>Amortized analysis</vt:lpstr>
      <vt:lpstr>Amortized analysis vs.  worse case</vt:lpstr>
      <vt:lpstr>Extensible arrays</vt:lpstr>
      <vt:lpstr>Amortized analysis</vt:lpstr>
      <vt:lpstr>Amortized analysis</vt:lpstr>
      <vt:lpstr>Accounting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Accounting method</vt:lpstr>
      <vt:lpstr>Another set data structure</vt:lpstr>
      <vt:lpstr>Another set data structure</vt:lpstr>
      <vt:lpstr>Another set data structure</vt:lpstr>
      <vt:lpstr>Another set data structure</vt:lpstr>
      <vt:lpstr>Another set data structure</vt:lpstr>
      <vt:lpstr>Insert 5</vt:lpstr>
      <vt:lpstr>Insert 5</vt:lpstr>
      <vt:lpstr>Insert 6</vt:lpstr>
      <vt:lpstr>Insert 6</vt:lpstr>
      <vt:lpstr>Insert 12</vt:lpstr>
      <vt:lpstr>Insert 12</vt:lpstr>
      <vt:lpstr>Insert 4</vt:lpstr>
      <vt:lpstr>Insert 4</vt:lpstr>
      <vt:lpstr>Insert 23</vt:lpstr>
      <vt:lpstr>Insert 23</vt:lpstr>
      <vt:lpstr>Another set data structure</vt:lpstr>
      <vt:lpstr>Insert running time</vt:lpstr>
      <vt:lpstr>insert: amortized analysis</vt:lpstr>
      <vt:lpstr>insert: amortized analysis</vt:lpstr>
      <vt:lpstr>insert: amortized analysis</vt:lpstr>
      <vt:lpstr>insert: amortized analysis</vt:lpstr>
      <vt:lpstr>Binary heap</vt:lpstr>
      <vt:lpstr>Binary heap</vt:lpstr>
      <vt:lpstr>Binary heap - operations</vt:lpstr>
      <vt:lpstr>Binary heap</vt:lpstr>
      <vt:lpstr>Binary heap - references</vt:lpstr>
      <vt:lpstr>Binary heap - array</vt:lpstr>
      <vt:lpstr>Binary heap - array</vt:lpstr>
      <vt:lpstr>Binary heap - array</vt:lpstr>
      <vt:lpstr>Binary heap - array</vt:lpstr>
      <vt:lpstr>Binary heap - array</vt:lpstr>
      <vt:lpstr>Binary heap - array</vt:lpstr>
      <vt:lpstr>Binary heap - array</vt:lpstr>
      <vt:lpstr>Identify the valid heaps</vt:lpstr>
      <vt:lpstr>Heaps</vt:lpstr>
      <vt:lpstr>Heaps</vt:lpstr>
      <vt:lpstr>Heaps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Microsoft Office User</cp:lastModifiedBy>
  <cp:revision>449</cp:revision>
  <cp:lastPrinted>2012-03-06T17:26:25Z</cp:lastPrinted>
  <dcterms:created xsi:type="dcterms:W3CDTF">1601-01-01T00:00:00Z</dcterms:created>
  <dcterms:modified xsi:type="dcterms:W3CDTF">2022-09-30T23:02:22Z</dcterms:modified>
</cp:coreProperties>
</file>