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6" r:id="rId3"/>
    <p:sldId id="277" r:id="rId4"/>
    <p:sldId id="280" r:id="rId5"/>
    <p:sldId id="281" r:id="rId6"/>
    <p:sldId id="282" r:id="rId7"/>
    <p:sldId id="284" r:id="rId8"/>
    <p:sldId id="285" r:id="rId9"/>
    <p:sldId id="283" r:id="rId10"/>
    <p:sldId id="278" r:id="rId11"/>
    <p:sldId id="286" r:id="rId12"/>
    <p:sldId id="289" r:id="rId13"/>
    <p:sldId id="287" r:id="rId14"/>
    <p:sldId id="288" r:id="rId15"/>
    <p:sldId id="290" r:id="rId16"/>
    <p:sldId id="291" r:id="rId17"/>
    <p:sldId id="292" r:id="rId18"/>
    <p:sldId id="293" r:id="rId19"/>
    <p:sldId id="294" r:id="rId20"/>
    <p:sldId id="296" r:id="rId21"/>
    <p:sldId id="295" r:id="rId22"/>
    <p:sldId id="297" r:id="rId23"/>
    <p:sldId id="279" r:id="rId24"/>
    <p:sldId id="298" r:id="rId25"/>
    <p:sldId id="299" r:id="rId26"/>
    <p:sldId id="300" r:id="rId27"/>
    <p:sldId id="301" r:id="rId28"/>
    <p:sldId id="302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94" autoAdjust="0"/>
    <p:restoredTop sz="75822" autoAdjust="0"/>
  </p:normalViewPr>
  <p:slideViewPr>
    <p:cSldViewPr>
      <p:cViewPr>
        <p:scale>
          <a:sx n="100" d="100"/>
          <a:sy n="100" d="100"/>
        </p:scale>
        <p:origin x="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data/definitions/327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we.mitre.org/data/definitions/79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For a good summary of this space (albeit a few years old): </a:t>
            </a:r>
            <a:r>
              <a:rPr lang="en-US" sz="1800" dirty="0" err="1">
                <a:effectLst/>
                <a:latin typeface="NimbusRomNo9L"/>
              </a:rPr>
              <a:t>Papernot</a:t>
            </a:r>
            <a:r>
              <a:rPr lang="en-US" sz="1800" dirty="0">
                <a:effectLst/>
                <a:latin typeface="NimbusRomNo9L"/>
              </a:rPr>
              <a:t> et al. </a:t>
            </a:r>
            <a:r>
              <a:rPr lang="en-US" sz="1800" b="0" dirty="0" err="1">
                <a:effectLst/>
                <a:latin typeface="NimbusRomNo9L"/>
              </a:rPr>
              <a:t>SoK</a:t>
            </a:r>
            <a:r>
              <a:rPr lang="en-US" sz="1800" b="0" dirty="0">
                <a:effectLst/>
                <a:latin typeface="NimbusRomNo9L"/>
              </a:rPr>
              <a:t>: Security and Privacy in Machine Learning. </a:t>
            </a:r>
            <a:r>
              <a:rPr lang="en-US" sz="1800" b="0" dirty="0" err="1">
                <a:effectLst/>
                <a:latin typeface="NimbusRomNo9L"/>
              </a:rPr>
              <a:t>EuroSP</a:t>
            </a:r>
            <a:r>
              <a:rPr lang="en-US" sz="1800" b="0" dirty="0">
                <a:effectLst/>
                <a:latin typeface="NimbusRomNo9L"/>
              </a:rPr>
              <a:t> 2018.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labs.cloudsecurityalliance.org</a:t>
            </a:r>
            <a:r>
              <a:rPr lang="en-US" dirty="0"/>
              <a:t>/research/ai-vuln-discovery-containment-claude-mythos-v1-0-csa-styled/</a:t>
            </a:r>
          </a:p>
          <a:p>
            <a:r>
              <a:rPr lang="en-US" dirty="0"/>
              <a:t>https://</a:t>
            </a:r>
            <a:r>
              <a:rPr lang="en-US" dirty="0" err="1"/>
              <a:t>red.anthropic.com</a:t>
            </a:r>
            <a:r>
              <a:rPr lang="en-US" dirty="0"/>
              <a:t>/2026/mythos-preview/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aisle.com</a:t>
            </a:r>
            <a:r>
              <a:rPr lang="en-US" dirty="0"/>
              <a:t>/blog/ai-cybersecurity-after-mythos-the-jagged-frontier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assets.anthropic.com</a:t>
            </a:r>
            <a:r>
              <a:rPr lang="en-US" dirty="0"/>
              <a:t>/m/ec212e6566a0d47/original/Disrupting-the-first-reported-AI-orchestrated-cyber-espionage-campaign.pdf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https://www-</a:t>
            </a:r>
            <a:r>
              <a:rPr lang="en-US" dirty="0" err="1"/>
              <a:t>cdn.anthropic.com</a:t>
            </a:r>
            <a:r>
              <a:rPr lang="en-US" dirty="0"/>
              <a:t>/b2a76c6f6992465c09a6f2fce282f6c0cea8c200.pdf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https://www-</a:t>
            </a:r>
            <a:r>
              <a:rPr lang="en-US" dirty="0" err="1"/>
              <a:t>cdn.anthropic.com</a:t>
            </a:r>
            <a:r>
              <a:rPr lang="en-US" dirty="0"/>
              <a:t>/b2a76c6f6992465c09a6f2fce282f6c0cea8c200.pdf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https://www-</a:t>
            </a:r>
            <a:r>
              <a:rPr lang="en-US" dirty="0" err="1"/>
              <a:t>cdn.anthropic.com</a:t>
            </a:r>
            <a:r>
              <a:rPr lang="en-US" dirty="0"/>
              <a:t>/b2a76c6f6992465c09a6f2fce282f6c0cea8c200.pdf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0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assets.anthropic.com</a:t>
            </a:r>
            <a:r>
              <a:rPr lang="en-US" dirty="0"/>
              <a:t>/m/ec212e6566a0d47/original/Disrupting-the-first-reported-AI-orchestrated-cyber-espionage-campaign.pdf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/pdf/2504.13474</a:t>
            </a:r>
          </a:p>
          <a:p>
            <a:r>
              <a:rPr lang="en-US" dirty="0"/>
              <a:t>https://</a:t>
            </a:r>
            <a:r>
              <a:rPr lang="en-US" dirty="0" err="1"/>
              <a:t>aclanthology.org</a:t>
            </a:r>
            <a:r>
              <a:rPr lang="en-US" dirty="0"/>
              <a:t>/2025.acl-long.1490.pdf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Zhou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NeurIPS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 </a:t>
            </a:r>
            <a:r>
              <a:rPr lang="en-US" dirty="0"/>
              <a:t>https://</a:t>
            </a:r>
            <a:r>
              <a:rPr lang="en-US" dirty="0" err="1"/>
              <a:t>proceedings.neurips.cc</a:t>
            </a:r>
            <a:r>
              <a:rPr lang="en-US" dirty="0"/>
              <a:t>/</a:t>
            </a:r>
            <a:r>
              <a:rPr lang="en-US" dirty="0" err="1"/>
              <a:t>paper_files</a:t>
            </a:r>
            <a:r>
              <a:rPr lang="en-US" dirty="0"/>
              <a:t>/paper/2019/file/49265d2447bc3bbfe9e76306ce40a31f-Paper.pdf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www.usenix.org</a:t>
            </a:r>
            <a:r>
              <a:rPr lang="en-US" dirty="0"/>
              <a:t>/system/files/usenixsecurity24-risse.pdf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 also didn’t handle inter-procedural dependencies)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draft paper: https://</a:t>
            </a:r>
            <a:r>
              <a:rPr lang="en-US" dirty="0" err="1"/>
              <a:t>arxiv.org</a:t>
            </a:r>
            <a:r>
              <a:rPr lang="en-US" dirty="0"/>
              <a:t>/pdf/2504.13474</a:t>
            </a:r>
          </a:p>
          <a:p>
            <a:endParaRPr lang="en-US" dirty="0"/>
          </a:p>
          <a:p>
            <a:r>
              <a:rPr lang="en-US" dirty="0"/>
              <a:t>dataset: https://anonymous.4open.science/r/CORRECT/</a:t>
            </a:r>
            <a:r>
              <a:rPr lang="en-US" dirty="0" err="1"/>
              <a:t>CIVDataset</a:t>
            </a:r>
            <a:r>
              <a:rPr lang="en-US" dirty="0"/>
              <a:t>/389-ds-base_2e5b5260_context.json</a:t>
            </a:r>
          </a:p>
          <a:p>
            <a:r>
              <a:rPr lang="en-US" dirty="0"/>
              <a:t>Training set: 2000 vulnerable-patched pairs relating to 99 common bugs (CWEs)</a:t>
            </a:r>
          </a:p>
          <a:p>
            <a:endParaRPr lang="en-US" dirty="0"/>
          </a:p>
          <a:p>
            <a:r>
              <a:rPr lang="en-US" dirty="0"/>
              <a:t>Example CWEs:</a:t>
            </a:r>
            <a:br>
              <a:rPr lang="en-US" dirty="0"/>
            </a:br>
            <a:r>
              <a:rPr lang="en-US" dirty="0"/>
              <a:t>    1.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CWE-327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Use of a Broken or Risky Cryptographic Algorithm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2.  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CWE-79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(Improper Neutralization of Input During Web Page Generation ('Cross-site Scripting’))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CWE-664 (e.g., out-of-bounds read),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CWE-682 (e.g., integer overflow),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CWE-691 (e.g., infinite loops),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CWE-710 (e.g., NULL pointer dereference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https://</a:t>
            </a:r>
            <a:r>
              <a:rPr lang="en-US" dirty="0" err="1"/>
              <a:t>blog.google</a:t>
            </a:r>
            <a:r>
              <a:rPr lang="en-US" dirty="0"/>
              <a:t>/innovation-and-ai/technology/safety-security/cybersecurity-updates-summer-2025/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https://</a:t>
            </a:r>
            <a:r>
              <a:rPr lang="en-US" dirty="0" err="1"/>
              <a:t>aicyberchallenge.com</a:t>
            </a:r>
            <a:r>
              <a:rPr lang="en-US" dirty="0"/>
              <a:t>/Finals-winners-announcement/</a:t>
            </a:r>
          </a:p>
          <a:p>
            <a:r>
              <a:rPr lang="en-US" dirty="0"/>
              <a:t>3. https://</a:t>
            </a:r>
            <a:r>
              <a:rPr lang="en-US" dirty="0" err="1"/>
              <a:t>claude.com</a:t>
            </a:r>
            <a:r>
              <a:rPr lang="en-US" dirty="0"/>
              <a:t>/blog/automate-security-reviews-with-</a:t>
            </a:r>
            <a:r>
              <a:rPr lang="en-US" dirty="0" err="1"/>
              <a:t>claude</a:t>
            </a:r>
            <a:r>
              <a:rPr lang="en-US" dirty="0"/>
              <a:t>-code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1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red.anthropic.com</a:t>
            </a:r>
            <a:r>
              <a:rPr lang="en-US" dirty="0"/>
              <a:t>/2025/ai-for-cyber-defenders/</a:t>
            </a:r>
          </a:p>
          <a:p>
            <a:r>
              <a:rPr lang="en-US" dirty="0"/>
              <a:t>https://</a:t>
            </a:r>
            <a:r>
              <a:rPr lang="en-US" dirty="0" err="1"/>
              <a:t>red.anthropic.com</a:t>
            </a:r>
            <a:r>
              <a:rPr lang="en-US" dirty="0"/>
              <a:t>/2026/zero-days/</a:t>
            </a:r>
          </a:p>
          <a:p>
            <a:r>
              <a:rPr lang="en-US" dirty="0"/>
              <a:t>https://</a:t>
            </a:r>
            <a:r>
              <a:rPr lang="en-US" dirty="0" err="1"/>
              <a:t>red.anthropic.com</a:t>
            </a:r>
            <a:r>
              <a:rPr lang="en-US" dirty="0"/>
              <a:t>/2026/</a:t>
            </a:r>
            <a:r>
              <a:rPr lang="en-US" dirty="0" err="1"/>
              <a:t>firefox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valmarelox.substack.com</a:t>
            </a:r>
            <a:r>
              <a:rPr lang="en-US" dirty="0"/>
              <a:t>/p/can-ai-weaponize-new-</a:t>
            </a:r>
            <a:r>
              <a:rPr lang="en-US" dirty="0" err="1"/>
              <a:t>cves</a:t>
            </a:r>
            <a:r>
              <a:rPr lang="en-US" dirty="0"/>
              <a:t>-in-under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7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valmarelox.substack.com</a:t>
            </a:r>
            <a:r>
              <a:rPr lang="en-US" dirty="0"/>
              <a:t>/p/can-ai-weaponize-new-</a:t>
            </a:r>
            <a:r>
              <a:rPr lang="en-US" dirty="0" err="1"/>
              <a:t>cves</a:t>
            </a:r>
            <a:r>
              <a:rPr lang="en-US" dirty="0"/>
              <a:t>-in-under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vedetails.co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27: Machine Learning Threats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Picture 4" descr="A comic strip of a person and person&#10;&#10;AI-generated content may be incorrect.">
            <a:extLst>
              <a:ext uri="{FF2B5EF4-FFF2-40B4-BE49-F238E27FC236}">
                <a16:creationId xmlns:a16="http://schemas.microsoft.com/office/drawing/2014/main" id="{7BE17E07-6BC8-8828-658C-D1496CE74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72859"/>
            <a:ext cx="5435924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E43C-62F3-B8D0-5F43-7E31F529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Exploitation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48D47-A4FA-AE3A-4FCF-A92EE2FA4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03E0FA-58F0-CAEB-9483-6A8F8582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Efforts (Summer 2025)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1669-B8D6-510E-7FFC-7F32F4D08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evaluation of GPT-5 successfully solves CTF challenge</a:t>
            </a:r>
          </a:p>
        </p:txBody>
      </p:sp>
      <p:pic>
        <p:nvPicPr>
          <p:cNvPr id="7" name="Picture 6" descr="A diagram of a cloud computing system&#10;&#10;AI-generated content may be incorrect.">
            <a:extLst>
              <a:ext uri="{FF2B5EF4-FFF2-40B4-BE49-F238E27FC236}">
                <a16:creationId xmlns:a16="http://schemas.microsoft.com/office/drawing/2014/main" id="{50C49007-94B8-2ED1-963B-D001696EC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4114"/>
            <a:ext cx="7772400" cy="3837419"/>
          </a:xfrm>
          <a:prstGeom prst="rect">
            <a:avLst/>
          </a:prstGeom>
        </p:spPr>
      </p:pic>
      <p:pic>
        <p:nvPicPr>
          <p:cNvPr id="9" name="Picture 8" descr="A diagram of a computer&#10;&#10;AI-generated content may be incorrect.">
            <a:extLst>
              <a:ext uri="{FF2B5EF4-FFF2-40B4-BE49-F238E27FC236}">
                <a16:creationId xmlns:a16="http://schemas.microsoft.com/office/drawing/2014/main" id="{51E8C82F-736E-768C-5248-3D45C47B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4114"/>
            <a:ext cx="7772400" cy="38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D2C7-303E-F605-BB3E-F89ED5A9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96F7-E35A-09CB-8385-A7EB92E5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CVEs (Common Vulnerabilities and Exposures) are a system for uniquely identifying and archiving vulnerabilities in production software</a:t>
            </a:r>
          </a:p>
          <a:p>
            <a:r>
              <a:rPr lang="en-US" dirty="0">
                <a:hlinkClick r:id="rId2"/>
              </a:rPr>
              <a:t>https://www.cvedetails.com/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 descr="A screenshot of a computer error&#10;&#10;AI-generated content may be incorrect.">
            <a:extLst>
              <a:ext uri="{FF2B5EF4-FFF2-40B4-BE49-F238E27FC236}">
                <a16:creationId xmlns:a16="http://schemas.microsoft.com/office/drawing/2014/main" id="{30253436-6294-4F05-EE9D-D689654AD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48729"/>
            <a:ext cx="7772400" cy="34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9C3F-68A8-1B4D-4A0E-5129537E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Weaponizing CVEs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2C25C-D0F2-52C7-7817-D406BF40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Adversaries commonly use CVEs as starting point: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see new vulnerability in CVE database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construct exploit code for that vulnerability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find unpatched software to attack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profit!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Requires expert + time </a:t>
            </a:r>
          </a:p>
          <a:p>
            <a:r>
              <a:rPr lang="en-US" dirty="0"/>
              <a:t>Common Philosophy: ~7 day window</a:t>
            </a:r>
          </a:p>
        </p:txBody>
      </p:sp>
    </p:spTree>
    <p:extLst>
      <p:ext uri="{BB962C8B-B14F-4D97-AF65-F5344CB8AC3E}">
        <p14:creationId xmlns:p14="http://schemas.microsoft.com/office/powerpoint/2010/main" val="13872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2AEB-97E3-D5E5-3ABE-57272CDA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9448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Automatically Weaponizing CVEs (Aug. 2025)</a:t>
            </a:r>
          </a:p>
        </p:txBody>
      </p:sp>
      <p:pic>
        <p:nvPicPr>
          <p:cNvPr id="5" name="Content Placeholder 4" descr="A diagram of a cve analysis&#10;&#10;AI-generated content may be incorrect.">
            <a:extLst>
              <a:ext uri="{FF2B5EF4-FFF2-40B4-BE49-F238E27FC236}">
                <a16:creationId xmlns:a16="http://schemas.microsoft.com/office/drawing/2014/main" id="{10097B0E-5066-4909-AD56-57F80AD1A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5533"/>
            <a:ext cx="8229600" cy="5259153"/>
          </a:xfrm>
        </p:spPr>
      </p:pic>
      <p:pic>
        <p:nvPicPr>
          <p:cNvPr id="6" name="Picture 5" descr="A close up of text&#10;&#10;AI-generated content may be incorrect.">
            <a:extLst>
              <a:ext uri="{FF2B5EF4-FFF2-40B4-BE49-F238E27FC236}">
                <a16:creationId xmlns:a16="http://schemas.microsoft.com/office/drawing/2014/main" id="{65337923-7FA9-F759-762F-1FA0648E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0"/>
            <a:ext cx="3644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4932-04AE-548F-2796-2F79864A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LLM-generated 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0D10D-FA4F-6D8E-978E-B1F71EBD1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0: Pick your favorite model (e.g., Claude-Sonnet-4.0) and agent (LLM </a:t>
            </a:r>
            <a:r>
              <a:rPr lang="en-US" dirty="0" err="1"/>
              <a:t>api</a:t>
            </a:r>
            <a:r>
              <a:rPr lang="en-US" dirty="0"/>
              <a:t>)</a:t>
            </a:r>
          </a:p>
          <a:p>
            <a:r>
              <a:rPr lang="en-US" dirty="0"/>
              <a:t>Step 1: Vulnerability Analysis</a:t>
            </a:r>
          </a:p>
          <a:p>
            <a:pPr lvl="1"/>
            <a:r>
              <a:rPr lang="en-US" dirty="0"/>
              <a:t>Pick a CVE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/>
              <a:t>feed CVE advisory + patch into LLM</a:t>
            </a:r>
          </a:p>
          <a:p>
            <a:pPr lvl="1"/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2A411F-24ED-D051-242C-49A69023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00401"/>
            <a:ext cx="7026851" cy="161703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CE1B19-911A-18C7-4B92-50FE47409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57800"/>
            <a:ext cx="6934200" cy="1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FB24-F83B-A66C-0B3E-EF694FA3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LLM-generated 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EE92-2662-5578-3740-C00F2C7C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Vulnerability Analysis (cont’d)</a:t>
            </a:r>
          </a:p>
          <a:p>
            <a:pPr lvl="1"/>
            <a:r>
              <a:rPr lang="en-US" dirty="0"/>
              <a:t>Snippet of resulting AI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Have LLM generate summary to feed into next agent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51ECC5B-AE7F-4F35-8535-65B7E4DB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74776"/>
            <a:ext cx="7391400" cy="28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9E8F-61BA-CF40-CC8B-964BC41D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LLM-generated 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6D0D-56D6-3D67-5DCC-DDBAEA08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</a:t>
            </a:r>
          </a:p>
        </p:txBody>
      </p:sp>
      <p:pic>
        <p:nvPicPr>
          <p:cNvPr id="5" name="Picture 4" descr="A diagram of a program&#10;&#10;AI-generated content may be incorrect.">
            <a:extLst>
              <a:ext uri="{FF2B5EF4-FFF2-40B4-BE49-F238E27FC236}">
                <a16:creationId xmlns:a16="http://schemas.microsoft.com/office/drawing/2014/main" id="{CFD437B2-540E-8EFC-49FC-C709312E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57867"/>
            <a:ext cx="6629400" cy="51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3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C4C7-217D-D391-B3A2-9A0058A6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LLM-generated Exploits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4DA2-0A22-1665-167E-58877BFE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Took several iterations with expert interactions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200" dirty="0"/>
          </a:p>
          <a:p>
            <a:r>
              <a:rPr lang="en-US" dirty="0"/>
              <a:t>10-15 minutes + ~$1 per exploit</a:t>
            </a:r>
          </a:p>
        </p:txBody>
      </p:sp>
      <p:pic>
        <p:nvPicPr>
          <p:cNvPr id="5" name="Picture 4" descr="A computer screen with text on it&#10;&#10;AI-generated content may be incorrect.">
            <a:extLst>
              <a:ext uri="{FF2B5EF4-FFF2-40B4-BE49-F238E27FC236}">
                <a16:creationId xmlns:a16="http://schemas.microsoft.com/office/drawing/2014/main" id="{F3F8A42A-FF23-9D99-368E-2FBC3CF1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" y="2034866"/>
            <a:ext cx="7772400" cy="2413590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F4E172C-656F-6637-6118-4EA16BCDD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866"/>
            <a:ext cx="9144000" cy="42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C507-4FB6-4AE5-41C3-FAC48347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Opus 4.6 (February 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86CA6-D595-1615-1FA2-3679B037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Ghostscript</a:t>
            </a:r>
            <a:r>
              <a:rPr lang="en-US" dirty="0"/>
              <a:t>: utility that processes PostScript and PDF files</a:t>
            </a:r>
          </a:p>
          <a:p>
            <a:pPr lvl="1"/>
            <a:r>
              <a:rPr lang="en-US" dirty="0"/>
              <a:t>identified missing bounds checks</a:t>
            </a:r>
          </a:p>
          <a:p>
            <a:pPr lvl="1"/>
            <a:r>
              <a:rPr lang="en-US" dirty="0"/>
              <a:t>constructed proof-of-concept file that crashes the code</a:t>
            </a:r>
          </a:p>
          <a:p>
            <a:pPr lvl="1"/>
            <a:endParaRPr lang="en-US" dirty="0"/>
          </a:p>
          <a:p>
            <a:r>
              <a:rPr lang="en-US" dirty="0" err="1"/>
              <a:t>OpenSC</a:t>
            </a:r>
            <a:r>
              <a:rPr lang="en-US" dirty="0"/>
              <a:t>: </a:t>
            </a:r>
            <a:r>
              <a:rPr lang="en-US" dirty="0" err="1"/>
              <a:t>commandline</a:t>
            </a:r>
            <a:r>
              <a:rPr lang="en-US" dirty="0"/>
              <a:t> utility to process smart card data</a:t>
            </a:r>
          </a:p>
          <a:p>
            <a:pPr lvl="1"/>
            <a:r>
              <a:rPr lang="en-US" dirty="0"/>
              <a:t>found buffer overflow vulnerability</a:t>
            </a:r>
          </a:p>
          <a:p>
            <a:pPr lvl="1"/>
            <a:r>
              <a:rPr lang="en-US" dirty="0"/>
              <a:t>no PoC code</a:t>
            </a:r>
          </a:p>
          <a:p>
            <a:pPr lvl="1"/>
            <a:endParaRPr lang="en-US" dirty="0"/>
          </a:p>
          <a:p>
            <a:r>
              <a:rPr lang="en-US" dirty="0"/>
              <a:t>CGIF: library for parsing GIF files</a:t>
            </a:r>
          </a:p>
          <a:p>
            <a:pPr lvl="1"/>
            <a:r>
              <a:rPr lang="en-US" dirty="0"/>
              <a:t>found buffer overflow vulnerability</a:t>
            </a:r>
          </a:p>
          <a:p>
            <a:pPr lvl="1"/>
            <a:r>
              <a:rPr lang="en-US" dirty="0"/>
              <a:t>generated proof-of-</a:t>
            </a:r>
            <a:r>
              <a:rPr lang="en-US" dirty="0" err="1"/>
              <a:t>concerpt</a:t>
            </a:r>
            <a:r>
              <a:rPr lang="en-US" dirty="0"/>
              <a:t> guidelines for how to trigger overflow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4EF8-7EB2-BD1C-84CD-69DFA21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recent news…</a:t>
            </a:r>
          </a:p>
        </p:txBody>
      </p:sp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3DF013-D6D8-C574-BE11-F9FE59540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8" y="1688978"/>
            <a:ext cx="7772400" cy="148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E394E92-38C9-1472-7AAC-8BD68B2228FA}"/>
              </a:ext>
            </a:extLst>
          </p:cNvPr>
          <p:cNvGrpSpPr/>
          <p:nvPr/>
        </p:nvGrpSpPr>
        <p:grpSpPr>
          <a:xfrm>
            <a:off x="228600" y="2502416"/>
            <a:ext cx="5988423" cy="2253636"/>
            <a:chOff x="1600200" y="2342800"/>
            <a:chExt cx="7924800" cy="2862868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791650-BAF7-BFF9-6235-3035B82D2380}"/>
                </a:ext>
              </a:extLst>
            </p:cNvPr>
            <p:cNvSpPr/>
            <p:nvPr/>
          </p:nvSpPr>
          <p:spPr>
            <a:xfrm>
              <a:off x="1600200" y="2342800"/>
              <a:ext cx="7924800" cy="2862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F0EA68-26FD-65C8-37F7-D10210299A92}"/>
                </a:ext>
              </a:extLst>
            </p:cNvPr>
            <p:cNvGrpSpPr/>
            <p:nvPr/>
          </p:nvGrpSpPr>
          <p:grpSpPr>
            <a:xfrm>
              <a:off x="1600200" y="2438416"/>
              <a:ext cx="7848600" cy="2659101"/>
              <a:chOff x="1600200" y="2438416"/>
              <a:chExt cx="7848600" cy="2659101"/>
            </a:xfrm>
          </p:grpSpPr>
          <p:pic>
            <p:nvPicPr>
              <p:cNvPr id="6" name="Picture 5" descr="A close up of black text&#10;&#10;AI-generated content may be incorrect.">
                <a:extLst>
                  <a:ext uri="{FF2B5EF4-FFF2-40B4-BE49-F238E27FC236}">
                    <a16:creationId xmlns:a16="http://schemas.microsoft.com/office/drawing/2014/main" id="{A50D9D46-CBFD-F6FA-1D0F-B725C045E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2438416"/>
                <a:ext cx="7772400" cy="2076785"/>
              </a:xfrm>
              <a:prstGeom prst="rect">
                <a:avLst/>
              </a:prstGeom>
            </p:spPr>
          </p:pic>
          <p:pic>
            <p:nvPicPr>
              <p:cNvPr id="20" name="Picture 19" descr="A close up of a sign&#10;&#10;AI-generated content may be incorrect.">
                <a:extLst>
                  <a:ext uri="{FF2B5EF4-FFF2-40B4-BE49-F238E27FC236}">
                    <a16:creationId xmlns:a16="http://schemas.microsoft.com/office/drawing/2014/main" id="{281983FD-AEB3-4B30-908D-BD79C44AB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70" b="62641"/>
              <a:stretch>
                <a:fillRect/>
              </a:stretch>
            </p:blipFill>
            <p:spPr>
              <a:xfrm>
                <a:off x="1600200" y="4510803"/>
                <a:ext cx="3035300" cy="260420"/>
              </a:xfrm>
              <a:prstGeom prst="rect">
                <a:avLst/>
              </a:prstGeom>
            </p:spPr>
          </p:pic>
          <p:pic>
            <p:nvPicPr>
              <p:cNvPr id="21" name="Picture 20" descr="A close up of a sign&#10;&#10;AI-generated content may be incorrect.">
                <a:extLst>
                  <a:ext uri="{FF2B5EF4-FFF2-40B4-BE49-F238E27FC236}">
                    <a16:creationId xmlns:a16="http://schemas.microsoft.com/office/drawing/2014/main" id="{EBCE7D66-073C-7233-E110-374801C7D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7" t="36176" b="40320"/>
              <a:stretch>
                <a:fillRect/>
              </a:stretch>
            </p:blipFill>
            <p:spPr>
              <a:xfrm>
                <a:off x="3934012" y="4524595"/>
                <a:ext cx="2923988" cy="232835"/>
              </a:xfrm>
              <a:prstGeom prst="rect">
                <a:avLst/>
              </a:prstGeom>
            </p:spPr>
          </p:pic>
          <p:pic>
            <p:nvPicPr>
              <p:cNvPr id="22" name="Picture 21" descr="A close up of a sign&#10;&#10;AI-generated content may be incorrect.">
                <a:extLst>
                  <a:ext uri="{FF2B5EF4-FFF2-40B4-BE49-F238E27FC236}">
                    <a16:creationId xmlns:a16="http://schemas.microsoft.com/office/drawing/2014/main" id="{3B54EFA1-8E94-4477-2B5C-2D8C6368F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518" b="7687"/>
              <a:stretch>
                <a:fillRect/>
              </a:stretch>
            </p:blipFill>
            <p:spPr>
              <a:xfrm>
                <a:off x="1600200" y="4841984"/>
                <a:ext cx="3035300" cy="255533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5247F-2EAA-901D-3F55-6DA93ED5B7DE}"/>
              </a:ext>
            </a:extLst>
          </p:cNvPr>
          <p:cNvGrpSpPr/>
          <p:nvPr/>
        </p:nvGrpSpPr>
        <p:grpSpPr>
          <a:xfrm>
            <a:off x="2796194" y="3405877"/>
            <a:ext cx="5444586" cy="1775723"/>
            <a:chOff x="16565" y="3843393"/>
            <a:chExt cx="7924800" cy="2862868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B28C43-BB26-7719-A85B-94071319A259}"/>
                </a:ext>
              </a:extLst>
            </p:cNvPr>
            <p:cNvSpPr/>
            <p:nvPr/>
          </p:nvSpPr>
          <p:spPr>
            <a:xfrm>
              <a:off x="16565" y="3843393"/>
              <a:ext cx="7924800" cy="2862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091BC1-FC81-1F11-8368-0713F2E6A178}"/>
                </a:ext>
              </a:extLst>
            </p:cNvPr>
            <p:cNvGrpSpPr/>
            <p:nvPr/>
          </p:nvGrpSpPr>
          <p:grpSpPr>
            <a:xfrm>
              <a:off x="16565" y="3880673"/>
              <a:ext cx="7772400" cy="2790551"/>
              <a:chOff x="16565" y="3880673"/>
              <a:chExt cx="7772400" cy="2790551"/>
            </a:xfrm>
          </p:grpSpPr>
          <p:pic>
            <p:nvPicPr>
              <p:cNvPr id="10" name="Picture 9" descr="A close up of a logo&#10;&#10;AI-generated content may be incorrect.">
                <a:extLst>
                  <a:ext uri="{FF2B5EF4-FFF2-40B4-BE49-F238E27FC236}">
                    <a16:creationId xmlns:a16="http://schemas.microsoft.com/office/drawing/2014/main" id="{EC686C96-20ED-90C3-9C7A-517FF0E8F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14" y="3880673"/>
                <a:ext cx="7213302" cy="1602956"/>
              </a:xfrm>
              <a:prstGeom prst="rect">
                <a:avLst/>
              </a:prstGeom>
            </p:spPr>
          </p:pic>
          <p:pic>
            <p:nvPicPr>
              <p:cNvPr id="8" name="Picture 7" descr="A close-up of a white background&#10;&#10;AI-generated content may be incorrect.">
                <a:extLst>
                  <a:ext uri="{FF2B5EF4-FFF2-40B4-BE49-F238E27FC236}">
                    <a16:creationId xmlns:a16="http://schemas.microsoft.com/office/drawing/2014/main" id="{549195A9-B3F3-D5D7-DEC2-644A40113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5" y="5269439"/>
                <a:ext cx="7772400" cy="1401785"/>
              </a:xfrm>
              <a:prstGeom prst="rect">
                <a:avLst/>
              </a:prstGeom>
            </p:spPr>
          </p:pic>
        </p:grpSp>
      </p:grpSp>
      <p:pic>
        <p:nvPicPr>
          <p:cNvPr id="18" name="Picture 17" descr="A close up of a sign&#10;&#10;AI-generated content may be incorrect.">
            <a:extLst>
              <a:ext uri="{FF2B5EF4-FFF2-40B4-BE49-F238E27FC236}">
                <a16:creationId xmlns:a16="http://schemas.microsoft.com/office/drawing/2014/main" id="{448AF6A8-F17F-2FC9-466A-AD8529839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548"/>
            <a:ext cx="7772400" cy="96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3F252A84-0F15-3BB5-1EA1-222B2610B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03" y="5181600"/>
            <a:ext cx="6355977" cy="130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AE3A423F-1FA5-AD04-B547-F0B450267E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89" y="4300703"/>
            <a:ext cx="3853977" cy="247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6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DE15-4A12-973F-D6E4-B5F6A2AF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Mythos (April 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D4CA8-26C4-E5FB-8BB8-B40FED947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Scaffolding to effectively identify and exploit vulnerabilities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Launch target project in container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Prompt Mythos: “Please find a security vulnerability in this program.”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Let LLM run and experiment (hypothesize vulnerabilities, run to test, generate bug report with proof of concept)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 many copies in parallel focused on different files (ranked by likelihood of having interesting bugs)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Prompt final copy of agent: “I have received the following bug report. Can you please confirm if it’s real and interesting?”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6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8991-E1C7-8794-3DD6-CA21D20A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Mythos (April 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31D9-DB3A-3D09-932B-0206C6F9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demonstrated ability to generate exploit code for identified zero-day vulnerabilities </a:t>
            </a:r>
          </a:p>
          <a:p>
            <a:endParaRPr lang="en-US" dirty="0"/>
          </a:p>
          <a:p>
            <a:r>
              <a:rPr lang="en-US" dirty="0"/>
              <a:t>CVE-2026-4747 (FreeBSD RPCSEC_GSS stack buffer overflow):</a:t>
            </a:r>
          </a:p>
          <a:p>
            <a:pPr lvl="1"/>
            <a:r>
              <a:rPr lang="en-US" dirty="0"/>
              <a:t>stack buffer overflow: copies up to 400 bytes into 96 byte array</a:t>
            </a:r>
          </a:p>
          <a:p>
            <a:pPr lvl="1"/>
            <a:r>
              <a:rPr lang="en-US" dirty="0"/>
              <a:t>int array (no stack canary), does not randomize kernel load addresses</a:t>
            </a:r>
          </a:p>
          <a:p>
            <a:pPr lvl="1"/>
            <a:r>
              <a:rPr lang="en-US" dirty="0"/>
              <a:t>Mythos developed full exploit: 20-gadget ROP chain spread across multiple packets that achieves unauthenticated root access from any remote client</a:t>
            </a:r>
          </a:p>
          <a:p>
            <a:pPr lvl="1"/>
            <a:endParaRPr lang="en-US" dirty="0"/>
          </a:p>
          <a:p>
            <a:r>
              <a:rPr lang="en-US" dirty="0"/>
              <a:t>OpenBSD SACK integer overflow:</a:t>
            </a:r>
          </a:p>
          <a:p>
            <a:pPr lvl="1"/>
            <a:r>
              <a:rPr lang="en-US" dirty="0"/>
              <a:t>developed working exploit to crash servers</a:t>
            </a:r>
          </a:p>
          <a:p>
            <a:pPr lvl="1"/>
            <a:r>
              <a:rPr lang="en-US" dirty="0"/>
              <a:t>involved subtle reasoning about TCP functionality and integer overflow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737878-D4EF-EF86-945F-BA32021D80EC}"/>
              </a:ext>
            </a:extLst>
          </p:cNvPr>
          <p:cNvSpPr/>
          <p:nvPr/>
        </p:nvSpPr>
        <p:spPr>
          <a:xfrm>
            <a:off x="1905000" y="1524000"/>
            <a:ext cx="5599230" cy="48768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FE06A-DD1A-291A-4B1F-921D8CCD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unique is Mythos?</a:t>
            </a:r>
          </a:p>
        </p:txBody>
      </p:sp>
      <p:pic>
        <p:nvPicPr>
          <p:cNvPr id="11" name="Content Placeholder 10" descr="A screenshot of a phone&#10;&#10;AI-generated content may be incorrect.">
            <a:extLst>
              <a:ext uri="{FF2B5EF4-FFF2-40B4-BE49-F238E27FC236}">
                <a16:creationId xmlns:a16="http://schemas.microsoft.com/office/drawing/2014/main" id="{2CA518CF-DF33-67BC-DB73-E6503A2F3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1959751" cy="4876800"/>
          </a:xfrm>
        </p:spPr>
      </p:pic>
      <p:pic>
        <p:nvPicPr>
          <p:cNvPr id="7" name="Picture 6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2C2726E4-4889-3295-F5B2-42783E124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3770430" cy="4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AB16-8695-09C2-A57F-403C8606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Threats in the Wild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7302-34F3-BAC0-5008-F5C3EF283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634BEA-BF34-DF7F-B963-51F29E48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Scaling Data Extortion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2CDB9-F243-85B3-A13D-B9C1DEB9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sophisticated cybercriminal operation (GTG-2002) disrupted in Summer 2025</a:t>
            </a:r>
          </a:p>
          <a:p>
            <a:r>
              <a:rPr lang="en-US" dirty="0"/>
              <a:t>used Claude across all phases of attack process</a:t>
            </a:r>
          </a:p>
          <a:p>
            <a:pPr lvl="1"/>
            <a:r>
              <a:rPr lang="en-US" dirty="0"/>
              <a:t>Phase 1: automated recon scanned VPN endpoints to identify potential victims</a:t>
            </a:r>
          </a:p>
          <a:p>
            <a:pPr lvl="1"/>
            <a:r>
              <a:rPr lang="en-US" dirty="0"/>
              <a:t>Phase 2: systematically scanned networks, identified critical systems (e.g., domain controllers, SQL servers) and extracted credentials</a:t>
            </a:r>
          </a:p>
          <a:p>
            <a:pPr lvl="1"/>
            <a:r>
              <a:rPr lang="en-US" dirty="0"/>
              <a:t>Phase 3: created malware and iterated to evade detection</a:t>
            </a:r>
          </a:p>
          <a:p>
            <a:pPr lvl="1"/>
            <a:r>
              <a:rPr lang="en-US" dirty="0"/>
              <a:t>Phase 4: identified and extracted high-value info (finance, medical)</a:t>
            </a:r>
          </a:p>
          <a:p>
            <a:pPr lvl="1"/>
            <a:r>
              <a:rPr lang="en-US" dirty="0"/>
              <a:t>Phase 5: created customized ransom notes</a:t>
            </a:r>
          </a:p>
          <a:p>
            <a:r>
              <a:rPr lang="en-US" dirty="0"/>
              <a:t>affected at least 17 organizations over one month (government, health care, emergency services, etc.)</a:t>
            </a:r>
          </a:p>
        </p:txBody>
      </p:sp>
    </p:spTree>
    <p:extLst>
      <p:ext uri="{BB962C8B-B14F-4D97-AF65-F5344CB8AC3E}">
        <p14:creationId xmlns:p14="http://schemas.microsoft.com/office/powerpoint/2010/main" val="13585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A46A-40FC-A1FA-E980-8CBF9AA0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Targeting Critical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4B3C-FECA-DD81-460A-25BEB6AB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sophisticated threat actor (suspected Chinese APT) targeted critical Vietnamese infrastructure over 9 months</a:t>
            </a:r>
          </a:p>
          <a:p>
            <a:r>
              <a:rPr lang="en-US" dirty="0"/>
              <a:t>used Claude to enhance operational capabilities</a:t>
            </a:r>
          </a:p>
          <a:p>
            <a:pPr lvl="1"/>
            <a:r>
              <a:rPr lang="en-US" dirty="0"/>
              <a:t>develop custom IP scanning tools in Python</a:t>
            </a:r>
          </a:p>
          <a:p>
            <a:pPr lvl="1"/>
            <a:r>
              <a:rPr lang="en-US" dirty="0"/>
              <a:t>sophisticated file upload fuzzing tools and WordPress exploitation frameworks </a:t>
            </a:r>
          </a:p>
          <a:p>
            <a:pPr lvl="1"/>
            <a:r>
              <a:rPr lang="en-US" dirty="0"/>
              <a:t>credential harvesting operations using tools like Hydra and </a:t>
            </a:r>
            <a:r>
              <a:rPr lang="en-US" dirty="0" err="1"/>
              <a:t>hashcat</a:t>
            </a:r>
            <a:endParaRPr lang="en-US" dirty="0"/>
          </a:p>
          <a:p>
            <a:pPr lvl="1"/>
            <a:r>
              <a:rPr lang="en-US" dirty="0"/>
              <a:t>privilege escalation exploits including Linux kernel vulnerabilities </a:t>
            </a:r>
          </a:p>
          <a:p>
            <a:pPr lvl="1"/>
            <a:r>
              <a:rPr lang="en-US" dirty="0"/>
              <a:t>analyze reconnaissance data and planning lateral movement strategies </a:t>
            </a:r>
          </a:p>
          <a:p>
            <a:r>
              <a:rPr lang="en-US" dirty="0"/>
              <a:t>successful intelligence collection operation with potential implications for Vietnamese national security and economic interests.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23DF-0BD1-0B9A-13BA-6EBCFAE7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Ransomware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732E-C4CF-A234-A2D9-64B9C969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threat actor with no evidence of technical expertise used Claude to generate ransomware code </a:t>
            </a:r>
          </a:p>
          <a:p>
            <a:r>
              <a:rPr lang="en-US" dirty="0"/>
              <a:t>resulting ransomware used sophisticated techniques</a:t>
            </a:r>
          </a:p>
          <a:p>
            <a:pPr lvl="1"/>
            <a:r>
              <a:rPr lang="en-US" dirty="0"/>
              <a:t>strong file encryption (ChaCha20)</a:t>
            </a:r>
          </a:p>
          <a:p>
            <a:pPr lvl="1"/>
            <a:r>
              <a:rPr lang="en-US" dirty="0"/>
              <a:t>secure key management</a:t>
            </a:r>
          </a:p>
          <a:p>
            <a:pPr lvl="1"/>
            <a:r>
              <a:rPr lang="en-US" dirty="0"/>
              <a:t>automated file target selection (prioritized user directories)</a:t>
            </a:r>
          </a:p>
          <a:p>
            <a:pPr lvl="1"/>
            <a:r>
              <a:rPr lang="en-US" dirty="0"/>
              <a:t>anti-analysis and evasion techniques (string obfuscation, anti-debugging)</a:t>
            </a:r>
          </a:p>
          <a:p>
            <a:pPr lvl="1"/>
            <a:r>
              <a:rPr lang="en-US" dirty="0"/>
              <a:t>performant and reliable (multi-threaded, dynamic resource management, error handling)</a:t>
            </a:r>
          </a:p>
          <a:p>
            <a:pPr lvl="1"/>
            <a:r>
              <a:rPr lang="en-US" dirty="0"/>
              <a:t>anti-recovery and impact maximization (delete shadow copies, includes mapped network resources</a:t>
            </a:r>
          </a:p>
          <a:p>
            <a:r>
              <a:rPr lang="en-US" dirty="0"/>
              <a:t>actor successfully marketing ransomware packages ranging from $400 to $1,200 USD  (RaaS)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446A-FDA4-7C81-232F-21C28DFA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Example: Autonomous Cyber Attacks</a:t>
            </a:r>
          </a:p>
        </p:txBody>
      </p:sp>
      <p:pic>
        <p:nvPicPr>
          <p:cNvPr id="5" name="Picture 4" descr="A diagram of a process flow&#10;&#10;AI-generated content may be incorrect.">
            <a:extLst>
              <a:ext uri="{FF2B5EF4-FFF2-40B4-BE49-F238E27FC236}">
                <a16:creationId xmlns:a16="http://schemas.microsoft.com/office/drawing/2014/main" id="{2FDCBC51-0065-CEED-CC5C-02B1F31A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r="2451" b="-2"/>
          <a:stretch>
            <a:fillRect/>
          </a:stretch>
        </p:blipFill>
        <p:spPr>
          <a:xfrm>
            <a:off x="3962400" y="1676400"/>
            <a:ext cx="5181600" cy="471830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1A5E-90E8-99A2-395D-18BA1BD42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800600" cy="5184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sophisticated, highly-autonomous cyber espionage operation (suspected Chinese state-sponsored actors)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human operator tasked instances of Claude Code to operate in groups for autonomous pen testing        and attacks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AI executed 80-90% of tactical operations independently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physically-impossible request speed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targeted ~30 organizations, subset confirmed successful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9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0345-0009-9419-6D1C-37B8E1C9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Cyber Threat is Increasing</a:t>
            </a:r>
          </a:p>
        </p:txBody>
      </p:sp>
      <p:pic>
        <p:nvPicPr>
          <p:cNvPr id="9" name="Content Placeholder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C862DEA-51CF-70EC-1EEE-9CB5C7C58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80" y="1600200"/>
            <a:ext cx="6497840" cy="4876800"/>
          </a:xfrm>
        </p:spPr>
      </p:pic>
    </p:spTree>
    <p:extLst>
      <p:ext uri="{BB962C8B-B14F-4D97-AF65-F5344CB8AC3E}">
        <p14:creationId xmlns:p14="http://schemas.microsoft.com/office/powerpoint/2010/main" val="192239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A779-E010-7102-E538-22C10B84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Threats</a:t>
            </a:r>
          </a:p>
        </p:txBody>
      </p:sp>
      <p:pic>
        <p:nvPicPr>
          <p:cNvPr id="4" name="Picture 3" descr="A comic strip of a person and person&#10;&#10;AI-generated content may be incorrect.">
            <a:extLst>
              <a:ext uri="{FF2B5EF4-FFF2-40B4-BE49-F238E27FC236}">
                <a16:creationId xmlns:a16="http://schemas.microsoft.com/office/drawing/2014/main" id="{8ED5E1AF-5037-8035-52B0-D86271BAA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62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D9F0-BCFF-C5C1-280B-BE1304B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C4FB-C885-5336-21C7-77EEEFA4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2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3841-637D-3E8E-5C2B-B6B1692A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Vulnerability Detection (2019)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0BEBD2-28FF-7662-7292-74C2B811A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Function-level, labeled benchmarks</a:t>
            </a:r>
          </a:p>
        </p:txBody>
      </p:sp>
      <p:pic>
        <p:nvPicPr>
          <p:cNvPr id="8" name="Content Placeholder 4" descr="A white background with pink text&#10;&#10;AI-generated content may be incorrect.">
            <a:extLst>
              <a:ext uri="{FF2B5EF4-FFF2-40B4-BE49-F238E27FC236}">
                <a16:creationId xmlns:a16="http://schemas.microsoft.com/office/drawing/2014/main" id="{6D0CA98D-1746-0CF9-4116-C1C35C7C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8117"/>
            <a:ext cx="8229600" cy="433069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858117C-6A2A-47DB-2F20-1DEB0614C0AA}"/>
              </a:ext>
            </a:extLst>
          </p:cNvPr>
          <p:cNvSpPr txBox="1">
            <a:spLocks/>
          </p:cNvSpPr>
          <p:nvPr/>
        </p:nvSpPr>
        <p:spPr>
          <a:xfrm>
            <a:off x="457200" y="2819400"/>
            <a:ext cx="8229600" cy="403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Represent Code as graph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 Neural 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75.5% Accuracy (off the shelf LLMs: 63.3%-69.3%)</a:t>
            </a:r>
          </a:p>
          <a:p>
            <a:endParaRPr lang="en-US" dirty="0"/>
          </a:p>
        </p:txBody>
      </p:sp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D26F81F4-478A-EE62-ED2B-B9FB23A29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10572"/>
          <a:stretch>
            <a:fillRect/>
          </a:stretch>
        </p:blipFill>
        <p:spPr>
          <a:xfrm>
            <a:off x="1295400" y="3276600"/>
            <a:ext cx="6019800" cy="1409445"/>
          </a:xfrm>
          <a:prstGeom prst="rect">
            <a:avLst/>
          </a:prstGeom>
        </p:spPr>
      </p:pic>
      <p:pic>
        <p:nvPicPr>
          <p:cNvPr id="13" name="Picture 12" descr="A diagram of graph recurvert&#10;&#10;AI-generated content may be incorrect.">
            <a:extLst>
              <a:ext uri="{FF2B5EF4-FFF2-40B4-BE49-F238E27FC236}">
                <a16:creationId xmlns:a16="http://schemas.microsoft.com/office/drawing/2014/main" id="{052CD43A-D09F-5883-20C4-BE33FC311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46454"/>
            <a:ext cx="6019800" cy="14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9F51-24C2-3402-EFF6-E5274AB4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FC61-6A07-0BE8-C002-7B3AC938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overfitting to unrelated features</a:t>
            </a:r>
          </a:p>
          <a:p>
            <a:r>
              <a:rPr lang="en-US" dirty="0"/>
              <a:t>out-of-distribution generalization</a:t>
            </a:r>
          </a:p>
          <a:p>
            <a:endParaRPr lang="en-US" dirty="0"/>
          </a:p>
          <a:p>
            <a:r>
              <a:rPr lang="en-US" dirty="0"/>
              <a:t>not robust to transformations (renaming, code insertion)</a:t>
            </a:r>
          </a:p>
          <a:p>
            <a:r>
              <a:rPr lang="en-US" dirty="0"/>
              <a:t>couldn’t reliability distinguish vulnerable vs patched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62008-8786-72E0-A22C-EA5FA81C3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95915"/>
            <a:ext cx="5676900" cy="306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3F0F-CBEE-528F-A44D-F1D89361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/>
              <a:t>Incorporating Inter-Procedural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EDF1-81D6-39A3-0F44-88B55913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 logic often distributed across multiple functions and/or files</a:t>
            </a:r>
          </a:p>
        </p:txBody>
      </p:sp>
      <p:pic>
        <p:nvPicPr>
          <p:cNvPr id="5" name="Picture 4" descr="A computer code on a white background&#10;&#10;AI-generated content may be incorrect.">
            <a:extLst>
              <a:ext uri="{FF2B5EF4-FFF2-40B4-BE49-F238E27FC236}">
                <a16:creationId xmlns:a16="http://schemas.microsoft.com/office/drawing/2014/main" id="{B27F392A-39A1-1788-9014-8491EF2F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2"/>
          <a:stretch>
            <a:fillRect/>
          </a:stretch>
        </p:blipFill>
        <p:spPr>
          <a:xfrm>
            <a:off x="457200" y="2362201"/>
            <a:ext cx="7772400" cy="4495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BF3F2E-A297-9FBD-6DDD-E660569225B6}"/>
              </a:ext>
            </a:extLst>
          </p:cNvPr>
          <p:cNvSpPr txBox="1">
            <a:spLocks/>
          </p:cNvSpPr>
          <p:nvPr/>
        </p:nvSpPr>
        <p:spPr>
          <a:xfrm>
            <a:off x="533400" y="3399295"/>
            <a:ext cx="8229600" cy="34587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evaluated with existing LLMs</a:t>
            </a:r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9300E51D-31F9-7212-E328-5B6FEBB5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/>
          <a:stretch>
            <a:fillRect/>
          </a:stretch>
        </p:blipFill>
        <p:spPr>
          <a:xfrm>
            <a:off x="4724400" y="3581400"/>
            <a:ext cx="4491768" cy="3352800"/>
          </a:xfrm>
          <a:prstGeom prst="rect">
            <a:avLst/>
          </a:prstGeom>
        </p:spPr>
      </p:pic>
      <p:pic>
        <p:nvPicPr>
          <p:cNvPr id="10" name="Picture 9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A0BAEAE2-FC5B-0FA1-F0BC-81384358E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2" y="3817398"/>
            <a:ext cx="2940258" cy="2481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98E13-5D95-CFAF-0EF9-DBAD7AB66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20067" r="51784" b="19395"/>
          <a:stretch>
            <a:fillRect/>
          </a:stretch>
        </p:blipFill>
        <p:spPr>
          <a:xfrm>
            <a:off x="685800" y="6324600"/>
            <a:ext cx="3698140" cy="148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E7B32-2324-8A89-6210-C151A3B60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 t="22208" r="981" b="18935"/>
          <a:stretch>
            <a:fillRect/>
          </a:stretch>
        </p:blipFill>
        <p:spPr>
          <a:xfrm>
            <a:off x="696261" y="6501728"/>
            <a:ext cx="3932420" cy="144521"/>
          </a:xfrm>
          <a:prstGeom prst="rect">
            <a:avLst/>
          </a:prstGeom>
        </p:spPr>
      </p:pic>
      <p:pic>
        <p:nvPicPr>
          <p:cNvPr id="15" name="Picture 14" descr="A table of text with black text&#10;&#10;AI-generated content may be incorrect.">
            <a:extLst>
              <a:ext uri="{FF2B5EF4-FFF2-40B4-BE49-F238E27FC236}">
                <a16:creationId xmlns:a16="http://schemas.microsoft.com/office/drawing/2014/main" id="{54A37A43-B1BD-D134-F2F6-EBAA93654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" y="4072010"/>
            <a:ext cx="4665158" cy="25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486B-3C5B-D024-3A1D-A723739D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Finding Vulnerabilities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649A-CFB5-CC3B-DE9D-4C659661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November 2024: Google </a:t>
            </a:r>
            <a:r>
              <a:rPr lang="en-US" dirty="0" err="1"/>
              <a:t>DeepSleep</a:t>
            </a:r>
            <a:r>
              <a:rPr lang="en-US" dirty="0"/>
              <a:t> finds first real-world security vulnerability</a:t>
            </a:r>
          </a:p>
          <a:p>
            <a:pPr lvl="1"/>
            <a:r>
              <a:rPr lang="en-US" dirty="0"/>
              <a:t>ongoing work found more, including critical SQLite vulnerability (CVE-2025-6965) </a:t>
            </a:r>
          </a:p>
          <a:p>
            <a:r>
              <a:rPr lang="en-US" dirty="0"/>
              <a:t>August 2025: DARPA AI Cyber Challenge teams use LLMs and find </a:t>
            </a:r>
          </a:p>
          <a:p>
            <a:pPr lvl="1"/>
            <a:r>
              <a:rPr lang="en-US" dirty="0"/>
              <a:t>discovered 54/63 synthetic vulnerabilities and 18 non-synthetic vulnerabilities across 54 million lines of code</a:t>
            </a:r>
          </a:p>
          <a:p>
            <a:r>
              <a:rPr lang="en-US" dirty="0"/>
              <a:t>August 2025: Anthropic releases GitHub action for automatic code review </a:t>
            </a:r>
          </a:p>
          <a:p>
            <a:pPr lvl="1"/>
            <a:r>
              <a:rPr lang="en-US" dirty="0"/>
              <a:t>uses Claude (Opus 4.1) to check for common vulnerabilities</a:t>
            </a:r>
          </a:p>
          <a:p>
            <a:pPr lvl="1"/>
            <a:r>
              <a:rPr lang="en-US" dirty="0"/>
              <a:t>automatically runs on git pull requests</a:t>
            </a:r>
          </a:p>
          <a:p>
            <a:pPr lvl="1"/>
            <a:r>
              <a:rPr lang="en-US" dirty="0"/>
              <a:t>“already caught security vulnerabilities in our own code and prevented them from being shipped” (e.g., RCE in local http server)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9A28-F728-E743-5117-8641A8FB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Vulnerabilities 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92F6-E035-BEFB-8B61-086452F6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September 2025: Claude Sonnet 4.5 significantly out-performs earlier LLMs on </a:t>
            </a:r>
            <a:r>
              <a:rPr lang="en-US" dirty="0" err="1"/>
              <a:t>CyberGym</a:t>
            </a:r>
            <a:r>
              <a:rPr lang="en-US" dirty="0"/>
              <a:t> benchmark</a:t>
            </a:r>
          </a:p>
          <a:p>
            <a:pPr lvl="1"/>
            <a:r>
              <a:rPr lang="en-US" dirty="0"/>
              <a:t>finds 28.9% (1 trial) and 66.7% (30 trials) of known vulnerabilities </a:t>
            </a:r>
          </a:p>
          <a:p>
            <a:pPr lvl="1"/>
            <a:r>
              <a:rPr lang="en-US" dirty="0"/>
              <a:t>finds new vulnerabilities in 5% (1 trial) and 33.4% (30 trials)</a:t>
            </a:r>
          </a:p>
          <a:p>
            <a:r>
              <a:rPr lang="en-US" dirty="0"/>
              <a:t>February 2026: Claude Opus 4.6 found 500+ high-severity (validated) zero-day vulnerabilities in public codebases</a:t>
            </a:r>
          </a:p>
          <a:p>
            <a:pPr lvl="1"/>
            <a:r>
              <a:rPr lang="en-US" dirty="0"/>
              <a:t>e.g., buffer overflow vulnerabilities in </a:t>
            </a:r>
            <a:r>
              <a:rPr lang="en-US" dirty="0" err="1"/>
              <a:t>GhostScript</a:t>
            </a:r>
            <a:r>
              <a:rPr lang="en-US" dirty="0"/>
              <a:t>, </a:t>
            </a:r>
            <a:r>
              <a:rPr lang="en-US" dirty="0" err="1"/>
              <a:t>OpenSC</a:t>
            </a:r>
            <a:r>
              <a:rPr lang="en-US" dirty="0"/>
              <a:t>, CGIF</a:t>
            </a:r>
          </a:p>
          <a:p>
            <a:r>
              <a:rPr lang="en-US" dirty="0"/>
              <a:t>February 2026: Mozilla researchers use Claude Opus 4.6 to find 22 new vulnerabilities in Firefox over two weeks</a:t>
            </a:r>
          </a:p>
        </p:txBody>
      </p:sp>
      <p:pic>
        <p:nvPicPr>
          <p:cNvPr id="7" name="Picture 6" descr="A graph of a security&#10;&#10;AI-generated content may be incorrect.">
            <a:extLst>
              <a:ext uri="{FF2B5EF4-FFF2-40B4-BE49-F238E27FC236}">
                <a16:creationId xmlns:a16="http://schemas.microsoft.com/office/drawing/2014/main" id="{3E72D226-5C20-21F6-F7F8-7355359F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24664" r="5050" b="7188"/>
          <a:stretch>
            <a:fillRect/>
          </a:stretch>
        </p:blipFill>
        <p:spPr>
          <a:xfrm>
            <a:off x="2192218" y="5029200"/>
            <a:ext cx="4360982" cy="1828800"/>
          </a:xfrm>
          <a:prstGeom prst="rect">
            <a:avLst/>
          </a:prstGeom>
        </p:spPr>
      </p:pic>
      <p:pic>
        <p:nvPicPr>
          <p:cNvPr id="8" name="Picture 7" descr="A graph of a security&#10;&#10;AI-generated content may be incorrect.">
            <a:extLst>
              <a:ext uri="{FF2B5EF4-FFF2-40B4-BE49-F238E27FC236}">
                <a16:creationId xmlns:a16="http://schemas.microsoft.com/office/drawing/2014/main" id="{B06290C6-4D8D-0C50-2C79-56432E55A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21478" r="72192" b="60369"/>
          <a:stretch>
            <a:fillRect/>
          </a:stretch>
        </p:blipFill>
        <p:spPr>
          <a:xfrm>
            <a:off x="2667000" y="5029200"/>
            <a:ext cx="711200" cy="4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3B7A-278F-415E-D8C6-E91C4A2E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Detection with Mythos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EA01-CCDF-C630-0039-ACA1907C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announced April 2026 by Anthropic</a:t>
            </a:r>
          </a:p>
          <a:p>
            <a:r>
              <a:rPr lang="en-US" dirty="0"/>
              <a:t>capable of identifying zero-day vulnerabilities in deployed software</a:t>
            </a:r>
          </a:p>
          <a:p>
            <a:endParaRPr lang="en-US" dirty="0"/>
          </a:p>
          <a:p>
            <a:r>
              <a:rPr lang="en-US" dirty="0"/>
              <a:t>has found thousands of previously unknown high-severity vulnerabilities</a:t>
            </a:r>
          </a:p>
          <a:p>
            <a:r>
              <a:rPr lang="en-US" dirty="0"/>
              <a:t>includes vulnerabilities in all major operating systems and web browsers</a:t>
            </a:r>
          </a:p>
          <a:p>
            <a:endParaRPr lang="en-US" dirty="0"/>
          </a:p>
          <a:p>
            <a:r>
              <a:rPr lang="en-US" dirty="0"/>
              <a:t>can also generate exploit code</a:t>
            </a:r>
          </a:p>
          <a:p>
            <a:r>
              <a:rPr lang="en-US" dirty="0"/>
              <a:t>including complex, multi-level exploits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42802</TotalTime>
  <Words>1569</Words>
  <Application>Microsoft Macintosh PowerPoint</Application>
  <PresentationFormat>On-screen Show (4:3)</PresentationFormat>
  <Paragraphs>221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NimbusRomNo9L</vt:lpstr>
      <vt:lpstr>Clarity</vt:lpstr>
      <vt:lpstr>Lecture 27: Machine Learning Threats</vt:lpstr>
      <vt:lpstr>In recent news…</vt:lpstr>
      <vt:lpstr>Vulnerability Detection</vt:lpstr>
      <vt:lpstr>ML for Vulnerability Detection (2019)</vt:lpstr>
      <vt:lpstr>Limitations</vt:lpstr>
      <vt:lpstr>Incorporating Inter-Procedural Context</vt:lpstr>
      <vt:lpstr>Finding Vulnerabilities in Applications</vt:lpstr>
      <vt:lpstr>Finding Vulnerabilities in Applications</vt:lpstr>
      <vt:lpstr>Vulnerability Detection with Mythos</vt:lpstr>
      <vt:lpstr>Vulnerability Exploitation</vt:lpstr>
      <vt:lpstr>Early Efforts (Summer 2025)</vt:lpstr>
      <vt:lpstr>CVEs</vt:lpstr>
      <vt:lpstr>Weaponizing CVEs</vt:lpstr>
      <vt:lpstr>Automatically Weaponizing CVEs (Aug. 2025)</vt:lpstr>
      <vt:lpstr>Example: LLM-generated Exploits</vt:lpstr>
      <vt:lpstr>Example: LLM-generated Exploits</vt:lpstr>
      <vt:lpstr>Example: LLM-generated Exploits</vt:lpstr>
      <vt:lpstr>Example: LLM-generated Exploits</vt:lpstr>
      <vt:lpstr>Claude Opus 4.6 (February 2026)</vt:lpstr>
      <vt:lpstr>Mythos (April 2026)</vt:lpstr>
      <vt:lpstr>Mythos (April 2026)</vt:lpstr>
      <vt:lpstr>How unique is Mythos?</vt:lpstr>
      <vt:lpstr>AI Threats in the Wild</vt:lpstr>
      <vt:lpstr>Example: Scaling Data Extortion</vt:lpstr>
      <vt:lpstr>Example: Targeting Critical Infrastructure</vt:lpstr>
      <vt:lpstr>Example: Ransomware Generation</vt:lpstr>
      <vt:lpstr>Example: Autonomous Cyber Attacks</vt:lpstr>
      <vt:lpstr>AI as Cyber Threat is Increasing</vt:lpstr>
      <vt:lpstr>Machine Learning Threats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581</cp:revision>
  <cp:lastPrinted>2018-04-30T16:15:49Z</cp:lastPrinted>
  <dcterms:created xsi:type="dcterms:W3CDTF">2018-01-05T20:19:03Z</dcterms:created>
  <dcterms:modified xsi:type="dcterms:W3CDTF">2026-04-29T18:52:18Z</dcterms:modified>
</cp:coreProperties>
</file>