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76" r:id="rId5"/>
    <p:sldId id="259" r:id="rId6"/>
    <p:sldId id="271" r:id="rId7"/>
    <p:sldId id="260" r:id="rId8"/>
    <p:sldId id="272" r:id="rId9"/>
    <p:sldId id="261" r:id="rId10"/>
    <p:sldId id="273" r:id="rId11"/>
    <p:sldId id="277" r:id="rId12"/>
    <p:sldId id="278" r:id="rId13"/>
    <p:sldId id="262" r:id="rId14"/>
    <p:sldId id="263" r:id="rId15"/>
    <p:sldId id="264" r:id="rId16"/>
    <p:sldId id="265" r:id="rId17"/>
    <p:sldId id="267" r:id="rId18"/>
    <p:sldId id="266" r:id="rId19"/>
    <p:sldId id="268" r:id="rId20"/>
    <p:sldId id="274" r:id="rId21"/>
    <p:sldId id="270" r:id="rId22"/>
    <p:sldId id="27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0007"/>
    <a:srgbClr val="FFFFFF"/>
    <a:srgbClr val="696969"/>
    <a:srgbClr val="333333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223" autoAdjust="0"/>
    <p:restoredTop sz="75806" autoAdjust="0"/>
  </p:normalViewPr>
  <p:slideViewPr>
    <p:cSldViewPr>
      <p:cViewPr varScale="1">
        <p:scale>
          <a:sx n="101" d="100"/>
          <a:sy n="101" d="100"/>
        </p:scale>
        <p:origin x="52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690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F19EE-4C14-416B-9A28-3D9B2AE65E04}" type="datetimeFigureOut">
              <a:rPr lang="en-US" smtClean="0"/>
              <a:t>4/27/26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7E2B7-019C-47AA-8287-AB4BD184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64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7EBD1-2546-431F-B565-95BCA5604CC4}" type="datetimeFigureOut">
              <a:rPr lang="en-US" smtClean="0"/>
              <a:t>4/27/26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031AF-CC19-4E5A-831F-2BAAD17F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8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For a good summary of this space (albeit a few years old): </a:t>
            </a:r>
            <a:r>
              <a:rPr lang="en-US" sz="1800" dirty="0" err="1">
                <a:effectLst/>
                <a:latin typeface="NimbusRomNo9L"/>
              </a:rPr>
              <a:t>Papernot</a:t>
            </a:r>
            <a:r>
              <a:rPr lang="en-US" sz="1800" dirty="0">
                <a:effectLst/>
                <a:latin typeface="NimbusRomNo9L"/>
              </a:rPr>
              <a:t> et al. </a:t>
            </a:r>
            <a:r>
              <a:rPr lang="en-US" sz="1800" b="0" dirty="0" err="1">
                <a:effectLst/>
                <a:latin typeface="NimbusRomNo9L"/>
              </a:rPr>
              <a:t>SoK</a:t>
            </a:r>
            <a:r>
              <a:rPr lang="en-US" sz="1800" b="0" dirty="0">
                <a:effectLst/>
                <a:latin typeface="NimbusRomNo9L"/>
              </a:rPr>
              <a:t>: Security and Privacy in Machine Learning. </a:t>
            </a:r>
            <a:r>
              <a:rPr lang="en-US" sz="1800" b="0" dirty="0" err="1">
                <a:effectLst/>
                <a:latin typeface="NimbusRomNo9L"/>
              </a:rPr>
              <a:t>EuroSP</a:t>
            </a:r>
            <a:r>
              <a:rPr lang="en-US" sz="1800" b="0" dirty="0">
                <a:effectLst/>
                <a:latin typeface="NimbusRomNo9L"/>
              </a:rPr>
              <a:t> 2018.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78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F. </a:t>
            </a:r>
            <a:r>
              <a:rPr lang="en-US" sz="1800" dirty="0" err="1">
                <a:effectLst/>
                <a:latin typeface="NimbusRomNo9L"/>
              </a:rPr>
              <a:t>Tramer</a:t>
            </a:r>
            <a:r>
              <a:rPr lang="en-US" sz="1800" dirty="0">
                <a:effectLst/>
                <a:latin typeface="NimbusRomNo9L"/>
              </a:rPr>
              <a:t>, F. Zhang, A. </a:t>
            </a:r>
            <a:r>
              <a:rPr lang="en-US" sz="1800" dirty="0" err="1">
                <a:effectLst/>
                <a:latin typeface="NimbusRomNo9L"/>
              </a:rPr>
              <a:t>Juels</a:t>
            </a:r>
            <a:r>
              <a:rPr lang="en-US" sz="1800" dirty="0">
                <a:effectLst/>
                <a:latin typeface="NimbusRomNo9L"/>
              </a:rPr>
              <a:t>, M. K. Reiter, and T. </a:t>
            </a:r>
            <a:r>
              <a:rPr lang="en-US" sz="1800" dirty="0" err="1">
                <a:effectLst/>
                <a:latin typeface="NimbusRomNo9L"/>
              </a:rPr>
              <a:t>Ristenpart</a:t>
            </a:r>
            <a:r>
              <a:rPr lang="en-US" sz="1800" dirty="0">
                <a:effectLst/>
                <a:latin typeface="NimbusRomNo9L"/>
              </a:rPr>
              <a:t>, “Stealing machine learning models via prediction APIs,” in </a:t>
            </a:r>
            <a:r>
              <a:rPr lang="en-US" sz="1800" i="1" dirty="0">
                <a:effectLst/>
                <a:latin typeface="NimbusRomNo9L"/>
              </a:rPr>
              <a:t>25th USENIX Security Symposium</a:t>
            </a:r>
            <a:r>
              <a:rPr lang="en-US" sz="1800" dirty="0">
                <a:effectLst/>
                <a:latin typeface="NimbusRomNo9L"/>
              </a:rPr>
              <a:t>, 2016, pp. 601–618.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10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71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C. </a:t>
            </a:r>
            <a:r>
              <a:rPr lang="en-US" sz="1800" dirty="0" err="1">
                <a:effectLst/>
                <a:latin typeface="NimbusRomNo9L"/>
              </a:rPr>
              <a:t>Szegedy</a:t>
            </a:r>
            <a:r>
              <a:rPr lang="en-US" sz="1800" dirty="0">
                <a:effectLst/>
                <a:latin typeface="NimbusRomNo9L"/>
              </a:rPr>
              <a:t>, W. Zaremba, I. </a:t>
            </a:r>
            <a:r>
              <a:rPr lang="en-US" sz="1800" dirty="0" err="1">
                <a:effectLst/>
                <a:latin typeface="NimbusRomNo9L"/>
              </a:rPr>
              <a:t>Sutskever</a:t>
            </a:r>
            <a:r>
              <a:rPr lang="en-US" sz="1800" dirty="0">
                <a:effectLst/>
                <a:latin typeface="NimbusRomNo9L"/>
              </a:rPr>
              <a:t>, J. Bruna, D. Erhan, I. Good- fellow, and R. Fergus, “Intriguing properties of neural networks,” in </a:t>
            </a:r>
            <a:r>
              <a:rPr lang="en-US" sz="1800" i="1" dirty="0">
                <a:effectLst/>
                <a:latin typeface="NimbusRomNo9L"/>
              </a:rPr>
              <a:t>International Conference on Learning Representations</a:t>
            </a:r>
            <a:r>
              <a:rPr lang="en-US" sz="1800" dirty="0">
                <a:effectLst/>
                <a:latin typeface="NimbusRomNo9L"/>
              </a:rPr>
              <a:t>, 2014.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NimbusRomNo9L"/>
              </a:rPr>
              <a:t>Szegedy</a:t>
            </a:r>
            <a:r>
              <a:rPr lang="en-US" sz="1800" dirty="0">
                <a:effectLst/>
                <a:latin typeface="NimbusRomNo9L"/>
              </a:rPr>
              <a:t>, Christian, Liu, Wei, Jia, </a:t>
            </a:r>
            <a:r>
              <a:rPr lang="en-US" sz="1800" dirty="0" err="1">
                <a:effectLst/>
                <a:latin typeface="NimbusRomNo9L"/>
              </a:rPr>
              <a:t>Yangqing</a:t>
            </a:r>
            <a:r>
              <a:rPr lang="en-US" sz="1800" dirty="0">
                <a:effectLst/>
                <a:latin typeface="NimbusRomNo9L"/>
              </a:rPr>
              <a:t>, </a:t>
            </a:r>
            <a:r>
              <a:rPr lang="en-US" sz="1800" dirty="0" err="1">
                <a:effectLst/>
                <a:latin typeface="NimbusRomNo9L"/>
              </a:rPr>
              <a:t>Sermanet</a:t>
            </a:r>
            <a:r>
              <a:rPr lang="en-US" sz="1800" dirty="0">
                <a:effectLst/>
                <a:latin typeface="NimbusRomNo9L"/>
              </a:rPr>
              <a:t>, Pierre, Reed, Scott, </a:t>
            </a:r>
            <a:r>
              <a:rPr lang="en-US" sz="1800" dirty="0" err="1">
                <a:effectLst/>
                <a:latin typeface="NimbusRomNo9L"/>
              </a:rPr>
              <a:t>Anguelov</a:t>
            </a:r>
            <a:r>
              <a:rPr lang="en-US" sz="1800" dirty="0">
                <a:effectLst/>
                <a:latin typeface="NimbusRomNo9L"/>
              </a:rPr>
              <a:t>, Dragomir, Erhan, Du- </a:t>
            </a:r>
            <a:r>
              <a:rPr lang="en-US" sz="1800" dirty="0" err="1">
                <a:effectLst/>
                <a:latin typeface="NimbusRomNo9L"/>
              </a:rPr>
              <a:t>mitru</a:t>
            </a:r>
            <a:r>
              <a:rPr lang="en-US" sz="1800" dirty="0">
                <a:effectLst/>
                <a:latin typeface="NimbusRomNo9L"/>
              </a:rPr>
              <a:t>, </a:t>
            </a:r>
            <a:r>
              <a:rPr lang="en-US" sz="1800" dirty="0" err="1">
                <a:effectLst/>
                <a:latin typeface="NimbusRomNo9L"/>
              </a:rPr>
              <a:t>Vanhoucke</a:t>
            </a:r>
            <a:r>
              <a:rPr lang="en-US" sz="1800" dirty="0">
                <a:effectLst/>
                <a:latin typeface="NimbusRomNo9L"/>
              </a:rPr>
              <a:t>, Vincent, and </a:t>
            </a:r>
            <a:r>
              <a:rPr lang="en-US" sz="1800" dirty="0" err="1">
                <a:effectLst/>
                <a:latin typeface="NimbusRomNo9L"/>
              </a:rPr>
              <a:t>Rabinovich</a:t>
            </a:r>
            <a:r>
              <a:rPr lang="en-US" sz="1800" dirty="0">
                <a:effectLst/>
                <a:latin typeface="NimbusRomNo9L"/>
              </a:rPr>
              <a:t>, Andrew. Going deeper with convolutions. Technical report, </a:t>
            </a:r>
            <a:r>
              <a:rPr lang="en-US" sz="1800" dirty="0" err="1">
                <a:effectLst/>
                <a:latin typeface="NimbusRomNo9L"/>
              </a:rPr>
              <a:t>arXiv</a:t>
            </a:r>
            <a:r>
              <a:rPr lang="en-US" sz="1800" dirty="0">
                <a:effectLst/>
                <a:latin typeface="NimbusRomNo9L"/>
              </a:rPr>
              <a:t> preprint arXiv:1409.4842, 2014a.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effectLst/>
                <a:latin typeface="NimbusRomNo9L"/>
              </a:rPr>
              <a:t>Ian J. Goodfellow, Jonathon </a:t>
            </a:r>
            <a:r>
              <a:rPr lang="en-US" sz="1800" b="0" dirty="0" err="1">
                <a:effectLst/>
                <a:latin typeface="NimbusRomNo9L"/>
              </a:rPr>
              <a:t>Shlens</a:t>
            </a:r>
            <a:r>
              <a:rPr lang="en-US" sz="1800" b="0" dirty="0">
                <a:effectLst/>
                <a:latin typeface="NimbusRomNo9L"/>
              </a:rPr>
              <a:t> &amp; Christian </a:t>
            </a:r>
            <a:r>
              <a:rPr lang="en-US" sz="1800" b="0" dirty="0" err="1">
                <a:effectLst/>
                <a:latin typeface="NimbusRomNo9L"/>
              </a:rPr>
              <a:t>Szegedy</a:t>
            </a:r>
            <a:r>
              <a:rPr lang="en-US" sz="1800" b="0" dirty="0">
                <a:effectLst/>
                <a:latin typeface="NimbusRomNo9L"/>
              </a:rPr>
              <a:t>. </a:t>
            </a:r>
            <a:r>
              <a:rPr lang="en-US" sz="1800" dirty="0">
                <a:effectLst/>
                <a:latin typeface="NimbusRomNo9L"/>
              </a:rPr>
              <a:t>EXPLAINING AND HARNESSING ADVERSARIAL EXAMPLES. ICLR 2015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  <a:p>
            <a:r>
              <a:rPr lang="en-US" dirty="0"/>
              <a:t>"Fast Gradient Sign Method " (FGSM)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01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NimbusRomNo9L"/>
              </a:rPr>
              <a:t>Eykholt</a:t>
            </a:r>
            <a:r>
              <a:rPr lang="en-US" sz="1800" dirty="0">
                <a:effectLst/>
                <a:latin typeface="NimbusRomNo9L"/>
              </a:rPr>
              <a:t> et al. </a:t>
            </a:r>
            <a:r>
              <a:rPr lang="en-US" sz="1800" b="0" dirty="0">
                <a:effectLst/>
                <a:latin typeface="NimbusRomNo9L"/>
              </a:rPr>
              <a:t>Robust Physical-World Attacks on Deep Learning Visual Classification. CVPR 2018 (success = interpreted </a:t>
            </a:r>
            <a:endParaRPr lang="en-US" sz="2800" dirty="0"/>
          </a:p>
          <a:p>
            <a:r>
              <a:rPr lang="en-US" sz="1800" dirty="0">
                <a:effectLst/>
                <a:latin typeface="NimbusRomNo9L"/>
              </a:rPr>
              <a:t>Sharif et al. A General Framework for Adversarial Examples with Objects. 2019.</a:t>
            </a:r>
            <a:br>
              <a:rPr lang="en-US" sz="1800" dirty="0">
                <a:effectLst/>
                <a:latin typeface="NimbusRomNo9L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06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6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Supervised Learning: Trained on labeled inputs (classification, regression)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examples: </a:t>
            </a:r>
            <a:r>
              <a:rPr lang="en-US" sz="1800" dirty="0">
                <a:effectLst/>
                <a:latin typeface="NimbusRomNo9L"/>
              </a:rPr>
              <a:t>object recognition in images [6], machine translation [7], and spam filtering</a:t>
            </a:r>
            <a:br>
              <a:rPr lang="en-US" sz="1800" dirty="0">
                <a:effectLst/>
                <a:latin typeface="NimbusRomNo9L"/>
              </a:rPr>
            </a:br>
            <a:endParaRPr lang="en-US" dirty="0"/>
          </a:p>
          <a:p>
            <a:r>
              <a:rPr lang="en-US" dirty="0"/>
              <a:t>Unsupervised Learning: Trained on unlabeled inputs (clustering, dimensional reduction)</a:t>
            </a:r>
          </a:p>
          <a:p>
            <a:r>
              <a:rPr lang="en-US" dirty="0"/>
              <a:t>- anomaly detection</a:t>
            </a:r>
          </a:p>
          <a:p>
            <a:endParaRPr lang="en-US" dirty="0"/>
          </a:p>
          <a:p>
            <a:r>
              <a:rPr lang="en-US" dirty="0"/>
              <a:t>Reinforcement Learning: Trained on choices w/ positive/negative rewards (planning and control)</a:t>
            </a:r>
          </a:p>
          <a:p>
            <a:pPr marL="171450" indent="-171450">
              <a:buFontTx/>
              <a:buChar char="-"/>
            </a:pPr>
            <a:r>
              <a:rPr lang="en-US" dirty="0"/>
              <a:t>Go solver, intrusion detection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r>
              <a:rPr lang="en-US" dirty="0"/>
              <a:t>Generative AI: learn underlying distribution of each class, use it to generate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67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B. </a:t>
            </a:r>
            <a:r>
              <a:rPr lang="en-US" sz="1800" dirty="0" err="1">
                <a:effectLst/>
                <a:latin typeface="NimbusRomNo9L"/>
              </a:rPr>
              <a:t>Biggio</a:t>
            </a:r>
            <a:r>
              <a:rPr lang="en-US" sz="1800" dirty="0">
                <a:effectLst/>
                <a:latin typeface="NimbusRomNo9L"/>
              </a:rPr>
              <a:t>, B. Nelson, and P. </a:t>
            </a:r>
            <a:r>
              <a:rPr lang="en-US" sz="1800" dirty="0" err="1">
                <a:effectLst/>
                <a:latin typeface="NimbusRomNo9L"/>
              </a:rPr>
              <a:t>Laskov</a:t>
            </a:r>
            <a:r>
              <a:rPr lang="en-US" sz="1800" dirty="0">
                <a:effectLst/>
                <a:latin typeface="NimbusRomNo9L"/>
              </a:rPr>
              <a:t>, “Support vector machines under adversarial label noise,” in </a:t>
            </a:r>
            <a:r>
              <a:rPr lang="en-US" sz="1800" i="1" dirty="0">
                <a:effectLst/>
                <a:latin typeface="NimbusRomNo9L"/>
              </a:rPr>
              <a:t>Asian Conference on Machine Learning</a:t>
            </a:r>
            <a:r>
              <a:rPr lang="en-US" sz="1800" dirty="0">
                <a:effectLst/>
                <a:latin typeface="NimbusRomNo9L"/>
              </a:rPr>
              <a:t>, 2011, pp. 97–112.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66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M. </a:t>
            </a:r>
            <a:r>
              <a:rPr lang="en-US" sz="1800" dirty="0" err="1">
                <a:effectLst/>
                <a:latin typeface="NimbusRomNo9L"/>
              </a:rPr>
              <a:t>Kloft</a:t>
            </a:r>
            <a:r>
              <a:rPr lang="en-US" sz="1800" dirty="0">
                <a:effectLst/>
                <a:latin typeface="NimbusRomNo9L"/>
              </a:rPr>
              <a:t> and P. </a:t>
            </a:r>
            <a:r>
              <a:rPr lang="en-US" sz="1800" dirty="0" err="1">
                <a:effectLst/>
                <a:latin typeface="NimbusRomNo9L"/>
              </a:rPr>
              <a:t>Laskov</a:t>
            </a:r>
            <a:r>
              <a:rPr lang="en-US" sz="1800" dirty="0">
                <a:effectLst/>
                <a:latin typeface="NimbusRomNo9L"/>
              </a:rPr>
              <a:t>, “Online anomaly detection under adversarial impact,” in </a:t>
            </a:r>
            <a:r>
              <a:rPr lang="en-US" sz="1800" i="1" dirty="0">
                <a:effectLst/>
                <a:latin typeface="NimbusRomNo9L"/>
              </a:rPr>
              <a:t>13th International Conference on Artificial Intelligence and Statistics</a:t>
            </a:r>
            <a:r>
              <a:rPr lang="en-US" sz="1800" dirty="0">
                <a:effectLst/>
                <a:latin typeface="NimbusRomNo9L"/>
              </a:rPr>
              <a:t>, 2010, pp. 405–412.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0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[22] </a:t>
            </a:r>
            <a:r>
              <a:rPr lang="en-US" sz="1800" dirty="0">
                <a:effectLst/>
                <a:latin typeface="NimbusRomNo9L"/>
              </a:rPr>
              <a:t>M. </a:t>
            </a:r>
            <a:r>
              <a:rPr lang="en-US" sz="1800" dirty="0" err="1">
                <a:effectLst/>
                <a:latin typeface="NimbusRomNo9L"/>
              </a:rPr>
              <a:t>Kloft</a:t>
            </a:r>
            <a:r>
              <a:rPr lang="en-US" sz="1800" dirty="0">
                <a:effectLst/>
                <a:latin typeface="NimbusRomNo9L"/>
              </a:rPr>
              <a:t> and P. </a:t>
            </a:r>
            <a:r>
              <a:rPr lang="en-US" sz="1800" dirty="0" err="1">
                <a:effectLst/>
                <a:latin typeface="NimbusRomNo9L"/>
              </a:rPr>
              <a:t>Laskov</a:t>
            </a:r>
            <a:r>
              <a:rPr lang="en-US" sz="1800" dirty="0">
                <a:effectLst/>
                <a:latin typeface="NimbusRomNo9L"/>
              </a:rPr>
              <a:t>, “Online anomaly detection under adversarial impact,” in </a:t>
            </a:r>
            <a:r>
              <a:rPr lang="en-US" sz="1800" i="1" dirty="0">
                <a:effectLst/>
                <a:latin typeface="NimbusRomNo9L"/>
              </a:rPr>
              <a:t>13th International Conference on Artificial Intelligence and Statistics</a:t>
            </a:r>
            <a:r>
              <a:rPr lang="en-US" sz="1800" dirty="0">
                <a:effectLst/>
                <a:latin typeface="NimbusRomNo9L"/>
              </a:rPr>
              <a:t>, 2010, pp. 405–412. </a:t>
            </a: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[41] </a:t>
            </a:r>
            <a:r>
              <a:rPr lang="en-US" sz="1800" dirty="0">
                <a:effectLst/>
                <a:latin typeface="NimbusRomNo9L"/>
              </a:rPr>
              <a:t>B. </a:t>
            </a:r>
            <a:r>
              <a:rPr lang="en-US" sz="1800" dirty="0" err="1">
                <a:effectLst/>
                <a:latin typeface="NimbusRomNo9L"/>
              </a:rPr>
              <a:t>Biggio</a:t>
            </a:r>
            <a:r>
              <a:rPr lang="en-US" sz="1800" dirty="0">
                <a:effectLst/>
                <a:latin typeface="NimbusRomNo9L"/>
              </a:rPr>
              <a:t>, K. </a:t>
            </a:r>
            <a:r>
              <a:rPr lang="en-US" sz="1800" dirty="0" err="1">
                <a:effectLst/>
                <a:latin typeface="NimbusRomNo9L"/>
              </a:rPr>
              <a:t>Rieck</a:t>
            </a:r>
            <a:r>
              <a:rPr lang="en-US" sz="1800" dirty="0">
                <a:effectLst/>
                <a:latin typeface="NimbusRomNo9L"/>
              </a:rPr>
              <a:t>, D. </a:t>
            </a:r>
            <a:r>
              <a:rPr lang="en-US" sz="1800" dirty="0" err="1">
                <a:effectLst/>
                <a:latin typeface="NimbusRomNo9L"/>
              </a:rPr>
              <a:t>Ariu</a:t>
            </a:r>
            <a:r>
              <a:rPr lang="en-US" sz="1800" dirty="0">
                <a:effectLst/>
                <a:latin typeface="NimbusRomNo9L"/>
              </a:rPr>
              <a:t>, C. </a:t>
            </a:r>
            <a:r>
              <a:rPr lang="en-US" sz="1800" dirty="0" err="1">
                <a:effectLst/>
                <a:latin typeface="NimbusRomNo9L"/>
              </a:rPr>
              <a:t>Wressnegger</a:t>
            </a:r>
            <a:r>
              <a:rPr lang="en-US" sz="1800" dirty="0">
                <a:effectLst/>
                <a:latin typeface="NimbusRomNo9L"/>
              </a:rPr>
              <a:t>, I. Corona, G. Gi- </a:t>
            </a:r>
            <a:r>
              <a:rPr lang="en-US" sz="1800" dirty="0" err="1">
                <a:effectLst/>
                <a:latin typeface="NimbusRomNo9L"/>
              </a:rPr>
              <a:t>acinto</a:t>
            </a:r>
            <a:r>
              <a:rPr lang="en-US" sz="1800" dirty="0">
                <a:effectLst/>
                <a:latin typeface="NimbusRomNo9L"/>
              </a:rPr>
              <a:t>, and F. </a:t>
            </a:r>
            <a:r>
              <a:rPr lang="en-US" sz="1800" dirty="0" err="1">
                <a:effectLst/>
                <a:latin typeface="NimbusRomNo9L"/>
              </a:rPr>
              <a:t>Roli</a:t>
            </a:r>
            <a:r>
              <a:rPr lang="en-US" sz="1800" dirty="0">
                <a:effectLst/>
                <a:latin typeface="NimbusRomNo9L"/>
              </a:rPr>
              <a:t>, “Poisoning behavioral malware clustering,” in </a:t>
            </a:r>
            <a:r>
              <a:rPr lang="en-US" sz="1800" i="1" dirty="0">
                <a:effectLst/>
                <a:latin typeface="NimbusRomNo9L"/>
              </a:rPr>
              <a:t>Workshop on Artificial Intelligence and Security</a:t>
            </a:r>
            <a:r>
              <a:rPr lang="en-US" sz="1800" dirty="0">
                <a:effectLst/>
                <a:latin typeface="NimbusRomNo9L"/>
              </a:rPr>
              <a:t>, 2014, pp. 27–36.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06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NimbusRomNo9L"/>
              </a:rPr>
              <a:t>B. </a:t>
            </a:r>
            <a:r>
              <a:rPr lang="en-US" sz="1200" dirty="0" err="1">
                <a:effectLst/>
                <a:latin typeface="NimbusRomNo9L"/>
              </a:rPr>
              <a:t>Biggio</a:t>
            </a:r>
            <a:r>
              <a:rPr lang="en-US" sz="1200" dirty="0">
                <a:effectLst/>
                <a:latin typeface="NimbusRomNo9L"/>
              </a:rPr>
              <a:t>, K. </a:t>
            </a:r>
            <a:r>
              <a:rPr lang="en-US" sz="1200" dirty="0" err="1">
                <a:effectLst/>
                <a:latin typeface="NimbusRomNo9L"/>
              </a:rPr>
              <a:t>Rieck</a:t>
            </a:r>
            <a:r>
              <a:rPr lang="en-US" sz="1200" dirty="0">
                <a:effectLst/>
                <a:latin typeface="NimbusRomNo9L"/>
              </a:rPr>
              <a:t>, D. </a:t>
            </a:r>
            <a:r>
              <a:rPr lang="en-US" sz="1200" dirty="0" err="1">
                <a:effectLst/>
                <a:latin typeface="NimbusRomNo9L"/>
              </a:rPr>
              <a:t>Ariu</a:t>
            </a:r>
            <a:r>
              <a:rPr lang="en-US" sz="1200" dirty="0">
                <a:effectLst/>
                <a:latin typeface="NimbusRomNo9L"/>
              </a:rPr>
              <a:t>, C. </a:t>
            </a:r>
            <a:r>
              <a:rPr lang="en-US" sz="1200" dirty="0" err="1">
                <a:effectLst/>
                <a:latin typeface="NimbusRomNo9L"/>
              </a:rPr>
              <a:t>Wressnegger</a:t>
            </a:r>
            <a:r>
              <a:rPr lang="en-US" sz="1200" dirty="0">
                <a:effectLst/>
                <a:latin typeface="NimbusRomNo9L"/>
              </a:rPr>
              <a:t>, I. Corona, G. Gi- </a:t>
            </a:r>
            <a:r>
              <a:rPr lang="en-US" sz="1200" dirty="0" err="1">
                <a:effectLst/>
                <a:latin typeface="NimbusRomNo9L"/>
              </a:rPr>
              <a:t>acinto</a:t>
            </a:r>
            <a:r>
              <a:rPr lang="en-US" sz="1200" dirty="0">
                <a:effectLst/>
                <a:latin typeface="NimbusRomNo9L"/>
              </a:rPr>
              <a:t>, and F. </a:t>
            </a:r>
            <a:r>
              <a:rPr lang="en-US" sz="1200" dirty="0" err="1">
                <a:effectLst/>
                <a:latin typeface="NimbusRomNo9L"/>
              </a:rPr>
              <a:t>Roli</a:t>
            </a:r>
            <a:r>
              <a:rPr lang="en-US" sz="1200" dirty="0">
                <a:effectLst/>
                <a:latin typeface="NimbusRomNo9L"/>
              </a:rPr>
              <a:t>, “Poisoning behavioral malware clustering,” in </a:t>
            </a:r>
            <a:r>
              <a:rPr lang="en-US" sz="1200" i="1" dirty="0">
                <a:effectLst/>
                <a:latin typeface="NimbusRomNo9L"/>
              </a:rPr>
              <a:t>Workshop on Artificial Intelligence and Security</a:t>
            </a:r>
            <a:r>
              <a:rPr lang="en-US" sz="1200" dirty="0">
                <a:effectLst/>
                <a:latin typeface="NimbusRomNo9L"/>
              </a:rPr>
              <a:t>, 2014, pp. 27–36.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6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45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R. Shokri, M. </a:t>
            </a:r>
            <a:r>
              <a:rPr lang="en-US" sz="1800" dirty="0" err="1">
                <a:effectLst/>
                <a:latin typeface="NimbusRomNo9L"/>
              </a:rPr>
              <a:t>Stronati</a:t>
            </a:r>
            <a:r>
              <a:rPr lang="en-US" sz="1800" dirty="0">
                <a:effectLst/>
                <a:latin typeface="NimbusRomNo9L"/>
              </a:rPr>
              <a:t>, and V. </a:t>
            </a:r>
            <a:r>
              <a:rPr lang="en-US" sz="1800" dirty="0" err="1">
                <a:effectLst/>
                <a:latin typeface="NimbusRomNo9L"/>
              </a:rPr>
              <a:t>Shmatikov</a:t>
            </a:r>
            <a:r>
              <a:rPr lang="en-US" sz="1800" dirty="0">
                <a:effectLst/>
                <a:latin typeface="NimbusRomNo9L"/>
              </a:rPr>
              <a:t>, “Membership inference attacks against machine learning models,” </a:t>
            </a:r>
            <a:r>
              <a:rPr lang="en-US" sz="1800" i="0" dirty="0">
                <a:effectLst/>
                <a:latin typeface="NimbusRomNo9L"/>
              </a:rPr>
              <a:t>IEEE SP 2017.</a:t>
            </a:r>
            <a:endParaRPr lang="en-US" i="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07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M. </a:t>
            </a:r>
            <a:r>
              <a:rPr lang="en-US" sz="1800" dirty="0" err="1">
                <a:effectLst/>
                <a:latin typeface="NimbusRomNo9L"/>
              </a:rPr>
              <a:t>Fredrikson</a:t>
            </a:r>
            <a:r>
              <a:rPr lang="en-US" sz="1800" dirty="0">
                <a:effectLst/>
                <a:latin typeface="NimbusRomNo9L"/>
              </a:rPr>
              <a:t>, E. Lantz, S. Jha, S. Lin, D. Page, and T. </a:t>
            </a:r>
            <a:r>
              <a:rPr lang="en-US" sz="1800" dirty="0" err="1">
                <a:effectLst/>
                <a:latin typeface="NimbusRomNo9L"/>
              </a:rPr>
              <a:t>Ristenpart</a:t>
            </a:r>
            <a:r>
              <a:rPr lang="en-US" sz="1800" dirty="0">
                <a:effectLst/>
                <a:latin typeface="NimbusRomNo9L"/>
              </a:rPr>
              <a:t>, “Privacy in pharmacogenetics: An end-to-end case study of personalized warfarin dosing,” in </a:t>
            </a:r>
            <a:r>
              <a:rPr lang="en-US" sz="1800" i="1" dirty="0">
                <a:effectLst/>
                <a:latin typeface="NimbusRomNo9L"/>
              </a:rPr>
              <a:t>23rd USENIX Security Symposium</a:t>
            </a:r>
            <a:r>
              <a:rPr lang="en-US" sz="1800" dirty="0">
                <a:effectLst/>
                <a:latin typeface="NimbusRomNo9L"/>
              </a:rPr>
              <a:t>, 2014, pp. 17–32.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0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4/27/26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4/27/26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4/27/26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4/27/26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4/27/26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858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4/27/26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1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6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4/27/26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0"/>
            <a:ext cx="9144000" cy="419100"/>
          </a:xfrm>
          <a:prstGeom prst="rect">
            <a:avLst/>
          </a:prstGeom>
          <a:gradFill flip="none" rotWithShape="1">
            <a:gsLst>
              <a:gs pos="0">
                <a:sysClr val="windowText" lastClr="000000"/>
              </a:gs>
              <a:gs pos="80000">
                <a:sysClr val="windowText" lastClr="000000">
                  <a:lumMod val="75000"/>
                  <a:lumOff val="25000"/>
                </a:sysClr>
              </a:gs>
              <a:gs pos="100000">
                <a:sysClr val="windowText" lastClr="000000">
                  <a:lumMod val="75000"/>
                  <a:lumOff val="25000"/>
                </a:sysClr>
              </a:gs>
            </a:gsLst>
            <a:lin ang="13500000" scaled="1"/>
            <a:tileRect/>
          </a:gradFill>
          <a:ln w="264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4/27/26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18288"/>
            <a:ext cx="7086600" cy="329184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4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4/27/26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4/27/26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4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4/27/26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7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2250"/>
            <a:ext cx="9144000" cy="31115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7F0007">
                  <a:alpha val="67059"/>
                </a:srgbClr>
              </a:gs>
              <a:gs pos="100000">
                <a:schemeClr val="accent6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80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3F7437D-9C28-4485-8136-DE3C7521A7D8}" type="datetimeFigureOut">
              <a:rPr lang="en-US" smtClean="0"/>
              <a:t>4/27/26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gif"/><Relationship Id="rId7" Type="http://schemas.openxmlformats.org/officeDocument/2006/relationships/image" Target="../media/image1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gif"/><Relationship Id="rId11" Type="http://schemas.openxmlformats.org/officeDocument/2006/relationships/image" Target="../media/image5.gif"/><Relationship Id="rId5" Type="http://schemas.openxmlformats.org/officeDocument/2006/relationships/image" Target="../media/image16.gif"/><Relationship Id="rId10" Type="http://schemas.openxmlformats.org/officeDocument/2006/relationships/image" Target="../media/image19.png"/><Relationship Id="rId4" Type="http://schemas.openxmlformats.org/officeDocument/2006/relationships/image" Target="../media/image9.gif"/><Relationship Id="rId9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13" Type="http://schemas.openxmlformats.org/officeDocument/2006/relationships/image" Target="../media/image45.png"/><Relationship Id="rId3" Type="http://schemas.openxmlformats.org/officeDocument/2006/relationships/image" Target="../media/image350.png"/><Relationship Id="rId7" Type="http://schemas.openxmlformats.org/officeDocument/2006/relationships/image" Target="../media/image39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0.png"/><Relationship Id="rId11" Type="http://schemas.openxmlformats.org/officeDocument/2006/relationships/image" Target="../media/image43.png"/><Relationship Id="rId5" Type="http://schemas.openxmlformats.org/officeDocument/2006/relationships/image" Target="../media/image370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0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18" Type="http://schemas.openxmlformats.org/officeDocument/2006/relationships/image" Target="../media/image1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1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5" Type="http://schemas.openxmlformats.org/officeDocument/2006/relationships/image" Target="../media/image14.gif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gif"/><Relationship Id="rId7" Type="http://schemas.openxmlformats.org/officeDocument/2006/relationships/image" Target="../media/image1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gif"/><Relationship Id="rId11" Type="http://schemas.openxmlformats.org/officeDocument/2006/relationships/image" Target="../media/image5.gif"/><Relationship Id="rId5" Type="http://schemas.openxmlformats.org/officeDocument/2006/relationships/image" Target="../media/image16.gif"/><Relationship Id="rId10" Type="http://schemas.openxmlformats.org/officeDocument/2006/relationships/image" Target="../media/image19.png"/><Relationship Id="rId4" Type="http://schemas.openxmlformats.org/officeDocument/2006/relationships/image" Target="../media/image9.gif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gif"/><Relationship Id="rId7" Type="http://schemas.openxmlformats.org/officeDocument/2006/relationships/image" Target="../media/image2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10" Type="http://schemas.openxmlformats.org/officeDocument/2006/relationships/image" Target="../media/image19.jpg"/><Relationship Id="rId4" Type="http://schemas.openxmlformats.org/officeDocument/2006/relationships/image" Target="../media/image9.gif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924800" cy="609600"/>
          </a:xfrm>
        </p:spPr>
        <p:txBody>
          <a:bodyPr>
            <a:normAutofit/>
          </a:bodyPr>
          <a:lstStyle/>
          <a:p>
            <a:r>
              <a:rPr lang="en-US" dirty="0"/>
              <a:t>CS 138		       			       Spring 2026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67002"/>
            <a:ext cx="7848600" cy="631825"/>
          </a:xfrm>
        </p:spPr>
        <p:txBody>
          <a:bodyPr>
            <a:normAutofit/>
          </a:bodyPr>
          <a:lstStyle/>
          <a:p>
            <a:r>
              <a:rPr lang="en-US" sz="3400" dirty="0"/>
              <a:t>Lecture 26: Machine Learning Security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4643183"/>
            <a:ext cx="7848600" cy="631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39A442-3D77-9C60-3237-3F13829FD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50" y="3429000"/>
            <a:ext cx="2882900" cy="341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ots connected to each other&#10;&#10;Description automatically generated">
            <a:extLst>
              <a:ext uri="{FF2B5EF4-FFF2-40B4-BE49-F238E27FC236}">
                <a16:creationId xmlns:a16="http://schemas.microsoft.com/office/drawing/2014/main" id="{63E21856-A129-CCBF-26AE-E10868C7B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69"/>
          <a:stretch/>
        </p:blipFill>
        <p:spPr>
          <a:xfrm>
            <a:off x="0" y="3554828"/>
            <a:ext cx="4806122" cy="2558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876B5D-6AC6-366D-F935-09D6B5E27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Input Manipulation: Malware Clustering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C842-441F-585E-5BBE-5CA84CD19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Clustering is used to characterize related malware and generate network signatures </a:t>
            </a:r>
          </a:p>
          <a:p>
            <a:endParaRPr lang="en-US" dirty="0"/>
          </a:p>
          <a:p>
            <a:r>
              <a:rPr lang="en-US" dirty="0"/>
              <a:t>Poisoning attacks can prevent ML from accurately identifying clusters</a:t>
            </a:r>
          </a:p>
          <a:p>
            <a:endParaRPr lang="en-US" dirty="0"/>
          </a:p>
        </p:txBody>
      </p:sp>
      <p:pic>
        <p:nvPicPr>
          <p:cNvPr id="6" name="Picture 5" descr="A group of dots connected to each other&#10;&#10;Description automatically generated">
            <a:extLst>
              <a:ext uri="{FF2B5EF4-FFF2-40B4-BE49-F238E27FC236}">
                <a16:creationId xmlns:a16="http://schemas.microsoft.com/office/drawing/2014/main" id="{F04BD13C-41E6-35D0-FE9D-089BF41F4A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13" t="26602" b="20194"/>
          <a:stretch/>
        </p:blipFill>
        <p:spPr>
          <a:xfrm>
            <a:off x="457200" y="5537200"/>
            <a:ext cx="1676400" cy="1320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1B79B3D-3348-B28A-E174-CFCC6D691509}"/>
              </a:ext>
            </a:extLst>
          </p:cNvPr>
          <p:cNvGrpSpPr/>
          <p:nvPr/>
        </p:nvGrpSpPr>
        <p:grpSpPr>
          <a:xfrm>
            <a:off x="4806122" y="3708009"/>
            <a:ext cx="4337878" cy="2865331"/>
            <a:chOff x="4806122" y="3765550"/>
            <a:chExt cx="4337878" cy="28653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34D763-1F85-542B-1E05-B95C239D2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6122" y="3765550"/>
              <a:ext cx="4337878" cy="217356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30A944-38BC-A46E-D184-C929D35A9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52910" b="3030"/>
            <a:stretch/>
          </p:blipFill>
          <p:spPr>
            <a:xfrm>
              <a:off x="4922494" y="6134170"/>
              <a:ext cx="3660000" cy="19980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859DA2-F914-65D7-5790-C3A1232EB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8" t="-11658" b="-1"/>
            <a:stretch/>
          </p:blipFill>
          <p:spPr>
            <a:xfrm>
              <a:off x="4953000" y="6400801"/>
              <a:ext cx="4055068" cy="23008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0F0208D-A0E0-119A-450A-E4E754AE78B0}"/>
              </a:ext>
            </a:extLst>
          </p:cNvPr>
          <p:cNvSpPr/>
          <p:nvPr/>
        </p:nvSpPr>
        <p:spPr>
          <a:xfrm>
            <a:off x="457200" y="6477000"/>
            <a:ext cx="16764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5457B7-9B8D-CD62-50A3-A14D52E1DE3E}"/>
              </a:ext>
            </a:extLst>
          </p:cNvPr>
          <p:cNvSpPr/>
          <p:nvPr/>
        </p:nvSpPr>
        <p:spPr>
          <a:xfrm>
            <a:off x="1564861" y="4988168"/>
            <a:ext cx="568739" cy="4526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B57901-6246-541C-9B64-E3B2F66B6D6C}"/>
              </a:ext>
            </a:extLst>
          </p:cNvPr>
          <p:cNvSpPr/>
          <p:nvPr/>
        </p:nvSpPr>
        <p:spPr>
          <a:xfrm>
            <a:off x="3275258" y="4805109"/>
            <a:ext cx="568739" cy="4526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7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5F35E-BADB-0CE5-FF37-6BE21FE38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7AB04-D666-FF7C-9E19-55BC5DD6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ML Stages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8A3AD-7E9D-F79B-7CFA-D000C1461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Training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BE725B-EB69-799E-DA0A-F372AF81B3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Inference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BAE4AE-E0EA-D24E-8A37-1CC3E88D55E0}"/>
              </a:ext>
            </a:extLst>
          </p:cNvPr>
          <p:cNvGrpSpPr/>
          <p:nvPr/>
        </p:nvGrpSpPr>
        <p:grpSpPr>
          <a:xfrm>
            <a:off x="-86541" y="2438400"/>
            <a:ext cx="1506899" cy="3973993"/>
            <a:chOff x="-86541" y="2438400"/>
            <a:chExt cx="1506899" cy="3973993"/>
          </a:xfrm>
        </p:grpSpPr>
        <p:pic>
          <p:nvPicPr>
            <p:cNvPr id="7" name="Picture 6" descr="A dog sitting on a bench&#10;&#10;Description automatically generated">
              <a:extLst>
                <a:ext uri="{FF2B5EF4-FFF2-40B4-BE49-F238E27FC236}">
                  <a16:creationId xmlns:a16="http://schemas.microsoft.com/office/drawing/2014/main" id="{45F6294A-F9A3-9521-4B5B-53D0FF2DD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079" y="5624994"/>
              <a:ext cx="787399" cy="787399"/>
            </a:xfrm>
            <a:prstGeom prst="rect">
              <a:avLst/>
            </a:prstGeom>
          </p:spPr>
        </p:pic>
        <p:pic>
          <p:nvPicPr>
            <p:cNvPr id="8" name="Picture 7" descr="A dog running in grass with a stick in its mouth&#10;&#10;Description automatically generated">
              <a:extLst>
                <a:ext uri="{FF2B5EF4-FFF2-40B4-BE49-F238E27FC236}">
                  <a16:creationId xmlns:a16="http://schemas.microsoft.com/office/drawing/2014/main" id="{35D2F8B1-3A9B-66F9-7B47-6CE4A1942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208725"/>
              <a:ext cx="963158" cy="639762"/>
            </a:xfrm>
            <a:prstGeom prst="rect">
              <a:avLst/>
            </a:prstGeom>
          </p:spPr>
        </p:pic>
        <p:pic>
          <p:nvPicPr>
            <p:cNvPr id="9" name="Picture 8" descr="A white cat in a glass bowl&#10;&#10;Description automatically generated">
              <a:extLst>
                <a:ext uri="{FF2B5EF4-FFF2-40B4-BE49-F238E27FC236}">
                  <a16:creationId xmlns:a16="http://schemas.microsoft.com/office/drawing/2014/main" id="{F888D317-E26B-4B22-E739-6F2C95932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260" y="4819610"/>
              <a:ext cx="913946" cy="681944"/>
            </a:xfrm>
            <a:prstGeom prst="rect">
              <a:avLst/>
            </a:prstGeom>
          </p:spPr>
        </p:pic>
        <p:pic>
          <p:nvPicPr>
            <p:cNvPr id="11" name="Picture 10" descr="A close up of a cat&#10;&#10;Description automatically generated">
              <a:extLst>
                <a:ext uri="{FF2B5EF4-FFF2-40B4-BE49-F238E27FC236}">
                  <a16:creationId xmlns:a16="http://schemas.microsoft.com/office/drawing/2014/main" id="{DDC570D2-E3A7-7D14-316B-E0AEC48CE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438400"/>
              <a:ext cx="963158" cy="639762"/>
            </a:xfrm>
            <a:prstGeom prst="rect">
              <a:avLst/>
            </a:prstGeom>
          </p:spPr>
        </p:pic>
        <p:pic>
          <p:nvPicPr>
            <p:cNvPr id="12" name="Picture 11" descr="A fluffy dog with its tongue out&#10;&#10;Description automatically generated">
              <a:extLst>
                <a:ext uri="{FF2B5EF4-FFF2-40B4-BE49-F238E27FC236}">
                  <a16:creationId xmlns:a16="http://schemas.microsoft.com/office/drawing/2014/main" id="{B8A54980-012D-AD67-36CB-E3AB29D9D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260" y="4042347"/>
              <a:ext cx="949098" cy="65382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CFAE76-CA95-25C7-003D-704CBE9A1B5B}"/>
                </a:ext>
              </a:extLst>
            </p:cNvPr>
            <p:cNvSpPr txBox="1"/>
            <p:nvPr/>
          </p:nvSpPr>
          <p:spPr>
            <a:xfrm>
              <a:off x="-76199" y="2552248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0FC951-811E-5A89-E45C-AD6485B9D15A}"/>
                </a:ext>
              </a:extLst>
            </p:cNvPr>
            <p:cNvSpPr txBox="1"/>
            <p:nvPr/>
          </p:nvSpPr>
          <p:spPr>
            <a:xfrm>
              <a:off x="-76200" y="4975916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2CE707-0787-95F9-EB37-049CB2B0C062}"/>
                </a:ext>
              </a:extLst>
            </p:cNvPr>
            <p:cNvSpPr txBox="1"/>
            <p:nvPr/>
          </p:nvSpPr>
          <p:spPr>
            <a:xfrm>
              <a:off x="-86541" y="330062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Dog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11169C-5374-2726-1F01-53DCB76948E3}"/>
                </a:ext>
              </a:extLst>
            </p:cNvPr>
            <p:cNvSpPr txBox="1"/>
            <p:nvPr/>
          </p:nvSpPr>
          <p:spPr>
            <a:xfrm>
              <a:off x="-74459" y="418459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Dog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938B3F-563A-1EE1-2438-6321F4886098}"/>
                </a:ext>
              </a:extLst>
            </p:cNvPr>
            <p:cNvSpPr txBox="1"/>
            <p:nvPr/>
          </p:nvSpPr>
          <p:spPr>
            <a:xfrm>
              <a:off x="-74459" y="577451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Dog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n 18">
                <a:extLst>
                  <a:ext uri="{FF2B5EF4-FFF2-40B4-BE49-F238E27FC236}">
                    <a16:creationId xmlns:a16="http://schemas.microsoft.com/office/drawing/2014/main" id="{F72A552D-665C-EFB8-0498-652C7DDA4F9D}"/>
                  </a:ext>
                </a:extLst>
              </p:cNvPr>
              <p:cNvSpPr/>
              <p:nvPr/>
            </p:nvSpPr>
            <p:spPr>
              <a:xfrm>
                <a:off x="3209408" y="3613438"/>
                <a:ext cx="1085339" cy="1511640"/>
              </a:xfrm>
              <a:prstGeom prst="can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ML Model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an 18">
                <a:extLst>
                  <a:ext uri="{FF2B5EF4-FFF2-40B4-BE49-F238E27FC236}">
                    <a16:creationId xmlns:a16="http://schemas.microsoft.com/office/drawing/2014/main" id="{9C2CC008-203A-F0F9-713C-B08046D410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408" y="3613438"/>
                <a:ext cx="1085339" cy="1511640"/>
              </a:xfrm>
              <a:prstGeom prst="can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AB04872A-B2FB-5E6B-11AE-05F36FCBF733}"/>
              </a:ext>
            </a:extLst>
          </p:cNvPr>
          <p:cNvGrpSpPr/>
          <p:nvPr/>
        </p:nvGrpSpPr>
        <p:grpSpPr>
          <a:xfrm>
            <a:off x="1332478" y="2438400"/>
            <a:ext cx="1357504" cy="3951288"/>
            <a:chOff x="1332478" y="2438400"/>
            <a:chExt cx="1357504" cy="395128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53DED8A-4094-FDDB-55F4-180D48BB7C5D}"/>
                </a:ext>
              </a:extLst>
            </p:cNvPr>
            <p:cNvSpPr/>
            <p:nvPr/>
          </p:nvSpPr>
          <p:spPr>
            <a:xfrm>
              <a:off x="1965060" y="2438400"/>
              <a:ext cx="724922" cy="395128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Machine Learning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5259AAA-F06B-9F3F-4524-BF4595B37A8C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1420358" y="2758281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19EC49B-FE21-C0BD-5F0A-1B5004DC1EBE}"/>
                </a:ext>
              </a:extLst>
            </p:cNvPr>
            <p:cNvCxnSpPr/>
            <p:nvPr/>
          </p:nvCxnSpPr>
          <p:spPr>
            <a:xfrm>
              <a:off x="1420358" y="3528606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00925F6-A405-0193-A60C-D4F78EEC024B}"/>
                </a:ext>
              </a:extLst>
            </p:cNvPr>
            <p:cNvCxnSpPr/>
            <p:nvPr/>
          </p:nvCxnSpPr>
          <p:spPr>
            <a:xfrm>
              <a:off x="1420358" y="4353859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327B2F9-2DDB-41D0-3E08-9A5F46031542}"/>
                </a:ext>
              </a:extLst>
            </p:cNvPr>
            <p:cNvCxnSpPr/>
            <p:nvPr/>
          </p:nvCxnSpPr>
          <p:spPr>
            <a:xfrm>
              <a:off x="1385206" y="5160582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4DA29A7-19B2-8E74-C485-AE13BE01A533}"/>
                </a:ext>
              </a:extLst>
            </p:cNvPr>
            <p:cNvCxnSpPr/>
            <p:nvPr/>
          </p:nvCxnSpPr>
          <p:spPr>
            <a:xfrm>
              <a:off x="1332478" y="6017362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EBDA497-249C-7A77-5209-57DB6600CA33}"/>
              </a:ext>
            </a:extLst>
          </p:cNvPr>
          <p:cNvCxnSpPr/>
          <p:nvPr/>
        </p:nvCxnSpPr>
        <p:spPr>
          <a:xfrm>
            <a:off x="2664706" y="4381994"/>
            <a:ext cx="54470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n 28">
                <a:extLst>
                  <a:ext uri="{FF2B5EF4-FFF2-40B4-BE49-F238E27FC236}">
                    <a16:creationId xmlns:a16="http://schemas.microsoft.com/office/drawing/2014/main" id="{8643A2A8-C93F-637B-A49F-3AB41E9D2D9C}"/>
                  </a:ext>
                </a:extLst>
              </p:cNvPr>
              <p:cNvSpPr/>
              <p:nvPr/>
            </p:nvSpPr>
            <p:spPr>
              <a:xfrm>
                <a:off x="6178170" y="3626174"/>
                <a:ext cx="1085339" cy="1511640"/>
              </a:xfrm>
              <a:prstGeom prst="can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ML Model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Can 28">
                <a:extLst>
                  <a:ext uri="{FF2B5EF4-FFF2-40B4-BE49-F238E27FC236}">
                    <a16:creationId xmlns:a16="http://schemas.microsoft.com/office/drawing/2014/main" id="{BBC325A4-3C57-40FF-0D4B-87B1C34390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170" y="3626174"/>
                <a:ext cx="1085339" cy="1511640"/>
              </a:xfrm>
              <a:prstGeom prst="can">
                <a:avLst/>
              </a:prstGeom>
              <a:blipFill>
                <a:blip r:embed="rId8"/>
                <a:stretch>
                  <a:fillRect/>
                </a:stretch>
              </a:blipFill>
              <a:ln w="190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E8A5BD22-81A3-00FC-7301-2A34A8F9ADBE}"/>
              </a:ext>
            </a:extLst>
          </p:cNvPr>
          <p:cNvGrpSpPr/>
          <p:nvPr/>
        </p:nvGrpSpPr>
        <p:grpSpPr>
          <a:xfrm>
            <a:off x="4698443" y="3669960"/>
            <a:ext cx="4526770" cy="621075"/>
            <a:chOff x="4698443" y="3669960"/>
            <a:chExt cx="4526770" cy="62107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24DAB6C-8DA7-BA55-97B2-DB639F5049A8}"/>
                </a:ext>
              </a:extLst>
            </p:cNvPr>
            <p:cNvGrpSpPr/>
            <p:nvPr/>
          </p:nvGrpSpPr>
          <p:grpSpPr>
            <a:xfrm>
              <a:off x="4698443" y="3669960"/>
              <a:ext cx="4526770" cy="621075"/>
              <a:chOff x="4698443" y="3669960"/>
              <a:chExt cx="4526770" cy="621075"/>
            </a:xfrm>
          </p:grpSpPr>
          <p:pic>
            <p:nvPicPr>
              <p:cNvPr id="31" name="Picture 30" descr="A cat lying down looking at the camera&#10;&#10;Description automatically generated">
                <a:extLst>
                  <a:ext uri="{FF2B5EF4-FFF2-40B4-BE49-F238E27FC236}">
                    <a16:creationId xmlns:a16="http://schemas.microsoft.com/office/drawing/2014/main" id="{4D79016C-5504-2510-1884-FF24BECDCA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8443" y="3669960"/>
                <a:ext cx="935025" cy="62107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8F337F28-4FFA-3991-CECC-4ABC3C8728EE}"/>
                  </a:ext>
                </a:extLst>
              </p:cNvPr>
              <p:cNvCxnSpPr/>
              <p:nvPr/>
            </p:nvCxnSpPr>
            <p:spPr>
              <a:xfrm>
                <a:off x="5633468" y="4042347"/>
                <a:ext cx="544702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982AB4AD-0B91-6B4A-1F59-DB2A46B1B795}"/>
                  </a:ext>
                </a:extLst>
              </p:cNvPr>
              <p:cNvCxnSpPr/>
              <p:nvPr/>
            </p:nvCxnSpPr>
            <p:spPr>
              <a:xfrm>
                <a:off x="7263509" y="4042347"/>
                <a:ext cx="544702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06DE3DE-DD0B-9D29-F2CA-B863538258CE}"/>
                      </a:ext>
                    </a:extLst>
                  </p:cNvPr>
                  <p:cNvSpPr txBox="1"/>
                  <p:nvPr/>
                </p:nvSpPr>
                <p:spPr>
                  <a:xfrm>
                    <a:off x="7759619" y="3815729"/>
                    <a:ext cx="146559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         )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C14FB4E5-8A6E-DBF2-AAB5-7D66E03B49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59619" y="3815729"/>
                    <a:ext cx="1465594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216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43" name="Picture 42" descr="A cat lying down looking at the camera&#10;&#10;Description automatically generated">
              <a:extLst>
                <a:ext uri="{FF2B5EF4-FFF2-40B4-BE49-F238E27FC236}">
                  <a16:creationId xmlns:a16="http://schemas.microsoft.com/office/drawing/2014/main" id="{3A44624B-7FE9-86BB-CECA-07750219D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3904398"/>
              <a:ext cx="569869" cy="3785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DE6558C-17F7-F5DE-E2F3-CF3ACC95E7DE}"/>
              </a:ext>
            </a:extLst>
          </p:cNvPr>
          <p:cNvGrpSpPr/>
          <p:nvPr/>
        </p:nvGrpSpPr>
        <p:grpSpPr>
          <a:xfrm>
            <a:off x="4688216" y="4427073"/>
            <a:ext cx="4536996" cy="621075"/>
            <a:chOff x="4688216" y="4427073"/>
            <a:chExt cx="4536996" cy="62107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94E39E8-9613-D016-68A4-DA135A91C06C}"/>
                </a:ext>
              </a:extLst>
            </p:cNvPr>
            <p:cNvGrpSpPr/>
            <p:nvPr/>
          </p:nvGrpSpPr>
          <p:grpSpPr>
            <a:xfrm>
              <a:off x="4688216" y="4427073"/>
              <a:ext cx="4536996" cy="621075"/>
              <a:chOff x="4688216" y="4427073"/>
              <a:chExt cx="4536996" cy="621075"/>
            </a:xfrm>
          </p:grpSpPr>
          <p:pic>
            <p:nvPicPr>
              <p:cNvPr id="30" name="Picture 29" descr="A close up of a dog&#10;&#10;Description automatically generated">
                <a:extLst>
                  <a:ext uri="{FF2B5EF4-FFF2-40B4-BE49-F238E27FC236}">
                    <a16:creationId xmlns:a16="http://schemas.microsoft.com/office/drawing/2014/main" id="{00319242-7ABD-A28D-505C-4965C872D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8216" y="4427073"/>
                <a:ext cx="935025" cy="62107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E802A752-775B-57A3-D27A-9BE637D3093E}"/>
                  </a:ext>
                </a:extLst>
              </p:cNvPr>
              <p:cNvCxnSpPr/>
              <p:nvPr/>
            </p:nvCxnSpPr>
            <p:spPr>
              <a:xfrm>
                <a:off x="5633468" y="4737611"/>
                <a:ext cx="544702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472B29EC-CDCA-D944-6DF9-F05D93C0F711}"/>
                  </a:ext>
                </a:extLst>
              </p:cNvPr>
              <p:cNvCxnSpPr/>
              <p:nvPr/>
            </p:nvCxnSpPr>
            <p:spPr>
              <a:xfrm>
                <a:off x="7263509" y="4737611"/>
                <a:ext cx="544702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7B80C37B-505A-B91D-B093-BA9B7DA346B7}"/>
                      </a:ext>
                    </a:extLst>
                  </p:cNvPr>
                  <p:cNvSpPr txBox="1"/>
                  <p:nvPr/>
                </p:nvSpPr>
                <p:spPr>
                  <a:xfrm>
                    <a:off x="7759619" y="4514071"/>
                    <a:ext cx="1465593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         )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46F18735-ABCB-F4FE-15AC-FC5032A9E4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59619" y="4514071"/>
                    <a:ext cx="1465593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216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45" name="Picture 44" descr="A close up of a dog&#10;&#10;Description automatically generated">
              <a:extLst>
                <a:ext uri="{FF2B5EF4-FFF2-40B4-BE49-F238E27FC236}">
                  <a16:creationId xmlns:a16="http://schemas.microsoft.com/office/drawing/2014/main" id="{1D080836-C491-0D30-A14E-6332953D3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5442" y="4620035"/>
              <a:ext cx="487705" cy="3239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76231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E641D-4E6E-677A-A488-50FAA64B6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DFE4DE0-10F2-B7DB-6AEB-7916D12DE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Security Goals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D35FA55-3809-1337-D3CC-181975AB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Confidentiality and/or Integrity goals would you like to have for the inference phase?</a:t>
            </a:r>
          </a:p>
        </p:txBody>
      </p:sp>
    </p:spTree>
    <p:extLst>
      <p:ext uri="{BB962C8B-B14F-4D97-AF65-F5344CB8AC3E}">
        <p14:creationId xmlns:p14="http://schemas.microsoft.com/office/powerpoint/2010/main" val="3519787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17039-2A87-9A12-7167-CEDBDF075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Inference-Stage Attacks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341D7-D6EE-2680-C13C-31F8835F6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Confidentiality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9D5FCD-BB58-7172-B9C6-02DD4FEA7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4114800" cy="3951288"/>
          </a:xfrm>
        </p:spPr>
        <p:txBody>
          <a:bodyPr/>
          <a:lstStyle/>
          <a:p>
            <a:r>
              <a:rPr lang="en-US" dirty="0"/>
              <a:t>Membership inference</a:t>
            </a:r>
          </a:p>
          <a:p>
            <a:r>
              <a:rPr lang="en-US" dirty="0"/>
              <a:t>Model inversion</a:t>
            </a:r>
          </a:p>
          <a:p>
            <a:r>
              <a:rPr lang="en-US" dirty="0"/>
              <a:t>Model extraction</a:t>
            </a:r>
          </a:p>
          <a:p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42E0BBE-B027-F497-1F32-C32E196BE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</p:spPr>
        <p:txBody>
          <a:bodyPr/>
          <a:lstStyle/>
          <a:p>
            <a:r>
              <a:rPr lang="en-US" dirty="0"/>
              <a:t>Integrity</a:t>
            </a:r>
          </a:p>
        </p:txBody>
      </p:sp>
    </p:spTree>
    <p:extLst>
      <p:ext uri="{BB962C8B-B14F-4D97-AF65-F5344CB8AC3E}">
        <p14:creationId xmlns:p14="http://schemas.microsoft.com/office/powerpoint/2010/main" val="238879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63993B-4318-054A-0D28-B51B75398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 Inference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30A636-EB95-2D8C-2FEF-868AC6E21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Goal: Given a ML model and a data record, determine whether record was used to train that model </a:t>
            </a:r>
          </a:p>
        </p:txBody>
      </p:sp>
      <p:sp>
        <p:nvSpPr>
          <p:cNvPr id="2" name="Can 1">
            <a:extLst>
              <a:ext uri="{FF2B5EF4-FFF2-40B4-BE49-F238E27FC236}">
                <a16:creationId xmlns:a16="http://schemas.microsoft.com/office/drawing/2014/main" id="{F5C13828-49D1-6900-215A-1A99B5A00D0E}"/>
              </a:ext>
            </a:extLst>
          </p:cNvPr>
          <p:cNvSpPr/>
          <p:nvPr/>
        </p:nvSpPr>
        <p:spPr>
          <a:xfrm>
            <a:off x="7924800" y="844380"/>
            <a:ext cx="1085339" cy="1511640"/>
          </a:xfrm>
          <a:prstGeom prst="can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Target Model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05465E-A176-4628-B7F9-584E48ECBC35}"/>
              </a:ext>
            </a:extLst>
          </p:cNvPr>
          <p:cNvGrpSpPr/>
          <p:nvPr/>
        </p:nvGrpSpPr>
        <p:grpSpPr>
          <a:xfrm>
            <a:off x="1337737" y="3062418"/>
            <a:ext cx="1542539" cy="1968840"/>
            <a:chOff x="1337737" y="3062418"/>
            <a:chExt cx="1542539" cy="1968840"/>
          </a:xfrm>
        </p:grpSpPr>
        <p:sp>
          <p:nvSpPr>
            <p:cNvPr id="3" name="Can 2">
              <a:extLst>
                <a:ext uri="{FF2B5EF4-FFF2-40B4-BE49-F238E27FC236}">
                  <a16:creationId xmlns:a16="http://schemas.microsoft.com/office/drawing/2014/main" id="{9254B96C-D4E8-FA50-63AF-5FC57B7A026B}"/>
                </a:ext>
              </a:extLst>
            </p:cNvPr>
            <p:cNvSpPr/>
            <p:nvPr/>
          </p:nvSpPr>
          <p:spPr>
            <a:xfrm>
              <a:off x="1337737" y="3062418"/>
              <a:ext cx="1085339" cy="1511640"/>
            </a:xfrm>
            <a:prstGeom prst="can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Shadow Model</a:t>
              </a:r>
            </a:p>
          </p:txBody>
        </p:sp>
        <p:sp>
          <p:nvSpPr>
            <p:cNvPr id="4" name="Can 3">
              <a:extLst>
                <a:ext uri="{FF2B5EF4-FFF2-40B4-BE49-F238E27FC236}">
                  <a16:creationId xmlns:a16="http://schemas.microsoft.com/office/drawing/2014/main" id="{AB10E474-DD2B-F85D-635A-0BE85C117DC9}"/>
                </a:ext>
              </a:extLst>
            </p:cNvPr>
            <p:cNvSpPr/>
            <p:nvPr/>
          </p:nvSpPr>
          <p:spPr>
            <a:xfrm>
              <a:off x="1490137" y="3214818"/>
              <a:ext cx="1085339" cy="1511640"/>
            </a:xfrm>
            <a:prstGeom prst="can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Shadow Model</a:t>
              </a:r>
            </a:p>
          </p:txBody>
        </p:sp>
        <p:sp>
          <p:nvSpPr>
            <p:cNvPr id="5" name="Can 4">
              <a:extLst>
                <a:ext uri="{FF2B5EF4-FFF2-40B4-BE49-F238E27FC236}">
                  <a16:creationId xmlns:a16="http://schemas.microsoft.com/office/drawing/2014/main" id="{9D78D96F-2311-F7A4-594E-BB7083182A67}"/>
                </a:ext>
              </a:extLst>
            </p:cNvPr>
            <p:cNvSpPr/>
            <p:nvPr/>
          </p:nvSpPr>
          <p:spPr>
            <a:xfrm>
              <a:off x="1642537" y="3367218"/>
              <a:ext cx="1085339" cy="1511640"/>
            </a:xfrm>
            <a:prstGeom prst="can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Shadow Model</a:t>
              </a:r>
            </a:p>
          </p:txBody>
        </p:sp>
        <p:sp>
          <p:nvSpPr>
            <p:cNvPr id="6" name="Can 5">
              <a:extLst>
                <a:ext uri="{FF2B5EF4-FFF2-40B4-BE49-F238E27FC236}">
                  <a16:creationId xmlns:a16="http://schemas.microsoft.com/office/drawing/2014/main" id="{0C0523BD-9AFE-0036-3551-0E48E0D11A97}"/>
                </a:ext>
              </a:extLst>
            </p:cNvPr>
            <p:cNvSpPr/>
            <p:nvPr/>
          </p:nvSpPr>
          <p:spPr>
            <a:xfrm>
              <a:off x="1794937" y="3519618"/>
              <a:ext cx="1085339" cy="1511640"/>
            </a:xfrm>
            <a:prstGeom prst="can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Shadow Model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7FC4996-BF2D-6815-09F0-C0DA90EA7B97}"/>
              </a:ext>
            </a:extLst>
          </p:cNvPr>
          <p:cNvSpPr txBox="1"/>
          <p:nvPr/>
        </p:nvSpPr>
        <p:spPr>
          <a:xfrm>
            <a:off x="429052" y="2590800"/>
            <a:ext cx="5438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 Train shadow models on same task </a:t>
            </a:r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1C241FF5-2293-CAAB-7ACD-D6898E9973C4}"/>
              </a:ext>
            </a:extLst>
          </p:cNvPr>
          <p:cNvSpPr/>
          <p:nvPr/>
        </p:nvSpPr>
        <p:spPr>
          <a:xfrm>
            <a:off x="5401386" y="4495800"/>
            <a:ext cx="1085339" cy="1511640"/>
          </a:xfrm>
          <a:prstGeom prst="ca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Attack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86E956-DFD0-FC74-63CE-6861EFF14663}"/>
              </a:ext>
            </a:extLst>
          </p:cNvPr>
          <p:cNvSpPr txBox="1"/>
          <p:nvPr/>
        </p:nvSpPr>
        <p:spPr>
          <a:xfrm>
            <a:off x="3413522" y="3213097"/>
            <a:ext cx="57004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 Using shadow models as training set,</a:t>
            </a:r>
          </a:p>
          <a:p>
            <a:r>
              <a:rPr lang="en-US" sz="2400" dirty="0"/>
              <a:t>train attack model on classification task:</a:t>
            </a:r>
          </a:p>
          <a:p>
            <a:r>
              <a:rPr lang="en-US" sz="2400" dirty="0"/>
              <a:t>was x in training set for model 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0E8D4B-442F-CFA7-C0EC-2812EEB19CAB}"/>
              </a:ext>
            </a:extLst>
          </p:cNvPr>
          <p:cNvSpPr txBox="1"/>
          <p:nvPr/>
        </p:nvSpPr>
        <p:spPr>
          <a:xfrm>
            <a:off x="3413522" y="6097709"/>
            <a:ext cx="5421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3. Use attack model to decide whether</a:t>
            </a:r>
          </a:p>
          <a:p>
            <a:r>
              <a:rPr lang="en-US" sz="2400" dirty="0"/>
              <a:t>record was used to train target 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3B2D9F-4B75-6FBD-1C34-B172C52D4C5D}"/>
              </a:ext>
            </a:extLst>
          </p:cNvPr>
          <p:cNvSpPr txBox="1"/>
          <p:nvPr/>
        </p:nvSpPr>
        <p:spPr>
          <a:xfrm>
            <a:off x="6529616" y="5590909"/>
            <a:ext cx="2669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83-92% accuracy</a:t>
            </a:r>
          </a:p>
        </p:txBody>
      </p:sp>
    </p:spTree>
    <p:extLst>
      <p:ext uri="{BB962C8B-B14F-4D97-AF65-F5344CB8AC3E}">
        <p14:creationId xmlns:p14="http://schemas.microsoft.com/office/powerpoint/2010/main" val="316067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49D4-E9B1-407E-28CE-947B88DC8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Inversion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B815-52A7-5144-F257-9A8EB9938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Learn (private) training data from ML outputs</a:t>
            </a:r>
          </a:p>
        </p:txBody>
      </p:sp>
      <p:sp>
        <p:nvSpPr>
          <p:cNvPr id="4" name="Can 3">
            <a:extLst>
              <a:ext uri="{FF2B5EF4-FFF2-40B4-BE49-F238E27FC236}">
                <a16:creationId xmlns:a16="http://schemas.microsoft.com/office/drawing/2014/main" id="{85AC5153-4FE5-BB74-10F7-AD91321913F6}"/>
              </a:ext>
            </a:extLst>
          </p:cNvPr>
          <p:cNvSpPr/>
          <p:nvPr/>
        </p:nvSpPr>
        <p:spPr>
          <a:xfrm>
            <a:off x="3079927" y="2242214"/>
            <a:ext cx="1085339" cy="881980"/>
          </a:xfrm>
          <a:prstGeom prst="can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ML Model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1FC830-A7C9-C981-904A-BD30A3B27BB4}"/>
              </a:ext>
            </a:extLst>
          </p:cNvPr>
          <p:cNvGrpSpPr/>
          <p:nvPr/>
        </p:nvGrpSpPr>
        <p:grpSpPr>
          <a:xfrm>
            <a:off x="1600200" y="2350725"/>
            <a:ext cx="4526770" cy="621075"/>
            <a:chOff x="4698443" y="3734685"/>
            <a:chExt cx="4526770" cy="62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90477F0-1E1E-53C1-8FED-89C072BF2A53}"/>
                </a:ext>
              </a:extLst>
            </p:cNvPr>
            <p:cNvGrpSpPr/>
            <p:nvPr/>
          </p:nvGrpSpPr>
          <p:grpSpPr>
            <a:xfrm>
              <a:off x="4698443" y="3734685"/>
              <a:ext cx="4526770" cy="621075"/>
              <a:chOff x="4698443" y="3734685"/>
              <a:chExt cx="4526770" cy="621075"/>
            </a:xfrm>
          </p:grpSpPr>
          <p:pic>
            <p:nvPicPr>
              <p:cNvPr id="8" name="Picture 7" descr="A cat lying down looking at the camera&#10;&#10;Description automatically generated">
                <a:extLst>
                  <a:ext uri="{FF2B5EF4-FFF2-40B4-BE49-F238E27FC236}">
                    <a16:creationId xmlns:a16="http://schemas.microsoft.com/office/drawing/2014/main" id="{A77F2B33-DA05-3D35-0DF2-0716C3053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8443" y="3734685"/>
                <a:ext cx="935025" cy="62107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B347E7AB-37BE-8226-2C79-88D79C48A6FD}"/>
                  </a:ext>
                </a:extLst>
              </p:cNvPr>
              <p:cNvCxnSpPr/>
              <p:nvPr/>
            </p:nvCxnSpPr>
            <p:spPr>
              <a:xfrm>
                <a:off x="5633468" y="4042347"/>
                <a:ext cx="544702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EB4CAA23-0018-4EC3-9A4C-735066A49DDD}"/>
                  </a:ext>
                </a:extLst>
              </p:cNvPr>
              <p:cNvCxnSpPr/>
              <p:nvPr/>
            </p:nvCxnSpPr>
            <p:spPr>
              <a:xfrm>
                <a:off x="7263509" y="4042347"/>
                <a:ext cx="544702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B6171696-C958-260A-6AAC-9E4E556D71C0}"/>
                      </a:ext>
                    </a:extLst>
                  </p:cNvPr>
                  <p:cNvSpPr txBox="1"/>
                  <p:nvPr/>
                </p:nvSpPr>
                <p:spPr>
                  <a:xfrm>
                    <a:off x="7759619" y="3746160"/>
                    <a:ext cx="146559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         )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B6171696-C958-260A-6AAC-9E4E556D71C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59619" y="3746160"/>
                    <a:ext cx="1465594" cy="46166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16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7" name="Picture 6" descr="A cat lying down looking at the camera&#10;&#10;Description automatically generated">
              <a:extLst>
                <a:ext uri="{FF2B5EF4-FFF2-40B4-BE49-F238E27FC236}">
                  <a16:creationId xmlns:a16="http://schemas.microsoft.com/office/drawing/2014/main" id="{63C9DF03-5789-4DA0-75FD-F24491D3A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3822360"/>
              <a:ext cx="569869" cy="3785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9" name="Arc 18">
            <a:extLst>
              <a:ext uri="{FF2B5EF4-FFF2-40B4-BE49-F238E27FC236}">
                <a16:creationId xmlns:a16="http://schemas.microsoft.com/office/drawing/2014/main" id="{E4AB6BC3-6924-53F4-D236-7C8734211BF9}"/>
              </a:ext>
            </a:extLst>
          </p:cNvPr>
          <p:cNvSpPr/>
          <p:nvPr/>
        </p:nvSpPr>
        <p:spPr>
          <a:xfrm rot="10800000">
            <a:off x="2164308" y="1905000"/>
            <a:ext cx="3454957" cy="1683406"/>
          </a:xfrm>
          <a:prstGeom prst="arc">
            <a:avLst>
              <a:gd name="adj1" fmla="val 11122293"/>
              <a:gd name="adj2" fmla="val 20882150"/>
            </a:avLst>
          </a:prstGeom>
          <a:ln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941430-ADD5-644B-A1B7-F52C7D2D5925}"/>
              </a:ext>
            </a:extLst>
          </p:cNvPr>
          <p:cNvSpPr txBox="1"/>
          <p:nvPr/>
        </p:nvSpPr>
        <p:spPr>
          <a:xfrm>
            <a:off x="3657600" y="358140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?</a:t>
            </a:r>
          </a:p>
        </p:txBody>
      </p:sp>
      <p:pic>
        <p:nvPicPr>
          <p:cNvPr id="22" name="Picture 21" descr="A graph of different types of indicators&#10;&#10;Description automatically generated with medium confidence">
            <a:extLst>
              <a:ext uri="{FF2B5EF4-FFF2-40B4-BE49-F238E27FC236}">
                <a16:creationId xmlns:a16="http://schemas.microsoft.com/office/drawing/2014/main" id="{C5266A5D-4D31-7D5F-B1AE-67F528EF4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72" y="4043065"/>
            <a:ext cx="4725885" cy="278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D0BA4-A61D-6A6B-49C4-BFE3E5E68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980DF-519F-02E7-1AE8-44FF6F8E5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Learn model parameters given black-box access</a:t>
            </a:r>
          </a:p>
          <a:p>
            <a:endParaRPr lang="en-US" dirty="0"/>
          </a:p>
          <a:p>
            <a:r>
              <a:rPr lang="en-US" dirty="0"/>
              <a:t>For logistic regressions w/ confidence values: ask multiple queries, solve system of equations</a:t>
            </a:r>
          </a:p>
          <a:p>
            <a:r>
              <a:rPr lang="en-US" dirty="0"/>
              <a:t>For decision trees: for each leaf, search for constraints that stay on leaf</a:t>
            </a:r>
          </a:p>
          <a:p>
            <a:endParaRPr lang="en-US" dirty="0"/>
          </a:p>
        </p:txBody>
      </p:sp>
      <p:pic>
        <p:nvPicPr>
          <p:cNvPr id="5" name="Picture 4" descr="A table with numbers and percentages&#10;&#10;Description automatically generated">
            <a:extLst>
              <a:ext uri="{FF2B5EF4-FFF2-40B4-BE49-F238E27FC236}">
                <a16:creationId xmlns:a16="http://schemas.microsoft.com/office/drawing/2014/main" id="{4FC2075C-B8B3-FC76-A307-4439248AD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9"/>
          <a:stretch/>
        </p:blipFill>
        <p:spPr>
          <a:xfrm>
            <a:off x="294835" y="4292809"/>
            <a:ext cx="3450102" cy="19126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1BDB0DF-206F-4744-BCD9-EDC6320A18A4}"/>
              </a:ext>
            </a:extLst>
          </p:cNvPr>
          <p:cNvGrpSpPr/>
          <p:nvPr/>
        </p:nvGrpSpPr>
        <p:grpSpPr>
          <a:xfrm>
            <a:off x="3981157" y="4295376"/>
            <a:ext cx="5144086" cy="1929982"/>
            <a:chOff x="609600" y="4488180"/>
            <a:chExt cx="5144086" cy="1929982"/>
          </a:xfrm>
        </p:grpSpPr>
        <p:pic>
          <p:nvPicPr>
            <p:cNvPr id="7" name="Picture 6" descr="A table with numbers and text&#10;&#10;Description automatically generated">
              <a:extLst>
                <a:ext uri="{FF2B5EF4-FFF2-40B4-BE49-F238E27FC236}">
                  <a16:creationId xmlns:a16="http://schemas.microsoft.com/office/drawing/2014/main" id="{B7F16F94-CF15-0B14-1644-4FC68D657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9" r="28929"/>
            <a:stretch/>
          </p:blipFill>
          <p:spPr>
            <a:xfrm>
              <a:off x="3010486" y="4490525"/>
              <a:ext cx="1866314" cy="1927637"/>
            </a:xfrm>
            <a:prstGeom prst="rect">
              <a:avLst/>
            </a:prstGeom>
          </p:spPr>
        </p:pic>
        <p:pic>
          <p:nvPicPr>
            <p:cNvPr id="8" name="Picture 7" descr="A table with numbers and text&#10;&#10;Description automatically generated">
              <a:extLst>
                <a:ext uri="{FF2B5EF4-FFF2-40B4-BE49-F238E27FC236}">
                  <a16:creationId xmlns:a16="http://schemas.microsoft.com/office/drawing/2014/main" id="{1B205DED-B4B2-03E7-10EE-4FC76B0BC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627"/>
            <a:stretch/>
          </p:blipFill>
          <p:spPr>
            <a:xfrm>
              <a:off x="609600" y="4488180"/>
              <a:ext cx="2438400" cy="1927637"/>
            </a:xfrm>
            <a:prstGeom prst="rect">
              <a:avLst/>
            </a:prstGeom>
          </p:spPr>
        </p:pic>
        <p:pic>
          <p:nvPicPr>
            <p:cNvPr id="9" name="Picture 8" descr="A table with numbers and text&#10;&#10;Description automatically generated">
              <a:extLst>
                <a:ext uri="{FF2B5EF4-FFF2-40B4-BE49-F238E27FC236}">
                  <a16:creationId xmlns:a16="http://schemas.microsoft.com/office/drawing/2014/main" id="{15F81C0D-71E5-F69F-0CBC-86034BCB5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18"/>
            <a:stretch/>
          </p:blipFill>
          <p:spPr>
            <a:xfrm>
              <a:off x="4876800" y="4488180"/>
              <a:ext cx="876886" cy="19276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484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17039-2A87-9A12-7167-CEDBDF075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Inference-Stage Attacks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341D7-D6EE-2680-C13C-31F8835F6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Confidentiality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9D5FCD-BB58-7172-B9C6-02DD4FEA7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4114800" cy="3951288"/>
          </a:xfrm>
        </p:spPr>
        <p:txBody>
          <a:bodyPr/>
          <a:lstStyle/>
          <a:p>
            <a:r>
              <a:rPr lang="en-US" dirty="0"/>
              <a:t>Membership inference</a:t>
            </a:r>
          </a:p>
          <a:p>
            <a:r>
              <a:rPr lang="en-US" dirty="0"/>
              <a:t>Training data extraction</a:t>
            </a:r>
          </a:p>
          <a:p>
            <a:r>
              <a:rPr lang="en-US" dirty="0"/>
              <a:t>Model extraction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D6231-FBA6-403D-3BB1-96C1765EE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Integrity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F12085F-2BDD-0E64-F3B5-2FBC1367EF1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</p:spTree>
    <p:extLst>
      <p:ext uri="{BB962C8B-B14F-4D97-AF65-F5344CB8AC3E}">
        <p14:creationId xmlns:p14="http://schemas.microsoft.com/office/powerpoint/2010/main" val="2184612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154CF-BB79-265B-196E-F87A5AB0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Direct Adversarial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8F2F83-FFB2-28DB-3338-39C92B63A5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686800" cy="4876800"/>
              </a:xfrm>
            </p:spPr>
            <p:txBody>
              <a:bodyPr/>
              <a:lstStyle/>
              <a:p>
                <a:r>
                  <a:rPr lang="en-US" dirty="0"/>
                  <a:t>Consider a linear model: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want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, 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dirty="0"/>
                  <a:t> differ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8F2F83-FFB2-28DB-3338-39C92B63A5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686800" cy="4876800"/>
              </a:xfrm>
              <a:blipFill>
                <a:blip r:embed="rId3"/>
                <a:stretch>
                  <a:fillRect l="-731"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74A85E8F-3B7A-01CC-E9F4-7BF273D8944D}"/>
              </a:ext>
            </a:extLst>
          </p:cNvPr>
          <p:cNvGrpSpPr/>
          <p:nvPr/>
        </p:nvGrpSpPr>
        <p:grpSpPr>
          <a:xfrm>
            <a:off x="4398898" y="1766110"/>
            <a:ext cx="441306" cy="1600200"/>
            <a:chOff x="2036698" y="2971800"/>
            <a:chExt cx="441306" cy="1600200"/>
          </a:xfrm>
        </p:grpSpPr>
        <p:sp>
          <p:nvSpPr>
            <p:cNvPr id="4" name="Left Bracket 3">
              <a:extLst>
                <a:ext uri="{FF2B5EF4-FFF2-40B4-BE49-F238E27FC236}">
                  <a16:creationId xmlns:a16="http://schemas.microsoft.com/office/drawing/2014/main" id="{5DBB4C66-A59A-5A1C-ADA6-A38325326D47}"/>
                </a:ext>
              </a:extLst>
            </p:cNvPr>
            <p:cNvSpPr/>
            <p:nvPr/>
          </p:nvSpPr>
          <p:spPr>
            <a:xfrm>
              <a:off x="2036698" y="2971800"/>
              <a:ext cx="96902" cy="1600200"/>
            </a:xfrm>
            <a:prstGeom prst="leftBracket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Left Bracket 4">
              <a:extLst>
                <a:ext uri="{FF2B5EF4-FFF2-40B4-BE49-F238E27FC236}">
                  <a16:creationId xmlns:a16="http://schemas.microsoft.com/office/drawing/2014/main" id="{B8FC2AA7-E94C-3B2F-9FB1-B00BBB35EE34}"/>
                </a:ext>
              </a:extLst>
            </p:cNvPr>
            <p:cNvSpPr/>
            <p:nvPr/>
          </p:nvSpPr>
          <p:spPr>
            <a:xfrm rot="10800000">
              <a:off x="2341498" y="2971800"/>
              <a:ext cx="96902" cy="1600200"/>
            </a:xfrm>
            <a:prstGeom prst="leftBracket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FF8734E-D1C5-693D-8A76-082379859940}"/>
                    </a:ext>
                  </a:extLst>
                </p:cNvPr>
                <p:cNvSpPr txBox="1"/>
                <p:nvPr/>
              </p:nvSpPr>
              <p:spPr>
                <a:xfrm>
                  <a:off x="2082018" y="2975317"/>
                  <a:ext cx="32835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FF8734E-D1C5-693D-8A76-0823798599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2018" y="2975317"/>
                  <a:ext cx="328359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704" r="-3704"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945101F-9F78-94A2-3D0D-5979E16343D6}"/>
                    </a:ext>
                  </a:extLst>
                </p:cNvPr>
                <p:cNvSpPr txBox="1"/>
                <p:nvPr/>
              </p:nvSpPr>
              <p:spPr>
                <a:xfrm>
                  <a:off x="2094231" y="4136097"/>
                  <a:ext cx="3407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945101F-9F78-94A2-3D0D-5979E16343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31" y="4136097"/>
                  <a:ext cx="340799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571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50D420B-BDF3-9ABC-6056-2246D8599E72}"/>
                    </a:ext>
                  </a:extLst>
                </p:cNvPr>
                <p:cNvSpPr txBox="1"/>
                <p:nvPr/>
              </p:nvSpPr>
              <p:spPr>
                <a:xfrm>
                  <a:off x="2079672" y="3300884"/>
                  <a:ext cx="3336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50D420B-BDF3-9ABC-6056-2246D8599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672" y="3300884"/>
                  <a:ext cx="3336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704" r="-3704" b="-2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21B06E-10F2-9160-91BB-AF21DF040DE3}"/>
                </a:ext>
              </a:extLst>
            </p:cNvPr>
            <p:cNvSpPr txBox="1"/>
            <p:nvPr/>
          </p:nvSpPr>
          <p:spPr>
            <a:xfrm rot="5400000">
              <a:off x="2085589" y="3763024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15FF6A-EDEB-763C-44F2-77640FE2C9F9}"/>
                  </a:ext>
                </a:extLst>
              </p:cNvPr>
              <p:cNvSpPr txBox="1"/>
              <p:nvPr/>
            </p:nvSpPr>
            <p:spPr>
              <a:xfrm>
                <a:off x="4475188" y="3403740"/>
                <a:ext cx="2671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15FF6A-EDEB-763C-44F2-77640FE2C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188" y="3403740"/>
                <a:ext cx="267124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FAC15D75-8B50-DB4C-66AD-36A10E9D14AB}"/>
              </a:ext>
            </a:extLst>
          </p:cNvPr>
          <p:cNvGrpSpPr/>
          <p:nvPr/>
        </p:nvGrpSpPr>
        <p:grpSpPr>
          <a:xfrm>
            <a:off x="5334000" y="1766110"/>
            <a:ext cx="441306" cy="1600200"/>
            <a:chOff x="2036698" y="2971800"/>
            <a:chExt cx="441306" cy="1600200"/>
          </a:xfrm>
        </p:grpSpPr>
        <p:sp>
          <p:nvSpPr>
            <p:cNvPr id="13" name="Left Bracket 12">
              <a:extLst>
                <a:ext uri="{FF2B5EF4-FFF2-40B4-BE49-F238E27FC236}">
                  <a16:creationId xmlns:a16="http://schemas.microsoft.com/office/drawing/2014/main" id="{7F93F80F-4E6A-14FC-780D-6E428219E164}"/>
                </a:ext>
              </a:extLst>
            </p:cNvPr>
            <p:cNvSpPr/>
            <p:nvPr/>
          </p:nvSpPr>
          <p:spPr>
            <a:xfrm>
              <a:off x="2036698" y="2971800"/>
              <a:ext cx="96902" cy="1600200"/>
            </a:xfrm>
            <a:prstGeom prst="leftBracket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B43AA77A-0C98-3198-16F7-776F8AD51843}"/>
                </a:ext>
              </a:extLst>
            </p:cNvPr>
            <p:cNvSpPr/>
            <p:nvPr/>
          </p:nvSpPr>
          <p:spPr>
            <a:xfrm rot="10800000">
              <a:off x="2341498" y="2971800"/>
              <a:ext cx="96902" cy="1600200"/>
            </a:xfrm>
            <a:prstGeom prst="leftBracket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3B714B7-B281-1556-2477-02213E5C4F3B}"/>
                    </a:ext>
                  </a:extLst>
                </p:cNvPr>
                <p:cNvSpPr txBox="1"/>
                <p:nvPr/>
              </p:nvSpPr>
              <p:spPr>
                <a:xfrm>
                  <a:off x="2082018" y="2975317"/>
                  <a:ext cx="2873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3B714B7-B281-1556-2477-02213E5C4F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2018" y="2975317"/>
                  <a:ext cx="287323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8333"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C1009CF-CCF9-ACD5-BFB1-9C7E625F07B2}"/>
                    </a:ext>
                  </a:extLst>
                </p:cNvPr>
                <p:cNvSpPr txBox="1"/>
                <p:nvPr/>
              </p:nvSpPr>
              <p:spPr>
                <a:xfrm>
                  <a:off x="2094231" y="4136097"/>
                  <a:ext cx="3067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C1009CF-CCF9-ACD5-BFB1-9C7E625F07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31" y="4136097"/>
                  <a:ext cx="306751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8000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B9980D8-5F07-B744-5F3C-D710A52BFA40}"/>
                    </a:ext>
                  </a:extLst>
                </p:cNvPr>
                <p:cNvSpPr txBox="1"/>
                <p:nvPr/>
              </p:nvSpPr>
              <p:spPr>
                <a:xfrm>
                  <a:off x="2079672" y="3300884"/>
                  <a:ext cx="2926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B9980D8-5F07-B744-5F3C-D710A52BFA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672" y="3300884"/>
                  <a:ext cx="292644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8333" r="-4167" b="-2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9ECE851-0594-980C-4717-30A596675ED5}"/>
                </a:ext>
              </a:extLst>
            </p:cNvPr>
            <p:cNvSpPr txBox="1"/>
            <p:nvPr/>
          </p:nvSpPr>
          <p:spPr>
            <a:xfrm rot="5400000">
              <a:off x="2085589" y="3763024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641AF81-D262-F15F-72AE-1FB0AD0D946D}"/>
                  </a:ext>
                </a:extLst>
              </p:cNvPr>
              <p:cNvSpPr txBox="1"/>
              <p:nvPr/>
            </p:nvSpPr>
            <p:spPr>
              <a:xfrm>
                <a:off x="4925080" y="2258433"/>
                <a:ext cx="28693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⋅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641AF81-D262-F15F-72AE-1FB0AD0D9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080" y="2258433"/>
                <a:ext cx="286938" cy="615553"/>
              </a:xfrm>
              <a:prstGeom prst="rect">
                <a:avLst/>
              </a:prstGeom>
              <a:blipFill>
                <a:blip r:embed="rId11"/>
                <a:stretch>
                  <a:fillRect l="-4167" r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C94FF07-A8E6-24A7-D1F7-05591123E7FE}"/>
                  </a:ext>
                </a:extLst>
              </p:cNvPr>
              <p:cNvSpPr txBox="1"/>
              <p:nvPr/>
            </p:nvSpPr>
            <p:spPr>
              <a:xfrm>
                <a:off x="5403509" y="3403740"/>
                <a:ext cx="2577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C94FF07-A8E6-24A7-D1F7-05591123E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509" y="3403740"/>
                <a:ext cx="257763" cy="369332"/>
              </a:xfrm>
              <a:prstGeom prst="rect">
                <a:avLst/>
              </a:prstGeom>
              <a:blipFill>
                <a:blip r:embed="rId12"/>
                <a:stretch>
                  <a:fillRect l="-23810" t="-35484" r="-9524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479B93-1D0F-9C87-087B-7635B931DEA8}"/>
                  </a:ext>
                </a:extLst>
              </p:cNvPr>
              <p:cNvSpPr txBox="1"/>
              <p:nvPr/>
            </p:nvSpPr>
            <p:spPr>
              <a:xfrm>
                <a:off x="3098527" y="2410461"/>
                <a:ext cx="11614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479B93-1D0F-9C87-087B-7635B931D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527" y="2410461"/>
                <a:ext cx="1161472" cy="369332"/>
              </a:xfrm>
              <a:prstGeom prst="rect">
                <a:avLst/>
              </a:prstGeom>
              <a:blipFill>
                <a:blip r:embed="rId13"/>
                <a:stretch>
                  <a:fillRect l="-4301" t="-36667" r="-107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A close-up of a square&#10;&#10;Description automatically generated">
            <a:extLst>
              <a:ext uri="{FF2B5EF4-FFF2-40B4-BE49-F238E27FC236}">
                <a16:creationId xmlns:a16="http://schemas.microsoft.com/office/drawing/2014/main" id="{5F1BD9E8-8E7A-5190-6BA5-D7A024D5EB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"/>
          <a:stretch/>
        </p:blipFill>
        <p:spPr>
          <a:xfrm>
            <a:off x="1143000" y="4225178"/>
            <a:ext cx="6858000" cy="2632822"/>
          </a:xfrm>
          <a:prstGeom prst="rect">
            <a:avLst/>
          </a:prstGeom>
        </p:spPr>
      </p:pic>
      <p:pic>
        <p:nvPicPr>
          <p:cNvPr id="24" name="Picture 23" descr="A monkey sitting on a log&#10;&#10;Description automatically generated">
            <a:extLst>
              <a:ext uri="{FF2B5EF4-FFF2-40B4-BE49-F238E27FC236}">
                <a16:creationId xmlns:a16="http://schemas.microsoft.com/office/drawing/2014/main" id="{885BCFB8-89FF-63C3-3C6E-3DED929B44A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" b="14889"/>
          <a:stretch/>
        </p:blipFill>
        <p:spPr>
          <a:xfrm>
            <a:off x="7872174" y="4343400"/>
            <a:ext cx="1271826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2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52B72-72FA-6D86-27CA-185BECF44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Real-World Adversarial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64C3DDFD-777F-B24F-A54F-FEDA210B56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Goal: Modify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Goal: Defeat facial recognition 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64C3DDFD-777F-B24F-A54F-FEDA210B56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2" t="-2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speed limit sign with black text&#10;&#10;Description automatically generated">
            <a:extLst>
              <a:ext uri="{FF2B5EF4-FFF2-40B4-BE49-F238E27FC236}">
                <a16:creationId xmlns:a16="http://schemas.microsoft.com/office/drawing/2014/main" id="{1A0D3741-0319-FA9C-E26C-A597403B1B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5" r="11200"/>
          <a:stretch/>
        </p:blipFill>
        <p:spPr>
          <a:xfrm>
            <a:off x="4540349" y="1295400"/>
            <a:ext cx="819260" cy="1066800"/>
          </a:xfrm>
          <a:prstGeom prst="rect">
            <a:avLst/>
          </a:prstGeom>
        </p:spPr>
      </p:pic>
      <p:pic>
        <p:nvPicPr>
          <p:cNvPr id="15" name="Picture 14" descr="A red stop sign with white text&#10;&#10;Description automatically generated">
            <a:extLst>
              <a:ext uri="{FF2B5EF4-FFF2-40B4-BE49-F238E27FC236}">
                <a16:creationId xmlns:a16="http://schemas.microsoft.com/office/drawing/2014/main" id="{5C38C627-9F36-A5DC-D82D-935F791DB7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"/>
          <a:stretch/>
        </p:blipFill>
        <p:spPr>
          <a:xfrm>
            <a:off x="685800" y="2438400"/>
            <a:ext cx="7772400" cy="127527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2DE1FA5-134D-5C68-4276-768BC6473AA5}"/>
              </a:ext>
            </a:extLst>
          </p:cNvPr>
          <p:cNvGrpSpPr/>
          <p:nvPr/>
        </p:nvGrpSpPr>
        <p:grpSpPr>
          <a:xfrm>
            <a:off x="914400" y="3809806"/>
            <a:ext cx="7315200" cy="369332"/>
            <a:chOff x="914400" y="4343206"/>
            <a:chExt cx="7315200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31D38B-51EE-3CF9-96F5-6C3F2A0F1722}"/>
                </a:ext>
              </a:extLst>
            </p:cNvPr>
            <p:cNvSpPr txBox="1"/>
            <p:nvPr/>
          </p:nvSpPr>
          <p:spPr>
            <a:xfrm>
              <a:off x="914400" y="4343206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100%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FE0C8C-D35E-63B6-9BC3-482E86875B58}"/>
                </a:ext>
              </a:extLst>
            </p:cNvPr>
            <p:cNvSpPr txBox="1"/>
            <p:nvPr/>
          </p:nvSpPr>
          <p:spPr>
            <a:xfrm>
              <a:off x="2590800" y="4343206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77.3%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8D48E2-988B-0BA7-C630-A75130A7E025}"/>
                </a:ext>
              </a:extLst>
            </p:cNvPr>
            <p:cNvSpPr txBox="1"/>
            <p:nvPr/>
          </p:nvSpPr>
          <p:spPr>
            <a:xfrm>
              <a:off x="4184714" y="4343206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66.7%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589C2A-02D4-14CC-1E90-D0431A0C11B7}"/>
                </a:ext>
              </a:extLst>
            </p:cNvPr>
            <p:cNvSpPr txBox="1"/>
            <p:nvPr/>
          </p:nvSpPr>
          <p:spPr>
            <a:xfrm>
              <a:off x="5842356" y="4343206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100%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7CA16C9-A468-860C-6566-C586C5C223F1}"/>
                </a:ext>
              </a:extLst>
            </p:cNvPr>
            <p:cNvSpPr txBox="1"/>
            <p:nvPr/>
          </p:nvSpPr>
          <p:spPr>
            <a:xfrm>
              <a:off x="7583269" y="434320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80%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02F83768-BE01-9C0F-F2CC-0C78A6362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12" y="4727009"/>
            <a:ext cx="1905000" cy="1911414"/>
          </a:xfrm>
          <a:prstGeom prst="rect">
            <a:avLst/>
          </a:prstGeom>
        </p:spPr>
      </p:pic>
      <p:pic>
        <p:nvPicPr>
          <p:cNvPr id="25" name="Picture 24" descr="A person with curly hair wearing pink and purple glasses&#10;&#10;Description automatically generated">
            <a:extLst>
              <a:ext uri="{FF2B5EF4-FFF2-40B4-BE49-F238E27FC236}">
                <a16:creationId xmlns:a16="http://schemas.microsoft.com/office/drawing/2014/main" id="{45734D9E-ECC8-C03B-281F-BE78A5FD9B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169" y="4719975"/>
            <a:ext cx="1905000" cy="191141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F0B72D5-B2EA-93CA-4493-9AF679AB7A40}"/>
              </a:ext>
            </a:extLst>
          </p:cNvPr>
          <p:cNvSpPr txBox="1"/>
          <p:nvPr/>
        </p:nvSpPr>
        <p:spPr>
          <a:xfrm>
            <a:off x="3806532" y="620379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Brad Pitt</a:t>
            </a:r>
          </a:p>
        </p:txBody>
      </p:sp>
    </p:spTree>
    <p:extLst>
      <p:ext uri="{BB962C8B-B14F-4D97-AF65-F5344CB8AC3E}">
        <p14:creationId xmlns:p14="http://schemas.microsoft.com/office/powerpoint/2010/main" val="187034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53046-4F8B-B9F9-7E4A-05949222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Machine Learning</a:t>
            </a:r>
          </a:p>
        </p:txBody>
      </p:sp>
      <p:pic>
        <p:nvPicPr>
          <p:cNvPr id="4" name="Picture 3" descr="A rabbit wearing sunglasses and a hat&#10;&#10;Description automatically generated">
            <a:extLst>
              <a:ext uri="{FF2B5EF4-FFF2-40B4-BE49-F238E27FC236}">
                <a16:creationId xmlns:a16="http://schemas.microsoft.com/office/drawing/2014/main" id="{06CD8BAB-E4A3-080B-6698-C7DA93A6E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2834736"/>
            <a:ext cx="1739900" cy="1155700"/>
          </a:xfrm>
          <a:prstGeom prst="rect">
            <a:avLst/>
          </a:prstGeom>
        </p:spPr>
      </p:pic>
      <p:pic>
        <p:nvPicPr>
          <p:cNvPr id="6" name="Picture 5" descr="A white dog with long hair&#10;&#10;Description automatically generated">
            <a:extLst>
              <a:ext uri="{FF2B5EF4-FFF2-40B4-BE49-F238E27FC236}">
                <a16:creationId xmlns:a16="http://schemas.microsoft.com/office/drawing/2014/main" id="{0A27BB99-26F1-B100-1149-1EC5400A5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65119"/>
            <a:ext cx="1828800" cy="1104900"/>
          </a:xfrm>
          <a:prstGeom prst="rect">
            <a:avLst/>
          </a:prstGeom>
        </p:spPr>
      </p:pic>
      <p:pic>
        <p:nvPicPr>
          <p:cNvPr id="8" name="Picture 7" descr="A dog sitting on a bench&#10;&#10;Description automatically generated">
            <a:extLst>
              <a:ext uri="{FF2B5EF4-FFF2-40B4-BE49-F238E27FC236}">
                <a16:creationId xmlns:a16="http://schemas.microsoft.com/office/drawing/2014/main" id="{25EC2638-D805-1363-A9CD-9C68273D1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4019358"/>
            <a:ext cx="1422400" cy="1422400"/>
          </a:xfrm>
          <a:prstGeom prst="rect">
            <a:avLst/>
          </a:prstGeom>
        </p:spPr>
      </p:pic>
      <p:pic>
        <p:nvPicPr>
          <p:cNvPr id="10" name="Picture 9" descr="A close up of a dog&#10;&#10;Description automatically generated">
            <a:extLst>
              <a:ext uri="{FF2B5EF4-FFF2-40B4-BE49-F238E27FC236}">
                <a16:creationId xmlns:a16="http://schemas.microsoft.com/office/drawing/2014/main" id="{CA0D1F74-FFF9-3E78-0462-FC82E6D75A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543" y="4152708"/>
            <a:ext cx="1739900" cy="1155700"/>
          </a:xfrm>
          <a:prstGeom prst="rect">
            <a:avLst/>
          </a:prstGeom>
        </p:spPr>
      </p:pic>
      <p:pic>
        <p:nvPicPr>
          <p:cNvPr id="12" name="Picture 11" descr="A dog running in grass with a stick in its mouth&#10;&#10;Description automatically generated">
            <a:extLst>
              <a:ext uri="{FF2B5EF4-FFF2-40B4-BE49-F238E27FC236}">
                <a16:creationId xmlns:a16="http://schemas.microsoft.com/office/drawing/2014/main" id="{CB9FDCFC-1046-3585-790E-E6DB2C7F31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1558654"/>
            <a:ext cx="1739900" cy="1155700"/>
          </a:xfrm>
          <a:prstGeom prst="rect">
            <a:avLst/>
          </a:prstGeom>
        </p:spPr>
      </p:pic>
      <p:pic>
        <p:nvPicPr>
          <p:cNvPr id="14" name="Picture 13" descr="A puppy sitting in the grass&#10;&#10;Description automatically generated">
            <a:extLst>
              <a:ext uri="{FF2B5EF4-FFF2-40B4-BE49-F238E27FC236}">
                <a16:creationId xmlns:a16="http://schemas.microsoft.com/office/drawing/2014/main" id="{F80A349E-E636-D35C-DE56-D7996B2F0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1309858"/>
            <a:ext cx="1422400" cy="1422400"/>
          </a:xfrm>
          <a:prstGeom prst="rect">
            <a:avLst/>
          </a:prstGeom>
        </p:spPr>
      </p:pic>
      <p:pic>
        <p:nvPicPr>
          <p:cNvPr id="16" name="Picture 15" descr="A cat in a bowl&#10;&#10;Description automatically generated">
            <a:extLst>
              <a:ext uri="{FF2B5EF4-FFF2-40B4-BE49-F238E27FC236}">
                <a16:creationId xmlns:a16="http://schemas.microsoft.com/office/drawing/2014/main" id="{F46DAC21-EFE1-310C-2CA0-A08FC950FF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3" y="2865119"/>
            <a:ext cx="1638300" cy="1231900"/>
          </a:xfrm>
          <a:prstGeom prst="rect">
            <a:avLst/>
          </a:prstGeom>
        </p:spPr>
      </p:pic>
      <p:pic>
        <p:nvPicPr>
          <p:cNvPr id="18" name="Picture 17" descr="A white cat in a glass bowl&#10;&#10;Description automatically generated">
            <a:extLst>
              <a:ext uri="{FF2B5EF4-FFF2-40B4-BE49-F238E27FC236}">
                <a16:creationId xmlns:a16="http://schemas.microsoft.com/office/drawing/2014/main" id="{387F49D6-94E8-7595-B36C-CCDF8E9BAE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89" y="2865119"/>
            <a:ext cx="1651000" cy="1231900"/>
          </a:xfrm>
          <a:prstGeom prst="rect">
            <a:avLst/>
          </a:prstGeom>
        </p:spPr>
      </p:pic>
      <p:pic>
        <p:nvPicPr>
          <p:cNvPr id="20" name="Picture 19" descr="A cat lying on a white surface&#10;&#10;Description automatically generated">
            <a:extLst>
              <a:ext uri="{FF2B5EF4-FFF2-40B4-BE49-F238E27FC236}">
                <a16:creationId xmlns:a16="http://schemas.microsoft.com/office/drawing/2014/main" id="{3F601E89-FB04-6A03-5736-18CCDAA580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5625914"/>
            <a:ext cx="1739900" cy="1155700"/>
          </a:xfrm>
          <a:prstGeom prst="rect">
            <a:avLst/>
          </a:prstGeom>
        </p:spPr>
      </p:pic>
      <p:pic>
        <p:nvPicPr>
          <p:cNvPr id="22" name="Picture 21" descr="A cat lying down looking at the camera&#10;&#10;Description automatically generated">
            <a:extLst>
              <a:ext uri="{FF2B5EF4-FFF2-40B4-BE49-F238E27FC236}">
                <a16:creationId xmlns:a16="http://schemas.microsoft.com/office/drawing/2014/main" id="{0B7AD75E-BD81-49AD-13D4-E3E90342D2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034" y="4229100"/>
            <a:ext cx="1739900" cy="1155700"/>
          </a:xfrm>
          <a:prstGeom prst="rect">
            <a:avLst/>
          </a:prstGeom>
        </p:spPr>
      </p:pic>
      <p:pic>
        <p:nvPicPr>
          <p:cNvPr id="24" name="Picture 23" descr="A cat lying on a white staircase&#10;&#10;Description automatically generated">
            <a:extLst>
              <a:ext uri="{FF2B5EF4-FFF2-40B4-BE49-F238E27FC236}">
                <a16:creationId xmlns:a16="http://schemas.microsoft.com/office/drawing/2014/main" id="{B3E6CB52-8BDA-330C-8FD1-540A8B6B9A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1" y="4229100"/>
            <a:ext cx="1816100" cy="1104900"/>
          </a:xfrm>
          <a:prstGeom prst="rect">
            <a:avLst/>
          </a:prstGeom>
        </p:spPr>
      </p:pic>
      <p:pic>
        <p:nvPicPr>
          <p:cNvPr id="26" name="Picture 25" descr="A cat with its mouth open&#10;&#10;Description automatically generated">
            <a:extLst>
              <a:ext uri="{FF2B5EF4-FFF2-40B4-BE49-F238E27FC236}">
                <a16:creationId xmlns:a16="http://schemas.microsoft.com/office/drawing/2014/main" id="{56325C0B-7978-5206-C10B-CBA124EBBA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5" y="5513364"/>
            <a:ext cx="1739900" cy="1155700"/>
          </a:xfrm>
          <a:prstGeom prst="rect">
            <a:avLst/>
          </a:prstGeom>
        </p:spPr>
      </p:pic>
      <p:pic>
        <p:nvPicPr>
          <p:cNvPr id="28" name="Picture 27" descr="A cat with its mouth open&#10;&#10;Description automatically generated">
            <a:extLst>
              <a:ext uri="{FF2B5EF4-FFF2-40B4-BE49-F238E27FC236}">
                <a16:creationId xmlns:a16="http://schemas.microsoft.com/office/drawing/2014/main" id="{F952EDB0-A6C6-6D86-44FC-201EEE46E2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89" y="5513364"/>
            <a:ext cx="1676400" cy="1206500"/>
          </a:xfrm>
          <a:prstGeom prst="rect">
            <a:avLst/>
          </a:prstGeom>
        </p:spPr>
      </p:pic>
      <p:pic>
        <p:nvPicPr>
          <p:cNvPr id="30" name="Picture 29" descr="A hand touching a cat's head&#10;&#10;Description automatically generated">
            <a:extLst>
              <a:ext uri="{FF2B5EF4-FFF2-40B4-BE49-F238E27FC236}">
                <a16:creationId xmlns:a16="http://schemas.microsoft.com/office/drawing/2014/main" id="{ED423F1A-3B09-9366-8F7B-34E2014D64F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589" y="1524000"/>
            <a:ext cx="1905000" cy="1066800"/>
          </a:xfrm>
          <a:prstGeom prst="rect">
            <a:avLst/>
          </a:prstGeom>
        </p:spPr>
      </p:pic>
      <p:pic>
        <p:nvPicPr>
          <p:cNvPr id="32" name="Picture 31" descr="A close up of a cat&#10;&#10;Description automatically generated">
            <a:extLst>
              <a:ext uri="{FF2B5EF4-FFF2-40B4-BE49-F238E27FC236}">
                <a16:creationId xmlns:a16="http://schemas.microsoft.com/office/drawing/2014/main" id="{BA3E855D-BE2A-C18C-4CCB-9870D69DFC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5" y="1552513"/>
            <a:ext cx="1739900" cy="1155700"/>
          </a:xfrm>
          <a:prstGeom prst="rect">
            <a:avLst/>
          </a:prstGeom>
        </p:spPr>
      </p:pic>
      <p:pic>
        <p:nvPicPr>
          <p:cNvPr id="34" name="Picture 33" descr="A fluffy dog with its tongue out&#10;&#10;Description automatically generated">
            <a:extLst>
              <a:ext uri="{FF2B5EF4-FFF2-40B4-BE49-F238E27FC236}">
                <a16:creationId xmlns:a16="http://schemas.microsoft.com/office/drawing/2014/main" id="{8B6BBB0B-E376-D24A-E2BE-7B45CBC7D9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5513364"/>
            <a:ext cx="17145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64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A9DD3-6C54-DA43-AC2D-57B7EC7D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Security Attacks on ML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472AA-8D0E-29B3-1E4A-F2BA1117C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220912"/>
            <a:ext cx="3931920" cy="639762"/>
          </a:xfrm>
        </p:spPr>
        <p:txBody>
          <a:bodyPr/>
          <a:lstStyle/>
          <a:p>
            <a:r>
              <a:rPr lang="en-US" dirty="0"/>
              <a:t>Confidentiality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4F273-1D56-3699-6E9D-D98A5080D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982912"/>
            <a:ext cx="3931920" cy="3951288"/>
          </a:xfrm>
        </p:spPr>
        <p:txBody>
          <a:bodyPr/>
          <a:lstStyle/>
          <a:p>
            <a:r>
              <a:rPr lang="en-US" dirty="0"/>
              <a:t>training data</a:t>
            </a:r>
          </a:p>
          <a:p>
            <a:r>
              <a:rPr lang="en-US" dirty="0"/>
              <a:t>model parameters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4AC200-3D52-E68A-AF72-5B8028F46B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4880" y="2220912"/>
            <a:ext cx="3931920" cy="639762"/>
          </a:xfrm>
        </p:spPr>
        <p:txBody>
          <a:bodyPr/>
          <a:lstStyle/>
          <a:p>
            <a:r>
              <a:rPr lang="en-US" dirty="0"/>
              <a:t>Integrity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04F0F1-A966-4A38-5D0D-B651B5413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4880" y="2982912"/>
            <a:ext cx="3931920" cy="3951288"/>
          </a:xfrm>
        </p:spPr>
        <p:txBody>
          <a:bodyPr/>
          <a:lstStyle/>
          <a:p>
            <a:r>
              <a:rPr lang="en-US" dirty="0"/>
              <a:t>Model poisoning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6DBA5AA-11A1-7006-7F59-9F6E7682D53E}"/>
              </a:ext>
            </a:extLst>
          </p:cNvPr>
          <p:cNvSpPr txBox="1">
            <a:spLocks/>
          </p:cNvSpPr>
          <p:nvPr/>
        </p:nvSpPr>
        <p:spPr>
          <a:xfrm>
            <a:off x="609600" y="3886200"/>
            <a:ext cx="82296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Inference-Stage Attacks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BBC8A85-1B3A-0EE1-EAEA-09CB8A3FD9D7}"/>
              </a:ext>
            </a:extLst>
          </p:cNvPr>
          <p:cNvSpPr txBox="1">
            <a:spLocks/>
          </p:cNvSpPr>
          <p:nvPr/>
        </p:nvSpPr>
        <p:spPr>
          <a:xfrm>
            <a:off x="609600" y="4811712"/>
            <a:ext cx="3931920" cy="639762"/>
          </a:xfrm>
          <a:prstGeom prst="rect">
            <a:avLst/>
          </a:prstGeom>
          <a:noFill/>
          <a:ln w="444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Confidentiality</a:t>
            </a:r>
            <a:endParaRPr lang="en-US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D3EAFBE7-01EA-512C-3947-54D7C8EAB9B3}"/>
              </a:ext>
            </a:extLst>
          </p:cNvPr>
          <p:cNvSpPr txBox="1">
            <a:spLocks/>
          </p:cNvSpPr>
          <p:nvPr/>
        </p:nvSpPr>
        <p:spPr>
          <a:xfrm>
            <a:off x="609600" y="5573712"/>
            <a:ext cx="4114800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Membership inference</a:t>
            </a:r>
          </a:p>
          <a:p>
            <a:r>
              <a:rPr lang="en-US"/>
              <a:t>Training data extraction</a:t>
            </a:r>
          </a:p>
          <a:p>
            <a:r>
              <a:rPr lang="en-US"/>
              <a:t>Model extraction</a:t>
            </a:r>
          </a:p>
          <a:p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AD3E45B-658F-7D8E-7A9F-FCD868FF6D8A}"/>
              </a:ext>
            </a:extLst>
          </p:cNvPr>
          <p:cNvSpPr txBox="1">
            <a:spLocks/>
          </p:cNvSpPr>
          <p:nvPr/>
        </p:nvSpPr>
        <p:spPr>
          <a:xfrm>
            <a:off x="4907280" y="4811712"/>
            <a:ext cx="3931920" cy="639762"/>
          </a:xfrm>
          <a:prstGeom prst="rect">
            <a:avLst/>
          </a:prstGeom>
          <a:noFill/>
          <a:ln w="444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Integrity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49C93956-4D86-B6CF-70D9-140B4A4AD16D}"/>
              </a:ext>
            </a:extLst>
          </p:cNvPr>
          <p:cNvSpPr txBox="1">
            <a:spLocks/>
          </p:cNvSpPr>
          <p:nvPr/>
        </p:nvSpPr>
        <p:spPr>
          <a:xfrm>
            <a:off x="4907280" y="5573712"/>
            <a:ext cx="3931920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Adversarial Examples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48C97EC-A468-3F41-E7F4-CF6A9D09F159}"/>
              </a:ext>
            </a:extLst>
          </p:cNvPr>
          <p:cNvSpPr txBox="1">
            <a:spLocks/>
          </p:cNvSpPr>
          <p:nvPr/>
        </p:nvSpPr>
        <p:spPr>
          <a:xfrm>
            <a:off x="457200" y="1295400"/>
            <a:ext cx="82296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Training-Stage Attacks</a:t>
            </a:r>
          </a:p>
        </p:txBody>
      </p:sp>
    </p:spTree>
    <p:extLst>
      <p:ext uri="{BB962C8B-B14F-4D97-AF65-F5344CB8AC3E}">
        <p14:creationId xmlns:p14="http://schemas.microsoft.com/office/powerpoint/2010/main" val="2446963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0939-44AA-0B32-2F88-1126A5E51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Defending against ML 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07D25-C67E-A660-9EBE-7CFFD5114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Outlier mitigation: </a:t>
            </a:r>
            <a:r>
              <a:rPr lang="en-US" dirty="0"/>
              <a:t>detect examples outside normal distribution and mitigate their impact on final model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Differentially-private training: </a:t>
            </a:r>
            <a:r>
              <a:rPr lang="en-US" dirty="0"/>
              <a:t>ensure that there is no significant difference if datapoint is in training set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Gradient masking: </a:t>
            </a:r>
            <a:r>
              <a:rPr lang="en-US" dirty="0"/>
              <a:t>minimize model sensitivity during training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Explainable AI: </a:t>
            </a:r>
            <a:r>
              <a:rPr lang="en-US" dirty="0"/>
              <a:t>justify decisions to (human) auditor</a:t>
            </a:r>
          </a:p>
          <a:p>
            <a:endParaRPr lang="en-US" dirty="0"/>
          </a:p>
          <a:p>
            <a:r>
              <a:rPr lang="en-US" dirty="0"/>
              <a:t>Active area of research</a:t>
            </a:r>
          </a:p>
        </p:txBody>
      </p:sp>
    </p:spTree>
    <p:extLst>
      <p:ext uri="{BB962C8B-B14F-4D97-AF65-F5344CB8AC3E}">
        <p14:creationId xmlns:p14="http://schemas.microsoft.com/office/powerpoint/2010/main" val="395112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1A779-E010-7102-E538-22C10B84C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Security</a:t>
            </a:r>
          </a:p>
        </p:txBody>
      </p:sp>
      <p:pic>
        <p:nvPicPr>
          <p:cNvPr id="5" name="Content Placeholder 4" descr="A cartoon of a person digging a pile of snow&#10;&#10;AI-generated content may be incorrect.">
            <a:extLst>
              <a:ext uri="{FF2B5EF4-FFF2-40B4-BE49-F238E27FC236}">
                <a16:creationId xmlns:a16="http://schemas.microsoft.com/office/drawing/2014/main" id="{7E8D8214-2477-3A57-D6F7-CA1C4D21A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50" y="1524000"/>
            <a:ext cx="4330700" cy="5126612"/>
          </a:xfrm>
        </p:spPr>
      </p:pic>
    </p:spTree>
    <p:extLst>
      <p:ext uri="{BB962C8B-B14F-4D97-AF65-F5344CB8AC3E}">
        <p14:creationId xmlns:p14="http://schemas.microsoft.com/office/powerpoint/2010/main" val="3155075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5AE8E-2B3F-F153-1D48-A7BB0E7B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ML Stages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FFB2B-43C1-A43F-6491-639C12D47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Training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72CE4-2AFD-F68B-158C-8E5B67661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Inference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000F70-7CA0-EBF4-195F-9EFD8D7E8CEC}"/>
              </a:ext>
            </a:extLst>
          </p:cNvPr>
          <p:cNvGrpSpPr/>
          <p:nvPr/>
        </p:nvGrpSpPr>
        <p:grpSpPr>
          <a:xfrm>
            <a:off x="-86541" y="2438400"/>
            <a:ext cx="1506899" cy="3973993"/>
            <a:chOff x="-86541" y="2438400"/>
            <a:chExt cx="1506899" cy="3973993"/>
          </a:xfrm>
        </p:grpSpPr>
        <p:pic>
          <p:nvPicPr>
            <p:cNvPr id="7" name="Picture 6" descr="A dog sitting on a bench&#10;&#10;Description automatically generated">
              <a:extLst>
                <a:ext uri="{FF2B5EF4-FFF2-40B4-BE49-F238E27FC236}">
                  <a16:creationId xmlns:a16="http://schemas.microsoft.com/office/drawing/2014/main" id="{174D2697-C774-7748-D69F-F88948E62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079" y="5624994"/>
              <a:ext cx="787399" cy="787399"/>
            </a:xfrm>
            <a:prstGeom prst="rect">
              <a:avLst/>
            </a:prstGeom>
          </p:spPr>
        </p:pic>
        <p:pic>
          <p:nvPicPr>
            <p:cNvPr id="8" name="Picture 7" descr="A dog running in grass with a stick in its mouth&#10;&#10;Description automatically generated">
              <a:extLst>
                <a:ext uri="{FF2B5EF4-FFF2-40B4-BE49-F238E27FC236}">
                  <a16:creationId xmlns:a16="http://schemas.microsoft.com/office/drawing/2014/main" id="{0BE11BE2-E1E5-81B7-ED0A-460D59F39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208725"/>
              <a:ext cx="963158" cy="639762"/>
            </a:xfrm>
            <a:prstGeom prst="rect">
              <a:avLst/>
            </a:prstGeom>
          </p:spPr>
        </p:pic>
        <p:pic>
          <p:nvPicPr>
            <p:cNvPr id="9" name="Picture 8" descr="A white cat in a glass bowl&#10;&#10;Description automatically generated">
              <a:extLst>
                <a:ext uri="{FF2B5EF4-FFF2-40B4-BE49-F238E27FC236}">
                  <a16:creationId xmlns:a16="http://schemas.microsoft.com/office/drawing/2014/main" id="{14711654-5021-672B-5815-DD2EC7D2F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260" y="4819610"/>
              <a:ext cx="913946" cy="681944"/>
            </a:xfrm>
            <a:prstGeom prst="rect">
              <a:avLst/>
            </a:prstGeom>
          </p:spPr>
        </p:pic>
        <p:pic>
          <p:nvPicPr>
            <p:cNvPr id="11" name="Picture 10" descr="A close up of a cat&#10;&#10;Description automatically generated">
              <a:extLst>
                <a:ext uri="{FF2B5EF4-FFF2-40B4-BE49-F238E27FC236}">
                  <a16:creationId xmlns:a16="http://schemas.microsoft.com/office/drawing/2014/main" id="{D027F6BD-77E2-4C95-FE2F-3CDB24C89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438400"/>
              <a:ext cx="963158" cy="639762"/>
            </a:xfrm>
            <a:prstGeom prst="rect">
              <a:avLst/>
            </a:prstGeom>
          </p:spPr>
        </p:pic>
        <p:pic>
          <p:nvPicPr>
            <p:cNvPr id="12" name="Picture 11" descr="A fluffy dog with its tongue out&#10;&#10;Description automatically generated">
              <a:extLst>
                <a:ext uri="{FF2B5EF4-FFF2-40B4-BE49-F238E27FC236}">
                  <a16:creationId xmlns:a16="http://schemas.microsoft.com/office/drawing/2014/main" id="{B3E312C3-E40C-6B05-CED0-A529D9355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260" y="4042347"/>
              <a:ext cx="949098" cy="65382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6A70AD-60CF-D669-C49A-61BE0DED048B}"/>
                </a:ext>
              </a:extLst>
            </p:cNvPr>
            <p:cNvSpPr txBox="1"/>
            <p:nvPr/>
          </p:nvSpPr>
          <p:spPr>
            <a:xfrm>
              <a:off x="-76199" y="2552248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C95618-4ADC-B680-87B2-C273B4D0E41C}"/>
                </a:ext>
              </a:extLst>
            </p:cNvPr>
            <p:cNvSpPr txBox="1"/>
            <p:nvPr/>
          </p:nvSpPr>
          <p:spPr>
            <a:xfrm>
              <a:off x="-76200" y="4975916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645904-D698-F1AF-ADB0-723644DD4E0D}"/>
                </a:ext>
              </a:extLst>
            </p:cNvPr>
            <p:cNvSpPr txBox="1"/>
            <p:nvPr/>
          </p:nvSpPr>
          <p:spPr>
            <a:xfrm>
              <a:off x="-86541" y="330062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Dog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CFF658-2476-50F9-3250-2623C2F9109F}"/>
                </a:ext>
              </a:extLst>
            </p:cNvPr>
            <p:cNvSpPr txBox="1"/>
            <p:nvPr/>
          </p:nvSpPr>
          <p:spPr>
            <a:xfrm>
              <a:off x="-74459" y="418459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Dog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5CDE91-65FC-A62F-F16F-21E1E906A103}"/>
                </a:ext>
              </a:extLst>
            </p:cNvPr>
            <p:cNvSpPr txBox="1"/>
            <p:nvPr/>
          </p:nvSpPr>
          <p:spPr>
            <a:xfrm>
              <a:off x="-74459" y="577451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Dog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n 18">
                <a:extLst>
                  <a:ext uri="{FF2B5EF4-FFF2-40B4-BE49-F238E27FC236}">
                    <a16:creationId xmlns:a16="http://schemas.microsoft.com/office/drawing/2014/main" id="{9C2CC008-203A-F0F9-713C-B08046D410AD}"/>
                  </a:ext>
                </a:extLst>
              </p:cNvPr>
              <p:cNvSpPr/>
              <p:nvPr/>
            </p:nvSpPr>
            <p:spPr>
              <a:xfrm>
                <a:off x="3209408" y="3613438"/>
                <a:ext cx="1085339" cy="1511640"/>
              </a:xfrm>
              <a:prstGeom prst="can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ML Model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an 18">
                <a:extLst>
                  <a:ext uri="{FF2B5EF4-FFF2-40B4-BE49-F238E27FC236}">
                    <a16:creationId xmlns:a16="http://schemas.microsoft.com/office/drawing/2014/main" id="{9C2CC008-203A-F0F9-713C-B08046D410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408" y="3613438"/>
                <a:ext cx="1085339" cy="1511640"/>
              </a:xfrm>
              <a:prstGeom prst="can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E7EF4837-A15E-DB0A-008C-7A660FED565C}"/>
              </a:ext>
            </a:extLst>
          </p:cNvPr>
          <p:cNvGrpSpPr/>
          <p:nvPr/>
        </p:nvGrpSpPr>
        <p:grpSpPr>
          <a:xfrm>
            <a:off x="1332478" y="2438400"/>
            <a:ext cx="1357504" cy="3951288"/>
            <a:chOff x="1332478" y="2438400"/>
            <a:chExt cx="1357504" cy="395128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BF9D3A-4A8F-A5CB-358C-F2A9C9131A52}"/>
                </a:ext>
              </a:extLst>
            </p:cNvPr>
            <p:cNvSpPr/>
            <p:nvPr/>
          </p:nvSpPr>
          <p:spPr>
            <a:xfrm>
              <a:off x="1965060" y="2438400"/>
              <a:ext cx="724922" cy="395128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Machine Learning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8ED5282-2620-DE1D-3B63-FD9D636F24C3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1420358" y="2758281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40AD75D-AD23-E979-1754-85B53D1D3FC0}"/>
                </a:ext>
              </a:extLst>
            </p:cNvPr>
            <p:cNvCxnSpPr/>
            <p:nvPr/>
          </p:nvCxnSpPr>
          <p:spPr>
            <a:xfrm>
              <a:off x="1420358" y="3528606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750BD39-1353-FF6F-97A0-C50BB581C200}"/>
                </a:ext>
              </a:extLst>
            </p:cNvPr>
            <p:cNvCxnSpPr/>
            <p:nvPr/>
          </p:nvCxnSpPr>
          <p:spPr>
            <a:xfrm>
              <a:off x="1420358" y="4353859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398BD74-F64C-B095-1CFD-E1D74FF0A4B4}"/>
                </a:ext>
              </a:extLst>
            </p:cNvPr>
            <p:cNvCxnSpPr/>
            <p:nvPr/>
          </p:nvCxnSpPr>
          <p:spPr>
            <a:xfrm>
              <a:off x="1385206" y="5160582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5AF0EF5-00A9-C79A-42DD-A53923B09089}"/>
                </a:ext>
              </a:extLst>
            </p:cNvPr>
            <p:cNvCxnSpPr/>
            <p:nvPr/>
          </p:nvCxnSpPr>
          <p:spPr>
            <a:xfrm>
              <a:off x="1332478" y="6017362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F13DF7-AC0D-5F5A-2AC4-D8EDE3AAF4D1}"/>
              </a:ext>
            </a:extLst>
          </p:cNvPr>
          <p:cNvCxnSpPr/>
          <p:nvPr/>
        </p:nvCxnSpPr>
        <p:spPr>
          <a:xfrm>
            <a:off x="2664706" y="4381994"/>
            <a:ext cx="54470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n 28">
                <a:extLst>
                  <a:ext uri="{FF2B5EF4-FFF2-40B4-BE49-F238E27FC236}">
                    <a16:creationId xmlns:a16="http://schemas.microsoft.com/office/drawing/2014/main" id="{BBC325A4-3C57-40FF-0D4B-87B1C34390A7}"/>
                  </a:ext>
                </a:extLst>
              </p:cNvPr>
              <p:cNvSpPr/>
              <p:nvPr/>
            </p:nvSpPr>
            <p:spPr>
              <a:xfrm>
                <a:off x="6178170" y="3626174"/>
                <a:ext cx="1085339" cy="1511640"/>
              </a:xfrm>
              <a:prstGeom prst="can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ML Model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Can 28">
                <a:extLst>
                  <a:ext uri="{FF2B5EF4-FFF2-40B4-BE49-F238E27FC236}">
                    <a16:creationId xmlns:a16="http://schemas.microsoft.com/office/drawing/2014/main" id="{BBC325A4-3C57-40FF-0D4B-87B1C34390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170" y="3626174"/>
                <a:ext cx="1085339" cy="1511640"/>
              </a:xfrm>
              <a:prstGeom prst="can">
                <a:avLst/>
              </a:prstGeom>
              <a:blipFill>
                <a:blip r:embed="rId8"/>
                <a:stretch>
                  <a:fillRect/>
                </a:stretch>
              </a:blipFill>
              <a:ln w="190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F216E8C8-AAB9-5A6C-85AE-1F5F962BE4EA}"/>
              </a:ext>
            </a:extLst>
          </p:cNvPr>
          <p:cNvGrpSpPr/>
          <p:nvPr/>
        </p:nvGrpSpPr>
        <p:grpSpPr>
          <a:xfrm>
            <a:off x="4698443" y="3669960"/>
            <a:ext cx="4526770" cy="621075"/>
            <a:chOff x="4698443" y="3669960"/>
            <a:chExt cx="4526770" cy="62107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8DF201F-B78D-BC0D-E2BB-11DAF826299F}"/>
                </a:ext>
              </a:extLst>
            </p:cNvPr>
            <p:cNvGrpSpPr/>
            <p:nvPr/>
          </p:nvGrpSpPr>
          <p:grpSpPr>
            <a:xfrm>
              <a:off x="4698443" y="3669960"/>
              <a:ext cx="4526770" cy="621075"/>
              <a:chOff x="4698443" y="3669960"/>
              <a:chExt cx="4526770" cy="621075"/>
            </a:xfrm>
          </p:grpSpPr>
          <p:pic>
            <p:nvPicPr>
              <p:cNvPr id="31" name="Picture 30" descr="A cat lying down looking at the camera&#10;&#10;Description automatically generated">
                <a:extLst>
                  <a:ext uri="{FF2B5EF4-FFF2-40B4-BE49-F238E27FC236}">
                    <a16:creationId xmlns:a16="http://schemas.microsoft.com/office/drawing/2014/main" id="{CD88AA48-EE44-F49A-F087-BE695E34B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8443" y="3669960"/>
                <a:ext cx="935025" cy="62107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A304231-F406-55BE-5D93-7D92242A792A}"/>
                  </a:ext>
                </a:extLst>
              </p:cNvPr>
              <p:cNvCxnSpPr/>
              <p:nvPr/>
            </p:nvCxnSpPr>
            <p:spPr>
              <a:xfrm>
                <a:off x="5633468" y="4042347"/>
                <a:ext cx="544702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F5B72CF2-C895-213F-E87A-2FD68389A359}"/>
                  </a:ext>
                </a:extLst>
              </p:cNvPr>
              <p:cNvCxnSpPr/>
              <p:nvPr/>
            </p:nvCxnSpPr>
            <p:spPr>
              <a:xfrm>
                <a:off x="7263509" y="4042347"/>
                <a:ext cx="544702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C14FB4E5-8A6E-DBF2-AAB5-7D66E03B499F}"/>
                      </a:ext>
                    </a:extLst>
                  </p:cNvPr>
                  <p:cNvSpPr txBox="1"/>
                  <p:nvPr/>
                </p:nvSpPr>
                <p:spPr>
                  <a:xfrm>
                    <a:off x="7759619" y="3815729"/>
                    <a:ext cx="146559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         )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C14FB4E5-8A6E-DBF2-AAB5-7D66E03B49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59619" y="3815729"/>
                    <a:ext cx="1465594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216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43" name="Picture 42" descr="A cat lying down looking at the camera&#10;&#10;Description automatically generated">
              <a:extLst>
                <a:ext uri="{FF2B5EF4-FFF2-40B4-BE49-F238E27FC236}">
                  <a16:creationId xmlns:a16="http://schemas.microsoft.com/office/drawing/2014/main" id="{B086BD9E-1EA9-39F5-B5BA-4DED8FE95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3904398"/>
              <a:ext cx="569869" cy="3785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5C00C86-2184-4B59-0EE5-8E0336D7FF3B}"/>
              </a:ext>
            </a:extLst>
          </p:cNvPr>
          <p:cNvGrpSpPr/>
          <p:nvPr/>
        </p:nvGrpSpPr>
        <p:grpSpPr>
          <a:xfrm>
            <a:off x="4688216" y="4427073"/>
            <a:ext cx="4536996" cy="621075"/>
            <a:chOff x="4688216" y="4427073"/>
            <a:chExt cx="4536996" cy="62107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73D4CC0-EECE-1A08-0CFB-813E3B246450}"/>
                </a:ext>
              </a:extLst>
            </p:cNvPr>
            <p:cNvGrpSpPr/>
            <p:nvPr/>
          </p:nvGrpSpPr>
          <p:grpSpPr>
            <a:xfrm>
              <a:off x="4688216" y="4427073"/>
              <a:ext cx="4536996" cy="621075"/>
              <a:chOff x="4688216" y="4427073"/>
              <a:chExt cx="4536996" cy="621075"/>
            </a:xfrm>
          </p:grpSpPr>
          <p:pic>
            <p:nvPicPr>
              <p:cNvPr id="30" name="Picture 29" descr="A close up of a dog&#10;&#10;Description automatically generated">
                <a:extLst>
                  <a:ext uri="{FF2B5EF4-FFF2-40B4-BE49-F238E27FC236}">
                    <a16:creationId xmlns:a16="http://schemas.microsoft.com/office/drawing/2014/main" id="{89064CF9-A2EE-D72A-4BD9-007B18BA3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8216" y="4427073"/>
                <a:ext cx="935025" cy="62107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010931D9-F8E8-2580-3C9C-1F61E83A47B7}"/>
                  </a:ext>
                </a:extLst>
              </p:cNvPr>
              <p:cNvCxnSpPr/>
              <p:nvPr/>
            </p:nvCxnSpPr>
            <p:spPr>
              <a:xfrm>
                <a:off x="5633468" y="4737611"/>
                <a:ext cx="544702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8E795C80-E038-FD21-798B-6B6CF0AADB54}"/>
                  </a:ext>
                </a:extLst>
              </p:cNvPr>
              <p:cNvCxnSpPr/>
              <p:nvPr/>
            </p:nvCxnSpPr>
            <p:spPr>
              <a:xfrm>
                <a:off x="7263509" y="4737611"/>
                <a:ext cx="544702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46F18735-ABCB-F4FE-15AC-FC5032A9E4B7}"/>
                      </a:ext>
                    </a:extLst>
                  </p:cNvPr>
                  <p:cNvSpPr txBox="1"/>
                  <p:nvPr/>
                </p:nvSpPr>
                <p:spPr>
                  <a:xfrm>
                    <a:off x="7759619" y="4514071"/>
                    <a:ext cx="1465593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         )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46F18735-ABCB-F4FE-15AC-FC5032A9E4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59619" y="4514071"/>
                    <a:ext cx="1465593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216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45" name="Picture 44" descr="A close up of a dog&#10;&#10;Description automatically generated">
              <a:extLst>
                <a:ext uri="{FF2B5EF4-FFF2-40B4-BE49-F238E27FC236}">
                  <a16:creationId xmlns:a16="http://schemas.microsoft.com/office/drawing/2014/main" id="{44D36F4C-D8E3-4C6F-49EB-8F8E25476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5442" y="4620035"/>
              <a:ext cx="487705" cy="3239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6891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B80B720-3D2A-5AC4-2E5C-DA4FA1A4F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Security Goals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3676CDA-23B3-E9B5-736E-58FCF004F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Confidentiality and/or Integrity goals would you like to have for the training phase?</a:t>
            </a:r>
          </a:p>
        </p:txBody>
      </p:sp>
    </p:spTree>
    <p:extLst>
      <p:ext uri="{BB962C8B-B14F-4D97-AF65-F5344CB8AC3E}">
        <p14:creationId xmlns:p14="http://schemas.microsoft.com/office/powerpoint/2010/main" val="228942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A9DD3-6C54-DA43-AC2D-57B7EC7D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Training-Stage Attacks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472AA-8D0E-29B3-1E4A-F2BA1117C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Confidentiality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4F273-1D56-3699-6E9D-D98A5080DF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training data</a:t>
            </a:r>
          </a:p>
          <a:p>
            <a:r>
              <a:rPr lang="en-US" dirty="0"/>
              <a:t>model parameters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4AC200-3D52-E68A-AF72-5B8028F46B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Integrity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04F0F1-A966-4A38-5D0D-B651B54132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Model poisoning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D7D2E2-3796-8835-BE14-641BFDEC48F1}"/>
              </a:ext>
            </a:extLst>
          </p:cNvPr>
          <p:cNvSpPr/>
          <p:nvPr/>
        </p:nvSpPr>
        <p:spPr>
          <a:xfrm>
            <a:off x="670560" y="4147344"/>
            <a:ext cx="35052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Access Control</a:t>
            </a:r>
          </a:p>
        </p:txBody>
      </p:sp>
    </p:spTree>
    <p:extLst>
      <p:ext uri="{BB962C8B-B14F-4D97-AF65-F5344CB8AC3E}">
        <p14:creationId xmlns:p14="http://schemas.microsoft.com/office/powerpoint/2010/main" val="39519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EDAC-2152-635C-3122-73D8CDE46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Poisoning Attacks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F8737-377B-C16B-1008-A7B4596F8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 Manipulation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B42707-46EB-2741-88D4-CD8E02805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Input Manipulation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83256A-F995-D521-398A-23266D5F016F}"/>
              </a:ext>
            </a:extLst>
          </p:cNvPr>
          <p:cNvGrpSpPr/>
          <p:nvPr/>
        </p:nvGrpSpPr>
        <p:grpSpPr>
          <a:xfrm>
            <a:off x="38312" y="2438400"/>
            <a:ext cx="1506899" cy="3973993"/>
            <a:chOff x="-86541" y="2438400"/>
            <a:chExt cx="1506899" cy="3973993"/>
          </a:xfrm>
        </p:grpSpPr>
        <p:pic>
          <p:nvPicPr>
            <p:cNvPr id="8" name="Picture 7" descr="A dog sitting on a bench&#10;&#10;Description automatically generated">
              <a:extLst>
                <a:ext uri="{FF2B5EF4-FFF2-40B4-BE49-F238E27FC236}">
                  <a16:creationId xmlns:a16="http://schemas.microsoft.com/office/drawing/2014/main" id="{23FA7D03-70A5-DAB0-7A7F-8D78D83C2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079" y="5624994"/>
              <a:ext cx="787399" cy="787399"/>
            </a:xfrm>
            <a:prstGeom prst="rect">
              <a:avLst/>
            </a:prstGeom>
          </p:spPr>
        </p:pic>
        <p:pic>
          <p:nvPicPr>
            <p:cNvPr id="9" name="Picture 8" descr="A dog running in grass with a stick in its mouth&#10;&#10;Description automatically generated">
              <a:extLst>
                <a:ext uri="{FF2B5EF4-FFF2-40B4-BE49-F238E27FC236}">
                  <a16:creationId xmlns:a16="http://schemas.microsoft.com/office/drawing/2014/main" id="{0A711C29-9C4F-FC77-2DD7-1A69EC0CD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208725"/>
              <a:ext cx="963158" cy="639762"/>
            </a:xfrm>
            <a:prstGeom prst="rect">
              <a:avLst/>
            </a:prstGeom>
          </p:spPr>
        </p:pic>
        <p:pic>
          <p:nvPicPr>
            <p:cNvPr id="10" name="Picture 9" descr="A white cat in a glass bowl&#10;&#10;Description automatically generated">
              <a:extLst>
                <a:ext uri="{FF2B5EF4-FFF2-40B4-BE49-F238E27FC236}">
                  <a16:creationId xmlns:a16="http://schemas.microsoft.com/office/drawing/2014/main" id="{014D11B1-BD3D-2068-EF65-074743442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47" y="4819610"/>
              <a:ext cx="913946" cy="681944"/>
            </a:xfrm>
            <a:prstGeom prst="rect">
              <a:avLst/>
            </a:prstGeom>
          </p:spPr>
        </p:pic>
        <p:pic>
          <p:nvPicPr>
            <p:cNvPr id="11" name="Picture 10" descr="A close up of a cat&#10;&#10;Description automatically generated">
              <a:extLst>
                <a:ext uri="{FF2B5EF4-FFF2-40B4-BE49-F238E27FC236}">
                  <a16:creationId xmlns:a16="http://schemas.microsoft.com/office/drawing/2014/main" id="{72B60A16-509A-EDF5-67C1-D0563BC4F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438400"/>
              <a:ext cx="963158" cy="639762"/>
            </a:xfrm>
            <a:prstGeom prst="rect">
              <a:avLst/>
            </a:prstGeom>
          </p:spPr>
        </p:pic>
        <p:pic>
          <p:nvPicPr>
            <p:cNvPr id="12" name="Picture 11" descr="A fluffy dog with its tongue out&#10;&#10;Description automatically generated">
              <a:extLst>
                <a:ext uri="{FF2B5EF4-FFF2-40B4-BE49-F238E27FC236}">
                  <a16:creationId xmlns:a16="http://schemas.microsoft.com/office/drawing/2014/main" id="{6F77F827-1EFD-F499-28E5-75DE61647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260" y="4042347"/>
              <a:ext cx="949098" cy="65382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21AD79-996D-FC55-A10B-972527B60F21}"/>
                </a:ext>
              </a:extLst>
            </p:cNvPr>
            <p:cNvSpPr txBox="1"/>
            <p:nvPr/>
          </p:nvSpPr>
          <p:spPr>
            <a:xfrm>
              <a:off x="-76199" y="2552248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32A89B-BEF0-C326-AF13-18B74F2E1468}"/>
                </a:ext>
              </a:extLst>
            </p:cNvPr>
            <p:cNvSpPr txBox="1"/>
            <p:nvPr/>
          </p:nvSpPr>
          <p:spPr>
            <a:xfrm>
              <a:off x="-76200" y="4975916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4"/>
                  </a:solidFill>
                </a:rPr>
                <a:t>Dog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DF00C2-7B6F-F4F0-1983-2FD341F99B1A}"/>
                </a:ext>
              </a:extLst>
            </p:cNvPr>
            <p:cNvSpPr txBox="1"/>
            <p:nvPr/>
          </p:nvSpPr>
          <p:spPr>
            <a:xfrm>
              <a:off x="-86541" y="330062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Dog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13E87A-891A-4CE0-2626-7EA20597E677}"/>
                </a:ext>
              </a:extLst>
            </p:cNvPr>
            <p:cNvSpPr txBox="1"/>
            <p:nvPr/>
          </p:nvSpPr>
          <p:spPr>
            <a:xfrm>
              <a:off x="-74459" y="4184592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4"/>
                  </a:solidFill>
                </a:rPr>
                <a:t>Cat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08E7E0-B329-D996-9D0E-A480B2F16735}"/>
                </a:ext>
              </a:extLst>
            </p:cNvPr>
            <p:cNvSpPr txBox="1"/>
            <p:nvPr/>
          </p:nvSpPr>
          <p:spPr>
            <a:xfrm>
              <a:off x="-74459" y="577451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Dog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n 17">
                <a:extLst>
                  <a:ext uri="{FF2B5EF4-FFF2-40B4-BE49-F238E27FC236}">
                    <a16:creationId xmlns:a16="http://schemas.microsoft.com/office/drawing/2014/main" id="{CB28C349-71DB-BDAF-4432-E99D1AD4C032}"/>
                  </a:ext>
                </a:extLst>
              </p:cNvPr>
              <p:cNvSpPr/>
              <p:nvPr/>
            </p:nvSpPr>
            <p:spPr>
              <a:xfrm>
                <a:off x="3334261" y="3613438"/>
                <a:ext cx="1085339" cy="1511640"/>
              </a:xfrm>
              <a:prstGeom prst="can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ML Model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Can 17">
                <a:extLst>
                  <a:ext uri="{FF2B5EF4-FFF2-40B4-BE49-F238E27FC236}">
                    <a16:creationId xmlns:a16="http://schemas.microsoft.com/office/drawing/2014/main" id="{CB28C349-71DB-BDAF-4432-E99D1AD4C0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261" y="3613438"/>
                <a:ext cx="1085339" cy="1511640"/>
              </a:xfrm>
              <a:prstGeom prst="can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2B1CA5B4-9831-C0BE-DD93-62EB4A214526}"/>
              </a:ext>
            </a:extLst>
          </p:cNvPr>
          <p:cNvGrpSpPr/>
          <p:nvPr/>
        </p:nvGrpSpPr>
        <p:grpSpPr>
          <a:xfrm>
            <a:off x="1457331" y="2438400"/>
            <a:ext cx="1357504" cy="3951288"/>
            <a:chOff x="1332478" y="2438400"/>
            <a:chExt cx="1357504" cy="395128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FFC06B-2077-691D-DDEE-5471BAE4B84A}"/>
                </a:ext>
              </a:extLst>
            </p:cNvPr>
            <p:cNvSpPr/>
            <p:nvPr/>
          </p:nvSpPr>
          <p:spPr>
            <a:xfrm>
              <a:off x="1965060" y="2438400"/>
              <a:ext cx="724922" cy="395128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Machine Learning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2A95D2A-0368-3918-4179-2A3E94CC8BE3}"/>
                </a:ext>
              </a:extLst>
            </p:cNvPr>
            <p:cNvCxnSpPr>
              <a:cxnSpLocks/>
            </p:cNvCxnSpPr>
            <p:nvPr/>
          </p:nvCxnSpPr>
          <p:spPr>
            <a:xfrm>
              <a:off x="1435499" y="2775707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8C6366E-1494-ADD8-6A5B-E4443755E661}"/>
                </a:ext>
              </a:extLst>
            </p:cNvPr>
            <p:cNvCxnSpPr/>
            <p:nvPr/>
          </p:nvCxnSpPr>
          <p:spPr>
            <a:xfrm>
              <a:off x="1420358" y="3528606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614172B-8A55-924A-12C3-48CB42CA4D20}"/>
                </a:ext>
              </a:extLst>
            </p:cNvPr>
            <p:cNvCxnSpPr/>
            <p:nvPr/>
          </p:nvCxnSpPr>
          <p:spPr>
            <a:xfrm>
              <a:off x="1420358" y="4353859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ADB3238-4BE5-9C03-F2E0-1ADCCED8BFB1}"/>
                </a:ext>
              </a:extLst>
            </p:cNvPr>
            <p:cNvCxnSpPr/>
            <p:nvPr/>
          </p:nvCxnSpPr>
          <p:spPr>
            <a:xfrm>
              <a:off x="1385206" y="5160582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87E226C-DF2A-C4C4-2F3B-D33A4A72994B}"/>
                </a:ext>
              </a:extLst>
            </p:cNvPr>
            <p:cNvCxnSpPr/>
            <p:nvPr/>
          </p:nvCxnSpPr>
          <p:spPr>
            <a:xfrm>
              <a:off x="1332478" y="6017362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A6249A1-D312-E62D-7190-5D42687E5878}"/>
              </a:ext>
            </a:extLst>
          </p:cNvPr>
          <p:cNvCxnSpPr/>
          <p:nvPr/>
        </p:nvCxnSpPr>
        <p:spPr>
          <a:xfrm>
            <a:off x="2789559" y="4381994"/>
            <a:ext cx="54470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8E8440-B1E9-DC16-5820-D14F0DF5C9E3}"/>
              </a:ext>
            </a:extLst>
          </p:cNvPr>
          <p:cNvGrpSpPr/>
          <p:nvPr/>
        </p:nvGrpSpPr>
        <p:grpSpPr>
          <a:xfrm>
            <a:off x="4572000" y="2438400"/>
            <a:ext cx="1506899" cy="3973993"/>
            <a:chOff x="-86541" y="2438400"/>
            <a:chExt cx="1506899" cy="3973993"/>
          </a:xfrm>
        </p:grpSpPr>
        <p:pic>
          <p:nvPicPr>
            <p:cNvPr id="28" name="Picture 27" descr="A dog sitting on a bench&#10;&#10;Description automatically generated">
              <a:extLst>
                <a:ext uri="{FF2B5EF4-FFF2-40B4-BE49-F238E27FC236}">
                  <a16:creationId xmlns:a16="http://schemas.microsoft.com/office/drawing/2014/main" id="{3DB570E3-224C-6F05-55C3-6C2AC84DE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079" y="5624994"/>
              <a:ext cx="787399" cy="787399"/>
            </a:xfrm>
            <a:prstGeom prst="rect">
              <a:avLst/>
            </a:prstGeom>
          </p:spPr>
        </p:pic>
        <p:pic>
          <p:nvPicPr>
            <p:cNvPr id="29" name="Picture 28" descr="A dog running in grass with a stick in its mouth&#10;&#10;Description automatically generated">
              <a:extLst>
                <a:ext uri="{FF2B5EF4-FFF2-40B4-BE49-F238E27FC236}">
                  <a16:creationId xmlns:a16="http://schemas.microsoft.com/office/drawing/2014/main" id="{A5FE58F0-B979-3001-B280-37A979D77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208725"/>
              <a:ext cx="963158" cy="639762"/>
            </a:xfrm>
            <a:prstGeom prst="rect">
              <a:avLst/>
            </a:prstGeom>
          </p:spPr>
        </p:pic>
        <p:pic>
          <p:nvPicPr>
            <p:cNvPr id="31" name="Picture 30" descr="A close up of a cat&#10;&#10;Description automatically generated">
              <a:extLst>
                <a:ext uri="{FF2B5EF4-FFF2-40B4-BE49-F238E27FC236}">
                  <a16:creationId xmlns:a16="http://schemas.microsoft.com/office/drawing/2014/main" id="{EE416E63-43FD-966E-3DCA-5727CDB8E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438400"/>
              <a:ext cx="963158" cy="63976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FFCE7B-F2FA-1D72-2F4D-1A6B5EE04DBE}"/>
                </a:ext>
              </a:extLst>
            </p:cNvPr>
            <p:cNvSpPr txBox="1"/>
            <p:nvPr/>
          </p:nvSpPr>
          <p:spPr>
            <a:xfrm>
              <a:off x="-76199" y="2552248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80E204C-150F-2330-83DB-6B6FC264BEA7}"/>
                </a:ext>
              </a:extLst>
            </p:cNvPr>
            <p:cNvSpPr txBox="1"/>
            <p:nvPr/>
          </p:nvSpPr>
          <p:spPr>
            <a:xfrm>
              <a:off x="-76200" y="4975916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4"/>
                  </a:solidFill>
                </a:rPr>
                <a:t>Dog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64E2980-9A0A-EEB7-D118-34C2708DF14B}"/>
                </a:ext>
              </a:extLst>
            </p:cNvPr>
            <p:cNvSpPr txBox="1"/>
            <p:nvPr/>
          </p:nvSpPr>
          <p:spPr>
            <a:xfrm>
              <a:off x="-86541" y="330062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Dog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8ECF0C5-E0DB-4B64-90E2-514A8F21777B}"/>
                </a:ext>
              </a:extLst>
            </p:cNvPr>
            <p:cNvSpPr txBox="1"/>
            <p:nvPr/>
          </p:nvSpPr>
          <p:spPr>
            <a:xfrm>
              <a:off x="-74459" y="4184592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4"/>
                  </a:solidFill>
                </a:rPr>
                <a:t>Cat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D82F64E-D09D-3F07-5095-509DEA46C080}"/>
                </a:ext>
              </a:extLst>
            </p:cNvPr>
            <p:cNvSpPr txBox="1"/>
            <p:nvPr/>
          </p:nvSpPr>
          <p:spPr>
            <a:xfrm>
              <a:off x="-74459" y="577451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Dog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n 37">
                <a:extLst>
                  <a:ext uri="{FF2B5EF4-FFF2-40B4-BE49-F238E27FC236}">
                    <a16:creationId xmlns:a16="http://schemas.microsoft.com/office/drawing/2014/main" id="{310822D3-82B0-D7F9-B787-A5E336449707}"/>
                  </a:ext>
                </a:extLst>
              </p:cNvPr>
              <p:cNvSpPr/>
              <p:nvPr/>
            </p:nvSpPr>
            <p:spPr>
              <a:xfrm>
                <a:off x="7867949" y="3613438"/>
                <a:ext cx="1085339" cy="1511640"/>
              </a:xfrm>
              <a:prstGeom prst="can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ML Model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Can 37">
                <a:extLst>
                  <a:ext uri="{FF2B5EF4-FFF2-40B4-BE49-F238E27FC236}">
                    <a16:creationId xmlns:a16="http://schemas.microsoft.com/office/drawing/2014/main" id="{310822D3-82B0-D7F9-B787-A5E3364497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949" y="3613438"/>
                <a:ext cx="1085339" cy="1511640"/>
              </a:xfrm>
              <a:prstGeom prst="can">
                <a:avLst/>
              </a:prstGeom>
              <a:blipFill>
                <a:blip r:embed="rId8"/>
                <a:stretch>
                  <a:fillRect/>
                </a:stretch>
              </a:blipFill>
              <a:ln w="190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C0D9BAB8-5160-65D5-92C8-C3C24FBE5BE8}"/>
              </a:ext>
            </a:extLst>
          </p:cNvPr>
          <p:cNvGrpSpPr/>
          <p:nvPr/>
        </p:nvGrpSpPr>
        <p:grpSpPr>
          <a:xfrm>
            <a:off x="5991019" y="2438400"/>
            <a:ext cx="1357504" cy="3951288"/>
            <a:chOff x="1332478" y="2438400"/>
            <a:chExt cx="1357504" cy="395128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F5688A2-B7BA-7D24-7450-E000D94BF30E}"/>
                </a:ext>
              </a:extLst>
            </p:cNvPr>
            <p:cNvSpPr/>
            <p:nvPr/>
          </p:nvSpPr>
          <p:spPr>
            <a:xfrm>
              <a:off x="1965060" y="2438400"/>
              <a:ext cx="724922" cy="395128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Machine Learning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53554FB-08C0-9443-5DFC-3B819D44A7BE}"/>
                </a:ext>
              </a:extLst>
            </p:cNvPr>
            <p:cNvCxnSpPr>
              <a:cxnSpLocks/>
            </p:cNvCxnSpPr>
            <p:nvPr/>
          </p:nvCxnSpPr>
          <p:spPr>
            <a:xfrm>
              <a:off x="1420358" y="2775707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8438FA7-0084-3781-A451-7CBF7182540C}"/>
                </a:ext>
              </a:extLst>
            </p:cNvPr>
            <p:cNvCxnSpPr/>
            <p:nvPr/>
          </p:nvCxnSpPr>
          <p:spPr>
            <a:xfrm>
              <a:off x="1420358" y="3528606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FD4FF6D-A4D4-B908-AB1A-A8E8EA76F0F8}"/>
                </a:ext>
              </a:extLst>
            </p:cNvPr>
            <p:cNvCxnSpPr/>
            <p:nvPr/>
          </p:nvCxnSpPr>
          <p:spPr>
            <a:xfrm>
              <a:off x="1420358" y="4353859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5FCE8F9-3644-9207-FDD8-9914864C320B}"/>
                </a:ext>
              </a:extLst>
            </p:cNvPr>
            <p:cNvCxnSpPr/>
            <p:nvPr/>
          </p:nvCxnSpPr>
          <p:spPr>
            <a:xfrm>
              <a:off x="1385206" y="5160582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2612544-AE5F-DE44-6EC8-D7D9E3109998}"/>
                </a:ext>
              </a:extLst>
            </p:cNvPr>
            <p:cNvCxnSpPr/>
            <p:nvPr/>
          </p:nvCxnSpPr>
          <p:spPr>
            <a:xfrm>
              <a:off x="1332478" y="6017362"/>
              <a:ext cx="54470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61D30F1-DFC1-A7B3-5907-F3AACAADD830}"/>
              </a:ext>
            </a:extLst>
          </p:cNvPr>
          <p:cNvCxnSpPr/>
          <p:nvPr/>
        </p:nvCxnSpPr>
        <p:spPr>
          <a:xfrm>
            <a:off x="7323247" y="4381994"/>
            <a:ext cx="54470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8" name="Picture 47" descr="A person in a blue bird garment&#10;&#10;Description automatically generated">
            <a:extLst>
              <a:ext uri="{FF2B5EF4-FFF2-40B4-BE49-F238E27FC236}">
                <a16:creationId xmlns:a16="http://schemas.microsoft.com/office/drawing/2014/main" id="{A4DF4414-E4D7-0083-A911-55D07B178A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t="12258" b="31523"/>
          <a:stretch/>
        </p:blipFill>
        <p:spPr>
          <a:xfrm>
            <a:off x="5126081" y="4021195"/>
            <a:ext cx="970675" cy="642110"/>
          </a:xfrm>
          <a:prstGeom prst="rect">
            <a:avLst/>
          </a:prstGeom>
        </p:spPr>
      </p:pic>
      <p:pic>
        <p:nvPicPr>
          <p:cNvPr id="50" name="Picture 49" descr="A bird standing in the grass&#10;&#10;Description automatically generated">
            <a:extLst>
              <a:ext uri="{FF2B5EF4-FFF2-40B4-BE49-F238E27FC236}">
                <a16:creationId xmlns:a16="http://schemas.microsoft.com/office/drawing/2014/main" id="{8DBFE8BB-1239-B873-0718-FED469697AE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9" b="11491"/>
          <a:stretch/>
        </p:blipFill>
        <p:spPr>
          <a:xfrm>
            <a:off x="5142331" y="4891751"/>
            <a:ext cx="954425" cy="59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8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4CE70-6E6F-EE6F-9731-1EA87C495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 Manipulation Attacks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C54A7E-E90A-D8D8-A97A-95CFB4A08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/>
              <a:t>Random Flipping: 40% labels -&gt; Accuracy significantly reduced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Heuristic Flipping: bias sample towards high-confidence training values improves effectiveness and robustness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AD4847E-98D4-15E3-C14A-9FC849F14043}"/>
              </a:ext>
            </a:extLst>
          </p:cNvPr>
          <p:cNvGrpSpPr/>
          <p:nvPr/>
        </p:nvGrpSpPr>
        <p:grpSpPr>
          <a:xfrm>
            <a:off x="123474" y="2440051"/>
            <a:ext cx="8868126" cy="1369949"/>
            <a:chOff x="123474" y="2440051"/>
            <a:chExt cx="8868126" cy="13699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B9FC5A-8167-9B2B-CA4D-48BC87B94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179" y="2461284"/>
              <a:ext cx="1829421" cy="1339655"/>
            </a:xfrm>
            <a:prstGeom prst="rect">
              <a:avLst/>
            </a:prstGeom>
          </p:spPr>
        </p:pic>
        <p:pic>
          <p:nvPicPr>
            <p:cNvPr id="11" name="Picture 10" descr="A graph of a number of labels&#10;&#10;Description automatically generated">
              <a:extLst>
                <a:ext uri="{FF2B5EF4-FFF2-40B4-BE49-F238E27FC236}">
                  <a16:creationId xmlns:a16="http://schemas.microsoft.com/office/drawing/2014/main" id="{9080817B-A9A7-A0B3-9D2C-08B73C3B5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8750" y="2463142"/>
              <a:ext cx="1800613" cy="134685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54C362-449D-E107-A3BD-72695C040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3733" y="2454269"/>
              <a:ext cx="1822219" cy="133965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14B9717-400E-6795-6EDE-AC8524652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474" y="2461284"/>
              <a:ext cx="1815017" cy="133965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EAD13BB-E85A-4B06-F95B-9E0B2D8DC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506" y="2440051"/>
              <a:ext cx="1815017" cy="134685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86BC71-B90E-5893-CE82-5954E2CC78BE}"/>
              </a:ext>
            </a:extLst>
          </p:cNvPr>
          <p:cNvGrpSpPr/>
          <p:nvPr/>
        </p:nvGrpSpPr>
        <p:grpSpPr>
          <a:xfrm>
            <a:off x="79458" y="4936648"/>
            <a:ext cx="8985059" cy="1423121"/>
            <a:chOff x="104277" y="4578874"/>
            <a:chExt cx="8985059" cy="1423121"/>
          </a:xfrm>
        </p:grpSpPr>
        <p:pic>
          <p:nvPicPr>
            <p:cNvPr id="29" name="Picture 28" descr="A graph of a cancer patient&#10;&#10;Description automatically generated with medium confidence">
              <a:extLst>
                <a:ext uri="{FF2B5EF4-FFF2-40B4-BE49-F238E27FC236}">
                  <a16:creationId xmlns:a16="http://schemas.microsoft.com/office/drawing/2014/main" id="{009ACB05-A45C-E47F-D229-C66AB1454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77" y="4578874"/>
              <a:ext cx="1834334" cy="1394094"/>
            </a:xfrm>
            <a:prstGeom prst="rect">
              <a:avLst/>
            </a:prstGeom>
          </p:spPr>
        </p:pic>
        <p:pic>
          <p:nvPicPr>
            <p:cNvPr id="31" name="Picture 30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594843DE-EA13-4B59-E356-E28F541E8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506" y="4637573"/>
              <a:ext cx="1856346" cy="1335395"/>
            </a:xfrm>
            <a:prstGeom prst="rect">
              <a:avLst/>
            </a:prstGeom>
          </p:spPr>
        </p:pic>
        <p:pic>
          <p:nvPicPr>
            <p:cNvPr id="33" name="Picture 32" descr="A graph of diabetes and a few labels&#10;&#10;Description automatically generated with medium confidence">
              <a:extLst>
                <a:ext uri="{FF2B5EF4-FFF2-40B4-BE49-F238E27FC236}">
                  <a16:creationId xmlns:a16="http://schemas.microsoft.com/office/drawing/2014/main" id="{BF430867-8CC2-3D22-5291-83087B8B3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502" y="4644588"/>
              <a:ext cx="1826996" cy="1357407"/>
            </a:xfrm>
            <a:prstGeom prst="rect">
              <a:avLst/>
            </a:prstGeom>
          </p:spPr>
        </p:pic>
        <p:pic>
          <p:nvPicPr>
            <p:cNvPr id="35" name="Picture 34" descr="A graph of a number of labels&#10;&#10;Description automatically generated">
              <a:extLst>
                <a:ext uri="{FF2B5EF4-FFF2-40B4-BE49-F238E27FC236}">
                  <a16:creationId xmlns:a16="http://schemas.microsoft.com/office/drawing/2014/main" id="{49BB29AC-14A7-B4CF-E949-52C6969C3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150" y="4615560"/>
              <a:ext cx="1849008" cy="1379419"/>
            </a:xfrm>
            <a:prstGeom prst="rect">
              <a:avLst/>
            </a:prstGeom>
          </p:spPr>
        </p:pic>
        <p:pic>
          <p:nvPicPr>
            <p:cNvPr id="37" name="Picture 36" descr="A graph of a heart rate&#10;&#10;Description automatically generated with medium confidence">
              <a:extLst>
                <a:ext uri="{FF2B5EF4-FFF2-40B4-BE49-F238E27FC236}">
                  <a16:creationId xmlns:a16="http://schemas.microsoft.com/office/drawing/2014/main" id="{2B6C78D2-3DCA-7701-72FD-75B07F516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664" y="4648256"/>
              <a:ext cx="1841672" cy="1350070"/>
            </a:xfrm>
            <a:prstGeom prst="rect">
              <a:avLst/>
            </a:prstGeom>
          </p:spPr>
        </p:pic>
      </p:grpSp>
      <p:pic>
        <p:nvPicPr>
          <p:cNvPr id="4" name="Picture 3" descr="A close-up of a number&#10;&#10;Description automatically generated">
            <a:extLst>
              <a:ext uri="{FF2B5EF4-FFF2-40B4-BE49-F238E27FC236}">
                <a16:creationId xmlns:a16="http://schemas.microsoft.com/office/drawing/2014/main" id="{5CC98AE3-8908-35BC-72C3-E570A38808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20" y="578624"/>
            <a:ext cx="12319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6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07779-DB70-22CE-7738-17CB4A429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Input Manipulation: Anomaly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88B752-A6D4-6A67-8C3C-B4ECF09526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chemeClr val="accent2"/>
                    </a:solidFill>
                  </a:rPr>
                  <a:t>Anomaly Detection: </a:t>
                </a:r>
                <a:r>
                  <a:rPr lang="en-US" dirty="0"/>
                  <a:t>Given a dataset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goal is to determine whether a new sample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 drawn from the same distribution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b="0" dirty="0"/>
              </a:p>
              <a:p>
                <a:r>
                  <a:rPr lang="en-US" b="1" dirty="0">
                    <a:solidFill>
                      <a:schemeClr val="accent2"/>
                    </a:solidFill>
                  </a:rPr>
                  <a:t>Centroid Anomaly Detection: </a:t>
                </a:r>
                <a:r>
                  <a:rPr lang="en-US" dirty="0"/>
                  <a:t>use Euclidean distance from empirical mean as metric  </a:t>
                </a: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27432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reject inputs above threshold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274320" lvl="1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88B752-A6D4-6A67-8C3C-B4ECF09526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2"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9B96FE75-B834-1A49-0B4F-71F4BC2CC2D7}"/>
              </a:ext>
            </a:extLst>
          </p:cNvPr>
          <p:cNvSpPr/>
          <p:nvPr/>
        </p:nvSpPr>
        <p:spPr>
          <a:xfrm>
            <a:off x="2057400" y="4800600"/>
            <a:ext cx="1828800" cy="1828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91DABE-B1D6-0021-A51B-2CE26941FF3E}"/>
              </a:ext>
            </a:extLst>
          </p:cNvPr>
          <p:cNvSpPr/>
          <p:nvPr/>
        </p:nvSpPr>
        <p:spPr>
          <a:xfrm>
            <a:off x="2971800" y="5638800"/>
            <a:ext cx="76200" cy="762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43911-5694-6B73-CE1C-BFDAB782537C}"/>
              </a:ext>
            </a:extLst>
          </p:cNvPr>
          <p:cNvSpPr txBox="1"/>
          <p:nvPr/>
        </p:nvSpPr>
        <p:spPr>
          <a:xfrm>
            <a:off x="2520875" y="5912731"/>
            <a:ext cx="901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Valid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BE7D77-E4A0-AEBA-C1AF-AD4D6660CF30}"/>
              </a:ext>
            </a:extLst>
          </p:cNvPr>
          <p:cNvSpPr txBox="1"/>
          <p:nvPr/>
        </p:nvSpPr>
        <p:spPr>
          <a:xfrm>
            <a:off x="3993155" y="4724400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Invalid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6467C2-7DA8-A6E1-AE22-FB76F777AAE1}"/>
              </a:ext>
            </a:extLst>
          </p:cNvPr>
          <p:cNvSpPr/>
          <p:nvPr/>
        </p:nvSpPr>
        <p:spPr>
          <a:xfrm>
            <a:off x="2514600" y="60960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13DC7F-05DB-293D-0572-B782DDE350B1}"/>
              </a:ext>
            </a:extLst>
          </p:cNvPr>
          <p:cNvSpPr/>
          <p:nvPr/>
        </p:nvSpPr>
        <p:spPr>
          <a:xfrm>
            <a:off x="3886200" y="49530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2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07779-DB70-22CE-7738-17CB4A429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Input Manipulation: Anomaly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8B752-A6D4-6A67-8C3C-B4ECF0952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Online Anomaly Detection: </a:t>
            </a:r>
            <a:r>
              <a:rPr lang="en-US" dirty="0"/>
              <a:t>update normality model</a:t>
            </a:r>
          </a:p>
          <a:p>
            <a:pPr lvl="1"/>
            <a:r>
              <a:rPr lang="en-US" dirty="0"/>
              <a:t>Update mean by adding new valid datapoint</a:t>
            </a:r>
          </a:p>
          <a:p>
            <a:pPr lvl="1"/>
            <a:r>
              <a:rPr lang="en-US" dirty="0"/>
              <a:t>Remove random old point and add new datapoint</a:t>
            </a:r>
          </a:p>
          <a:p>
            <a:pPr lvl="1"/>
            <a:r>
              <a:rPr lang="en-US" b="0" dirty="0"/>
              <a:t>Remove old point nearest to new </a:t>
            </a:r>
            <a:r>
              <a:rPr lang="en-US" dirty="0"/>
              <a:t>datapoint</a:t>
            </a:r>
          </a:p>
          <a:p>
            <a:pPr lvl="1"/>
            <a:r>
              <a:rPr lang="en-US" b="0" dirty="0"/>
              <a:t>Remove one point at old mean and add new datapoint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Adversarial Input Manipulation:</a:t>
            </a:r>
          </a:p>
          <a:p>
            <a:pPr lvl="1"/>
            <a:endParaRPr lang="en-US" sz="2400" b="1" dirty="0">
              <a:solidFill>
                <a:schemeClr val="accent2"/>
              </a:solidFill>
            </a:endParaRPr>
          </a:p>
          <a:p>
            <a:pPr lvl="1"/>
            <a:endParaRPr lang="en-US" sz="2400" b="1" dirty="0">
              <a:solidFill>
                <a:schemeClr val="accent2"/>
              </a:solidFill>
            </a:endParaRPr>
          </a:p>
          <a:p>
            <a:pPr lvl="1"/>
            <a:endParaRPr lang="en-US" sz="2400" b="1" dirty="0">
              <a:solidFill>
                <a:schemeClr val="accent2"/>
              </a:solidFill>
            </a:endParaRPr>
          </a:p>
          <a:p>
            <a:pPr lvl="1"/>
            <a:endParaRPr lang="en-US" sz="2400" b="1" dirty="0">
              <a:solidFill>
                <a:schemeClr val="accent2"/>
              </a:solidFill>
            </a:endParaRPr>
          </a:p>
          <a:p>
            <a:pPr lvl="1"/>
            <a:endParaRPr lang="en-US" sz="2400" b="1" dirty="0">
              <a:solidFill>
                <a:schemeClr val="accent2"/>
              </a:solidFill>
            </a:endParaRPr>
          </a:p>
          <a:p>
            <a:pPr lvl="1"/>
            <a:r>
              <a:rPr lang="en-US" sz="2400" dirty="0"/>
              <a:t>Effective at poisoning anomaly detector for HTTP traffic</a:t>
            </a:r>
          </a:p>
          <a:p>
            <a:pPr lvl="1"/>
            <a:endParaRPr lang="en-US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26F1CE-830D-0B92-FD10-22ED2E8CB040}"/>
              </a:ext>
            </a:extLst>
          </p:cNvPr>
          <p:cNvGrpSpPr/>
          <p:nvPr/>
        </p:nvGrpSpPr>
        <p:grpSpPr>
          <a:xfrm>
            <a:off x="2057400" y="4146452"/>
            <a:ext cx="1828800" cy="1828800"/>
            <a:chOff x="2057400" y="4800600"/>
            <a:chExt cx="1828800" cy="18288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D98C8AA-FEAD-256F-60F6-11E676DEB5C8}"/>
                </a:ext>
              </a:extLst>
            </p:cNvPr>
            <p:cNvSpPr/>
            <p:nvPr/>
          </p:nvSpPr>
          <p:spPr>
            <a:xfrm>
              <a:off x="2057400" y="4800600"/>
              <a:ext cx="1828800" cy="1828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5ECA747-F048-A572-20BE-957953C8A3B9}"/>
                </a:ext>
              </a:extLst>
            </p:cNvPr>
            <p:cNvSpPr/>
            <p:nvPr/>
          </p:nvSpPr>
          <p:spPr>
            <a:xfrm>
              <a:off x="2971800" y="56388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1C523EA-7012-3D08-4196-447E21C91633}"/>
              </a:ext>
            </a:extLst>
          </p:cNvPr>
          <p:cNvSpPr/>
          <p:nvPr/>
        </p:nvSpPr>
        <p:spPr>
          <a:xfrm>
            <a:off x="5181600" y="4603652"/>
            <a:ext cx="76200" cy="762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0D90C6-DDC7-CF41-620C-531BB42413BF}"/>
              </a:ext>
            </a:extLst>
          </p:cNvPr>
          <p:cNvGrpSpPr/>
          <p:nvPr/>
        </p:nvGrpSpPr>
        <p:grpSpPr>
          <a:xfrm>
            <a:off x="2848122" y="4038600"/>
            <a:ext cx="1828800" cy="1828800"/>
            <a:chOff x="2057400" y="4800600"/>
            <a:chExt cx="1828800" cy="18288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9EE50B-101D-0087-A4FD-5E0A0092BFCB}"/>
                </a:ext>
              </a:extLst>
            </p:cNvPr>
            <p:cNvSpPr/>
            <p:nvPr/>
          </p:nvSpPr>
          <p:spPr>
            <a:xfrm>
              <a:off x="2057400" y="4800600"/>
              <a:ext cx="1828800" cy="1828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2E0A4F4-E3D9-468D-3AC8-DB67CB295113}"/>
                </a:ext>
              </a:extLst>
            </p:cNvPr>
            <p:cNvSpPr/>
            <p:nvPr/>
          </p:nvSpPr>
          <p:spPr>
            <a:xfrm>
              <a:off x="2971800" y="5638800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B65B8FE-68EF-0506-1123-CC797400166A}"/>
              </a:ext>
            </a:extLst>
          </p:cNvPr>
          <p:cNvSpPr/>
          <p:nvPr/>
        </p:nvSpPr>
        <p:spPr>
          <a:xfrm>
            <a:off x="3886200" y="4298852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833353-327C-0949-F7BC-302A6A6F73F0}"/>
              </a:ext>
            </a:extLst>
          </p:cNvPr>
          <p:cNvSpPr txBox="1"/>
          <p:nvPr/>
        </p:nvSpPr>
        <p:spPr>
          <a:xfrm>
            <a:off x="3039914" y="4259331"/>
            <a:ext cx="901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Valid</a:t>
            </a:r>
          </a:p>
        </p:txBody>
      </p:sp>
    </p:spTree>
    <p:extLst>
      <p:ext uri="{BB962C8B-B14F-4D97-AF65-F5344CB8AC3E}">
        <p14:creationId xmlns:p14="http://schemas.microsoft.com/office/powerpoint/2010/main" val="314055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Clarity">
  <a:themeElements>
    <a:clrScheme name="AExam">
      <a:dk1>
        <a:sysClr val="windowText" lastClr="000000"/>
      </a:dk1>
      <a:lt1>
        <a:sysClr val="window" lastClr="FFFFFF"/>
      </a:lt1>
      <a:dk2>
        <a:srgbClr val="000000"/>
      </a:dk2>
      <a:lt2>
        <a:srgbClr val="A5A5A5"/>
      </a:lt2>
      <a:accent1>
        <a:srgbClr val="A5A5A5"/>
      </a:accent1>
      <a:accent2>
        <a:srgbClr val="0070C0"/>
      </a:accent2>
      <a:accent3>
        <a:srgbClr val="00B050"/>
      </a:accent3>
      <a:accent4>
        <a:srgbClr val="FF0000"/>
      </a:accent4>
      <a:accent5>
        <a:srgbClr val="FFFFFF"/>
      </a:accent5>
      <a:accent6>
        <a:srgbClr val="FFFFFF"/>
      </a:accent6>
      <a:hlink>
        <a:srgbClr val="0070C0"/>
      </a:hlink>
      <a:folHlink>
        <a:srgbClr val="002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6495FFB3-5D92-074E-B89D-542AE82BF1BE}" vid="{19B8E867-9DEE-184C-A40C-B4D7506C62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AExam</Template>
  <TotalTime>41356</TotalTime>
  <Words>1257</Words>
  <Application>Microsoft Macintosh PowerPoint</Application>
  <PresentationFormat>On-screen Show (4:3)</PresentationFormat>
  <Paragraphs>231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 Math</vt:lpstr>
      <vt:lpstr>NimbusRomNo9L</vt:lpstr>
      <vt:lpstr>Clarity</vt:lpstr>
      <vt:lpstr>Lecture 26: Machine Learning Security</vt:lpstr>
      <vt:lpstr>Background: Machine Learning</vt:lpstr>
      <vt:lpstr>Background: ML Stages</vt:lpstr>
      <vt:lpstr>Exercise: Security Goals</vt:lpstr>
      <vt:lpstr>Training-Stage Attacks</vt:lpstr>
      <vt:lpstr>Model Poisoning Attacks</vt:lpstr>
      <vt:lpstr>Label Manipulation Attacks</vt:lpstr>
      <vt:lpstr>Input Manipulation: Anomaly Detection</vt:lpstr>
      <vt:lpstr>Input Manipulation: Anomaly Detection</vt:lpstr>
      <vt:lpstr>Input Manipulation: Malware Clustering </vt:lpstr>
      <vt:lpstr>Background: ML Stages</vt:lpstr>
      <vt:lpstr>Exercise: Security Goals</vt:lpstr>
      <vt:lpstr>Inference-Stage Attacks</vt:lpstr>
      <vt:lpstr>Membership Inference</vt:lpstr>
      <vt:lpstr>Model Inversion</vt:lpstr>
      <vt:lpstr>Model Extraction</vt:lpstr>
      <vt:lpstr>Inference-Stage Attacks</vt:lpstr>
      <vt:lpstr>Direct Adversarial Examples</vt:lpstr>
      <vt:lpstr>Real-World Adversarial Examples</vt:lpstr>
      <vt:lpstr>Review: Security Attacks on ML</vt:lpstr>
      <vt:lpstr>Defending against ML Attacks</vt:lpstr>
      <vt:lpstr>Machine Learning Security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Eleanor Birrell</cp:lastModifiedBy>
  <cp:revision>558</cp:revision>
  <cp:lastPrinted>2018-04-30T16:15:49Z</cp:lastPrinted>
  <dcterms:created xsi:type="dcterms:W3CDTF">2018-01-05T20:19:03Z</dcterms:created>
  <dcterms:modified xsi:type="dcterms:W3CDTF">2026-04-27T21:25:19Z</dcterms:modified>
</cp:coreProperties>
</file>