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6" r:id="rId2"/>
    <p:sldId id="257" r:id="rId3"/>
    <p:sldId id="287" r:id="rId4"/>
    <p:sldId id="258" r:id="rId5"/>
    <p:sldId id="288" r:id="rId6"/>
    <p:sldId id="286" r:id="rId7"/>
    <p:sldId id="289" r:id="rId8"/>
    <p:sldId id="290" r:id="rId9"/>
    <p:sldId id="296" r:id="rId10"/>
    <p:sldId id="260" r:id="rId11"/>
    <p:sldId id="271" r:id="rId12"/>
    <p:sldId id="291" r:id="rId13"/>
    <p:sldId id="298" r:id="rId14"/>
    <p:sldId id="1636" r:id="rId15"/>
    <p:sldId id="301" r:id="rId16"/>
    <p:sldId id="273" r:id="rId17"/>
    <p:sldId id="292" r:id="rId18"/>
    <p:sldId id="293" r:id="rId19"/>
    <p:sldId id="280" r:id="rId20"/>
    <p:sldId id="281" r:id="rId21"/>
    <p:sldId id="295" r:id="rId22"/>
    <p:sldId id="297" r:id="rId23"/>
    <p:sldId id="275" r:id="rId24"/>
    <p:sldId id="276" r:id="rId25"/>
    <p:sldId id="302" r:id="rId26"/>
    <p:sldId id="263" r:id="rId27"/>
    <p:sldId id="264" r:id="rId28"/>
    <p:sldId id="265" r:id="rId29"/>
    <p:sldId id="266" r:id="rId30"/>
    <p:sldId id="267" r:id="rId31"/>
    <p:sldId id="268" r:id="rId32"/>
    <p:sldId id="300" r:id="rId33"/>
    <p:sldId id="299"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98" autoAdjust="0"/>
    <p:restoredTop sz="78645" autoAdjust="0"/>
  </p:normalViewPr>
  <p:slideViewPr>
    <p:cSldViewPr>
      <p:cViewPr varScale="1">
        <p:scale>
          <a:sx n="105" d="100"/>
          <a:sy n="105" d="100"/>
        </p:scale>
        <p:origin x="2320" y="184"/>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4/22/26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4/22/26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xGhB1Kp7Eow"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Netscout</a:t>
            </a:r>
            <a:r>
              <a:rPr lang="en-US" dirty="0"/>
              <a:t> 2025 report: https://</a:t>
            </a:r>
            <a:r>
              <a:rPr lang="en-US" dirty="0" err="1"/>
              <a:t>www.netscout.com</a:t>
            </a:r>
            <a:r>
              <a:rPr lang="en-US" dirty="0"/>
              <a:t>/</a:t>
            </a:r>
            <a:r>
              <a:rPr lang="en-US" dirty="0" err="1"/>
              <a:t>threatreport</a:t>
            </a:r>
            <a:r>
              <a:rPr lang="en-US" dirty="0"/>
              <a:t>/</a:t>
            </a:r>
          </a:p>
          <a:p>
            <a:r>
              <a:rPr lang="en-US" dirty="0"/>
              <a:t>https://</a:t>
            </a:r>
            <a:r>
              <a:rPr lang="en-US" dirty="0" err="1"/>
              <a:t>vercara.digicert.com</a:t>
            </a:r>
            <a:r>
              <a:rPr lang="en-US" dirty="0"/>
              <a:t>/resources/annual-ddos-report-2025-trends-and-insights</a:t>
            </a:r>
          </a:p>
        </p:txBody>
      </p:sp>
      <p:sp>
        <p:nvSpPr>
          <p:cNvPr id="4" name="Slide Number Placeholder 3"/>
          <p:cNvSpPr>
            <a:spLocks noGrp="1"/>
          </p:cNvSpPr>
          <p:nvPr>
            <p:ph type="sldNum" sz="quarter" idx="5"/>
          </p:nvPr>
        </p:nvSpPr>
        <p:spPr/>
        <p:txBody>
          <a:bodyPr/>
          <a:lstStyle/>
          <a:p>
            <a:fld id="{BFE031AF-CC19-4E5A-831F-2BAAD17F6D1A}" type="slidenum">
              <a:rPr lang="en-US" smtClean="0"/>
              <a:t>21</a:t>
            </a:fld>
            <a:endParaRPr lang="en-US"/>
          </a:p>
        </p:txBody>
      </p:sp>
    </p:spTree>
    <p:extLst>
      <p:ext uri="{BB962C8B-B14F-4D97-AF65-F5344CB8AC3E}">
        <p14:creationId xmlns:p14="http://schemas.microsoft.com/office/powerpoint/2010/main" val="3981155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DDoS-mitigation strategies include content distribution (increasing the number of available replicas), distributed scrubbing (a distributed reverse proxy identifies and drops malformed or suspicious traffic), traffic shaping (buffering and rate-limiting incoming traffic), and egress filtering (preventing outgoing traffic from being used in a DDoS attack). As a general rule, DDoS mitigation depends on deploying extensive defensive resources and can be bypassed by a sufficiently determined and resourceful adversary. </a:t>
            </a:r>
            <a:endParaRPr lang="en-US" dirty="0"/>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23</a:t>
            </a:fld>
            <a:endParaRPr lang="en-US"/>
          </a:p>
        </p:txBody>
      </p:sp>
    </p:spTree>
    <p:extLst>
      <p:ext uri="{BB962C8B-B14F-4D97-AF65-F5344CB8AC3E}">
        <p14:creationId xmlns:p14="http://schemas.microsoft.com/office/powerpoint/2010/main" val="265290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Mitigating denial of service attacks is a complex and evolving art. Several companies (Akamai, </a:t>
            </a:r>
            <a:r>
              <a:rPr lang="en-US" sz="1200" kern="1200" dirty="0" err="1">
                <a:solidFill>
                  <a:schemeClr val="tx1"/>
                </a:solidFill>
                <a:effectLst/>
                <a:latin typeface="+mn-lt"/>
                <a:ea typeface="+mn-ea"/>
                <a:cs typeface="+mn-cs"/>
              </a:rPr>
              <a:t>CloudFlare</a:t>
            </a:r>
            <a:r>
              <a:rPr lang="en-US" sz="1200" kern="1200" dirty="0">
                <a:solidFill>
                  <a:schemeClr val="tx1"/>
                </a:solidFill>
                <a:effectLst/>
                <a:latin typeface="+mn-lt"/>
                <a:ea typeface="+mn-ea"/>
                <a:cs typeface="+mn-cs"/>
              </a:rPr>
              <a:t>, Google Shield) offer DDoS mitigation as a service, and their precise techniques are generally a closely-guarded trade secret.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24</a:t>
            </a:fld>
            <a:endParaRPr lang="en-US"/>
          </a:p>
        </p:txBody>
      </p:sp>
    </p:spTree>
    <p:extLst>
      <p:ext uri="{BB962C8B-B14F-4D97-AF65-F5344CB8AC3E}">
        <p14:creationId xmlns:p14="http://schemas.microsoft.com/office/powerpoint/2010/main" val="1992918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Computer Fraud and Abuse Act of America Section 1030(a)(5)(B). This act applies against anyone who “intentionally accesses a protected computer without authorization, and as a result of such conduct, causes damage” (and meets other requirements).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27</a:t>
            </a:fld>
            <a:endParaRPr lang="en-US"/>
          </a:p>
        </p:txBody>
      </p:sp>
    </p:spTree>
    <p:extLst>
      <p:ext uri="{BB962C8B-B14F-4D97-AF65-F5344CB8AC3E}">
        <p14:creationId xmlns:p14="http://schemas.microsoft.com/office/powerpoint/2010/main" val="2118712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how to detect/mitigate</a:t>
            </a:r>
            <a:r>
              <a:rPr lang="en-US" baseline="0" dirty="0"/>
              <a:t> a port scan</a:t>
            </a:r>
          </a:p>
          <a:p>
            <a:endParaRPr lang="en-US" baseline="0" dirty="0"/>
          </a:p>
          <a:p>
            <a:r>
              <a:rPr lang="en-US" baseline="0" dirty="0"/>
              <a:t>SYN frequency: use keyed hash table &amp; count SYNs, problem: attacker learns limit</a:t>
            </a:r>
          </a:p>
          <a:p>
            <a:r>
              <a:rPr lang="en-US" baseline="0" dirty="0"/>
              <a:t>sequential behavior: store last </a:t>
            </a:r>
            <a:r>
              <a:rPr lang="en-US" baseline="0" dirty="0" err="1"/>
              <a:t>dest</a:t>
            </a:r>
            <a:r>
              <a:rPr lang="en-US" baseline="0" dirty="0"/>
              <a:t> &amp; count increment-by-1, problem: randomize order</a:t>
            </a:r>
          </a:p>
          <a:p>
            <a:r>
              <a:rPr lang="en-US" baseline="0" dirty="0"/>
              <a:t>diversity: count unique </a:t>
            </a:r>
            <a:r>
              <a:rPr lang="en-US" baseline="0" dirty="0" err="1"/>
              <a:t>ip</a:t>
            </a:r>
            <a:r>
              <a:rPr lang="en-US" baseline="0" dirty="0"/>
              <a:t>-port pairs, problem: complicated</a:t>
            </a:r>
          </a:p>
          <a:p>
            <a:r>
              <a:rPr lang="en-US" baseline="0" dirty="0"/>
              <a:t>failures: track failure/success ratio</a:t>
            </a:r>
          </a:p>
          <a:p>
            <a:r>
              <a:rPr lang="en-US" baseline="0" dirty="0"/>
              <a:t>anomaly detection: </a:t>
            </a:r>
            <a:r>
              <a:rPr lang="en-US" baseline="0" dirty="0" err="1"/>
              <a:t>dest</a:t>
            </a:r>
            <a:r>
              <a:rPr lang="en-US" baseline="0" dirty="0"/>
              <a:t> </a:t>
            </a:r>
            <a:r>
              <a:rPr lang="en-US" baseline="0" dirty="0" err="1"/>
              <a:t>ip</a:t>
            </a:r>
            <a:r>
              <a:rPr lang="en-US" baseline="0" dirty="0"/>
              <a:t>-port has probability P(d), high (5-10%) for popular </a:t>
            </a:r>
            <a:r>
              <a:rPr lang="en-US" baseline="0" dirty="0" err="1"/>
              <a:t>dests</a:t>
            </a:r>
            <a:r>
              <a:rPr lang="en-US" baseline="0" dirty="0"/>
              <a:t>, low for weird ones), accumulate anomaly score </a:t>
            </a:r>
            <a:r>
              <a:rPr lang="mr-IN" baseline="0" dirty="0"/>
              <a:t>–</a:t>
            </a:r>
            <a:r>
              <a:rPr lang="en-US" baseline="0" dirty="0"/>
              <a:t>log (P(d))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30</a:t>
            </a:fld>
            <a:endParaRPr lang="en-US"/>
          </a:p>
        </p:txBody>
      </p:sp>
    </p:spTree>
    <p:extLst>
      <p:ext uri="{BB962C8B-B14F-4D97-AF65-F5344CB8AC3E}">
        <p14:creationId xmlns:p14="http://schemas.microsoft.com/office/powerpoint/2010/main" val="1974490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transparencyreport.google.com</a:t>
            </a:r>
            <a:r>
              <a:rPr lang="en-US" dirty="0"/>
              <a:t>/https/</a:t>
            </a:r>
            <a:r>
              <a:rPr lang="en-US" dirty="0" err="1"/>
              <a:t>overview?hl</a:t>
            </a:r>
            <a:r>
              <a:rPr lang="en-US" dirty="0"/>
              <a:t>=</a:t>
            </a:r>
            <a:r>
              <a:rPr lang="en-US" dirty="0" err="1"/>
              <a:t>en</a:t>
            </a:r>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32</a:t>
            </a:fld>
            <a:endParaRPr lang="en-US"/>
          </a:p>
        </p:txBody>
      </p:sp>
    </p:spTree>
    <p:extLst>
      <p:ext uri="{BB962C8B-B14F-4D97-AF65-F5344CB8AC3E}">
        <p14:creationId xmlns:p14="http://schemas.microsoft.com/office/powerpoint/2010/main" val="1727777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a:t>
            </a:r>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5</a:t>
            </a:fld>
            <a:endParaRPr lang="en-US"/>
          </a:p>
        </p:txBody>
      </p:sp>
    </p:spTree>
    <p:extLst>
      <p:ext uri="{BB962C8B-B14F-4D97-AF65-F5344CB8AC3E}">
        <p14:creationId xmlns:p14="http://schemas.microsoft.com/office/powerpoint/2010/main" val="40787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https://www.youtube.com/watch?v=xGhB1Kp7Eow</a:t>
            </a:r>
            <a:endParaRPr lang="en-US" dirty="0"/>
          </a:p>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7</a:t>
            </a:fld>
            <a:endParaRPr lang="en-US"/>
          </a:p>
        </p:txBody>
      </p:sp>
    </p:spTree>
    <p:extLst>
      <p:ext uri="{BB962C8B-B14F-4D97-AF65-F5344CB8AC3E}">
        <p14:creationId xmlns:p14="http://schemas.microsoft.com/office/powerpoint/2010/main" val="345338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a:t>
            </a:r>
            <a:r>
              <a:rPr lang="en-US" sz="1200" kern="1200" dirty="0" err="1">
                <a:solidFill>
                  <a:schemeClr val="tx1"/>
                </a:solidFill>
                <a:effectLst/>
                <a:latin typeface="+mn-lt"/>
                <a:ea typeface="+mn-ea"/>
                <a:cs typeface="+mn-cs"/>
              </a:rPr>
              <a:t>syn</a:t>
            </a:r>
            <a:r>
              <a:rPr lang="en-US" sz="1200" kern="1200" dirty="0">
                <a:solidFill>
                  <a:schemeClr val="tx1"/>
                </a:solidFill>
                <a:effectLst/>
                <a:latin typeface="+mn-lt"/>
                <a:ea typeface="+mn-ea"/>
                <a:cs typeface="+mn-cs"/>
              </a:rPr>
              <a:t> flood is a form of DDoS attack that takes advantage of how TCP handles sessions. Recall that a session is established with a three-way TCP hand- shake: the source sends a SYN (synchronize) packet to the destination, the destination sends back a SYN+ACK packet, and the source completes the handshake by sending an ACK (acknowledge). The destination maintains a SYN RECV queue that keeps track handshakes in progress (those for which it has sent a SYN+ACK response but not yet received the final ACK). The default queue size on most modern machines is 1024 (machines with low memory have smaller queues); pending handshakes typically time out after minutes. A SYN flood proceeds by sending SYN packets but never completing the TCP handshake, filling up the queue and leaving the target unable to respond to additional incoming requests. </a:t>
            </a:r>
          </a:p>
          <a:p>
            <a:endParaRPr lang="en-US" dirty="0"/>
          </a:p>
          <a:p>
            <a:r>
              <a:rPr lang="en-US" sz="1200" kern="1200" dirty="0">
                <a:solidFill>
                  <a:schemeClr val="tx1"/>
                </a:solidFill>
                <a:effectLst/>
                <a:latin typeface="+mn-lt"/>
                <a:ea typeface="+mn-ea"/>
                <a:cs typeface="+mn-cs"/>
              </a:rPr>
              <a:t>SYN floods are so common that TCP supports a special-purpose defense designed to mitigate this threat: SYN cookies. The idea is to eliminate the need to store pending SYN packets by encoding the necessary information in the sequence number using a pseudorandom function (more specifically, and HMAC). This prevents the SYN RECV queue from filling up, mitigating the thread of SYN floods. However, SYN cookies do not support all of the options available in the full TCP spec and are therefore officially recommended only as a last resort. </a:t>
            </a:r>
            <a:endParaRPr lang="en-US" dirty="0"/>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11</a:t>
            </a:fld>
            <a:endParaRPr lang="en-US"/>
          </a:p>
        </p:txBody>
      </p:sp>
    </p:spTree>
    <p:extLst>
      <p:ext uri="{BB962C8B-B14F-4D97-AF65-F5344CB8AC3E}">
        <p14:creationId xmlns:p14="http://schemas.microsoft.com/office/powerpoint/2010/main" val="1418731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dig -t A </a:t>
            </a:r>
            <a:r>
              <a:rPr lang="en-US" sz="1200" kern="1200" dirty="0" err="1">
                <a:solidFill>
                  <a:schemeClr val="tx1"/>
                </a:solidFill>
                <a:effectLst/>
                <a:latin typeface="+mn-lt"/>
                <a:ea typeface="+mn-ea"/>
                <a:cs typeface="+mn-cs"/>
              </a:rPr>
              <a:t>pomona.edu</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14</a:t>
            </a:fld>
            <a:endParaRPr lang="en-US"/>
          </a:p>
        </p:txBody>
      </p:sp>
    </p:spTree>
    <p:extLst>
      <p:ext uri="{BB962C8B-B14F-4D97-AF65-F5344CB8AC3E}">
        <p14:creationId xmlns:p14="http://schemas.microsoft.com/office/powerpoint/2010/main" val="212774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Dyn</a:t>
            </a:r>
            <a:r>
              <a:rPr lang="en-US" sz="1200" b="0" i="0" kern="1200" baseline="0" dirty="0">
                <a:solidFill>
                  <a:schemeClr val="tx1"/>
                </a:solidFill>
                <a:effectLst/>
                <a:latin typeface="+mn-lt"/>
                <a:ea typeface="+mn-ea"/>
                <a:cs typeface="+mn-cs"/>
              </a:rPr>
              <a:t> DDOS </a:t>
            </a:r>
            <a:r>
              <a:rPr lang="en-US" sz="1200" b="0" i="0" kern="1200" dirty="0">
                <a:solidFill>
                  <a:schemeClr val="tx1"/>
                </a:solidFill>
                <a:effectLst/>
                <a:latin typeface="+mn-lt"/>
                <a:ea typeface="+mn-ea"/>
                <a:cs typeface="+mn-cs"/>
              </a:rPr>
              <a:t>attack was accomplished through a large number of DNS lookup requests from tens of millions of IP addresses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October 21, 2016</a:t>
            </a:r>
          </a:p>
          <a:p>
            <a:r>
              <a:rPr lang="en-US" sz="1200" b="0" i="0" kern="1200" dirty="0">
                <a:solidFill>
                  <a:schemeClr val="tx1"/>
                </a:solidFill>
                <a:effectLst/>
                <a:latin typeface="+mn-lt"/>
                <a:ea typeface="+mn-ea"/>
                <a:cs typeface="+mn-cs"/>
              </a:rPr>
              <a:t>Victims</a:t>
            </a:r>
            <a:r>
              <a:rPr lang="en-US" sz="1200" b="0" i="0" kern="1200" baseline="0" dirty="0">
                <a:solidFill>
                  <a:schemeClr val="tx1"/>
                </a:solidFill>
                <a:effectLst/>
                <a:latin typeface="+mn-lt"/>
                <a:ea typeface="+mn-ea"/>
                <a:cs typeface="+mn-cs"/>
              </a:rPr>
              <a:t> include: Airbnb, BBC, CNN, Comcast, Fox News, The Guardian, GitHub, Netflix, </a:t>
            </a:r>
            <a:r>
              <a:rPr lang="en-US" sz="1200" b="0" i="0" kern="1200" baseline="0" dirty="0" err="1">
                <a:solidFill>
                  <a:schemeClr val="tx1"/>
                </a:solidFill>
                <a:effectLst/>
                <a:latin typeface="+mn-lt"/>
                <a:ea typeface="+mn-ea"/>
                <a:cs typeface="+mn-cs"/>
              </a:rPr>
              <a:t>Paypal</a:t>
            </a:r>
            <a:r>
              <a:rPr lang="en-US" sz="1200" b="0" i="0" kern="1200" baseline="0" dirty="0">
                <a:solidFill>
                  <a:schemeClr val="tx1"/>
                </a:solidFill>
                <a:effectLst/>
                <a:latin typeface="+mn-lt"/>
                <a:ea typeface="+mn-ea"/>
                <a:cs typeface="+mn-cs"/>
              </a:rPr>
              <a:t>, Reddit, Slack, Tumbler, Twitter, Verizon, Visa, Yelp</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16</a:t>
            </a:fld>
            <a:endParaRPr lang="en-US"/>
          </a:p>
        </p:txBody>
      </p:sp>
    </p:spTree>
    <p:extLst>
      <p:ext uri="{BB962C8B-B14F-4D97-AF65-F5344CB8AC3E}">
        <p14:creationId xmlns:p14="http://schemas.microsoft.com/office/powerpoint/2010/main" val="3324016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dig -t A </a:t>
            </a:r>
            <a:r>
              <a:rPr lang="en-US" sz="1200" kern="1200" dirty="0" err="1">
                <a:solidFill>
                  <a:schemeClr val="tx1"/>
                </a:solidFill>
                <a:effectLst/>
                <a:latin typeface="+mn-lt"/>
                <a:ea typeface="+mn-ea"/>
                <a:cs typeface="+mn-cs"/>
              </a:rPr>
              <a:t>pomona.edu</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dig -t ANY </a:t>
            </a:r>
            <a:r>
              <a:rPr lang="en-US" sz="1200" kern="1200" dirty="0" err="1">
                <a:solidFill>
                  <a:schemeClr val="tx1"/>
                </a:solidFill>
                <a:effectLst/>
                <a:latin typeface="+mn-lt"/>
                <a:ea typeface="+mn-ea"/>
                <a:cs typeface="+mn-cs"/>
              </a:rPr>
              <a:t>pomona.edu</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BFE031AF-CC19-4E5A-831F-2BAAD17F6D1A}" type="slidenum">
              <a:rPr lang="en-US" smtClean="0"/>
              <a:t>17</a:t>
            </a:fld>
            <a:endParaRPr lang="en-US"/>
          </a:p>
        </p:txBody>
      </p:sp>
    </p:spTree>
    <p:extLst>
      <p:ext uri="{BB962C8B-B14F-4D97-AF65-F5344CB8AC3E}">
        <p14:creationId xmlns:p14="http://schemas.microsoft.com/office/powerpoint/2010/main" val="3071389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github.com</a:t>
            </a:r>
            <a:r>
              <a:rPr lang="en-US" dirty="0"/>
              <a:t>/0x27/</a:t>
            </a:r>
            <a:r>
              <a:rPr lang="en-US" dirty="0" err="1"/>
              <a:t>linux.mirai</a:t>
            </a:r>
            <a:r>
              <a:rPr lang="en-US" dirty="0"/>
              <a:t>/blob/master/</a:t>
            </a:r>
            <a:r>
              <a:rPr lang="en-US" dirty="0" err="1"/>
              <a:t>mirai</a:t>
            </a:r>
            <a:r>
              <a:rPr lang="en-US" dirty="0"/>
              <a:t>/bot/</a:t>
            </a:r>
            <a:r>
              <a:rPr lang="en-US" dirty="0" err="1"/>
              <a:t>scanner.c</a:t>
            </a:r>
            <a:endParaRPr lang="en-US" dirty="0"/>
          </a:p>
          <a:p>
            <a:r>
              <a:rPr lang="en-US" dirty="0"/>
              <a:t>creates</a:t>
            </a:r>
            <a:r>
              <a:rPr lang="en-US" baseline="0" dirty="0"/>
              <a:t> botnet, controlled 2.5 million machines at peak</a:t>
            </a:r>
          </a:p>
          <a:p>
            <a:r>
              <a:rPr lang="en-US" baseline="0" dirty="0"/>
              <a:t>password map: https://</a:t>
            </a:r>
            <a:r>
              <a:rPr lang="en-US" baseline="0" dirty="0" err="1"/>
              <a:t>krebsonsecurity.com</a:t>
            </a:r>
            <a:r>
              <a:rPr lang="en-US" baseline="0" dirty="0"/>
              <a:t>/wp-content/uploads/2016/10/IoTbadpass-Sheet1.pdf</a:t>
            </a:r>
            <a:endParaRPr lang="en-US" dirty="0"/>
          </a:p>
          <a:p>
            <a:r>
              <a:rPr lang="en-US" dirty="0"/>
              <a:t>owners</a:t>
            </a:r>
            <a:r>
              <a:rPr lang="en-US" baseline="0" dirty="0"/>
              <a:t> identified January 2017, arrested, pled guilty December 2017</a:t>
            </a:r>
          </a:p>
          <a:p>
            <a:r>
              <a:rPr lang="en-US" baseline="0" dirty="0"/>
              <a:t>clones (</a:t>
            </a:r>
            <a:r>
              <a:rPr lang="en-US" baseline="0" dirty="0" err="1"/>
              <a:t>eg.</a:t>
            </a:r>
            <a:r>
              <a:rPr lang="en-US" baseline="0" dirty="0"/>
              <a:t>, </a:t>
            </a:r>
            <a:r>
              <a:rPr lang="en-US" baseline="0" dirty="0" err="1"/>
              <a:t>Darkai</a:t>
            </a:r>
            <a:r>
              <a:rPr lang="en-US" baseline="0" dirty="0"/>
              <a:t>) still operational</a:t>
            </a:r>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18</a:t>
            </a:fld>
            <a:endParaRPr lang="en-US"/>
          </a:p>
        </p:txBody>
      </p:sp>
    </p:spTree>
    <p:extLst>
      <p:ext uri="{BB962C8B-B14F-4D97-AF65-F5344CB8AC3E}">
        <p14:creationId xmlns:p14="http://schemas.microsoft.com/office/powerpoint/2010/main" val="240385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krebsonsecurity.com</a:t>
            </a:r>
            <a:r>
              <a:rPr lang="en-US" dirty="0"/>
              <a:t>/2018/04/</a:t>
            </a:r>
            <a:r>
              <a:rPr lang="en-US" dirty="0" err="1"/>
              <a:t>ddos</a:t>
            </a:r>
            <a:r>
              <a:rPr lang="en-US" dirty="0"/>
              <a:t>-for-hire-service-</a:t>
            </a:r>
            <a:r>
              <a:rPr lang="en-US" dirty="0" err="1"/>
              <a:t>webstresser</a:t>
            </a:r>
            <a:r>
              <a:rPr lang="en-US" dirty="0"/>
              <a:t>-dismantled/</a:t>
            </a:r>
          </a:p>
          <a:p>
            <a:r>
              <a:rPr lang="en-US" dirty="0"/>
              <a:t>Specify target, duration, method, pay with </a:t>
            </a:r>
            <a:r>
              <a:rPr lang="en-US" dirty="0" err="1"/>
              <a:t>Paypal</a:t>
            </a:r>
            <a:r>
              <a:rPr lang="en-US" dirty="0"/>
              <a:t> or bitcoin</a:t>
            </a:r>
          </a:p>
          <a:p>
            <a:r>
              <a:rPr lang="en-US" dirty="0" err="1"/>
              <a:t>WebStresser.org</a:t>
            </a:r>
            <a:r>
              <a:rPr lang="en-US" baseline="0" dirty="0"/>
              <a:t> taken offline in April 2018, but many others do (and will) exist</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19</a:t>
            </a:fld>
            <a:endParaRPr lang="en-US"/>
          </a:p>
        </p:txBody>
      </p:sp>
    </p:spTree>
    <p:extLst>
      <p:ext uri="{BB962C8B-B14F-4D97-AF65-F5344CB8AC3E}">
        <p14:creationId xmlns:p14="http://schemas.microsoft.com/office/powerpoint/2010/main" val="1121894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fld id="{63F7437D-9C28-4485-8136-DE3C7521A7D8}" type="datetimeFigureOut">
              <a:rPr lang="en-US" smtClean="0"/>
              <a:t>4/22/26</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4/22/26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4/22/26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4/22/26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4/22/26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4/22/26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4/22/26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4/22/26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www.cs.pomona.edu/"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gif"/></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a:t>CS 138		       		       	       Spring 2026</a:t>
            </a:r>
          </a:p>
        </p:txBody>
      </p:sp>
      <p:sp>
        <p:nvSpPr>
          <p:cNvPr id="2" name="Title 1"/>
          <p:cNvSpPr>
            <a:spLocks noGrp="1"/>
          </p:cNvSpPr>
          <p:nvPr>
            <p:ph type="title"/>
          </p:nvPr>
        </p:nvSpPr>
        <p:spPr>
          <a:xfrm>
            <a:off x="685800" y="2667002"/>
            <a:ext cx="7848600" cy="631825"/>
          </a:xfrm>
        </p:spPr>
        <p:txBody>
          <a:bodyPr>
            <a:normAutofit/>
          </a:bodyPr>
          <a:lstStyle/>
          <a:p>
            <a:r>
              <a:rPr lang="en-US" sz="3400" dirty="0"/>
              <a:t>Lecture 25: Network Security</a:t>
            </a:r>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pic>
        <p:nvPicPr>
          <p:cNvPr id="5" name="Content Placeholder 4" descr="Diagram, text, letter&#10;&#10;Description automatically generated">
            <a:extLst>
              <a:ext uri="{FF2B5EF4-FFF2-40B4-BE49-F238E27FC236}">
                <a16:creationId xmlns:a16="http://schemas.microsoft.com/office/drawing/2014/main" id="{5ED3A0C9-08E3-DA38-2935-9653FCC29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3505201"/>
            <a:ext cx="4871096" cy="3276600"/>
          </a:xfrm>
          <a:prstGeom prst="rect">
            <a:avLst/>
          </a:prstGeom>
        </p:spPr>
      </p:pic>
    </p:spTree>
    <p:extLst>
      <p:ext uri="{BB962C8B-B14F-4D97-AF65-F5344CB8AC3E}">
        <p14:creationId xmlns:p14="http://schemas.microsoft.com/office/powerpoint/2010/main" val="17972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a:t>
            </a:r>
          </a:p>
        </p:txBody>
      </p:sp>
      <p:sp>
        <p:nvSpPr>
          <p:cNvPr id="3" name="Content Placeholder 2"/>
          <p:cNvSpPr>
            <a:spLocks noGrp="1"/>
          </p:cNvSpPr>
          <p:nvPr>
            <p:ph idx="1"/>
          </p:nvPr>
        </p:nvSpPr>
        <p:spPr>
          <a:xfrm>
            <a:off x="457200" y="1600200"/>
            <a:ext cx="4114800" cy="4876800"/>
          </a:xfrm>
        </p:spPr>
        <p:txBody>
          <a:bodyPr/>
          <a:lstStyle/>
          <a:p>
            <a:r>
              <a:rPr lang="en-US" dirty="0"/>
              <a:t>Reliable</a:t>
            </a:r>
          </a:p>
          <a:p>
            <a:pPr lvl="1"/>
            <a:r>
              <a:rPr lang="en-US" dirty="0"/>
              <a:t>acknowledgement</a:t>
            </a:r>
          </a:p>
          <a:p>
            <a:pPr lvl="1"/>
            <a:r>
              <a:rPr lang="en-US" dirty="0"/>
              <a:t>checksum</a:t>
            </a:r>
          </a:p>
          <a:p>
            <a:pPr lvl="1"/>
            <a:r>
              <a:rPr lang="en-US" dirty="0"/>
              <a:t>sequence number </a:t>
            </a:r>
          </a:p>
          <a:p>
            <a:r>
              <a:rPr lang="en-US" dirty="0"/>
              <a:t>In-order</a:t>
            </a:r>
          </a:p>
          <a:p>
            <a:pPr lvl="1"/>
            <a:r>
              <a:rPr lang="en-US" dirty="0"/>
              <a:t>sequence number</a:t>
            </a:r>
          </a:p>
          <a:p>
            <a:r>
              <a:rPr lang="en-US" dirty="0"/>
              <a:t>Congestion control</a:t>
            </a:r>
          </a:p>
          <a:p>
            <a:pPr lvl="1"/>
            <a:r>
              <a:rPr lang="en-US" dirty="0"/>
              <a:t>slow start</a:t>
            </a:r>
          </a:p>
          <a:p>
            <a:pPr lvl="1"/>
            <a:r>
              <a:rPr lang="en-US" dirty="0"/>
              <a:t>congestion avoidance</a:t>
            </a:r>
          </a:p>
          <a:p>
            <a:pPr lvl="1"/>
            <a:r>
              <a:rPr lang="en-US" dirty="0"/>
              <a:t>fast retransmit</a:t>
            </a:r>
          </a:p>
          <a:p>
            <a:pPr lvl="1"/>
            <a:r>
              <a:rPr lang="en-US" dirty="0"/>
              <a:t>fast recovery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1" y="1752600"/>
            <a:ext cx="4267199" cy="216000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0580" y="4114800"/>
            <a:ext cx="4733420" cy="2659834"/>
          </a:xfrm>
          <a:prstGeom prst="rect">
            <a:avLst/>
          </a:prstGeom>
        </p:spPr>
      </p:pic>
    </p:spTree>
    <p:extLst>
      <p:ext uri="{BB962C8B-B14F-4D97-AF65-F5344CB8AC3E}">
        <p14:creationId xmlns:p14="http://schemas.microsoft.com/office/powerpoint/2010/main" val="1768178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Flood</a:t>
            </a:r>
          </a:p>
        </p:txBody>
      </p:sp>
      <p:pic>
        <p:nvPicPr>
          <p:cNvPr id="5" name="Content Placeholder 4" descr="Diagram&#10;&#10;Description automatically generated">
            <a:extLst>
              <a:ext uri="{FF2B5EF4-FFF2-40B4-BE49-F238E27FC236}">
                <a16:creationId xmlns:a16="http://schemas.microsoft.com/office/drawing/2014/main" id="{93C95B3C-D542-AF4C-925E-7BDBFFC11D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6549" y="1600200"/>
            <a:ext cx="7250901" cy="4876800"/>
          </a:xfrm>
        </p:spPr>
      </p:pic>
    </p:spTree>
    <p:extLst>
      <p:ext uri="{BB962C8B-B14F-4D97-AF65-F5344CB8AC3E}">
        <p14:creationId xmlns:p14="http://schemas.microsoft.com/office/powerpoint/2010/main" val="252229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DFD3-C79C-DB4E-8BF5-4FEED6E514B9}"/>
              </a:ext>
            </a:extLst>
          </p:cNvPr>
          <p:cNvSpPr>
            <a:spLocks noGrp="1"/>
          </p:cNvSpPr>
          <p:nvPr>
            <p:ph type="title"/>
          </p:nvPr>
        </p:nvSpPr>
        <p:spPr/>
        <p:txBody>
          <a:bodyPr/>
          <a:lstStyle/>
          <a:p>
            <a:r>
              <a:rPr lang="en-US" dirty="0"/>
              <a:t>Defending Against SYN Floods</a:t>
            </a:r>
          </a:p>
        </p:txBody>
      </p:sp>
      <p:sp>
        <p:nvSpPr>
          <p:cNvPr id="3" name="Content Placeholder 2">
            <a:extLst>
              <a:ext uri="{FF2B5EF4-FFF2-40B4-BE49-F238E27FC236}">
                <a16:creationId xmlns:a16="http://schemas.microsoft.com/office/drawing/2014/main" id="{05EF9981-F5CE-5348-AC13-93F64772C28D}"/>
              </a:ext>
            </a:extLst>
          </p:cNvPr>
          <p:cNvSpPr>
            <a:spLocks noGrp="1"/>
          </p:cNvSpPr>
          <p:nvPr>
            <p:ph idx="1"/>
          </p:nvPr>
        </p:nvSpPr>
        <p:spPr/>
        <p:txBody>
          <a:bodyPr/>
          <a:lstStyle/>
          <a:p>
            <a:r>
              <a:rPr lang="en-US" dirty="0"/>
              <a:t>Increase RECV queue size</a:t>
            </a:r>
          </a:p>
          <a:p>
            <a:r>
              <a:rPr lang="en-US" dirty="0"/>
              <a:t>Recycle oldest half-open connections</a:t>
            </a:r>
          </a:p>
          <a:p>
            <a:r>
              <a:rPr lang="en-US" dirty="0"/>
              <a:t>SYN cookies</a:t>
            </a:r>
          </a:p>
        </p:txBody>
      </p:sp>
    </p:spTree>
    <p:extLst>
      <p:ext uri="{BB962C8B-B14F-4D97-AF65-F5344CB8AC3E}">
        <p14:creationId xmlns:p14="http://schemas.microsoft.com/office/powerpoint/2010/main" val="1108842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4904F-78F3-2ECF-90A0-E22E3F252791}"/>
              </a:ext>
            </a:extLst>
          </p:cNvPr>
          <p:cNvSpPr>
            <a:spLocks noGrp="1"/>
          </p:cNvSpPr>
          <p:nvPr>
            <p:ph type="title"/>
          </p:nvPr>
        </p:nvSpPr>
        <p:spPr/>
        <p:txBody>
          <a:bodyPr/>
          <a:lstStyle/>
          <a:p>
            <a:r>
              <a:rPr lang="en-US" dirty="0"/>
              <a:t>ACK Flood</a:t>
            </a:r>
          </a:p>
        </p:txBody>
      </p:sp>
      <p:pic>
        <p:nvPicPr>
          <p:cNvPr id="5" name="Content Placeholder 4" descr="A computer with a person in the center&#10;&#10;Description automatically generated">
            <a:extLst>
              <a:ext uri="{FF2B5EF4-FFF2-40B4-BE49-F238E27FC236}">
                <a16:creationId xmlns:a16="http://schemas.microsoft.com/office/drawing/2014/main" id="{22FFF10B-45E1-EB0C-E80A-D0559E2B785B}"/>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ackgroundRemoval t="9341" b="97253" l="9259" r="93519">
                        <a14:foregroundMark x1="9722" y1="94505" x2="81944" y2="92857"/>
                        <a14:foregroundMark x1="81944" y1="92857" x2="90278" y2="93956"/>
                        <a14:foregroundMark x1="90278" y1="97253" x2="93519" y2="93407"/>
                      </a14:backgroundRemoval>
                    </a14:imgEffect>
                  </a14:imgLayer>
                </a14:imgProps>
              </a:ext>
              <a:ext uri="{28A0092B-C50C-407E-A947-70E740481C1C}">
                <a14:useLocalDpi xmlns:a14="http://schemas.microsoft.com/office/drawing/2010/main" val="0"/>
              </a:ext>
            </a:extLst>
          </a:blip>
          <a:srcRect b="1264"/>
          <a:stretch/>
        </p:blipFill>
        <p:spPr>
          <a:xfrm>
            <a:off x="6195952" y="2958106"/>
            <a:ext cx="1371600" cy="1141090"/>
          </a:xfrm>
        </p:spPr>
      </p:pic>
      <p:pic>
        <p:nvPicPr>
          <p:cNvPr id="7" name="Picture 6" descr="A red hooded figure with a skull on the computer&#10;&#10;Description automatically generated">
            <a:extLst>
              <a:ext uri="{FF2B5EF4-FFF2-40B4-BE49-F238E27FC236}">
                <a16:creationId xmlns:a16="http://schemas.microsoft.com/office/drawing/2014/main" id="{E65EDA5C-AEE8-E13D-3AA5-6CF522471701}"/>
              </a:ext>
            </a:extLst>
          </p:cNvPr>
          <p:cNvPicPr>
            <a:picLocks noChangeAspect="1"/>
          </p:cNvPicPr>
          <p:nvPr/>
        </p:nvPicPr>
        <p:blipFill rotWithShape="1">
          <a:blip r:embed="rId4">
            <a:extLst>
              <a:ext uri="{28A0092B-C50C-407E-A947-70E740481C1C}">
                <a14:useLocalDpi xmlns:a14="http://schemas.microsoft.com/office/drawing/2010/main" val="0"/>
              </a:ext>
            </a:extLst>
          </a:blip>
          <a:srcRect r="33858"/>
          <a:stretch/>
        </p:blipFill>
        <p:spPr>
          <a:xfrm>
            <a:off x="1264361" y="4178442"/>
            <a:ext cx="1066800" cy="1244600"/>
          </a:xfrm>
          <a:prstGeom prst="rect">
            <a:avLst/>
          </a:prstGeom>
        </p:spPr>
      </p:pic>
      <p:sp>
        <p:nvSpPr>
          <p:cNvPr id="8" name="TextBox 7">
            <a:extLst>
              <a:ext uri="{FF2B5EF4-FFF2-40B4-BE49-F238E27FC236}">
                <a16:creationId xmlns:a16="http://schemas.microsoft.com/office/drawing/2014/main" id="{50986D26-5F81-DC3B-8BC2-1A41573BD28D}"/>
              </a:ext>
            </a:extLst>
          </p:cNvPr>
          <p:cNvSpPr txBox="1"/>
          <p:nvPr/>
        </p:nvSpPr>
        <p:spPr>
          <a:xfrm>
            <a:off x="6445318" y="2958106"/>
            <a:ext cx="872868" cy="369332"/>
          </a:xfrm>
          <a:prstGeom prst="rect">
            <a:avLst/>
          </a:prstGeom>
          <a:noFill/>
        </p:spPr>
        <p:txBody>
          <a:bodyPr wrap="none" rtlCol="0">
            <a:spAutoFit/>
          </a:bodyPr>
          <a:lstStyle/>
          <a:p>
            <a:r>
              <a:rPr lang="en-US" b="1" dirty="0">
                <a:solidFill>
                  <a:schemeClr val="accent2"/>
                </a:solidFill>
              </a:rPr>
              <a:t>Target</a:t>
            </a:r>
          </a:p>
        </p:txBody>
      </p:sp>
      <p:sp>
        <p:nvSpPr>
          <p:cNvPr id="9" name="TextBox 8">
            <a:extLst>
              <a:ext uri="{FF2B5EF4-FFF2-40B4-BE49-F238E27FC236}">
                <a16:creationId xmlns:a16="http://schemas.microsoft.com/office/drawing/2014/main" id="{FC4B2AD5-5362-B8A0-52E4-915F566EE733}"/>
              </a:ext>
            </a:extLst>
          </p:cNvPr>
          <p:cNvSpPr txBox="1"/>
          <p:nvPr/>
        </p:nvSpPr>
        <p:spPr>
          <a:xfrm>
            <a:off x="1295400" y="3962400"/>
            <a:ext cx="1107996" cy="369332"/>
          </a:xfrm>
          <a:prstGeom prst="rect">
            <a:avLst/>
          </a:prstGeom>
          <a:noFill/>
        </p:spPr>
        <p:txBody>
          <a:bodyPr wrap="none" rtlCol="0">
            <a:spAutoFit/>
          </a:bodyPr>
          <a:lstStyle/>
          <a:p>
            <a:r>
              <a:rPr lang="en-US" b="1" dirty="0">
                <a:solidFill>
                  <a:srgbClr val="FF0000"/>
                </a:solidFill>
              </a:rPr>
              <a:t>Attacker</a:t>
            </a:r>
          </a:p>
        </p:txBody>
      </p:sp>
      <p:pic>
        <p:nvPicPr>
          <p:cNvPr id="11" name="Picture 10" descr="A grey icon of a person pointing at a screen&#10;&#10;Description automatically generated">
            <a:extLst>
              <a:ext uri="{FF2B5EF4-FFF2-40B4-BE49-F238E27FC236}">
                <a16:creationId xmlns:a16="http://schemas.microsoft.com/office/drawing/2014/main" id="{06FE9629-E4F2-765C-EB25-09D9264498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139371" y="2229550"/>
            <a:ext cx="1188161" cy="876300"/>
          </a:xfrm>
          <a:prstGeom prst="rect">
            <a:avLst/>
          </a:prstGeom>
        </p:spPr>
      </p:pic>
      <p:sp>
        <p:nvSpPr>
          <p:cNvPr id="12" name="TextBox 11">
            <a:extLst>
              <a:ext uri="{FF2B5EF4-FFF2-40B4-BE49-F238E27FC236}">
                <a16:creationId xmlns:a16="http://schemas.microsoft.com/office/drawing/2014/main" id="{E145A704-FC96-E6E5-EFBA-E99816ED9FF3}"/>
              </a:ext>
            </a:extLst>
          </p:cNvPr>
          <p:cNvSpPr txBox="1"/>
          <p:nvPr/>
        </p:nvSpPr>
        <p:spPr>
          <a:xfrm>
            <a:off x="955033" y="1884989"/>
            <a:ext cx="1556836" cy="369332"/>
          </a:xfrm>
          <a:prstGeom prst="rect">
            <a:avLst/>
          </a:prstGeom>
          <a:noFill/>
        </p:spPr>
        <p:txBody>
          <a:bodyPr wrap="none" rtlCol="0">
            <a:spAutoFit/>
          </a:bodyPr>
          <a:lstStyle/>
          <a:p>
            <a:r>
              <a:rPr lang="en-US" b="1" dirty="0">
                <a:solidFill>
                  <a:schemeClr val="bg2">
                    <a:lumMod val="75000"/>
                  </a:schemeClr>
                </a:solidFill>
              </a:rPr>
              <a:t>Normal User</a:t>
            </a:r>
          </a:p>
        </p:txBody>
      </p:sp>
      <p:cxnSp>
        <p:nvCxnSpPr>
          <p:cNvPr id="14" name="Straight Arrow Connector 13">
            <a:extLst>
              <a:ext uri="{FF2B5EF4-FFF2-40B4-BE49-F238E27FC236}">
                <a16:creationId xmlns:a16="http://schemas.microsoft.com/office/drawing/2014/main" id="{021ACD88-D897-1E9B-8F0B-B062B4F855DE}"/>
              </a:ext>
            </a:extLst>
          </p:cNvPr>
          <p:cNvCxnSpPr/>
          <p:nvPr/>
        </p:nvCxnSpPr>
        <p:spPr>
          <a:xfrm>
            <a:off x="2590800" y="2558534"/>
            <a:ext cx="3352800" cy="3702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AAA73699-7C53-7206-A4FA-522AC53F133C}"/>
              </a:ext>
            </a:extLst>
          </p:cNvPr>
          <p:cNvCxnSpPr/>
          <p:nvPr/>
        </p:nvCxnSpPr>
        <p:spPr>
          <a:xfrm>
            <a:off x="2566712" y="2819584"/>
            <a:ext cx="3352800" cy="370222"/>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92E25B35-07FF-F709-1077-EE351EE97C84}"/>
              </a:ext>
            </a:extLst>
          </p:cNvPr>
          <p:cNvCxnSpPr/>
          <p:nvPr/>
        </p:nvCxnSpPr>
        <p:spPr>
          <a:xfrm>
            <a:off x="2535366" y="3105850"/>
            <a:ext cx="3352800" cy="3702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4EB4F052-F74E-951C-4958-A32C3B86338D}"/>
              </a:ext>
            </a:extLst>
          </p:cNvPr>
          <p:cNvSpPr txBox="1"/>
          <p:nvPr/>
        </p:nvSpPr>
        <p:spPr>
          <a:xfrm rot="283103">
            <a:off x="3872709" y="2418118"/>
            <a:ext cx="659155" cy="369332"/>
          </a:xfrm>
          <a:prstGeom prst="rect">
            <a:avLst/>
          </a:prstGeom>
          <a:noFill/>
        </p:spPr>
        <p:txBody>
          <a:bodyPr wrap="none" rtlCol="0">
            <a:spAutoFit/>
          </a:bodyPr>
          <a:lstStyle/>
          <a:p>
            <a:r>
              <a:rPr lang="en-US" dirty="0"/>
              <a:t>SYN</a:t>
            </a:r>
          </a:p>
        </p:txBody>
      </p:sp>
      <p:sp>
        <p:nvSpPr>
          <p:cNvPr id="20" name="TextBox 19">
            <a:extLst>
              <a:ext uri="{FF2B5EF4-FFF2-40B4-BE49-F238E27FC236}">
                <a16:creationId xmlns:a16="http://schemas.microsoft.com/office/drawing/2014/main" id="{51277999-7A70-DC32-2DC2-634F10AA024B}"/>
              </a:ext>
            </a:extLst>
          </p:cNvPr>
          <p:cNvSpPr txBox="1"/>
          <p:nvPr/>
        </p:nvSpPr>
        <p:spPr>
          <a:xfrm rot="283103">
            <a:off x="3518339" y="2698326"/>
            <a:ext cx="1210588" cy="369332"/>
          </a:xfrm>
          <a:prstGeom prst="rect">
            <a:avLst/>
          </a:prstGeom>
          <a:noFill/>
        </p:spPr>
        <p:txBody>
          <a:bodyPr wrap="none" rtlCol="0">
            <a:spAutoFit/>
          </a:bodyPr>
          <a:lstStyle/>
          <a:p>
            <a:r>
              <a:rPr lang="en-US" dirty="0"/>
              <a:t>SYN-ACK</a:t>
            </a:r>
          </a:p>
        </p:txBody>
      </p:sp>
      <p:sp>
        <p:nvSpPr>
          <p:cNvPr id="21" name="TextBox 20">
            <a:extLst>
              <a:ext uri="{FF2B5EF4-FFF2-40B4-BE49-F238E27FC236}">
                <a16:creationId xmlns:a16="http://schemas.microsoft.com/office/drawing/2014/main" id="{7315DA5D-C7A7-BA34-1F2E-060C71932DFB}"/>
              </a:ext>
            </a:extLst>
          </p:cNvPr>
          <p:cNvSpPr txBox="1"/>
          <p:nvPr/>
        </p:nvSpPr>
        <p:spPr>
          <a:xfrm rot="283103">
            <a:off x="3787428" y="2984591"/>
            <a:ext cx="659155" cy="369332"/>
          </a:xfrm>
          <a:prstGeom prst="rect">
            <a:avLst/>
          </a:prstGeom>
          <a:noFill/>
        </p:spPr>
        <p:txBody>
          <a:bodyPr wrap="none" rtlCol="0">
            <a:spAutoFit/>
          </a:bodyPr>
          <a:lstStyle/>
          <a:p>
            <a:r>
              <a:rPr lang="en-US" dirty="0"/>
              <a:t>ACK</a:t>
            </a:r>
          </a:p>
        </p:txBody>
      </p:sp>
      <p:grpSp>
        <p:nvGrpSpPr>
          <p:cNvPr id="23" name="Group 22">
            <a:extLst>
              <a:ext uri="{FF2B5EF4-FFF2-40B4-BE49-F238E27FC236}">
                <a16:creationId xmlns:a16="http://schemas.microsoft.com/office/drawing/2014/main" id="{C2576477-BF7B-A992-CDFD-2DF5F91EBC0D}"/>
              </a:ext>
            </a:extLst>
          </p:cNvPr>
          <p:cNvGrpSpPr/>
          <p:nvPr/>
        </p:nvGrpSpPr>
        <p:grpSpPr>
          <a:xfrm>
            <a:off x="2535366" y="3762338"/>
            <a:ext cx="3352800" cy="641002"/>
            <a:chOff x="2535366" y="3762338"/>
            <a:chExt cx="3352800" cy="641002"/>
          </a:xfrm>
        </p:grpSpPr>
        <p:cxnSp>
          <p:nvCxnSpPr>
            <p:cNvPr id="17" name="Straight Arrow Connector 16">
              <a:extLst>
                <a:ext uri="{FF2B5EF4-FFF2-40B4-BE49-F238E27FC236}">
                  <a16:creationId xmlns:a16="http://schemas.microsoft.com/office/drawing/2014/main" id="{050069A0-1F47-13F1-43B9-3AC7E87503F6}"/>
                </a:ext>
              </a:extLst>
            </p:cNvPr>
            <p:cNvCxnSpPr>
              <a:cxnSpLocks/>
            </p:cNvCxnSpPr>
            <p:nvPr/>
          </p:nvCxnSpPr>
          <p:spPr>
            <a:xfrm flipV="1">
              <a:off x="2535366" y="3762338"/>
              <a:ext cx="3352800" cy="64100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22" name="TextBox 21">
              <a:extLst>
                <a:ext uri="{FF2B5EF4-FFF2-40B4-BE49-F238E27FC236}">
                  <a16:creationId xmlns:a16="http://schemas.microsoft.com/office/drawing/2014/main" id="{FF603337-4326-2D21-9D4D-D9B41AFF30EE}"/>
                </a:ext>
              </a:extLst>
            </p:cNvPr>
            <p:cNvSpPr txBox="1"/>
            <p:nvPr/>
          </p:nvSpPr>
          <p:spPr>
            <a:xfrm rot="20859149">
              <a:off x="3808486" y="3762638"/>
              <a:ext cx="659155" cy="369332"/>
            </a:xfrm>
            <a:prstGeom prst="rect">
              <a:avLst/>
            </a:prstGeom>
            <a:noFill/>
          </p:spPr>
          <p:txBody>
            <a:bodyPr wrap="none" rtlCol="0">
              <a:spAutoFit/>
            </a:bodyPr>
            <a:lstStyle/>
            <a:p>
              <a:r>
                <a:rPr lang="en-US" dirty="0"/>
                <a:t>ACK</a:t>
              </a:r>
            </a:p>
          </p:txBody>
        </p:sp>
      </p:grpSp>
      <p:grpSp>
        <p:nvGrpSpPr>
          <p:cNvPr id="24" name="Group 23">
            <a:extLst>
              <a:ext uri="{FF2B5EF4-FFF2-40B4-BE49-F238E27FC236}">
                <a16:creationId xmlns:a16="http://schemas.microsoft.com/office/drawing/2014/main" id="{F0543E64-53FA-F7F8-5E3D-563DBACEEF06}"/>
              </a:ext>
            </a:extLst>
          </p:cNvPr>
          <p:cNvGrpSpPr/>
          <p:nvPr/>
        </p:nvGrpSpPr>
        <p:grpSpPr>
          <a:xfrm>
            <a:off x="2607601" y="4026136"/>
            <a:ext cx="3352800" cy="641002"/>
            <a:chOff x="2535366" y="3762338"/>
            <a:chExt cx="3352800" cy="641002"/>
          </a:xfrm>
        </p:grpSpPr>
        <p:cxnSp>
          <p:nvCxnSpPr>
            <p:cNvPr id="25" name="Straight Arrow Connector 24">
              <a:extLst>
                <a:ext uri="{FF2B5EF4-FFF2-40B4-BE49-F238E27FC236}">
                  <a16:creationId xmlns:a16="http://schemas.microsoft.com/office/drawing/2014/main" id="{C8D33A38-F313-F138-08CE-599226F31C6A}"/>
                </a:ext>
              </a:extLst>
            </p:cNvPr>
            <p:cNvCxnSpPr>
              <a:cxnSpLocks/>
            </p:cNvCxnSpPr>
            <p:nvPr/>
          </p:nvCxnSpPr>
          <p:spPr>
            <a:xfrm flipV="1">
              <a:off x="2535366" y="3762338"/>
              <a:ext cx="3352800" cy="64100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26" name="TextBox 25">
              <a:extLst>
                <a:ext uri="{FF2B5EF4-FFF2-40B4-BE49-F238E27FC236}">
                  <a16:creationId xmlns:a16="http://schemas.microsoft.com/office/drawing/2014/main" id="{FA744B39-92E2-33B6-19B2-E37823CAFCA7}"/>
                </a:ext>
              </a:extLst>
            </p:cNvPr>
            <p:cNvSpPr txBox="1"/>
            <p:nvPr/>
          </p:nvSpPr>
          <p:spPr>
            <a:xfrm rot="20859149">
              <a:off x="3808486" y="3762638"/>
              <a:ext cx="659155" cy="369332"/>
            </a:xfrm>
            <a:prstGeom prst="rect">
              <a:avLst/>
            </a:prstGeom>
            <a:noFill/>
          </p:spPr>
          <p:txBody>
            <a:bodyPr wrap="none" rtlCol="0">
              <a:spAutoFit/>
            </a:bodyPr>
            <a:lstStyle/>
            <a:p>
              <a:r>
                <a:rPr lang="en-US" dirty="0"/>
                <a:t>ACK</a:t>
              </a:r>
            </a:p>
          </p:txBody>
        </p:sp>
      </p:grpSp>
      <p:grpSp>
        <p:nvGrpSpPr>
          <p:cNvPr id="27" name="Group 26">
            <a:extLst>
              <a:ext uri="{FF2B5EF4-FFF2-40B4-BE49-F238E27FC236}">
                <a16:creationId xmlns:a16="http://schemas.microsoft.com/office/drawing/2014/main" id="{D5BF7C85-4521-1CBB-AB88-C221BBB366BE}"/>
              </a:ext>
            </a:extLst>
          </p:cNvPr>
          <p:cNvGrpSpPr/>
          <p:nvPr/>
        </p:nvGrpSpPr>
        <p:grpSpPr>
          <a:xfrm>
            <a:off x="2679836" y="4319441"/>
            <a:ext cx="3352800" cy="641002"/>
            <a:chOff x="2535366" y="3762338"/>
            <a:chExt cx="3352800" cy="641002"/>
          </a:xfrm>
        </p:grpSpPr>
        <p:cxnSp>
          <p:nvCxnSpPr>
            <p:cNvPr id="28" name="Straight Arrow Connector 27">
              <a:extLst>
                <a:ext uri="{FF2B5EF4-FFF2-40B4-BE49-F238E27FC236}">
                  <a16:creationId xmlns:a16="http://schemas.microsoft.com/office/drawing/2014/main" id="{DF8D8949-F3D0-77BB-EE86-02DF397F0648}"/>
                </a:ext>
              </a:extLst>
            </p:cNvPr>
            <p:cNvCxnSpPr>
              <a:cxnSpLocks/>
            </p:cNvCxnSpPr>
            <p:nvPr/>
          </p:nvCxnSpPr>
          <p:spPr>
            <a:xfrm flipV="1">
              <a:off x="2535366" y="3762338"/>
              <a:ext cx="3352800" cy="64100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29" name="TextBox 28">
              <a:extLst>
                <a:ext uri="{FF2B5EF4-FFF2-40B4-BE49-F238E27FC236}">
                  <a16:creationId xmlns:a16="http://schemas.microsoft.com/office/drawing/2014/main" id="{881AC1E5-7AC8-CB7A-EE5B-4029E57A65E1}"/>
                </a:ext>
              </a:extLst>
            </p:cNvPr>
            <p:cNvSpPr txBox="1"/>
            <p:nvPr/>
          </p:nvSpPr>
          <p:spPr>
            <a:xfrm rot="20859149">
              <a:off x="3808486" y="3762638"/>
              <a:ext cx="659155" cy="369332"/>
            </a:xfrm>
            <a:prstGeom prst="rect">
              <a:avLst/>
            </a:prstGeom>
            <a:noFill/>
          </p:spPr>
          <p:txBody>
            <a:bodyPr wrap="none" rtlCol="0">
              <a:spAutoFit/>
            </a:bodyPr>
            <a:lstStyle/>
            <a:p>
              <a:r>
                <a:rPr lang="en-US" dirty="0"/>
                <a:t>ACK</a:t>
              </a:r>
            </a:p>
          </p:txBody>
        </p:sp>
      </p:grpSp>
      <p:grpSp>
        <p:nvGrpSpPr>
          <p:cNvPr id="30" name="Group 29">
            <a:extLst>
              <a:ext uri="{FF2B5EF4-FFF2-40B4-BE49-F238E27FC236}">
                <a16:creationId xmlns:a16="http://schemas.microsoft.com/office/drawing/2014/main" id="{54F79931-F726-6392-FFB5-72A63B628B16}"/>
              </a:ext>
            </a:extLst>
          </p:cNvPr>
          <p:cNvGrpSpPr/>
          <p:nvPr/>
        </p:nvGrpSpPr>
        <p:grpSpPr>
          <a:xfrm>
            <a:off x="2752071" y="4615863"/>
            <a:ext cx="3352800" cy="641002"/>
            <a:chOff x="2535366" y="3762338"/>
            <a:chExt cx="3352800" cy="641002"/>
          </a:xfrm>
        </p:grpSpPr>
        <p:cxnSp>
          <p:nvCxnSpPr>
            <p:cNvPr id="31" name="Straight Arrow Connector 30">
              <a:extLst>
                <a:ext uri="{FF2B5EF4-FFF2-40B4-BE49-F238E27FC236}">
                  <a16:creationId xmlns:a16="http://schemas.microsoft.com/office/drawing/2014/main" id="{B5AEDF54-444A-095D-7965-EA6A440F9A0A}"/>
                </a:ext>
              </a:extLst>
            </p:cNvPr>
            <p:cNvCxnSpPr>
              <a:cxnSpLocks/>
            </p:cNvCxnSpPr>
            <p:nvPr/>
          </p:nvCxnSpPr>
          <p:spPr>
            <a:xfrm flipV="1">
              <a:off x="2535366" y="3762338"/>
              <a:ext cx="3352800" cy="64100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2" name="TextBox 31">
              <a:extLst>
                <a:ext uri="{FF2B5EF4-FFF2-40B4-BE49-F238E27FC236}">
                  <a16:creationId xmlns:a16="http://schemas.microsoft.com/office/drawing/2014/main" id="{11FC6A92-AAE3-F5FF-0D5B-AAE9BDBD3872}"/>
                </a:ext>
              </a:extLst>
            </p:cNvPr>
            <p:cNvSpPr txBox="1"/>
            <p:nvPr/>
          </p:nvSpPr>
          <p:spPr>
            <a:xfrm rot="20859149">
              <a:off x="3808486" y="3762638"/>
              <a:ext cx="659155" cy="369332"/>
            </a:xfrm>
            <a:prstGeom prst="rect">
              <a:avLst/>
            </a:prstGeom>
            <a:noFill/>
          </p:spPr>
          <p:txBody>
            <a:bodyPr wrap="none" rtlCol="0">
              <a:spAutoFit/>
            </a:bodyPr>
            <a:lstStyle/>
            <a:p>
              <a:r>
                <a:rPr lang="en-US" dirty="0"/>
                <a:t>ACK</a:t>
              </a:r>
            </a:p>
          </p:txBody>
        </p:sp>
      </p:grpSp>
    </p:spTree>
    <p:extLst>
      <p:ext uri="{BB962C8B-B14F-4D97-AF65-F5344CB8AC3E}">
        <p14:creationId xmlns:p14="http://schemas.microsoft.com/office/powerpoint/2010/main" val="1394630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C98BD-EC11-844B-B2E3-19F3C96BA8EF}"/>
              </a:ext>
            </a:extLst>
          </p:cNvPr>
          <p:cNvSpPr>
            <a:spLocks noGrp="1"/>
          </p:cNvSpPr>
          <p:nvPr>
            <p:ph type="title"/>
          </p:nvPr>
        </p:nvSpPr>
        <p:spPr/>
        <p:txBody>
          <a:bodyPr>
            <a:normAutofit fontScale="90000"/>
          </a:bodyPr>
          <a:lstStyle/>
          <a:p>
            <a:r>
              <a:rPr lang="en-US" dirty="0"/>
              <a:t>Review: Domain Name System (DNS)</a:t>
            </a:r>
          </a:p>
        </p:txBody>
      </p:sp>
      <p:sp>
        <p:nvSpPr>
          <p:cNvPr id="3" name="Content Placeholder 2">
            <a:extLst>
              <a:ext uri="{FF2B5EF4-FFF2-40B4-BE49-F238E27FC236}">
                <a16:creationId xmlns:a16="http://schemas.microsoft.com/office/drawing/2014/main" id="{C847959B-BB23-B145-BB36-CF1C14FFCAEB}"/>
              </a:ext>
            </a:extLst>
          </p:cNvPr>
          <p:cNvSpPr>
            <a:spLocks noGrp="1"/>
          </p:cNvSpPr>
          <p:nvPr>
            <p:ph idx="1"/>
          </p:nvPr>
        </p:nvSpPr>
        <p:spPr/>
        <p:txBody>
          <a:bodyPr/>
          <a:lstStyle/>
          <a:p>
            <a:r>
              <a:rPr lang="en-US" dirty="0"/>
              <a:t>Principals are identified by names</a:t>
            </a:r>
          </a:p>
          <a:p>
            <a:pPr lvl="1"/>
            <a:r>
              <a:rPr lang="en-US" dirty="0"/>
              <a:t>for web hosts, typically a domain name</a:t>
            </a:r>
          </a:p>
          <a:p>
            <a:pPr lvl="1"/>
            <a:r>
              <a:rPr lang="en-US" dirty="0"/>
              <a:t>e.g., </a:t>
            </a:r>
            <a:r>
              <a:rPr lang="en-US" dirty="0">
                <a:hlinkClick r:id="rId3"/>
              </a:rPr>
              <a:t>www.cs.pomona.edu</a:t>
            </a:r>
            <a:endParaRPr lang="en-US" dirty="0"/>
          </a:p>
          <a:p>
            <a:pPr lvl="1"/>
            <a:endParaRPr lang="en-US" dirty="0"/>
          </a:p>
          <a:p>
            <a:r>
              <a:rPr lang="en-US" dirty="0"/>
              <a:t>Internet hosts are identified by IP addresses</a:t>
            </a:r>
          </a:p>
          <a:p>
            <a:pPr lvl="1"/>
            <a:r>
              <a:rPr lang="en-US" dirty="0"/>
              <a:t>used by network layer to route packets between hosts</a:t>
            </a:r>
          </a:p>
          <a:p>
            <a:pPr lvl="1"/>
            <a:endParaRPr lang="en-US" dirty="0"/>
          </a:p>
          <a:p>
            <a:r>
              <a:rPr lang="en-US" dirty="0"/>
              <a:t>The role of DNS is to translate between domain names and IP addresses</a:t>
            </a:r>
          </a:p>
          <a:p>
            <a:endParaRPr lang="en-US" dirty="0"/>
          </a:p>
        </p:txBody>
      </p:sp>
      <p:pic>
        <p:nvPicPr>
          <p:cNvPr id="4" name="Picture 3">
            <a:extLst>
              <a:ext uri="{FF2B5EF4-FFF2-40B4-BE49-F238E27FC236}">
                <a16:creationId xmlns:a16="http://schemas.microsoft.com/office/drawing/2014/main" id="{4731EDCD-BD55-7340-88FD-A3744D855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8864" y="5248835"/>
            <a:ext cx="2949312" cy="1157605"/>
          </a:xfrm>
          <a:prstGeom prst="rect">
            <a:avLst/>
          </a:prstGeom>
        </p:spPr>
      </p:pic>
    </p:spTree>
    <p:extLst>
      <p:ext uri="{BB962C8B-B14F-4D97-AF65-F5344CB8AC3E}">
        <p14:creationId xmlns:p14="http://schemas.microsoft.com/office/powerpoint/2010/main" val="3864101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556FB-C63B-349C-E9B9-F38DD99D153B}"/>
              </a:ext>
            </a:extLst>
          </p:cNvPr>
          <p:cNvSpPr>
            <a:spLocks noGrp="1"/>
          </p:cNvSpPr>
          <p:nvPr>
            <p:ph type="title"/>
          </p:nvPr>
        </p:nvSpPr>
        <p:spPr/>
        <p:txBody>
          <a:bodyPr/>
          <a:lstStyle/>
          <a:p>
            <a:r>
              <a:rPr lang="en-US" dirty="0"/>
              <a:t>DNS Flood</a:t>
            </a:r>
          </a:p>
        </p:txBody>
      </p:sp>
      <p:pic>
        <p:nvPicPr>
          <p:cNvPr id="5" name="Content Placeholder 4" descr="A diagram of a computer&#10;&#10;AI-generated content may be incorrect.">
            <a:extLst>
              <a:ext uri="{FF2B5EF4-FFF2-40B4-BE49-F238E27FC236}">
                <a16:creationId xmlns:a16="http://schemas.microsoft.com/office/drawing/2014/main" id="{2927FF9D-A392-39C7-9978-024EE8D83D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0883" y="1600200"/>
            <a:ext cx="7522233" cy="4876800"/>
          </a:xfrm>
        </p:spPr>
      </p:pic>
    </p:spTree>
    <p:extLst>
      <p:ext uri="{BB962C8B-B14F-4D97-AF65-F5344CB8AC3E}">
        <p14:creationId xmlns:p14="http://schemas.microsoft.com/office/powerpoint/2010/main" val="57347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 Flood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19880"/>
            <a:ext cx="8229600" cy="483744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876800"/>
            <a:ext cx="1244600" cy="1257300"/>
          </a:xfrm>
          <a:prstGeom prst="rect">
            <a:avLst/>
          </a:prstGeom>
          <a:ln>
            <a:solidFill>
              <a:schemeClr val="accent2">
                <a:lumMod val="75000"/>
              </a:schemeClr>
            </a:solidFill>
          </a:ln>
        </p:spPr>
      </p:pic>
      <p:pic>
        <p:nvPicPr>
          <p:cNvPr id="6" name="Picture 5">
            <a:extLst>
              <a:ext uri="{FF2B5EF4-FFF2-40B4-BE49-F238E27FC236}">
                <a16:creationId xmlns:a16="http://schemas.microsoft.com/office/drawing/2014/main" id="{CFA8BD91-8B03-F54A-B451-66C525F77A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6808" y="5014595"/>
            <a:ext cx="3337592" cy="1310005"/>
          </a:xfrm>
          <a:prstGeom prst="rect">
            <a:avLst/>
          </a:prstGeom>
        </p:spPr>
      </p:pic>
    </p:spTree>
    <p:extLst>
      <p:ext uri="{BB962C8B-B14F-4D97-AF65-F5344CB8AC3E}">
        <p14:creationId xmlns:p14="http://schemas.microsoft.com/office/powerpoint/2010/main" val="1278086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590F5-6971-2C45-B2B7-555A40E08435}"/>
              </a:ext>
            </a:extLst>
          </p:cNvPr>
          <p:cNvSpPr>
            <a:spLocks noGrp="1"/>
          </p:cNvSpPr>
          <p:nvPr>
            <p:ph type="title"/>
          </p:nvPr>
        </p:nvSpPr>
        <p:spPr/>
        <p:txBody>
          <a:bodyPr/>
          <a:lstStyle/>
          <a:p>
            <a:r>
              <a:rPr lang="en-US" dirty="0"/>
              <a:t>DNS Reflection Attacks</a:t>
            </a:r>
          </a:p>
        </p:txBody>
      </p:sp>
      <p:pic>
        <p:nvPicPr>
          <p:cNvPr id="7" name="Content Placeholder 6" descr="A diagram of a network&#10;&#10;AI-generated content may be incorrect.">
            <a:extLst>
              <a:ext uri="{FF2B5EF4-FFF2-40B4-BE49-F238E27FC236}">
                <a16:creationId xmlns:a16="http://schemas.microsoft.com/office/drawing/2014/main" id="{977CFDB6-D876-F59E-B26D-B69B256C4B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34227"/>
            <a:ext cx="8229600" cy="4208745"/>
          </a:xfrm>
        </p:spPr>
      </p:pic>
    </p:spTree>
    <p:extLst>
      <p:ext uri="{BB962C8B-B14F-4D97-AF65-F5344CB8AC3E}">
        <p14:creationId xmlns:p14="http://schemas.microsoft.com/office/powerpoint/2010/main" val="2422730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EA80-BA86-A34D-96E9-6994D65EBB2B}"/>
              </a:ext>
            </a:extLst>
          </p:cNvPr>
          <p:cNvSpPr>
            <a:spLocks noGrp="1"/>
          </p:cNvSpPr>
          <p:nvPr>
            <p:ph type="title"/>
          </p:nvPr>
        </p:nvSpPr>
        <p:spPr/>
        <p:txBody>
          <a:bodyPr/>
          <a:lstStyle/>
          <a:p>
            <a:r>
              <a:rPr lang="en-US" dirty="0"/>
              <a:t>Botnets</a:t>
            </a:r>
          </a:p>
        </p:txBody>
      </p:sp>
      <p:pic>
        <p:nvPicPr>
          <p:cNvPr id="5" name="Content Placeholder 4" descr="A cloudy sky&#10;&#10;Description automatically generated">
            <a:extLst>
              <a:ext uri="{FF2B5EF4-FFF2-40B4-BE49-F238E27FC236}">
                <a16:creationId xmlns:a16="http://schemas.microsoft.com/office/drawing/2014/main" id="{8153754F-8D20-9548-B512-955F218C41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2113" y="1600200"/>
            <a:ext cx="2974087" cy="1981486"/>
          </a:xfrm>
        </p:spPr>
      </p:pic>
      <p:pic>
        <p:nvPicPr>
          <p:cNvPr id="7" name="Picture 6" descr="A close up of a lizard&#10;&#10;Description automatically generated">
            <a:extLst>
              <a:ext uri="{FF2B5EF4-FFF2-40B4-BE49-F238E27FC236}">
                <a16:creationId xmlns:a16="http://schemas.microsoft.com/office/drawing/2014/main" id="{9D1A8277-8AA7-3547-98A8-0DC5D189C0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2" y="1583861"/>
            <a:ext cx="2974085" cy="2021448"/>
          </a:xfrm>
          <a:prstGeom prst="rect">
            <a:avLst/>
          </a:prstGeom>
        </p:spPr>
      </p:pic>
      <p:pic>
        <p:nvPicPr>
          <p:cNvPr id="8" name="Content Placeholder 2">
            <a:extLst>
              <a:ext uri="{FF2B5EF4-FFF2-40B4-BE49-F238E27FC236}">
                <a16:creationId xmlns:a16="http://schemas.microsoft.com/office/drawing/2014/main" id="{9CCD756A-CC10-1249-8014-0C6F287C7E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800" y="3886128"/>
            <a:ext cx="1971778" cy="2743344"/>
          </a:xfrm>
          <a:prstGeom prst="rect">
            <a:avLst/>
          </a:prstGeom>
        </p:spPr>
      </p:pic>
      <p:pic>
        <p:nvPicPr>
          <p:cNvPr id="10" name="Picture 9" descr="Text&#10;&#10;Description automatically generated">
            <a:extLst>
              <a:ext uri="{FF2B5EF4-FFF2-40B4-BE49-F238E27FC236}">
                <a16:creationId xmlns:a16="http://schemas.microsoft.com/office/drawing/2014/main" id="{2191F879-022E-554C-A4E7-8538F2F310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7802" y="4448353"/>
            <a:ext cx="2949234" cy="1651571"/>
          </a:xfrm>
          <a:prstGeom prst="rect">
            <a:avLst/>
          </a:prstGeom>
        </p:spPr>
      </p:pic>
    </p:spTree>
    <p:extLst>
      <p:ext uri="{BB962C8B-B14F-4D97-AF65-F5344CB8AC3E}">
        <p14:creationId xmlns:p14="http://schemas.microsoft.com/office/powerpoint/2010/main" val="4044153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DDoS as a Service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24025"/>
            <a:ext cx="8229600" cy="4629150"/>
          </a:xfrm>
        </p:spPr>
      </p:pic>
    </p:spTree>
    <p:extLst>
      <p:ext uri="{BB962C8B-B14F-4D97-AF65-F5344CB8AC3E}">
        <p14:creationId xmlns:p14="http://schemas.microsoft.com/office/powerpoint/2010/main" val="355538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Adversaries</a:t>
            </a:r>
          </a:p>
        </p:txBody>
      </p:sp>
      <p:grpSp>
        <p:nvGrpSpPr>
          <p:cNvPr id="10" name="Group 9"/>
          <p:cNvGrpSpPr/>
          <p:nvPr/>
        </p:nvGrpSpPr>
        <p:grpSpPr>
          <a:xfrm>
            <a:off x="4269658" y="1981200"/>
            <a:ext cx="4874342" cy="3568700"/>
            <a:chOff x="3886200" y="1619827"/>
            <a:chExt cx="5788742" cy="417830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971386"/>
              <a:ext cx="5403850" cy="3438814"/>
            </a:xfrm>
            <a:prstGeom prst="rect">
              <a:avLst/>
            </a:prstGeom>
          </p:spPr>
        </p:pic>
        <p:sp>
          <p:nvSpPr>
            <p:cNvPr id="9" name="Freeform 8"/>
            <p:cNvSpPr/>
            <p:nvPr/>
          </p:nvSpPr>
          <p:spPr>
            <a:xfrm>
              <a:off x="7698658" y="1799303"/>
              <a:ext cx="1976284" cy="3790336"/>
            </a:xfrm>
            <a:custGeom>
              <a:avLst/>
              <a:gdLst>
                <a:gd name="connsiteX0" fmla="*/ 368710 w 1976284"/>
                <a:gd name="connsiteY0" fmla="*/ 44245 h 3790336"/>
                <a:gd name="connsiteX1" fmla="*/ 235974 w 1976284"/>
                <a:gd name="connsiteY1" fmla="*/ 73742 h 3790336"/>
                <a:gd name="connsiteX2" fmla="*/ 132736 w 1976284"/>
                <a:gd name="connsiteY2" fmla="*/ 88491 h 3790336"/>
                <a:gd name="connsiteX3" fmla="*/ 44245 w 1976284"/>
                <a:gd name="connsiteY3" fmla="*/ 147484 h 3790336"/>
                <a:gd name="connsiteX4" fmla="*/ 103239 w 1976284"/>
                <a:gd name="connsiteY4" fmla="*/ 250723 h 3790336"/>
                <a:gd name="connsiteX5" fmla="*/ 206477 w 1976284"/>
                <a:gd name="connsiteY5" fmla="*/ 368710 h 3790336"/>
                <a:gd name="connsiteX6" fmla="*/ 339213 w 1976284"/>
                <a:gd name="connsiteY6" fmla="*/ 471949 h 3790336"/>
                <a:gd name="connsiteX7" fmla="*/ 383458 w 1976284"/>
                <a:gd name="connsiteY7" fmla="*/ 545691 h 3790336"/>
                <a:gd name="connsiteX8" fmla="*/ 412955 w 1976284"/>
                <a:gd name="connsiteY8" fmla="*/ 589936 h 3790336"/>
                <a:gd name="connsiteX9" fmla="*/ 457200 w 1976284"/>
                <a:gd name="connsiteY9" fmla="*/ 663678 h 3790336"/>
                <a:gd name="connsiteX10" fmla="*/ 545690 w 1976284"/>
                <a:gd name="connsiteY10" fmla="*/ 781665 h 3790336"/>
                <a:gd name="connsiteX11" fmla="*/ 575187 w 1976284"/>
                <a:gd name="connsiteY11" fmla="*/ 840658 h 3790336"/>
                <a:gd name="connsiteX12" fmla="*/ 604684 w 1976284"/>
                <a:gd name="connsiteY12" fmla="*/ 929149 h 3790336"/>
                <a:gd name="connsiteX13" fmla="*/ 634181 w 1976284"/>
                <a:gd name="connsiteY13" fmla="*/ 973394 h 3790336"/>
                <a:gd name="connsiteX14" fmla="*/ 678426 w 1976284"/>
                <a:gd name="connsiteY14" fmla="*/ 1061884 h 3790336"/>
                <a:gd name="connsiteX15" fmla="*/ 707923 w 1976284"/>
                <a:gd name="connsiteY15" fmla="*/ 1150374 h 3790336"/>
                <a:gd name="connsiteX16" fmla="*/ 722671 w 1976284"/>
                <a:gd name="connsiteY16" fmla="*/ 1194620 h 3790336"/>
                <a:gd name="connsiteX17" fmla="*/ 737419 w 1976284"/>
                <a:gd name="connsiteY17" fmla="*/ 1253613 h 3790336"/>
                <a:gd name="connsiteX18" fmla="*/ 766916 w 1976284"/>
                <a:gd name="connsiteY18" fmla="*/ 1312607 h 3790336"/>
                <a:gd name="connsiteX19" fmla="*/ 811161 w 1976284"/>
                <a:gd name="connsiteY19" fmla="*/ 1430594 h 3790336"/>
                <a:gd name="connsiteX20" fmla="*/ 840658 w 1976284"/>
                <a:gd name="connsiteY20" fmla="*/ 1563329 h 3790336"/>
                <a:gd name="connsiteX21" fmla="*/ 870155 w 1976284"/>
                <a:gd name="connsiteY21" fmla="*/ 1710813 h 3790336"/>
                <a:gd name="connsiteX22" fmla="*/ 899652 w 1976284"/>
                <a:gd name="connsiteY22" fmla="*/ 2050026 h 3790336"/>
                <a:gd name="connsiteX23" fmla="*/ 884903 w 1976284"/>
                <a:gd name="connsiteY23" fmla="*/ 2433484 h 3790336"/>
                <a:gd name="connsiteX24" fmla="*/ 840658 w 1976284"/>
                <a:gd name="connsiteY24" fmla="*/ 2477729 h 3790336"/>
                <a:gd name="connsiteX25" fmla="*/ 811161 w 1976284"/>
                <a:gd name="connsiteY25" fmla="*/ 2521974 h 3790336"/>
                <a:gd name="connsiteX26" fmla="*/ 752168 w 1976284"/>
                <a:gd name="connsiteY26" fmla="*/ 2639962 h 3790336"/>
                <a:gd name="connsiteX27" fmla="*/ 737419 w 1976284"/>
                <a:gd name="connsiteY27" fmla="*/ 2684207 h 3790336"/>
                <a:gd name="connsiteX28" fmla="*/ 707923 w 1976284"/>
                <a:gd name="connsiteY28" fmla="*/ 2728452 h 3790336"/>
                <a:gd name="connsiteX29" fmla="*/ 678426 w 1976284"/>
                <a:gd name="connsiteY29" fmla="*/ 2787445 h 3790336"/>
                <a:gd name="connsiteX30" fmla="*/ 648929 w 1976284"/>
                <a:gd name="connsiteY30" fmla="*/ 2831691 h 3790336"/>
                <a:gd name="connsiteX31" fmla="*/ 589936 w 1976284"/>
                <a:gd name="connsiteY31" fmla="*/ 2949678 h 3790336"/>
                <a:gd name="connsiteX32" fmla="*/ 545690 w 1976284"/>
                <a:gd name="connsiteY32" fmla="*/ 2964426 h 3790336"/>
                <a:gd name="connsiteX33" fmla="*/ 471948 w 1976284"/>
                <a:gd name="connsiteY33" fmla="*/ 3052916 h 3790336"/>
                <a:gd name="connsiteX34" fmla="*/ 412955 w 1976284"/>
                <a:gd name="connsiteY34" fmla="*/ 3082413 h 3790336"/>
                <a:gd name="connsiteX35" fmla="*/ 383458 w 1976284"/>
                <a:gd name="connsiteY35" fmla="*/ 3126658 h 3790336"/>
                <a:gd name="connsiteX36" fmla="*/ 339213 w 1976284"/>
                <a:gd name="connsiteY36" fmla="*/ 3156155 h 3790336"/>
                <a:gd name="connsiteX37" fmla="*/ 324465 w 1976284"/>
                <a:gd name="connsiteY37" fmla="*/ 3200400 h 3790336"/>
                <a:gd name="connsiteX38" fmla="*/ 221226 w 1976284"/>
                <a:gd name="connsiteY38" fmla="*/ 3318387 h 3790336"/>
                <a:gd name="connsiteX39" fmla="*/ 176981 w 1976284"/>
                <a:gd name="connsiteY39" fmla="*/ 3333136 h 3790336"/>
                <a:gd name="connsiteX40" fmla="*/ 132736 w 1976284"/>
                <a:gd name="connsiteY40" fmla="*/ 3377381 h 3790336"/>
                <a:gd name="connsiteX41" fmla="*/ 103239 w 1976284"/>
                <a:gd name="connsiteY41" fmla="*/ 3465871 h 3790336"/>
                <a:gd name="connsiteX42" fmla="*/ 88490 w 1976284"/>
                <a:gd name="connsiteY42" fmla="*/ 3510116 h 3790336"/>
                <a:gd name="connsiteX43" fmla="*/ 0 w 1976284"/>
                <a:gd name="connsiteY43" fmla="*/ 3583858 h 3790336"/>
                <a:gd name="connsiteX44" fmla="*/ 29497 w 1976284"/>
                <a:gd name="connsiteY44" fmla="*/ 3628103 h 3790336"/>
                <a:gd name="connsiteX45" fmla="*/ 88490 w 1976284"/>
                <a:gd name="connsiteY45" fmla="*/ 3642852 h 3790336"/>
                <a:gd name="connsiteX46" fmla="*/ 132736 w 1976284"/>
                <a:gd name="connsiteY46" fmla="*/ 3657600 h 3790336"/>
                <a:gd name="connsiteX47" fmla="*/ 280219 w 1976284"/>
                <a:gd name="connsiteY47" fmla="*/ 3746091 h 3790336"/>
                <a:gd name="connsiteX48" fmla="*/ 324465 w 1976284"/>
                <a:gd name="connsiteY48" fmla="*/ 3775587 h 3790336"/>
                <a:gd name="connsiteX49" fmla="*/ 398207 w 1976284"/>
                <a:gd name="connsiteY49" fmla="*/ 3790336 h 3790336"/>
                <a:gd name="connsiteX50" fmla="*/ 1297858 w 1976284"/>
                <a:gd name="connsiteY50" fmla="*/ 3775587 h 3790336"/>
                <a:gd name="connsiteX51" fmla="*/ 1356852 w 1976284"/>
                <a:gd name="connsiteY51" fmla="*/ 3760839 h 3790336"/>
                <a:gd name="connsiteX52" fmla="*/ 1445342 w 1976284"/>
                <a:gd name="connsiteY52" fmla="*/ 3746091 h 3790336"/>
                <a:gd name="connsiteX53" fmla="*/ 1681316 w 1976284"/>
                <a:gd name="connsiteY53" fmla="*/ 3731342 h 3790336"/>
                <a:gd name="connsiteX54" fmla="*/ 1828800 w 1976284"/>
                <a:gd name="connsiteY54" fmla="*/ 3613355 h 3790336"/>
                <a:gd name="connsiteX55" fmla="*/ 1858297 w 1976284"/>
                <a:gd name="connsiteY55" fmla="*/ 3569110 h 3790336"/>
                <a:gd name="connsiteX56" fmla="*/ 1887794 w 1976284"/>
                <a:gd name="connsiteY56" fmla="*/ 3524865 h 3790336"/>
                <a:gd name="connsiteX57" fmla="*/ 1932039 w 1976284"/>
                <a:gd name="connsiteY57" fmla="*/ 3392129 h 3790336"/>
                <a:gd name="connsiteX58" fmla="*/ 1946787 w 1976284"/>
                <a:gd name="connsiteY58" fmla="*/ 3303639 h 3790336"/>
                <a:gd name="connsiteX59" fmla="*/ 1961536 w 1976284"/>
                <a:gd name="connsiteY59" fmla="*/ 3244645 h 3790336"/>
                <a:gd name="connsiteX60" fmla="*/ 1976284 w 1976284"/>
                <a:gd name="connsiteY60" fmla="*/ 3170903 h 3790336"/>
                <a:gd name="connsiteX61" fmla="*/ 1961536 w 1976284"/>
                <a:gd name="connsiteY61" fmla="*/ 2153265 h 3790336"/>
                <a:gd name="connsiteX62" fmla="*/ 1946787 w 1976284"/>
                <a:gd name="connsiteY62" fmla="*/ 678426 h 3790336"/>
                <a:gd name="connsiteX63" fmla="*/ 1902542 w 1976284"/>
                <a:gd name="connsiteY63" fmla="*/ 250723 h 3790336"/>
                <a:gd name="connsiteX64" fmla="*/ 1873045 w 1976284"/>
                <a:gd name="connsiteY64" fmla="*/ 132736 h 3790336"/>
                <a:gd name="connsiteX65" fmla="*/ 1858297 w 1976284"/>
                <a:gd name="connsiteY65" fmla="*/ 88491 h 3790336"/>
                <a:gd name="connsiteX66" fmla="*/ 1814052 w 1976284"/>
                <a:gd name="connsiteY66" fmla="*/ 73742 h 3790336"/>
                <a:gd name="connsiteX67" fmla="*/ 1769807 w 1976284"/>
                <a:gd name="connsiteY67" fmla="*/ 29497 h 3790336"/>
                <a:gd name="connsiteX68" fmla="*/ 1681316 w 1976284"/>
                <a:gd name="connsiteY68" fmla="*/ 0 h 3790336"/>
                <a:gd name="connsiteX69" fmla="*/ 619432 w 1976284"/>
                <a:gd name="connsiteY69" fmla="*/ 14749 h 3790336"/>
                <a:gd name="connsiteX70" fmla="*/ 530942 w 1976284"/>
                <a:gd name="connsiteY70" fmla="*/ 44245 h 3790336"/>
                <a:gd name="connsiteX71" fmla="*/ 398207 w 1976284"/>
                <a:gd name="connsiteY71" fmla="*/ 58994 h 3790336"/>
                <a:gd name="connsiteX72" fmla="*/ 368710 w 1976284"/>
                <a:gd name="connsiteY72" fmla="*/ 44245 h 379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6284" h="3790336">
                  <a:moveTo>
                    <a:pt x="368710" y="44245"/>
                  </a:moveTo>
                  <a:cubicBezTo>
                    <a:pt x="315669" y="57506"/>
                    <a:pt x="292156" y="64378"/>
                    <a:pt x="235974" y="73742"/>
                  </a:cubicBezTo>
                  <a:cubicBezTo>
                    <a:pt x="201685" y="79457"/>
                    <a:pt x="167149" y="83575"/>
                    <a:pt x="132736" y="88491"/>
                  </a:cubicBezTo>
                  <a:cubicBezTo>
                    <a:pt x="99583" y="99542"/>
                    <a:pt x="58054" y="106055"/>
                    <a:pt x="44245" y="147484"/>
                  </a:cubicBezTo>
                  <a:cubicBezTo>
                    <a:pt x="35525" y="173643"/>
                    <a:pt x="99064" y="244759"/>
                    <a:pt x="103239" y="250723"/>
                  </a:cubicBezTo>
                  <a:cubicBezTo>
                    <a:pt x="241896" y="448806"/>
                    <a:pt x="97819" y="272126"/>
                    <a:pt x="206477" y="368710"/>
                  </a:cubicBezTo>
                  <a:cubicBezTo>
                    <a:pt x="325857" y="474825"/>
                    <a:pt x="247979" y="441536"/>
                    <a:pt x="339213" y="471949"/>
                  </a:cubicBezTo>
                  <a:cubicBezTo>
                    <a:pt x="353961" y="496530"/>
                    <a:pt x="368265" y="521383"/>
                    <a:pt x="383458" y="545691"/>
                  </a:cubicBezTo>
                  <a:cubicBezTo>
                    <a:pt x="392852" y="560722"/>
                    <a:pt x="403561" y="574905"/>
                    <a:pt x="412955" y="589936"/>
                  </a:cubicBezTo>
                  <a:cubicBezTo>
                    <a:pt x="428148" y="614244"/>
                    <a:pt x="440883" y="640109"/>
                    <a:pt x="457200" y="663678"/>
                  </a:cubicBezTo>
                  <a:cubicBezTo>
                    <a:pt x="485183" y="704098"/>
                    <a:pt x="523704" y="737694"/>
                    <a:pt x="545690" y="781665"/>
                  </a:cubicBezTo>
                  <a:cubicBezTo>
                    <a:pt x="555522" y="801329"/>
                    <a:pt x="567022" y="820245"/>
                    <a:pt x="575187" y="840658"/>
                  </a:cubicBezTo>
                  <a:cubicBezTo>
                    <a:pt x="586735" y="869527"/>
                    <a:pt x="587437" y="903279"/>
                    <a:pt x="604684" y="929149"/>
                  </a:cubicBezTo>
                  <a:lnTo>
                    <a:pt x="634181" y="973394"/>
                  </a:lnTo>
                  <a:cubicBezTo>
                    <a:pt x="687963" y="1134744"/>
                    <a:pt x="602190" y="890355"/>
                    <a:pt x="678426" y="1061884"/>
                  </a:cubicBezTo>
                  <a:cubicBezTo>
                    <a:pt x="691054" y="1090296"/>
                    <a:pt x="698091" y="1120877"/>
                    <a:pt x="707923" y="1150374"/>
                  </a:cubicBezTo>
                  <a:cubicBezTo>
                    <a:pt x="712839" y="1165123"/>
                    <a:pt x="718901" y="1179538"/>
                    <a:pt x="722671" y="1194620"/>
                  </a:cubicBezTo>
                  <a:cubicBezTo>
                    <a:pt x="727587" y="1214284"/>
                    <a:pt x="730302" y="1234634"/>
                    <a:pt x="737419" y="1253613"/>
                  </a:cubicBezTo>
                  <a:cubicBezTo>
                    <a:pt x="745139" y="1274199"/>
                    <a:pt x="757084" y="1292942"/>
                    <a:pt x="766916" y="1312607"/>
                  </a:cubicBezTo>
                  <a:cubicBezTo>
                    <a:pt x="804323" y="1499633"/>
                    <a:pt x="754197" y="1297679"/>
                    <a:pt x="811161" y="1430594"/>
                  </a:cubicBezTo>
                  <a:cubicBezTo>
                    <a:pt x="819464" y="1449968"/>
                    <a:pt x="837425" y="1548783"/>
                    <a:pt x="840658" y="1563329"/>
                  </a:cubicBezTo>
                  <a:cubicBezTo>
                    <a:pt x="856092" y="1632784"/>
                    <a:pt x="861764" y="1629695"/>
                    <a:pt x="870155" y="1710813"/>
                  </a:cubicBezTo>
                  <a:cubicBezTo>
                    <a:pt x="881834" y="1823708"/>
                    <a:pt x="899652" y="2050026"/>
                    <a:pt x="899652" y="2050026"/>
                  </a:cubicBezTo>
                  <a:cubicBezTo>
                    <a:pt x="894736" y="2177845"/>
                    <a:pt x="902381" y="2306770"/>
                    <a:pt x="884903" y="2433484"/>
                  </a:cubicBezTo>
                  <a:cubicBezTo>
                    <a:pt x="882053" y="2454146"/>
                    <a:pt x="854011" y="2461706"/>
                    <a:pt x="840658" y="2477729"/>
                  </a:cubicBezTo>
                  <a:cubicBezTo>
                    <a:pt x="829310" y="2491346"/>
                    <a:pt x="819649" y="2506413"/>
                    <a:pt x="811161" y="2521974"/>
                  </a:cubicBezTo>
                  <a:cubicBezTo>
                    <a:pt x="790105" y="2560576"/>
                    <a:pt x="766074" y="2598247"/>
                    <a:pt x="752168" y="2639962"/>
                  </a:cubicBezTo>
                  <a:cubicBezTo>
                    <a:pt x="747252" y="2654710"/>
                    <a:pt x="744371" y="2670302"/>
                    <a:pt x="737419" y="2684207"/>
                  </a:cubicBezTo>
                  <a:cubicBezTo>
                    <a:pt x="729492" y="2700061"/>
                    <a:pt x="716717" y="2713062"/>
                    <a:pt x="707923" y="2728452"/>
                  </a:cubicBezTo>
                  <a:cubicBezTo>
                    <a:pt x="697015" y="2747541"/>
                    <a:pt x="689334" y="2768356"/>
                    <a:pt x="678426" y="2787445"/>
                  </a:cubicBezTo>
                  <a:cubicBezTo>
                    <a:pt x="669632" y="2802835"/>
                    <a:pt x="656856" y="2815837"/>
                    <a:pt x="648929" y="2831691"/>
                  </a:cubicBezTo>
                  <a:cubicBezTo>
                    <a:pt x="636312" y="2856924"/>
                    <a:pt x="618407" y="2926901"/>
                    <a:pt x="589936" y="2949678"/>
                  </a:cubicBezTo>
                  <a:cubicBezTo>
                    <a:pt x="577796" y="2959390"/>
                    <a:pt x="560439" y="2959510"/>
                    <a:pt x="545690" y="2964426"/>
                  </a:cubicBezTo>
                  <a:cubicBezTo>
                    <a:pt x="522169" y="2999709"/>
                    <a:pt x="508083" y="3027105"/>
                    <a:pt x="471948" y="3052916"/>
                  </a:cubicBezTo>
                  <a:cubicBezTo>
                    <a:pt x="454058" y="3065695"/>
                    <a:pt x="432619" y="3072581"/>
                    <a:pt x="412955" y="3082413"/>
                  </a:cubicBezTo>
                  <a:cubicBezTo>
                    <a:pt x="403123" y="3097161"/>
                    <a:pt x="395992" y="3114124"/>
                    <a:pt x="383458" y="3126658"/>
                  </a:cubicBezTo>
                  <a:cubicBezTo>
                    <a:pt x="370924" y="3139192"/>
                    <a:pt x="350286" y="3142314"/>
                    <a:pt x="339213" y="3156155"/>
                  </a:cubicBezTo>
                  <a:cubicBezTo>
                    <a:pt x="329502" y="3168294"/>
                    <a:pt x="332015" y="3186810"/>
                    <a:pt x="324465" y="3200400"/>
                  </a:cubicBezTo>
                  <a:cubicBezTo>
                    <a:pt x="290429" y="3261665"/>
                    <a:pt x="277574" y="3290213"/>
                    <a:pt x="221226" y="3318387"/>
                  </a:cubicBezTo>
                  <a:cubicBezTo>
                    <a:pt x="207321" y="3325339"/>
                    <a:pt x="191729" y="3328220"/>
                    <a:pt x="176981" y="3333136"/>
                  </a:cubicBezTo>
                  <a:cubicBezTo>
                    <a:pt x="162233" y="3347884"/>
                    <a:pt x="142865" y="3359148"/>
                    <a:pt x="132736" y="3377381"/>
                  </a:cubicBezTo>
                  <a:cubicBezTo>
                    <a:pt x="117636" y="3404560"/>
                    <a:pt x="113071" y="3436374"/>
                    <a:pt x="103239" y="3465871"/>
                  </a:cubicBezTo>
                  <a:cubicBezTo>
                    <a:pt x="98323" y="3480619"/>
                    <a:pt x="99483" y="3499123"/>
                    <a:pt x="88490" y="3510116"/>
                  </a:cubicBezTo>
                  <a:cubicBezTo>
                    <a:pt x="31712" y="3566896"/>
                    <a:pt x="61600" y="3542793"/>
                    <a:pt x="0" y="3583858"/>
                  </a:cubicBezTo>
                  <a:cubicBezTo>
                    <a:pt x="9832" y="3598606"/>
                    <a:pt x="14749" y="3618271"/>
                    <a:pt x="29497" y="3628103"/>
                  </a:cubicBezTo>
                  <a:cubicBezTo>
                    <a:pt x="46362" y="3639347"/>
                    <a:pt x="69000" y="3637283"/>
                    <a:pt x="88490" y="3642852"/>
                  </a:cubicBezTo>
                  <a:cubicBezTo>
                    <a:pt x="103438" y="3647123"/>
                    <a:pt x="117987" y="3652684"/>
                    <a:pt x="132736" y="3657600"/>
                  </a:cubicBezTo>
                  <a:cubicBezTo>
                    <a:pt x="349167" y="3801889"/>
                    <a:pt x="121517" y="3655405"/>
                    <a:pt x="280219" y="3746091"/>
                  </a:cubicBezTo>
                  <a:cubicBezTo>
                    <a:pt x="295609" y="3754885"/>
                    <a:pt x="307868" y="3769363"/>
                    <a:pt x="324465" y="3775587"/>
                  </a:cubicBezTo>
                  <a:cubicBezTo>
                    <a:pt x="347936" y="3784389"/>
                    <a:pt x="373626" y="3785420"/>
                    <a:pt x="398207" y="3790336"/>
                  </a:cubicBezTo>
                  <a:lnTo>
                    <a:pt x="1297858" y="3775587"/>
                  </a:lnTo>
                  <a:cubicBezTo>
                    <a:pt x="1318118" y="3774964"/>
                    <a:pt x="1336976" y="3764814"/>
                    <a:pt x="1356852" y="3760839"/>
                  </a:cubicBezTo>
                  <a:cubicBezTo>
                    <a:pt x="1386175" y="3754975"/>
                    <a:pt x="1415561" y="3748798"/>
                    <a:pt x="1445342" y="3746091"/>
                  </a:cubicBezTo>
                  <a:cubicBezTo>
                    <a:pt x="1523830" y="3738956"/>
                    <a:pt x="1602658" y="3736258"/>
                    <a:pt x="1681316" y="3731342"/>
                  </a:cubicBezTo>
                  <a:cubicBezTo>
                    <a:pt x="1803439" y="3690634"/>
                    <a:pt x="1752559" y="3727716"/>
                    <a:pt x="1828800" y="3613355"/>
                  </a:cubicBezTo>
                  <a:lnTo>
                    <a:pt x="1858297" y="3569110"/>
                  </a:lnTo>
                  <a:lnTo>
                    <a:pt x="1887794" y="3524865"/>
                  </a:lnTo>
                  <a:cubicBezTo>
                    <a:pt x="1902542" y="3480620"/>
                    <a:pt x="1924372" y="3438133"/>
                    <a:pt x="1932039" y="3392129"/>
                  </a:cubicBezTo>
                  <a:cubicBezTo>
                    <a:pt x="1936955" y="3362632"/>
                    <a:pt x="1940922" y="3332962"/>
                    <a:pt x="1946787" y="3303639"/>
                  </a:cubicBezTo>
                  <a:cubicBezTo>
                    <a:pt x="1950762" y="3283763"/>
                    <a:pt x="1957139" y="3264432"/>
                    <a:pt x="1961536" y="3244645"/>
                  </a:cubicBezTo>
                  <a:cubicBezTo>
                    <a:pt x="1966974" y="3220174"/>
                    <a:pt x="1971368" y="3195484"/>
                    <a:pt x="1976284" y="3170903"/>
                  </a:cubicBezTo>
                  <a:cubicBezTo>
                    <a:pt x="1971368" y="2831690"/>
                    <a:pt x="1965551" y="2492490"/>
                    <a:pt x="1961536" y="2153265"/>
                  </a:cubicBezTo>
                  <a:cubicBezTo>
                    <a:pt x="1955718" y="1661662"/>
                    <a:pt x="1954590" y="1170002"/>
                    <a:pt x="1946787" y="678426"/>
                  </a:cubicBezTo>
                  <a:cubicBezTo>
                    <a:pt x="1940640" y="291179"/>
                    <a:pt x="2001707" y="399469"/>
                    <a:pt x="1902542" y="250723"/>
                  </a:cubicBezTo>
                  <a:cubicBezTo>
                    <a:pt x="1868830" y="149585"/>
                    <a:pt x="1908640" y="275114"/>
                    <a:pt x="1873045" y="132736"/>
                  </a:cubicBezTo>
                  <a:cubicBezTo>
                    <a:pt x="1869274" y="117654"/>
                    <a:pt x="1869290" y="99484"/>
                    <a:pt x="1858297" y="88491"/>
                  </a:cubicBezTo>
                  <a:cubicBezTo>
                    <a:pt x="1847304" y="77498"/>
                    <a:pt x="1828800" y="78658"/>
                    <a:pt x="1814052" y="73742"/>
                  </a:cubicBezTo>
                  <a:cubicBezTo>
                    <a:pt x="1799304" y="58994"/>
                    <a:pt x="1788040" y="39626"/>
                    <a:pt x="1769807" y="29497"/>
                  </a:cubicBezTo>
                  <a:cubicBezTo>
                    <a:pt x="1742627" y="14397"/>
                    <a:pt x="1681316" y="0"/>
                    <a:pt x="1681316" y="0"/>
                  </a:cubicBezTo>
                  <a:cubicBezTo>
                    <a:pt x="1327355" y="4916"/>
                    <a:pt x="973166" y="1144"/>
                    <a:pt x="619432" y="14749"/>
                  </a:cubicBezTo>
                  <a:cubicBezTo>
                    <a:pt x="588363" y="15944"/>
                    <a:pt x="561844" y="40811"/>
                    <a:pt x="530942" y="44245"/>
                  </a:cubicBezTo>
                  <a:lnTo>
                    <a:pt x="398207" y="58994"/>
                  </a:lnTo>
                  <a:lnTo>
                    <a:pt x="368710" y="4424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619827"/>
              <a:ext cx="4178300" cy="4178300"/>
            </a:xfrm>
            <a:prstGeom prst="rect">
              <a:avLst/>
            </a:prstGeom>
          </p:spPr>
        </p:pic>
      </p:gr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1358" y="2438399"/>
            <a:ext cx="4102100" cy="2416305"/>
          </a:xfrm>
        </p:spPr>
      </p:pic>
    </p:spTree>
    <p:extLst>
      <p:ext uri="{BB962C8B-B14F-4D97-AF65-F5344CB8AC3E}">
        <p14:creationId xmlns:p14="http://schemas.microsoft.com/office/powerpoint/2010/main" val="649738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DDoS as a Service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84000"/>
            <a:ext cx="8229600" cy="4309200"/>
          </a:xfrm>
        </p:spPr>
      </p:pic>
    </p:spTree>
    <p:extLst>
      <p:ext uri="{BB962C8B-B14F-4D97-AF65-F5344CB8AC3E}">
        <p14:creationId xmlns:p14="http://schemas.microsoft.com/office/powerpoint/2010/main" val="973964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A9B78-F689-DC87-283A-A49700C0ED7E}"/>
              </a:ext>
            </a:extLst>
          </p:cNvPr>
          <p:cNvSpPr>
            <a:spLocks noGrp="1"/>
          </p:cNvSpPr>
          <p:nvPr>
            <p:ph type="title"/>
          </p:nvPr>
        </p:nvSpPr>
        <p:spPr/>
        <p:txBody>
          <a:bodyPr/>
          <a:lstStyle/>
          <a:p>
            <a:r>
              <a:rPr lang="en-US" dirty="0"/>
              <a:t>DDoS Attacks in 2025</a:t>
            </a:r>
          </a:p>
        </p:txBody>
      </p:sp>
      <p:pic>
        <p:nvPicPr>
          <p:cNvPr id="6" name="Content Placeholder 5" descr="A graph of different colored lines&#10;&#10;AI-generated content may be incorrect.">
            <a:extLst>
              <a:ext uri="{FF2B5EF4-FFF2-40B4-BE49-F238E27FC236}">
                <a16:creationId xmlns:a16="http://schemas.microsoft.com/office/drawing/2014/main" id="{60E2B865-C1B1-F920-5DD1-0E6E4B2F4E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86" y="1676400"/>
            <a:ext cx="8937990" cy="4752908"/>
          </a:xfrm>
        </p:spPr>
      </p:pic>
    </p:spTree>
    <p:extLst>
      <p:ext uri="{BB962C8B-B14F-4D97-AF65-F5344CB8AC3E}">
        <p14:creationId xmlns:p14="http://schemas.microsoft.com/office/powerpoint/2010/main" val="2842896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2CBC-88FB-DF1D-2C27-5E286CF69B8F}"/>
              </a:ext>
            </a:extLst>
          </p:cNvPr>
          <p:cNvSpPr>
            <a:spLocks noGrp="1"/>
          </p:cNvSpPr>
          <p:nvPr>
            <p:ph type="title"/>
          </p:nvPr>
        </p:nvSpPr>
        <p:spPr/>
        <p:txBody>
          <a:bodyPr/>
          <a:lstStyle/>
          <a:p>
            <a:r>
              <a:rPr lang="en-US" dirty="0"/>
              <a:t>DDoS Attacks in 2025</a:t>
            </a:r>
          </a:p>
        </p:txBody>
      </p:sp>
      <p:pic>
        <p:nvPicPr>
          <p:cNvPr id="7" name="Content Placeholder 6" descr="A graph with blue bars&#10;&#10;AI-generated content may be incorrect.">
            <a:extLst>
              <a:ext uri="{FF2B5EF4-FFF2-40B4-BE49-F238E27FC236}">
                <a16:creationId xmlns:a16="http://schemas.microsoft.com/office/drawing/2014/main" id="{E9318650-8318-F285-5A84-4108BD209A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04" y="2003177"/>
            <a:ext cx="9198304" cy="4550023"/>
          </a:xfrm>
        </p:spPr>
      </p:pic>
    </p:spTree>
    <p:extLst>
      <p:ext uri="{BB962C8B-B14F-4D97-AF65-F5344CB8AC3E}">
        <p14:creationId xmlns:p14="http://schemas.microsoft.com/office/powerpoint/2010/main" val="497849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Mitigating </a:t>
            </a:r>
            <a:r>
              <a:rPr lang="en-US" dirty="0" err="1"/>
              <a:t>DoS</a:t>
            </a:r>
            <a:r>
              <a:rPr lang="en-US" dirty="0"/>
              <a:t> Attacks</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57924" y="4114799"/>
            <a:ext cx="1862076" cy="2493851"/>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923" y="1531374"/>
            <a:ext cx="1862077" cy="245818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658" y="1453606"/>
            <a:ext cx="3759128" cy="253595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1" y="4114798"/>
            <a:ext cx="3532184" cy="2493851"/>
          </a:xfrm>
          <a:prstGeom prst="rect">
            <a:avLst/>
          </a:prstGeom>
        </p:spPr>
      </p:pic>
    </p:spTree>
    <p:extLst>
      <p:ext uri="{BB962C8B-B14F-4D97-AF65-F5344CB8AC3E}">
        <p14:creationId xmlns:p14="http://schemas.microsoft.com/office/powerpoint/2010/main" val="107561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Mitigating </a:t>
            </a:r>
            <a:r>
              <a:rPr lang="en-US" dirty="0" err="1"/>
              <a:t>DoS</a:t>
            </a:r>
            <a:r>
              <a:rPr lang="en-US" dirty="0"/>
              <a:t> Attacks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087" y="1752600"/>
            <a:ext cx="9102913" cy="4592730"/>
          </a:xfrm>
        </p:spPr>
      </p:pic>
    </p:spTree>
    <p:extLst>
      <p:ext uri="{BB962C8B-B14F-4D97-AF65-F5344CB8AC3E}">
        <p14:creationId xmlns:p14="http://schemas.microsoft.com/office/powerpoint/2010/main" val="569567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2E9FF-20ED-5BBC-0AC6-FE10732E8E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D7B352-ACD7-9D45-ABA6-C07F41948ADA}"/>
              </a:ext>
            </a:extLst>
          </p:cNvPr>
          <p:cNvSpPr>
            <a:spLocks noGrp="1"/>
          </p:cNvSpPr>
          <p:nvPr>
            <p:ph type="title"/>
          </p:nvPr>
        </p:nvSpPr>
        <p:spPr/>
        <p:txBody>
          <a:bodyPr/>
          <a:lstStyle/>
          <a:p>
            <a:r>
              <a:rPr lang="en-US" dirty="0"/>
              <a:t>Denial of Service Attacks</a:t>
            </a:r>
          </a:p>
        </p:txBody>
      </p:sp>
      <p:sp>
        <p:nvSpPr>
          <p:cNvPr id="3" name="Content Placeholder 2">
            <a:extLst>
              <a:ext uri="{FF2B5EF4-FFF2-40B4-BE49-F238E27FC236}">
                <a16:creationId xmlns:a16="http://schemas.microsoft.com/office/drawing/2014/main" id="{AD127419-90F6-AB7C-B668-1CAD99271349}"/>
              </a:ext>
            </a:extLst>
          </p:cNvPr>
          <p:cNvSpPr>
            <a:spLocks noGrp="1"/>
          </p:cNvSpPr>
          <p:nvPr>
            <p:ph idx="1"/>
          </p:nvPr>
        </p:nvSpPr>
        <p:spPr/>
        <p:txBody>
          <a:bodyPr/>
          <a:lstStyle/>
          <a:p>
            <a:r>
              <a:rPr lang="en-US" dirty="0"/>
              <a:t>Goal: violate availability by making system unable to respond to requests from legitimate users</a:t>
            </a:r>
          </a:p>
          <a:p>
            <a:endParaRPr lang="en-US" dirty="0"/>
          </a:p>
          <a:p>
            <a:pPr marL="731520" lvl="1" indent="-457200">
              <a:buFont typeface="+mj-lt"/>
              <a:buAutoNum type="arabicPeriod"/>
            </a:pPr>
            <a:r>
              <a:rPr lang="en-US" dirty="0"/>
              <a:t>Resource-saturation attacks</a:t>
            </a:r>
          </a:p>
          <a:p>
            <a:pPr marL="731520" lvl="1" indent="-457200">
              <a:buFont typeface="+mj-lt"/>
              <a:buAutoNum type="arabicPeriod"/>
            </a:pPr>
            <a:r>
              <a:rPr lang="en-US" dirty="0"/>
              <a:t>Vulnerability-based attacks</a:t>
            </a:r>
          </a:p>
        </p:txBody>
      </p:sp>
    </p:spTree>
    <p:extLst>
      <p:ext uri="{BB962C8B-B14F-4D97-AF65-F5344CB8AC3E}">
        <p14:creationId xmlns:p14="http://schemas.microsoft.com/office/powerpoint/2010/main" val="101037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Requests</a:t>
            </a:r>
          </a:p>
        </p:txBody>
      </p:sp>
      <p:sp>
        <p:nvSpPr>
          <p:cNvPr id="4" name="Text Placeholder 3"/>
          <p:cNvSpPr>
            <a:spLocks noGrp="1"/>
          </p:cNvSpPr>
          <p:nvPr>
            <p:ph type="body" idx="1"/>
          </p:nvPr>
        </p:nvSpPr>
        <p:spPr>
          <a:xfrm>
            <a:off x="486697" y="3429000"/>
            <a:ext cx="3931920" cy="639762"/>
          </a:xfrm>
        </p:spPr>
        <p:txBody>
          <a:bodyPr/>
          <a:lstStyle/>
          <a:p>
            <a:r>
              <a:rPr lang="en-US" dirty="0"/>
              <a:t>Port Open</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74" y="3886200"/>
            <a:ext cx="4494526" cy="2563750"/>
          </a:xfrm>
        </p:spPr>
      </p:pic>
      <p:sp>
        <p:nvSpPr>
          <p:cNvPr id="6" name="Text Placeholder 5"/>
          <p:cNvSpPr>
            <a:spLocks noGrp="1"/>
          </p:cNvSpPr>
          <p:nvPr>
            <p:ph type="body" sz="quarter" idx="3"/>
          </p:nvPr>
        </p:nvSpPr>
        <p:spPr>
          <a:xfrm>
            <a:off x="4754880" y="3546208"/>
            <a:ext cx="3931920" cy="405345"/>
          </a:xfrm>
        </p:spPr>
        <p:txBody>
          <a:bodyPr/>
          <a:lstStyle/>
          <a:p>
            <a:r>
              <a:rPr lang="en-US" dirty="0"/>
              <a:t>Port Closed</a:t>
            </a:r>
          </a:p>
        </p:txBody>
      </p:sp>
      <p:sp>
        <p:nvSpPr>
          <p:cNvPr id="7" name="Content Placeholder 6"/>
          <p:cNvSpPr>
            <a:spLocks noGrp="1"/>
          </p:cNvSpPr>
          <p:nvPr>
            <p:ph sz="quarter" idx="4"/>
          </p:nvPr>
        </p:nvSpPr>
        <p:spPr>
          <a:xfrm>
            <a:off x="4754880" y="3962400"/>
            <a:ext cx="3931920" cy="2503488"/>
          </a:xfrm>
        </p:spPr>
        <p:txBody>
          <a:bodyPr/>
          <a:lstStyle/>
          <a:p>
            <a:r>
              <a:rPr lang="en-US" dirty="0"/>
              <a:t>No machine</a:t>
            </a:r>
          </a:p>
          <a:p>
            <a:pPr lvl="1"/>
            <a:r>
              <a:rPr lang="en-US" dirty="0"/>
              <a:t>ICMP response from router</a:t>
            </a:r>
          </a:p>
          <a:p>
            <a:r>
              <a:rPr lang="en-US" dirty="0"/>
              <a:t>Machine but port closed</a:t>
            </a:r>
          </a:p>
          <a:p>
            <a:pPr lvl="1"/>
            <a:r>
              <a:rPr lang="en-US" dirty="0"/>
              <a:t>TCP reset packet</a:t>
            </a:r>
          </a:p>
          <a:p>
            <a:r>
              <a:rPr lang="en-US" dirty="0"/>
              <a:t>Intercepted</a:t>
            </a:r>
          </a:p>
          <a:p>
            <a:pPr lvl="1"/>
            <a:r>
              <a:rPr lang="en-US" dirty="0"/>
              <a:t>Silence (depends on </a:t>
            </a:r>
            <a:r>
              <a:rPr lang="en-US" dirty="0" err="1"/>
              <a:t>config</a:t>
            </a:r>
            <a:r>
              <a:rPr lang="en-US" dirty="0"/>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039" y="1504663"/>
            <a:ext cx="3952161" cy="2000537"/>
          </a:xfrm>
          <a:prstGeom prst="rect">
            <a:avLst/>
          </a:prstGeom>
        </p:spPr>
      </p:pic>
    </p:spTree>
    <p:extLst>
      <p:ext uri="{BB962C8B-B14F-4D97-AF65-F5344CB8AC3E}">
        <p14:creationId xmlns:p14="http://schemas.microsoft.com/office/powerpoint/2010/main" val="10648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 Scanning</a:t>
            </a:r>
          </a:p>
        </p:txBody>
      </p:sp>
      <p:sp>
        <p:nvSpPr>
          <p:cNvPr id="3" name="Content Placeholder 2"/>
          <p:cNvSpPr>
            <a:spLocks noGrp="1"/>
          </p:cNvSpPr>
          <p:nvPr>
            <p:ph idx="1"/>
          </p:nvPr>
        </p:nvSpPr>
        <p:spPr>
          <a:xfrm>
            <a:off x="152400" y="1600200"/>
            <a:ext cx="9220200" cy="5257800"/>
          </a:xfrm>
        </p:spPr>
        <p:txBody>
          <a:bodyPr>
            <a:normAutofit fontScale="55000" lnSpcReduction="20000"/>
          </a:bodyPr>
          <a:lstStyle/>
          <a:p>
            <a:pPr marL="0" indent="0">
              <a:buNone/>
            </a:pPr>
            <a:r>
              <a:rPr lang="da-DK" dirty="0" err="1">
                <a:solidFill>
                  <a:srgbClr val="000000"/>
                </a:solidFill>
                <a:latin typeface="Menlo-Regular" charset="0"/>
              </a:rPr>
              <a:t>Starting</a:t>
            </a:r>
            <a:r>
              <a:rPr lang="da-DK" dirty="0">
                <a:solidFill>
                  <a:srgbClr val="000000"/>
                </a:solidFill>
                <a:latin typeface="Menlo-Regular" charset="0"/>
              </a:rPr>
              <a:t> </a:t>
            </a:r>
            <a:r>
              <a:rPr lang="da-DK" dirty="0" err="1">
                <a:solidFill>
                  <a:srgbClr val="000000"/>
                </a:solidFill>
                <a:latin typeface="Menlo-Regular" charset="0"/>
              </a:rPr>
              <a:t>Nmap</a:t>
            </a:r>
            <a:r>
              <a:rPr lang="da-DK" dirty="0">
                <a:solidFill>
                  <a:srgbClr val="000000"/>
                </a:solidFill>
                <a:latin typeface="Menlo-Regular" charset="0"/>
              </a:rPr>
              <a:t> 7.40 ( </a:t>
            </a:r>
            <a:r>
              <a:rPr lang="da-DK" dirty="0" err="1">
                <a:solidFill>
                  <a:srgbClr val="000000"/>
                </a:solidFill>
                <a:latin typeface="Menlo-Regular" charset="0"/>
              </a:rPr>
              <a:t>https</a:t>
            </a:r>
            <a:r>
              <a:rPr lang="da-DK" dirty="0">
                <a:solidFill>
                  <a:srgbClr val="000000"/>
                </a:solidFill>
                <a:latin typeface="Menlo-Regular" charset="0"/>
              </a:rPr>
              <a:t>://</a:t>
            </a:r>
            <a:r>
              <a:rPr lang="da-DK" dirty="0" err="1">
                <a:solidFill>
                  <a:srgbClr val="000000"/>
                </a:solidFill>
                <a:latin typeface="Menlo-Regular" charset="0"/>
              </a:rPr>
              <a:t>nmap.org</a:t>
            </a:r>
            <a:r>
              <a:rPr lang="da-DK" dirty="0">
                <a:solidFill>
                  <a:srgbClr val="000000"/>
                </a:solidFill>
                <a:latin typeface="Menlo-Regular" charset="0"/>
              </a:rPr>
              <a:t> ) at 2017-03-18 21:43 EDT</a:t>
            </a:r>
          </a:p>
          <a:p>
            <a:pPr marL="0" indent="0">
              <a:buNone/>
            </a:pPr>
            <a:r>
              <a:rPr lang="da-DK" dirty="0" err="1">
                <a:solidFill>
                  <a:srgbClr val="000000"/>
                </a:solidFill>
                <a:latin typeface="Menlo-Regular" charset="0"/>
              </a:rPr>
              <a:t>Nmap</a:t>
            </a:r>
            <a:r>
              <a:rPr lang="da-DK" dirty="0">
                <a:solidFill>
                  <a:srgbClr val="000000"/>
                </a:solidFill>
                <a:latin typeface="Menlo-Regular" charset="0"/>
              </a:rPr>
              <a:t> scan </a:t>
            </a:r>
            <a:r>
              <a:rPr lang="da-DK" dirty="0" err="1">
                <a:solidFill>
                  <a:srgbClr val="000000"/>
                </a:solidFill>
                <a:latin typeface="Menlo-Regular" charset="0"/>
              </a:rPr>
              <a:t>report</a:t>
            </a:r>
            <a:r>
              <a:rPr lang="da-DK" dirty="0">
                <a:solidFill>
                  <a:srgbClr val="000000"/>
                </a:solidFill>
                <a:latin typeface="Menlo-Regular" charset="0"/>
              </a:rPr>
              <a:t> for </a:t>
            </a:r>
            <a:r>
              <a:rPr lang="da-DK" dirty="0" err="1">
                <a:solidFill>
                  <a:srgbClr val="000000"/>
                </a:solidFill>
                <a:latin typeface="Menlo-Regular" charset="0"/>
              </a:rPr>
              <a:t>scanme.nmap.org</a:t>
            </a:r>
            <a:r>
              <a:rPr lang="da-DK" dirty="0">
                <a:solidFill>
                  <a:srgbClr val="000000"/>
                </a:solidFill>
                <a:latin typeface="Menlo-Regular" charset="0"/>
              </a:rPr>
              <a:t> (45.33.32.156)</a:t>
            </a:r>
          </a:p>
          <a:p>
            <a:pPr marL="0" indent="0">
              <a:buNone/>
            </a:pPr>
            <a:r>
              <a:rPr lang="da-DK" dirty="0">
                <a:solidFill>
                  <a:srgbClr val="000000"/>
                </a:solidFill>
                <a:latin typeface="Menlo-Regular" charset="0"/>
              </a:rPr>
              <a:t>Host is up (0.12s </a:t>
            </a:r>
            <a:r>
              <a:rPr lang="da-DK" dirty="0" err="1">
                <a:solidFill>
                  <a:srgbClr val="000000"/>
                </a:solidFill>
                <a:latin typeface="Menlo-Regular" charset="0"/>
              </a:rPr>
              <a:t>latency</a:t>
            </a:r>
            <a:r>
              <a:rPr lang="da-DK" dirty="0">
                <a:solidFill>
                  <a:srgbClr val="000000"/>
                </a:solidFill>
                <a:latin typeface="Menlo-Regular" charset="0"/>
              </a:rPr>
              <a:t>).</a:t>
            </a:r>
          </a:p>
          <a:p>
            <a:pPr marL="0" indent="0">
              <a:buNone/>
            </a:pPr>
            <a:r>
              <a:rPr lang="da-DK" dirty="0" err="1">
                <a:solidFill>
                  <a:srgbClr val="000000"/>
                </a:solidFill>
                <a:latin typeface="Menlo-Regular" charset="0"/>
              </a:rPr>
              <a:t>Other</a:t>
            </a:r>
            <a:r>
              <a:rPr lang="da-DK" dirty="0">
                <a:solidFill>
                  <a:srgbClr val="000000"/>
                </a:solidFill>
                <a:latin typeface="Menlo-Regular" charset="0"/>
              </a:rPr>
              <a:t> </a:t>
            </a:r>
            <a:r>
              <a:rPr lang="da-DK" dirty="0" err="1">
                <a:solidFill>
                  <a:srgbClr val="000000"/>
                </a:solidFill>
                <a:latin typeface="Menlo-Regular" charset="0"/>
              </a:rPr>
              <a:t>addresses</a:t>
            </a:r>
            <a:r>
              <a:rPr lang="da-DK" dirty="0">
                <a:solidFill>
                  <a:srgbClr val="000000"/>
                </a:solidFill>
                <a:latin typeface="Menlo-Regular" charset="0"/>
              </a:rPr>
              <a:t> for </a:t>
            </a:r>
            <a:r>
              <a:rPr lang="da-DK" dirty="0" err="1">
                <a:solidFill>
                  <a:srgbClr val="000000"/>
                </a:solidFill>
                <a:latin typeface="Menlo-Regular" charset="0"/>
              </a:rPr>
              <a:t>scanme.nmap.org</a:t>
            </a:r>
            <a:r>
              <a:rPr lang="da-DK" dirty="0">
                <a:solidFill>
                  <a:srgbClr val="000000"/>
                </a:solidFill>
                <a:latin typeface="Menlo-Regular" charset="0"/>
              </a:rPr>
              <a:t> (not </a:t>
            </a:r>
            <a:r>
              <a:rPr lang="da-DK" dirty="0" err="1">
                <a:solidFill>
                  <a:srgbClr val="000000"/>
                </a:solidFill>
                <a:latin typeface="Menlo-Regular" charset="0"/>
              </a:rPr>
              <a:t>scanned</a:t>
            </a:r>
            <a:r>
              <a:rPr lang="da-DK" dirty="0">
                <a:solidFill>
                  <a:srgbClr val="000000"/>
                </a:solidFill>
                <a:latin typeface="Menlo-Regular" charset="0"/>
              </a:rPr>
              <a:t>): 2600:3c01::f03c:91ff:fe18:bb2f</a:t>
            </a:r>
          </a:p>
          <a:p>
            <a:pPr marL="0" indent="0">
              <a:buNone/>
            </a:pPr>
            <a:r>
              <a:rPr lang="da-DK" dirty="0">
                <a:solidFill>
                  <a:srgbClr val="000000"/>
                </a:solidFill>
                <a:latin typeface="Menlo-Regular" charset="0"/>
              </a:rPr>
              <a:t>Not </a:t>
            </a:r>
            <a:r>
              <a:rPr lang="da-DK" dirty="0" err="1">
                <a:solidFill>
                  <a:srgbClr val="000000"/>
                </a:solidFill>
                <a:latin typeface="Menlo-Regular" charset="0"/>
              </a:rPr>
              <a:t>shown</a:t>
            </a:r>
            <a:r>
              <a:rPr lang="da-DK" dirty="0">
                <a:solidFill>
                  <a:srgbClr val="000000"/>
                </a:solidFill>
                <a:latin typeface="Menlo-Regular" charset="0"/>
              </a:rPr>
              <a:t>: 993 </a:t>
            </a:r>
            <a:r>
              <a:rPr lang="da-DK" dirty="0" err="1">
                <a:solidFill>
                  <a:srgbClr val="000000"/>
                </a:solidFill>
                <a:latin typeface="Menlo-Regular" charset="0"/>
              </a:rPr>
              <a:t>closed</a:t>
            </a:r>
            <a:r>
              <a:rPr lang="da-DK" dirty="0">
                <a:solidFill>
                  <a:srgbClr val="000000"/>
                </a:solidFill>
                <a:latin typeface="Menlo-Regular" charset="0"/>
              </a:rPr>
              <a:t> ports</a:t>
            </a:r>
          </a:p>
          <a:p>
            <a:pPr marL="0" indent="0">
              <a:buNone/>
            </a:pPr>
            <a:endParaRPr lang="da-DK" dirty="0">
              <a:solidFill>
                <a:srgbClr val="000000"/>
              </a:solidFill>
              <a:latin typeface="Menlo-Regular" charset="0"/>
            </a:endParaRPr>
          </a:p>
          <a:p>
            <a:pPr marL="0" indent="0">
              <a:buNone/>
            </a:pPr>
            <a:r>
              <a:rPr lang="da-DK" dirty="0">
                <a:solidFill>
                  <a:srgbClr val="000000"/>
                </a:solidFill>
                <a:latin typeface="Menlo-Regular" charset="0"/>
              </a:rPr>
              <a:t>PORT      STATE SERVICE    VERSION</a:t>
            </a:r>
          </a:p>
          <a:p>
            <a:pPr marL="0" indent="0">
              <a:buNone/>
            </a:pPr>
            <a:r>
              <a:rPr lang="da-DK" dirty="0">
                <a:solidFill>
                  <a:srgbClr val="000000"/>
                </a:solidFill>
                <a:latin typeface="Menlo-Regular" charset="0"/>
              </a:rPr>
              <a:t>21/tcp    open  ftp</a:t>
            </a:r>
          </a:p>
          <a:p>
            <a:pPr marL="0" indent="0">
              <a:buNone/>
            </a:pPr>
            <a:r>
              <a:rPr lang="da-DK" dirty="0">
                <a:solidFill>
                  <a:srgbClr val="000000"/>
                </a:solidFill>
                <a:latin typeface="Menlo-Regular" charset="0"/>
              </a:rPr>
              <a:t>22/tcp    open  </a:t>
            </a:r>
            <a:r>
              <a:rPr lang="da-DK" dirty="0" err="1">
                <a:solidFill>
                  <a:srgbClr val="000000"/>
                </a:solidFill>
                <a:latin typeface="Menlo-Regular" charset="0"/>
              </a:rPr>
              <a:t>ssh</a:t>
            </a:r>
            <a:r>
              <a:rPr lang="da-DK" dirty="0">
                <a:solidFill>
                  <a:srgbClr val="000000"/>
                </a:solidFill>
                <a:latin typeface="Menlo-Regular" charset="0"/>
              </a:rPr>
              <a:t>        </a:t>
            </a:r>
            <a:r>
              <a:rPr lang="da-DK" dirty="0" err="1">
                <a:solidFill>
                  <a:srgbClr val="000000"/>
                </a:solidFill>
                <a:latin typeface="Menlo-Regular" charset="0"/>
              </a:rPr>
              <a:t>OpenSSH</a:t>
            </a:r>
            <a:r>
              <a:rPr lang="da-DK" dirty="0">
                <a:solidFill>
                  <a:srgbClr val="000000"/>
                </a:solidFill>
                <a:latin typeface="Menlo-Regular" charset="0"/>
              </a:rPr>
              <a:t> 6.6.1p1 </a:t>
            </a:r>
            <a:r>
              <a:rPr lang="da-DK" dirty="0" err="1">
                <a:solidFill>
                  <a:srgbClr val="000000"/>
                </a:solidFill>
                <a:latin typeface="Menlo-Regular" charset="0"/>
              </a:rPr>
              <a:t>Ubuntu</a:t>
            </a:r>
            <a:r>
              <a:rPr lang="da-DK" dirty="0">
                <a:solidFill>
                  <a:srgbClr val="000000"/>
                </a:solidFill>
                <a:latin typeface="Menlo-Regular" charset="0"/>
              </a:rPr>
              <a:t> 2ubuntu2.8 (</a:t>
            </a:r>
            <a:r>
              <a:rPr lang="da-DK" dirty="0" err="1">
                <a:solidFill>
                  <a:srgbClr val="000000"/>
                </a:solidFill>
                <a:latin typeface="Menlo-Regular" charset="0"/>
              </a:rPr>
              <a:t>Ubuntu</a:t>
            </a:r>
            <a:r>
              <a:rPr lang="da-DK" dirty="0">
                <a:solidFill>
                  <a:srgbClr val="000000"/>
                </a:solidFill>
                <a:latin typeface="Menlo-Regular" charset="0"/>
              </a:rPr>
              <a:t> Linux; </a:t>
            </a:r>
            <a:r>
              <a:rPr lang="da-DK" dirty="0" err="1">
                <a:solidFill>
                  <a:srgbClr val="000000"/>
                </a:solidFill>
                <a:latin typeface="Menlo-Regular" charset="0"/>
              </a:rPr>
              <a:t>protocol</a:t>
            </a:r>
            <a:r>
              <a:rPr lang="da-DK" dirty="0">
                <a:solidFill>
                  <a:srgbClr val="000000"/>
                </a:solidFill>
                <a:latin typeface="Menlo-Regular" charset="0"/>
              </a:rPr>
              <a:t> 2.0)</a:t>
            </a:r>
          </a:p>
          <a:p>
            <a:pPr marL="0" indent="0">
              <a:buNone/>
            </a:pPr>
            <a:r>
              <a:rPr lang="it-IT" dirty="0">
                <a:solidFill>
                  <a:srgbClr val="000000"/>
                </a:solidFill>
                <a:latin typeface="Menlo-Regular" charset="0"/>
              </a:rPr>
              <a:t>80/</a:t>
            </a:r>
            <a:r>
              <a:rPr lang="it-IT" dirty="0" err="1">
                <a:solidFill>
                  <a:srgbClr val="000000"/>
                </a:solidFill>
                <a:latin typeface="Menlo-Regular" charset="0"/>
              </a:rPr>
              <a:t>tcp</a:t>
            </a:r>
            <a:r>
              <a:rPr lang="it-IT" dirty="0">
                <a:solidFill>
                  <a:srgbClr val="000000"/>
                </a:solidFill>
                <a:latin typeface="Menlo-Regular" charset="0"/>
              </a:rPr>
              <a:t>    open  http       Apache </a:t>
            </a:r>
            <a:r>
              <a:rPr lang="it-IT" dirty="0" err="1">
                <a:solidFill>
                  <a:srgbClr val="000000"/>
                </a:solidFill>
                <a:latin typeface="Menlo-Regular" charset="0"/>
              </a:rPr>
              <a:t>httpd</a:t>
            </a:r>
            <a:r>
              <a:rPr lang="it-IT" dirty="0">
                <a:solidFill>
                  <a:srgbClr val="000000"/>
                </a:solidFill>
                <a:latin typeface="Menlo-Regular" charset="0"/>
              </a:rPr>
              <a:t> 2.4.7 ((</a:t>
            </a:r>
            <a:r>
              <a:rPr lang="it-IT" dirty="0" err="1">
                <a:solidFill>
                  <a:srgbClr val="000000"/>
                </a:solidFill>
                <a:latin typeface="Menlo-Regular" charset="0"/>
              </a:rPr>
              <a:t>Ubuntu</a:t>
            </a:r>
            <a:r>
              <a:rPr lang="it-IT" dirty="0">
                <a:solidFill>
                  <a:srgbClr val="000000"/>
                </a:solidFill>
                <a:latin typeface="Menlo-Regular" charset="0"/>
              </a:rPr>
              <a:t>))</a:t>
            </a:r>
          </a:p>
          <a:p>
            <a:pPr marL="0" indent="0">
              <a:buNone/>
            </a:pPr>
            <a:r>
              <a:rPr lang="it-IT" dirty="0">
                <a:solidFill>
                  <a:srgbClr val="000000"/>
                </a:solidFill>
                <a:latin typeface="Menlo-Regular" charset="0"/>
              </a:rPr>
              <a:t>554/</a:t>
            </a:r>
            <a:r>
              <a:rPr lang="it-IT" dirty="0" err="1">
                <a:solidFill>
                  <a:srgbClr val="000000"/>
                </a:solidFill>
                <a:latin typeface="Menlo-Regular" charset="0"/>
              </a:rPr>
              <a:t>tcp</a:t>
            </a:r>
            <a:r>
              <a:rPr lang="it-IT" dirty="0">
                <a:solidFill>
                  <a:srgbClr val="000000"/>
                </a:solidFill>
                <a:latin typeface="Menlo-Regular" charset="0"/>
              </a:rPr>
              <a:t>   open  </a:t>
            </a:r>
            <a:r>
              <a:rPr lang="it-IT" dirty="0" err="1">
                <a:solidFill>
                  <a:srgbClr val="000000"/>
                </a:solidFill>
                <a:latin typeface="Menlo-Regular" charset="0"/>
              </a:rPr>
              <a:t>rtsp</a:t>
            </a:r>
            <a:endParaRPr lang="it-IT" dirty="0">
              <a:solidFill>
                <a:srgbClr val="000000"/>
              </a:solidFill>
              <a:latin typeface="Menlo-Regular" charset="0"/>
            </a:endParaRPr>
          </a:p>
          <a:p>
            <a:pPr marL="0" indent="0">
              <a:buNone/>
            </a:pPr>
            <a:r>
              <a:rPr lang="it-IT" dirty="0">
                <a:solidFill>
                  <a:srgbClr val="000000"/>
                </a:solidFill>
                <a:latin typeface="Menlo-Regular" charset="0"/>
              </a:rPr>
              <a:t>7070/</a:t>
            </a:r>
            <a:r>
              <a:rPr lang="it-IT" dirty="0" err="1">
                <a:solidFill>
                  <a:srgbClr val="000000"/>
                </a:solidFill>
                <a:latin typeface="Menlo-Regular" charset="0"/>
              </a:rPr>
              <a:t>tcp</a:t>
            </a:r>
            <a:r>
              <a:rPr lang="it-IT" dirty="0">
                <a:solidFill>
                  <a:srgbClr val="000000"/>
                </a:solidFill>
                <a:latin typeface="Menlo-Regular" charset="0"/>
              </a:rPr>
              <a:t>  open  </a:t>
            </a:r>
            <a:r>
              <a:rPr lang="it-IT" dirty="0" err="1">
                <a:solidFill>
                  <a:srgbClr val="000000"/>
                </a:solidFill>
                <a:latin typeface="Menlo-Regular" charset="0"/>
              </a:rPr>
              <a:t>realserver</a:t>
            </a:r>
            <a:endParaRPr lang="it-IT" dirty="0">
              <a:solidFill>
                <a:srgbClr val="000000"/>
              </a:solidFill>
              <a:latin typeface="Menlo-Regular" charset="0"/>
            </a:endParaRPr>
          </a:p>
          <a:p>
            <a:pPr marL="0" indent="0">
              <a:buNone/>
            </a:pPr>
            <a:r>
              <a:rPr lang="it-IT" dirty="0">
                <a:solidFill>
                  <a:srgbClr val="000000"/>
                </a:solidFill>
                <a:latin typeface="Menlo-Regular" charset="0"/>
              </a:rPr>
              <a:t>9929/</a:t>
            </a:r>
            <a:r>
              <a:rPr lang="it-IT" dirty="0" err="1">
                <a:solidFill>
                  <a:srgbClr val="000000"/>
                </a:solidFill>
                <a:latin typeface="Menlo-Regular" charset="0"/>
              </a:rPr>
              <a:t>tcp</a:t>
            </a:r>
            <a:r>
              <a:rPr lang="it-IT" dirty="0">
                <a:solidFill>
                  <a:srgbClr val="000000"/>
                </a:solidFill>
                <a:latin typeface="Menlo-Regular" charset="0"/>
              </a:rPr>
              <a:t>  open  </a:t>
            </a:r>
            <a:r>
              <a:rPr lang="it-IT" dirty="0" err="1">
                <a:solidFill>
                  <a:srgbClr val="000000"/>
                </a:solidFill>
                <a:latin typeface="Menlo-Regular" charset="0"/>
              </a:rPr>
              <a:t>nping-echo</a:t>
            </a:r>
            <a:r>
              <a:rPr lang="it-IT" dirty="0">
                <a:solidFill>
                  <a:srgbClr val="000000"/>
                </a:solidFill>
                <a:latin typeface="Menlo-Regular" charset="0"/>
              </a:rPr>
              <a:t> </a:t>
            </a:r>
            <a:r>
              <a:rPr lang="it-IT" dirty="0" err="1">
                <a:solidFill>
                  <a:srgbClr val="000000"/>
                </a:solidFill>
                <a:latin typeface="Menlo-Regular" charset="0"/>
              </a:rPr>
              <a:t>Nping</a:t>
            </a:r>
            <a:r>
              <a:rPr lang="it-IT" dirty="0">
                <a:solidFill>
                  <a:srgbClr val="000000"/>
                </a:solidFill>
                <a:latin typeface="Menlo-Regular" charset="0"/>
              </a:rPr>
              <a:t> </a:t>
            </a:r>
            <a:r>
              <a:rPr lang="it-IT" dirty="0" err="1">
                <a:solidFill>
                  <a:srgbClr val="000000"/>
                </a:solidFill>
                <a:latin typeface="Menlo-Regular" charset="0"/>
              </a:rPr>
              <a:t>echo</a:t>
            </a:r>
            <a:endParaRPr lang="it-IT" dirty="0">
              <a:solidFill>
                <a:srgbClr val="000000"/>
              </a:solidFill>
              <a:latin typeface="Menlo-Regular" charset="0"/>
            </a:endParaRPr>
          </a:p>
          <a:p>
            <a:pPr marL="0" indent="0">
              <a:buNone/>
            </a:pPr>
            <a:r>
              <a:rPr lang="it-IT" dirty="0">
                <a:solidFill>
                  <a:srgbClr val="000000"/>
                </a:solidFill>
                <a:latin typeface="Menlo-Regular" charset="0"/>
              </a:rPr>
              <a:t>31337/</a:t>
            </a:r>
            <a:r>
              <a:rPr lang="it-IT" dirty="0" err="1">
                <a:solidFill>
                  <a:srgbClr val="000000"/>
                </a:solidFill>
                <a:latin typeface="Menlo-Regular" charset="0"/>
              </a:rPr>
              <a:t>tcp</a:t>
            </a:r>
            <a:r>
              <a:rPr lang="it-IT" dirty="0">
                <a:solidFill>
                  <a:srgbClr val="000000"/>
                </a:solidFill>
                <a:latin typeface="Menlo-Regular" charset="0"/>
              </a:rPr>
              <a:t> open  </a:t>
            </a:r>
            <a:r>
              <a:rPr lang="it-IT" dirty="0" err="1">
                <a:solidFill>
                  <a:srgbClr val="000000"/>
                </a:solidFill>
                <a:latin typeface="Menlo-Regular" charset="0"/>
              </a:rPr>
              <a:t>Elite</a:t>
            </a:r>
            <a:endParaRPr lang="it-IT" dirty="0">
              <a:solidFill>
                <a:srgbClr val="000000"/>
              </a:solidFill>
              <a:latin typeface="Menlo-Regular" charset="0"/>
            </a:endParaRPr>
          </a:p>
          <a:p>
            <a:pPr marL="0" indent="0">
              <a:buNone/>
            </a:pPr>
            <a:endParaRPr lang="it-IT" dirty="0">
              <a:solidFill>
                <a:srgbClr val="000000"/>
              </a:solidFill>
              <a:latin typeface="Menlo-Regular" charset="0"/>
            </a:endParaRPr>
          </a:p>
          <a:p>
            <a:pPr marL="0" indent="0">
              <a:buNone/>
            </a:pPr>
            <a:r>
              <a:rPr lang="it-IT" dirty="0">
                <a:solidFill>
                  <a:srgbClr val="000000"/>
                </a:solidFill>
                <a:latin typeface="Menlo-Regular" charset="0"/>
              </a:rPr>
              <a:t>Device </a:t>
            </a:r>
            <a:r>
              <a:rPr lang="it-IT" dirty="0" err="1">
                <a:solidFill>
                  <a:srgbClr val="000000"/>
                </a:solidFill>
                <a:latin typeface="Menlo-Regular" charset="0"/>
              </a:rPr>
              <a:t>type</a:t>
            </a:r>
            <a:r>
              <a:rPr lang="it-IT" dirty="0">
                <a:solidFill>
                  <a:srgbClr val="000000"/>
                </a:solidFill>
                <a:latin typeface="Menlo-Regular" charset="0"/>
              </a:rPr>
              <a:t>: general </a:t>
            </a:r>
            <a:r>
              <a:rPr lang="it-IT" dirty="0" err="1">
                <a:solidFill>
                  <a:srgbClr val="000000"/>
                </a:solidFill>
                <a:latin typeface="Menlo-Regular" charset="0"/>
              </a:rPr>
              <a:t>purpose</a:t>
            </a:r>
            <a:endParaRPr lang="it-IT" dirty="0">
              <a:solidFill>
                <a:srgbClr val="000000"/>
              </a:solidFill>
              <a:latin typeface="Menlo-Regular" charset="0"/>
            </a:endParaRPr>
          </a:p>
          <a:p>
            <a:pPr marL="0" indent="0">
              <a:buNone/>
            </a:pPr>
            <a:r>
              <a:rPr lang="it-IT" dirty="0" err="1">
                <a:solidFill>
                  <a:srgbClr val="000000"/>
                </a:solidFill>
                <a:latin typeface="Menlo-Regular" charset="0"/>
              </a:rPr>
              <a:t>Running</a:t>
            </a:r>
            <a:r>
              <a:rPr lang="it-IT" dirty="0">
                <a:solidFill>
                  <a:srgbClr val="000000"/>
                </a:solidFill>
                <a:latin typeface="Menlo-Regular" charset="0"/>
              </a:rPr>
              <a:t> (JUST GUESSING): Linux 3.X (85%)</a:t>
            </a:r>
          </a:p>
          <a:p>
            <a:pPr marL="0" indent="0">
              <a:buNone/>
            </a:pPr>
            <a:r>
              <a:rPr lang="it-IT" dirty="0">
                <a:solidFill>
                  <a:srgbClr val="000000"/>
                </a:solidFill>
                <a:latin typeface="Menlo-Regular" charset="0"/>
              </a:rPr>
              <a:t>OS CPE: </a:t>
            </a:r>
            <a:r>
              <a:rPr lang="it-IT" dirty="0" err="1">
                <a:solidFill>
                  <a:srgbClr val="000000"/>
                </a:solidFill>
                <a:latin typeface="Menlo-Regular" charset="0"/>
              </a:rPr>
              <a:t>cpe</a:t>
            </a:r>
            <a:r>
              <a:rPr lang="it-IT" dirty="0">
                <a:solidFill>
                  <a:srgbClr val="000000"/>
                </a:solidFill>
                <a:latin typeface="Menlo-Regular" charset="0"/>
              </a:rPr>
              <a:t>:/o:linux:linux_kernel:3.13</a:t>
            </a:r>
          </a:p>
          <a:p>
            <a:pPr marL="0" indent="0">
              <a:buNone/>
            </a:pPr>
            <a:r>
              <a:rPr lang="it-IT" dirty="0">
                <a:solidFill>
                  <a:srgbClr val="000000"/>
                </a:solidFill>
                <a:latin typeface="Menlo-Regular" charset="0"/>
              </a:rPr>
              <a:t>Aggressive OS </a:t>
            </a:r>
            <a:r>
              <a:rPr lang="it-IT" dirty="0" err="1">
                <a:solidFill>
                  <a:srgbClr val="000000"/>
                </a:solidFill>
                <a:latin typeface="Menlo-Regular" charset="0"/>
              </a:rPr>
              <a:t>guesses</a:t>
            </a:r>
            <a:r>
              <a:rPr lang="it-IT" dirty="0">
                <a:solidFill>
                  <a:srgbClr val="000000"/>
                </a:solidFill>
                <a:latin typeface="Menlo-Regular" charset="0"/>
              </a:rPr>
              <a:t>: Linux 3.13 (85%)</a:t>
            </a:r>
          </a:p>
          <a:p>
            <a:pPr marL="0" indent="0">
              <a:buNone/>
            </a:pPr>
            <a:r>
              <a:rPr lang="it-IT" dirty="0">
                <a:solidFill>
                  <a:srgbClr val="000000"/>
                </a:solidFill>
                <a:latin typeface="Menlo-Regular" charset="0"/>
              </a:rPr>
              <a:t>No </a:t>
            </a:r>
            <a:r>
              <a:rPr lang="it-IT" dirty="0" err="1">
                <a:solidFill>
                  <a:srgbClr val="000000"/>
                </a:solidFill>
                <a:latin typeface="Menlo-Regular" charset="0"/>
              </a:rPr>
              <a:t>exact</a:t>
            </a:r>
            <a:r>
              <a:rPr lang="it-IT" dirty="0">
                <a:solidFill>
                  <a:srgbClr val="000000"/>
                </a:solidFill>
                <a:latin typeface="Menlo-Regular" charset="0"/>
              </a:rPr>
              <a:t> OS </a:t>
            </a:r>
            <a:r>
              <a:rPr lang="it-IT" dirty="0" err="1">
                <a:solidFill>
                  <a:srgbClr val="000000"/>
                </a:solidFill>
                <a:latin typeface="Menlo-Regular" charset="0"/>
              </a:rPr>
              <a:t>matches</a:t>
            </a:r>
            <a:r>
              <a:rPr lang="it-IT" dirty="0">
                <a:solidFill>
                  <a:srgbClr val="000000"/>
                </a:solidFill>
                <a:latin typeface="Menlo-Regular" charset="0"/>
              </a:rPr>
              <a:t> for </a:t>
            </a:r>
            <a:r>
              <a:rPr lang="it-IT" dirty="0" err="1">
                <a:solidFill>
                  <a:srgbClr val="000000"/>
                </a:solidFill>
                <a:latin typeface="Menlo-Regular" charset="0"/>
              </a:rPr>
              <a:t>host</a:t>
            </a:r>
            <a:r>
              <a:rPr lang="it-IT" dirty="0">
                <a:solidFill>
                  <a:srgbClr val="000000"/>
                </a:solidFill>
                <a:latin typeface="Menlo-Regular" charset="0"/>
              </a:rPr>
              <a:t> (test </a:t>
            </a:r>
            <a:r>
              <a:rPr lang="it-IT" dirty="0" err="1">
                <a:solidFill>
                  <a:srgbClr val="000000"/>
                </a:solidFill>
                <a:latin typeface="Menlo-Regular" charset="0"/>
              </a:rPr>
              <a:t>conditions</a:t>
            </a:r>
            <a:r>
              <a:rPr lang="it-IT" dirty="0">
                <a:solidFill>
                  <a:srgbClr val="000000"/>
                </a:solidFill>
                <a:latin typeface="Menlo-Regular" charset="0"/>
              </a:rPr>
              <a:t> non-</a:t>
            </a:r>
            <a:r>
              <a:rPr lang="it-IT" dirty="0" err="1">
                <a:solidFill>
                  <a:srgbClr val="000000"/>
                </a:solidFill>
                <a:latin typeface="Menlo-Regular" charset="0"/>
              </a:rPr>
              <a:t>ideal</a:t>
            </a:r>
            <a:r>
              <a:rPr lang="it-IT" dirty="0">
                <a:solidFill>
                  <a:srgbClr val="000000"/>
                </a:solidFill>
                <a:latin typeface="Menlo-Regular" charset="0"/>
              </a:rPr>
              <a:t>).</a:t>
            </a:r>
          </a:p>
          <a:p>
            <a:pPr marL="0" indent="0">
              <a:buNone/>
            </a:pPr>
            <a:r>
              <a:rPr lang="it-IT" dirty="0">
                <a:solidFill>
                  <a:srgbClr val="000000"/>
                </a:solidFill>
                <a:latin typeface="Menlo-Regular" charset="0"/>
              </a:rPr>
              <a:t>Network </a:t>
            </a:r>
            <a:r>
              <a:rPr lang="it-IT" dirty="0" err="1">
                <a:solidFill>
                  <a:srgbClr val="000000"/>
                </a:solidFill>
                <a:latin typeface="Menlo-Regular" charset="0"/>
              </a:rPr>
              <a:t>Distance</a:t>
            </a:r>
            <a:r>
              <a:rPr lang="it-IT" dirty="0">
                <a:solidFill>
                  <a:srgbClr val="000000"/>
                </a:solidFill>
                <a:latin typeface="Menlo-Regular" charset="0"/>
              </a:rPr>
              <a:t>: 13 </a:t>
            </a:r>
            <a:r>
              <a:rPr lang="it-IT" dirty="0" err="1">
                <a:solidFill>
                  <a:srgbClr val="000000"/>
                </a:solidFill>
                <a:latin typeface="Menlo-Regular" charset="0"/>
              </a:rPr>
              <a:t>hops</a:t>
            </a:r>
            <a:endParaRPr lang="it-IT" dirty="0">
              <a:solidFill>
                <a:srgbClr val="000000"/>
              </a:solidFill>
              <a:latin typeface="Menlo-Regular" charset="0"/>
            </a:endParaRPr>
          </a:p>
          <a:p>
            <a:pPr marL="0" indent="0">
              <a:buNone/>
            </a:pPr>
            <a:r>
              <a:rPr lang="it-IT" dirty="0">
                <a:solidFill>
                  <a:srgbClr val="000000"/>
                </a:solidFill>
                <a:latin typeface="Menlo-Regular" charset="0"/>
              </a:rPr>
              <a:t>Service Info: OS: Linux; CPE: </a:t>
            </a:r>
            <a:r>
              <a:rPr lang="it-IT" dirty="0" err="1">
                <a:solidFill>
                  <a:srgbClr val="000000"/>
                </a:solidFill>
                <a:latin typeface="Menlo-Regular" charset="0"/>
              </a:rPr>
              <a:t>cpe</a:t>
            </a:r>
            <a:r>
              <a:rPr lang="it-IT" dirty="0">
                <a:solidFill>
                  <a:srgbClr val="000000"/>
                </a:solidFill>
                <a:latin typeface="Menlo-Regular" charset="0"/>
              </a:rPr>
              <a:t>:/</a:t>
            </a:r>
            <a:r>
              <a:rPr lang="it-IT" dirty="0" err="1">
                <a:solidFill>
                  <a:srgbClr val="000000"/>
                </a:solidFill>
                <a:latin typeface="Menlo-Regular" charset="0"/>
              </a:rPr>
              <a:t>o:linux:linux_kernel</a:t>
            </a:r>
            <a:endParaRPr lang="it-IT" dirty="0">
              <a:solidFill>
                <a:srgbClr val="000000"/>
              </a:solidFill>
              <a:latin typeface="Menlo-Regular" charset="0"/>
            </a:endParaRPr>
          </a:p>
          <a:p>
            <a:pPr marL="0" indent="0">
              <a:buNone/>
            </a:pPr>
            <a:endParaRPr lang="it-IT" dirty="0">
              <a:solidFill>
                <a:srgbClr val="000000"/>
              </a:solidFill>
              <a:latin typeface="Menlo-Regular" charset="0"/>
            </a:endParaRPr>
          </a:p>
          <a:p>
            <a:pPr marL="0" indent="0">
              <a:buNone/>
            </a:pPr>
            <a:r>
              <a:rPr lang="en-US" dirty="0" err="1">
                <a:solidFill>
                  <a:srgbClr val="000000"/>
                </a:solidFill>
                <a:latin typeface="Menlo-Regular" charset="0"/>
              </a:rPr>
              <a:t>Nmap</a:t>
            </a:r>
            <a:r>
              <a:rPr lang="en-US" dirty="0">
                <a:solidFill>
                  <a:srgbClr val="000000"/>
                </a:solidFill>
                <a:latin typeface="Menlo-Regular" charset="0"/>
              </a:rPr>
              <a:t> done: 1 IP address (1 host up) scanned in 20.31 seconds</a:t>
            </a:r>
            <a:endParaRPr lang="en-US" dirty="0"/>
          </a:p>
        </p:txBody>
      </p:sp>
      <p:pic>
        <p:nvPicPr>
          <p:cNvPr id="4" name="Content Placeholder 3">
            <a:extLst>
              <a:ext uri="{FF2B5EF4-FFF2-40B4-BE49-F238E27FC236}">
                <a16:creationId xmlns:a16="http://schemas.microsoft.com/office/drawing/2014/main" id="{2C9DBE60-402C-BC4D-810F-601AEF0A3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736" y="4572000"/>
            <a:ext cx="2488343" cy="2503516"/>
          </a:xfrm>
          <a:prstGeom prst="rect">
            <a:avLst/>
          </a:prstGeom>
        </p:spPr>
      </p:pic>
      <p:pic>
        <p:nvPicPr>
          <p:cNvPr id="5" name="Picture 4">
            <a:extLst>
              <a:ext uri="{FF2B5EF4-FFF2-40B4-BE49-F238E27FC236}">
                <a16:creationId xmlns:a16="http://schemas.microsoft.com/office/drawing/2014/main" id="{F3E53C75-C4CD-D044-8F0B-F9ADF74961C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21239" y1="75785" x2="21239" y2="75785"/>
                        <a14:foregroundMark x1="10177" y1="85650" x2="10177" y2="85650"/>
                        <a14:foregroundMark x1="32743" y1="67265" x2="32743" y2="67265"/>
                      </a14:backgroundRemoval>
                    </a14:imgEffect>
                  </a14:imgLayer>
                </a14:imgProps>
              </a:ext>
              <a:ext uri="{28A0092B-C50C-407E-A947-70E740481C1C}">
                <a14:useLocalDpi xmlns:a14="http://schemas.microsoft.com/office/drawing/2010/main" val="0"/>
              </a:ext>
            </a:extLst>
          </a:blip>
          <a:stretch>
            <a:fillRect/>
          </a:stretch>
        </p:blipFill>
        <p:spPr>
          <a:xfrm flipH="1">
            <a:off x="7497678" y="5257800"/>
            <a:ext cx="1510547" cy="1410161"/>
          </a:xfrm>
          <a:prstGeom prst="rect">
            <a:avLst/>
          </a:prstGeom>
        </p:spPr>
      </p:pic>
    </p:spTree>
    <p:extLst>
      <p:ext uri="{BB962C8B-B14F-4D97-AF65-F5344CB8AC3E}">
        <p14:creationId xmlns:p14="http://schemas.microsoft.com/office/powerpoint/2010/main" val="781331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Firewalls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4122" b="10323"/>
          <a:stretch/>
        </p:blipFill>
        <p:spPr>
          <a:xfrm>
            <a:off x="278825" y="1295399"/>
            <a:ext cx="8586349" cy="5181601"/>
          </a:xfrm>
          <a:prstGeom prst="rect">
            <a:avLst/>
          </a:prstGeom>
        </p:spPr>
      </p:pic>
    </p:spTree>
    <p:extLst>
      <p:ext uri="{BB962C8B-B14F-4D97-AF65-F5344CB8AC3E}">
        <p14:creationId xmlns:p14="http://schemas.microsoft.com/office/powerpoint/2010/main" val="1778787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Packet Filtering</a:t>
            </a:r>
          </a:p>
        </p:txBody>
      </p:sp>
      <p:graphicFrame>
        <p:nvGraphicFramePr>
          <p:cNvPr id="4" name="Content Placeholder 3"/>
          <p:cNvGraphicFramePr>
            <a:graphicFrameLocks noGrp="1"/>
          </p:cNvGraphicFramePr>
          <p:nvPr>
            <p:ph idx="1"/>
          </p:nvPr>
        </p:nvGraphicFramePr>
        <p:xfrm>
          <a:off x="457200" y="1976120"/>
          <a:ext cx="8229600" cy="2595880"/>
        </p:xfrm>
        <a:graphic>
          <a:graphicData uri="http://schemas.openxmlformats.org/drawingml/2006/table">
            <a:tbl>
              <a:tblPr firstRow="1" bandRow="1">
                <a:tableStyleId>{21E4AEA4-8DFA-4A89-87EB-49C32662AFE0}</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gn="ctr"/>
                      <a:r>
                        <a:rPr lang="en-US" dirty="0"/>
                        <a:t>Protocol</a:t>
                      </a:r>
                    </a:p>
                  </a:txBody>
                  <a:tcPr/>
                </a:tc>
                <a:tc>
                  <a:txBody>
                    <a:bodyPr/>
                    <a:lstStyle/>
                    <a:p>
                      <a:pPr algn="ctr"/>
                      <a:r>
                        <a:rPr lang="en-US" dirty="0"/>
                        <a:t>Source IP</a:t>
                      </a:r>
                    </a:p>
                  </a:txBody>
                  <a:tcPr/>
                </a:tc>
                <a:tc>
                  <a:txBody>
                    <a:bodyPr/>
                    <a:lstStyle/>
                    <a:p>
                      <a:pPr algn="ctr"/>
                      <a:r>
                        <a:rPr lang="en-US" dirty="0" err="1"/>
                        <a:t>Dest</a:t>
                      </a:r>
                      <a:r>
                        <a:rPr lang="en-US" dirty="0"/>
                        <a:t>.</a:t>
                      </a:r>
                      <a:r>
                        <a:rPr lang="en-US" baseline="0" dirty="0"/>
                        <a:t> IP</a:t>
                      </a:r>
                      <a:endParaRPr lang="en-US" dirty="0"/>
                    </a:p>
                  </a:txBody>
                  <a:tcPr/>
                </a:tc>
                <a:tc>
                  <a:txBody>
                    <a:bodyPr/>
                    <a:lstStyle/>
                    <a:p>
                      <a:pPr algn="ctr"/>
                      <a:r>
                        <a:rPr lang="en-US" dirty="0" err="1"/>
                        <a:t>Dest</a:t>
                      </a:r>
                      <a:r>
                        <a:rPr lang="en-US" dirty="0"/>
                        <a:t>.</a:t>
                      </a:r>
                      <a:r>
                        <a:rPr lang="en-US" baseline="0" dirty="0"/>
                        <a:t> </a:t>
                      </a:r>
                      <a:r>
                        <a:rPr lang="en-US" dirty="0"/>
                        <a:t>Port</a:t>
                      </a:r>
                    </a:p>
                  </a:txBody>
                  <a:tcPr/>
                </a:tc>
                <a:tc>
                  <a:txBody>
                    <a:bodyPr/>
                    <a:lstStyle/>
                    <a:p>
                      <a:pPr algn="ctr"/>
                      <a:r>
                        <a:rPr lang="en-US" dirty="0"/>
                        <a:t>Action</a:t>
                      </a:r>
                    </a:p>
                  </a:txBody>
                  <a:tcPr/>
                </a:tc>
                <a:extLst>
                  <a:ext uri="{0D108BD9-81ED-4DB2-BD59-A6C34878D82A}">
                    <a16:rowId xmlns:a16="http://schemas.microsoft.com/office/drawing/2014/main" val="10000"/>
                  </a:ext>
                </a:extLst>
              </a:tr>
              <a:tr h="370840">
                <a:tc>
                  <a:txBody>
                    <a:bodyPr/>
                    <a:lstStyle/>
                    <a:p>
                      <a:pPr algn="ctr"/>
                      <a:r>
                        <a:rPr lang="en-US" dirty="0"/>
                        <a:t>TCP</a:t>
                      </a:r>
                    </a:p>
                  </a:txBody>
                  <a:tcPr/>
                </a:tc>
                <a:tc>
                  <a:txBody>
                    <a:bodyPr/>
                    <a:lstStyle/>
                    <a:p>
                      <a:pPr algn="ctr"/>
                      <a:r>
                        <a:rPr lang="en-US" dirty="0"/>
                        <a:t>*</a:t>
                      </a:r>
                    </a:p>
                  </a:txBody>
                  <a:tcPr/>
                </a:tc>
                <a:tc>
                  <a:txBody>
                    <a:bodyPr/>
                    <a:lstStyle/>
                    <a:p>
                      <a:pPr algn="ctr"/>
                      <a:r>
                        <a:rPr lang="en-US" dirty="0"/>
                        <a:t>192.168.1.*</a:t>
                      </a:r>
                    </a:p>
                  </a:txBody>
                  <a:tcPr/>
                </a:tc>
                <a:tc>
                  <a:txBody>
                    <a:bodyPr/>
                    <a:lstStyle/>
                    <a:p>
                      <a:pPr algn="ctr"/>
                      <a:r>
                        <a:rPr lang="en-US" dirty="0"/>
                        <a:t>25</a:t>
                      </a:r>
                    </a:p>
                  </a:txBody>
                  <a:tcPr/>
                </a:tc>
                <a:tc>
                  <a:txBody>
                    <a:bodyPr/>
                    <a:lstStyle/>
                    <a:p>
                      <a:pPr algn="ctr"/>
                      <a:r>
                        <a:rPr lang="en-US" dirty="0"/>
                        <a:t>Permit</a:t>
                      </a:r>
                    </a:p>
                  </a:txBody>
                  <a:tcPr/>
                </a:tc>
                <a:extLst>
                  <a:ext uri="{0D108BD9-81ED-4DB2-BD59-A6C34878D82A}">
                    <a16:rowId xmlns:a16="http://schemas.microsoft.com/office/drawing/2014/main" val="10001"/>
                  </a:ext>
                </a:extLst>
              </a:tr>
              <a:tr h="370840">
                <a:tc>
                  <a:txBody>
                    <a:bodyPr/>
                    <a:lstStyle/>
                    <a:p>
                      <a:pPr algn="ctr"/>
                      <a:r>
                        <a:rPr lang="en-US" dirty="0"/>
                        <a:t>UDP</a:t>
                      </a:r>
                    </a:p>
                  </a:txBody>
                  <a:tcPr/>
                </a:tc>
                <a:tc>
                  <a:txBody>
                    <a:bodyPr/>
                    <a:lstStyle/>
                    <a:p>
                      <a:pPr algn="ctr"/>
                      <a:r>
                        <a:rPr lang="en-US" dirty="0"/>
                        <a:t>*</a:t>
                      </a:r>
                    </a:p>
                  </a:txBody>
                  <a:tcPr/>
                </a:tc>
                <a:tc>
                  <a:txBody>
                    <a:bodyPr/>
                    <a:lstStyle/>
                    <a:p>
                      <a:pPr algn="ctr"/>
                      <a:r>
                        <a:rPr lang="en-US" dirty="0"/>
                        <a:t>192.168.1.*</a:t>
                      </a:r>
                    </a:p>
                  </a:txBody>
                  <a:tcPr/>
                </a:tc>
                <a:tc>
                  <a:txBody>
                    <a:bodyPr/>
                    <a:lstStyle/>
                    <a:p>
                      <a:pPr algn="ctr"/>
                      <a:r>
                        <a:rPr lang="en-US" dirty="0"/>
                        <a:t>69</a:t>
                      </a:r>
                    </a:p>
                  </a:txBody>
                  <a:tcPr/>
                </a:tc>
                <a:tc>
                  <a:txBody>
                    <a:bodyPr/>
                    <a:lstStyle/>
                    <a:p>
                      <a:pPr algn="ctr"/>
                      <a:r>
                        <a:rPr lang="en-US" dirty="0"/>
                        <a:t>Permit</a:t>
                      </a:r>
                    </a:p>
                  </a:txBody>
                  <a:tcPr/>
                </a:tc>
                <a:extLst>
                  <a:ext uri="{0D108BD9-81ED-4DB2-BD59-A6C34878D82A}">
                    <a16:rowId xmlns:a16="http://schemas.microsoft.com/office/drawing/2014/main" val="10002"/>
                  </a:ext>
                </a:extLst>
              </a:tr>
              <a:tr h="370840">
                <a:tc>
                  <a:txBody>
                    <a:bodyPr/>
                    <a:lstStyle/>
                    <a:p>
                      <a:pPr algn="ctr"/>
                      <a:r>
                        <a:rPr lang="en-US" dirty="0"/>
                        <a:t>TCP</a:t>
                      </a:r>
                    </a:p>
                  </a:txBody>
                  <a:tcPr/>
                </a:tc>
                <a:tc>
                  <a:txBody>
                    <a:bodyPr/>
                    <a:lstStyle/>
                    <a:p>
                      <a:pPr algn="ctr"/>
                      <a:r>
                        <a:rPr lang="en-US" dirty="0"/>
                        <a:t>192.168.1.*</a:t>
                      </a:r>
                    </a:p>
                  </a:txBody>
                  <a:tcPr/>
                </a:tc>
                <a:tc>
                  <a:txBody>
                    <a:bodyPr/>
                    <a:lstStyle/>
                    <a:p>
                      <a:pPr algn="ctr"/>
                      <a:r>
                        <a:rPr lang="en-US" dirty="0"/>
                        <a:t>*</a:t>
                      </a:r>
                    </a:p>
                  </a:txBody>
                  <a:tcPr/>
                </a:tc>
                <a:tc>
                  <a:txBody>
                    <a:bodyPr/>
                    <a:lstStyle/>
                    <a:p>
                      <a:pPr algn="ctr"/>
                      <a:r>
                        <a:rPr lang="en-US" dirty="0"/>
                        <a:t>80</a:t>
                      </a:r>
                    </a:p>
                  </a:txBody>
                  <a:tcPr/>
                </a:tc>
                <a:tc>
                  <a:txBody>
                    <a:bodyPr/>
                    <a:lstStyle/>
                    <a:p>
                      <a:pPr algn="ctr"/>
                      <a:r>
                        <a:rPr lang="en-US" dirty="0"/>
                        <a:t>Permit</a:t>
                      </a:r>
                    </a:p>
                  </a:txBody>
                  <a:tcPr/>
                </a:tc>
                <a:extLst>
                  <a:ext uri="{0D108BD9-81ED-4DB2-BD59-A6C34878D82A}">
                    <a16:rowId xmlns:a16="http://schemas.microsoft.com/office/drawing/2014/main" val="10003"/>
                  </a:ext>
                </a:extLst>
              </a:tr>
              <a:tr h="370840">
                <a:tc>
                  <a:txBody>
                    <a:bodyPr/>
                    <a:lstStyle/>
                    <a:p>
                      <a:pPr algn="ctr"/>
                      <a:r>
                        <a:rPr lang="en-US" dirty="0"/>
                        <a:t>TCP</a:t>
                      </a:r>
                    </a:p>
                  </a:txBody>
                  <a:tcPr/>
                </a:tc>
                <a:tc>
                  <a:txBody>
                    <a:bodyPr/>
                    <a:lstStyle/>
                    <a:p>
                      <a:pPr algn="ctr"/>
                      <a:r>
                        <a:rPr lang="en-US" dirty="0"/>
                        <a:t>*</a:t>
                      </a:r>
                    </a:p>
                  </a:txBody>
                  <a:tcPr/>
                </a:tc>
                <a:tc>
                  <a:txBody>
                    <a:bodyPr/>
                    <a:lstStyle/>
                    <a:p>
                      <a:pPr algn="ctr"/>
                      <a:r>
                        <a:rPr lang="en-US" dirty="0"/>
                        <a:t>192.168.1.18</a:t>
                      </a:r>
                    </a:p>
                  </a:txBody>
                  <a:tcPr/>
                </a:tc>
                <a:tc>
                  <a:txBody>
                    <a:bodyPr/>
                    <a:lstStyle/>
                    <a:p>
                      <a:pPr algn="ctr"/>
                      <a:r>
                        <a:rPr lang="en-US" dirty="0"/>
                        <a:t>80</a:t>
                      </a:r>
                    </a:p>
                  </a:txBody>
                  <a:tcPr/>
                </a:tc>
                <a:tc>
                  <a:txBody>
                    <a:bodyPr/>
                    <a:lstStyle/>
                    <a:p>
                      <a:pPr algn="ctr"/>
                      <a:r>
                        <a:rPr lang="en-US" dirty="0"/>
                        <a:t>Permit</a:t>
                      </a:r>
                    </a:p>
                  </a:txBody>
                  <a:tcPr/>
                </a:tc>
                <a:extLst>
                  <a:ext uri="{0D108BD9-81ED-4DB2-BD59-A6C34878D82A}">
                    <a16:rowId xmlns:a16="http://schemas.microsoft.com/office/drawing/2014/main" val="10004"/>
                  </a:ext>
                </a:extLst>
              </a:tr>
              <a:tr h="370840">
                <a:tc>
                  <a:txBody>
                    <a:bodyPr/>
                    <a:lstStyle/>
                    <a:p>
                      <a:pPr algn="ctr"/>
                      <a:r>
                        <a:rPr lang="en-US" dirty="0"/>
                        <a:t>TCP</a:t>
                      </a:r>
                    </a:p>
                  </a:txBody>
                  <a:tcPr/>
                </a:tc>
                <a:tc>
                  <a:txBody>
                    <a:bodyPr/>
                    <a:lstStyle/>
                    <a:p>
                      <a:pPr algn="ctr"/>
                      <a:r>
                        <a:rPr lang="en-US" dirty="0"/>
                        <a:t>*</a:t>
                      </a:r>
                    </a:p>
                  </a:txBody>
                  <a:tcPr/>
                </a:tc>
                <a:tc>
                  <a:txBody>
                    <a:bodyPr/>
                    <a:lstStyle/>
                    <a:p>
                      <a:pPr algn="ctr"/>
                      <a:r>
                        <a:rPr lang="en-US" dirty="0"/>
                        <a:t>192.168.1.*</a:t>
                      </a:r>
                    </a:p>
                  </a:txBody>
                  <a:tcPr/>
                </a:tc>
                <a:tc>
                  <a:txBody>
                    <a:bodyPr/>
                    <a:lstStyle/>
                    <a:p>
                      <a:pPr algn="ctr"/>
                      <a:r>
                        <a:rPr lang="en-US" dirty="0"/>
                        <a:t>*</a:t>
                      </a:r>
                    </a:p>
                  </a:txBody>
                  <a:tcPr/>
                </a:tc>
                <a:tc>
                  <a:txBody>
                    <a:bodyPr/>
                    <a:lstStyle/>
                    <a:p>
                      <a:pPr algn="ctr"/>
                      <a:r>
                        <a:rPr lang="en-US" dirty="0"/>
                        <a:t>Deny</a:t>
                      </a:r>
                    </a:p>
                  </a:txBody>
                  <a:tcPr/>
                </a:tc>
                <a:extLst>
                  <a:ext uri="{0D108BD9-81ED-4DB2-BD59-A6C34878D82A}">
                    <a16:rowId xmlns:a16="http://schemas.microsoft.com/office/drawing/2014/main" val="10005"/>
                  </a:ext>
                </a:extLst>
              </a:tr>
              <a:tr h="370840">
                <a:tc>
                  <a:txBody>
                    <a:bodyPr/>
                    <a:lstStyle/>
                    <a:p>
                      <a:pPr algn="ctr"/>
                      <a:r>
                        <a:rPr lang="en-US" dirty="0"/>
                        <a:t>TCP </a:t>
                      </a:r>
                    </a:p>
                  </a:txBody>
                  <a:tcPr/>
                </a:tc>
                <a:tc>
                  <a:txBody>
                    <a:bodyPr/>
                    <a:lstStyle/>
                    <a:p>
                      <a:pPr algn="ctr"/>
                      <a:r>
                        <a:rPr lang="en-US" dirty="0"/>
                        <a:t>*</a:t>
                      </a:r>
                    </a:p>
                  </a:txBody>
                  <a:tcPr/>
                </a:tc>
                <a:tc>
                  <a:txBody>
                    <a:bodyPr/>
                    <a:lstStyle/>
                    <a:p>
                      <a:pPr algn="ctr"/>
                      <a:r>
                        <a:rPr lang="en-US" dirty="0"/>
                        <a:t>192.168.1.*</a:t>
                      </a:r>
                    </a:p>
                  </a:txBody>
                  <a:tcPr/>
                </a:tc>
                <a:tc>
                  <a:txBody>
                    <a:bodyPr/>
                    <a:lstStyle/>
                    <a:p>
                      <a:pPr algn="ctr"/>
                      <a:r>
                        <a:rPr lang="en-US" dirty="0"/>
                        <a:t>*</a:t>
                      </a:r>
                    </a:p>
                  </a:txBody>
                  <a:tcPr/>
                </a:tc>
                <a:tc>
                  <a:txBody>
                    <a:bodyPr/>
                    <a:lstStyle/>
                    <a:p>
                      <a:pPr algn="ctr"/>
                      <a:r>
                        <a:rPr lang="en-US" dirty="0"/>
                        <a:t>Deny</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68755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3D1FD-3789-D14D-B20C-1BE0C2FC66C9}"/>
              </a:ext>
            </a:extLst>
          </p:cNvPr>
          <p:cNvSpPr>
            <a:spLocks noGrp="1"/>
          </p:cNvSpPr>
          <p:nvPr>
            <p:ph type="title"/>
          </p:nvPr>
        </p:nvSpPr>
        <p:spPr/>
        <p:txBody>
          <a:bodyPr/>
          <a:lstStyle/>
          <a:p>
            <a:r>
              <a:rPr lang="en-US" dirty="0"/>
              <a:t>Denial of Service Attacks</a:t>
            </a:r>
          </a:p>
        </p:txBody>
      </p:sp>
      <p:sp>
        <p:nvSpPr>
          <p:cNvPr id="3" name="Content Placeholder 2">
            <a:extLst>
              <a:ext uri="{FF2B5EF4-FFF2-40B4-BE49-F238E27FC236}">
                <a16:creationId xmlns:a16="http://schemas.microsoft.com/office/drawing/2014/main" id="{070A49D0-F20E-2640-AB60-3A6F876500AB}"/>
              </a:ext>
            </a:extLst>
          </p:cNvPr>
          <p:cNvSpPr>
            <a:spLocks noGrp="1"/>
          </p:cNvSpPr>
          <p:nvPr>
            <p:ph idx="1"/>
          </p:nvPr>
        </p:nvSpPr>
        <p:spPr/>
        <p:txBody>
          <a:bodyPr/>
          <a:lstStyle/>
          <a:p>
            <a:r>
              <a:rPr lang="en-US" dirty="0"/>
              <a:t>Goal: violate availability by making system unable to respond to requests from legitimate users</a:t>
            </a:r>
          </a:p>
          <a:p>
            <a:endParaRPr lang="en-US" dirty="0"/>
          </a:p>
          <a:p>
            <a:pPr marL="731520" lvl="1" indent="-457200">
              <a:buFont typeface="+mj-lt"/>
              <a:buAutoNum type="arabicPeriod"/>
            </a:pPr>
            <a:r>
              <a:rPr lang="en-US" dirty="0"/>
              <a:t>Resource-saturation attacks</a:t>
            </a:r>
          </a:p>
          <a:p>
            <a:pPr marL="731520" lvl="1" indent="-457200">
              <a:buFont typeface="+mj-lt"/>
              <a:buAutoNum type="arabicPeriod"/>
            </a:pPr>
            <a:r>
              <a:rPr lang="en-US" dirty="0"/>
              <a:t>Vulnerability-based attacks</a:t>
            </a:r>
          </a:p>
        </p:txBody>
      </p:sp>
    </p:spTree>
    <p:extLst>
      <p:ext uri="{BB962C8B-B14F-4D97-AF65-F5344CB8AC3E}">
        <p14:creationId xmlns:p14="http://schemas.microsoft.com/office/powerpoint/2010/main" val="409398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Stateful</a:t>
            </a:r>
            <a:r>
              <a:rPr lang="en-US" dirty="0"/>
              <a:t> Inspection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5700" y="1651000"/>
            <a:ext cx="6832600" cy="4775200"/>
          </a:xfrm>
        </p:spPr>
      </p:pic>
    </p:spTree>
    <p:extLst>
      <p:ext uri="{BB962C8B-B14F-4D97-AF65-F5344CB8AC3E}">
        <p14:creationId xmlns:p14="http://schemas.microsoft.com/office/powerpoint/2010/main" val="1794563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Deep-Packet Inspection</a:t>
            </a:r>
          </a:p>
        </p:txBody>
      </p:sp>
      <p:sp>
        <p:nvSpPr>
          <p:cNvPr id="3" name="Content Placeholder 2"/>
          <p:cNvSpPr>
            <a:spLocks noGrp="1"/>
          </p:cNvSpPr>
          <p:nvPr>
            <p:ph idx="1"/>
          </p:nvPr>
        </p:nvSpPr>
        <p:spPr>
          <a:xfrm>
            <a:off x="457200" y="4953000"/>
            <a:ext cx="8229600" cy="1524000"/>
          </a:xfrm>
        </p:spPr>
        <p:txBody>
          <a:bodyPr>
            <a:normAutofit/>
          </a:bodyPr>
          <a:lstStyle/>
          <a:p>
            <a:pPr marL="0" indent="0">
              <a:buNone/>
            </a:pPr>
            <a:r>
              <a:rPr lang="en-US" sz="1800" dirty="0">
                <a:latin typeface="Andale Mono" charset="0"/>
                <a:ea typeface="Andale Mono" charset="0"/>
                <a:cs typeface="Andale Mono" charset="0"/>
              </a:rPr>
              <a:t>alert </a:t>
            </a:r>
            <a:r>
              <a:rPr lang="en-US" sz="1800" dirty="0" err="1">
                <a:latin typeface="Andale Mono" charset="0"/>
                <a:ea typeface="Andale Mono" charset="0"/>
                <a:cs typeface="Andale Mono" charset="0"/>
              </a:rPr>
              <a:t>tcp</a:t>
            </a:r>
            <a:r>
              <a:rPr lang="en-US" sz="1800" dirty="0">
                <a:latin typeface="Andale Mono" charset="0"/>
                <a:ea typeface="Andale Mono" charset="0"/>
                <a:cs typeface="Andale Mono" charset="0"/>
              </a:rPr>
              <a:t> $EXTERNAL_NET any -&gt; $HOME_NET 53 (</a:t>
            </a:r>
            <a:r>
              <a:rPr lang="en-US" sz="1800" dirty="0" err="1">
                <a:latin typeface="Andale Mono" charset="0"/>
                <a:ea typeface="Andale Mono" charset="0"/>
                <a:cs typeface="Andale Mono" charset="0"/>
              </a:rPr>
              <a:t>msg</a:t>
            </a:r>
            <a:r>
              <a:rPr lang="en-US" sz="1800" dirty="0">
                <a:latin typeface="Andale Mono" charset="0"/>
                <a:ea typeface="Andale Mono" charset="0"/>
                <a:cs typeface="Andale Mono" charset="0"/>
              </a:rPr>
              <a:t>:"OS-LINUX OS-LINUX x86 Linux overflow attempt"; </a:t>
            </a:r>
            <a:r>
              <a:rPr lang="en-US" sz="1800" dirty="0" err="1">
                <a:latin typeface="Andale Mono" charset="0"/>
                <a:ea typeface="Andale Mono" charset="0"/>
                <a:cs typeface="Andale Mono" charset="0"/>
              </a:rPr>
              <a:t>flow:to_server,established</a:t>
            </a:r>
            <a:r>
              <a:rPr lang="en-US" sz="1800" dirty="0">
                <a:latin typeface="Andale Mono" charset="0"/>
                <a:ea typeface="Andale Mono" charset="0"/>
                <a:cs typeface="Andale Mono" charset="0"/>
              </a:rPr>
              <a:t>; content:"1|C0 B0 02 CD 80 85 C0|uL|EB|L^|B0|"; </a:t>
            </a:r>
            <a:r>
              <a:rPr lang="en-US" sz="1800" dirty="0" err="1">
                <a:latin typeface="Andale Mono" charset="0"/>
                <a:ea typeface="Andale Mono" charset="0"/>
                <a:cs typeface="Andale Mono" charset="0"/>
              </a:rPr>
              <a:t>metadata:ruleset</a:t>
            </a:r>
            <a:r>
              <a:rPr lang="en-US" sz="1800" dirty="0">
                <a:latin typeface="Andale Mono" charset="0"/>
                <a:ea typeface="Andale Mono" charset="0"/>
                <a:cs typeface="Andale Mono" charset="0"/>
              </a:rPr>
              <a:t> community, service </a:t>
            </a:r>
            <a:r>
              <a:rPr lang="en-US" sz="1800" dirty="0" err="1">
                <a:latin typeface="Andale Mono" charset="0"/>
                <a:ea typeface="Andale Mono" charset="0"/>
                <a:cs typeface="Andale Mono" charset="0"/>
              </a:rPr>
              <a:t>dns</a:t>
            </a:r>
            <a:r>
              <a:rPr lang="en-US" sz="1800" dirty="0">
                <a:latin typeface="Andale Mono" charset="0"/>
                <a:ea typeface="Andale Mono" charset="0"/>
                <a:cs typeface="Andale Mono" charset="0"/>
              </a:rPr>
              <a:t>; </a:t>
            </a:r>
            <a:r>
              <a:rPr lang="en-US" sz="1800" dirty="0" err="1">
                <a:latin typeface="Andale Mono" charset="0"/>
                <a:ea typeface="Andale Mono" charset="0"/>
                <a:cs typeface="Andale Mono" charset="0"/>
              </a:rPr>
              <a:t>classtype:attempted-admin</a:t>
            </a:r>
            <a:r>
              <a:rPr lang="en-US" sz="1800" dirty="0">
                <a:latin typeface="Andale Mono" charset="0"/>
                <a:ea typeface="Andale Mono" charset="0"/>
                <a:cs typeface="Andale Mono" charset="0"/>
              </a:rPr>
              <a:t>; sid:264; rev:13;)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700" y="1447800"/>
            <a:ext cx="5815584" cy="3236976"/>
          </a:xfrm>
          <a:prstGeom prst="rect">
            <a:avLst/>
          </a:prstGeom>
        </p:spPr>
      </p:pic>
    </p:spTree>
    <p:extLst>
      <p:ext uri="{BB962C8B-B14F-4D97-AF65-F5344CB8AC3E}">
        <p14:creationId xmlns:p14="http://schemas.microsoft.com/office/powerpoint/2010/main" val="191422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4FA89-553C-9852-9D38-F62AB62359BE}"/>
              </a:ext>
            </a:extLst>
          </p:cNvPr>
          <p:cNvSpPr>
            <a:spLocks noGrp="1"/>
          </p:cNvSpPr>
          <p:nvPr>
            <p:ph type="title"/>
          </p:nvPr>
        </p:nvSpPr>
        <p:spPr/>
        <p:txBody>
          <a:bodyPr/>
          <a:lstStyle/>
          <a:p>
            <a:r>
              <a:rPr lang="en-US" dirty="0"/>
              <a:t>But there's a problem…</a:t>
            </a:r>
          </a:p>
        </p:txBody>
      </p:sp>
      <p:pic>
        <p:nvPicPr>
          <p:cNvPr id="9" name="Content Placeholder 8" descr="A graph of different colored lines&#10;&#10;AI-generated content may be incorrect.">
            <a:extLst>
              <a:ext uri="{FF2B5EF4-FFF2-40B4-BE49-F238E27FC236}">
                <a16:creationId xmlns:a16="http://schemas.microsoft.com/office/drawing/2014/main" id="{6DD6D659-F369-F088-D35D-60F76CC1C67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92846"/>
            <a:ext cx="8229600" cy="4491507"/>
          </a:xfrm>
        </p:spPr>
      </p:pic>
    </p:spTree>
    <p:extLst>
      <p:ext uri="{BB962C8B-B14F-4D97-AF65-F5344CB8AC3E}">
        <p14:creationId xmlns:p14="http://schemas.microsoft.com/office/powerpoint/2010/main" val="1546446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E9E4-04EB-1783-064D-5405D46C3F59}"/>
              </a:ext>
            </a:extLst>
          </p:cNvPr>
          <p:cNvSpPr>
            <a:spLocks noGrp="1"/>
          </p:cNvSpPr>
          <p:nvPr>
            <p:ph type="title"/>
          </p:nvPr>
        </p:nvSpPr>
        <p:spPr/>
        <p:txBody>
          <a:bodyPr/>
          <a:lstStyle/>
          <a:p>
            <a:r>
              <a:rPr lang="en-US" dirty="0"/>
              <a:t>Machine Learning</a:t>
            </a:r>
          </a:p>
        </p:txBody>
      </p:sp>
      <p:pic>
        <p:nvPicPr>
          <p:cNvPr id="5" name="Content Placeholder 4" descr="A cartoon of a child flying in the sky&#10;&#10;Description automatically generated">
            <a:extLst>
              <a:ext uri="{FF2B5EF4-FFF2-40B4-BE49-F238E27FC236}">
                <a16:creationId xmlns:a16="http://schemas.microsoft.com/office/drawing/2014/main" id="{D371AED1-087C-67DD-5376-C56ECDF72C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7158" y="2438400"/>
            <a:ext cx="4549684" cy="2642970"/>
          </a:xfrm>
        </p:spPr>
      </p:pic>
    </p:spTree>
    <p:extLst>
      <p:ext uri="{BB962C8B-B14F-4D97-AF65-F5344CB8AC3E}">
        <p14:creationId xmlns:p14="http://schemas.microsoft.com/office/powerpoint/2010/main" val="1777822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DC96-EE3C-1C4B-B1ED-B1372F9431CE}"/>
              </a:ext>
            </a:extLst>
          </p:cNvPr>
          <p:cNvSpPr>
            <a:spLocks noGrp="1"/>
          </p:cNvSpPr>
          <p:nvPr>
            <p:ph type="title"/>
          </p:nvPr>
        </p:nvSpPr>
        <p:spPr/>
        <p:txBody>
          <a:bodyPr/>
          <a:lstStyle/>
          <a:p>
            <a:r>
              <a:rPr lang="en-US" dirty="0"/>
              <a:t>Network Security</a:t>
            </a:r>
          </a:p>
        </p:txBody>
      </p:sp>
      <p:pic>
        <p:nvPicPr>
          <p:cNvPr id="5" name="Content Placeholder 4" descr="Diagram, text, letter&#10;&#10;Description automatically generated">
            <a:extLst>
              <a:ext uri="{FF2B5EF4-FFF2-40B4-BE49-F238E27FC236}">
                <a16:creationId xmlns:a16="http://schemas.microsoft.com/office/drawing/2014/main" id="{65148448-300B-5544-AF04-1F8FA75ED8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32043"/>
            <a:ext cx="6934200" cy="4664371"/>
          </a:xfrm>
        </p:spPr>
      </p:pic>
    </p:spTree>
    <p:extLst>
      <p:ext uri="{BB962C8B-B14F-4D97-AF65-F5344CB8AC3E}">
        <p14:creationId xmlns:p14="http://schemas.microsoft.com/office/powerpoint/2010/main" val="2753711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Networking Stack</a:t>
            </a:r>
          </a:p>
        </p:txBody>
      </p:sp>
      <p:sp>
        <p:nvSpPr>
          <p:cNvPr id="5" name="Rectangle 4"/>
          <p:cNvSpPr/>
          <p:nvPr/>
        </p:nvSpPr>
        <p:spPr>
          <a:xfrm>
            <a:off x="533400" y="19050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7 - Application</a:t>
            </a:r>
          </a:p>
        </p:txBody>
      </p:sp>
      <p:sp>
        <p:nvSpPr>
          <p:cNvPr id="6" name="Rectangle 5"/>
          <p:cNvSpPr/>
          <p:nvPr/>
        </p:nvSpPr>
        <p:spPr>
          <a:xfrm>
            <a:off x="533400" y="25146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6 - Presentation</a:t>
            </a:r>
          </a:p>
        </p:txBody>
      </p:sp>
      <p:sp>
        <p:nvSpPr>
          <p:cNvPr id="7" name="Rectangle 6"/>
          <p:cNvSpPr/>
          <p:nvPr/>
        </p:nvSpPr>
        <p:spPr>
          <a:xfrm>
            <a:off x="533400" y="31242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5 - Session</a:t>
            </a:r>
          </a:p>
        </p:txBody>
      </p:sp>
      <p:sp>
        <p:nvSpPr>
          <p:cNvPr id="8" name="Rectangle 7"/>
          <p:cNvSpPr/>
          <p:nvPr/>
        </p:nvSpPr>
        <p:spPr>
          <a:xfrm>
            <a:off x="533400" y="37338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4 - Transport</a:t>
            </a:r>
          </a:p>
        </p:txBody>
      </p:sp>
      <p:sp>
        <p:nvSpPr>
          <p:cNvPr id="9" name="Rectangle 8"/>
          <p:cNvSpPr/>
          <p:nvPr/>
        </p:nvSpPr>
        <p:spPr>
          <a:xfrm>
            <a:off x="533400" y="43434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3 - Network</a:t>
            </a:r>
          </a:p>
        </p:txBody>
      </p:sp>
      <p:sp>
        <p:nvSpPr>
          <p:cNvPr id="10" name="Rectangle 9"/>
          <p:cNvSpPr/>
          <p:nvPr/>
        </p:nvSpPr>
        <p:spPr>
          <a:xfrm>
            <a:off x="533400" y="49530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2 - Data Link</a:t>
            </a:r>
          </a:p>
        </p:txBody>
      </p:sp>
      <p:sp>
        <p:nvSpPr>
          <p:cNvPr id="11" name="Rectangle 10"/>
          <p:cNvSpPr/>
          <p:nvPr/>
        </p:nvSpPr>
        <p:spPr>
          <a:xfrm>
            <a:off x="538316" y="5562600"/>
            <a:ext cx="2281662"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1 - Physical</a:t>
            </a:r>
          </a:p>
        </p:txBody>
      </p:sp>
      <p:sp>
        <p:nvSpPr>
          <p:cNvPr id="13" name="Rectangle 12"/>
          <p:cNvSpPr/>
          <p:nvPr/>
        </p:nvSpPr>
        <p:spPr>
          <a:xfrm>
            <a:off x="6324600" y="1905000"/>
            <a:ext cx="2286000" cy="533400"/>
          </a:xfrm>
          <a:prstGeom prst="rect">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HTTP</a:t>
            </a:r>
          </a:p>
        </p:txBody>
      </p:sp>
      <p:sp>
        <p:nvSpPr>
          <p:cNvPr id="15" name="Rectangle 14"/>
          <p:cNvSpPr/>
          <p:nvPr/>
        </p:nvSpPr>
        <p:spPr>
          <a:xfrm>
            <a:off x="6324600" y="3124200"/>
            <a:ext cx="2286000" cy="533400"/>
          </a:xfrm>
          <a:prstGeom prst="rect">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TLS/SSL</a:t>
            </a:r>
          </a:p>
        </p:txBody>
      </p:sp>
      <p:sp>
        <p:nvSpPr>
          <p:cNvPr id="16" name="Rectangle 15"/>
          <p:cNvSpPr/>
          <p:nvPr/>
        </p:nvSpPr>
        <p:spPr>
          <a:xfrm>
            <a:off x="6324600" y="3733800"/>
            <a:ext cx="2286000" cy="533400"/>
          </a:xfrm>
          <a:prstGeom prst="rect">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TCP/UDP</a:t>
            </a:r>
          </a:p>
        </p:txBody>
      </p:sp>
      <p:sp>
        <p:nvSpPr>
          <p:cNvPr id="17" name="Rectangle 16"/>
          <p:cNvSpPr/>
          <p:nvPr/>
        </p:nvSpPr>
        <p:spPr>
          <a:xfrm>
            <a:off x="6324600" y="4343400"/>
            <a:ext cx="2286000" cy="533400"/>
          </a:xfrm>
          <a:prstGeom prst="rect">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IP</a:t>
            </a:r>
          </a:p>
        </p:txBody>
      </p:sp>
      <p:sp>
        <p:nvSpPr>
          <p:cNvPr id="18" name="Rectangle 17"/>
          <p:cNvSpPr/>
          <p:nvPr/>
        </p:nvSpPr>
        <p:spPr>
          <a:xfrm>
            <a:off x="6324600" y="4953000"/>
            <a:ext cx="2286000" cy="533400"/>
          </a:xfrm>
          <a:prstGeom prst="rect">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Ethernet</a:t>
            </a:r>
          </a:p>
        </p:txBody>
      </p:sp>
      <p:sp>
        <p:nvSpPr>
          <p:cNvPr id="19" name="Rectangle 18"/>
          <p:cNvSpPr/>
          <p:nvPr/>
        </p:nvSpPr>
        <p:spPr>
          <a:xfrm>
            <a:off x="6329516" y="5562600"/>
            <a:ext cx="2286000" cy="533400"/>
          </a:xfrm>
          <a:prstGeom prst="rect">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0s and 1s</a:t>
            </a:r>
          </a:p>
        </p:txBody>
      </p:sp>
      <p:sp>
        <p:nvSpPr>
          <p:cNvPr id="27" name="Rectangle 26"/>
          <p:cNvSpPr/>
          <p:nvPr/>
        </p:nvSpPr>
        <p:spPr>
          <a:xfrm>
            <a:off x="3429000" y="19050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Deliver content</a:t>
            </a:r>
          </a:p>
        </p:txBody>
      </p:sp>
      <p:sp>
        <p:nvSpPr>
          <p:cNvPr id="28" name="Rectangle 27"/>
          <p:cNvSpPr/>
          <p:nvPr/>
        </p:nvSpPr>
        <p:spPr>
          <a:xfrm>
            <a:off x="3429000" y="25146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Manage encoding</a:t>
            </a:r>
          </a:p>
        </p:txBody>
      </p:sp>
      <p:sp>
        <p:nvSpPr>
          <p:cNvPr id="29" name="Rectangle 28"/>
          <p:cNvSpPr/>
          <p:nvPr/>
        </p:nvSpPr>
        <p:spPr>
          <a:xfrm>
            <a:off x="3429000" y="31242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Manage sessions</a:t>
            </a:r>
          </a:p>
        </p:txBody>
      </p:sp>
      <p:sp>
        <p:nvSpPr>
          <p:cNvPr id="30" name="Rectangle 29"/>
          <p:cNvSpPr/>
          <p:nvPr/>
        </p:nvSpPr>
        <p:spPr>
          <a:xfrm>
            <a:off x="3429000" y="37338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Deliver (un)reliably</a:t>
            </a:r>
          </a:p>
        </p:txBody>
      </p:sp>
      <p:sp>
        <p:nvSpPr>
          <p:cNvPr id="31" name="Rectangle 30"/>
          <p:cNvSpPr/>
          <p:nvPr/>
        </p:nvSpPr>
        <p:spPr>
          <a:xfrm>
            <a:off x="3429000" y="43434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Deliver globally</a:t>
            </a:r>
          </a:p>
        </p:txBody>
      </p:sp>
      <p:sp>
        <p:nvSpPr>
          <p:cNvPr id="32" name="Rectangle 31"/>
          <p:cNvSpPr/>
          <p:nvPr/>
        </p:nvSpPr>
        <p:spPr>
          <a:xfrm>
            <a:off x="3429000" y="49530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Deliver locally</a:t>
            </a:r>
          </a:p>
        </p:txBody>
      </p:sp>
      <p:sp>
        <p:nvSpPr>
          <p:cNvPr id="33" name="Rectangle 32"/>
          <p:cNvSpPr/>
          <p:nvPr/>
        </p:nvSpPr>
        <p:spPr>
          <a:xfrm>
            <a:off x="3433916" y="5562600"/>
            <a:ext cx="2281662"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Deliver signals</a:t>
            </a:r>
          </a:p>
        </p:txBody>
      </p:sp>
    </p:spTree>
    <p:extLst>
      <p:ext uri="{BB962C8B-B14F-4D97-AF65-F5344CB8AC3E}">
        <p14:creationId xmlns:p14="http://schemas.microsoft.com/office/powerpoint/2010/main" val="196691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394DD-71E1-4241-ADCF-A56108777512}"/>
              </a:ext>
            </a:extLst>
          </p:cNvPr>
          <p:cNvSpPr>
            <a:spLocks noGrp="1"/>
          </p:cNvSpPr>
          <p:nvPr>
            <p:ph type="title"/>
          </p:nvPr>
        </p:nvSpPr>
        <p:spPr/>
        <p:txBody>
          <a:bodyPr/>
          <a:lstStyle/>
          <a:p>
            <a:r>
              <a:rPr lang="en-US" dirty="0"/>
              <a:t>Ping</a:t>
            </a:r>
          </a:p>
        </p:txBody>
      </p:sp>
      <p:sp>
        <p:nvSpPr>
          <p:cNvPr id="3" name="Content Placeholder 2">
            <a:extLst>
              <a:ext uri="{FF2B5EF4-FFF2-40B4-BE49-F238E27FC236}">
                <a16:creationId xmlns:a16="http://schemas.microsoft.com/office/drawing/2014/main" id="{540C460F-BDA5-EB47-A8F9-6DFD9A8938E3}"/>
              </a:ext>
            </a:extLst>
          </p:cNvPr>
          <p:cNvSpPr>
            <a:spLocks noGrp="1"/>
          </p:cNvSpPr>
          <p:nvPr>
            <p:ph idx="1"/>
          </p:nvPr>
        </p:nvSpPr>
        <p:spPr/>
        <p:txBody>
          <a:bodyPr/>
          <a:lstStyle/>
          <a:p>
            <a:r>
              <a:rPr lang="en-US" dirty="0"/>
              <a:t>The </a:t>
            </a:r>
            <a:r>
              <a:rPr lang="en-US" b="1" dirty="0">
                <a:solidFill>
                  <a:schemeClr val="accent2"/>
                </a:solidFill>
              </a:rPr>
              <a:t>Internet Control Message Protocol (ICMP) </a:t>
            </a:r>
            <a:r>
              <a:rPr lang="en-US" dirty="0"/>
              <a:t>is an network-layer support protocol used to pass operational information and error messages</a:t>
            </a:r>
          </a:p>
          <a:p>
            <a:endParaRPr lang="en-US" dirty="0"/>
          </a:p>
          <a:p>
            <a:r>
              <a:rPr lang="en-US" b="1" dirty="0">
                <a:solidFill>
                  <a:schemeClr val="accent2"/>
                </a:solidFill>
              </a:rPr>
              <a:t>traceroute: </a:t>
            </a:r>
            <a:r>
              <a:rPr lang="en-US" dirty="0"/>
              <a:t>display path to a host in an IP network</a:t>
            </a:r>
          </a:p>
          <a:p>
            <a:r>
              <a:rPr lang="en-US" b="1" dirty="0">
                <a:solidFill>
                  <a:schemeClr val="accent2"/>
                </a:solidFill>
              </a:rPr>
              <a:t>ping: </a:t>
            </a:r>
            <a:r>
              <a:rPr lang="en-US" dirty="0"/>
              <a:t>test reachability of a host in an IP network</a:t>
            </a:r>
          </a:p>
          <a:p>
            <a:pPr lvl="1"/>
            <a:r>
              <a:rPr lang="en-US" dirty="0"/>
              <a:t>sends ICMP echo request packet to target host and waits for ICMP echo reply</a:t>
            </a:r>
          </a:p>
          <a:p>
            <a:pPr lvl="1"/>
            <a:r>
              <a:rPr lang="en-US" dirty="0"/>
              <a:t>Uses CPU, network bandwidth</a:t>
            </a:r>
          </a:p>
        </p:txBody>
      </p:sp>
    </p:spTree>
    <p:extLst>
      <p:ext uri="{BB962C8B-B14F-4D97-AF65-F5344CB8AC3E}">
        <p14:creationId xmlns:p14="http://schemas.microsoft.com/office/powerpoint/2010/main" val="98400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 Flood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4606" y="1600200"/>
            <a:ext cx="7054788" cy="4876800"/>
          </a:xfrm>
        </p:spPr>
      </p:pic>
    </p:spTree>
    <p:extLst>
      <p:ext uri="{BB962C8B-B14F-4D97-AF65-F5344CB8AC3E}">
        <p14:creationId xmlns:p14="http://schemas.microsoft.com/office/powerpoint/2010/main" val="425116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3C5BE-319A-BB40-A728-76968D527B6C}"/>
              </a:ext>
            </a:extLst>
          </p:cNvPr>
          <p:cNvSpPr>
            <a:spLocks noGrp="1"/>
          </p:cNvSpPr>
          <p:nvPr>
            <p:ph type="title"/>
          </p:nvPr>
        </p:nvSpPr>
        <p:spPr/>
        <p:txBody>
          <a:bodyPr/>
          <a:lstStyle/>
          <a:p>
            <a:r>
              <a:rPr lang="en-US" dirty="0"/>
              <a:t>Ping Flood</a:t>
            </a:r>
          </a:p>
        </p:txBody>
      </p:sp>
      <p:sp>
        <p:nvSpPr>
          <p:cNvPr id="8" name="Content Placeholder 7">
            <a:extLst>
              <a:ext uri="{FF2B5EF4-FFF2-40B4-BE49-F238E27FC236}">
                <a16:creationId xmlns:a16="http://schemas.microsoft.com/office/drawing/2014/main" id="{32D22A9C-EBB3-0045-8B0B-FD3DE294346D}"/>
              </a:ext>
            </a:extLst>
          </p:cNvPr>
          <p:cNvSpPr>
            <a:spLocks noGrp="1"/>
          </p:cNvSpPr>
          <p:nvPr>
            <p:ph sz="half" idx="1"/>
          </p:nvPr>
        </p:nvSpPr>
        <p:spPr/>
        <p:txBody>
          <a:bodyPr/>
          <a:lstStyle/>
          <a:p>
            <a:r>
              <a:rPr lang="en-US" dirty="0"/>
              <a:t>ping -f</a:t>
            </a:r>
          </a:p>
        </p:txBody>
      </p:sp>
      <p:pic>
        <p:nvPicPr>
          <p:cNvPr id="9" name="Content Placeholder 4" descr="A screen shot of a computer&#10;&#10;Description automatically generated">
            <a:extLst>
              <a:ext uri="{FF2B5EF4-FFF2-40B4-BE49-F238E27FC236}">
                <a16:creationId xmlns:a16="http://schemas.microsoft.com/office/drawing/2014/main" id="{34F01926-9782-0D41-89DD-AB0415BBDD7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23905" y="1648992"/>
            <a:ext cx="3733800" cy="2539999"/>
          </a:xfrm>
        </p:spPr>
      </p:pic>
    </p:spTree>
    <p:extLst>
      <p:ext uri="{BB962C8B-B14F-4D97-AF65-F5344CB8AC3E}">
        <p14:creationId xmlns:p14="http://schemas.microsoft.com/office/powerpoint/2010/main" val="514192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209A1-48E1-D340-88DD-59B95B5CC327}"/>
              </a:ext>
            </a:extLst>
          </p:cNvPr>
          <p:cNvSpPr>
            <a:spLocks noGrp="1"/>
          </p:cNvSpPr>
          <p:nvPr>
            <p:ph type="title"/>
          </p:nvPr>
        </p:nvSpPr>
        <p:spPr/>
        <p:txBody>
          <a:bodyPr/>
          <a:lstStyle/>
          <a:p>
            <a:r>
              <a:rPr lang="en-US" dirty="0"/>
              <a:t>Defenses against Ping Floods</a:t>
            </a:r>
          </a:p>
        </p:txBody>
      </p:sp>
      <p:sp>
        <p:nvSpPr>
          <p:cNvPr id="3" name="Content Placeholder 2">
            <a:extLst>
              <a:ext uri="{FF2B5EF4-FFF2-40B4-BE49-F238E27FC236}">
                <a16:creationId xmlns:a16="http://schemas.microsoft.com/office/drawing/2014/main" id="{181E2794-E4F7-794B-AD24-99564B79E866}"/>
              </a:ext>
            </a:extLst>
          </p:cNvPr>
          <p:cNvSpPr>
            <a:spLocks noGrp="1"/>
          </p:cNvSpPr>
          <p:nvPr>
            <p:ph idx="1"/>
          </p:nvPr>
        </p:nvSpPr>
        <p:spPr/>
        <p:txBody>
          <a:bodyPr/>
          <a:lstStyle/>
          <a:p>
            <a:r>
              <a:rPr lang="en-US" dirty="0"/>
              <a:t>Disable ICMP functionality</a:t>
            </a:r>
          </a:p>
          <a:p>
            <a:r>
              <a:rPr lang="en-US" dirty="0"/>
              <a:t>Non-centralized firewalls</a:t>
            </a:r>
          </a:p>
          <a:p>
            <a:endParaRPr lang="en-US" dirty="0"/>
          </a:p>
        </p:txBody>
      </p:sp>
    </p:spTree>
    <p:extLst>
      <p:ext uri="{BB962C8B-B14F-4D97-AF65-F5344CB8AC3E}">
        <p14:creationId xmlns:p14="http://schemas.microsoft.com/office/powerpoint/2010/main" val="3796548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3CFF-D79B-C171-9A89-A47E41B443B3}"/>
              </a:ext>
            </a:extLst>
          </p:cNvPr>
          <p:cNvSpPr>
            <a:spLocks noGrp="1"/>
          </p:cNvSpPr>
          <p:nvPr>
            <p:ph type="title"/>
          </p:nvPr>
        </p:nvSpPr>
        <p:spPr/>
        <p:txBody>
          <a:bodyPr/>
          <a:lstStyle/>
          <a:p>
            <a:r>
              <a:rPr lang="en-US" dirty="0"/>
              <a:t>UDP</a:t>
            </a:r>
          </a:p>
        </p:txBody>
      </p:sp>
      <p:sp>
        <p:nvSpPr>
          <p:cNvPr id="3" name="Content Placeholder 2">
            <a:extLst>
              <a:ext uri="{FF2B5EF4-FFF2-40B4-BE49-F238E27FC236}">
                <a16:creationId xmlns:a16="http://schemas.microsoft.com/office/drawing/2014/main" id="{99091D6E-3C7A-99D2-A947-C61AF9ECD649}"/>
              </a:ext>
            </a:extLst>
          </p:cNvPr>
          <p:cNvSpPr>
            <a:spLocks noGrp="1"/>
          </p:cNvSpPr>
          <p:nvPr>
            <p:ph idx="1"/>
          </p:nvPr>
        </p:nvSpPr>
        <p:spPr/>
        <p:txBody>
          <a:bodyPr/>
          <a:lstStyle/>
          <a:p>
            <a:r>
              <a:rPr lang="en-US" b="1" i="0" u="none" strike="noStrike" dirty="0">
                <a:solidFill>
                  <a:schemeClr val="accent2"/>
                </a:solidFill>
                <a:effectLst/>
                <a:highlight>
                  <a:srgbClr val="FFFFFF"/>
                </a:highlight>
                <a:latin typeface="Google Sans"/>
              </a:rPr>
              <a:t>User Datagram Protocol (UDP) </a:t>
            </a:r>
            <a:r>
              <a:rPr lang="en-US" b="0" i="0" u="none" strike="noStrike" dirty="0">
                <a:solidFill>
                  <a:srgbClr val="1F1F1F"/>
                </a:solidFill>
                <a:effectLst/>
                <a:highlight>
                  <a:srgbClr val="FFFFFF"/>
                </a:highlight>
                <a:latin typeface="Google Sans"/>
              </a:rPr>
              <a:t>is a connection-less, unreliable transport protocol, often used for streaming</a:t>
            </a:r>
          </a:p>
          <a:p>
            <a:endParaRPr lang="en-US" dirty="0">
              <a:solidFill>
                <a:srgbClr val="1F1F1F"/>
              </a:solidFill>
              <a:highlight>
                <a:srgbClr val="FFFFFF"/>
              </a:highlight>
              <a:latin typeface="Google Sans"/>
            </a:endParaRPr>
          </a:p>
          <a:p>
            <a:r>
              <a:rPr lang="en-US" dirty="0">
                <a:solidFill>
                  <a:srgbClr val="1F1F1F"/>
                </a:solidFill>
                <a:highlight>
                  <a:srgbClr val="FFFFFF"/>
                </a:highlight>
                <a:latin typeface="Google Sans"/>
              </a:rPr>
              <a:t>in a UDP flood, attacker overwhelms server (or network) with large quantity of (useless) UDP packets</a:t>
            </a:r>
            <a:endParaRPr lang="en-US" b="0" i="0" u="none" strike="noStrike" dirty="0">
              <a:solidFill>
                <a:srgbClr val="1F1F1F"/>
              </a:solidFill>
              <a:effectLst/>
              <a:highlight>
                <a:srgbClr val="FFFFFF"/>
              </a:highlight>
              <a:latin typeface="Google Sans"/>
            </a:endParaRPr>
          </a:p>
          <a:p>
            <a:endParaRPr lang="en-US" b="0" i="0" u="none" strike="noStrike" dirty="0">
              <a:solidFill>
                <a:srgbClr val="1F1F1F"/>
              </a:solidFill>
              <a:effectLst/>
              <a:highlight>
                <a:srgbClr val="FFFFFF"/>
              </a:highlight>
              <a:latin typeface="Google Sans"/>
            </a:endParaRPr>
          </a:p>
        </p:txBody>
      </p:sp>
      <p:pic>
        <p:nvPicPr>
          <p:cNvPr id="5" name="Picture 4" descr="A diagram of a computer system&#10;&#10;AI-generated content may be incorrect.">
            <a:extLst>
              <a:ext uri="{FF2B5EF4-FFF2-40B4-BE49-F238E27FC236}">
                <a16:creationId xmlns:a16="http://schemas.microsoft.com/office/drawing/2014/main" id="{8B3AF76C-0840-3094-422A-23E981209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3653703"/>
            <a:ext cx="4953000" cy="3208193"/>
          </a:xfrm>
          <a:prstGeom prst="rect">
            <a:avLst/>
          </a:prstGeom>
        </p:spPr>
      </p:pic>
      <p:sp>
        <p:nvSpPr>
          <p:cNvPr id="6" name="Title 1">
            <a:extLst>
              <a:ext uri="{FF2B5EF4-FFF2-40B4-BE49-F238E27FC236}">
                <a16:creationId xmlns:a16="http://schemas.microsoft.com/office/drawing/2014/main" id="{7EC3C474-F352-3829-A553-157F7AE0CB91}"/>
              </a:ext>
            </a:extLst>
          </p:cNvPr>
          <p:cNvSpPr txBox="1">
            <a:spLocks/>
          </p:cNvSpPr>
          <p:nvPr/>
        </p:nvSpPr>
        <p:spPr>
          <a:xfrm>
            <a:off x="444137" y="533400"/>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         Flood</a:t>
            </a:r>
          </a:p>
        </p:txBody>
      </p:sp>
    </p:spTree>
    <p:extLst>
      <p:ext uri="{BB962C8B-B14F-4D97-AF65-F5344CB8AC3E}">
        <p14:creationId xmlns:p14="http://schemas.microsoft.com/office/powerpoint/2010/main" val="381495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6495FFB3-5D92-074E-B89D-542AE82BF1BE}" vid="{19B8E867-9DEE-184C-A40C-B4D7506C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AExam</Template>
  <TotalTime>26709</TotalTime>
  <Words>1516</Words>
  <Application>Microsoft Macintosh PowerPoint</Application>
  <PresentationFormat>On-screen Show (4:3)</PresentationFormat>
  <Paragraphs>224</Paragraphs>
  <Slides>34</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Andale Mono</vt:lpstr>
      <vt:lpstr>Arial</vt:lpstr>
      <vt:lpstr>Calibri</vt:lpstr>
      <vt:lpstr>Google Sans</vt:lpstr>
      <vt:lpstr>Menlo-Regular</vt:lpstr>
      <vt:lpstr>Clarity</vt:lpstr>
      <vt:lpstr>Lecture 25: Network Security</vt:lpstr>
      <vt:lpstr>Remote Adversaries</vt:lpstr>
      <vt:lpstr>Denial of Service Attacks</vt:lpstr>
      <vt:lpstr>Networking Stack</vt:lpstr>
      <vt:lpstr>Ping</vt:lpstr>
      <vt:lpstr>Ping Flood</vt:lpstr>
      <vt:lpstr>Ping Flood</vt:lpstr>
      <vt:lpstr>Defenses against Ping Floods</vt:lpstr>
      <vt:lpstr>UDP</vt:lpstr>
      <vt:lpstr>TCP</vt:lpstr>
      <vt:lpstr>SYN Flood</vt:lpstr>
      <vt:lpstr>Defending Against SYN Floods</vt:lpstr>
      <vt:lpstr>ACK Flood</vt:lpstr>
      <vt:lpstr>Review: Domain Name System (DNS)</vt:lpstr>
      <vt:lpstr>DNS Flood</vt:lpstr>
      <vt:lpstr>DNS Flood</vt:lpstr>
      <vt:lpstr>DNS Reflection Attacks</vt:lpstr>
      <vt:lpstr>Botnets</vt:lpstr>
      <vt:lpstr>DDoS as a Service</vt:lpstr>
      <vt:lpstr>DDoS as a Service</vt:lpstr>
      <vt:lpstr>DDoS Attacks in 2025</vt:lpstr>
      <vt:lpstr>DDoS Attacks in 2025</vt:lpstr>
      <vt:lpstr>Mitigating DoS Attacks</vt:lpstr>
      <vt:lpstr>Mitigating DoS Attacks</vt:lpstr>
      <vt:lpstr>Denial of Service Attacks</vt:lpstr>
      <vt:lpstr>Remote Requests</vt:lpstr>
      <vt:lpstr>Port Scanning</vt:lpstr>
      <vt:lpstr>Firewalls</vt:lpstr>
      <vt:lpstr>Packet Filtering</vt:lpstr>
      <vt:lpstr>Stateful Inspection</vt:lpstr>
      <vt:lpstr>Deep-Packet Inspection</vt:lpstr>
      <vt:lpstr>But there's a problem…</vt:lpstr>
      <vt:lpstr>Machine Learning</vt:lpstr>
      <vt:lpstr>Network Security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Eleanor Birrell</cp:lastModifiedBy>
  <cp:revision>508</cp:revision>
  <cp:lastPrinted>2018-04-09T16:08:17Z</cp:lastPrinted>
  <dcterms:created xsi:type="dcterms:W3CDTF">2018-01-05T20:19:03Z</dcterms:created>
  <dcterms:modified xsi:type="dcterms:W3CDTF">2026-04-22T21:54:53Z</dcterms:modified>
</cp:coreProperties>
</file>