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78" r:id="rId4"/>
    <p:sldId id="377" r:id="rId5"/>
    <p:sldId id="372" r:id="rId6"/>
    <p:sldId id="1309" r:id="rId7"/>
    <p:sldId id="1310" r:id="rId8"/>
    <p:sldId id="289" r:id="rId9"/>
    <p:sldId id="1311" r:id="rId10"/>
    <p:sldId id="1312" r:id="rId11"/>
    <p:sldId id="1300" r:id="rId12"/>
    <p:sldId id="1302" r:id="rId13"/>
    <p:sldId id="258" r:id="rId14"/>
    <p:sldId id="1308" r:id="rId15"/>
    <p:sldId id="1314" r:id="rId16"/>
    <p:sldId id="283" r:id="rId17"/>
    <p:sldId id="285" r:id="rId18"/>
    <p:sldId id="261" r:id="rId19"/>
    <p:sldId id="1295" r:id="rId20"/>
    <p:sldId id="260" r:id="rId21"/>
    <p:sldId id="291" r:id="rId22"/>
    <p:sldId id="284" r:id="rId23"/>
    <p:sldId id="293" r:id="rId24"/>
    <p:sldId id="1296" r:id="rId25"/>
    <p:sldId id="292" r:id="rId26"/>
    <p:sldId id="294" r:id="rId27"/>
    <p:sldId id="295" r:id="rId28"/>
    <p:sldId id="296" r:id="rId29"/>
    <p:sldId id="264" r:id="rId30"/>
    <p:sldId id="131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0007"/>
    <a:srgbClr val="696969"/>
    <a:srgbClr val="3333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 autoAdjust="0"/>
    <p:restoredTop sz="86387" autoAdjust="0"/>
  </p:normalViewPr>
  <p:slideViewPr>
    <p:cSldViewPr>
      <p:cViewPr varScale="1">
        <p:scale>
          <a:sx n="116" d="100"/>
          <a:sy n="116" d="100"/>
        </p:scale>
        <p:origin x="9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690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19EE-4C14-416B-9A28-3D9B2AE65E04}" type="datetimeFigureOut">
              <a:rPr lang="en-US" smtClean="0"/>
              <a:t>4/8/26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2B7-019C-47AA-8287-AB4BD184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EBD1-2546-431F-B565-95BCA5604CC4}" type="datetimeFigureOut">
              <a:rPr lang="en-US" smtClean="0"/>
              <a:t>4/8/26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31AF-CC19-4E5A-831F-2BAAD17F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7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quasi-identifiers:</a:t>
            </a:r>
            <a:r>
              <a:rPr lang="en-US" baseline="0" dirty="0"/>
              <a:t> (sets of) attributes that can be exploited for linking</a:t>
            </a:r>
          </a:p>
          <a:p>
            <a:r>
              <a:rPr lang="en-US" baseline="0" dirty="0"/>
              <a:t>k-anonymity: each quasi-identifier must be ambiguously mapped to at least k different individuals</a:t>
            </a:r>
          </a:p>
          <a:p>
            <a:endParaRPr lang="en-US" baseline="0" dirty="0"/>
          </a:p>
          <a:p>
            <a:r>
              <a:rPr lang="en-US" baseline="0" dirty="0"/>
              <a:t>Techniques: suppression and generalization</a:t>
            </a:r>
          </a:p>
          <a:p>
            <a:endParaRPr lang="en-US" baseline="0" dirty="0"/>
          </a:p>
          <a:p>
            <a:r>
              <a:rPr lang="en-US" baseline="0" dirty="0"/>
              <a:t>Problems: identifying QIs, </a:t>
            </a:r>
            <a:r>
              <a:rPr lang="en-US" baseline="0" dirty="0" err="1"/>
              <a:t>homogenity</a:t>
            </a:r>
            <a:r>
              <a:rPr lang="en-US" baseline="0" dirty="0"/>
              <a:t> attack, background knowledge attack</a:t>
            </a:r>
          </a:p>
          <a:p>
            <a:endParaRPr lang="en-US" baseline="0" dirty="0"/>
          </a:p>
          <a:p>
            <a:r>
              <a:rPr lang="en-US" baseline="0" dirty="0"/>
              <a:t>Refinement: \ell-diversity additionally requires \ell "well represented" values for each QI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3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Problems: identifying QIs, homogeneity attack, background knowledge attack</a:t>
            </a:r>
          </a:p>
          <a:p>
            <a:endParaRPr lang="en-US" baseline="0" dirty="0"/>
          </a:p>
          <a:p>
            <a:r>
              <a:rPr lang="en-US" baseline="0" dirty="0"/>
              <a:t>Refinement: \ell-diversity additionally requires \ell "well represented" values for each QI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Problem: external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3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discuss</a:t>
            </a:r>
          </a:p>
          <a:p>
            <a:pPr marL="171450" indent="-171450">
              <a:buFontTx/>
              <a:buChar char="-"/>
            </a:pPr>
            <a:r>
              <a:rPr lang="en-US" dirty="0"/>
              <a:t>Privacy as confidentiality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Nissenbaum</a:t>
            </a:r>
            <a:r>
              <a:rPr lang="en-US" baseline="0" dirty="0"/>
              <a:t> (contextual integrity)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Notice and consent</a:t>
            </a:r>
            <a:endParaRPr dirty="0"/>
          </a:p>
        </p:txBody>
      </p:sp>
      <p:sp>
        <p:nvSpPr>
          <p:cNvPr id="1136" name="Google Shape;1136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636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dirty="0"/>
              <a:t>Unequal paths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dirty="0"/>
              <a:t>framing - Confirm shaming + unequal paths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dirty="0"/>
              <a:t>Confusing buttons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dirty="0"/>
              <a:t>bad defaults</a:t>
            </a:r>
            <a:endParaRPr dirty="0"/>
          </a:p>
        </p:txBody>
      </p:sp>
      <p:sp>
        <p:nvSpPr>
          <p:cNvPr id="399" name="Google Shape;39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/>
          </a:p>
        </p:txBody>
      </p:sp>
      <p:sp>
        <p:nvSpPr>
          <p:cNvPr id="386" name="Google Shape;38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Sweeney 97: identified Massachusetts </a:t>
            </a:r>
            <a:r>
              <a:rPr lang="en-US" baseline="0" dirty="0"/>
              <a:t>governor from anonymized insurance dataset using voter records</a:t>
            </a:r>
          </a:p>
          <a:p>
            <a:r>
              <a:rPr lang="en-US" baseline="0" dirty="0" err="1"/>
              <a:t>Massachusettes</a:t>
            </a:r>
            <a:r>
              <a:rPr lang="en-US" baseline="0" dirty="0"/>
              <a:t> Group Insurance Commission “anonymized” health records for state employees + voter rolls.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Sweeney</a:t>
            </a:r>
            <a:r>
              <a:rPr lang="en-US" baseline="0" dirty="0"/>
              <a:t> 02: 87% of Americans uniquely identified by Zip Code, Gender, DOB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2006,</a:t>
            </a:r>
            <a:r>
              <a:rPr lang="en-US" baseline="0" dirty="0"/>
              <a:t> AOL released 20 million "anonymized" search results from 650,000 users for research purposes.</a:t>
            </a:r>
          </a:p>
          <a:p>
            <a:endParaRPr lang="en-US" baseline="0" dirty="0"/>
          </a:p>
          <a:p>
            <a:r>
              <a:rPr lang="en-US" dirty="0"/>
              <a:t>In</a:t>
            </a:r>
            <a:r>
              <a:rPr lang="en-US" baseline="0" dirty="0"/>
              <a:t> 2006, Netflix released a challenge. They released a data set of 100 million ratings by 480,000 anonymized users. The first group to best Netflix's in-house recommendation system by 10% would receive a reward of $1 million. Awarded to a group from AT&amp;T labs in 2009.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9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33B9-1154-ED40-9E4F-030EDF95445C}" type="datetime1">
              <a:rPr lang="en-US" smtClean="0"/>
              <a:t>4/8/26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3F1-9888-A047-B727-E034AACB38D2}" type="datetime1">
              <a:rPr lang="en-US" smtClean="0"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9C69-E71A-2C41-B82D-1995996590F3}" type="datetime1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939A-4483-6149-88E2-2FBC7F37A8DF}" type="datetime1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1"/>
          <p:cNvSpPr txBox="1">
            <a:spLocks noGrp="1"/>
          </p:cNvSpPr>
          <p:nvPr>
            <p:ph type="title"/>
          </p:nvPr>
        </p:nvSpPr>
        <p:spPr>
          <a:xfrm>
            <a:off x="4837382" y="242376"/>
            <a:ext cx="3945517" cy="6069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36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A2A-84B4-2D4B-BFB1-981D3CD934F5}" type="datetime1">
              <a:rPr lang="en-US" smtClean="0"/>
              <a:t>4/8/26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5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D17-E711-5749-A781-E1DB3655F739}" type="datetime1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6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628-5DC0-A046-B55B-89EFDC337748}" type="datetime1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ysClr val="windowText" lastClr="000000"/>
              </a:gs>
              <a:gs pos="8000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13500000" scaled="1"/>
            <a:tileRect/>
          </a:gradFill>
          <a:ln w="264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BFAE-68A6-584D-9816-A10473A63C90}" type="datetime1">
              <a:rPr lang="en-US" smtClean="0"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18288"/>
            <a:ext cx="70866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5620-AED0-CD4B-A082-5C21FCC9A97A}" type="datetime1">
              <a:rPr lang="en-US" smtClean="0"/>
              <a:t>4/8/26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4E7F-C795-DD40-B5B5-B00D2F753F77}" type="datetime1">
              <a:rPr lang="en-US" smtClean="0"/>
              <a:t>4/8/26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BEE3-0555-B348-8BD1-778781790006}" type="datetime1">
              <a:rPr lang="en-US" smtClean="0"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50"/>
            <a:ext cx="9144000" cy="31115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7F0007">
                  <a:alpha val="67059"/>
                </a:srgbClr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42AF7F-C040-EE45-9D25-BD05A3EFEB62}" type="datetime1">
              <a:rPr lang="en-US" smtClean="0"/>
              <a:t>4/8/26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0.png"/><Relationship Id="rId7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29.pn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.png"/><Relationship Id="rId7" Type="http://schemas.openxmlformats.org/officeDocument/2006/relationships/image" Target="../media/image290.png"/><Relationship Id="rId12" Type="http://schemas.openxmlformats.org/officeDocument/2006/relationships/image" Target="../media/image3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70.png"/><Relationship Id="rId10" Type="http://schemas.openxmlformats.org/officeDocument/2006/relationships/image" Target="../media/image320.png"/><Relationship Id="rId4" Type="http://schemas.openxmlformats.org/officeDocument/2006/relationships/image" Target="../media/image260.png"/><Relationship Id="rId9" Type="http://schemas.openxmlformats.org/officeDocument/2006/relationships/image" Target="../media/image3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/>
              <a:t>CS 138		       		     	       Spring 2026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2"/>
            <a:ext cx="7848600" cy="631825"/>
          </a:xfrm>
        </p:spPr>
        <p:txBody>
          <a:bodyPr>
            <a:normAutofit/>
          </a:bodyPr>
          <a:lstStyle/>
          <a:p>
            <a:r>
              <a:rPr lang="en-US" sz="3400" dirty="0"/>
              <a:t>Lecture 21: Differential Privacy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643183"/>
            <a:ext cx="78486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" name="Picture 7" descr="Cartoon of a cartoon of two people sitting in a chair&#10;&#10;AI-generated content may be incorrect.">
            <a:extLst>
              <a:ext uri="{FF2B5EF4-FFF2-40B4-BE49-F238E27FC236}">
                <a16:creationId xmlns:a16="http://schemas.microsoft.com/office/drawing/2014/main" id="{AAE25898-A42E-50F5-D713-41C8C2A3A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29000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Manipulation of privacy behavior</a:t>
            </a:r>
            <a:endParaRPr/>
          </a:p>
        </p:txBody>
      </p:sp>
      <p:sp>
        <p:nvSpPr>
          <p:cNvPr id="389" name="Google Shape;389;p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en-US" sz="2000" dirty="0"/>
              <a:t>A few common examples of manipulative design in privacy-related interfaces</a:t>
            </a:r>
            <a:endParaRPr dirty="0"/>
          </a:p>
          <a:p>
            <a:pPr marL="342900">
              <a:spcBef>
                <a:spcPts val="1800"/>
              </a:spcBef>
              <a:buSzPts val="2000"/>
            </a:pPr>
            <a:r>
              <a:rPr lang="en-US" sz="2000" dirty="0"/>
              <a:t>Defaults are not privacy protective</a:t>
            </a:r>
            <a:endParaRPr dirty="0"/>
          </a:p>
          <a:p>
            <a:pPr marL="342900">
              <a:spcBef>
                <a:spcPts val="1800"/>
              </a:spcBef>
              <a:buSzPts val="2000"/>
            </a:pPr>
            <a:r>
              <a:rPr lang="en-US" sz="2000" dirty="0"/>
              <a:t>Buttons have confusing labels</a:t>
            </a:r>
            <a:endParaRPr dirty="0"/>
          </a:p>
          <a:p>
            <a:pPr marL="342900">
              <a:spcBef>
                <a:spcPts val="1800"/>
              </a:spcBef>
              <a:buSzPts val="2000"/>
            </a:pPr>
            <a:r>
              <a:rPr lang="en-US" sz="2000" dirty="0"/>
              <a:t>Framing - including wording </a:t>
            </a:r>
            <a:br>
              <a:rPr lang="en-US" sz="2000" dirty="0"/>
            </a:br>
            <a:r>
              <a:rPr lang="en-US" sz="2000" dirty="0"/>
              <a:t>that shames users to influence their decisions</a:t>
            </a:r>
            <a:br>
              <a:rPr lang="en-US" sz="2000" dirty="0"/>
            </a:br>
            <a:r>
              <a:rPr lang="en-US" sz="2000" dirty="0"/>
              <a:t>or makes them feel like they will be missing out</a:t>
            </a:r>
          </a:p>
          <a:p>
            <a:pPr marL="342900">
              <a:spcBef>
                <a:spcPts val="1800"/>
              </a:spcBef>
              <a:buSzPts val="2000"/>
            </a:pPr>
            <a:r>
              <a:rPr lang="en-US" sz="2000" dirty="0"/>
              <a:t>Highlighting – visually emphasizing opt-in</a:t>
            </a:r>
            <a:endParaRPr dirty="0"/>
          </a:p>
          <a:p>
            <a:pPr marL="342900">
              <a:spcBef>
                <a:spcPts val="1800"/>
              </a:spcBef>
              <a:buSzPts val="2000"/>
            </a:pPr>
            <a:r>
              <a:rPr lang="en-US" sz="2000" dirty="0"/>
              <a:t>Cumbersome privacy choices - more </a:t>
            </a:r>
            <a:br>
              <a:rPr lang="en-US" sz="2000" dirty="0"/>
            </a:br>
            <a:r>
              <a:rPr lang="en-US" sz="2000" dirty="0"/>
              <a:t>difficult to choose privacy options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69;p48" descr="Drawing of a public bathroom stall with the door closed. We can see two feet peaking out fron under the stall door.">
            <a:extLst>
              <a:ext uri="{FF2B5EF4-FFF2-40B4-BE49-F238E27FC236}">
                <a16:creationId xmlns:a16="http://schemas.microsoft.com/office/drawing/2014/main" id="{DCB4F203-210D-13B9-20ED-F1769702EC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29200" y="3835400"/>
            <a:ext cx="28956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22;p40">
            <a:extLst>
              <a:ext uri="{FF2B5EF4-FFF2-40B4-BE49-F238E27FC236}">
                <a16:creationId xmlns:a16="http://schemas.microsoft.com/office/drawing/2014/main" id="{DCCC6C7C-210E-546C-ACEE-231327003A23}"/>
              </a:ext>
            </a:extLst>
          </p:cNvPr>
          <p:cNvSpPr txBox="1">
            <a:spLocks/>
          </p:cNvSpPr>
          <p:nvPr/>
        </p:nvSpPr>
        <p:spPr>
          <a:xfrm>
            <a:off x="3429000" y="2082800"/>
            <a:ext cx="2133600" cy="15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/>
              <a:t>Your room is private.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– Alexia, age 11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Google Shape;623;p40" descr="A drawing of a child's room showing a bed, two windows, framed picture of a rabit, pink carpet, and small table.">
            <a:extLst>
              <a:ext uri="{FF2B5EF4-FFF2-40B4-BE49-F238E27FC236}">
                <a16:creationId xmlns:a16="http://schemas.microsoft.com/office/drawing/2014/main" id="{4B5C0147-9B29-9E48-4755-ED614D9EBB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5800"/>
            <a:ext cx="3429000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70;p48">
            <a:extLst>
              <a:ext uri="{FF2B5EF4-FFF2-40B4-BE49-F238E27FC236}">
                <a16:creationId xmlns:a16="http://schemas.microsoft.com/office/drawing/2014/main" id="{90160A5B-D51C-00C7-1897-E9A85957F813}"/>
              </a:ext>
            </a:extLst>
          </p:cNvPr>
          <p:cNvSpPr txBox="1">
            <a:spLocks/>
          </p:cNvSpPr>
          <p:nvPr/>
        </p:nvSpPr>
        <p:spPr>
          <a:xfrm>
            <a:off x="7059613" y="4657296"/>
            <a:ext cx="2084387" cy="2178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/>
              <a:t>– Rachel, age 20</a:t>
            </a:r>
          </a:p>
        </p:txBody>
      </p:sp>
    </p:spTree>
    <p:extLst>
      <p:ext uri="{BB962C8B-B14F-4D97-AF65-F5344CB8AC3E}">
        <p14:creationId xmlns:p14="http://schemas.microsoft.com/office/powerpoint/2010/main" val="247670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defines privacy relative to appropriate context</a:t>
            </a:r>
          </a:p>
          <a:p>
            <a:r>
              <a:rPr lang="en-US" dirty="0"/>
              <a:t>considers information type, time, location, purpose, principals involved (subject, sender, receiver)</a:t>
            </a:r>
          </a:p>
          <a:p>
            <a:r>
              <a:rPr lang="en-US" dirty="0"/>
              <a:t>dependent on social norms </a:t>
            </a:r>
          </a:p>
          <a:p>
            <a:r>
              <a:rPr lang="en-US" dirty="0"/>
              <a:t>norms can change over time</a:t>
            </a:r>
          </a:p>
        </p:txBody>
      </p:sp>
      <p:pic>
        <p:nvPicPr>
          <p:cNvPr id="9" name="Content Placeholder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6C845E2-4E29-A7B3-2F3A-389716525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3225"/>
            <a:ext cx="3134155" cy="4703110"/>
          </a:xfrm>
        </p:spPr>
      </p:pic>
    </p:spTree>
    <p:extLst>
      <p:ext uri="{BB962C8B-B14F-4D97-AF65-F5344CB8AC3E}">
        <p14:creationId xmlns:p14="http://schemas.microsoft.com/office/powerpoint/2010/main" val="213489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305800" cy="47183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FTC's Fair Information Practice Principals (FIPPs) are the most </a:t>
            </a:r>
            <a:r>
              <a:rPr lang="en-US"/>
              <a:t>broadly recognized guidelines </a:t>
            </a:r>
            <a:r>
              <a:rPr lang="en-US" dirty="0"/>
              <a:t>for handling private data in information systems</a:t>
            </a:r>
          </a:p>
          <a:p>
            <a:pPr lvl="1"/>
            <a:r>
              <a:rPr lang="en-US" dirty="0"/>
              <a:t>Seek consent</a:t>
            </a:r>
          </a:p>
          <a:p>
            <a:pPr lvl="1"/>
            <a:r>
              <a:rPr lang="en-US" dirty="0"/>
              <a:t>Minimize data use</a:t>
            </a:r>
          </a:p>
          <a:p>
            <a:pPr lvl="1"/>
            <a:r>
              <a:rPr lang="en-US" dirty="0"/>
              <a:t>Limit storage</a:t>
            </a:r>
          </a:p>
          <a:p>
            <a:pPr lvl="1"/>
            <a:r>
              <a:rPr lang="en-US" dirty="0"/>
              <a:t>Avoid linking</a:t>
            </a:r>
          </a:p>
        </p:txBody>
      </p:sp>
    </p:spTree>
    <p:extLst>
      <p:ext uri="{BB962C8B-B14F-4D97-AF65-F5344CB8AC3E}">
        <p14:creationId xmlns:p14="http://schemas.microsoft.com/office/powerpoint/2010/main" val="194585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A1F1-E29E-33E6-56A1-7B1B2A5B6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D2B9-336E-F425-BAF7-259C4C5D3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Data Protection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836F3-797D-A994-1741-DFB137E7E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3496"/>
            <a:ext cx="4343400" cy="4718304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Introduced individual rights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transparency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access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correct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delete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data portability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withdraw consent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right to object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Adopted: April 14, 2016</a:t>
            </a:r>
          </a:p>
          <a:p>
            <a:r>
              <a:rPr lang="en-US" dirty="0"/>
              <a:t>Effective: May 25, 2018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D188-AF8C-0C02-7636-D692530CC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4038600" cy="439632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Additional obligations</a:t>
            </a:r>
          </a:p>
          <a:p>
            <a:pPr lvl="1"/>
            <a:r>
              <a:rPr lang="en-US" dirty="0"/>
              <a:t>Legal basis for processing</a:t>
            </a:r>
          </a:p>
          <a:p>
            <a:pPr lvl="1"/>
            <a:r>
              <a:rPr lang="en-US" dirty="0"/>
              <a:t>Purpose limitation</a:t>
            </a:r>
          </a:p>
          <a:p>
            <a:pPr lvl="1"/>
            <a:r>
              <a:rPr lang="en-US" dirty="0"/>
              <a:t>Data Minimization</a:t>
            </a:r>
          </a:p>
          <a:p>
            <a:pPr lvl="1"/>
            <a:r>
              <a:rPr lang="en-US" dirty="0"/>
              <a:t>Storage limitation</a:t>
            </a:r>
          </a:p>
          <a:p>
            <a:pPr lvl="1"/>
            <a:r>
              <a:rPr lang="en-US" dirty="0"/>
              <a:t>Security requirements</a:t>
            </a:r>
          </a:p>
          <a:p>
            <a:pPr lvl="1"/>
            <a:r>
              <a:rPr lang="en-US" dirty="0"/>
              <a:t>Privacy by design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F06EF-E3F5-A278-995A-CAC18A09E9AE}"/>
              </a:ext>
            </a:extLst>
          </p:cNvPr>
          <p:cNvSpPr txBox="1"/>
          <p:nvPr/>
        </p:nvSpPr>
        <p:spPr>
          <a:xfrm>
            <a:off x="457200" y="1539240"/>
            <a:ext cx="822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Goal: </a:t>
            </a:r>
            <a:r>
              <a:rPr lang="en-US" sz="2400" dirty="0"/>
              <a:t>Codify fundamental right to protection of personal data. </a:t>
            </a:r>
          </a:p>
        </p:txBody>
      </p:sp>
    </p:spTree>
    <p:extLst>
      <p:ext uri="{BB962C8B-B14F-4D97-AF65-F5344CB8AC3E}">
        <p14:creationId xmlns:p14="http://schemas.microsoft.com/office/powerpoint/2010/main" val="5244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009A-FDD5-A4D9-3C21-451AA772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Anonymity</a:t>
            </a:r>
          </a:p>
        </p:txBody>
      </p:sp>
    </p:spTree>
    <p:extLst>
      <p:ext uri="{BB962C8B-B14F-4D97-AF65-F5344CB8AC3E}">
        <p14:creationId xmlns:p14="http://schemas.microsoft.com/office/powerpoint/2010/main" val="191808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Deanonymization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0"/>
          <a:stretch/>
        </p:blipFill>
        <p:spPr>
          <a:xfrm>
            <a:off x="762000" y="1753830"/>
            <a:ext cx="3505200" cy="4494570"/>
          </a:xfrm>
        </p:spPr>
      </p:pic>
      <p:grpSp>
        <p:nvGrpSpPr>
          <p:cNvPr id="5" name="Group 4"/>
          <p:cNvGrpSpPr/>
          <p:nvPr/>
        </p:nvGrpSpPr>
        <p:grpSpPr>
          <a:xfrm>
            <a:off x="4419600" y="1825752"/>
            <a:ext cx="4572000" cy="4422648"/>
            <a:chOff x="4343400" y="1600200"/>
            <a:chExt cx="4572000" cy="4422648"/>
          </a:xfrm>
        </p:grpSpPr>
        <p:sp>
          <p:nvSpPr>
            <p:cNvPr id="6" name="Oval 5"/>
            <p:cNvSpPr/>
            <p:nvPr/>
          </p:nvSpPr>
          <p:spPr>
            <a:xfrm>
              <a:off x="4343400" y="1600200"/>
              <a:ext cx="2743200" cy="2746248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/>
                <a:t>Zip Code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172200" y="1600200"/>
              <a:ext cx="2743200" cy="274624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Gender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257800" y="3276600"/>
              <a:ext cx="2743200" cy="274624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Date of Birth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36891" y="3370006"/>
              <a:ext cx="574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6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Deanonymization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3891"/>
            <a:ext cx="4038600" cy="1356717"/>
          </a:xfr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39FC469-947A-C442-85D2-49C673F581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96394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96090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k-Anonymity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9A3A5-DD31-AD4F-9977-0AC6623E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8628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Quasi-identifiers (QIs) </a:t>
            </a:r>
            <a:r>
              <a:rPr lang="en-US" dirty="0"/>
              <a:t>are sets of attributes that can be exploited for linking</a:t>
            </a:r>
          </a:p>
          <a:p>
            <a:r>
              <a:rPr lang="en-US" dirty="0"/>
              <a:t>A database is </a:t>
            </a:r>
            <a:r>
              <a:rPr lang="en-US" b="1" dirty="0">
                <a:solidFill>
                  <a:schemeClr val="accent2"/>
                </a:solidFill>
              </a:rPr>
              <a:t>k-anonymous</a:t>
            </a:r>
            <a:r>
              <a:rPr lang="en-US" dirty="0"/>
              <a:t> if each QI maps to at least k different individuals</a:t>
            </a:r>
          </a:p>
          <a:p>
            <a:r>
              <a:rPr lang="en-US" dirty="0"/>
              <a:t>Techniques: suppression and generalization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22E940C-8EE9-C249-854D-EDD108DF90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774393"/>
              </p:ext>
            </p:extLst>
          </p:nvPr>
        </p:nvGraphicFramePr>
        <p:xfrm>
          <a:off x="952500" y="1524000"/>
          <a:ext cx="7239000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Pronouns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she/her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Charlie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they/them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she/her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she/her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45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4A49-E887-CD4B-A71C-788C5615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1: k-anonymity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AC7C3-3900-6342-B7D5-0783B8B0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38200"/>
          </a:xfrm>
        </p:spPr>
        <p:txBody>
          <a:bodyPr/>
          <a:lstStyle/>
          <a:p>
            <a:r>
              <a:rPr lang="en-US" dirty="0"/>
              <a:t>Modify this dataset to make it 2-anonymous with respect to </a:t>
            </a:r>
            <a:r>
              <a:rPr lang="en-US" dirty="0" err="1"/>
              <a:t>Zipcode</a:t>
            </a:r>
            <a:r>
              <a:rPr lang="en-US" dirty="0"/>
              <a:t>/DOB/Sex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8C1525F-5E96-4248-966F-124ED12EBA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199513"/>
              </p:ext>
            </p:extLst>
          </p:nvPr>
        </p:nvGraphicFramePr>
        <p:xfrm>
          <a:off x="228600" y="2407920"/>
          <a:ext cx="8686799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703">
                  <a:extLst>
                    <a:ext uri="{9D8B030D-6E8A-4147-A177-3AD203B41FA5}">
                      <a16:colId xmlns:a16="http://schemas.microsoft.com/office/drawing/2014/main" val="3553390809"/>
                    </a:ext>
                  </a:extLst>
                </a:gridCol>
                <a:gridCol w="1441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9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Marital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 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divorced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divorced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chest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3/99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3/99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483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chest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520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92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36267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22F0BB7-EE7E-AA2D-C919-CB336E2C30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349465"/>
              </p:ext>
            </p:extLst>
          </p:nvPr>
        </p:nvGraphicFramePr>
        <p:xfrm>
          <a:off x="228600" y="2407920"/>
          <a:ext cx="8686799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703">
                  <a:extLst>
                    <a:ext uri="{9D8B030D-6E8A-4147-A177-3AD203B41FA5}">
                      <a16:colId xmlns:a16="http://schemas.microsoft.com/office/drawing/2014/main" val="3553390809"/>
                    </a:ext>
                  </a:extLst>
                </a:gridCol>
                <a:gridCol w="1441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9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Marital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 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9/27/00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divorced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9/30/00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divorced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4/18/00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chest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4/15/00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3/13/99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3/18/99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9/13/00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91767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9/07/00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483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5/14/01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chest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520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4/08/01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obesity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92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9/15/01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36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1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Privacy?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600200"/>
            <a:ext cx="7802880" cy="4876800"/>
          </a:xfrm>
        </p:spPr>
      </p:pic>
    </p:spTree>
    <p:extLst>
      <p:ext uri="{BB962C8B-B14F-4D97-AF65-F5344CB8AC3E}">
        <p14:creationId xmlns:p14="http://schemas.microsoft.com/office/powerpoint/2010/main" val="1426365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Privacy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Offline Privacy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Online Privacy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371600" y="3886200"/>
            <a:ext cx="457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>
            <a:off x="236220" y="3499644"/>
            <a:ext cx="1082040" cy="114855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4240" y="3425014"/>
            <a:ext cx="1127760" cy="122318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046033" y="3878826"/>
            <a:ext cx="398207" cy="7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048000" y="4031226"/>
            <a:ext cx="398207" cy="737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048000" y="4183626"/>
            <a:ext cx="398207" cy="7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05000" y="3499644"/>
            <a:ext cx="1112520" cy="11485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“Private” data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27197" y="3419633"/>
            <a:ext cx="3612003" cy="1228567"/>
            <a:chOff x="5227197" y="3419633"/>
            <a:chExt cx="3612003" cy="1228567"/>
          </a:xfrm>
        </p:grpSpPr>
        <p:sp>
          <p:nvSpPr>
            <p:cNvPr id="36" name="Can 35"/>
            <p:cNvSpPr/>
            <p:nvPr/>
          </p:nvSpPr>
          <p:spPr>
            <a:xfrm>
              <a:off x="5227197" y="3499644"/>
              <a:ext cx="1082040" cy="1148556"/>
            </a:xfrm>
            <a:prstGeom prst="can">
              <a:avLst/>
            </a:prstGeom>
            <a:ln w="26424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DB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6669221" y="3826263"/>
              <a:ext cx="737419" cy="136137"/>
              <a:chOff x="1091381" y="5351190"/>
              <a:chExt cx="737419" cy="136137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1091381" y="5351190"/>
                <a:ext cx="648929" cy="136137"/>
              </a:xfrm>
              <a:custGeom>
                <a:avLst/>
                <a:gdLst>
                  <a:gd name="connsiteX0" fmla="*/ 0 w 648929"/>
                  <a:gd name="connsiteY0" fmla="*/ 61468 h 136137"/>
                  <a:gd name="connsiteX1" fmla="*/ 88490 w 648929"/>
                  <a:gd name="connsiteY1" fmla="*/ 2475 h 136137"/>
                  <a:gd name="connsiteX2" fmla="*/ 191729 w 648929"/>
                  <a:gd name="connsiteY2" fmla="*/ 135210 h 136137"/>
                  <a:gd name="connsiteX3" fmla="*/ 309716 w 648929"/>
                  <a:gd name="connsiteY3" fmla="*/ 2475 h 136137"/>
                  <a:gd name="connsiteX4" fmla="*/ 398206 w 648929"/>
                  <a:gd name="connsiteY4" fmla="*/ 135210 h 136137"/>
                  <a:gd name="connsiteX5" fmla="*/ 486696 w 648929"/>
                  <a:gd name="connsiteY5" fmla="*/ 2475 h 136137"/>
                  <a:gd name="connsiteX6" fmla="*/ 575187 w 648929"/>
                  <a:gd name="connsiteY6" fmla="*/ 135210 h 136137"/>
                  <a:gd name="connsiteX7" fmla="*/ 648929 w 648929"/>
                  <a:gd name="connsiteY7" fmla="*/ 61468 h 1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8929" h="136137">
                    <a:moveTo>
                      <a:pt x="0" y="61468"/>
                    </a:moveTo>
                    <a:cubicBezTo>
                      <a:pt x="28267" y="25826"/>
                      <a:pt x="56535" y="-9815"/>
                      <a:pt x="88490" y="2475"/>
                    </a:cubicBezTo>
                    <a:cubicBezTo>
                      <a:pt x="120445" y="14765"/>
                      <a:pt x="154858" y="135210"/>
                      <a:pt x="191729" y="135210"/>
                    </a:cubicBezTo>
                    <a:cubicBezTo>
                      <a:pt x="228600" y="135210"/>
                      <a:pt x="275303" y="2475"/>
                      <a:pt x="309716" y="2475"/>
                    </a:cubicBezTo>
                    <a:cubicBezTo>
                      <a:pt x="344129" y="2475"/>
                      <a:pt x="368709" y="135210"/>
                      <a:pt x="398206" y="135210"/>
                    </a:cubicBezTo>
                    <a:cubicBezTo>
                      <a:pt x="427703" y="135210"/>
                      <a:pt x="457199" y="2475"/>
                      <a:pt x="486696" y="2475"/>
                    </a:cubicBezTo>
                    <a:cubicBezTo>
                      <a:pt x="516193" y="2475"/>
                      <a:pt x="548148" y="125378"/>
                      <a:pt x="575187" y="135210"/>
                    </a:cubicBezTo>
                    <a:cubicBezTo>
                      <a:pt x="602226" y="145042"/>
                      <a:pt x="629265" y="73758"/>
                      <a:pt x="648929" y="61468"/>
                    </a:cubicBezTo>
                  </a:path>
                </a:pathLst>
              </a:cu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1740310" y="5419258"/>
                <a:ext cx="884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/>
            <p:cNvCxnSpPr/>
            <p:nvPr/>
          </p:nvCxnSpPr>
          <p:spPr>
            <a:xfrm flipH="1" flipV="1">
              <a:off x="6669222" y="3733800"/>
              <a:ext cx="737418" cy="737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46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11440" y="3419633"/>
              <a:ext cx="1127760" cy="1223186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6720840" y="4283463"/>
              <a:ext cx="737419" cy="136137"/>
              <a:chOff x="1091381" y="5351190"/>
              <a:chExt cx="737419" cy="136137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1091381" y="5351190"/>
                <a:ext cx="648929" cy="136137"/>
              </a:xfrm>
              <a:custGeom>
                <a:avLst/>
                <a:gdLst>
                  <a:gd name="connsiteX0" fmla="*/ 0 w 648929"/>
                  <a:gd name="connsiteY0" fmla="*/ 61468 h 136137"/>
                  <a:gd name="connsiteX1" fmla="*/ 88490 w 648929"/>
                  <a:gd name="connsiteY1" fmla="*/ 2475 h 136137"/>
                  <a:gd name="connsiteX2" fmla="*/ 191729 w 648929"/>
                  <a:gd name="connsiteY2" fmla="*/ 135210 h 136137"/>
                  <a:gd name="connsiteX3" fmla="*/ 309716 w 648929"/>
                  <a:gd name="connsiteY3" fmla="*/ 2475 h 136137"/>
                  <a:gd name="connsiteX4" fmla="*/ 398206 w 648929"/>
                  <a:gd name="connsiteY4" fmla="*/ 135210 h 136137"/>
                  <a:gd name="connsiteX5" fmla="*/ 486696 w 648929"/>
                  <a:gd name="connsiteY5" fmla="*/ 2475 h 136137"/>
                  <a:gd name="connsiteX6" fmla="*/ 575187 w 648929"/>
                  <a:gd name="connsiteY6" fmla="*/ 135210 h 136137"/>
                  <a:gd name="connsiteX7" fmla="*/ 648929 w 648929"/>
                  <a:gd name="connsiteY7" fmla="*/ 61468 h 1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8929" h="136137">
                    <a:moveTo>
                      <a:pt x="0" y="61468"/>
                    </a:moveTo>
                    <a:cubicBezTo>
                      <a:pt x="28267" y="25826"/>
                      <a:pt x="56535" y="-9815"/>
                      <a:pt x="88490" y="2475"/>
                    </a:cubicBezTo>
                    <a:cubicBezTo>
                      <a:pt x="120445" y="14765"/>
                      <a:pt x="154858" y="135210"/>
                      <a:pt x="191729" y="135210"/>
                    </a:cubicBezTo>
                    <a:cubicBezTo>
                      <a:pt x="228600" y="135210"/>
                      <a:pt x="275303" y="2475"/>
                      <a:pt x="309716" y="2475"/>
                    </a:cubicBezTo>
                    <a:cubicBezTo>
                      <a:pt x="344129" y="2475"/>
                      <a:pt x="368709" y="135210"/>
                      <a:pt x="398206" y="135210"/>
                    </a:cubicBezTo>
                    <a:cubicBezTo>
                      <a:pt x="427703" y="135210"/>
                      <a:pt x="457199" y="2475"/>
                      <a:pt x="486696" y="2475"/>
                    </a:cubicBezTo>
                    <a:cubicBezTo>
                      <a:pt x="516193" y="2475"/>
                      <a:pt x="548148" y="125378"/>
                      <a:pt x="575187" y="135210"/>
                    </a:cubicBezTo>
                    <a:cubicBezTo>
                      <a:pt x="602226" y="145042"/>
                      <a:pt x="629265" y="73758"/>
                      <a:pt x="648929" y="61468"/>
                    </a:cubicBezTo>
                  </a:path>
                </a:pathLst>
              </a:cu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1740310" y="5419258"/>
                <a:ext cx="884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 flipH="1" flipV="1">
              <a:off x="6703389" y="4190999"/>
              <a:ext cx="737418" cy="737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90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amp&#10;&#10;Description automatically generated">
            <a:extLst>
              <a:ext uri="{FF2B5EF4-FFF2-40B4-BE49-F238E27FC236}">
                <a16:creationId xmlns:a16="http://schemas.microsoft.com/office/drawing/2014/main" id="{A2274051-BE43-DA43-8D01-9B4495916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87" y="2094228"/>
            <a:ext cx="3484213" cy="2553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CE7B59-05F9-0344-8805-DF08582C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Privacy: Try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B8CDF-8C6C-4244-BFC2-18369A8B8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don't know anything more after interacting with the database then you already knew</a:t>
            </a: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F5397662-5E15-ED4D-A460-A2CD15558AC9}"/>
              </a:ext>
            </a:extLst>
          </p:cNvPr>
          <p:cNvSpPr/>
          <p:nvPr/>
        </p:nvSpPr>
        <p:spPr>
          <a:xfrm>
            <a:off x="2423160" y="4038600"/>
            <a:ext cx="1082040" cy="114855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E0C7B4D-790E-1E4E-8574-AD6AA57A7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9420" y="3951798"/>
            <a:ext cx="1700980" cy="18449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5FB6FC-83E5-E34B-A93D-F017068BFB7B}"/>
              </a:ext>
            </a:extLst>
          </p:cNvPr>
          <p:cNvCxnSpPr>
            <a:cxnSpLocks/>
          </p:cNvCxnSpPr>
          <p:nvPr/>
        </p:nvCxnSpPr>
        <p:spPr>
          <a:xfrm flipH="1">
            <a:off x="3886200" y="4495800"/>
            <a:ext cx="13792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277DC3-B680-644F-B4F9-3CE4F674035B}"/>
              </a:ext>
            </a:extLst>
          </p:cNvPr>
          <p:cNvCxnSpPr>
            <a:cxnSpLocks/>
          </p:cNvCxnSpPr>
          <p:nvPr/>
        </p:nvCxnSpPr>
        <p:spPr>
          <a:xfrm flipH="1">
            <a:off x="3886200" y="4724400"/>
            <a:ext cx="138118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9DC782-B766-5641-867B-0E53F2D4D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57235"/>
            <a:ext cx="1700981" cy="1012724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3EBCC1-E56D-4F4C-987A-DE08076AC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51428"/>
            <a:ext cx="1676400" cy="10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amp&#10;&#10;Description automatically generated">
            <a:extLst>
              <a:ext uri="{FF2B5EF4-FFF2-40B4-BE49-F238E27FC236}">
                <a16:creationId xmlns:a16="http://schemas.microsoft.com/office/drawing/2014/main" id="{E72668ED-84C4-EA40-8EBE-1CF741CDD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80" y="2057400"/>
            <a:ext cx="1864273" cy="1417578"/>
          </a:xfrm>
          <a:prstGeom prst="rect">
            <a:avLst/>
          </a:prstGeom>
        </p:spPr>
      </p:pic>
      <p:pic>
        <p:nvPicPr>
          <p:cNvPr id="34" name="Picture 33" descr="A close up of a lamp&#10;&#10;Description automatically generated">
            <a:extLst>
              <a:ext uri="{FF2B5EF4-FFF2-40B4-BE49-F238E27FC236}">
                <a16:creationId xmlns:a16="http://schemas.microsoft.com/office/drawing/2014/main" id="{FFDC4273-7B57-C344-B17F-81B25C66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57400"/>
            <a:ext cx="1864273" cy="141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D7CD72-C025-F344-A856-1E052B492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F0916B-6305-FC43-AACA-D0EB81DB4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World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1911495" y="5425416"/>
                <a:ext cx="5532780" cy="639762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sz="2000" b="0" dirty="0"/>
                  <a:t>A query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𝑄</m:t>
                    </m:r>
                  </m:oMath>
                </a14:m>
                <a:r>
                  <a:rPr lang="en-US" sz="2000" b="0" dirty="0"/>
                  <a:t>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𝜖</m:t>
                    </m:r>
                  </m:oMath>
                </a14:m>
                <a:r>
                  <a:rPr lang="en-US" sz="2000" b="0" dirty="0"/>
                  <a:t>-differentially private if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∀</m:t>
                    </m:r>
                    <m:r>
                      <a:rPr lang="en-US" sz="2000" b="0" i="1" smtClean="0">
                        <a:latin typeface="Cambria Math" charset="0"/>
                      </a:rPr>
                      <m:t>𝐷</m:t>
                    </m:r>
                    <m:r>
                      <a:rPr lang="en-US" sz="2000" b="0" i="1" smtClean="0">
                        <a:latin typeface="Cambria Math" charset="0"/>
                      </a:rPr>
                      <m:t>,</m:t>
                    </m:r>
                    <m:r>
                      <a:rPr lang="en-US" sz="2000" b="0" i="1" smtClean="0">
                        <a:latin typeface="Cambria Math" charset="0"/>
                      </a:rPr>
                      <m:t>𝑟</m:t>
                    </m:r>
                    <m:r>
                      <a:rPr lang="en-US" sz="2000" b="0" i="1" smtClean="0"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latin typeface="Cambria Math" charset="0"/>
                      </a:rPr>
                      <m:t>𝐷</m:t>
                    </m:r>
                    <m:r>
                      <a:rPr lang="en-US" sz="2000" b="0" i="1" smtClean="0">
                        <a:latin typeface="Cambria Math" charset="0"/>
                      </a:rPr>
                      <m:t>,</m:t>
                    </m:r>
                  </m:oMath>
                </a14:m>
                <a:endParaRPr lang="en-US" sz="2000" b="0" i="1" dirty="0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charset="0"/>
                        </a:rPr>
                        <m:t>≤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𝜖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charset="0"/>
                        </a:rPr>
                        <m:t>Pr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⁡[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𝐷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𝑟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  <a:p>
                <a:pPr algn="ctr"/>
                <a:endParaRPr lang="en-US" sz="2000" dirty="0"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1911495" y="5425416"/>
                <a:ext cx="5532780" cy="639762"/>
              </a:xfrm>
              <a:blipFill>
                <a:blip r:embed="rId3"/>
                <a:stretch>
                  <a:fillRect l="-228"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748DB3A-EA86-F740-985D-A2A91089E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1371600" cy="2057400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A06ACD6F-76B0-814E-B82A-5CBDC3508BF8}"/>
              </a:ext>
            </a:extLst>
          </p:cNvPr>
          <p:cNvSpPr/>
          <p:nvPr/>
        </p:nvSpPr>
        <p:spPr>
          <a:xfrm>
            <a:off x="480934" y="3017509"/>
            <a:ext cx="1082040" cy="114855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13774634-317E-F549-BE6C-F8E5BABAB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665" y="2857054"/>
            <a:ext cx="1700980" cy="184490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C1CC01-E98D-5745-BEAF-3A3F5588203F}"/>
              </a:ext>
            </a:extLst>
          </p:cNvPr>
          <p:cNvCxnSpPr>
            <a:cxnSpLocks/>
          </p:cNvCxnSpPr>
          <p:nvPr/>
        </p:nvCxnSpPr>
        <p:spPr>
          <a:xfrm flipH="1">
            <a:off x="1943976" y="3429000"/>
            <a:ext cx="5706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70DCB1-FA92-144D-AE15-50E3001D46D3}"/>
              </a:ext>
            </a:extLst>
          </p:cNvPr>
          <p:cNvCxnSpPr>
            <a:cxnSpLocks/>
          </p:cNvCxnSpPr>
          <p:nvPr/>
        </p:nvCxnSpPr>
        <p:spPr>
          <a:xfrm flipH="1">
            <a:off x="1943974" y="3657600"/>
            <a:ext cx="570626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Content Placeholder 3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CACF1B-0080-8044-8F4C-037D353437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65" y="3667513"/>
            <a:ext cx="269361" cy="340925"/>
          </a:xfrm>
        </p:spPr>
      </p:pic>
      <p:pic>
        <p:nvPicPr>
          <p:cNvPr id="37" name="Picture 3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C27025-DA60-CE45-A915-4CC9F5762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20" y="2347666"/>
            <a:ext cx="799680" cy="476110"/>
          </a:xfrm>
          <a:prstGeom prst="rect">
            <a:avLst/>
          </a:prstGeom>
        </p:spPr>
      </p:pic>
      <p:pic>
        <p:nvPicPr>
          <p:cNvPr id="38" name="Picture 3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3642CA-3AB9-3D47-AD3B-061DD78ED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316162"/>
            <a:ext cx="838200" cy="511277"/>
          </a:xfrm>
          <a:prstGeom prst="rect">
            <a:avLst/>
          </a:prstGeom>
        </p:spPr>
      </p:pic>
      <p:sp>
        <p:nvSpPr>
          <p:cNvPr id="41" name="Can 40">
            <a:extLst>
              <a:ext uri="{FF2B5EF4-FFF2-40B4-BE49-F238E27FC236}">
                <a16:creationId xmlns:a16="http://schemas.microsoft.com/office/drawing/2014/main" id="{9DF61AD0-C2C5-C14C-BFA4-642F900B4FE5}"/>
              </a:ext>
            </a:extLst>
          </p:cNvPr>
          <p:cNvSpPr/>
          <p:nvPr/>
        </p:nvSpPr>
        <p:spPr>
          <a:xfrm>
            <a:off x="4790914" y="3017509"/>
            <a:ext cx="1082040" cy="114855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pic>
        <p:nvPicPr>
          <p:cNvPr id="42" name="Content Placeholder 3">
            <a:extLst>
              <a:ext uri="{FF2B5EF4-FFF2-40B4-BE49-F238E27FC236}">
                <a16:creationId xmlns:a16="http://schemas.microsoft.com/office/drawing/2014/main" id="{5D06A429-8362-6744-9D15-0E2A9D607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0645" y="2857054"/>
            <a:ext cx="1700980" cy="1844909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71E6B9C-A05D-574C-83A4-BB7C09319301}"/>
              </a:ext>
            </a:extLst>
          </p:cNvPr>
          <p:cNvCxnSpPr>
            <a:cxnSpLocks/>
          </p:cNvCxnSpPr>
          <p:nvPr/>
        </p:nvCxnSpPr>
        <p:spPr>
          <a:xfrm flipH="1">
            <a:off x="6253956" y="3429000"/>
            <a:ext cx="5706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E416E9F-A101-8643-B91B-C3252A32FA86}"/>
              </a:ext>
            </a:extLst>
          </p:cNvPr>
          <p:cNvCxnSpPr>
            <a:cxnSpLocks/>
          </p:cNvCxnSpPr>
          <p:nvPr/>
        </p:nvCxnSpPr>
        <p:spPr>
          <a:xfrm flipH="1">
            <a:off x="6253954" y="3657600"/>
            <a:ext cx="570626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62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857E-AB53-414C-948A-EA6E398C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B9F2978-2FB5-B643-A3E1-43B62D32C8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sensitivity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 of a query Q is the maximum the answer to Q can possibly change between two databases that differ only by one person</a:t>
                </a:r>
              </a:p>
              <a:p>
                <a:endParaRPr lang="en-US" dirty="0"/>
              </a:p>
              <a:p>
                <a:r>
                  <a:rPr lang="en-US" dirty="0"/>
                  <a:t>Q = number of people taller than 6 ft </a:t>
                </a:r>
              </a:p>
              <a:p>
                <a:r>
                  <a:rPr lang="en-US" dirty="0"/>
                  <a:t>Q = maximum height of a person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B9F2978-2FB5-B643-A3E1-43B62D32C8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1302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E3D012-5681-9343-8505-3610A631B297}"/>
                  </a:ext>
                </a:extLst>
              </p:cNvPr>
              <p:cNvSpPr/>
              <p:nvPr/>
            </p:nvSpPr>
            <p:spPr>
              <a:xfrm>
                <a:off x="6248400" y="3198167"/>
                <a:ext cx="10224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E3D012-5681-9343-8505-3610A631B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198167"/>
                <a:ext cx="1022459" cy="461665"/>
              </a:xfrm>
              <a:prstGeom prst="rect">
                <a:avLst/>
              </a:prstGeom>
              <a:blipFill>
                <a:blip r:embed="rId3"/>
                <a:stretch>
                  <a:fillRect l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F84C4A-7705-9A40-B3DE-6600382B519F}"/>
                  </a:ext>
                </a:extLst>
              </p:cNvPr>
              <p:cNvSpPr/>
              <p:nvPr/>
            </p:nvSpPr>
            <p:spPr>
              <a:xfrm>
                <a:off x="6248400" y="3659832"/>
                <a:ext cx="11923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F84C4A-7705-9A40-B3DE-6600382B5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659832"/>
                <a:ext cx="1192378" cy="461665"/>
              </a:xfrm>
              <a:prstGeom prst="rect">
                <a:avLst/>
              </a:prstGeom>
              <a:blipFill>
                <a:blip r:embed="rId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6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7D6E-2B6D-5848-A8CE-B1CA6905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2: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197D-7DB5-3348-B519-B5E093B11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you have a database containing the heights of 100 users specified in inches. You may assume that all heights are between 48 in and 96in.</a:t>
            </a:r>
          </a:p>
          <a:p>
            <a:endParaRPr lang="en-US" dirty="0"/>
          </a:p>
          <a:p>
            <a:r>
              <a:rPr lang="en-US" dirty="0"/>
              <a:t>What is the sensitivity of the following queries?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number of people who are 5' 4"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median height in the dataset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The mean height in the dataset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D0DE5C-3F4C-4C42-ACB9-FC9F6A28C847}"/>
                  </a:ext>
                </a:extLst>
              </p:cNvPr>
              <p:cNvSpPr/>
              <p:nvPr/>
            </p:nvSpPr>
            <p:spPr>
              <a:xfrm>
                <a:off x="5486400" y="3581400"/>
                <a:ext cx="10224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D0DE5C-3F4C-4C42-ACB9-FC9F6A28C8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3581400"/>
                <a:ext cx="1022459" cy="461665"/>
              </a:xfrm>
              <a:prstGeom prst="rect">
                <a:avLst/>
              </a:prstGeom>
              <a:blipFill>
                <a:blip r:embed="rId2"/>
                <a:stretch>
                  <a:fillRect l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A75F664-2842-2745-84E3-CE9663757056}"/>
                  </a:ext>
                </a:extLst>
              </p:cNvPr>
              <p:cNvSpPr/>
              <p:nvPr/>
            </p:nvSpPr>
            <p:spPr>
              <a:xfrm>
                <a:off x="5486400" y="3962400"/>
                <a:ext cx="11923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A75F664-2842-2745-84E3-CE9663757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3962400"/>
                <a:ext cx="1192378" cy="461665"/>
              </a:xfrm>
              <a:prstGeom prst="rect">
                <a:avLst/>
              </a:prstGeom>
              <a:blipFill>
                <a:blip r:embed="rId3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16E8A5-3989-AB4F-BD64-7ECB817A88D7}"/>
                  </a:ext>
                </a:extLst>
              </p:cNvPr>
              <p:cNvSpPr/>
              <p:nvPr/>
            </p:nvSpPr>
            <p:spPr>
              <a:xfrm>
                <a:off x="5486400" y="4377035"/>
                <a:ext cx="12548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.48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16E8A5-3989-AB4F-BD64-7ECB817A8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4377035"/>
                <a:ext cx="1254895" cy="461665"/>
              </a:xfrm>
              <a:prstGeom prst="rect">
                <a:avLst/>
              </a:prstGeom>
              <a:blipFill>
                <a:blip r:embed="rId4"/>
                <a:stretch>
                  <a:fillRect l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53A4EEB-905F-8852-2CA0-A255C216169B}"/>
              </a:ext>
            </a:extLst>
          </p:cNvPr>
          <p:cNvSpPr/>
          <p:nvPr/>
        </p:nvSpPr>
        <p:spPr>
          <a:xfrm>
            <a:off x="5410200" y="3657600"/>
            <a:ext cx="1981200" cy="1181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F8FBE2-87DA-6445-BFEA-4E3D5B7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Distribution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A16C30B-01B0-794C-9E42-0221202DD26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2133600"/>
                <a:ext cx="4724400" cy="4258056"/>
              </a:xfrm>
            </p:spPr>
            <p:txBody>
              <a:bodyPr/>
              <a:lstStyle/>
              <a:p>
                <a:r>
                  <a:rPr lang="en-US" dirty="0"/>
                  <a:t>Lap(b) is the probability distribution with the property that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𝐿𝑎𝑝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A16C30B-01B0-794C-9E42-0221202DD2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2133600"/>
                <a:ext cx="4724400" cy="4258056"/>
              </a:xfrm>
              <a:blipFill>
                <a:blip r:embed="rId2"/>
                <a:stretch>
                  <a:fillRect l="-1877" t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11" descr="A picture containing light&#10;&#10;Description automatically generated">
            <a:extLst>
              <a:ext uri="{FF2B5EF4-FFF2-40B4-BE49-F238E27FC236}">
                <a16:creationId xmlns:a16="http://schemas.microsoft.com/office/drawing/2014/main" id="{BC3EEBCD-C689-6D4B-B44D-FC889974C0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81200"/>
            <a:ext cx="4038600" cy="3032056"/>
          </a:xfrm>
        </p:spPr>
      </p:pic>
    </p:spTree>
    <p:extLst>
      <p:ext uri="{BB962C8B-B14F-4D97-AF65-F5344CB8AC3E}">
        <p14:creationId xmlns:p14="http://schemas.microsoft.com/office/powerpoint/2010/main" val="3864639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4BD6-1FFB-964F-974B-A59B1467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0C5824-9C7A-4547-8400-F005525582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4876800"/>
              </a:xfrm>
            </p:spPr>
            <p:txBody>
              <a:bodyPr/>
              <a:lstStyle/>
              <a:p>
                <a:r>
                  <a:rPr lang="en-US" dirty="0"/>
                  <a:t>Given a query Q on a database D that has sensitivity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, respond with Q(D)+Y where Y is drawn from the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𝐿𝑎𝑝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Theorem: this mechanism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-differential privacy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0C5824-9C7A-4547-8400-F005525582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4876800"/>
              </a:xfrm>
              <a:blipFill>
                <a:blip r:embed="rId2"/>
                <a:stretch>
                  <a:fillRect l="-751" t="-1302" r="-1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17E5DF-3C0F-6A46-9F3D-9719FA2F5D66}"/>
                  </a:ext>
                </a:extLst>
              </p:cNvPr>
              <p:cNvSpPr/>
              <p:nvPr/>
            </p:nvSpPr>
            <p:spPr>
              <a:xfrm>
                <a:off x="5029200" y="3333072"/>
                <a:ext cx="2571986" cy="12895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17E5DF-3C0F-6A46-9F3D-9719FA2F5D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333072"/>
                <a:ext cx="2571986" cy="1289520"/>
              </a:xfrm>
              <a:prstGeom prst="rect">
                <a:avLst/>
              </a:prstGeom>
              <a:blipFill>
                <a:blip r:embed="rId3"/>
                <a:stretch>
                  <a:fillRect b="-4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2B424EE-5992-B344-ABD2-52108DFADF6E}"/>
                  </a:ext>
                </a:extLst>
              </p:cNvPr>
              <p:cNvSpPr/>
              <p:nvPr/>
            </p:nvSpPr>
            <p:spPr>
              <a:xfrm>
                <a:off x="2362200" y="4618844"/>
                <a:ext cx="2727670" cy="603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2B424EE-5992-B344-ABD2-52108DFADF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618844"/>
                <a:ext cx="2727670" cy="6033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9E3C84-A88E-9543-8656-7B66E91F5CA7}"/>
                  </a:ext>
                </a:extLst>
              </p:cNvPr>
              <p:cNvSpPr/>
              <p:nvPr/>
            </p:nvSpPr>
            <p:spPr>
              <a:xfrm>
                <a:off x="-990430" y="3637707"/>
                <a:ext cx="4419430" cy="680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=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9E3C84-A88E-9543-8656-7B66E91F5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0430" y="3637707"/>
                <a:ext cx="4419430" cy="680251"/>
              </a:xfrm>
              <a:prstGeom prst="rect">
                <a:avLst/>
              </a:prstGeom>
              <a:blipFill>
                <a:blip r:embed="rId5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8D1B489-9649-EB44-9A9C-00E6999E7945}"/>
                  </a:ext>
                </a:extLst>
              </p:cNvPr>
              <p:cNvSpPr/>
              <p:nvPr/>
            </p:nvSpPr>
            <p:spPr>
              <a:xfrm>
                <a:off x="2362200" y="5366008"/>
                <a:ext cx="2866106" cy="482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8D1B489-9649-EB44-9A9C-00E6999E7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5366008"/>
                <a:ext cx="2866106" cy="482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CB4D7F8-04AA-D14E-B4B7-B3055CAF883B}"/>
                  </a:ext>
                </a:extLst>
              </p:cNvPr>
              <p:cNvSpPr/>
              <p:nvPr/>
            </p:nvSpPr>
            <p:spPr>
              <a:xfrm>
                <a:off x="2362200" y="5994688"/>
                <a:ext cx="1059456" cy="482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CB4D7F8-04AA-D14E-B4B7-B3055CAF8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5994688"/>
                <a:ext cx="1059456" cy="482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199130-EF7E-5542-ADB9-38D912A9FAC2}"/>
                  </a:ext>
                </a:extLst>
              </p:cNvPr>
              <p:cNvSpPr/>
              <p:nvPr/>
            </p:nvSpPr>
            <p:spPr>
              <a:xfrm>
                <a:off x="2362200" y="3624224"/>
                <a:ext cx="2843150" cy="680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=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)]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199130-EF7E-5542-ADB9-38D912A9F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624224"/>
                <a:ext cx="2843150" cy="680251"/>
              </a:xfrm>
              <a:prstGeom prst="rect">
                <a:avLst/>
              </a:prstGeom>
              <a:blipFill>
                <a:blip r:embed="rId8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06CDF20-A3D7-4D46-895D-C8B79DEA6FB0}"/>
                  </a:ext>
                </a:extLst>
              </p:cNvPr>
              <p:cNvSpPr/>
              <p:nvPr/>
            </p:nvSpPr>
            <p:spPr>
              <a:xfrm>
                <a:off x="7443658" y="3429000"/>
                <a:ext cx="1767983" cy="102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06CDF20-A3D7-4D46-895D-C8B79DEA6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658" y="3429000"/>
                <a:ext cx="1767983" cy="10224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1EDFD4-9FDF-B243-88BA-CB565440C5FB}"/>
                  </a:ext>
                </a:extLst>
              </p:cNvPr>
              <p:cNvSpPr/>
              <p:nvPr/>
            </p:nvSpPr>
            <p:spPr>
              <a:xfrm>
                <a:off x="5029200" y="4736342"/>
                <a:ext cx="2973955" cy="482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1EDFD4-9FDF-B243-88BA-CB565440C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736342"/>
                <a:ext cx="2973955" cy="4823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E1B975-FE68-CD4F-A8C2-DA2BA68E76F3}"/>
                  </a:ext>
                </a:extLst>
              </p:cNvPr>
              <p:cNvSpPr/>
              <p:nvPr/>
            </p:nvSpPr>
            <p:spPr>
              <a:xfrm>
                <a:off x="5029200" y="5369568"/>
                <a:ext cx="2377830" cy="482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E1B975-FE68-CD4F-A8C2-DA2BA68E76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369568"/>
                <a:ext cx="2377830" cy="4823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1DF0A61-31E1-2249-8EC4-63408D1BBCB6}"/>
                  </a:ext>
                </a:extLst>
              </p:cNvPr>
              <p:cNvSpPr/>
              <p:nvPr/>
            </p:nvSpPr>
            <p:spPr>
              <a:xfrm>
                <a:off x="3375394" y="6107668"/>
                <a:ext cx="701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1DF0A61-31E1-2249-8EC4-63408D1BB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394" y="6107668"/>
                <a:ext cx="70128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0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5F71-789A-C148-A254-60F64195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Response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368F1F6C-BC41-E04A-B0FA-BE54B5DEA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44241"/>
            <a:ext cx="1828800" cy="182880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474249-D875-2841-938D-1F5A288697E6}"/>
              </a:ext>
            </a:extLst>
          </p:cNvPr>
          <p:cNvCxnSpPr>
            <a:cxnSpLocks/>
          </p:cNvCxnSpPr>
          <p:nvPr/>
        </p:nvCxnSpPr>
        <p:spPr>
          <a:xfrm flipV="1">
            <a:off x="2362200" y="2057657"/>
            <a:ext cx="1348228" cy="819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39511F-BD75-A046-A634-C0D696F12CF6}"/>
                  </a:ext>
                </a:extLst>
              </p:cNvPr>
              <p:cNvSpPr txBox="1"/>
              <p:nvPr/>
            </p:nvSpPr>
            <p:spPr>
              <a:xfrm rot="20118486">
                <a:off x="2783945" y="2098362"/>
                <a:ext cx="2757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39511F-BD75-A046-A634-C0D696F12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18486">
                <a:off x="2783945" y="2098362"/>
                <a:ext cx="275717" cy="369332"/>
              </a:xfrm>
              <a:prstGeom prst="rect">
                <a:avLst/>
              </a:prstGeom>
              <a:blipFill>
                <a:blip r:embed="rId3"/>
                <a:stretch>
                  <a:fillRect l="-6250" r="-218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99921D94-D6DC-C846-BF71-35325B5A94E6}"/>
              </a:ext>
            </a:extLst>
          </p:cNvPr>
          <p:cNvSpPr/>
          <p:nvPr/>
        </p:nvSpPr>
        <p:spPr>
          <a:xfrm>
            <a:off x="3921273" y="1676400"/>
            <a:ext cx="1524000" cy="7625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Respond truthfully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C80B5C-6ACA-3847-B294-07616D06EA90}"/>
              </a:ext>
            </a:extLst>
          </p:cNvPr>
          <p:cNvCxnSpPr>
            <a:cxnSpLocks/>
          </p:cNvCxnSpPr>
          <p:nvPr/>
        </p:nvCxnSpPr>
        <p:spPr>
          <a:xfrm>
            <a:off x="2362200" y="3199886"/>
            <a:ext cx="1371602" cy="821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E1AF6E-DFAB-EB4B-BE00-27F001A288AB}"/>
                  </a:ext>
                </a:extLst>
              </p:cNvPr>
              <p:cNvSpPr txBox="1"/>
              <p:nvPr/>
            </p:nvSpPr>
            <p:spPr>
              <a:xfrm rot="1911623">
                <a:off x="2752850" y="3218854"/>
                <a:ext cx="9301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E1AF6E-DFAB-EB4B-BE00-27F001A28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1623">
                <a:off x="2752850" y="3218854"/>
                <a:ext cx="930173" cy="369332"/>
              </a:xfrm>
              <a:prstGeom prst="rect">
                <a:avLst/>
              </a:prstGeom>
              <a:blipFill>
                <a:blip r:embed="rId4"/>
                <a:stretch>
                  <a:fillRect l="-128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1BF6B845-AE34-9E49-AB33-11BD88F32042}"/>
              </a:ext>
            </a:extLst>
          </p:cNvPr>
          <p:cNvSpPr/>
          <p:nvPr/>
        </p:nvSpPr>
        <p:spPr>
          <a:xfrm>
            <a:off x="3921273" y="3641486"/>
            <a:ext cx="1524000" cy="7625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flip a coin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F6A8F3-4D3F-184E-8CCE-D9233D459813}"/>
              </a:ext>
            </a:extLst>
          </p:cNvPr>
          <p:cNvCxnSpPr>
            <a:cxnSpLocks/>
          </p:cNvCxnSpPr>
          <p:nvPr/>
        </p:nvCxnSpPr>
        <p:spPr>
          <a:xfrm flipV="1">
            <a:off x="5632744" y="3142673"/>
            <a:ext cx="1524000" cy="7609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0C3C54-C333-6042-900F-66E9D500A3D2}"/>
                  </a:ext>
                </a:extLst>
              </p:cNvPr>
              <p:cNvSpPr txBox="1"/>
              <p:nvPr/>
            </p:nvSpPr>
            <p:spPr>
              <a:xfrm rot="20118486">
                <a:off x="5994573" y="2854151"/>
                <a:ext cx="26930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0C3C54-C333-6042-900F-66E9D500A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18486">
                <a:off x="5994573" y="2854151"/>
                <a:ext cx="269304" cy="691471"/>
              </a:xfrm>
              <a:prstGeom prst="rect">
                <a:avLst/>
              </a:prstGeom>
              <a:blipFill>
                <a:blip r:embed="rId5"/>
                <a:stretch>
                  <a:fillRect l="-11628" t="-3390" r="-16279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958D4A-4CBA-AA47-9767-1B54C1C14E95}"/>
              </a:ext>
            </a:extLst>
          </p:cNvPr>
          <p:cNvCxnSpPr>
            <a:cxnSpLocks/>
          </p:cNvCxnSpPr>
          <p:nvPr/>
        </p:nvCxnSpPr>
        <p:spPr>
          <a:xfrm>
            <a:off x="5632744" y="4225889"/>
            <a:ext cx="1371602" cy="821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D03A38-C930-DA4C-BBCE-2AAC4DB68C25}"/>
                  </a:ext>
                </a:extLst>
              </p:cNvPr>
              <p:cNvSpPr txBox="1"/>
              <p:nvPr/>
            </p:nvSpPr>
            <p:spPr>
              <a:xfrm rot="1911623">
                <a:off x="6114144" y="3928283"/>
                <a:ext cx="930173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D03A38-C930-DA4C-BBCE-2AAC4DB68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1623">
                <a:off x="6114144" y="3928283"/>
                <a:ext cx="930173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981B3EA-DE4A-B841-9BB6-BFBB6AC75EE5}"/>
              </a:ext>
            </a:extLst>
          </p:cNvPr>
          <p:cNvSpPr/>
          <p:nvPr/>
        </p:nvSpPr>
        <p:spPr>
          <a:xfrm>
            <a:off x="7365756" y="2760644"/>
            <a:ext cx="1524000" cy="7625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"yes"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3B6EED-608E-A64F-862F-C751A26E7624}"/>
              </a:ext>
            </a:extLst>
          </p:cNvPr>
          <p:cNvSpPr/>
          <p:nvPr/>
        </p:nvSpPr>
        <p:spPr>
          <a:xfrm>
            <a:off x="7365756" y="4666416"/>
            <a:ext cx="1524000" cy="7625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"no"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FAB1FC-D47D-7D45-82F4-6E974F0091ED}"/>
                  </a:ext>
                </a:extLst>
              </p:cNvPr>
              <p:cNvSpPr txBox="1"/>
              <p:nvPr/>
            </p:nvSpPr>
            <p:spPr>
              <a:xfrm>
                <a:off x="635802" y="5163500"/>
                <a:ext cx="31666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FAB1FC-D47D-7D45-82F4-6E974F009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02" y="5163500"/>
                <a:ext cx="3166636" cy="369332"/>
              </a:xfrm>
              <a:prstGeom prst="rect">
                <a:avLst/>
              </a:prstGeom>
              <a:blipFill>
                <a:blip r:embed="rId7"/>
                <a:stretch>
                  <a:fillRect l="-2400" r="-2800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9CE5D1-D36B-F44B-BBC7-D09339EA5287}"/>
                  </a:ext>
                </a:extLst>
              </p:cNvPr>
              <p:cNvSpPr/>
              <p:nvPr/>
            </p:nvSpPr>
            <p:spPr>
              <a:xfrm>
                <a:off x="635802" y="5883171"/>
                <a:ext cx="77461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Theorem: this mechanism satisfies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-differential privacy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9CE5D1-D36B-F44B-BBC7-D09339EA5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02" y="5883171"/>
                <a:ext cx="7746197" cy="461665"/>
              </a:xfrm>
              <a:prstGeom prst="rect">
                <a:avLst/>
              </a:prstGeom>
              <a:blipFill>
                <a:blip r:embed="rId8"/>
                <a:stretch>
                  <a:fillRect l="-1146" t="-11111" r="-164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9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 animBg="1"/>
      <p:bldP spid="19" grpId="0"/>
      <p:bldP spid="21" grpId="0"/>
      <p:bldP spid="22" grpId="0" animBg="1"/>
      <p:bldP spid="23" grpId="0" animBg="1"/>
      <p:bldP spid="25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FB5E-71A4-BC4F-947C-28433CD2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54242-F60A-D64A-BB81-A359E56BB5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Theorem: this mechanism satisfies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-differential privacy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54242-F60A-D64A-BB81-A359E56BB5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C5D926A-68B8-454C-A58F-6FD660AAF6CE}"/>
                  </a:ext>
                </a:extLst>
              </p:cNvPr>
              <p:cNvSpPr/>
              <p:nvPr/>
            </p:nvSpPr>
            <p:spPr>
              <a:xfrm>
                <a:off x="533400" y="2209800"/>
                <a:ext cx="4419430" cy="679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Bob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Bob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C5D926A-68B8-454C-A58F-6FD660AAF6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09800"/>
                <a:ext cx="4419430" cy="679032"/>
              </a:xfrm>
              <a:prstGeom prst="rect">
                <a:avLst/>
              </a:prstGeom>
              <a:blipFill>
                <a:blip r:embed="rId3"/>
                <a:stretch>
                  <a:fillRect t="-3774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F3A635-79AD-F741-8B1B-B545614D85B1}"/>
                  </a:ext>
                </a:extLst>
              </p:cNvPr>
              <p:cNvSpPr/>
              <p:nvPr/>
            </p:nvSpPr>
            <p:spPr>
              <a:xfrm>
                <a:off x="1772587" y="3200400"/>
                <a:ext cx="6877987" cy="679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𝐵𝑜𝑏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⋅…⋅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𝐵𝑜𝑏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⋅…⋅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F3A635-79AD-F741-8B1B-B545614D8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587" y="3200400"/>
                <a:ext cx="6877987" cy="679032"/>
              </a:xfrm>
              <a:prstGeom prst="rect">
                <a:avLst/>
              </a:prstGeom>
              <a:blipFill>
                <a:blip r:embed="rId4"/>
                <a:stretch>
                  <a:fillRect t="-1887" r="-295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CEC4652-EB11-9042-A2B3-240A7CC595E9}"/>
                  </a:ext>
                </a:extLst>
              </p:cNvPr>
              <p:cNvSpPr/>
              <p:nvPr/>
            </p:nvSpPr>
            <p:spPr>
              <a:xfrm>
                <a:off x="1772586" y="4007268"/>
                <a:ext cx="2286001" cy="679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𝐵𝑜𝑏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Pr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𝐵𝑜𝑏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CEC4652-EB11-9042-A2B3-240A7CC59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586" y="4007268"/>
                <a:ext cx="2286001" cy="679032"/>
              </a:xfrm>
              <a:prstGeom prst="rect">
                <a:avLst/>
              </a:prstGeom>
              <a:blipFill>
                <a:blip r:embed="rId5"/>
                <a:stretch>
                  <a:fillRect t="-1852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DBFFEC-6944-A64C-BDB7-CF20841495C4}"/>
                  </a:ext>
                </a:extLst>
              </p:cNvPr>
              <p:cNvSpPr/>
              <p:nvPr/>
            </p:nvSpPr>
            <p:spPr>
              <a:xfrm>
                <a:off x="1806314" y="4762500"/>
                <a:ext cx="1795073" cy="101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⋅1+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⋅0+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DBFFEC-6944-A64C-BDB7-CF2084149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314" y="4762500"/>
                <a:ext cx="1795073" cy="1013804"/>
              </a:xfrm>
              <a:prstGeom prst="rect">
                <a:avLst/>
              </a:prstGeom>
              <a:blipFill>
                <a:blip r:embed="rId6"/>
                <a:stretch>
                  <a:fillRect r="-18440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EC3229-AB42-9242-AAEF-BF0E5CB1083E}"/>
                  </a:ext>
                </a:extLst>
              </p:cNvPr>
              <p:cNvSpPr/>
              <p:nvPr/>
            </p:nvSpPr>
            <p:spPr>
              <a:xfrm>
                <a:off x="3784220" y="4762500"/>
                <a:ext cx="1795073" cy="101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EC3229-AB42-9242-AAEF-BF0E5CB10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220" y="4762500"/>
                <a:ext cx="1795073" cy="1013804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CD3AFD-AA79-8F40-94A1-6847BBCE5439}"/>
                  </a:ext>
                </a:extLst>
              </p:cNvPr>
              <p:cNvSpPr/>
              <p:nvPr/>
            </p:nvSpPr>
            <p:spPr>
              <a:xfrm>
                <a:off x="5049187" y="4931136"/>
                <a:ext cx="1795073" cy="676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CD3AFD-AA79-8F40-94A1-6847BBCE5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187" y="4931136"/>
                <a:ext cx="1795073" cy="676532"/>
              </a:xfrm>
              <a:prstGeom prst="rect">
                <a:avLst/>
              </a:prstGeom>
              <a:blipFill>
                <a:blip r:embed="rId8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507CFA-DF53-E34D-A7B7-CFF5EDF4654E}"/>
                  </a:ext>
                </a:extLst>
              </p:cNvPr>
              <p:cNvSpPr/>
              <p:nvPr/>
            </p:nvSpPr>
            <p:spPr>
              <a:xfrm>
                <a:off x="1467787" y="5819154"/>
                <a:ext cx="1795073" cy="525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507CFA-DF53-E34D-A7B7-CFF5EDF465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87" y="5819154"/>
                <a:ext cx="1795073" cy="5252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97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in action…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7" y="1981200"/>
            <a:ext cx="4198273" cy="372193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06" y="1524000"/>
            <a:ext cx="2089565" cy="208956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F93FFBB-157F-DC42-94FA-D1BC0426C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2653" y="4210977"/>
            <a:ext cx="3131726" cy="828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B0AFA-105A-3442-8033-B83DD2EB2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229609"/>
            <a:ext cx="4198273" cy="1578551"/>
          </a:xfrm>
          <a:prstGeom prst="rect">
            <a:avLst/>
          </a:prstGeom>
        </p:spPr>
      </p:pic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14CFE70E-FC8C-064B-A832-D0758AD42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85" y="2105779"/>
            <a:ext cx="2079592" cy="20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Privacy</a:t>
            </a:r>
            <a:r>
              <a:rPr lang="en-US" dirty="0"/>
              <a:t> concerns information about individuals (people, organizations, etc.)</a:t>
            </a:r>
            <a:endParaRPr lang="en-US" i="1" dirty="0"/>
          </a:p>
          <a:p>
            <a:r>
              <a:rPr lang="en-US" dirty="0"/>
              <a:t>Often construed as legal right</a:t>
            </a:r>
          </a:p>
          <a:p>
            <a:r>
              <a:rPr lang="en-US" i="1" dirty="0"/>
              <a:t>Privacy</a:t>
            </a:r>
            <a:r>
              <a:rPr lang="en-US" dirty="0"/>
              <a:t> is not a synonym for confidentiality or for secrecy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5151-9D71-4887-8220-0DD27A69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pic>
        <p:nvPicPr>
          <p:cNvPr id="6" name="Content Placeholder 5" descr="Cartoon of a cartoon of two people sitting in a chair&#10;&#10;AI-generated content may be incorrect.">
            <a:extLst>
              <a:ext uri="{FF2B5EF4-FFF2-40B4-BE49-F238E27FC236}">
                <a16:creationId xmlns:a16="http://schemas.microsoft.com/office/drawing/2014/main" id="{43024DE4-FA1C-5977-75E4-54E466764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>
            <a:off x="2621280" y="1600200"/>
            <a:ext cx="3901440" cy="4724400"/>
          </a:xfrm>
        </p:spPr>
      </p:pic>
    </p:spTree>
    <p:extLst>
      <p:ext uri="{BB962C8B-B14F-4D97-AF65-F5344CB8AC3E}">
        <p14:creationId xmlns:p14="http://schemas.microsoft.com/office/powerpoint/2010/main" val="102495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122" descr="A drawing of a person. They have a box that says &quot;want to share&quot; leading to the words &quot;can see&quot; and &quot;public eyes.&quot; They have another box labeled &quot;do not wat to share&quot; leading to &quot;cannot see.&quot;"/>
          <p:cNvPicPr preferRelativeResize="0"/>
          <p:nvPr/>
        </p:nvPicPr>
        <p:blipFill rotWithShape="1">
          <a:blip r:embed="rId3">
            <a:alphaModFix/>
          </a:blip>
          <a:srcRect t="7742" b="7097"/>
          <a:stretch/>
        </p:blipFill>
        <p:spPr>
          <a:xfrm>
            <a:off x="0" y="585216"/>
            <a:ext cx="4191001" cy="261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122"/>
          <p:cNvSpPr txBox="1">
            <a:spLocks noGrp="1"/>
          </p:cNvSpPr>
          <p:nvPr>
            <p:ph type="title"/>
          </p:nvPr>
        </p:nvSpPr>
        <p:spPr>
          <a:xfrm>
            <a:off x="4191001" y="799932"/>
            <a:ext cx="2438400" cy="2085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 dirty="0">
                <a:latin typeface="+mn-lt"/>
              </a:rPr>
              <a:t>People have right to keep what they do not want to share invisible. 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– AC, age 24</a:t>
            </a:r>
            <a:endParaRPr dirty="0">
              <a:latin typeface="+mn-lt"/>
            </a:endParaRPr>
          </a:p>
        </p:txBody>
      </p:sp>
      <p:pic>
        <p:nvPicPr>
          <p:cNvPr id="2" name="Google Shape;1156;p120" descr="A drawing of four stick figures in separate blue bubbles. Green and red lines connect them in a network. ">
            <a:extLst>
              <a:ext uri="{FF2B5EF4-FFF2-40B4-BE49-F238E27FC236}">
                <a16:creationId xmlns:a16="http://schemas.microsoft.com/office/drawing/2014/main" id="{77526BBE-C622-C63C-AE8B-63AA1374BA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2200" y="3080934"/>
            <a:ext cx="3810000" cy="38532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57;p120">
            <a:extLst>
              <a:ext uri="{FF2B5EF4-FFF2-40B4-BE49-F238E27FC236}">
                <a16:creationId xmlns:a16="http://schemas.microsoft.com/office/drawing/2014/main" id="{DDE95D58-E8C0-F022-78FA-4328842E1A85}"/>
              </a:ext>
            </a:extLst>
          </p:cNvPr>
          <p:cNvSpPr txBox="1">
            <a:spLocks/>
          </p:cNvSpPr>
          <p:nvPr/>
        </p:nvSpPr>
        <p:spPr>
          <a:xfrm>
            <a:off x="6139602" y="3099816"/>
            <a:ext cx="3004398" cy="45518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kern="1200" spc="-100" baseline="0">
                <a:solidFill>
                  <a:schemeClr val="tx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Privacy is a network: I share what I want with whom I want and trust and what matches with those in the network…. 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Green = share.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Red = don't.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 </a:t>
            </a:r>
            <a:endParaRPr/>
          </a:p>
        </p:txBody>
      </p:sp>
      <p:sp>
        <p:nvSpPr>
          <p:cNvPr id="1139" name="Google Shape;1139;p117"/>
          <p:cNvSpPr txBox="1">
            <a:spLocks noGrp="1"/>
          </p:cNvSpPr>
          <p:nvPr>
            <p:ph sz="half" idx="1"/>
          </p:nvPr>
        </p:nvSpPr>
        <p:spPr>
          <a:xfrm>
            <a:off x="457200" y="1758696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3200"/>
              <a:buNone/>
            </a:pPr>
            <a:r>
              <a:rPr lang="en-US" dirty="0"/>
              <a:t>Privacy is the claim of individuals, groups or institutions to determine for themselves when, how, and to what extent information about them is communicated to others.</a:t>
            </a:r>
            <a:endParaRPr dirty="0"/>
          </a:p>
          <a:p>
            <a:pPr marL="0" indent="0" algn="r">
              <a:spcBef>
                <a:spcPts val="1800"/>
              </a:spcBef>
              <a:buSzPts val="3200"/>
              <a:buNone/>
            </a:pPr>
            <a:r>
              <a:rPr lang="en-US" dirty="0"/>
              <a:t>– Alan Westin </a:t>
            </a:r>
            <a:br>
              <a:rPr lang="en-US" dirty="0"/>
            </a:br>
            <a:endParaRPr dirty="0"/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2254C655-0D79-6055-6DC3-46A38EF97D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7873"/>
          <a:stretch/>
        </p:blipFill>
        <p:spPr>
          <a:xfrm>
            <a:off x="5221434" y="1752793"/>
            <a:ext cx="3465365" cy="4199951"/>
          </a:xfr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6EFEDC-B5D5-EF41-2774-2372ECEE6EA0}"/>
              </a:ext>
            </a:extLst>
          </p:cNvPr>
          <p:cNvSpPr txBox="1">
            <a:spLocks/>
          </p:cNvSpPr>
          <p:nvPr/>
        </p:nvSpPr>
        <p:spPr>
          <a:xfrm>
            <a:off x="457199" y="762193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Privacy and Freedom (1967)</a:t>
            </a:r>
          </a:p>
        </p:txBody>
      </p:sp>
    </p:spTree>
    <p:extLst>
      <p:ext uri="{BB962C8B-B14F-4D97-AF65-F5344CB8AC3E}">
        <p14:creationId xmlns:p14="http://schemas.microsoft.com/office/powerpoint/2010/main" val="237203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442-B797-392A-65ED-4FFF0C2B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Settings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A49609F1-6F7D-0E5B-4C3E-1D3585B7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4856"/>
            <a:ext cx="2390854" cy="5181600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B37A6757-61FA-A20E-8F5C-4A3B60EB5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1524000"/>
            <a:ext cx="2390854" cy="5181600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34C41A28-90B6-6FA7-9A1C-987101F79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73" y="1514856"/>
            <a:ext cx="239085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1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777C-6A15-1657-67F4-1303A474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Opt-outs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BBCB631-0060-DFEC-A2A8-E3677B97A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" y="1300198"/>
            <a:ext cx="4209007" cy="3257185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AB7C4D7-71B4-B12F-DBE8-831D87D00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48" y="1676400"/>
            <a:ext cx="3915437" cy="3030003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09ABEE3-F1C9-61F0-6589-96D35F5BF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6" y="2004538"/>
            <a:ext cx="3915437" cy="303000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F1CDB4F-60D9-37EE-2720-8955A0292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10" y="3244118"/>
            <a:ext cx="3915438" cy="303000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89F50CF-4ABF-73FC-DA32-7C99D5293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39" y="3613882"/>
            <a:ext cx="3915437" cy="303000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DE224CB-1ABB-1F59-D62A-E34EEA9C2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3970007"/>
            <a:ext cx="3915437" cy="30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B835-19EB-184B-9452-060062D8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Opt-outs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B54882-4FE7-E444-80F7-0018E575F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32000"/>
            <a:ext cx="6096000" cy="401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D3B93-310A-A24C-AE70-5F38FD782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137888"/>
            <a:ext cx="8713750" cy="840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937554-17F0-F44E-AF13-EC6A8BAF5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50" y="1563650"/>
            <a:ext cx="6667500" cy="433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B69598-F935-A34A-B6EF-CFCFB8524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50" y="1466000"/>
            <a:ext cx="7683500" cy="482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512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0" descr="Image of a cookie consent banner that has a button for &quot;accept all cookies&quot; and a link for &quot;cookie settings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1524000"/>
            <a:ext cx="70104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D422C8-BC9D-2DD7-A2F0-C7273CD5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Opt-ins</a:t>
            </a:r>
          </a:p>
        </p:txBody>
      </p:sp>
      <p:pic>
        <p:nvPicPr>
          <p:cNvPr id="6" name="Google Shape;407;p31" descr="Cookie consent banner similar to the previous one but this one has the headline &quot;Taste the ulitmate buy whole foods online experience&quot; and says &quot;Don't worry, all of our cookies are made from the best quality organic ingredients!&quot;">
            <a:extLst>
              <a:ext uri="{FF2B5EF4-FFF2-40B4-BE49-F238E27FC236}">
                <a16:creationId xmlns:a16="http://schemas.microsoft.com/office/drawing/2014/main" id="{B8546090-6D9C-59FB-3963-A04898D753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1737639"/>
            <a:ext cx="8839198" cy="338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13;p32" descr="Akami cookie consent preference center uses multiple pages">
            <a:extLst>
              <a:ext uri="{FF2B5EF4-FFF2-40B4-BE49-F238E27FC236}">
                <a16:creationId xmlns:a16="http://schemas.microsoft.com/office/drawing/2014/main" id="{EA653DB3-F644-3D44-6B04-17721F6A58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5400" y="762000"/>
            <a:ext cx="65532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19;p33" descr="ExLibris cookie consent banner has a lot of buttons and a slider">
            <a:extLst>
              <a:ext uri="{FF2B5EF4-FFF2-40B4-BE49-F238E27FC236}">
                <a16:creationId xmlns:a16="http://schemas.microsoft.com/office/drawing/2014/main" id="{CFE743AE-242E-C07C-696C-D2DDF5D93F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700" y="838200"/>
            <a:ext cx="86106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Clarity">
  <a:themeElements>
    <a:clrScheme name="AExam">
      <a:dk1>
        <a:sysClr val="windowText" lastClr="000000"/>
      </a:dk1>
      <a:lt1>
        <a:sysClr val="window" lastClr="FFFFFF"/>
      </a:lt1>
      <a:dk2>
        <a:srgbClr val="000000"/>
      </a:dk2>
      <a:lt2>
        <a:srgbClr val="A5A5A5"/>
      </a:lt2>
      <a:accent1>
        <a:srgbClr val="A5A5A5"/>
      </a:accent1>
      <a:accent2>
        <a:srgbClr val="0070C0"/>
      </a:accent2>
      <a:accent3>
        <a:srgbClr val="00B050"/>
      </a:accent3>
      <a:accent4>
        <a:srgbClr val="FF0000"/>
      </a:accent4>
      <a:accent5>
        <a:srgbClr val="FFFFFF"/>
      </a:accent5>
      <a:accent6>
        <a:srgbClr val="FFFFFF"/>
      </a:accent6>
      <a:hlink>
        <a:srgbClr val="0070C0"/>
      </a:hlink>
      <a:folHlink>
        <a:srgbClr val="002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95FFB3-5D92-074E-B89D-542AE82BF1BE}" vid="{19B8E867-9DEE-184C-A40C-B4D7506C62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1223</Words>
  <Application>Microsoft Macintosh PowerPoint</Application>
  <PresentationFormat>On-screen Show (4:3)</PresentationFormat>
  <Paragraphs>334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Open Sans Light</vt:lpstr>
      <vt:lpstr>Clarity</vt:lpstr>
      <vt:lpstr>Lecture 21: Differential Privacy</vt:lpstr>
      <vt:lpstr>What is Privacy?</vt:lpstr>
      <vt:lpstr>Privacy</vt:lpstr>
      <vt:lpstr>People have right to keep what they do not want to share invisible.   – AC, age 24</vt:lpstr>
      <vt:lpstr> </vt:lpstr>
      <vt:lpstr>Privacy Settings</vt:lpstr>
      <vt:lpstr>Opt-outs</vt:lpstr>
      <vt:lpstr>Opt-outs </vt:lpstr>
      <vt:lpstr>Opt-ins</vt:lpstr>
      <vt:lpstr>Manipulation of privacy behavior</vt:lpstr>
      <vt:lpstr>PowerPoint Presentation</vt:lpstr>
      <vt:lpstr>Contextual Integrity</vt:lpstr>
      <vt:lpstr>General Guidelines</vt:lpstr>
      <vt:lpstr>General Data Protection Regulation</vt:lpstr>
      <vt:lpstr>Anonymity</vt:lpstr>
      <vt:lpstr>Deanonymization</vt:lpstr>
      <vt:lpstr>Deanonymization</vt:lpstr>
      <vt:lpstr>k-Anonymity</vt:lpstr>
      <vt:lpstr>Exercise 1: k-anonymity</vt:lpstr>
      <vt:lpstr>Database Privacy</vt:lpstr>
      <vt:lpstr>Defining Privacy: Try #1</vt:lpstr>
      <vt:lpstr>Differential Privacy</vt:lpstr>
      <vt:lpstr>Sensitivity</vt:lpstr>
      <vt:lpstr>Exercise 2: Sensitivity</vt:lpstr>
      <vt:lpstr>Laplacian Distribution </vt:lpstr>
      <vt:lpstr>Laplacian Mechanism</vt:lpstr>
      <vt:lpstr>Randomized Response</vt:lpstr>
      <vt:lpstr>Randomized Response</vt:lpstr>
      <vt:lpstr>DP in action…</vt:lpstr>
      <vt:lpstr>Differential Privacy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5: Privacy</dc:title>
  <dc:creator>Eleanor Birrell</dc:creator>
  <cp:lastModifiedBy>Eleanor Birrell</cp:lastModifiedBy>
  <cp:revision>34</cp:revision>
  <dcterms:created xsi:type="dcterms:W3CDTF">2020-09-02T14:23:21Z</dcterms:created>
  <dcterms:modified xsi:type="dcterms:W3CDTF">2026-04-08T21:31:04Z</dcterms:modified>
</cp:coreProperties>
</file>