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58" r:id="rId3"/>
    <p:sldId id="281" r:id="rId4"/>
    <p:sldId id="388" r:id="rId5"/>
    <p:sldId id="389" r:id="rId6"/>
    <p:sldId id="310" r:id="rId7"/>
    <p:sldId id="1315" r:id="rId8"/>
    <p:sldId id="1296" r:id="rId9"/>
    <p:sldId id="1316" r:id="rId10"/>
    <p:sldId id="1300" r:id="rId11"/>
    <p:sldId id="1320" r:id="rId12"/>
    <p:sldId id="1317" r:id="rId13"/>
    <p:sldId id="1318" r:id="rId14"/>
    <p:sldId id="400" r:id="rId15"/>
    <p:sldId id="1321" r:id="rId16"/>
    <p:sldId id="1301" r:id="rId17"/>
    <p:sldId id="1302" r:id="rId18"/>
    <p:sldId id="1304" r:id="rId19"/>
    <p:sldId id="1308" r:id="rId20"/>
    <p:sldId id="1310" r:id="rId21"/>
    <p:sldId id="1311" r:id="rId22"/>
    <p:sldId id="1312" r:id="rId23"/>
    <p:sldId id="1313" r:id="rId24"/>
    <p:sldId id="1322" r:id="rId25"/>
    <p:sldId id="399" r:id="rId26"/>
    <p:sldId id="1323" r:id="rId27"/>
    <p:sldId id="1324" r:id="rId28"/>
    <p:sldId id="315" r:id="rId29"/>
    <p:sldId id="395" r:id="rId30"/>
    <p:sldId id="427" r:id="rId31"/>
    <p:sldId id="428" r:id="rId32"/>
    <p:sldId id="429" r:id="rId33"/>
    <p:sldId id="430" r:id="rId34"/>
    <p:sldId id="316" r:id="rId35"/>
    <p:sldId id="1325" r:id="rId36"/>
    <p:sldId id="317" r:id="rId37"/>
    <p:sldId id="132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89452" autoAdjust="0"/>
  </p:normalViewPr>
  <p:slideViewPr>
    <p:cSldViewPr>
      <p:cViewPr varScale="1">
        <p:scale>
          <a:sx n="100" d="100"/>
          <a:sy n="100" d="100"/>
        </p:scale>
        <p:origin x="160" y="448"/>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4/6/26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4/1/26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13</a:t>
            </a:fld>
            <a:endParaRPr lang="en-US"/>
          </a:p>
        </p:txBody>
      </p:sp>
    </p:spTree>
    <p:extLst>
      <p:ext uri="{BB962C8B-B14F-4D97-AF65-F5344CB8AC3E}">
        <p14:creationId xmlns:p14="http://schemas.microsoft.com/office/powerpoint/2010/main" val="280554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15</a:t>
            </a:fld>
            <a:endParaRPr lang="en-US"/>
          </a:p>
        </p:txBody>
      </p:sp>
    </p:spTree>
    <p:extLst>
      <p:ext uri="{BB962C8B-B14F-4D97-AF65-F5344CB8AC3E}">
        <p14:creationId xmlns:p14="http://schemas.microsoft.com/office/powerpoint/2010/main" val="851061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y flows to x, restrictions imposed by </a:t>
            </a:r>
            <a:r>
              <a:rPr lang="el-GR" dirty="0"/>
              <a:t>Γ(</a:t>
            </a:r>
            <a:r>
              <a:rPr lang="en-US" dirty="0"/>
              <a:t>x</a:t>
            </a:r>
            <a:r>
              <a:rPr lang="el-GR" dirty="0"/>
              <a:t>)</a:t>
            </a:r>
            <a:r>
              <a:rPr lang="en-US" dirty="0"/>
              <a:t> should be at least as many as those imposed by </a:t>
            </a:r>
            <a:r>
              <a:rPr lang="el-GR" dirty="0"/>
              <a:t>Γ(</a:t>
            </a:r>
            <a:r>
              <a:rPr lang="en-US" dirty="0"/>
              <a:t>y</a:t>
            </a:r>
            <a:r>
              <a:rPr lang="el-GR" dirty="0"/>
              <a:t>)</a:t>
            </a:r>
            <a:r>
              <a:rPr lang="en-US" dirty="0"/>
              <a:t>.</a:t>
            </a:r>
          </a:p>
        </p:txBody>
      </p:sp>
      <p:sp>
        <p:nvSpPr>
          <p:cNvPr id="4" name="Slide Number Placeholder 3"/>
          <p:cNvSpPr>
            <a:spLocks noGrp="1"/>
          </p:cNvSpPr>
          <p:nvPr>
            <p:ph type="sldNum" sz="quarter" idx="10"/>
          </p:nvPr>
        </p:nvSpPr>
        <p:spPr/>
        <p:txBody>
          <a:bodyPr/>
          <a:lstStyle/>
          <a:p>
            <a:fld id="{B7975FD5-AB21-4C45-BFE8-1D3F02B463E2}" type="slidenum">
              <a:rPr lang="en-US" smtClean="0"/>
              <a:t>18</a:t>
            </a:fld>
            <a:endParaRPr lang="en-US"/>
          </a:p>
        </p:txBody>
      </p:sp>
    </p:spTree>
    <p:extLst>
      <p:ext uri="{BB962C8B-B14F-4D97-AF65-F5344CB8AC3E}">
        <p14:creationId xmlns:p14="http://schemas.microsoft.com/office/powerpoint/2010/main" val="2623348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Z&gt;0 and y&gt;0 is the context of green. Z&gt;o is the context of orange.</a:t>
            </a:r>
          </a:p>
        </p:txBody>
      </p:sp>
      <p:sp>
        <p:nvSpPr>
          <p:cNvPr id="4" name="Slide Number Placeholder 3"/>
          <p:cNvSpPr>
            <a:spLocks noGrp="1"/>
          </p:cNvSpPr>
          <p:nvPr>
            <p:ph type="sldNum" sz="quarter" idx="10"/>
          </p:nvPr>
        </p:nvSpPr>
        <p:spPr/>
        <p:txBody>
          <a:bodyPr/>
          <a:lstStyle/>
          <a:p>
            <a:fld id="{B7975FD5-AB21-4C45-BFE8-1D3F02B463E2}" type="slidenum">
              <a:rPr lang="en-US" smtClean="0"/>
              <a:t>22</a:t>
            </a:fld>
            <a:endParaRPr lang="en-US"/>
          </a:p>
        </p:txBody>
      </p:sp>
    </p:spTree>
    <p:extLst>
      <p:ext uri="{BB962C8B-B14F-4D97-AF65-F5344CB8AC3E}">
        <p14:creationId xmlns:p14="http://schemas.microsoft.com/office/powerpoint/2010/main" val="55798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Z&gt;0 and y&gt;0 is the context of green. Z&gt;o is the context of orange.</a:t>
            </a:r>
          </a:p>
        </p:txBody>
      </p:sp>
      <p:sp>
        <p:nvSpPr>
          <p:cNvPr id="4" name="Slide Number Placeholder 3"/>
          <p:cNvSpPr>
            <a:spLocks noGrp="1"/>
          </p:cNvSpPr>
          <p:nvPr>
            <p:ph type="sldNum" sz="quarter" idx="10"/>
          </p:nvPr>
        </p:nvSpPr>
        <p:spPr/>
        <p:txBody>
          <a:bodyPr/>
          <a:lstStyle/>
          <a:p>
            <a:fld id="{B7975FD5-AB21-4C45-BFE8-1D3F02B463E2}" type="slidenum">
              <a:rPr lang="en-US" smtClean="0"/>
              <a:t>23</a:t>
            </a:fld>
            <a:endParaRPr lang="en-US"/>
          </a:p>
        </p:txBody>
      </p:sp>
    </p:spTree>
    <p:extLst>
      <p:ext uri="{BB962C8B-B14F-4D97-AF65-F5344CB8AC3E}">
        <p14:creationId xmlns:p14="http://schemas.microsoft.com/office/powerpoint/2010/main" val="1397225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with an example</a:t>
            </a:r>
          </a:p>
        </p:txBody>
      </p:sp>
      <p:sp>
        <p:nvSpPr>
          <p:cNvPr id="4" name="Slide Number Placeholder 3"/>
          <p:cNvSpPr>
            <a:spLocks noGrp="1"/>
          </p:cNvSpPr>
          <p:nvPr>
            <p:ph type="sldNum" sz="quarter" idx="10"/>
          </p:nvPr>
        </p:nvSpPr>
        <p:spPr/>
        <p:txBody>
          <a:bodyPr/>
          <a:lstStyle/>
          <a:p>
            <a:fld id="{B7975FD5-AB21-4C45-BFE8-1D3F02B463E2}" type="slidenum">
              <a:rPr lang="en-US" smtClean="0"/>
              <a:t>26</a:t>
            </a:fld>
            <a:endParaRPr lang="en-US"/>
          </a:p>
        </p:txBody>
      </p:sp>
    </p:spTree>
    <p:extLst>
      <p:ext uri="{BB962C8B-B14F-4D97-AF65-F5344CB8AC3E}">
        <p14:creationId xmlns:p14="http://schemas.microsoft.com/office/powerpoint/2010/main" val="401815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with an example</a:t>
            </a:r>
          </a:p>
        </p:txBody>
      </p:sp>
      <p:sp>
        <p:nvSpPr>
          <p:cNvPr id="4" name="Slide Number Placeholder 3"/>
          <p:cNvSpPr>
            <a:spLocks noGrp="1"/>
          </p:cNvSpPr>
          <p:nvPr>
            <p:ph type="sldNum" sz="quarter" idx="10"/>
          </p:nvPr>
        </p:nvSpPr>
        <p:spPr/>
        <p:txBody>
          <a:bodyPr/>
          <a:lstStyle/>
          <a:p>
            <a:fld id="{B7975FD5-AB21-4C45-BFE8-1D3F02B463E2}" type="slidenum">
              <a:rPr lang="en-US" smtClean="0"/>
              <a:t>27</a:t>
            </a:fld>
            <a:endParaRPr lang="en-US"/>
          </a:p>
        </p:txBody>
      </p:sp>
    </p:spTree>
    <p:extLst>
      <p:ext uri="{BB962C8B-B14F-4D97-AF65-F5344CB8AC3E}">
        <p14:creationId xmlns:p14="http://schemas.microsoft.com/office/powerpoint/2010/main" val="705077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50000"/>
                    <a:lumOff val="50000"/>
                  </a:schemeClr>
                </a:solidFill>
              </a:rPr>
              <a:t>[Denning and Denning 1977]</a:t>
            </a:r>
          </a:p>
          <a:p>
            <a:r>
              <a:rPr lang="en-US" dirty="0"/>
              <a:t>VSI type system </a:t>
            </a:r>
            <a:r>
              <a:rPr lang="en-US" dirty="0">
                <a:solidFill>
                  <a:srgbClr val="7F7F7F"/>
                </a:solidFill>
              </a:rPr>
              <a:t>[</a:t>
            </a:r>
            <a:r>
              <a:rPr lang="en-US" dirty="0" err="1">
                <a:solidFill>
                  <a:srgbClr val="7F7F7F"/>
                </a:solidFill>
              </a:rPr>
              <a:t>Volpano</a:t>
            </a:r>
            <a:r>
              <a:rPr lang="en-US" dirty="0">
                <a:solidFill>
                  <a:srgbClr val="7F7F7F"/>
                </a:solidFill>
              </a:rPr>
              <a:t>, Smith, and Irvine 1996]</a:t>
            </a:r>
            <a:endParaRPr lang="en-US" dirty="0">
              <a:solidFill>
                <a:schemeClr val="tx1">
                  <a:lumMod val="50000"/>
                  <a:lumOff val="50000"/>
                </a:schemeClr>
              </a:solidFill>
            </a:endParaRPr>
          </a:p>
          <a:p>
            <a:r>
              <a:rPr lang="en-US" dirty="0"/>
              <a:t>Jif </a:t>
            </a:r>
            <a:r>
              <a:rPr lang="en-US" dirty="0">
                <a:solidFill>
                  <a:schemeClr val="tx1">
                    <a:lumMod val="50000"/>
                    <a:lumOff val="50000"/>
                  </a:schemeClr>
                </a:solidFill>
              </a:rPr>
              <a:t>[Myers 1999] </a:t>
            </a:r>
            <a:r>
              <a:rPr lang="en-US" dirty="0"/>
              <a:t>Java + Information Flow (originally </a:t>
            </a:r>
            <a:r>
              <a:rPr lang="en-US" dirty="0" err="1"/>
              <a:t>JFlow</a:t>
            </a:r>
            <a:r>
              <a:rPr lang="en-US" dirty="0"/>
              <a:t>)</a:t>
            </a:r>
          </a:p>
          <a:p>
            <a:r>
              <a:rPr lang="en-US" dirty="0" err="1"/>
              <a:t>FlowCaml</a:t>
            </a:r>
            <a:r>
              <a:rPr lang="en-US" dirty="0"/>
              <a:t> </a:t>
            </a:r>
            <a:r>
              <a:rPr lang="en-US" dirty="0">
                <a:solidFill>
                  <a:srgbClr val="7F7F7F"/>
                </a:solidFill>
              </a:rPr>
              <a:t>[</a:t>
            </a:r>
            <a:r>
              <a:rPr lang="en-US" dirty="0" err="1">
                <a:solidFill>
                  <a:srgbClr val="7F7F7F"/>
                </a:solidFill>
              </a:rPr>
              <a:t>Simonet</a:t>
            </a:r>
            <a:r>
              <a:rPr lang="en-US" dirty="0">
                <a:solidFill>
                  <a:srgbClr val="7F7F7F"/>
                </a:solidFill>
              </a:rPr>
              <a:t> 2003] </a:t>
            </a:r>
            <a:r>
              <a:rPr lang="en-US" dirty="0" err="1">
                <a:solidFill>
                  <a:srgbClr val="000000"/>
                </a:solidFill>
              </a:rPr>
              <a:t>OCaml</a:t>
            </a:r>
            <a:r>
              <a:rPr lang="en-US" dirty="0">
                <a:solidFill>
                  <a:srgbClr val="000000"/>
                </a:solidFill>
              </a:rPr>
              <a:t> + Information Flow</a:t>
            </a:r>
          </a:p>
          <a:p>
            <a:r>
              <a:rPr lang="en-US" dirty="0">
                <a:solidFill>
                  <a:srgbClr val="000000"/>
                </a:solidFill>
              </a:rPr>
              <a:t>Aura, PCML5, Fine, ...</a:t>
            </a: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29</a:t>
            </a:fld>
            <a:endParaRPr lang="en-US"/>
          </a:p>
        </p:txBody>
      </p:sp>
    </p:spTree>
    <p:extLst>
      <p:ext uri="{BB962C8B-B14F-4D97-AF65-F5344CB8AC3E}">
        <p14:creationId xmlns:p14="http://schemas.microsoft.com/office/powerpoint/2010/main" val="2732279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30</a:t>
            </a:fld>
            <a:endParaRPr lang="en-US"/>
          </a:p>
        </p:txBody>
      </p:sp>
    </p:spTree>
    <p:extLst>
      <p:ext uri="{BB962C8B-B14F-4D97-AF65-F5344CB8AC3E}">
        <p14:creationId xmlns:p14="http://schemas.microsoft.com/office/powerpoint/2010/main" val="798355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31</a:t>
            </a:fld>
            <a:endParaRPr lang="en-US"/>
          </a:p>
        </p:txBody>
      </p:sp>
    </p:spTree>
    <p:extLst>
      <p:ext uri="{BB962C8B-B14F-4D97-AF65-F5344CB8AC3E}">
        <p14:creationId xmlns:p14="http://schemas.microsoft.com/office/powerpoint/2010/main" val="12207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a:t>Authentication:</a:t>
            </a:r>
            <a:r>
              <a:rPr lang="en-US" baseline="0" dirty="0"/>
              <a:t>  passwords, digital signatures, EV certificates in browsers</a:t>
            </a:r>
          </a:p>
          <a:p>
            <a:pPr marL="171450" indent="-171450">
              <a:buFont typeface="Arial"/>
              <a:buChar char="•"/>
            </a:pPr>
            <a:r>
              <a:rPr lang="en-US" dirty="0"/>
              <a:t>Authorization:  file permissions, firewalls, visibility restrictions in FB</a:t>
            </a:r>
          </a:p>
          <a:p>
            <a:pPr marL="171450" indent="-171450">
              <a:buFont typeface="Arial"/>
              <a:buChar char="•"/>
            </a:pPr>
            <a:r>
              <a:rPr lang="en-US" baseline="0" dirty="0"/>
              <a:t>Audit:  log files, log browsers, intrusion detection systems</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a:t>
            </a:fld>
            <a:endParaRPr lang="en-US"/>
          </a:p>
        </p:txBody>
      </p:sp>
    </p:spTree>
    <p:extLst>
      <p:ext uri="{BB962C8B-B14F-4D97-AF65-F5344CB8AC3E}">
        <p14:creationId xmlns:p14="http://schemas.microsoft.com/office/powerpoint/2010/main" val="1635310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32</a:t>
            </a:fld>
            <a:endParaRPr lang="en-US"/>
          </a:p>
        </p:txBody>
      </p:sp>
    </p:spTree>
    <p:extLst>
      <p:ext uri="{BB962C8B-B14F-4D97-AF65-F5344CB8AC3E}">
        <p14:creationId xmlns:p14="http://schemas.microsoft.com/office/powerpoint/2010/main" val="430249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 </a:t>
            </a:r>
            <a:r>
              <a:rPr lang="en-US" dirty="0"/>
              <a:t>may also be mixed!</a:t>
            </a:r>
          </a:p>
        </p:txBody>
      </p:sp>
      <p:sp>
        <p:nvSpPr>
          <p:cNvPr id="4" name="Slide Number Placeholder 3"/>
          <p:cNvSpPr>
            <a:spLocks noGrp="1"/>
          </p:cNvSpPr>
          <p:nvPr>
            <p:ph type="sldNum" sz="quarter" idx="10"/>
          </p:nvPr>
        </p:nvSpPr>
        <p:spPr/>
        <p:txBody>
          <a:bodyPr/>
          <a:lstStyle/>
          <a:p>
            <a:fld id="{B7975FD5-AB21-4C45-BFE8-1D3F02B463E2}" type="slidenum">
              <a:rPr lang="en-US" smtClean="0"/>
              <a:t>34</a:t>
            </a:fld>
            <a:endParaRPr lang="en-US"/>
          </a:p>
        </p:txBody>
      </p:sp>
    </p:spTree>
    <p:extLst>
      <p:ext uri="{BB962C8B-B14F-4D97-AF65-F5344CB8AC3E}">
        <p14:creationId xmlns:p14="http://schemas.microsoft.com/office/powerpoint/2010/main" val="3130316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a document Doc is allowed to flow only to Alice, then any document derived from Doc is allowed to flow only to Alice, too. Otherwise, the IF policy on Doc would be violated. </a:t>
            </a:r>
          </a:p>
        </p:txBody>
      </p:sp>
      <p:sp>
        <p:nvSpPr>
          <p:cNvPr id="4" name="Slide Number Placeholder 3"/>
          <p:cNvSpPr>
            <a:spLocks noGrp="1"/>
          </p:cNvSpPr>
          <p:nvPr>
            <p:ph type="sldNum" sz="quarter" idx="10"/>
          </p:nvPr>
        </p:nvSpPr>
        <p:spPr/>
        <p:txBody>
          <a:bodyPr/>
          <a:lstStyle/>
          <a:p>
            <a:fld id="{B7975FD5-AB21-4C45-BFE8-1D3F02B463E2}" type="slidenum">
              <a:rPr lang="en-US" smtClean="0"/>
              <a:t>3</a:t>
            </a:fld>
            <a:endParaRPr lang="en-US"/>
          </a:p>
        </p:txBody>
      </p:sp>
    </p:spTree>
    <p:extLst>
      <p:ext uri="{BB962C8B-B14F-4D97-AF65-F5344CB8AC3E}">
        <p14:creationId xmlns:p14="http://schemas.microsoft.com/office/powerpoint/2010/main" val="117597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Hasse</a:t>
            </a:r>
            <a:r>
              <a:rPr lang="en-US" dirty="0"/>
              <a:t> diagram</a:t>
            </a:r>
          </a:p>
        </p:txBody>
      </p:sp>
      <p:sp>
        <p:nvSpPr>
          <p:cNvPr id="4" name="Slide Number Placeholder 3"/>
          <p:cNvSpPr>
            <a:spLocks noGrp="1"/>
          </p:cNvSpPr>
          <p:nvPr>
            <p:ph type="sldNum" sz="quarter" idx="10"/>
          </p:nvPr>
        </p:nvSpPr>
        <p:spPr/>
        <p:txBody>
          <a:bodyPr/>
          <a:lstStyle/>
          <a:p>
            <a:fld id="{B7975FD5-AB21-4C45-BFE8-1D3F02B463E2}" type="slidenum">
              <a:rPr lang="en-US" smtClean="0"/>
              <a:t>4</a:t>
            </a:fld>
            <a:endParaRPr lang="en-US"/>
          </a:p>
        </p:txBody>
      </p:sp>
    </p:spTree>
    <p:extLst>
      <p:ext uri="{BB962C8B-B14F-4D97-AF65-F5344CB8AC3E}">
        <p14:creationId xmlns:p14="http://schemas.microsoft.com/office/powerpoint/2010/main" val="409166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Hasse</a:t>
            </a:r>
            <a:r>
              <a:rPr lang="en-US" dirty="0"/>
              <a:t> diagram</a:t>
            </a:r>
          </a:p>
        </p:txBody>
      </p:sp>
      <p:sp>
        <p:nvSpPr>
          <p:cNvPr id="4" name="Slide Number Placeholder 3"/>
          <p:cNvSpPr>
            <a:spLocks noGrp="1"/>
          </p:cNvSpPr>
          <p:nvPr>
            <p:ph type="sldNum" sz="quarter" idx="10"/>
          </p:nvPr>
        </p:nvSpPr>
        <p:spPr/>
        <p:txBody>
          <a:bodyPr/>
          <a:lstStyle/>
          <a:p>
            <a:fld id="{B7975FD5-AB21-4C45-BFE8-1D3F02B463E2}" type="slidenum">
              <a:rPr lang="en-US" smtClean="0"/>
              <a:t>5</a:t>
            </a:fld>
            <a:endParaRPr lang="en-US"/>
          </a:p>
        </p:txBody>
      </p:sp>
    </p:spTree>
    <p:extLst>
      <p:ext uri="{BB962C8B-B14F-4D97-AF65-F5344CB8AC3E}">
        <p14:creationId xmlns:p14="http://schemas.microsoft.com/office/powerpoint/2010/main" val="188760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8</a:t>
            </a:fld>
            <a:endParaRPr lang="en-US"/>
          </a:p>
        </p:txBody>
      </p:sp>
    </p:spTree>
    <p:extLst>
      <p:ext uri="{BB962C8B-B14F-4D97-AF65-F5344CB8AC3E}">
        <p14:creationId xmlns:p14="http://schemas.microsoft.com/office/powerpoint/2010/main" val="408198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10</a:t>
            </a:fld>
            <a:endParaRPr lang="en-US"/>
          </a:p>
        </p:txBody>
      </p:sp>
    </p:spTree>
    <p:extLst>
      <p:ext uri="{BB962C8B-B14F-4D97-AF65-F5344CB8AC3E}">
        <p14:creationId xmlns:p14="http://schemas.microsoft.com/office/powerpoint/2010/main" val="2408990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11</a:t>
            </a:fld>
            <a:endParaRPr lang="en-US"/>
          </a:p>
        </p:txBody>
      </p:sp>
    </p:spTree>
    <p:extLst>
      <p:ext uri="{BB962C8B-B14F-4D97-AF65-F5344CB8AC3E}">
        <p14:creationId xmlns:p14="http://schemas.microsoft.com/office/powerpoint/2010/main" val="49571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new operator!!!! Not seen in MLS.</a:t>
            </a:r>
          </a:p>
        </p:txBody>
      </p:sp>
      <p:sp>
        <p:nvSpPr>
          <p:cNvPr id="4" name="Slide Number Placeholder 3"/>
          <p:cNvSpPr>
            <a:spLocks noGrp="1"/>
          </p:cNvSpPr>
          <p:nvPr>
            <p:ph type="sldNum" sz="quarter" idx="10"/>
          </p:nvPr>
        </p:nvSpPr>
        <p:spPr/>
        <p:txBody>
          <a:bodyPr/>
          <a:lstStyle/>
          <a:p>
            <a:fld id="{B7975FD5-AB21-4C45-BFE8-1D3F02B463E2}" type="slidenum">
              <a:rPr lang="en-US" smtClean="0"/>
              <a:t>12</a:t>
            </a:fld>
            <a:endParaRPr lang="en-US"/>
          </a:p>
        </p:txBody>
      </p:sp>
    </p:spTree>
    <p:extLst>
      <p:ext uri="{BB962C8B-B14F-4D97-AF65-F5344CB8AC3E}">
        <p14:creationId xmlns:p14="http://schemas.microsoft.com/office/powerpoint/2010/main" val="53383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4/1/26</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lvl1pPr>
              <a:tabLst>
                <a:tab pos="857220" algn="l"/>
              </a:tabLst>
            </a:lvl1pPr>
          </a:lstStyle>
          <a:p>
            <a:r>
              <a:t>Title Text</a:t>
            </a:r>
          </a:p>
        </p:txBody>
      </p:sp>
      <p:sp>
        <p:nvSpPr>
          <p:cNvPr id="22" name="Shape 22"/>
          <p:cNvSpPr>
            <a:spLocks noGrp="1"/>
          </p:cNvSpPr>
          <p:nvPr>
            <p:ph type="body" idx="1"/>
          </p:nvPr>
        </p:nvSpPr>
        <p:spPr>
          <a:prstGeom prst="rect">
            <a:avLst/>
          </a:prstGeom>
        </p:spPr>
        <p:txBody>
          <a:bodyPr/>
          <a:lstStyle>
            <a:lvl1pPr>
              <a:tabLst>
                <a:tab pos="964372" algn="l"/>
              </a:tabLst>
            </a:lvl1pPr>
            <a:lvl2pPr>
              <a:tabLst>
                <a:tab pos="1294759" algn="l"/>
              </a:tabLst>
            </a:lvl2pPr>
            <a:lvl3pPr>
              <a:tabLst>
                <a:tab pos="1571569" algn="l"/>
              </a:tabLst>
            </a:lvl3pPr>
            <a:lvl4pPr>
              <a:tabLst>
                <a:tab pos="1884097" algn="l"/>
              </a:tabLst>
            </a:lvl4pPr>
            <a:lvl5pPr>
              <a:tabLst>
                <a:tab pos="2205554" algn="l"/>
              </a:tabLst>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lvl1pPr>
              <a:tabLst>
                <a:tab pos="750067" algn="l"/>
              </a:tabLst>
            </a:lvl1pPr>
          </a:lstStyle>
          <a:p>
            <a:fld id="{86CB4B4D-7CA3-9044-876B-883B54F8677D}" type="slidenum">
              <a:t>‹#›</a:t>
            </a:fld>
            <a:endParaRPr/>
          </a:p>
        </p:txBody>
      </p:sp>
    </p:spTree>
    <p:extLst>
      <p:ext uri="{BB962C8B-B14F-4D97-AF65-F5344CB8AC3E}">
        <p14:creationId xmlns:p14="http://schemas.microsoft.com/office/powerpoint/2010/main" val="13101482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4/1/26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4/1/26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4/1/26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4/1/26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4/1/26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4/1/26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471.png"/><Relationship Id="rId3" Type="http://schemas.openxmlformats.org/officeDocument/2006/relationships/image" Target="../media/image360.png"/><Relationship Id="rId7" Type="http://schemas.openxmlformats.org/officeDocument/2006/relationships/image" Target="../media/image410.png"/><Relationship Id="rId12" Type="http://schemas.openxmlformats.org/officeDocument/2006/relationships/image" Target="../media/image460.png"/><Relationship Id="rId17" Type="http://schemas.openxmlformats.org/officeDocument/2006/relationships/image" Target="../media/image51.png"/><Relationship Id="rId2" Type="http://schemas.openxmlformats.org/officeDocument/2006/relationships/notesSlide" Target="../notesSlides/notesSlide8.xml"/><Relationship Id="rId16"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400.png"/><Relationship Id="rId11" Type="http://schemas.openxmlformats.org/officeDocument/2006/relationships/image" Target="../media/image450.png"/><Relationship Id="rId5" Type="http://schemas.openxmlformats.org/officeDocument/2006/relationships/image" Target="../media/image390.png"/><Relationship Id="rId10" Type="http://schemas.openxmlformats.org/officeDocument/2006/relationships/image" Target="../media/image440.png"/><Relationship Id="rId4" Type="http://schemas.openxmlformats.org/officeDocument/2006/relationships/image" Target="../media/image370.png"/><Relationship Id="rId9" Type="http://schemas.openxmlformats.org/officeDocument/2006/relationships/image" Target="../media/image43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471.png"/><Relationship Id="rId3" Type="http://schemas.openxmlformats.org/officeDocument/2006/relationships/image" Target="../media/image360.png"/><Relationship Id="rId7" Type="http://schemas.openxmlformats.org/officeDocument/2006/relationships/image" Target="../media/image410.png"/><Relationship Id="rId12" Type="http://schemas.openxmlformats.org/officeDocument/2006/relationships/image" Target="../media/image460.png"/><Relationship Id="rId17" Type="http://schemas.openxmlformats.org/officeDocument/2006/relationships/image" Target="../media/image51.png"/><Relationship Id="rId2" Type="http://schemas.openxmlformats.org/officeDocument/2006/relationships/notesSlide" Target="../notesSlides/notesSlide10.xml"/><Relationship Id="rId16" Type="http://schemas.openxmlformats.org/officeDocument/2006/relationships/image" Target="../media/image50.png"/><Relationship Id="rId1" Type="http://schemas.openxmlformats.org/officeDocument/2006/relationships/slideLayout" Target="../slideLayouts/slideLayout13.xml"/><Relationship Id="rId6" Type="http://schemas.openxmlformats.org/officeDocument/2006/relationships/image" Target="../media/image400.png"/><Relationship Id="rId11" Type="http://schemas.openxmlformats.org/officeDocument/2006/relationships/image" Target="../media/image450.png"/><Relationship Id="rId5" Type="http://schemas.openxmlformats.org/officeDocument/2006/relationships/image" Target="../media/image390.png"/><Relationship Id="rId15" Type="http://schemas.openxmlformats.org/officeDocument/2006/relationships/image" Target="../media/image49.png"/><Relationship Id="rId10" Type="http://schemas.openxmlformats.org/officeDocument/2006/relationships/image" Target="../media/image440.png"/><Relationship Id="rId4" Type="http://schemas.openxmlformats.org/officeDocument/2006/relationships/image" Target="../media/image370.png"/><Relationship Id="rId9" Type="http://schemas.openxmlformats.org/officeDocument/2006/relationships/image" Target="../media/image430.png"/><Relationship Id="rId14" Type="http://schemas.openxmlformats.org/officeDocument/2006/relationships/image" Target="../media/image48.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7" Type="http://schemas.openxmlformats.org/officeDocument/2006/relationships/image" Target="../media/image510.png"/><Relationship Id="rId2" Type="http://schemas.openxmlformats.org/officeDocument/2006/relationships/image" Target="../media/image511.png"/><Relationship Id="rId1" Type="http://schemas.openxmlformats.org/officeDocument/2006/relationships/slideLayout" Target="../slideLayouts/slideLayout3.xml"/><Relationship Id="rId6" Type="http://schemas.openxmlformats.org/officeDocument/2006/relationships/image" Target="../media/image500.png"/><Relationship Id="rId5" Type="http://schemas.openxmlformats.org/officeDocument/2006/relationships/image" Target="../media/image490.png"/><Relationship Id="rId10" Type="http://schemas.openxmlformats.org/officeDocument/2006/relationships/image" Target="../media/image14.png"/><Relationship Id="rId4" Type="http://schemas.openxmlformats.org/officeDocument/2006/relationships/image" Target="../media/image480.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41.png"/><Relationship Id="rId4" Type="http://schemas.openxmlformats.org/officeDocument/2006/relationships/image" Target="../media/image12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1.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61.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6.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00.png"/><Relationship Id="rId7" Type="http://schemas.openxmlformats.org/officeDocument/2006/relationships/image" Target="../media/image140.png"/><Relationship Id="rId2" Type="http://schemas.openxmlformats.org/officeDocument/2006/relationships/image" Target="../media/image90.png"/><Relationship Id="rId1" Type="http://schemas.openxmlformats.org/officeDocument/2006/relationships/slideLayout" Target="../slideLayouts/slideLayout3.xml"/><Relationship Id="rId6" Type="http://schemas.openxmlformats.org/officeDocument/2006/relationships/image" Target="../media/image130.png"/><Relationship Id="rId5" Type="http://schemas.openxmlformats.org/officeDocument/2006/relationships/image" Target="../media/image120.png"/><Relationship Id="rId10" Type="http://schemas.openxmlformats.org/officeDocument/2006/relationships/image" Target="../media/image431.png"/><Relationship Id="rId4" Type="http://schemas.openxmlformats.org/officeDocument/2006/relationships/image" Target="../media/image111.png"/><Relationship Id="rId9" Type="http://schemas.openxmlformats.org/officeDocument/2006/relationships/image" Target="../media/image160.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5.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81.png"/><Relationship Id="rId7" Type="http://schemas.openxmlformats.org/officeDocument/2006/relationships/image" Target="../media/image210.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00.png"/><Relationship Id="rId11" Type="http://schemas.openxmlformats.org/officeDocument/2006/relationships/image" Target="../media/image250.png"/><Relationship Id="rId5" Type="http://schemas.openxmlformats.org/officeDocument/2006/relationships/image" Target="../media/image190.png"/><Relationship Id="rId10" Type="http://schemas.openxmlformats.org/officeDocument/2006/relationships/image" Target="../media/image240.png"/><Relationship Id="rId4" Type="http://schemas.openxmlformats.org/officeDocument/2006/relationships/image" Target="../media/image180.png"/><Relationship Id="rId9" Type="http://schemas.openxmlformats.org/officeDocument/2006/relationships/image" Target="../media/image230.png"/></Relationships>
</file>

<file path=ppt/slides/_rels/slide3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a:t>CS 138		       		     	       Spring 2026</a:t>
            </a:r>
          </a:p>
        </p:txBody>
      </p:sp>
      <p:sp>
        <p:nvSpPr>
          <p:cNvPr id="2" name="Title 1"/>
          <p:cNvSpPr>
            <a:spLocks noGrp="1"/>
          </p:cNvSpPr>
          <p:nvPr>
            <p:ph type="title"/>
          </p:nvPr>
        </p:nvSpPr>
        <p:spPr>
          <a:xfrm>
            <a:off x="685800" y="2667002"/>
            <a:ext cx="7848600" cy="631825"/>
          </a:xfrm>
        </p:spPr>
        <p:txBody>
          <a:bodyPr>
            <a:normAutofit/>
          </a:bodyPr>
          <a:lstStyle/>
          <a:p>
            <a:r>
              <a:rPr lang="en-US" sz="3400" dirty="0"/>
              <a:t>Lecture 20: Information Flow Control</a:t>
            </a:r>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pic>
        <p:nvPicPr>
          <p:cNvPr id="6" name="Picture 5" descr="Cartoon of two people in chairs in a room with text&#10;&#10;AI-generated content may be incorrect.">
            <a:extLst>
              <a:ext uri="{FF2B5EF4-FFF2-40B4-BE49-F238E27FC236}">
                <a16:creationId xmlns:a16="http://schemas.microsoft.com/office/drawing/2014/main" id="{B2B41EDE-5185-4A35-38B6-C60C35AB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5087" y="3429000"/>
            <a:ext cx="3933825" cy="3429000"/>
          </a:xfrm>
          <a:prstGeom prst="rect">
            <a:avLst/>
          </a:prstGeom>
        </p:spPr>
      </p:pic>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A940-3B69-C4B8-3EC0-5960892F3D41}"/>
              </a:ext>
            </a:extLst>
          </p:cNvPr>
          <p:cNvSpPr>
            <a:spLocks noGrp="1"/>
          </p:cNvSpPr>
          <p:nvPr>
            <p:ph type="title"/>
          </p:nvPr>
        </p:nvSpPr>
        <p:spPr/>
        <p:txBody>
          <a:bodyPr/>
          <a:lstStyle/>
          <a:p>
            <a:r>
              <a:rPr lang="en-US" dirty="0"/>
              <a:t>Label Inference (Expressions)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C0D8ED8-573B-78D5-9BBE-327710BDB01F}"/>
                  </a:ext>
                </a:extLst>
              </p:cNvPr>
              <p:cNvSpPr>
                <a:spLocks noGrp="1"/>
              </p:cNvSpPr>
              <p:nvPr>
                <p:ph type="body" idx="1"/>
              </p:nvPr>
            </p:nvSpPr>
            <p:spPr/>
            <p:txBody>
              <a:bodyPr>
                <a:normAutofit fontScale="92500" lnSpcReduction="20000"/>
              </a:bodyPr>
              <a:lstStyle/>
              <a:p>
                <a:r>
                  <a:rPr lang="en-US" dirty="0"/>
                  <a:t>Type environment </a:t>
                </a:r>
                <a14:m>
                  <m:oMath xmlns:m="http://schemas.openxmlformats.org/officeDocument/2006/math">
                    <m:r>
                      <m:rPr>
                        <m:sty m:val="p"/>
                      </m:rPr>
                      <a:rPr lang="en-US" b="0" i="0" smtClean="0">
                        <a:latin typeface="Cambria Math" panose="02040503050406030204" pitchFamily="18" charset="0"/>
                      </a:rPr>
                      <m:t>Γ</m:t>
                    </m:r>
                  </m:oMath>
                </a14:m>
                <a:r>
                  <a:rPr lang="en-US" dirty="0"/>
                  <a:t> maps variables to type</a:t>
                </a:r>
              </a:p>
              <a:p>
                <a:endParaRPr lang="en-US" dirty="0"/>
              </a:p>
              <a:p>
                <a:r>
                  <a:rPr lang="en-US" dirty="0"/>
                  <a:t>Goal: Judgement (aka proof that) </a:t>
                </a:r>
                <a:r>
                  <a:rPr lang="en-US" dirty="0">
                    <a:latin typeface="Symbol" charset="2"/>
                    <a:cs typeface="Symbol" charset="2"/>
                  </a:rPr>
                  <a:t>G</a:t>
                </a:r>
                <a:r>
                  <a:rPr lang="en-US" dirty="0"/>
                  <a:t> ⊢ </a:t>
                </a:r>
                <a:r>
                  <a:rPr lang="en-US" b="1" dirty="0">
                    <a:latin typeface="Courier New"/>
                    <a:cs typeface="Courier New"/>
                  </a:rPr>
                  <a:t>e</a:t>
                </a:r>
                <a:r>
                  <a:rPr lang="en-US" dirty="0"/>
                  <a:t> : </a:t>
                </a:r>
                <a14:m>
                  <m:oMath xmlns:m="http://schemas.openxmlformats.org/officeDocument/2006/math">
                    <m:r>
                      <a:rPr lang="en-US" b="0" i="1" smtClean="0">
                        <a:latin typeface="Cambria Math" panose="02040503050406030204" pitchFamily="18" charset="0"/>
                      </a:rPr>
                      <m:t>ℓ</m:t>
                    </m:r>
                  </m:oMath>
                </a14:m>
                <a:endParaRPr lang="en-US" dirty="0"/>
              </a:p>
              <a:p>
                <a:pPr marL="0" indent="0">
                  <a:buNone/>
                </a:pPr>
                <a:r>
                  <a:rPr lang="en-US" dirty="0"/>
                  <a:t>  According to mapping </a:t>
                </a:r>
                <a14:m>
                  <m:oMath xmlns:m="http://schemas.openxmlformats.org/officeDocument/2006/math">
                    <m:r>
                      <m:rPr>
                        <m:sty m:val="p"/>
                      </m:rPr>
                      <a:rPr lang="el-GR">
                        <a:latin typeface="Cambria Math" panose="02040503050406030204" pitchFamily="18" charset="0"/>
                      </a:rPr>
                      <m:t>Γ</m:t>
                    </m:r>
                  </m:oMath>
                </a14:m>
                <a:r>
                  <a:rPr lang="el-GR" dirty="0"/>
                  <a:t>, </a:t>
                </a:r>
                <a:r>
                  <a:rPr lang="en-US" dirty="0"/>
                  <a:t>expression </a:t>
                </a:r>
                <a:r>
                  <a:rPr lang="en-US" b="1" dirty="0">
                    <a:latin typeface="Courier New"/>
                    <a:cs typeface="Courier New"/>
                  </a:rPr>
                  <a:t>e</a:t>
                </a:r>
                <a:r>
                  <a:rPr lang="en-US" dirty="0"/>
                  <a:t> has label </a:t>
                </a:r>
                <a14:m>
                  <m:oMath xmlns:m="http://schemas.openxmlformats.org/officeDocument/2006/math">
                    <m:r>
                      <a:rPr lang="en-US" i="1">
                        <a:latin typeface="Cambria Math" panose="02040503050406030204" pitchFamily="18" charset="0"/>
                      </a:rPr>
                      <m:t>ℓ</m:t>
                    </m:r>
                  </m:oMath>
                </a14:m>
                <a:endParaRPr lang="en-US" dirty="0"/>
              </a:p>
              <a:p>
                <a:endParaRPr lang="en-US" dirty="0"/>
              </a:p>
              <a:p>
                <a:r>
                  <a:rPr lang="en-US" dirty="0"/>
                  <a:t>Constants: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 </m:t>
                        </m:r>
                      </m:num>
                      <m:den>
                        <m:r>
                          <m:rPr>
                            <m:sty m:val="p"/>
                          </m:rPr>
                          <a:rPr lang="en-US" b="0" i="0" smtClean="0">
                            <a:latin typeface="Cambria Math" panose="02040503050406030204" pitchFamily="18" charset="0"/>
                          </a:rPr>
                          <m:t>Γ</m:t>
                        </m:r>
                        <m:r>
                          <m:rPr>
                            <m:nor/>
                          </m:rPr>
                          <a:rPr lang="en-US" b="0" i="0" smtClean="0">
                            <a:latin typeface="Cambria Math" panose="02040503050406030204" pitchFamily="18" charset="0"/>
                          </a:rPr>
                          <m:t> </m:t>
                        </m:r>
                        <m:r>
                          <a:rPr lang="en-US" b="0" i="1" smtClean="0">
                            <a:latin typeface="Cambria Math" panose="02040503050406030204" pitchFamily="18" charset="0"/>
                          </a:rPr>
                          <m:t>⊢</m:t>
                        </m:r>
                        <m:r>
                          <m:rPr>
                            <m:nor/>
                          </m:rPr>
                          <a:rPr lang="en-US" b="0" i="0" dirty="0" smtClean="0"/>
                          <m:t> </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𝐿</m:t>
                        </m:r>
                      </m:den>
                    </m:f>
                  </m:oMath>
                </a14:m>
                <a:r>
                  <a:rPr lang="en-US" dirty="0"/>
                  <a:t>	</a:t>
                </a:r>
              </a:p>
              <a:p>
                <a:endParaRPr lang="en-US" dirty="0"/>
              </a:p>
              <a:p>
                <a:r>
                  <a:rPr lang="en-US" dirty="0"/>
                  <a:t>Variables: </a:t>
                </a:r>
                <a14:m>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panose="02040503050406030204" pitchFamily="18" charset="0"/>
                          </a:rPr>
                          <m:t>Γ</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=ℓ</m:t>
                        </m:r>
                      </m:num>
                      <m:den>
                        <m:r>
                          <m:rPr>
                            <m:sty m:val="p"/>
                          </m:rPr>
                          <a:rPr lang="en-US" b="0" i="0" smtClean="0">
                            <a:latin typeface="Cambria Math" panose="02040503050406030204" pitchFamily="18" charset="0"/>
                          </a:rPr>
                          <m:t>Γ</m:t>
                        </m:r>
                        <m:r>
                          <m:rPr>
                            <m:nor/>
                          </m:rPr>
                          <a:rPr lang="en-US" b="0" i="0" smtClean="0">
                            <a:latin typeface="Cambria Math" panose="02040503050406030204" pitchFamily="18" charset="0"/>
                          </a:rPr>
                          <m:t> </m:t>
                        </m:r>
                        <m:r>
                          <a:rPr lang="en-US" b="0" i="1" smtClean="0">
                            <a:latin typeface="Cambria Math" panose="02040503050406030204" pitchFamily="18" charset="0"/>
                          </a:rPr>
                          <m:t>⊢</m:t>
                        </m:r>
                        <m:r>
                          <m:rPr>
                            <m:nor/>
                          </m:rPr>
                          <a:rPr lang="en-US" b="0" i="0" dirty="0" smtClean="0"/>
                          <m:t> </m:t>
                        </m:r>
                        <m:r>
                          <a:rPr lang="en-US" b="0" i="1" dirty="0" smtClean="0">
                            <a:latin typeface="Cambria Math" panose="02040503050406030204" pitchFamily="18" charset="0"/>
                          </a:rPr>
                          <m:t>𝑥</m:t>
                        </m:r>
                        <m:r>
                          <a:rPr lang="en-US" b="0" i="1" dirty="0" smtClean="0">
                            <a:latin typeface="Cambria Math" panose="02040503050406030204" pitchFamily="18" charset="0"/>
                          </a:rPr>
                          <m:t>∷ℓ</m:t>
                        </m:r>
                      </m:den>
                    </m:f>
                  </m:oMath>
                </a14:m>
                <a:r>
                  <a:rPr lang="en-US" dirty="0"/>
                  <a:t>	</a:t>
                </a:r>
              </a:p>
              <a:p>
                <a:endParaRPr lang="en-US" dirty="0"/>
              </a:p>
              <a:p>
                <a:r>
                  <a:rPr lang="en-US" dirty="0"/>
                  <a:t>Unary Operations: </a:t>
                </a:r>
                <a14:m>
                  <m:oMath xmlns:m="http://schemas.openxmlformats.org/officeDocument/2006/math">
                    <m:f>
                      <m:fPr>
                        <m:ctrlPr>
                          <a:rPr lang="en-US" i="1">
                            <a:latin typeface="Cambria Math" panose="02040503050406030204" pitchFamily="18" charset="0"/>
                          </a:rPr>
                        </m:ctrlPr>
                      </m:fPr>
                      <m:num>
                        <m:r>
                          <m:rPr>
                            <m:sty m:val="p"/>
                          </m:rPr>
                          <a:rPr lang="en-US" b="0" i="0" smtClean="0">
                            <a:latin typeface="Cambria Math" panose="02040503050406030204" pitchFamily="18" charset="0"/>
                          </a:rPr>
                          <m:t>Γ</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∷ℓ</m:t>
                        </m:r>
                      </m:num>
                      <m:den>
                        <m:r>
                          <m:rPr>
                            <m:sty m:val="p"/>
                          </m:rPr>
                          <a:rPr lang="en-US">
                            <a:latin typeface="Cambria Math" panose="02040503050406030204" pitchFamily="18" charset="0"/>
                          </a:rPr>
                          <m:t>Γ</m:t>
                        </m:r>
                        <m:r>
                          <m:rPr>
                            <m:nor/>
                          </m:rPr>
                          <a:rPr lang="en-US">
                            <a:latin typeface="Cambria Math" panose="02040503050406030204" pitchFamily="18" charset="0"/>
                          </a:rPr>
                          <m:t> </m:t>
                        </m:r>
                        <m:r>
                          <a:rPr lang="en-US" i="1">
                            <a:latin typeface="Cambria Math" panose="02040503050406030204" pitchFamily="18" charset="0"/>
                          </a:rPr>
                          <m:t>⊢</m:t>
                        </m:r>
                        <m:r>
                          <m:rPr>
                            <m:nor/>
                          </m:rPr>
                          <a:rPr lang="en-US" dirty="0"/>
                          <m:t> </m:t>
                        </m:r>
                        <m:r>
                          <a:rPr lang="en-US" b="0" i="1" dirty="0" smtClean="0">
                            <a:latin typeface="Cambria Math" panose="02040503050406030204" pitchFamily="18" charset="0"/>
                          </a:rPr>
                          <m:t>𝑛𝑜𝑡</m:t>
                        </m:r>
                        <m:r>
                          <a:rPr lang="en-US" b="0" i="1" dirty="0" smtClean="0">
                            <a:latin typeface="Cambria Math" panose="02040503050406030204" pitchFamily="18" charset="0"/>
                          </a:rPr>
                          <m:t> </m:t>
                        </m:r>
                        <m:r>
                          <a:rPr lang="en-US" b="0" i="1" dirty="0" smtClean="0">
                            <a:latin typeface="Cambria Math" panose="02040503050406030204" pitchFamily="18" charset="0"/>
                          </a:rPr>
                          <m:t>𝑒</m:t>
                        </m:r>
                        <m:r>
                          <a:rPr lang="en-US" i="1">
                            <a:latin typeface="Cambria Math" panose="02040503050406030204" pitchFamily="18" charset="0"/>
                          </a:rPr>
                          <m:t>∷</m:t>
                        </m:r>
                        <m:r>
                          <a:rPr lang="en-US" b="0" i="1" smtClean="0">
                            <a:latin typeface="Cambria Math" panose="02040503050406030204" pitchFamily="18" charset="0"/>
                          </a:rPr>
                          <m:t>ℓ</m:t>
                        </m:r>
                      </m:den>
                    </m:f>
                  </m:oMath>
                </a14:m>
                <a:endParaRPr lang="en-US" dirty="0"/>
              </a:p>
              <a:p>
                <a:endParaRPr lang="en-US" dirty="0"/>
              </a:p>
              <a:p>
                <a:r>
                  <a:rPr lang="en-US" dirty="0"/>
                  <a:t>Binary Operations:</a:t>
                </a:r>
              </a:p>
              <a:p>
                <a:endParaRPr lang="en-US" dirty="0"/>
              </a:p>
              <a:p>
                <a:endParaRPr lang="en-US" dirty="0"/>
              </a:p>
              <a:p>
                <a:endParaRPr lang="en-US" dirty="0"/>
              </a:p>
              <a:p>
                <a:endParaRPr lang="en-US" dirty="0"/>
              </a:p>
            </p:txBody>
          </p:sp>
        </mc:Choice>
        <mc:Fallback xmlns="">
          <p:sp>
            <p:nvSpPr>
              <p:cNvPr id="3" name="Text Placeholder 2">
                <a:extLst>
                  <a:ext uri="{FF2B5EF4-FFF2-40B4-BE49-F238E27FC236}">
                    <a16:creationId xmlns:a16="http://schemas.microsoft.com/office/drawing/2014/main" id="{AC0D8ED8-573B-78D5-9BBE-327710BDB01F}"/>
                  </a:ext>
                </a:extLst>
              </p:cNvPr>
              <p:cNvSpPr>
                <a:spLocks noGrp="1" noRot="1" noChangeAspect="1" noMove="1" noResize="1" noEditPoints="1" noAdjustHandles="1" noChangeArrowheads="1" noChangeShapeType="1" noTextEdit="1"/>
              </p:cNvSpPr>
              <p:nvPr>
                <p:ph type="body" idx="1"/>
              </p:nvPr>
            </p:nvSpPr>
            <p:spPr>
              <a:blipFill>
                <a:blip r:embed="rId3"/>
                <a:stretch>
                  <a:fillRect l="-617" t="-20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C948F318-00BA-47C7-E169-67AED0803D58}"/>
                  </a:ext>
                </a:extLst>
              </p:cNvPr>
              <p:cNvSpPr txBox="1">
                <a:spLocks/>
              </p:cNvSpPr>
              <p:nvPr/>
            </p:nvSpPr>
            <p:spPr>
              <a:xfrm>
                <a:off x="7010400" y="1257300"/>
                <a:ext cx="3048000" cy="990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14:m>
                  <m:oMath xmlns:m="http://schemas.openxmlformats.org/officeDocument/2006/math">
                    <m:r>
                      <m:rPr>
                        <m:sty m:val="p"/>
                      </m:rPr>
                      <a:rPr lang="en-US" smtClean="0">
                        <a:latin typeface="Cambria Math" panose="02040503050406030204" pitchFamily="18" charset="0"/>
                      </a:rPr>
                      <m:t>Γ</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1" i="0" smtClean="0">
                        <a:latin typeface="Cambria Math" panose="02040503050406030204" pitchFamily="18" charset="0"/>
                      </a:rPr>
                      <m:t>=</m:t>
                    </m:r>
                    <m:r>
                      <a:rPr lang="en-US" b="1" i="1" smtClean="0">
                        <a:latin typeface="Cambria Math" panose="02040503050406030204" pitchFamily="18" charset="0"/>
                      </a:rPr>
                      <m:t>𝑳</m:t>
                    </m:r>
                  </m:oMath>
                </a14:m>
                <a:r>
                  <a:rPr lang="en-US" b="1" dirty="0">
                    <a:latin typeface="Courier New"/>
                    <a:cs typeface="Courier New"/>
                  </a:rPr>
                  <a:t>;</a:t>
                </a:r>
              </a:p>
              <a:p>
                <a:pPr marL="0" indent="0">
                  <a:buNone/>
                </a:pPr>
                <a14:m>
                  <m:oMath xmlns:m="http://schemas.openxmlformats.org/officeDocument/2006/math">
                    <m:r>
                      <m:rPr>
                        <m:sty m:val="p"/>
                      </m:rPr>
                      <a:rPr lang="en-US">
                        <a:latin typeface="Cambria Math" panose="02040503050406030204" pitchFamily="18" charset="0"/>
                      </a:rPr>
                      <m:t>Γ</m:t>
                    </m:r>
                    <m:d>
                      <m:dPr>
                        <m:ctrlPr>
                          <a:rPr lang="en-US" i="1">
                            <a:latin typeface="Cambria Math" panose="02040503050406030204" pitchFamily="18" charset="0"/>
                          </a:rPr>
                        </m:ctrlPr>
                      </m:dPr>
                      <m:e>
                        <m:r>
                          <a:rPr lang="en-US" b="0" i="1" smtClean="0">
                            <a:latin typeface="Cambria Math" panose="02040503050406030204" pitchFamily="18" charset="0"/>
                          </a:rPr>
                          <m:t>𝑦</m:t>
                        </m:r>
                      </m:e>
                    </m:d>
                    <m:r>
                      <a:rPr lang="en-US" b="1">
                        <a:latin typeface="Cambria Math" panose="02040503050406030204" pitchFamily="18" charset="0"/>
                      </a:rPr>
                      <m:t>=</m:t>
                    </m:r>
                    <m:r>
                      <a:rPr lang="en-US" b="1" i="0" smtClean="0">
                        <a:latin typeface="Cambria Math" panose="02040503050406030204" pitchFamily="18" charset="0"/>
                      </a:rPr>
                      <m:t>𝐇</m:t>
                    </m:r>
                  </m:oMath>
                </a14:m>
                <a:r>
                  <a:rPr lang="en-US" b="1" dirty="0">
                    <a:latin typeface="Courier New"/>
                    <a:cs typeface="Courier New"/>
                  </a:rPr>
                  <a:t>;</a:t>
                </a:r>
              </a:p>
            </p:txBody>
          </p:sp>
        </mc:Choice>
        <mc:Fallback xmlns="">
          <p:sp>
            <p:nvSpPr>
              <p:cNvPr id="5" name="Text Placeholder 2">
                <a:extLst>
                  <a:ext uri="{FF2B5EF4-FFF2-40B4-BE49-F238E27FC236}">
                    <a16:creationId xmlns:a16="http://schemas.microsoft.com/office/drawing/2014/main" id="{C948F318-00BA-47C7-E169-67AED0803D58}"/>
                  </a:ext>
                </a:extLst>
              </p:cNvPr>
              <p:cNvSpPr txBox="1">
                <a:spLocks noRot="1" noChangeAspect="1" noMove="1" noResize="1" noEditPoints="1" noAdjustHandles="1" noChangeArrowheads="1" noChangeShapeType="1" noTextEdit="1"/>
              </p:cNvSpPr>
              <p:nvPr/>
            </p:nvSpPr>
            <p:spPr>
              <a:xfrm>
                <a:off x="7010400" y="1257300"/>
                <a:ext cx="3048000" cy="990600"/>
              </a:xfrm>
              <a:prstGeom prst="rect">
                <a:avLst/>
              </a:prstGeom>
              <a:blipFill>
                <a:blip r:embed="rId4"/>
                <a:stretch>
                  <a:fillRect l="-417" t="-2500" b="-500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11E9DD5-6A66-7F2F-D92C-6D0442D1F831}"/>
              </a:ext>
            </a:extLst>
          </p:cNvPr>
          <p:cNvSpPr txBox="1"/>
          <p:nvPr/>
        </p:nvSpPr>
        <p:spPr>
          <a:xfrm>
            <a:off x="5410200" y="1216967"/>
            <a:ext cx="838200" cy="461665"/>
          </a:xfrm>
          <a:prstGeom prst="rect">
            <a:avLst/>
          </a:prstGeom>
          <a:noFill/>
        </p:spPr>
        <p:txBody>
          <a:bodyPr wrap="square">
            <a:spAutoFit/>
          </a:bodyPr>
          <a:lstStyle/>
          <a:p>
            <a:r>
              <a:rPr lang="en-US" sz="2400" dirty="0">
                <a:solidFill>
                  <a:schemeClr val="accent2"/>
                </a:solidFill>
              </a:rPr>
              <a:t>label</a:t>
            </a:r>
          </a:p>
        </p:txBody>
      </p:sp>
      <p:cxnSp>
        <p:nvCxnSpPr>
          <p:cNvPr id="9" name="Straight Connector 8">
            <a:extLst>
              <a:ext uri="{FF2B5EF4-FFF2-40B4-BE49-F238E27FC236}">
                <a16:creationId xmlns:a16="http://schemas.microsoft.com/office/drawing/2014/main" id="{86AE40CD-BEFC-C1FF-3E73-ADBDA69AB7CF}"/>
              </a:ext>
            </a:extLst>
          </p:cNvPr>
          <p:cNvCxnSpPr/>
          <p:nvPr/>
        </p:nvCxnSpPr>
        <p:spPr>
          <a:xfrm>
            <a:off x="5486400" y="1752600"/>
            <a:ext cx="6858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543622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Lattice of labels</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600200"/>
                <a:ext cx="8229600" cy="1199561"/>
              </a:xfrm>
            </p:spPr>
            <p:txBody>
              <a:bodyPr>
                <a:normAutofit/>
              </a:bodyPr>
              <a:lstStyle/>
              <a:p>
                <a:r>
                  <a:rPr lang="en-US" dirty="0"/>
                  <a:t>The set of labels and relation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define a lattice, with join operator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600200"/>
                <a:ext cx="8229600" cy="1199561"/>
              </a:xfrm>
              <a:blipFill rotWithShape="0">
                <a:blip r:embed="rId3"/>
                <a:stretch>
                  <a:fillRect l="-667" t="-3571"/>
                </a:stretch>
              </a:blipFill>
            </p:spPr>
            <p:txBody>
              <a:bodyPr/>
              <a:lstStyle/>
              <a:p>
                <a:r>
                  <a:rPr lang="en-US">
                    <a:noFill/>
                  </a:rPr>
                  <a:t> </a:t>
                </a:r>
              </a:p>
            </p:txBody>
          </p:sp>
        </mc:Fallback>
      </mc:AlternateContent>
      <p:sp>
        <p:nvSpPr>
          <p:cNvPr id="48" name="Rectangle 47"/>
          <p:cNvSpPr/>
          <p:nvPr/>
        </p:nvSpPr>
        <p:spPr>
          <a:xfrm>
            <a:off x="3516656" y="6162934"/>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p>
        </p:txBody>
      </p:sp>
      <p:sp>
        <p:nvSpPr>
          <p:cNvPr id="49" name="Rectangle 48"/>
          <p:cNvSpPr/>
          <p:nvPr/>
        </p:nvSpPr>
        <p:spPr>
          <a:xfrm>
            <a:off x="3516656" y="4808005"/>
            <a:ext cx="2121156"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p>
        </p:txBody>
      </p:sp>
      <p:sp>
        <p:nvSpPr>
          <p:cNvPr id="50" name="Rectangle 49"/>
          <p:cNvSpPr/>
          <p:nvPr/>
        </p:nvSpPr>
        <p:spPr>
          <a:xfrm>
            <a:off x="3352800" y="2209800"/>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ronosPro-Regular"/>
                <a:cs typeface="CronosPro-Regular"/>
              </a:rPr>
              <a:t>Secret, {</a:t>
            </a:r>
            <a:r>
              <a:rPr lang="en-US" sz="2000" dirty="0" err="1">
                <a:solidFill>
                  <a:schemeClr val="bg1"/>
                </a:solidFill>
                <a:latin typeface="CronosPro-Regular"/>
                <a:cs typeface="CronosPro-Regular"/>
              </a:rPr>
              <a:t>nuc</a:t>
            </a:r>
            <a:r>
              <a:rPr lang="en-US" sz="2000" dirty="0">
                <a:solidFill>
                  <a:schemeClr val="bg1"/>
                </a:solidFill>
                <a:latin typeface="CronosPro-Regular"/>
                <a:cs typeface="CronosPro-Regular"/>
              </a:rPr>
              <a:t>, crypto}</a:t>
            </a:r>
          </a:p>
        </p:txBody>
      </p:sp>
      <p:sp>
        <p:nvSpPr>
          <p:cNvPr id="51" name="Rectangle 50"/>
          <p:cNvSpPr/>
          <p:nvPr/>
        </p:nvSpPr>
        <p:spPr>
          <a:xfrm>
            <a:off x="501277" y="3494946"/>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52" name="Rectangle 51"/>
          <p:cNvSpPr/>
          <p:nvPr/>
        </p:nvSpPr>
        <p:spPr>
          <a:xfrm>
            <a:off x="6472904" y="3494946"/>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{crypto}</a:t>
            </a:r>
          </a:p>
        </p:txBody>
      </p:sp>
      <p:cxnSp>
        <p:nvCxnSpPr>
          <p:cNvPr id="53" name="Straight Connector 52"/>
          <p:cNvCxnSpPr/>
          <p:nvPr/>
        </p:nvCxnSpPr>
        <p:spPr>
          <a:xfrm flipV="1">
            <a:off x="4577234" y="5296492"/>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1561854" y="2698287"/>
            <a:ext cx="3010146"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flipV="1">
            <a:off x="4572000" y="2698287"/>
            <a:ext cx="2961481"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flipV="1">
            <a:off x="1561854" y="3983433"/>
            <a:ext cx="301538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577234" y="3983433"/>
            <a:ext cx="295624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501277" y="2698287"/>
            <a:ext cx="8092781" cy="3464647"/>
            <a:chOff x="501277" y="2425103"/>
            <a:chExt cx="8092781" cy="3464647"/>
          </a:xfrm>
        </p:grpSpPr>
        <p:sp>
          <p:nvSpPr>
            <p:cNvPr id="59" name="Rectangle 58"/>
            <p:cNvSpPr/>
            <p:nvPr/>
          </p:nvSpPr>
          <p:spPr>
            <a:xfrm>
              <a:off x="3352800" y="3221762"/>
              <a:ext cx="2438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nuc,crypto</a:t>
              </a:r>
              <a:r>
                <a:rPr lang="en-US" sz="2000" dirty="0">
                  <a:solidFill>
                    <a:schemeClr val="tx1"/>
                  </a:solidFill>
                  <a:latin typeface="CronosPro-Regular"/>
                  <a:cs typeface="CronosPro-Regular"/>
                </a:rPr>
                <a:t>}</a:t>
              </a:r>
            </a:p>
          </p:txBody>
        </p:sp>
        <p:sp>
          <p:nvSpPr>
            <p:cNvPr id="60" name="Rectangle 59"/>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61" name="Rectangle 60"/>
            <p:cNvSpPr/>
            <p:nvPr/>
          </p:nvSpPr>
          <p:spPr>
            <a:xfrm>
              <a:off x="6472904"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{crypto}</a:t>
              </a:r>
            </a:p>
          </p:txBody>
        </p:sp>
        <p:cxnSp>
          <p:nvCxnSpPr>
            <p:cNvPr id="62" name="Straight Connector 61"/>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4577234" y="5023308"/>
              <a:ext cx="295624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1561854"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533481"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1561854" y="3710249"/>
              <a:ext cx="30101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flipV="1">
              <a:off x="4572000" y="3710249"/>
              <a:ext cx="2961481"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4572000" y="2425103"/>
              <a:ext cx="0"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95" name="Group 94"/>
          <p:cNvGrpSpPr/>
          <p:nvPr/>
        </p:nvGrpSpPr>
        <p:grpSpPr>
          <a:xfrm>
            <a:off x="1262493" y="2711215"/>
            <a:ext cx="6319652" cy="3454132"/>
            <a:chOff x="1262493" y="2711215"/>
            <a:chExt cx="6319652" cy="3454132"/>
          </a:xfrm>
        </p:grpSpPr>
        <mc:AlternateContent xmlns:mc="http://schemas.openxmlformats.org/markup-compatibility/2006" xmlns:a14="http://schemas.microsoft.com/office/drawing/2010/main">
          <mc:Choice Requires="a14">
            <p:sp>
              <p:nvSpPr>
                <p:cNvPr id="74" name="Rectangle 73"/>
                <p:cNvSpPr/>
                <p:nvPr/>
              </p:nvSpPr>
              <p:spPr>
                <a:xfrm rot="20552662">
                  <a:off x="2434062" y="2842715"/>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4" name="Rectangle 73"/>
                <p:cNvSpPr>
                  <a:spLocks noRot="1" noChangeAspect="1" noMove="1" noResize="1" noEditPoints="1" noAdjustHandles="1" noChangeArrowheads="1" noChangeShapeType="1" noTextEdit="1"/>
                </p:cNvSpPr>
                <p:nvPr/>
              </p:nvSpPr>
              <p:spPr>
                <a:xfrm rot="20552662">
                  <a:off x="2434062" y="2842715"/>
                  <a:ext cx="421910"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p:cNvSpPr/>
                <p:nvPr/>
              </p:nvSpPr>
              <p:spPr>
                <a:xfrm rot="16200000">
                  <a:off x="990600" y="4165947"/>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5" name="Rectangle 74"/>
                <p:cNvSpPr>
                  <a:spLocks noRot="1" noChangeAspect="1" noMove="1" noResize="1" noEditPoints="1" noAdjustHandles="1" noChangeArrowheads="1" noChangeShapeType="1" noTextEdit="1"/>
                </p:cNvSpPr>
                <p:nvPr/>
              </p:nvSpPr>
              <p:spPr>
                <a:xfrm rot="16200000">
                  <a:off x="990600" y="4165947"/>
                  <a:ext cx="913118"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p:cNvSpPr/>
                <p:nvPr/>
              </p:nvSpPr>
              <p:spPr>
                <a:xfrm rot="16200000">
                  <a:off x="3959803" y="2983108"/>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6" name="Rectangle 75"/>
                <p:cNvSpPr>
                  <a:spLocks noRot="1" noChangeAspect="1" noMove="1" noResize="1" noEditPoints="1" noAdjustHandles="1" noChangeArrowheads="1" noChangeShapeType="1" noTextEdit="1"/>
                </p:cNvSpPr>
                <p:nvPr/>
              </p:nvSpPr>
              <p:spPr>
                <a:xfrm rot="16200000">
                  <a:off x="3959803" y="2983108"/>
                  <a:ext cx="913118"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rot="16200000">
                  <a:off x="6940920" y="4213801"/>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8" name="Rectangle 77"/>
                <p:cNvSpPr>
                  <a:spLocks noRot="1" noChangeAspect="1" noMove="1" noResize="1" noEditPoints="1" noAdjustHandles="1" noChangeArrowheads="1" noChangeShapeType="1" noTextEdit="1"/>
                </p:cNvSpPr>
                <p:nvPr/>
              </p:nvSpPr>
              <p:spPr>
                <a:xfrm rot="16200000">
                  <a:off x="6940920" y="4213801"/>
                  <a:ext cx="913118"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rot="16200000">
                  <a:off x="3959803" y="5524122"/>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9" name="Rectangle 78"/>
                <p:cNvSpPr>
                  <a:spLocks noRot="1" noChangeAspect="1" noMove="1" noResize="1" noEditPoints="1" noAdjustHandles="1" noChangeArrowheads="1" noChangeShapeType="1" noTextEdit="1"/>
                </p:cNvSpPr>
                <p:nvPr/>
              </p:nvSpPr>
              <p:spPr>
                <a:xfrm rot="16200000">
                  <a:off x="3959803" y="5524122"/>
                  <a:ext cx="913118"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rot="20552662">
                  <a:off x="2892342" y="3993500"/>
                  <a:ext cx="854756" cy="3805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0" name="Rectangle 79"/>
                <p:cNvSpPr>
                  <a:spLocks noRot="1" noChangeAspect="1" noMove="1" noResize="1" noEditPoints="1" noAdjustHandles="1" noChangeArrowheads="1" noChangeShapeType="1" noTextEdit="1"/>
                </p:cNvSpPr>
                <p:nvPr/>
              </p:nvSpPr>
              <p:spPr>
                <a:xfrm rot="20552662">
                  <a:off x="2892342" y="3993500"/>
                  <a:ext cx="854756" cy="380589"/>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p:cNvSpPr/>
                <p:nvPr/>
              </p:nvSpPr>
              <p:spPr>
                <a:xfrm rot="20552662">
                  <a:off x="5917464" y="3958754"/>
                  <a:ext cx="101569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1" name="Rectangle 80"/>
                <p:cNvSpPr>
                  <a:spLocks noRot="1" noChangeAspect="1" noMove="1" noResize="1" noEditPoints="1" noAdjustHandles="1" noChangeArrowheads="1" noChangeShapeType="1" noTextEdit="1"/>
                </p:cNvSpPr>
                <p:nvPr/>
              </p:nvSpPr>
              <p:spPr>
                <a:xfrm rot="20552662">
                  <a:off x="5917464" y="3958754"/>
                  <a:ext cx="1015696"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rot="20552662">
                  <a:off x="5632099" y="5405222"/>
                  <a:ext cx="87031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2" name="Rectangle 81"/>
                <p:cNvSpPr>
                  <a:spLocks noRot="1" noChangeAspect="1" noMove="1" noResize="1" noEditPoints="1" noAdjustHandles="1" noChangeArrowheads="1" noChangeShapeType="1" noTextEdit="1"/>
                </p:cNvSpPr>
                <p:nvPr/>
              </p:nvSpPr>
              <p:spPr>
                <a:xfrm rot="20552662">
                  <a:off x="5632099" y="5405222"/>
                  <a:ext cx="870311"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rot="1123763">
                  <a:off x="5420050" y="2769693"/>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a:p>
                <a:p>
                  <a:endParaRPr lang="en-US" b="0" dirty="0"/>
                </a:p>
              </p:txBody>
            </p:sp>
          </mc:Choice>
          <mc:Fallback xmlns="">
            <p:sp>
              <p:nvSpPr>
                <p:cNvPr id="84" name="Rectangle 83"/>
                <p:cNvSpPr>
                  <a:spLocks noRot="1" noChangeAspect="1" noMove="1" noResize="1" noEditPoints="1" noAdjustHandles="1" noChangeArrowheads="1" noChangeShapeType="1" noTextEdit="1"/>
                </p:cNvSpPr>
                <p:nvPr/>
              </p:nvSpPr>
              <p:spPr>
                <a:xfrm rot="1123763">
                  <a:off x="5420050" y="2769693"/>
                  <a:ext cx="1265075" cy="646331"/>
                </a:xfrm>
                <a:prstGeom prst="rect">
                  <a:avLst/>
                </a:prstGeom>
                <a:blipFill rotWithShape="0">
                  <a:blip r:embed="rId10"/>
                  <a:stretch>
                    <a:fillRect t="-22024" b="-5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rot="1123763">
                  <a:off x="5075202" y="3968988"/>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a:p>
                <a:p>
                  <a:endParaRPr lang="en-US" b="0" dirty="0"/>
                </a:p>
              </p:txBody>
            </p:sp>
          </mc:Choice>
          <mc:Fallback xmlns="">
            <p:sp>
              <p:nvSpPr>
                <p:cNvPr id="85" name="Rectangle 84"/>
                <p:cNvSpPr>
                  <a:spLocks noRot="1" noChangeAspect="1" noMove="1" noResize="1" noEditPoints="1" noAdjustHandles="1" noChangeArrowheads="1" noChangeShapeType="1" noTextEdit="1"/>
                </p:cNvSpPr>
                <p:nvPr/>
              </p:nvSpPr>
              <p:spPr>
                <a:xfrm rot="1123763">
                  <a:off x="5075202" y="3968988"/>
                  <a:ext cx="1265075" cy="646331"/>
                </a:xfrm>
                <a:prstGeom prst="rect">
                  <a:avLst/>
                </a:prstGeom>
                <a:blipFill rotWithShape="0">
                  <a:blip r:embed="rId11"/>
                  <a:stretch>
                    <a:fillRect t="-22024" b="-5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p:cNvSpPr/>
                <p:nvPr/>
              </p:nvSpPr>
              <p:spPr>
                <a:xfrm rot="1123763">
                  <a:off x="2406794" y="5406546"/>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a:p>
                <a:p>
                  <a:endParaRPr lang="en-US" b="0" dirty="0"/>
                </a:p>
              </p:txBody>
            </p:sp>
          </mc:Choice>
          <mc:Fallback xmlns="">
            <p:sp>
              <p:nvSpPr>
                <p:cNvPr id="86" name="Rectangle 85"/>
                <p:cNvSpPr>
                  <a:spLocks noRot="1" noChangeAspect="1" noMove="1" noResize="1" noEditPoints="1" noAdjustHandles="1" noChangeArrowheads="1" noChangeShapeType="1" noTextEdit="1"/>
                </p:cNvSpPr>
                <p:nvPr/>
              </p:nvSpPr>
              <p:spPr>
                <a:xfrm rot="1123763">
                  <a:off x="2406794" y="5406546"/>
                  <a:ext cx="1265075" cy="646331"/>
                </a:xfrm>
                <a:prstGeom prst="rect">
                  <a:avLst/>
                </a:prstGeom>
                <a:blipFill rotWithShape="0">
                  <a:blip r:embed="rId12"/>
                  <a:stretch>
                    <a:fillRect t="-22024" b="-5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rot="1123763">
                  <a:off x="2048299" y="3968987"/>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a:p>
                <a:p>
                  <a:endParaRPr lang="en-US" b="0" dirty="0"/>
                </a:p>
              </p:txBody>
            </p:sp>
          </mc:Choice>
          <mc:Fallback xmlns="">
            <p:sp>
              <p:nvSpPr>
                <p:cNvPr id="87" name="Rectangle 86"/>
                <p:cNvSpPr>
                  <a:spLocks noRot="1" noChangeAspect="1" noMove="1" noResize="1" noEditPoints="1" noAdjustHandles="1" noChangeArrowheads="1" noChangeShapeType="1" noTextEdit="1"/>
                </p:cNvSpPr>
                <p:nvPr/>
              </p:nvSpPr>
              <p:spPr>
                <a:xfrm rot="1123763">
                  <a:off x="2048299" y="3968987"/>
                  <a:ext cx="1265075" cy="646331"/>
                </a:xfrm>
                <a:prstGeom prst="rect">
                  <a:avLst/>
                </a:prstGeom>
                <a:blipFill rotWithShape="0">
                  <a:blip r:embed="rId13"/>
                  <a:stretch>
                    <a:fillRect t="-22024" b="-595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6" name="Rectangle 105"/>
              <p:cNvSpPr/>
              <p:nvPr/>
            </p:nvSpPr>
            <p:spPr>
              <a:xfrm>
                <a:off x="5791199" y="2209800"/>
                <a:ext cx="44274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ea typeface="Cambria Math" panose="02040503050406030204" pitchFamily="18" charset="0"/>
                        </a:rPr>
                        <m:t>⊤</m:t>
                      </m:r>
                    </m:oMath>
                  </m:oMathPara>
                </a14:m>
                <a:endParaRPr lang="en-US" sz="2400" dirty="0"/>
              </a:p>
            </p:txBody>
          </p:sp>
        </mc:Choice>
        <mc:Fallback xmlns="">
          <p:sp>
            <p:nvSpPr>
              <p:cNvPr id="106" name="Rectangle 105"/>
              <p:cNvSpPr>
                <a:spLocks noRot="1" noChangeAspect="1" noMove="1" noResize="1" noEditPoints="1" noAdjustHandles="1" noChangeArrowheads="1" noChangeShapeType="1" noTextEdit="1"/>
              </p:cNvSpPr>
              <p:nvPr/>
            </p:nvSpPr>
            <p:spPr>
              <a:xfrm>
                <a:off x="5791199" y="2209800"/>
                <a:ext cx="442747" cy="461665"/>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Rectangle 106"/>
              <p:cNvSpPr/>
              <p:nvPr/>
            </p:nvSpPr>
            <p:spPr>
              <a:xfrm>
                <a:off x="5322516" y="6176344"/>
                <a:ext cx="112588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m:t>
                      </m:r>
                    </m:oMath>
                  </m:oMathPara>
                </a14:m>
                <a:endParaRPr lang="en-US" sz="2400" dirty="0"/>
              </a:p>
            </p:txBody>
          </p:sp>
        </mc:Choice>
        <mc:Fallback xmlns="">
          <p:sp>
            <p:nvSpPr>
              <p:cNvPr id="107" name="Rectangle 106"/>
              <p:cNvSpPr>
                <a:spLocks noRot="1" noChangeAspect="1" noMove="1" noResize="1" noEditPoints="1" noAdjustHandles="1" noChangeArrowheads="1" noChangeShapeType="1" noTextEdit="1"/>
              </p:cNvSpPr>
              <p:nvPr/>
            </p:nvSpPr>
            <p:spPr>
              <a:xfrm>
                <a:off x="5322516" y="6176344"/>
                <a:ext cx="1125880" cy="461665"/>
              </a:xfrm>
              <a:prstGeom prst="rect">
                <a:avLst/>
              </a:prstGeom>
              <a:blipFill rotWithShape="0">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700498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 Operator for combining labels</a:t>
            </a:r>
          </a:p>
        </p:txBody>
      </p:sp>
      <mc:AlternateContent xmlns:mc="http://schemas.openxmlformats.org/markup-compatibility/2006">
        <mc:Choice xmlns:a14="http://schemas.microsoft.com/office/drawing/2010/main" Requires="a14">
          <p:sp>
            <p:nvSpPr>
              <p:cNvPr id="3" name="Text Placeholder 2"/>
              <p:cNvSpPr>
                <a:spLocks noGrp="1"/>
              </p:cNvSpPr>
              <p:nvPr>
                <p:ph type="body" idx="1"/>
              </p:nvPr>
            </p:nvSpPr>
            <p:spPr/>
            <p:txBody>
              <a:bodyPr/>
              <a:lstStyle/>
              <a:p>
                <a:r>
                  <a:rPr lang="en-US" dirty="0"/>
                  <a:t>For each ℓ1 and ℓ2, there exists a label ℓ3, such that:</a:t>
                </a:r>
              </a:p>
              <a:p>
                <a:pPr lvl="1"/>
                <a:r>
                  <a:rPr lang="en-US" dirty="0"/>
                  <a:t>ℓ1</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oMath>
                </a14:m>
                <a:r>
                  <a:rPr lang="en-US" dirty="0"/>
                  <a:t> ℓ3</a:t>
                </a:r>
              </a:p>
              <a:p>
                <a:pPr lvl="1"/>
                <a:r>
                  <a:rPr lang="en-US" dirty="0"/>
                  <a:t>ℓ2</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ℓ3</a:t>
                </a:r>
              </a:p>
              <a:p>
                <a:pPr lvl="1"/>
                <a:r>
                  <a:rPr lang="en-US" dirty="0"/>
                  <a:t>for all ℓ4 such that  ℓ</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ℓ4 and ℓ2</a:t>
                </a:r>
                <a14:m>
                  <m:oMath xmlns:m="http://schemas.openxmlformats.org/officeDocument/2006/math">
                    <m:r>
                      <a:rPr lang="en-US">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ℓ4, then  ℓ3</a:t>
                </a:r>
                <a14:m>
                  <m:oMath xmlns:m="http://schemas.openxmlformats.org/officeDocument/2006/math">
                    <m:r>
                      <a:rPr lang="en-US" i="1">
                        <a:latin typeface="Cambria Math" panose="02040503050406030204" pitchFamily="18" charset="0"/>
                        <a:ea typeface="Cambria Math" panose="02040503050406030204" pitchFamily="18" charset="0"/>
                      </a:rPr>
                      <m:t>⊑</m:t>
                    </m:r>
                    <m:r>
                      <m:rPr>
                        <m:nor/>
                      </m:rPr>
                      <a:rPr lang="en-US" dirty="0"/>
                      <m:t>ℓ</m:t>
                    </m:r>
                  </m:oMath>
                </a14:m>
                <a:r>
                  <a:rPr lang="en-US" dirty="0"/>
                  <a:t>4.</a:t>
                </a:r>
              </a:p>
              <a:p>
                <a:r>
                  <a:rPr lang="en-US" dirty="0"/>
                  <a:t>ℓ3 is called the </a:t>
                </a:r>
                <a:r>
                  <a:rPr lang="en-US" b="1" dirty="0"/>
                  <a:t>join</a:t>
                </a:r>
                <a:r>
                  <a:rPr lang="en-US" dirty="0"/>
                  <a:t> of ℓ1 and ℓ2 and denoted ℓ1</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ℓ2 </a:t>
                </a:r>
              </a:p>
              <a:p>
                <a:r>
                  <a:rPr lang="en-US" dirty="0"/>
                  <a:t>Operator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is associative and commutative.</a:t>
                </a:r>
              </a:p>
            </p:txBody>
          </p:sp>
        </mc:Choice>
        <mc:Fallback>
          <p:sp>
            <p:nvSpPr>
              <p:cNvPr id="3" name="Text Placeholder 2"/>
              <p:cNvSpPr>
                <a:spLocks noGrp="1" noRot="1" noChangeAspect="1" noMove="1" noResize="1" noEditPoints="1" noAdjustHandles="1" noChangeArrowheads="1" noChangeShapeType="1" noTextEdit="1"/>
              </p:cNvSpPr>
              <p:nvPr>
                <p:ph type="body" idx="1"/>
              </p:nvPr>
            </p:nvSpPr>
            <p:spPr>
              <a:blipFill>
                <a:blip r:embed="rId3"/>
                <a:stretch>
                  <a:fillRect l="-772" t="-1299"/>
                </a:stretch>
              </a:blipFill>
            </p:spPr>
            <p:txBody>
              <a:bodyPr/>
              <a:lstStyle/>
              <a:p>
                <a:r>
                  <a:rPr lang="en-US">
                    <a:noFill/>
                  </a:rPr>
                  <a:t> </a:t>
                </a:r>
              </a:p>
            </p:txBody>
          </p:sp>
        </mc:Fallback>
      </mc:AlternateContent>
    </p:spTree>
    <p:extLst>
      <p:ext uri="{BB962C8B-B14F-4D97-AF65-F5344CB8AC3E}">
        <p14:creationId xmlns:p14="http://schemas.microsoft.com/office/powerpoint/2010/main" val="26648030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Lattice of labels</a:t>
            </a:r>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457200" y="1600200"/>
                <a:ext cx="8229600" cy="1199561"/>
              </a:xfrm>
            </p:spPr>
            <p:txBody>
              <a:bodyPr>
                <a:normAutofit/>
              </a:bodyPr>
              <a:lstStyle/>
              <a:p>
                <a:r>
                  <a:rPr lang="en-US" dirty="0"/>
                  <a:t>The set of labels and relation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define a lattice, with join operator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457200" y="1600200"/>
                <a:ext cx="8229600" cy="1199561"/>
              </a:xfrm>
              <a:blipFill rotWithShape="0">
                <a:blip r:embed="rId3"/>
                <a:stretch>
                  <a:fillRect l="-667" t="-3571"/>
                </a:stretch>
              </a:blipFill>
            </p:spPr>
            <p:txBody>
              <a:bodyPr/>
              <a:lstStyle/>
              <a:p>
                <a:r>
                  <a:rPr lang="en-US">
                    <a:noFill/>
                  </a:rPr>
                  <a:t> </a:t>
                </a:r>
              </a:p>
            </p:txBody>
          </p:sp>
        </mc:Fallback>
      </mc:AlternateContent>
      <p:sp>
        <p:nvSpPr>
          <p:cNvPr id="48" name="Rectangle 47"/>
          <p:cNvSpPr/>
          <p:nvPr/>
        </p:nvSpPr>
        <p:spPr>
          <a:xfrm>
            <a:off x="3516656" y="6162934"/>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p>
        </p:txBody>
      </p:sp>
      <p:sp>
        <p:nvSpPr>
          <p:cNvPr id="49" name="Rectangle 48"/>
          <p:cNvSpPr/>
          <p:nvPr/>
        </p:nvSpPr>
        <p:spPr>
          <a:xfrm>
            <a:off x="3516656" y="4808005"/>
            <a:ext cx="2121156"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p>
        </p:txBody>
      </p:sp>
      <p:sp>
        <p:nvSpPr>
          <p:cNvPr id="50" name="Rectangle 49"/>
          <p:cNvSpPr/>
          <p:nvPr/>
        </p:nvSpPr>
        <p:spPr>
          <a:xfrm>
            <a:off x="3352800" y="2209800"/>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ronosPro-Regular"/>
                <a:cs typeface="CronosPro-Regular"/>
              </a:rPr>
              <a:t>Secret, {</a:t>
            </a:r>
            <a:r>
              <a:rPr lang="en-US" sz="2000" dirty="0" err="1">
                <a:solidFill>
                  <a:schemeClr val="bg1"/>
                </a:solidFill>
                <a:latin typeface="CronosPro-Regular"/>
                <a:cs typeface="CronosPro-Regular"/>
              </a:rPr>
              <a:t>nuc</a:t>
            </a:r>
            <a:r>
              <a:rPr lang="en-US" sz="2000" dirty="0">
                <a:solidFill>
                  <a:schemeClr val="bg1"/>
                </a:solidFill>
                <a:latin typeface="CronosPro-Regular"/>
                <a:cs typeface="CronosPro-Regular"/>
              </a:rPr>
              <a:t>, crypto}</a:t>
            </a:r>
          </a:p>
        </p:txBody>
      </p:sp>
      <p:sp>
        <p:nvSpPr>
          <p:cNvPr id="51" name="Rectangle 50"/>
          <p:cNvSpPr/>
          <p:nvPr/>
        </p:nvSpPr>
        <p:spPr>
          <a:xfrm>
            <a:off x="501277" y="3494946"/>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52" name="Rectangle 51"/>
          <p:cNvSpPr/>
          <p:nvPr/>
        </p:nvSpPr>
        <p:spPr>
          <a:xfrm>
            <a:off x="6472904" y="3494946"/>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{crypto}</a:t>
            </a:r>
          </a:p>
        </p:txBody>
      </p:sp>
      <p:cxnSp>
        <p:nvCxnSpPr>
          <p:cNvPr id="53" name="Straight Connector 52"/>
          <p:cNvCxnSpPr/>
          <p:nvPr/>
        </p:nvCxnSpPr>
        <p:spPr>
          <a:xfrm flipV="1">
            <a:off x="4577234" y="5296492"/>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1561854" y="2698287"/>
            <a:ext cx="3010146"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flipV="1">
            <a:off x="4572000" y="2698287"/>
            <a:ext cx="2961481"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flipV="1">
            <a:off x="1561854" y="3983433"/>
            <a:ext cx="301538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577234" y="3983433"/>
            <a:ext cx="295624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501277" y="2698287"/>
            <a:ext cx="8092781" cy="3464647"/>
            <a:chOff x="501277" y="2425103"/>
            <a:chExt cx="8092781" cy="3464647"/>
          </a:xfrm>
        </p:grpSpPr>
        <p:sp>
          <p:nvSpPr>
            <p:cNvPr id="59" name="Rectangle 58"/>
            <p:cNvSpPr/>
            <p:nvPr/>
          </p:nvSpPr>
          <p:spPr>
            <a:xfrm>
              <a:off x="3352800" y="3221762"/>
              <a:ext cx="2438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nuc,crypto</a:t>
              </a:r>
              <a:r>
                <a:rPr lang="en-US" sz="2000" dirty="0">
                  <a:solidFill>
                    <a:schemeClr val="tx1"/>
                  </a:solidFill>
                  <a:latin typeface="CronosPro-Regular"/>
                  <a:cs typeface="CronosPro-Regular"/>
                </a:rPr>
                <a:t>}</a:t>
              </a:r>
            </a:p>
          </p:txBody>
        </p:sp>
        <p:sp>
          <p:nvSpPr>
            <p:cNvPr id="60" name="Rectangle 59"/>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61" name="Rectangle 60"/>
            <p:cNvSpPr/>
            <p:nvPr/>
          </p:nvSpPr>
          <p:spPr>
            <a:xfrm>
              <a:off x="6472904"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{crypto}</a:t>
              </a:r>
            </a:p>
          </p:txBody>
        </p:sp>
        <p:cxnSp>
          <p:nvCxnSpPr>
            <p:cNvPr id="62" name="Straight Connector 61"/>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4577234" y="5023308"/>
              <a:ext cx="295624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1561854"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533481"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1561854" y="3710249"/>
              <a:ext cx="30101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flipV="1">
              <a:off x="4572000" y="3710249"/>
              <a:ext cx="2961481"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4572000" y="2425103"/>
              <a:ext cx="0"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95" name="Group 94"/>
          <p:cNvGrpSpPr/>
          <p:nvPr/>
        </p:nvGrpSpPr>
        <p:grpSpPr>
          <a:xfrm>
            <a:off x="1262493" y="2711215"/>
            <a:ext cx="6319652" cy="3454132"/>
            <a:chOff x="1262493" y="2711215"/>
            <a:chExt cx="6319652" cy="3454132"/>
          </a:xfrm>
        </p:grpSpPr>
        <mc:AlternateContent xmlns:mc="http://schemas.openxmlformats.org/markup-compatibility/2006" xmlns:a14="http://schemas.microsoft.com/office/drawing/2010/main">
          <mc:Choice Requires="a14">
            <p:sp>
              <p:nvSpPr>
                <p:cNvPr id="74" name="Rectangle 73"/>
                <p:cNvSpPr/>
                <p:nvPr/>
              </p:nvSpPr>
              <p:spPr>
                <a:xfrm rot="20552662">
                  <a:off x="2434062" y="2842715"/>
                  <a:ext cx="42191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4" name="Rectangle 73"/>
                <p:cNvSpPr>
                  <a:spLocks noRot="1" noChangeAspect="1" noMove="1" noResize="1" noEditPoints="1" noAdjustHandles="1" noChangeArrowheads="1" noChangeShapeType="1" noTextEdit="1"/>
                </p:cNvSpPr>
                <p:nvPr/>
              </p:nvSpPr>
              <p:spPr>
                <a:xfrm rot="20552662">
                  <a:off x="2434062" y="2842715"/>
                  <a:ext cx="421910"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p:cNvSpPr/>
                <p:nvPr/>
              </p:nvSpPr>
              <p:spPr>
                <a:xfrm rot="16200000">
                  <a:off x="990600" y="4165947"/>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5" name="Rectangle 74"/>
                <p:cNvSpPr>
                  <a:spLocks noRot="1" noChangeAspect="1" noMove="1" noResize="1" noEditPoints="1" noAdjustHandles="1" noChangeArrowheads="1" noChangeShapeType="1" noTextEdit="1"/>
                </p:cNvSpPr>
                <p:nvPr/>
              </p:nvSpPr>
              <p:spPr>
                <a:xfrm rot="16200000">
                  <a:off x="990600" y="4165947"/>
                  <a:ext cx="913118"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p:cNvSpPr/>
                <p:nvPr/>
              </p:nvSpPr>
              <p:spPr>
                <a:xfrm rot="16200000">
                  <a:off x="3959803" y="2983108"/>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6" name="Rectangle 75"/>
                <p:cNvSpPr>
                  <a:spLocks noRot="1" noChangeAspect="1" noMove="1" noResize="1" noEditPoints="1" noAdjustHandles="1" noChangeArrowheads="1" noChangeShapeType="1" noTextEdit="1"/>
                </p:cNvSpPr>
                <p:nvPr/>
              </p:nvSpPr>
              <p:spPr>
                <a:xfrm rot="16200000">
                  <a:off x="3959803" y="2983108"/>
                  <a:ext cx="913118"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Rectangle 77"/>
                <p:cNvSpPr/>
                <p:nvPr/>
              </p:nvSpPr>
              <p:spPr>
                <a:xfrm rot="16200000">
                  <a:off x="6940920" y="4213801"/>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8" name="Rectangle 77"/>
                <p:cNvSpPr>
                  <a:spLocks noRot="1" noChangeAspect="1" noMove="1" noResize="1" noEditPoints="1" noAdjustHandles="1" noChangeArrowheads="1" noChangeShapeType="1" noTextEdit="1"/>
                </p:cNvSpPr>
                <p:nvPr/>
              </p:nvSpPr>
              <p:spPr>
                <a:xfrm rot="16200000">
                  <a:off x="6940920" y="4213801"/>
                  <a:ext cx="913118"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p:cNvSpPr/>
                <p:nvPr/>
              </p:nvSpPr>
              <p:spPr>
                <a:xfrm rot="16200000">
                  <a:off x="3959803" y="5524122"/>
                  <a:ext cx="913118"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79" name="Rectangle 78"/>
                <p:cNvSpPr>
                  <a:spLocks noRot="1" noChangeAspect="1" noMove="1" noResize="1" noEditPoints="1" noAdjustHandles="1" noChangeArrowheads="1" noChangeShapeType="1" noTextEdit="1"/>
                </p:cNvSpPr>
                <p:nvPr/>
              </p:nvSpPr>
              <p:spPr>
                <a:xfrm rot="16200000">
                  <a:off x="3959803" y="5524122"/>
                  <a:ext cx="913118"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Rectangle 79"/>
                <p:cNvSpPr/>
                <p:nvPr/>
              </p:nvSpPr>
              <p:spPr>
                <a:xfrm rot="20552662">
                  <a:off x="2892342" y="3993500"/>
                  <a:ext cx="854756" cy="3805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0" name="Rectangle 79"/>
                <p:cNvSpPr>
                  <a:spLocks noRot="1" noChangeAspect="1" noMove="1" noResize="1" noEditPoints="1" noAdjustHandles="1" noChangeArrowheads="1" noChangeShapeType="1" noTextEdit="1"/>
                </p:cNvSpPr>
                <p:nvPr/>
              </p:nvSpPr>
              <p:spPr>
                <a:xfrm rot="20552662">
                  <a:off x="2892342" y="3993500"/>
                  <a:ext cx="854756" cy="380589"/>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Rectangle 80"/>
                <p:cNvSpPr/>
                <p:nvPr/>
              </p:nvSpPr>
              <p:spPr>
                <a:xfrm rot="20552662">
                  <a:off x="5917464" y="3958754"/>
                  <a:ext cx="1015696"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1" name="Rectangle 80"/>
                <p:cNvSpPr>
                  <a:spLocks noRot="1" noChangeAspect="1" noMove="1" noResize="1" noEditPoints="1" noAdjustHandles="1" noChangeArrowheads="1" noChangeShapeType="1" noTextEdit="1"/>
                </p:cNvSpPr>
                <p:nvPr/>
              </p:nvSpPr>
              <p:spPr>
                <a:xfrm rot="20552662">
                  <a:off x="5917464" y="3958754"/>
                  <a:ext cx="1015696"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Rectangle 81"/>
                <p:cNvSpPr/>
                <p:nvPr/>
              </p:nvSpPr>
              <p:spPr>
                <a:xfrm rot="20552662">
                  <a:off x="5632099" y="5405222"/>
                  <a:ext cx="87031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82" name="Rectangle 81"/>
                <p:cNvSpPr>
                  <a:spLocks noRot="1" noChangeAspect="1" noMove="1" noResize="1" noEditPoints="1" noAdjustHandles="1" noChangeArrowheads="1" noChangeShapeType="1" noTextEdit="1"/>
                </p:cNvSpPr>
                <p:nvPr/>
              </p:nvSpPr>
              <p:spPr>
                <a:xfrm rot="20552662">
                  <a:off x="5632099" y="5405222"/>
                  <a:ext cx="870311"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p:cNvSpPr/>
                <p:nvPr/>
              </p:nvSpPr>
              <p:spPr>
                <a:xfrm rot="1123763">
                  <a:off x="5420050" y="2769693"/>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a:p>
                <a:p>
                  <a:endParaRPr lang="en-US" b="0" dirty="0"/>
                </a:p>
              </p:txBody>
            </p:sp>
          </mc:Choice>
          <mc:Fallback xmlns="">
            <p:sp>
              <p:nvSpPr>
                <p:cNvPr id="84" name="Rectangle 83"/>
                <p:cNvSpPr>
                  <a:spLocks noRot="1" noChangeAspect="1" noMove="1" noResize="1" noEditPoints="1" noAdjustHandles="1" noChangeArrowheads="1" noChangeShapeType="1" noTextEdit="1"/>
                </p:cNvSpPr>
                <p:nvPr/>
              </p:nvSpPr>
              <p:spPr>
                <a:xfrm rot="1123763">
                  <a:off x="5420050" y="2769693"/>
                  <a:ext cx="1265075" cy="646331"/>
                </a:xfrm>
                <a:prstGeom prst="rect">
                  <a:avLst/>
                </a:prstGeom>
                <a:blipFill rotWithShape="0">
                  <a:blip r:embed="rId10"/>
                  <a:stretch>
                    <a:fillRect t="-22024" b="-5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rot="1123763">
                  <a:off x="5075202" y="3968988"/>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a:p>
                <a:p>
                  <a:endParaRPr lang="en-US" b="0" dirty="0"/>
                </a:p>
              </p:txBody>
            </p:sp>
          </mc:Choice>
          <mc:Fallback xmlns="">
            <p:sp>
              <p:nvSpPr>
                <p:cNvPr id="85" name="Rectangle 84"/>
                <p:cNvSpPr>
                  <a:spLocks noRot="1" noChangeAspect="1" noMove="1" noResize="1" noEditPoints="1" noAdjustHandles="1" noChangeArrowheads="1" noChangeShapeType="1" noTextEdit="1"/>
                </p:cNvSpPr>
                <p:nvPr/>
              </p:nvSpPr>
              <p:spPr>
                <a:xfrm rot="1123763">
                  <a:off x="5075202" y="3968988"/>
                  <a:ext cx="1265075" cy="646331"/>
                </a:xfrm>
                <a:prstGeom prst="rect">
                  <a:avLst/>
                </a:prstGeom>
                <a:blipFill rotWithShape="0">
                  <a:blip r:embed="rId11"/>
                  <a:stretch>
                    <a:fillRect t="-22024" b="-5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p:cNvSpPr/>
                <p:nvPr/>
              </p:nvSpPr>
              <p:spPr>
                <a:xfrm rot="1123763">
                  <a:off x="2406794" y="5406546"/>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a:p>
                <a:p>
                  <a:endParaRPr lang="en-US" b="0" dirty="0"/>
                </a:p>
              </p:txBody>
            </p:sp>
          </mc:Choice>
          <mc:Fallback xmlns="">
            <p:sp>
              <p:nvSpPr>
                <p:cNvPr id="86" name="Rectangle 85"/>
                <p:cNvSpPr>
                  <a:spLocks noRot="1" noChangeAspect="1" noMove="1" noResize="1" noEditPoints="1" noAdjustHandles="1" noChangeArrowheads="1" noChangeShapeType="1" noTextEdit="1"/>
                </p:cNvSpPr>
                <p:nvPr/>
              </p:nvSpPr>
              <p:spPr>
                <a:xfrm rot="1123763">
                  <a:off x="2406794" y="5406546"/>
                  <a:ext cx="1265075" cy="646331"/>
                </a:xfrm>
                <a:prstGeom prst="rect">
                  <a:avLst/>
                </a:prstGeom>
                <a:blipFill rotWithShape="0">
                  <a:blip r:embed="rId12"/>
                  <a:stretch>
                    <a:fillRect t="-22024" b="-5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Rectangle 86"/>
                <p:cNvSpPr/>
                <p:nvPr/>
              </p:nvSpPr>
              <p:spPr>
                <a:xfrm rot="1123763">
                  <a:off x="2048299" y="3968987"/>
                  <a:ext cx="1265075"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lit/>
                          </m:rPr>
                          <a:rPr lang="en-US" b="0" i="1" smtClean="0">
                            <a:latin typeface="Cambria Math" charset="0"/>
                          </a:rPr>
                          <m:t> </m:t>
                        </m:r>
                        <m:r>
                          <a:rPr lang="en-US" b="0" i="1" smtClean="0">
                            <a:latin typeface="Cambria Math" charset="0"/>
                          </a:rPr>
                          <m:t>⊒</m:t>
                        </m:r>
                        <m:r>
                          <a:rPr lang="en-US" b="0" i="0" smtClean="0">
                            <a:latin typeface="Cambria Math" charset="0"/>
                          </a:rPr>
                          <m:t>  </m:t>
                        </m:r>
                      </m:oMath>
                    </m:oMathPara>
                  </a14:m>
                  <a:endParaRPr lang="en-US" b="0" dirty="0"/>
                </a:p>
                <a:p>
                  <a:endParaRPr lang="en-US" b="0" dirty="0"/>
                </a:p>
              </p:txBody>
            </p:sp>
          </mc:Choice>
          <mc:Fallback xmlns="">
            <p:sp>
              <p:nvSpPr>
                <p:cNvPr id="87" name="Rectangle 86"/>
                <p:cNvSpPr>
                  <a:spLocks noRot="1" noChangeAspect="1" noMove="1" noResize="1" noEditPoints="1" noAdjustHandles="1" noChangeArrowheads="1" noChangeShapeType="1" noTextEdit="1"/>
                </p:cNvSpPr>
                <p:nvPr/>
              </p:nvSpPr>
              <p:spPr>
                <a:xfrm rot="1123763">
                  <a:off x="2048299" y="3968987"/>
                  <a:ext cx="1265075" cy="646331"/>
                </a:xfrm>
                <a:prstGeom prst="rect">
                  <a:avLst/>
                </a:prstGeom>
                <a:blipFill rotWithShape="0">
                  <a:blip r:embed="rId13"/>
                  <a:stretch>
                    <a:fillRect t="-22024" b="-5952"/>
                  </a:stretch>
                </a:blipFill>
              </p:spPr>
              <p:txBody>
                <a:bodyPr/>
                <a:lstStyle/>
                <a:p>
                  <a:r>
                    <a:rPr lang="en-US">
                      <a:noFill/>
                    </a:rPr>
                    <a:t> </a:t>
                  </a:r>
                </a:p>
              </p:txBody>
            </p:sp>
          </mc:Fallback>
        </mc:AlternateContent>
      </p:grpSp>
      <p:grpSp>
        <p:nvGrpSpPr>
          <p:cNvPr id="94" name="Group 93"/>
          <p:cNvGrpSpPr/>
          <p:nvPr/>
        </p:nvGrpSpPr>
        <p:grpSpPr>
          <a:xfrm>
            <a:off x="4577234" y="3894054"/>
            <a:ext cx="3560370" cy="913951"/>
            <a:chOff x="4577234" y="3894054"/>
            <a:chExt cx="3560370" cy="913951"/>
          </a:xfrm>
        </p:grpSpPr>
        <p:cxnSp>
          <p:nvCxnSpPr>
            <p:cNvPr id="89" name="Straight Connector 88"/>
            <p:cNvCxnSpPr>
              <a:stCxn id="49" idx="0"/>
              <a:endCxn id="52" idx="2"/>
            </p:cNvCxnSpPr>
            <p:nvPr/>
          </p:nvCxnSpPr>
          <p:spPr>
            <a:xfrm flipV="1">
              <a:off x="4577234" y="3983433"/>
              <a:ext cx="2956247" cy="824572"/>
            </a:xfrm>
            <a:prstGeom prst="line">
              <a:avLst/>
            </a:prstGeom>
          </p:spPr>
          <p:style>
            <a:lnRef idx="3">
              <a:schemeClr val="accent4"/>
            </a:lnRef>
            <a:fillRef idx="0">
              <a:schemeClr val="accent4"/>
            </a:fillRef>
            <a:effectRef idx="2">
              <a:schemeClr val="accent4"/>
            </a:effectRef>
            <a:fontRef idx="minor">
              <a:schemeClr val="tx1"/>
            </a:fontRef>
          </p:style>
        </p:cxnSp>
        <p:cxnSp>
          <p:nvCxnSpPr>
            <p:cNvPr id="90" name="Straight Connector 89"/>
            <p:cNvCxnSpPr>
              <a:stCxn id="61" idx="0"/>
              <a:endCxn id="52" idx="2"/>
            </p:cNvCxnSpPr>
            <p:nvPr/>
          </p:nvCxnSpPr>
          <p:spPr>
            <a:xfrm flipV="1">
              <a:off x="7533481" y="3983433"/>
              <a:ext cx="0" cy="824572"/>
            </a:xfrm>
            <a:prstGeom prst="line">
              <a:avLst/>
            </a:prstGeom>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93" name="Rectangle 92"/>
                <p:cNvSpPr/>
                <p:nvPr/>
              </p:nvSpPr>
              <p:spPr>
                <a:xfrm>
                  <a:off x="7397256" y="3894054"/>
                  <a:ext cx="740348"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0" smtClean="0">
                            <a:solidFill>
                              <a:schemeClr val="accent4"/>
                            </a:solidFill>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93" name="Rectangle 92"/>
                <p:cNvSpPr>
                  <a:spLocks noRot="1" noChangeAspect="1" noMove="1" noResize="1" noEditPoints="1" noAdjustHandles="1" noChangeArrowheads="1" noChangeShapeType="1" noTextEdit="1"/>
                </p:cNvSpPr>
                <p:nvPr/>
              </p:nvSpPr>
              <p:spPr>
                <a:xfrm>
                  <a:off x="7397256" y="3894054"/>
                  <a:ext cx="740348" cy="461665"/>
                </a:xfrm>
                <a:prstGeom prst="rect">
                  <a:avLst/>
                </a:prstGeom>
                <a:blipFill rotWithShape="0">
                  <a:blip r:embed="rId14"/>
                  <a:stretch>
                    <a:fillRect/>
                  </a:stretch>
                </a:blipFill>
              </p:spPr>
              <p:txBody>
                <a:bodyPr/>
                <a:lstStyle/>
                <a:p>
                  <a:r>
                    <a:rPr lang="en-US">
                      <a:noFill/>
                    </a:rPr>
                    <a:t> </a:t>
                  </a:r>
                </a:p>
              </p:txBody>
            </p:sp>
          </mc:Fallback>
        </mc:AlternateContent>
      </p:grpSp>
      <p:grpSp>
        <p:nvGrpSpPr>
          <p:cNvPr id="105" name="Group 104"/>
          <p:cNvGrpSpPr/>
          <p:nvPr/>
        </p:nvGrpSpPr>
        <p:grpSpPr>
          <a:xfrm>
            <a:off x="1561854" y="2632010"/>
            <a:ext cx="5971627" cy="2175995"/>
            <a:chOff x="1561854" y="2632010"/>
            <a:chExt cx="5971627" cy="2175995"/>
          </a:xfrm>
        </p:grpSpPr>
        <p:grpSp>
          <p:nvGrpSpPr>
            <p:cNvPr id="96" name="Group 95"/>
            <p:cNvGrpSpPr/>
            <p:nvPr/>
          </p:nvGrpSpPr>
          <p:grpSpPr>
            <a:xfrm>
              <a:off x="1561854" y="2632010"/>
              <a:ext cx="5971627" cy="862936"/>
              <a:chOff x="4535626" y="3916928"/>
              <a:chExt cx="5971627" cy="862936"/>
            </a:xfrm>
          </p:grpSpPr>
          <p:cxnSp>
            <p:nvCxnSpPr>
              <p:cNvPr id="97" name="Straight Connector 96"/>
              <p:cNvCxnSpPr>
                <a:stCxn id="51" idx="0"/>
                <a:endCxn id="50" idx="2"/>
              </p:cNvCxnSpPr>
              <p:nvPr/>
            </p:nvCxnSpPr>
            <p:spPr>
              <a:xfrm flipV="1">
                <a:off x="4535626" y="3983205"/>
                <a:ext cx="3010146" cy="796659"/>
              </a:xfrm>
              <a:prstGeom prst="line">
                <a:avLst/>
              </a:prstGeom>
            </p:spPr>
            <p:style>
              <a:lnRef idx="3">
                <a:schemeClr val="accent4"/>
              </a:lnRef>
              <a:fillRef idx="0">
                <a:schemeClr val="accent4"/>
              </a:fillRef>
              <a:effectRef idx="2">
                <a:schemeClr val="accent4"/>
              </a:effectRef>
              <a:fontRef idx="minor">
                <a:schemeClr val="tx1"/>
              </a:fontRef>
            </p:style>
          </p:cxnSp>
          <p:cxnSp>
            <p:nvCxnSpPr>
              <p:cNvPr id="98" name="Straight Connector 97"/>
              <p:cNvCxnSpPr>
                <a:cxnSpLocks/>
                <a:stCxn id="52" idx="0"/>
              </p:cNvCxnSpPr>
              <p:nvPr/>
            </p:nvCxnSpPr>
            <p:spPr>
              <a:xfrm flipH="1" flipV="1">
                <a:off x="7533481" y="3983434"/>
                <a:ext cx="2973772" cy="796430"/>
              </a:xfrm>
              <a:prstGeom prst="line">
                <a:avLst/>
              </a:prstGeom>
            </p:spPr>
            <p:style>
              <a:lnRef idx="3">
                <a:schemeClr val="accent4"/>
              </a:lnRef>
              <a:fillRef idx="0">
                <a:schemeClr val="accent4"/>
              </a:fillRef>
              <a:effectRef idx="2">
                <a:schemeClr val="accent4"/>
              </a:effectRef>
              <a:fontRef idx="minor">
                <a:schemeClr val="tx1"/>
              </a:fontRef>
            </p:style>
          </p:cxnSp>
          <mc:AlternateContent xmlns:mc="http://schemas.openxmlformats.org/markup-compatibility/2006" xmlns:a14="http://schemas.microsoft.com/office/drawing/2010/main">
            <mc:Choice Requires="a14">
              <p:sp>
                <p:nvSpPr>
                  <p:cNvPr id="99" name="Rectangle 98"/>
                  <p:cNvSpPr/>
                  <p:nvPr/>
                </p:nvSpPr>
                <p:spPr>
                  <a:xfrm>
                    <a:off x="5883825" y="3916928"/>
                    <a:ext cx="740348"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0" smtClean="0">
                              <a:solidFill>
                                <a:schemeClr val="accent4"/>
                              </a:solidFill>
                              <a:latin typeface="Cambria Math" panose="02040503050406030204" pitchFamily="18" charset="0"/>
                              <a:ea typeface="Cambria Math" panose="02040503050406030204" pitchFamily="18" charset="0"/>
                            </a:rPr>
                            <m:t>⊔</m:t>
                          </m:r>
                        </m:oMath>
                      </m:oMathPara>
                    </a14:m>
                    <a:endParaRPr lang="en-US" sz="2400" b="1" dirty="0"/>
                  </a:p>
                </p:txBody>
              </p:sp>
            </mc:Choice>
            <mc:Fallback xmlns="">
              <p:sp>
                <p:nvSpPr>
                  <p:cNvPr id="99" name="Rectangle 98"/>
                  <p:cNvSpPr>
                    <a:spLocks noRot="1" noChangeAspect="1" noMove="1" noResize="1" noEditPoints="1" noAdjustHandles="1" noChangeArrowheads="1" noChangeShapeType="1" noTextEdit="1"/>
                  </p:cNvSpPr>
                  <p:nvPr/>
                </p:nvSpPr>
                <p:spPr>
                  <a:xfrm>
                    <a:off x="5883825" y="3916928"/>
                    <a:ext cx="740348" cy="461665"/>
                  </a:xfrm>
                  <a:prstGeom prst="rect">
                    <a:avLst/>
                  </a:prstGeom>
                  <a:blipFill rotWithShape="0">
                    <a:blip r:embed="rId15"/>
                    <a:stretch>
                      <a:fillRect/>
                    </a:stretch>
                  </a:blipFill>
                </p:spPr>
                <p:txBody>
                  <a:bodyPr/>
                  <a:lstStyle/>
                  <a:p>
                    <a:r>
                      <a:rPr lang="en-US">
                        <a:noFill/>
                      </a:rPr>
                      <a:t> </a:t>
                    </a:r>
                  </a:p>
                </p:txBody>
              </p:sp>
            </mc:Fallback>
          </mc:AlternateContent>
        </p:grpSp>
        <p:cxnSp>
          <p:nvCxnSpPr>
            <p:cNvPr id="102" name="Straight Connector 101"/>
            <p:cNvCxnSpPr>
              <a:stCxn id="51" idx="0"/>
              <a:endCxn id="60" idx="0"/>
            </p:cNvCxnSpPr>
            <p:nvPr/>
          </p:nvCxnSpPr>
          <p:spPr>
            <a:xfrm>
              <a:off x="1561854" y="3494946"/>
              <a:ext cx="0" cy="1313059"/>
            </a:xfrm>
            <a:prstGeom prst="line">
              <a:avLst/>
            </a:prstGeom>
          </p:spPr>
          <p:style>
            <a:lnRef idx="3">
              <a:schemeClr val="accent4"/>
            </a:lnRef>
            <a:fillRef idx="0">
              <a:schemeClr val="accent4"/>
            </a:fillRef>
            <a:effectRef idx="2">
              <a:schemeClr val="accent4"/>
            </a:effectRef>
            <a:fontRef idx="minor">
              <a:schemeClr val="tx1"/>
            </a:fontRef>
          </p:style>
        </p:cxnSp>
      </p:grpSp>
      <mc:AlternateContent xmlns:mc="http://schemas.openxmlformats.org/markup-compatibility/2006" xmlns:a14="http://schemas.microsoft.com/office/drawing/2010/main">
        <mc:Choice Requires="a14">
          <p:sp>
            <p:nvSpPr>
              <p:cNvPr id="106" name="Rectangle 105"/>
              <p:cNvSpPr/>
              <p:nvPr/>
            </p:nvSpPr>
            <p:spPr>
              <a:xfrm>
                <a:off x="5791199" y="2209800"/>
                <a:ext cx="442747"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ea typeface="Cambria Math" panose="02040503050406030204" pitchFamily="18" charset="0"/>
                        </a:rPr>
                        <m:t>⊤</m:t>
                      </m:r>
                    </m:oMath>
                  </m:oMathPara>
                </a14:m>
                <a:endParaRPr lang="en-US" sz="2400" dirty="0"/>
              </a:p>
            </p:txBody>
          </p:sp>
        </mc:Choice>
        <mc:Fallback xmlns="">
          <p:sp>
            <p:nvSpPr>
              <p:cNvPr id="106" name="Rectangle 105"/>
              <p:cNvSpPr>
                <a:spLocks noRot="1" noChangeAspect="1" noMove="1" noResize="1" noEditPoints="1" noAdjustHandles="1" noChangeArrowheads="1" noChangeShapeType="1" noTextEdit="1"/>
              </p:cNvSpPr>
              <p:nvPr/>
            </p:nvSpPr>
            <p:spPr>
              <a:xfrm>
                <a:off x="5791199" y="2209800"/>
                <a:ext cx="442747" cy="461665"/>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Rectangle 106"/>
              <p:cNvSpPr/>
              <p:nvPr/>
            </p:nvSpPr>
            <p:spPr>
              <a:xfrm>
                <a:off x="5322516" y="6176344"/>
                <a:ext cx="1125880"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charset="0"/>
                        </a:rPr>
                        <m:t>⊥</m:t>
                      </m:r>
                    </m:oMath>
                  </m:oMathPara>
                </a14:m>
                <a:endParaRPr lang="en-US" sz="2400" dirty="0"/>
              </a:p>
            </p:txBody>
          </p:sp>
        </mc:Choice>
        <mc:Fallback xmlns="">
          <p:sp>
            <p:nvSpPr>
              <p:cNvPr id="107" name="Rectangle 106"/>
              <p:cNvSpPr>
                <a:spLocks noRot="1" noChangeAspect="1" noMove="1" noResize="1" noEditPoints="1" noAdjustHandles="1" noChangeArrowheads="1" noChangeShapeType="1" noTextEdit="1"/>
              </p:cNvSpPr>
              <p:nvPr/>
            </p:nvSpPr>
            <p:spPr>
              <a:xfrm>
                <a:off x="5322516" y="6176344"/>
                <a:ext cx="1125880" cy="461665"/>
              </a:xfrm>
              <a:prstGeom prst="rect">
                <a:avLst/>
              </a:prstGeom>
              <a:blipFill rotWithShape="0">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24595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F7A3-661F-6C4D-B23F-913453C8CFC0}"/>
              </a:ext>
            </a:extLst>
          </p:cNvPr>
          <p:cNvSpPr>
            <a:spLocks noGrp="1"/>
          </p:cNvSpPr>
          <p:nvPr>
            <p:ph type="title"/>
          </p:nvPr>
        </p:nvSpPr>
        <p:spPr/>
        <p:txBody>
          <a:bodyPr/>
          <a:lstStyle/>
          <a:p>
            <a:r>
              <a:rPr lang="en-US" dirty="0"/>
              <a:t>Exercise: Join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C1C6B96-8802-EF4B-AA03-8A6480787EE0}"/>
                  </a:ext>
                </a:extLst>
              </p:cNvPr>
              <p:cNvSpPr>
                <a:spLocks noGrp="1"/>
              </p:cNvSpPr>
              <p:nvPr>
                <p:ph type="body" idx="1"/>
              </p:nvPr>
            </p:nvSpPr>
            <p:spPr/>
            <p:txBody>
              <a:bodyPr/>
              <a:lstStyle/>
              <a:p>
                <a:r>
                  <a:rPr lang="en-US" dirty="0"/>
                  <a:t>What are the following labels (H or L)?</a:t>
                </a:r>
              </a:p>
              <a:p>
                <a:endParaRPr lang="en-US" dirty="0"/>
              </a:p>
              <a:p>
                <a:pPr marL="731520" lvl="1" indent="-457200">
                  <a:buFont typeface="+mj-lt"/>
                  <a:buAutoNum type="arabicPeriod"/>
                </a:pPr>
                <a14:m>
                  <m:oMath xmlns:m="http://schemas.openxmlformats.org/officeDocument/2006/math">
                    <m:r>
                      <a:rPr lang="en-US" b="0" i="1" smtClean="0">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𝐻</m:t>
                    </m:r>
                  </m:oMath>
                </a14:m>
                <a:endParaRPr lang="en-US" dirty="0"/>
              </a:p>
              <a:p>
                <a:pPr marL="731520" lvl="1" indent="-457200">
                  <a:buFont typeface="+mj-lt"/>
                  <a:buAutoNum type="arabicPeriod"/>
                </a:pPr>
                <a14:m>
                  <m:oMath xmlns:m="http://schemas.openxmlformats.org/officeDocument/2006/math">
                    <m:r>
                      <a:rPr lang="en-US" i="1">
                        <a:latin typeface="Cambria Math" panose="02040503050406030204" pitchFamily="18" charset="0"/>
                        <a:ea typeface="Cambria Math" panose="02040503050406030204" pitchFamily="18" charset="0"/>
                      </a:rPr>
                      <m:t>𝐻</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oMath>
                </a14:m>
                <a:endParaRPr lang="en-US" dirty="0"/>
              </a:p>
              <a:p>
                <a:pPr marL="731520" lvl="1" indent="-457200">
                  <a:buFont typeface="+mj-lt"/>
                  <a:buAutoNum type="arabicPeriod"/>
                </a:pPr>
                <a14:m>
                  <m:oMath xmlns:m="http://schemas.openxmlformats.org/officeDocument/2006/math">
                    <m:r>
                      <a:rPr lang="en-US" b="0" i="1" smtClean="0">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𝐻</m:t>
                    </m:r>
                  </m:oMath>
                </a14:m>
                <a:endParaRPr lang="en-US" dirty="0"/>
              </a:p>
              <a:p>
                <a:pPr marL="731520" lvl="1" indent="-457200">
                  <a:buFont typeface="+mj-lt"/>
                  <a:buAutoNum type="arabicPeriod"/>
                </a:pPr>
                <a14:m>
                  <m:oMath xmlns:m="http://schemas.openxmlformats.org/officeDocument/2006/math">
                    <m:r>
                      <a:rPr lang="en-US" b="0" i="1" smtClean="0">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oMath>
                </a14:m>
                <a:endParaRPr lang="en-US" dirty="0"/>
              </a:p>
              <a:p>
                <a:pPr marL="731520" lvl="1" indent="-457200">
                  <a:buFont typeface="+mj-lt"/>
                  <a:buAutoNum type="arabicPeriod"/>
                </a:pPr>
                <a:endParaRPr lang="en-US" dirty="0"/>
              </a:p>
            </p:txBody>
          </p:sp>
        </mc:Choice>
        <mc:Fallback xmlns="">
          <p:sp>
            <p:nvSpPr>
              <p:cNvPr id="3" name="Text Placeholder 2">
                <a:extLst>
                  <a:ext uri="{FF2B5EF4-FFF2-40B4-BE49-F238E27FC236}">
                    <a16:creationId xmlns:a16="http://schemas.microsoft.com/office/drawing/2014/main" id="{7C1C6B96-8802-EF4B-AA03-8A6480787EE0}"/>
                  </a:ext>
                </a:extLst>
              </p:cNvPr>
              <p:cNvSpPr>
                <a:spLocks noGrp="1" noRot="1" noChangeAspect="1" noMove="1" noResize="1" noEditPoints="1" noAdjustHandles="1" noChangeArrowheads="1" noChangeShapeType="1" noTextEdit="1"/>
              </p:cNvSpPr>
              <p:nvPr>
                <p:ph type="body" idx="1"/>
              </p:nvPr>
            </p:nvSpPr>
            <p:spPr>
              <a:blipFill>
                <a:blip r:embed="rId2"/>
                <a:stretch>
                  <a:fillRect l="-772" t="-129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5DFA594-C279-E146-829C-276368F3CF84}"/>
              </a:ext>
            </a:extLst>
          </p:cNvPr>
          <p:cNvSpPr/>
          <p:nvPr/>
        </p:nvSpPr>
        <p:spPr>
          <a:xfrm>
            <a:off x="6400801" y="3702184"/>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Low</a:t>
            </a:r>
          </a:p>
        </p:txBody>
      </p:sp>
      <p:sp>
        <p:nvSpPr>
          <p:cNvPr id="5" name="Rectangle 4">
            <a:extLst>
              <a:ext uri="{FF2B5EF4-FFF2-40B4-BE49-F238E27FC236}">
                <a16:creationId xmlns:a16="http://schemas.microsoft.com/office/drawing/2014/main" id="{656DCB06-B356-484A-85B4-A4A9D7D9B330}"/>
              </a:ext>
            </a:extLst>
          </p:cNvPr>
          <p:cNvSpPr/>
          <p:nvPr/>
        </p:nvSpPr>
        <p:spPr>
          <a:xfrm>
            <a:off x="6248401" y="2362200"/>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ronosPro-Regular"/>
                <a:cs typeface="CronosPro-Regular"/>
              </a:rPr>
              <a:t>High</a:t>
            </a:r>
          </a:p>
        </p:txBody>
      </p:sp>
      <p:cxnSp>
        <p:nvCxnSpPr>
          <p:cNvPr id="6" name="Straight Connector 5">
            <a:extLst>
              <a:ext uri="{FF2B5EF4-FFF2-40B4-BE49-F238E27FC236}">
                <a16:creationId xmlns:a16="http://schemas.microsoft.com/office/drawing/2014/main" id="{643D9AB4-6989-D14B-812F-68355D2F0AE0}"/>
              </a:ext>
            </a:extLst>
          </p:cNvPr>
          <p:cNvCxnSpPr/>
          <p:nvPr/>
        </p:nvCxnSpPr>
        <p:spPr>
          <a:xfrm flipV="1">
            <a:off x="7461379" y="2835742"/>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63450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A940-3B69-C4B8-3EC0-5960892F3D41}"/>
              </a:ext>
            </a:extLst>
          </p:cNvPr>
          <p:cNvSpPr>
            <a:spLocks noGrp="1"/>
          </p:cNvSpPr>
          <p:nvPr>
            <p:ph type="title"/>
          </p:nvPr>
        </p:nvSpPr>
        <p:spPr/>
        <p:txBody>
          <a:bodyPr/>
          <a:lstStyle/>
          <a:p>
            <a:r>
              <a:rPr lang="en-US" dirty="0"/>
              <a:t>Label Inference (Expressions)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C0D8ED8-573B-78D5-9BBE-327710BDB01F}"/>
                  </a:ext>
                </a:extLst>
              </p:cNvPr>
              <p:cNvSpPr>
                <a:spLocks noGrp="1"/>
              </p:cNvSpPr>
              <p:nvPr>
                <p:ph type="body" idx="1"/>
              </p:nvPr>
            </p:nvSpPr>
            <p:spPr/>
            <p:txBody>
              <a:bodyPr>
                <a:normAutofit fontScale="92500" lnSpcReduction="20000"/>
              </a:bodyPr>
              <a:lstStyle/>
              <a:p>
                <a:r>
                  <a:rPr lang="en-US" dirty="0"/>
                  <a:t>Type environment </a:t>
                </a:r>
                <a14:m>
                  <m:oMath xmlns:m="http://schemas.openxmlformats.org/officeDocument/2006/math">
                    <m:r>
                      <m:rPr>
                        <m:sty m:val="p"/>
                      </m:rPr>
                      <a:rPr lang="en-US" b="0" i="0" smtClean="0">
                        <a:latin typeface="Cambria Math" panose="02040503050406030204" pitchFamily="18" charset="0"/>
                      </a:rPr>
                      <m:t>Γ</m:t>
                    </m:r>
                  </m:oMath>
                </a14:m>
                <a:r>
                  <a:rPr lang="en-US" dirty="0"/>
                  <a:t> maps variables to type</a:t>
                </a:r>
              </a:p>
              <a:p>
                <a:endParaRPr lang="en-US" dirty="0"/>
              </a:p>
              <a:p>
                <a:r>
                  <a:rPr lang="en-US" dirty="0"/>
                  <a:t>Goal: Judgement (aka proof that) </a:t>
                </a:r>
                <a:r>
                  <a:rPr lang="en-US" dirty="0">
                    <a:latin typeface="Symbol" charset="2"/>
                    <a:cs typeface="Symbol" charset="2"/>
                  </a:rPr>
                  <a:t>G</a:t>
                </a:r>
                <a:r>
                  <a:rPr lang="en-US" dirty="0"/>
                  <a:t> ⊢ </a:t>
                </a:r>
                <a:r>
                  <a:rPr lang="en-US" b="1" dirty="0">
                    <a:latin typeface="Courier New"/>
                    <a:cs typeface="Courier New"/>
                  </a:rPr>
                  <a:t>e</a:t>
                </a:r>
                <a:r>
                  <a:rPr lang="en-US" dirty="0"/>
                  <a:t> : </a:t>
                </a:r>
                <a14:m>
                  <m:oMath xmlns:m="http://schemas.openxmlformats.org/officeDocument/2006/math">
                    <m:r>
                      <a:rPr lang="en-US" b="0" i="1" smtClean="0">
                        <a:latin typeface="Cambria Math" panose="02040503050406030204" pitchFamily="18" charset="0"/>
                      </a:rPr>
                      <m:t>ℓ</m:t>
                    </m:r>
                  </m:oMath>
                </a14:m>
                <a:endParaRPr lang="en-US" dirty="0"/>
              </a:p>
              <a:p>
                <a:pPr marL="0" indent="0">
                  <a:buNone/>
                </a:pPr>
                <a:r>
                  <a:rPr lang="en-US" dirty="0"/>
                  <a:t>  According to mapping </a:t>
                </a:r>
                <a14:m>
                  <m:oMath xmlns:m="http://schemas.openxmlformats.org/officeDocument/2006/math">
                    <m:r>
                      <m:rPr>
                        <m:sty m:val="p"/>
                      </m:rPr>
                      <a:rPr lang="el-GR">
                        <a:latin typeface="Cambria Math" panose="02040503050406030204" pitchFamily="18" charset="0"/>
                      </a:rPr>
                      <m:t>Γ</m:t>
                    </m:r>
                  </m:oMath>
                </a14:m>
                <a:r>
                  <a:rPr lang="el-GR" dirty="0"/>
                  <a:t>, </a:t>
                </a:r>
                <a:r>
                  <a:rPr lang="en-US" dirty="0"/>
                  <a:t>expression </a:t>
                </a:r>
                <a:r>
                  <a:rPr lang="en-US" b="1" dirty="0">
                    <a:latin typeface="Courier New"/>
                    <a:cs typeface="Courier New"/>
                  </a:rPr>
                  <a:t>e</a:t>
                </a:r>
                <a:r>
                  <a:rPr lang="en-US" dirty="0"/>
                  <a:t> has label </a:t>
                </a:r>
                <a14:m>
                  <m:oMath xmlns:m="http://schemas.openxmlformats.org/officeDocument/2006/math">
                    <m:r>
                      <a:rPr lang="en-US" i="1">
                        <a:latin typeface="Cambria Math" panose="02040503050406030204" pitchFamily="18" charset="0"/>
                      </a:rPr>
                      <m:t>ℓ</m:t>
                    </m:r>
                  </m:oMath>
                </a14:m>
                <a:endParaRPr lang="en-US" dirty="0"/>
              </a:p>
              <a:p>
                <a:endParaRPr lang="en-US" dirty="0"/>
              </a:p>
              <a:p>
                <a:r>
                  <a:rPr lang="en-US" dirty="0"/>
                  <a:t>Constants: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 </m:t>
                        </m:r>
                      </m:num>
                      <m:den>
                        <m:r>
                          <m:rPr>
                            <m:sty m:val="p"/>
                          </m:rPr>
                          <a:rPr lang="en-US" b="0" i="0" smtClean="0">
                            <a:latin typeface="Cambria Math" panose="02040503050406030204" pitchFamily="18" charset="0"/>
                          </a:rPr>
                          <m:t>Γ</m:t>
                        </m:r>
                        <m:r>
                          <m:rPr>
                            <m:nor/>
                          </m:rPr>
                          <a:rPr lang="en-US" b="0" i="0" smtClean="0">
                            <a:latin typeface="Cambria Math" panose="02040503050406030204" pitchFamily="18" charset="0"/>
                          </a:rPr>
                          <m:t> </m:t>
                        </m:r>
                        <m:r>
                          <a:rPr lang="en-US" b="0" i="1" smtClean="0">
                            <a:latin typeface="Cambria Math" panose="02040503050406030204" pitchFamily="18" charset="0"/>
                          </a:rPr>
                          <m:t>⊢</m:t>
                        </m:r>
                        <m:r>
                          <m:rPr>
                            <m:nor/>
                          </m:rPr>
                          <a:rPr lang="en-US" b="0" i="0" dirty="0" smtClean="0"/>
                          <m:t> </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𝐿</m:t>
                        </m:r>
                      </m:den>
                    </m:f>
                  </m:oMath>
                </a14:m>
                <a:r>
                  <a:rPr lang="en-US" dirty="0"/>
                  <a:t>	</a:t>
                </a:r>
              </a:p>
              <a:p>
                <a:endParaRPr lang="en-US" dirty="0"/>
              </a:p>
              <a:p>
                <a:r>
                  <a:rPr lang="en-US" dirty="0"/>
                  <a:t>Variables: </a:t>
                </a:r>
                <a14:m>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panose="02040503050406030204" pitchFamily="18" charset="0"/>
                          </a:rPr>
                          <m:t>Γ</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=ℓ</m:t>
                        </m:r>
                      </m:num>
                      <m:den>
                        <m:r>
                          <m:rPr>
                            <m:sty m:val="p"/>
                          </m:rPr>
                          <a:rPr lang="en-US" b="0" i="0" smtClean="0">
                            <a:latin typeface="Cambria Math" panose="02040503050406030204" pitchFamily="18" charset="0"/>
                          </a:rPr>
                          <m:t>Γ</m:t>
                        </m:r>
                        <m:r>
                          <m:rPr>
                            <m:nor/>
                          </m:rPr>
                          <a:rPr lang="en-US" b="0" i="0" smtClean="0">
                            <a:latin typeface="Cambria Math" panose="02040503050406030204" pitchFamily="18" charset="0"/>
                          </a:rPr>
                          <m:t> </m:t>
                        </m:r>
                        <m:r>
                          <a:rPr lang="en-US" b="0" i="1" smtClean="0">
                            <a:latin typeface="Cambria Math" panose="02040503050406030204" pitchFamily="18" charset="0"/>
                          </a:rPr>
                          <m:t>⊢</m:t>
                        </m:r>
                        <m:r>
                          <m:rPr>
                            <m:nor/>
                          </m:rPr>
                          <a:rPr lang="en-US" b="0" i="0" dirty="0" smtClean="0"/>
                          <m:t> </m:t>
                        </m:r>
                        <m:r>
                          <a:rPr lang="en-US" b="0" i="1" dirty="0" smtClean="0">
                            <a:latin typeface="Cambria Math" panose="02040503050406030204" pitchFamily="18" charset="0"/>
                          </a:rPr>
                          <m:t>𝑥</m:t>
                        </m:r>
                        <m:r>
                          <a:rPr lang="en-US" b="0" i="1" dirty="0" smtClean="0">
                            <a:latin typeface="Cambria Math" panose="02040503050406030204" pitchFamily="18" charset="0"/>
                          </a:rPr>
                          <m:t>∷ℓ</m:t>
                        </m:r>
                      </m:den>
                    </m:f>
                  </m:oMath>
                </a14:m>
                <a:r>
                  <a:rPr lang="en-US" dirty="0"/>
                  <a:t>	</a:t>
                </a:r>
              </a:p>
              <a:p>
                <a:endParaRPr lang="en-US" dirty="0"/>
              </a:p>
              <a:p>
                <a:r>
                  <a:rPr lang="en-US" dirty="0"/>
                  <a:t>Unary Operations: </a:t>
                </a:r>
                <a14:m>
                  <m:oMath xmlns:m="http://schemas.openxmlformats.org/officeDocument/2006/math">
                    <m:f>
                      <m:fPr>
                        <m:ctrlPr>
                          <a:rPr lang="en-US" i="1">
                            <a:latin typeface="Cambria Math" panose="02040503050406030204" pitchFamily="18" charset="0"/>
                          </a:rPr>
                        </m:ctrlPr>
                      </m:fPr>
                      <m:num>
                        <m:r>
                          <m:rPr>
                            <m:sty m:val="p"/>
                          </m:rPr>
                          <a:rPr lang="en-US" b="0" i="0" smtClean="0">
                            <a:latin typeface="Cambria Math" panose="02040503050406030204" pitchFamily="18" charset="0"/>
                          </a:rPr>
                          <m:t>Γ</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∷ℓ</m:t>
                        </m:r>
                      </m:num>
                      <m:den>
                        <m:r>
                          <m:rPr>
                            <m:sty m:val="p"/>
                          </m:rPr>
                          <a:rPr lang="en-US">
                            <a:latin typeface="Cambria Math" panose="02040503050406030204" pitchFamily="18" charset="0"/>
                          </a:rPr>
                          <m:t>Γ</m:t>
                        </m:r>
                        <m:r>
                          <m:rPr>
                            <m:nor/>
                          </m:rPr>
                          <a:rPr lang="en-US">
                            <a:latin typeface="Cambria Math" panose="02040503050406030204" pitchFamily="18" charset="0"/>
                          </a:rPr>
                          <m:t> </m:t>
                        </m:r>
                        <m:r>
                          <a:rPr lang="en-US" i="1">
                            <a:latin typeface="Cambria Math" panose="02040503050406030204" pitchFamily="18" charset="0"/>
                          </a:rPr>
                          <m:t>⊢</m:t>
                        </m:r>
                        <m:r>
                          <m:rPr>
                            <m:nor/>
                          </m:rPr>
                          <a:rPr lang="en-US" dirty="0"/>
                          <m:t> </m:t>
                        </m:r>
                        <m:r>
                          <a:rPr lang="en-US" b="0" i="1" dirty="0" smtClean="0">
                            <a:latin typeface="Cambria Math" panose="02040503050406030204" pitchFamily="18" charset="0"/>
                          </a:rPr>
                          <m:t>𝑛𝑜𝑡</m:t>
                        </m:r>
                        <m:r>
                          <a:rPr lang="en-US" b="0" i="1" dirty="0" smtClean="0">
                            <a:latin typeface="Cambria Math" panose="02040503050406030204" pitchFamily="18" charset="0"/>
                          </a:rPr>
                          <m:t> </m:t>
                        </m:r>
                        <m:r>
                          <a:rPr lang="en-US" b="0" i="1" dirty="0" smtClean="0">
                            <a:latin typeface="Cambria Math" panose="02040503050406030204" pitchFamily="18" charset="0"/>
                          </a:rPr>
                          <m:t>𝑒</m:t>
                        </m:r>
                        <m:r>
                          <a:rPr lang="en-US" i="1">
                            <a:latin typeface="Cambria Math" panose="02040503050406030204" pitchFamily="18" charset="0"/>
                          </a:rPr>
                          <m:t>∷</m:t>
                        </m:r>
                        <m:r>
                          <a:rPr lang="en-US" b="0" i="1" smtClean="0">
                            <a:latin typeface="Cambria Math" panose="02040503050406030204" pitchFamily="18" charset="0"/>
                          </a:rPr>
                          <m:t>ℓ</m:t>
                        </m:r>
                      </m:den>
                    </m:f>
                  </m:oMath>
                </a14:m>
                <a:endParaRPr lang="en-US" dirty="0"/>
              </a:p>
              <a:p>
                <a:endParaRPr lang="en-US" dirty="0"/>
              </a:p>
              <a:p>
                <a:r>
                  <a:rPr lang="en-US" dirty="0"/>
                  <a:t>Binary Operations: </a:t>
                </a:r>
                <a14:m>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Γ</m:t>
                        </m:r>
                        <m:r>
                          <a:rPr lang="en-US" sz="2400" b="0" i="1" smtClean="0">
                            <a:latin typeface="Cambria Math" panose="02040503050406030204" pitchFamily="18" charset="0"/>
                          </a:rPr>
                          <m:t>⊢</m:t>
                        </m:r>
                        <m:r>
                          <a:rPr lang="en-US" sz="2400" b="0" i="1" smtClean="0">
                            <a:latin typeface="Cambria Math" panose="02040503050406030204" pitchFamily="18" charset="0"/>
                          </a:rPr>
                          <m:t>𝑒</m:t>
                        </m:r>
                        <m:r>
                          <a:rPr lang="en-US" sz="2400" b="0" i="1" smtClean="0">
                            <a:latin typeface="Cambria Math" panose="02040503050406030204" pitchFamily="18" charset="0"/>
                          </a:rPr>
                          <m:t>1∷ℓ1,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Γ</m:t>
                        </m:r>
                        <m:r>
                          <a:rPr lang="en-US" sz="2400" b="0" i="1" smtClean="0">
                            <a:latin typeface="Cambria Math" panose="02040503050406030204" pitchFamily="18" charset="0"/>
                          </a:rPr>
                          <m:t>⊢</m:t>
                        </m:r>
                        <m:r>
                          <a:rPr lang="en-US" sz="2400" b="0" i="1" smtClean="0">
                            <a:latin typeface="Cambria Math" panose="02040503050406030204" pitchFamily="18" charset="0"/>
                          </a:rPr>
                          <m:t>𝑒</m:t>
                        </m:r>
                        <m:r>
                          <a:rPr lang="en-US" sz="2400" b="0" i="1" smtClean="0">
                            <a:latin typeface="Cambria Math" panose="02040503050406030204" pitchFamily="18" charset="0"/>
                          </a:rPr>
                          <m:t>2∷ℓ2</m:t>
                        </m:r>
                      </m:num>
                      <m:den>
                        <m:r>
                          <m:rPr>
                            <m:sty m:val="p"/>
                          </m:rPr>
                          <a:rPr lang="en-US" sz="2400" b="0" i="0" smtClean="0">
                            <a:latin typeface="Cambria Math" panose="02040503050406030204" pitchFamily="18" charset="0"/>
                          </a:rPr>
                          <m:t>Γ</m:t>
                        </m:r>
                        <m:r>
                          <m:rPr>
                            <m:nor/>
                          </m:rPr>
                          <a:rPr lang="en-US" sz="2400" b="0" i="0" smtClean="0">
                            <a:latin typeface="Cambria Math" panose="02040503050406030204" pitchFamily="18" charset="0"/>
                          </a:rPr>
                          <m:t> </m:t>
                        </m:r>
                        <m:r>
                          <a:rPr lang="en-US" sz="2400" b="0" i="1" smtClean="0">
                            <a:latin typeface="Cambria Math" panose="02040503050406030204" pitchFamily="18" charset="0"/>
                          </a:rPr>
                          <m:t>⊢</m:t>
                        </m:r>
                        <m:r>
                          <m:rPr>
                            <m:nor/>
                          </m:rPr>
                          <a:rPr lang="en-US" sz="2400" b="0" i="0" dirty="0" smtClean="0"/>
                          <m:t> </m:t>
                        </m:r>
                        <m:r>
                          <a:rPr lang="en-US" sz="2400" b="0" i="1" dirty="0" smtClean="0">
                            <a:latin typeface="Cambria Math" panose="02040503050406030204" pitchFamily="18" charset="0"/>
                          </a:rPr>
                          <m:t>𝑒</m:t>
                        </m:r>
                        <m:r>
                          <a:rPr lang="en-US" sz="2400" b="0" i="1" dirty="0" smtClean="0">
                            <a:latin typeface="Cambria Math" panose="02040503050406030204" pitchFamily="18" charset="0"/>
                          </a:rPr>
                          <m:t>1+</m:t>
                        </m:r>
                        <m:r>
                          <a:rPr lang="en-US" sz="2400" b="0" i="1" dirty="0" smtClean="0">
                            <a:latin typeface="Cambria Math" panose="02040503050406030204" pitchFamily="18" charset="0"/>
                          </a:rPr>
                          <m:t>𝑒</m:t>
                        </m:r>
                        <m:r>
                          <a:rPr lang="en-US" sz="2400" b="0" i="1" dirty="0" smtClean="0">
                            <a:latin typeface="Cambria Math" panose="02040503050406030204" pitchFamily="18" charset="0"/>
                          </a:rPr>
                          <m:t>2∷ℓ1⊔ℓ2</m:t>
                        </m:r>
                      </m:den>
                    </m:f>
                  </m:oMath>
                </a14:m>
                <a:r>
                  <a:rPr lang="en-US" sz="2400" dirty="0"/>
                  <a:t>		…</a:t>
                </a:r>
                <a:endParaRPr lang="en-US" dirty="0"/>
              </a:p>
              <a:p>
                <a:endParaRPr lang="en-US" dirty="0"/>
              </a:p>
              <a:p>
                <a:endParaRPr lang="en-US" dirty="0"/>
              </a:p>
              <a:p>
                <a:endParaRPr lang="en-US" dirty="0"/>
              </a:p>
              <a:p>
                <a:endParaRPr lang="en-US" dirty="0"/>
              </a:p>
            </p:txBody>
          </p:sp>
        </mc:Choice>
        <mc:Fallback xmlns="">
          <p:sp>
            <p:nvSpPr>
              <p:cNvPr id="3" name="Text Placeholder 2">
                <a:extLst>
                  <a:ext uri="{FF2B5EF4-FFF2-40B4-BE49-F238E27FC236}">
                    <a16:creationId xmlns:a16="http://schemas.microsoft.com/office/drawing/2014/main" id="{AC0D8ED8-573B-78D5-9BBE-327710BDB01F}"/>
                  </a:ext>
                </a:extLst>
              </p:cNvPr>
              <p:cNvSpPr>
                <a:spLocks noGrp="1" noRot="1" noChangeAspect="1" noMove="1" noResize="1" noEditPoints="1" noAdjustHandles="1" noChangeArrowheads="1" noChangeShapeType="1" noTextEdit="1"/>
              </p:cNvSpPr>
              <p:nvPr>
                <p:ph type="body" idx="1"/>
              </p:nvPr>
            </p:nvSpPr>
            <p:spPr>
              <a:blipFill>
                <a:blip r:embed="rId3"/>
                <a:stretch>
                  <a:fillRect l="-617" t="-20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C948F318-00BA-47C7-E169-67AED0803D58}"/>
                  </a:ext>
                </a:extLst>
              </p:cNvPr>
              <p:cNvSpPr txBox="1">
                <a:spLocks/>
              </p:cNvSpPr>
              <p:nvPr/>
            </p:nvSpPr>
            <p:spPr>
              <a:xfrm>
                <a:off x="7162800" y="1257300"/>
                <a:ext cx="3048000" cy="990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14:m>
                  <m:oMath xmlns:m="http://schemas.openxmlformats.org/officeDocument/2006/math">
                    <m:r>
                      <m:rPr>
                        <m:sty m:val="p"/>
                      </m:rPr>
                      <a:rPr lang="en-US" smtClean="0">
                        <a:latin typeface="Cambria Math" panose="02040503050406030204" pitchFamily="18" charset="0"/>
                      </a:rPr>
                      <m:t>Γ</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1" i="0" smtClean="0">
                        <a:latin typeface="Cambria Math" panose="02040503050406030204" pitchFamily="18" charset="0"/>
                      </a:rPr>
                      <m:t>=</m:t>
                    </m:r>
                    <m:r>
                      <a:rPr lang="en-US" b="1" i="1" smtClean="0">
                        <a:latin typeface="Cambria Math" panose="02040503050406030204" pitchFamily="18" charset="0"/>
                      </a:rPr>
                      <m:t>𝑳</m:t>
                    </m:r>
                  </m:oMath>
                </a14:m>
                <a:r>
                  <a:rPr lang="en-US" b="1" dirty="0">
                    <a:latin typeface="Courier New"/>
                    <a:cs typeface="Courier New"/>
                  </a:rPr>
                  <a:t>;</a:t>
                </a:r>
              </a:p>
              <a:p>
                <a:pPr marL="0" indent="0">
                  <a:buNone/>
                </a:pPr>
                <a14:m>
                  <m:oMath xmlns:m="http://schemas.openxmlformats.org/officeDocument/2006/math">
                    <m:r>
                      <m:rPr>
                        <m:sty m:val="p"/>
                      </m:rPr>
                      <a:rPr lang="en-US">
                        <a:latin typeface="Cambria Math" panose="02040503050406030204" pitchFamily="18" charset="0"/>
                      </a:rPr>
                      <m:t>Γ</m:t>
                    </m:r>
                    <m:d>
                      <m:dPr>
                        <m:ctrlPr>
                          <a:rPr lang="en-US" i="1">
                            <a:latin typeface="Cambria Math" panose="02040503050406030204" pitchFamily="18" charset="0"/>
                          </a:rPr>
                        </m:ctrlPr>
                      </m:dPr>
                      <m:e>
                        <m:r>
                          <a:rPr lang="en-US" b="0" i="1" smtClean="0">
                            <a:latin typeface="Cambria Math" panose="02040503050406030204" pitchFamily="18" charset="0"/>
                          </a:rPr>
                          <m:t>𝑦</m:t>
                        </m:r>
                      </m:e>
                    </m:d>
                    <m:r>
                      <a:rPr lang="en-US" b="1">
                        <a:latin typeface="Cambria Math" panose="02040503050406030204" pitchFamily="18" charset="0"/>
                      </a:rPr>
                      <m:t>=</m:t>
                    </m:r>
                    <m:r>
                      <a:rPr lang="en-US" b="1" i="0" smtClean="0">
                        <a:latin typeface="Cambria Math" panose="02040503050406030204" pitchFamily="18" charset="0"/>
                      </a:rPr>
                      <m:t>𝐇</m:t>
                    </m:r>
                  </m:oMath>
                </a14:m>
                <a:r>
                  <a:rPr lang="en-US" b="1" dirty="0">
                    <a:latin typeface="Courier New"/>
                    <a:cs typeface="Courier New"/>
                  </a:rPr>
                  <a:t>;</a:t>
                </a:r>
              </a:p>
            </p:txBody>
          </p:sp>
        </mc:Choice>
        <mc:Fallback xmlns="">
          <p:sp>
            <p:nvSpPr>
              <p:cNvPr id="5" name="Text Placeholder 2">
                <a:extLst>
                  <a:ext uri="{FF2B5EF4-FFF2-40B4-BE49-F238E27FC236}">
                    <a16:creationId xmlns:a16="http://schemas.microsoft.com/office/drawing/2014/main" id="{C948F318-00BA-47C7-E169-67AED0803D58}"/>
                  </a:ext>
                </a:extLst>
              </p:cNvPr>
              <p:cNvSpPr txBox="1">
                <a:spLocks noRot="1" noChangeAspect="1" noMove="1" noResize="1" noEditPoints="1" noAdjustHandles="1" noChangeArrowheads="1" noChangeShapeType="1" noTextEdit="1"/>
              </p:cNvSpPr>
              <p:nvPr/>
            </p:nvSpPr>
            <p:spPr>
              <a:xfrm>
                <a:off x="7162800" y="1257300"/>
                <a:ext cx="3048000" cy="990600"/>
              </a:xfrm>
              <a:prstGeom prst="rect">
                <a:avLst/>
              </a:prstGeom>
              <a:blipFill>
                <a:blip r:embed="rId4"/>
                <a:stretch>
                  <a:fillRect l="-415" t="-2500" b="-5000"/>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11E9DD5-6A66-7F2F-D92C-6D0442D1F831}"/>
              </a:ext>
            </a:extLst>
          </p:cNvPr>
          <p:cNvSpPr txBox="1"/>
          <p:nvPr/>
        </p:nvSpPr>
        <p:spPr>
          <a:xfrm>
            <a:off x="5410200" y="1216967"/>
            <a:ext cx="838200" cy="461665"/>
          </a:xfrm>
          <a:prstGeom prst="rect">
            <a:avLst/>
          </a:prstGeom>
          <a:noFill/>
        </p:spPr>
        <p:txBody>
          <a:bodyPr wrap="square">
            <a:spAutoFit/>
          </a:bodyPr>
          <a:lstStyle/>
          <a:p>
            <a:r>
              <a:rPr lang="en-US" sz="2400" dirty="0">
                <a:solidFill>
                  <a:schemeClr val="accent2"/>
                </a:solidFill>
              </a:rPr>
              <a:t>label</a:t>
            </a:r>
          </a:p>
        </p:txBody>
      </p:sp>
      <p:cxnSp>
        <p:nvCxnSpPr>
          <p:cNvPr id="9" name="Straight Connector 8">
            <a:extLst>
              <a:ext uri="{FF2B5EF4-FFF2-40B4-BE49-F238E27FC236}">
                <a16:creationId xmlns:a16="http://schemas.microsoft.com/office/drawing/2014/main" id="{86AE40CD-BEFC-C1FF-3E73-ADBDA69AB7CF}"/>
              </a:ext>
            </a:extLst>
          </p:cNvPr>
          <p:cNvCxnSpPr/>
          <p:nvPr/>
        </p:nvCxnSpPr>
        <p:spPr>
          <a:xfrm>
            <a:off x="5486400" y="1752600"/>
            <a:ext cx="6858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647852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x</a:t>
                </a:r>
                <a:r>
                  <a:rPr lang="en-US" dirty="0">
                    <a:latin typeface="CronosPro-Regular" panose="020C0502030403020304" pitchFamily="34" charset="0"/>
                    <a:cs typeface="Courier New" panose="02070309020205020404" pitchFamily="49" charset="0"/>
                  </a:rPr>
                  <a:t>)</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L</m:t>
                    </m:r>
                  </m:oMath>
                </a14:m>
                <a:r>
                  <a:rPr lang="en-US" dirty="0"/>
                  <a:t> and</a:t>
                </a:r>
                <a14:m>
                  <m:oMath xmlns:m="http://schemas.openxmlformats.org/officeDocument/2006/math">
                    <m:r>
                      <a:rPr lang="en-US" b="0" i="0" smtClean="0">
                        <a:latin typeface="Cambria Math" panose="02040503050406030204" pitchFamily="18" charset="0"/>
                      </a:rPr>
                      <m:t> </m:t>
                    </m:r>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y</a:t>
                </a:r>
                <a:r>
                  <a:rPr lang="en-US" dirty="0">
                    <a:latin typeface="CronosPro-Regular" panose="020C0502030403020304" pitchFamily="34" charset="0"/>
                    <a:cs typeface="Courier New" panose="02070309020205020404" pitchFamily="49" charset="0"/>
                  </a:rPr>
                  <a:t>)</a:t>
                </a:r>
                <a14:m>
                  <m:oMath xmlns:m="http://schemas.openxmlformats.org/officeDocument/2006/math">
                    <m:r>
                      <a:rPr lang="en-US">
                        <a:latin typeface="Cambria Math" panose="02040503050406030204" pitchFamily="18" charset="0"/>
                      </a:rPr>
                      <m:t>=</m:t>
                    </m:r>
                    <m:r>
                      <m:rPr>
                        <m:sty m:val="p"/>
                      </m:rPr>
                      <a:rPr lang="en-US" b="0" i="0" smtClean="0">
                        <a:latin typeface="Cambria Math" panose="02040503050406030204" pitchFamily="18" charset="0"/>
                      </a:rPr>
                      <m:t>H</m:t>
                    </m:r>
                  </m:oMath>
                </a14:m>
                <a:r>
                  <a:rPr lang="en-US" dirty="0"/>
                  <a:t>.</a:t>
                </a:r>
              </a:p>
              <a:p>
                <a:r>
                  <a:rPr lang="en-US" dirty="0"/>
                  <a:t>What is the  type of </a:t>
                </a:r>
                <a:r>
                  <a:rPr lang="en-US" b="1" dirty="0">
                    <a:latin typeface="Courier New" panose="02070309020205020404" pitchFamily="49" charset="0"/>
                    <a:cs typeface="Courier New" panose="02070309020205020404" pitchFamily="49" charset="0"/>
                  </a:rPr>
                  <a:t>x+y+1</a:t>
                </a:r>
                <a:r>
                  <a:rPr lang="en-US" dirty="0"/>
                  <a:t>?</a:t>
                </a:r>
              </a:p>
              <a:p>
                <a:r>
                  <a:rPr lang="en-US" i="1" dirty="0"/>
                  <a:t>Proof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29354" y="4245909"/>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x : </a:t>
                </a:r>
                <a14:m>
                  <m:oMath xmlns:m="http://schemas.openxmlformats.org/officeDocument/2006/math">
                    <m:r>
                      <m:rPr>
                        <m:sty m:val="p"/>
                      </m:rPr>
                      <a:rPr lang="en-US" sz="2000" b="0" i="0" smtClean="0">
                        <a:latin typeface="Cambria Math" panose="02040503050406030204" pitchFamily="18" charset="0"/>
                      </a:rPr>
                      <m:t>L</m:t>
                    </m:r>
                  </m:oMath>
                </a14:m>
                <a:r>
                  <a:rPr lang="en-US" sz="2000" dirty="0"/>
                  <a:t> </a:t>
                </a:r>
                <a:endParaRPr lang="en-US" sz="2000" b="1" dirty="0">
                  <a:latin typeface="Courier New"/>
                  <a:cs typeface="Courier New"/>
                </a:endParaRPr>
              </a:p>
            </p:txBody>
          </p:sp>
        </mc:Choice>
        <mc:Fallback xmlns="">
          <p:sp>
            <p:nvSpPr>
              <p:cNvPr id="16" name="Rectangle 15"/>
              <p:cNvSpPr>
                <a:spLocks noRot="1" noChangeAspect="1" noMove="1" noResize="1" noEditPoints="1" noAdjustHandles="1" noChangeArrowheads="1" noChangeShapeType="1" noTextEdit="1"/>
              </p:cNvSpPr>
              <p:nvPr/>
            </p:nvSpPr>
            <p:spPr>
              <a:xfrm>
                <a:off x="-129354" y="4245909"/>
                <a:ext cx="3432308" cy="400110"/>
              </a:xfrm>
              <a:prstGeom prst="rect">
                <a:avLst/>
              </a:prstGeom>
              <a:blipFill>
                <a:blip r:embed="rId4"/>
                <a:stretch>
                  <a:fillRect t="-13846"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914678" y="4245909"/>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y : </a:t>
                </a:r>
                <a14:m>
                  <m:oMath xmlns:m="http://schemas.openxmlformats.org/officeDocument/2006/math">
                    <m:r>
                      <m:rPr>
                        <m:sty m:val="p"/>
                      </m:rPr>
                      <a:rPr lang="en-US" sz="2000" b="0" i="0" smtClean="0">
                        <a:latin typeface="Cambria Math" panose="02040503050406030204" pitchFamily="18" charset="0"/>
                      </a:rPr>
                      <m:t>H</m:t>
                    </m:r>
                  </m:oMath>
                </a14:m>
                <a:endParaRPr lang="en-US" sz="2000" b="1" dirty="0">
                  <a:latin typeface="Courier New"/>
                  <a:cs typeface="Courier New"/>
                </a:endParaRPr>
              </a:p>
            </p:txBody>
          </p:sp>
        </mc:Choice>
        <mc:Fallback xmlns="">
          <p:sp>
            <p:nvSpPr>
              <p:cNvPr id="17" name="Rectangle 16"/>
              <p:cNvSpPr>
                <a:spLocks noRot="1" noChangeAspect="1" noMove="1" noResize="1" noEditPoints="1" noAdjustHandles="1" noChangeArrowheads="1" noChangeShapeType="1" noTextEdit="1"/>
              </p:cNvSpPr>
              <p:nvPr/>
            </p:nvSpPr>
            <p:spPr>
              <a:xfrm>
                <a:off x="2914678" y="4245909"/>
                <a:ext cx="3432308" cy="400110"/>
              </a:xfrm>
              <a:prstGeom prst="rect">
                <a:avLst/>
              </a:prstGeom>
              <a:blipFill>
                <a:blip r:embed="rId5"/>
                <a:stretch>
                  <a:fillRect t="-13846" b="-30769"/>
                </a:stretch>
              </a:blipFill>
            </p:spPr>
            <p:txBody>
              <a:bodyPr/>
              <a:lstStyle/>
              <a:p>
                <a:r>
                  <a:rPr lang="en-US">
                    <a:noFill/>
                  </a:rPr>
                  <a:t> </a:t>
                </a:r>
              </a:p>
            </p:txBody>
          </p:sp>
        </mc:Fallback>
      </mc:AlternateContent>
      <p:cxnSp>
        <p:nvCxnSpPr>
          <p:cNvPr id="18" name="Straight Connector 17"/>
          <p:cNvCxnSpPr>
            <a:cxnSpLocks/>
          </p:cNvCxnSpPr>
          <p:nvPr/>
        </p:nvCxnSpPr>
        <p:spPr>
          <a:xfrm>
            <a:off x="309135" y="4245909"/>
            <a:ext cx="24906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33401" y="4245909"/>
            <a:ext cx="27821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309135" y="3804704"/>
                <a:ext cx="23890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(x) = </a:t>
                </a:r>
                <a14:m>
                  <m:oMath xmlns:m="http://schemas.openxmlformats.org/officeDocument/2006/math">
                    <m:r>
                      <m:rPr>
                        <m:sty m:val="p"/>
                      </m:rPr>
                      <a:rPr lang="en-US" sz="2000" b="0" i="0" smtClean="0">
                        <a:latin typeface="Cambria Math" panose="02040503050406030204" pitchFamily="18" charset="0"/>
                      </a:rPr>
                      <m:t>L</m:t>
                    </m:r>
                  </m:oMath>
                </a14:m>
                <a:endParaRPr lang="en-US" sz="2000" b="1" dirty="0">
                  <a:latin typeface="Courier New"/>
                  <a:cs typeface="Courier New"/>
                </a:endParaRPr>
              </a:p>
            </p:txBody>
          </p:sp>
        </mc:Choice>
        <mc:Fallback xmlns="">
          <p:sp>
            <p:nvSpPr>
              <p:cNvPr id="20" name="Rectangle 19"/>
              <p:cNvSpPr>
                <a:spLocks noRot="1" noChangeAspect="1" noMove="1" noResize="1" noEditPoints="1" noAdjustHandles="1" noChangeArrowheads="1" noChangeShapeType="1" noTextEdit="1"/>
              </p:cNvSpPr>
              <p:nvPr/>
            </p:nvSpPr>
            <p:spPr>
              <a:xfrm>
                <a:off x="309135" y="3804704"/>
                <a:ext cx="2389008" cy="400110"/>
              </a:xfrm>
              <a:prstGeom prst="rect">
                <a:avLst/>
              </a:prstGeom>
              <a:blipFill>
                <a:blip r:embed="rId6"/>
                <a:stretch>
                  <a:fillRect t="-12121" b="-28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082564" y="3823556"/>
                <a:ext cx="2978332"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(y) = </a:t>
                </a:r>
                <a14:m>
                  <m:oMath xmlns:m="http://schemas.openxmlformats.org/officeDocument/2006/math">
                    <m:r>
                      <m:rPr>
                        <m:sty m:val="p"/>
                      </m:rPr>
                      <a:rPr lang="en-US" sz="2000" b="0" i="0" smtClean="0">
                        <a:latin typeface="Cambria Math" panose="02040503050406030204" pitchFamily="18" charset="0"/>
                      </a:rPr>
                      <m:t>H</m:t>
                    </m:r>
                  </m:oMath>
                </a14:m>
                <a:endParaRPr lang="en-US" sz="2000" b="1" dirty="0">
                  <a:latin typeface="Courier New"/>
                  <a:cs typeface="Courier New"/>
                </a:endParaRPr>
              </a:p>
            </p:txBody>
          </p:sp>
        </mc:Choice>
        <mc:Fallback xmlns="">
          <p:sp>
            <p:nvSpPr>
              <p:cNvPr id="21" name="Rectangle 20"/>
              <p:cNvSpPr>
                <a:spLocks noRot="1" noChangeAspect="1" noMove="1" noResize="1" noEditPoints="1" noAdjustHandles="1" noChangeArrowheads="1" noChangeShapeType="1" noTextEdit="1"/>
              </p:cNvSpPr>
              <p:nvPr/>
            </p:nvSpPr>
            <p:spPr>
              <a:xfrm>
                <a:off x="3082564" y="3823556"/>
                <a:ext cx="2978332" cy="400110"/>
              </a:xfrm>
              <a:prstGeom prst="rect">
                <a:avLst/>
              </a:prstGeom>
              <a:blipFill>
                <a:blip r:embed="rId7"/>
                <a:stretch>
                  <a:fillRect t="-12121" b="-287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DE7538CF-5F80-D825-B86E-83B5568D631D}"/>
                  </a:ext>
                </a:extLst>
              </p:cNvPr>
              <p:cNvSpPr/>
              <p:nvPr/>
            </p:nvSpPr>
            <p:spPr>
              <a:xfrm>
                <a:off x="801376" y="5314890"/>
                <a:ext cx="7393825" cy="400110"/>
              </a:xfrm>
              <a:prstGeom prst="rect">
                <a:avLst/>
              </a:prstGeom>
            </p:spPr>
            <p:txBody>
              <a:bodyPr wrap="square">
                <a:spAutoFit/>
              </a:bodyPr>
              <a:lstStyle/>
              <a:p>
                <a:pPr marL="0" lvl="1" algn="ctr">
                  <a:tabLst>
                    <a:tab pos="964372" algn="l"/>
                  </a:tabLst>
                </a:pPr>
                <a:r>
                  <a:rPr lang="en-US" sz="2000" b="1" dirty="0">
                    <a:latin typeface="Symbol" charset="2"/>
                    <a:cs typeface="Symbol" charset="2"/>
                  </a:rPr>
                  <a:t>G</a:t>
                </a:r>
                <a:r>
                  <a:rPr lang="en-US" sz="2000" b="1" dirty="0">
                    <a:latin typeface="Courier New"/>
                    <a:cs typeface="Courier New"/>
                  </a:rPr>
                  <a:t> </a:t>
                </a:r>
                <a:r>
                  <a:rPr lang="en-US" sz="2000" dirty="0"/>
                  <a:t>⊢   (</a:t>
                </a:r>
                <a:r>
                  <a:rPr lang="en-US" sz="2000" b="1" dirty="0">
                    <a:latin typeface="Courier New"/>
                    <a:cs typeface="Courier New"/>
                  </a:rPr>
                  <a:t>x + y) + 1 : </a:t>
                </a:r>
                <a14:m>
                  <m:oMath xmlns:m="http://schemas.openxmlformats.org/officeDocument/2006/math">
                    <m:r>
                      <m:rPr>
                        <m:sty m:val="p"/>
                      </m:rPr>
                      <a:rPr lang="en-US" sz="2000" b="0" i="0" smtClean="0">
                        <a:latin typeface="Cambria Math" panose="02040503050406030204" pitchFamily="18" charset="0"/>
                        <a:cs typeface="Courier New"/>
                      </a:rPr>
                      <m:t>H</m:t>
                    </m:r>
                  </m:oMath>
                </a14:m>
                <a:endParaRPr lang="en-US" sz="2000" dirty="0">
                  <a:latin typeface="Courier New"/>
                  <a:cs typeface="Courier New"/>
                </a:endParaRPr>
              </a:p>
            </p:txBody>
          </p:sp>
        </mc:Choice>
        <mc:Fallback>
          <p:sp>
            <p:nvSpPr>
              <p:cNvPr id="4" name="Rectangle 3">
                <a:extLst>
                  <a:ext uri="{FF2B5EF4-FFF2-40B4-BE49-F238E27FC236}">
                    <a16:creationId xmlns:a16="http://schemas.microsoft.com/office/drawing/2014/main" id="{DE7538CF-5F80-D825-B86E-83B5568D631D}"/>
                  </a:ext>
                </a:extLst>
              </p:cNvPr>
              <p:cNvSpPr>
                <a:spLocks noRot="1" noChangeAspect="1" noMove="1" noResize="1" noEditPoints="1" noAdjustHandles="1" noChangeArrowheads="1" noChangeShapeType="1" noTextEdit="1"/>
              </p:cNvSpPr>
              <p:nvPr/>
            </p:nvSpPr>
            <p:spPr>
              <a:xfrm>
                <a:off x="801376" y="5314890"/>
                <a:ext cx="7393825" cy="400110"/>
              </a:xfrm>
              <a:prstGeom prst="rect">
                <a:avLst/>
              </a:prstGeom>
              <a:blipFill>
                <a:blip r:embed="rId8"/>
                <a:stretch>
                  <a:fillRect t="-15152" b="-24242"/>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A13B33B2-4AE6-4946-E507-8F2E76769EB7}"/>
              </a:ext>
            </a:extLst>
          </p:cNvPr>
          <p:cNvCxnSpPr>
            <a:cxnSpLocks/>
          </p:cNvCxnSpPr>
          <p:nvPr/>
        </p:nvCxnSpPr>
        <p:spPr>
          <a:xfrm>
            <a:off x="309135" y="5256956"/>
            <a:ext cx="864669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49036BE8-31C1-267B-855B-CC49844DB696}"/>
                  </a:ext>
                </a:extLst>
              </p:cNvPr>
              <p:cNvSpPr/>
              <p:nvPr/>
            </p:nvSpPr>
            <p:spPr>
              <a:xfrm>
                <a:off x="5873899" y="4741724"/>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1 : </a:t>
                </a:r>
                <a14:m>
                  <m:oMath xmlns:m="http://schemas.openxmlformats.org/officeDocument/2006/math">
                    <m:r>
                      <m:rPr>
                        <m:sty m:val="p"/>
                      </m:rPr>
                      <a:rPr lang="en-US" sz="2000" b="0" i="0" smtClean="0">
                        <a:latin typeface="Cambria Math" panose="02040503050406030204" pitchFamily="18" charset="0"/>
                        <a:cs typeface="Courier New"/>
                      </a:rPr>
                      <m:t>L</m:t>
                    </m:r>
                  </m:oMath>
                </a14:m>
                <a:endParaRPr lang="en-US" sz="2000" dirty="0">
                  <a:latin typeface="Courier New"/>
                  <a:cs typeface="Courier New"/>
                </a:endParaRPr>
              </a:p>
            </p:txBody>
          </p:sp>
        </mc:Choice>
        <mc:Fallback>
          <p:sp>
            <p:nvSpPr>
              <p:cNvPr id="6" name="Rectangle 5">
                <a:extLst>
                  <a:ext uri="{FF2B5EF4-FFF2-40B4-BE49-F238E27FC236}">
                    <a16:creationId xmlns:a16="http://schemas.microsoft.com/office/drawing/2014/main" id="{49036BE8-31C1-267B-855B-CC49844DB696}"/>
                  </a:ext>
                </a:extLst>
              </p:cNvPr>
              <p:cNvSpPr>
                <a:spLocks noRot="1" noChangeAspect="1" noMove="1" noResize="1" noEditPoints="1" noAdjustHandles="1" noChangeArrowheads="1" noChangeShapeType="1" noTextEdit="1"/>
              </p:cNvSpPr>
              <p:nvPr/>
            </p:nvSpPr>
            <p:spPr>
              <a:xfrm>
                <a:off x="5873899" y="4741724"/>
                <a:ext cx="3432308" cy="400110"/>
              </a:xfrm>
              <a:prstGeom prst="rect">
                <a:avLst/>
              </a:prstGeom>
              <a:blipFill>
                <a:blip r:embed="rId9"/>
                <a:stretch>
                  <a:fillRect t="-15625" b="-28125"/>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2A97CE3B-754B-2400-03CA-B73EB716AA14}"/>
              </a:ext>
            </a:extLst>
          </p:cNvPr>
          <p:cNvCxnSpPr>
            <a:cxnSpLocks/>
          </p:cNvCxnSpPr>
          <p:nvPr/>
        </p:nvCxnSpPr>
        <p:spPr>
          <a:xfrm>
            <a:off x="6278252" y="4749582"/>
            <a:ext cx="25566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0B0FAE4-817E-C46F-7F85-4D3AF026E7A9}"/>
              </a:ext>
            </a:extLst>
          </p:cNvPr>
          <p:cNvCxnSpPr>
            <a:cxnSpLocks/>
          </p:cNvCxnSpPr>
          <p:nvPr/>
        </p:nvCxnSpPr>
        <p:spPr>
          <a:xfrm>
            <a:off x="243148" y="4751737"/>
            <a:ext cx="581774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4CB319AC-992D-C17B-B18F-66DDB4D3AD74}"/>
                  </a:ext>
                </a:extLst>
              </p:cNvPr>
              <p:cNvSpPr/>
              <p:nvPr/>
            </p:nvSpPr>
            <p:spPr>
              <a:xfrm>
                <a:off x="1366410" y="4745850"/>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x + y : </a:t>
                </a:r>
                <a14:m>
                  <m:oMath xmlns:m="http://schemas.openxmlformats.org/officeDocument/2006/math">
                    <m:r>
                      <m:rPr>
                        <m:sty m:val="p"/>
                      </m:rPr>
                      <a:rPr lang="en-US" sz="2000" b="0" i="0" smtClean="0">
                        <a:latin typeface="Cambria Math" panose="02040503050406030204" pitchFamily="18" charset="0"/>
                        <a:cs typeface="Courier New"/>
                      </a:rPr>
                      <m:t>H</m:t>
                    </m:r>
                  </m:oMath>
                </a14:m>
                <a:r>
                  <a:rPr lang="en-US" sz="2000" dirty="0"/>
                  <a:t> </a:t>
                </a:r>
                <a:endParaRPr lang="en-US" sz="2000" b="1" dirty="0">
                  <a:latin typeface="Courier New"/>
                  <a:cs typeface="Courier New"/>
                </a:endParaRPr>
              </a:p>
            </p:txBody>
          </p:sp>
        </mc:Choice>
        <mc:Fallback>
          <p:sp>
            <p:nvSpPr>
              <p:cNvPr id="9" name="Rectangle 8">
                <a:extLst>
                  <a:ext uri="{FF2B5EF4-FFF2-40B4-BE49-F238E27FC236}">
                    <a16:creationId xmlns:a16="http://schemas.microsoft.com/office/drawing/2014/main" id="{4CB319AC-992D-C17B-B18F-66DDB4D3AD74}"/>
                  </a:ext>
                </a:extLst>
              </p:cNvPr>
              <p:cNvSpPr>
                <a:spLocks noRot="1" noChangeAspect="1" noMove="1" noResize="1" noEditPoints="1" noAdjustHandles="1" noChangeArrowheads="1" noChangeShapeType="1" noTextEdit="1"/>
              </p:cNvSpPr>
              <p:nvPr/>
            </p:nvSpPr>
            <p:spPr>
              <a:xfrm>
                <a:off x="1366410" y="4745850"/>
                <a:ext cx="3432308" cy="400110"/>
              </a:xfrm>
              <a:prstGeom prst="rect">
                <a:avLst/>
              </a:prstGeom>
              <a:blipFill>
                <a:blip r:embed="rId10"/>
                <a:stretch>
                  <a:fillRect t="-12121" b="-24242"/>
                </a:stretch>
              </a:blipFill>
            </p:spPr>
            <p:txBody>
              <a:bodyPr/>
              <a:lstStyle/>
              <a:p>
                <a:r>
                  <a:rPr lang="en-US">
                    <a:noFill/>
                  </a:rPr>
                  <a:t> </a:t>
                </a:r>
              </a:p>
            </p:txBody>
          </p:sp>
        </mc:Fallback>
      </mc:AlternateContent>
    </p:spTree>
    <p:extLst>
      <p:ext uri="{BB962C8B-B14F-4D97-AF65-F5344CB8AC3E}">
        <p14:creationId xmlns:p14="http://schemas.microsoft.com/office/powerpoint/2010/main" val="46643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x</a:t>
                </a:r>
                <a:r>
                  <a:rPr lang="en-US" dirty="0">
                    <a:latin typeface="CronosPro-Regular" panose="020C0502030403020304" pitchFamily="34" charset="0"/>
                    <a:cs typeface="Courier New" panose="02070309020205020404" pitchFamily="49" charset="0"/>
                  </a:rPr>
                  <a:t>)</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L</m:t>
                    </m:r>
                  </m:oMath>
                </a14:m>
                <a:r>
                  <a:rPr lang="en-US" dirty="0"/>
                  <a:t> and</a:t>
                </a:r>
                <a14:m>
                  <m:oMath xmlns:m="http://schemas.openxmlformats.org/officeDocument/2006/math">
                    <m:r>
                      <a:rPr lang="en-US" b="0" i="0" smtClean="0">
                        <a:latin typeface="Cambria Math" panose="02040503050406030204" pitchFamily="18" charset="0"/>
                      </a:rPr>
                      <m:t> </m:t>
                    </m:r>
                    <m:r>
                      <m:rPr>
                        <m:sty m:val="p"/>
                      </m:rPr>
                      <a:rPr lang="el-GR">
                        <a:latin typeface="Cambria Math" panose="02040503050406030204" pitchFamily="18" charset="0"/>
                      </a:rPr>
                      <m:t>Γ</m:t>
                    </m:r>
                  </m:oMath>
                </a14:m>
                <a:r>
                  <a:rPr lang="en-US" dirty="0">
                    <a:latin typeface="CronosPro-Regular" panose="020C0502030403020304" pitchFamily="34"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y</a:t>
                </a:r>
                <a:r>
                  <a:rPr lang="en-US" dirty="0">
                    <a:latin typeface="CronosPro-Regular" panose="020C0502030403020304" pitchFamily="34" charset="0"/>
                    <a:cs typeface="Courier New" panose="02070309020205020404" pitchFamily="49" charset="0"/>
                  </a:rPr>
                  <a:t>)</a:t>
                </a:r>
                <a14:m>
                  <m:oMath xmlns:m="http://schemas.openxmlformats.org/officeDocument/2006/math">
                    <m:r>
                      <a:rPr lang="en-US">
                        <a:latin typeface="Cambria Math" panose="02040503050406030204" pitchFamily="18" charset="0"/>
                      </a:rPr>
                      <m:t>=</m:t>
                    </m:r>
                    <m:r>
                      <m:rPr>
                        <m:sty m:val="p"/>
                      </m:rPr>
                      <a:rPr lang="en-US" b="0" i="0" smtClean="0">
                        <a:latin typeface="Cambria Math" panose="02040503050406030204" pitchFamily="18" charset="0"/>
                      </a:rPr>
                      <m:t>H</m:t>
                    </m:r>
                  </m:oMath>
                </a14:m>
                <a:r>
                  <a:rPr lang="en-US" dirty="0"/>
                  <a:t>.</a:t>
                </a:r>
              </a:p>
              <a:p>
                <a:r>
                  <a:rPr lang="en-US" dirty="0"/>
                  <a:t>What is the  type of </a:t>
                </a:r>
                <a:r>
                  <a:rPr lang="en-US" b="1" dirty="0">
                    <a:latin typeface="Courier New" panose="02070309020205020404" pitchFamily="49" charset="0"/>
                    <a:cs typeface="Courier New" panose="02070309020205020404" pitchFamily="49" charset="0"/>
                  </a:rPr>
                  <a:t>y&gt;x+5</a:t>
                </a:r>
                <a:r>
                  <a:rPr lang="en-US" dirty="0"/>
                  <a:t>?</a:t>
                </a:r>
              </a:p>
              <a:p>
                <a:r>
                  <a:rPr lang="en-US" i="1" dirty="0"/>
                  <a:t>Proof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2" t="-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01376" y="4963617"/>
                <a:ext cx="7393825" cy="400110"/>
              </a:xfrm>
              <a:prstGeom prst="rect">
                <a:avLst/>
              </a:prstGeom>
            </p:spPr>
            <p:txBody>
              <a:bodyPr wrap="square">
                <a:spAutoFit/>
              </a:bodyPr>
              <a:lstStyle/>
              <a:p>
                <a:pPr marL="0" lvl="1" algn="ctr">
                  <a:tabLst>
                    <a:tab pos="964372" algn="l"/>
                  </a:tabLst>
                </a:pPr>
                <a:r>
                  <a:rPr lang="en-US" sz="2000" b="1" dirty="0">
                    <a:latin typeface="Symbol" charset="2"/>
                    <a:cs typeface="Symbol" charset="2"/>
                  </a:rPr>
                  <a:t>G</a:t>
                </a:r>
                <a:r>
                  <a:rPr lang="en-US" sz="2000" b="1" dirty="0">
                    <a:latin typeface="Courier New"/>
                    <a:cs typeface="Courier New"/>
                  </a:rPr>
                  <a:t> </a:t>
                </a:r>
                <a:r>
                  <a:rPr lang="en-US" sz="2000" dirty="0"/>
                  <a:t>⊢   </a:t>
                </a:r>
                <a:r>
                  <a:rPr lang="en-US" sz="2000" b="1" dirty="0">
                    <a:latin typeface="Courier New"/>
                    <a:cs typeface="Courier New"/>
                  </a:rPr>
                  <a:t>y &gt; x + 5 : </a:t>
                </a:r>
                <a14:m>
                  <m:oMath xmlns:m="http://schemas.openxmlformats.org/officeDocument/2006/math">
                    <m:r>
                      <m:rPr>
                        <m:sty m:val="p"/>
                      </m:rPr>
                      <a:rPr lang="en-US" sz="2000" b="0" i="0" smtClean="0">
                        <a:latin typeface="Cambria Math" panose="02040503050406030204" pitchFamily="18" charset="0"/>
                      </a:rPr>
                      <m:t>H</m:t>
                    </m:r>
                  </m:oMath>
                </a14:m>
                <a:endParaRPr lang="en-US" sz="2000" b="1" dirty="0">
                  <a:latin typeface="Courier New"/>
                  <a:cs typeface="Courier New"/>
                </a:endParaRPr>
              </a:p>
            </p:txBody>
          </p:sp>
        </mc:Choice>
        <mc:Fallback xmlns="">
          <p:sp>
            <p:nvSpPr>
              <p:cNvPr id="14" name="Rectangle 13"/>
              <p:cNvSpPr>
                <a:spLocks noRot="1" noChangeAspect="1" noMove="1" noResize="1" noEditPoints="1" noAdjustHandles="1" noChangeArrowheads="1" noChangeShapeType="1" noTextEdit="1"/>
              </p:cNvSpPr>
              <p:nvPr/>
            </p:nvSpPr>
            <p:spPr>
              <a:xfrm>
                <a:off x="801376" y="4963617"/>
                <a:ext cx="7393825" cy="400110"/>
              </a:xfrm>
              <a:prstGeom prst="rect">
                <a:avLst/>
              </a:prstGeom>
              <a:blipFill>
                <a:blip r:embed="rId3"/>
                <a:stretch>
                  <a:fillRect t="-12500" b="-25000"/>
                </a:stretch>
              </a:blipFill>
            </p:spPr>
            <p:txBody>
              <a:bodyPr/>
              <a:lstStyle/>
              <a:p>
                <a:r>
                  <a:rPr lang="en-US">
                    <a:noFill/>
                  </a:rPr>
                  <a:t> </a:t>
                </a:r>
              </a:p>
            </p:txBody>
          </p:sp>
        </mc:Fallback>
      </mc:AlternateContent>
      <p:cxnSp>
        <p:nvCxnSpPr>
          <p:cNvPr id="15" name="Straight Connector 14"/>
          <p:cNvCxnSpPr>
            <a:cxnSpLocks/>
          </p:cNvCxnSpPr>
          <p:nvPr/>
        </p:nvCxnSpPr>
        <p:spPr>
          <a:xfrm>
            <a:off x="309135" y="4905683"/>
            <a:ext cx="864669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a:off x="-129354" y="4245909"/>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y : </a:t>
                </a:r>
                <a14:m>
                  <m:oMath xmlns:m="http://schemas.openxmlformats.org/officeDocument/2006/math">
                    <m:r>
                      <m:rPr>
                        <m:sty m:val="p"/>
                      </m:rPr>
                      <a:rPr lang="en-US" sz="2000" b="0" i="0" smtClean="0">
                        <a:latin typeface="Cambria Math" panose="02040503050406030204" pitchFamily="18" charset="0"/>
                      </a:rPr>
                      <m:t>H</m:t>
                    </m:r>
                  </m:oMath>
                </a14:m>
                <a:r>
                  <a:rPr lang="en-US" sz="2000" dirty="0"/>
                  <a:t> </a:t>
                </a:r>
                <a:endParaRPr lang="en-US" sz="2000" b="1" dirty="0">
                  <a:latin typeface="Courier New"/>
                  <a:cs typeface="Courier New"/>
                </a:endParaRPr>
              </a:p>
            </p:txBody>
          </p:sp>
        </mc:Choice>
        <mc:Fallback xmlns="">
          <p:sp>
            <p:nvSpPr>
              <p:cNvPr id="16" name="Rectangle 15"/>
              <p:cNvSpPr>
                <a:spLocks noRot="1" noChangeAspect="1" noMove="1" noResize="1" noEditPoints="1" noAdjustHandles="1" noChangeArrowheads="1" noChangeShapeType="1" noTextEdit="1"/>
              </p:cNvSpPr>
              <p:nvPr/>
            </p:nvSpPr>
            <p:spPr>
              <a:xfrm>
                <a:off x="-129354" y="4245909"/>
                <a:ext cx="3432308" cy="400110"/>
              </a:xfrm>
              <a:prstGeom prst="rect">
                <a:avLst/>
              </a:prstGeom>
              <a:blipFill>
                <a:blip r:embed="rId4"/>
                <a:stretch>
                  <a:fillRect t="-12121" b="-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914678" y="3775153"/>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x : </a:t>
                </a:r>
                <a14:m>
                  <m:oMath xmlns:m="http://schemas.openxmlformats.org/officeDocument/2006/math">
                    <m:r>
                      <m:rPr>
                        <m:sty m:val="p"/>
                      </m:rPr>
                      <a:rPr lang="en-US" sz="2000" b="0" i="0" smtClean="0">
                        <a:latin typeface="Cambria Math" panose="02040503050406030204" pitchFamily="18" charset="0"/>
                      </a:rPr>
                      <m:t>L</m:t>
                    </m:r>
                  </m:oMath>
                </a14:m>
                <a:endParaRPr lang="en-US" sz="2000" b="1" dirty="0">
                  <a:latin typeface="Courier New"/>
                  <a:cs typeface="Courier New"/>
                </a:endParaRPr>
              </a:p>
            </p:txBody>
          </p:sp>
        </mc:Choice>
        <mc:Fallback xmlns="">
          <p:sp>
            <p:nvSpPr>
              <p:cNvPr id="17" name="Rectangle 16"/>
              <p:cNvSpPr>
                <a:spLocks noRot="1" noChangeAspect="1" noMove="1" noResize="1" noEditPoints="1" noAdjustHandles="1" noChangeArrowheads="1" noChangeShapeType="1" noTextEdit="1"/>
              </p:cNvSpPr>
              <p:nvPr/>
            </p:nvSpPr>
            <p:spPr>
              <a:xfrm>
                <a:off x="2914678" y="3775153"/>
                <a:ext cx="3432308" cy="400110"/>
              </a:xfrm>
              <a:prstGeom prst="rect">
                <a:avLst/>
              </a:prstGeom>
              <a:blipFill>
                <a:blip r:embed="rId5"/>
                <a:stretch>
                  <a:fillRect t="-12121" b="-21212"/>
                </a:stretch>
              </a:blipFill>
            </p:spPr>
            <p:txBody>
              <a:bodyPr/>
              <a:lstStyle/>
              <a:p>
                <a:r>
                  <a:rPr lang="en-US">
                    <a:noFill/>
                  </a:rPr>
                  <a:t> </a:t>
                </a:r>
              </a:p>
            </p:txBody>
          </p:sp>
        </mc:Fallback>
      </mc:AlternateContent>
      <p:cxnSp>
        <p:nvCxnSpPr>
          <p:cNvPr id="18" name="Straight Connector 17"/>
          <p:cNvCxnSpPr>
            <a:cxnSpLocks/>
          </p:cNvCxnSpPr>
          <p:nvPr/>
        </p:nvCxnSpPr>
        <p:spPr>
          <a:xfrm>
            <a:off x="309135" y="4245909"/>
            <a:ext cx="249062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33401" y="3775153"/>
            <a:ext cx="27821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309135" y="3804704"/>
                <a:ext cx="23890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(y) = </a:t>
                </a:r>
                <a14:m>
                  <m:oMath xmlns:m="http://schemas.openxmlformats.org/officeDocument/2006/math">
                    <m:r>
                      <m:rPr>
                        <m:sty m:val="p"/>
                      </m:rPr>
                      <a:rPr lang="en-US" sz="2000" b="0" i="0" smtClean="0">
                        <a:latin typeface="Cambria Math" panose="02040503050406030204" pitchFamily="18" charset="0"/>
                      </a:rPr>
                      <m:t>H</m:t>
                    </m:r>
                  </m:oMath>
                </a14:m>
                <a:endParaRPr lang="en-US" sz="2000" b="1" dirty="0">
                  <a:latin typeface="Courier New"/>
                  <a:cs typeface="Courier New"/>
                </a:endParaRPr>
              </a:p>
            </p:txBody>
          </p:sp>
        </mc:Choice>
        <mc:Fallback xmlns="">
          <p:sp>
            <p:nvSpPr>
              <p:cNvPr id="20" name="Rectangle 19"/>
              <p:cNvSpPr>
                <a:spLocks noRot="1" noChangeAspect="1" noMove="1" noResize="1" noEditPoints="1" noAdjustHandles="1" noChangeArrowheads="1" noChangeShapeType="1" noTextEdit="1"/>
              </p:cNvSpPr>
              <p:nvPr/>
            </p:nvSpPr>
            <p:spPr>
              <a:xfrm>
                <a:off x="309135" y="3804704"/>
                <a:ext cx="2389008" cy="400110"/>
              </a:xfrm>
              <a:prstGeom prst="rect">
                <a:avLst/>
              </a:prstGeom>
              <a:blipFill>
                <a:blip r:embed="rId6"/>
                <a:stretch>
                  <a:fillRect t="-19355"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082564" y="3352800"/>
                <a:ext cx="2978332"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(x) = </a:t>
                </a:r>
                <a14:m>
                  <m:oMath xmlns:m="http://schemas.openxmlformats.org/officeDocument/2006/math">
                    <m:r>
                      <m:rPr>
                        <m:sty m:val="p"/>
                      </m:rPr>
                      <a:rPr lang="en-US" sz="2000" b="0" i="0" smtClean="0">
                        <a:latin typeface="Cambria Math" panose="02040503050406030204" pitchFamily="18" charset="0"/>
                      </a:rPr>
                      <m:t>L</m:t>
                    </m:r>
                  </m:oMath>
                </a14:m>
                <a:endParaRPr lang="en-US" sz="2000" b="1" dirty="0">
                  <a:latin typeface="Courier New"/>
                  <a:cs typeface="Courier New"/>
                </a:endParaRPr>
              </a:p>
            </p:txBody>
          </p:sp>
        </mc:Choice>
        <mc:Fallback xmlns="">
          <p:sp>
            <p:nvSpPr>
              <p:cNvPr id="21" name="Rectangle 20"/>
              <p:cNvSpPr>
                <a:spLocks noRot="1" noChangeAspect="1" noMove="1" noResize="1" noEditPoints="1" noAdjustHandles="1" noChangeArrowheads="1" noChangeShapeType="1" noTextEdit="1"/>
              </p:cNvSpPr>
              <p:nvPr/>
            </p:nvSpPr>
            <p:spPr>
              <a:xfrm>
                <a:off x="3082564" y="3352800"/>
                <a:ext cx="2978332" cy="400110"/>
              </a:xfrm>
              <a:prstGeom prst="rect">
                <a:avLst/>
              </a:prstGeom>
              <a:blipFill>
                <a:blip r:embed="rId7"/>
                <a:stretch>
                  <a:fillRect t="-15625" b="-2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873899" y="3767295"/>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5 : </a:t>
                </a:r>
                <a14:m>
                  <m:oMath xmlns:m="http://schemas.openxmlformats.org/officeDocument/2006/math">
                    <m:r>
                      <m:rPr>
                        <m:sty m:val="p"/>
                      </m:rPr>
                      <a:rPr lang="en-US" sz="2000" b="0" i="0" smtClean="0">
                        <a:latin typeface="Cambria Math" panose="02040503050406030204" pitchFamily="18" charset="0"/>
                        <a:cs typeface="Courier New"/>
                      </a:rPr>
                      <m:t>L</m:t>
                    </m:r>
                  </m:oMath>
                </a14:m>
                <a:endParaRPr lang="en-US" sz="2000" dirty="0">
                  <a:latin typeface="Courier New"/>
                  <a:cs typeface="Courier New"/>
                </a:endParaRPr>
              </a:p>
            </p:txBody>
          </p:sp>
        </mc:Choice>
        <mc:Fallback xmlns="">
          <p:sp>
            <p:nvSpPr>
              <p:cNvPr id="22" name="Rectangle 21"/>
              <p:cNvSpPr>
                <a:spLocks noRot="1" noChangeAspect="1" noMove="1" noResize="1" noEditPoints="1" noAdjustHandles="1" noChangeArrowheads="1" noChangeShapeType="1" noTextEdit="1"/>
              </p:cNvSpPr>
              <p:nvPr/>
            </p:nvSpPr>
            <p:spPr>
              <a:xfrm>
                <a:off x="5873899" y="3767295"/>
                <a:ext cx="3432308" cy="400110"/>
              </a:xfrm>
              <a:prstGeom prst="rect">
                <a:avLst/>
              </a:prstGeom>
              <a:blipFill>
                <a:blip r:embed="rId8"/>
                <a:stretch>
                  <a:fillRect t="-15625" b="-25000"/>
                </a:stretch>
              </a:blipFill>
            </p:spPr>
            <p:txBody>
              <a:bodyPr/>
              <a:lstStyle/>
              <a:p>
                <a:r>
                  <a:rPr lang="en-US">
                    <a:noFill/>
                  </a:rPr>
                  <a:t> </a:t>
                </a:r>
              </a:p>
            </p:txBody>
          </p:sp>
        </mc:Fallback>
      </mc:AlternateContent>
      <p:cxnSp>
        <p:nvCxnSpPr>
          <p:cNvPr id="23" name="Straight Connector 22"/>
          <p:cNvCxnSpPr>
            <a:cxnSpLocks/>
          </p:cNvCxnSpPr>
          <p:nvPr/>
        </p:nvCxnSpPr>
        <p:spPr>
          <a:xfrm>
            <a:off x="6278252" y="3775153"/>
            <a:ext cx="2556613"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5E830BF-363A-B344-82C9-05934730E1D1}"/>
              </a:ext>
            </a:extLst>
          </p:cNvPr>
          <p:cNvCxnSpPr>
            <a:cxnSpLocks/>
          </p:cNvCxnSpPr>
          <p:nvPr/>
        </p:nvCxnSpPr>
        <p:spPr>
          <a:xfrm>
            <a:off x="3082564" y="4248681"/>
            <a:ext cx="587326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2C9ADD69-5C95-A340-9C91-117BADDF163E}"/>
                  </a:ext>
                </a:extLst>
              </p:cNvPr>
              <p:cNvSpPr/>
              <p:nvPr/>
            </p:nvSpPr>
            <p:spPr>
              <a:xfrm>
                <a:off x="4344742" y="4240823"/>
                <a:ext cx="3432308"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x + 5 : </a:t>
                </a:r>
                <a14:m>
                  <m:oMath xmlns:m="http://schemas.openxmlformats.org/officeDocument/2006/math">
                    <m:r>
                      <m:rPr>
                        <m:sty m:val="p"/>
                      </m:rPr>
                      <a:rPr lang="en-US" sz="2000" b="0" i="0" smtClean="0">
                        <a:latin typeface="Cambria Math" panose="02040503050406030204" pitchFamily="18" charset="0"/>
                        <a:cs typeface="Courier New"/>
                      </a:rPr>
                      <m:t>L</m:t>
                    </m:r>
                  </m:oMath>
                </a14:m>
                <a:r>
                  <a:rPr lang="en-US" sz="2000" dirty="0"/>
                  <a:t> </a:t>
                </a:r>
                <a:endParaRPr lang="en-US" sz="2000" b="1" dirty="0">
                  <a:latin typeface="Courier New"/>
                  <a:cs typeface="Courier New"/>
                </a:endParaRPr>
              </a:p>
            </p:txBody>
          </p:sp>
        </mc:Choice>
        <mc:Fallback xmlns="">
          <p:sp>
            <p:nvSpPr>
              <p:cNvPr id="25" name="Rectangle 24">
                <a:extLst>
                  <a:ext uri="{FF2B5EF4-FFF2-40B4-BE49-F238E27FC236}">
                    <a16:creationId xmlns:a16="http://schemas.microsoft.com/office/drawing/2014/main" id="{2C9ADD69-5C95-A340-9C91-117BADDF163E}"/>
                  </a:ext>
                </a:extLst>
              </p:cNvPr>
              <p:cNvSpPr>
                <a:spLocks noRot="1" noChangeAspect="1" noMove="1" noResize="1" noEditPoints="1" noAdjustHandles="1" noChangeArrowheads="1" noChangeShapeType="1" noTextEdit="1"/>
              </p:cNvSpPr>
              <p:nvPr/>
            </p:nvSpPr>
            <p:spPr>
              <a:xfrm>
                <a:off x="4344742" y="4240823"/>
                <a:ext cx="3432308" cy="400110"/>
              </a:xfrm>
              <a:prstGeom prst="rect">
                <a:avLst/>
              </a:prstGeom>
              <a:blipFill>
                <a:blip r:embed="rId9"/>
                <a:stretch>
                  <a:fillRect t="-12500" b="-2500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0426CD8-C44E-7A1A-147C-A3E30483CC01}"/>
              </a:ext>
            </a:extLst>
          </p:cNvPr>
          <p:cNvSpPr/>
          <p:nvPr/>
        </p:nvSpPr>
        <p:spPr>
          <a:xfrm>
            <a:off x="76200" y="3124200"/>
            <a:ext cx="8991600" cy="2743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3921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p:bldP spid="21" grpId="0"/>
      <p:bldP spid="22" grpId="0"/>
      <p:bldP spid="25"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Checking a short program</a:t>
            </a:r>
          </a:p>
        </p:txBody>
      </p:sp>
      <p:sp>
        <p:nvSpPr>
          <p:cNvPr id="5" name="TextBox 4"/>
          <p:cNvSpPr txBox="1"/>
          <p:nvPr/>
        </p:nvSpPr>
        <p:spPr>
          <a:xfrm>
            <a:off x="3368931" y="1680377"/>
            <a:ext cx="2243579" cy="769441"/>
          </a:xfrm>
          <a:prstGeom prst="rect">
            <a:avLst/>
          </a:prstGeom>
          <a:noFill/>
        </p:spPr>
        <p:txBody>
          <a:bodyPr wrap="square" rtlCol="0">
            <a:spAutoFit/>
          </a:bodyPr>
          <a:lstStyle/>
          <a:p>
            <a:pPr algn="ctr"/>
            <a:r>
              <a:rPr lang="en-US" sz="4400" b="1" dirty="0">
                <a:latin typeface="Courier New" panose="02070309020205020404" pitchFamily="49" charset="0"/>
                <a:cs typeface="Courier New" panose="02070309020205020404" pitchFamily="49" charset="0"/>
              </a:rPr>
              <a:t>x = y;</a:t>
            </a:r>
          </a:p>
        </p:txBody>
      </p:sp>
      <mc:AlternateContent xmlns:mc="http://schemas.openxmlformats.org/markup-compatibility/2006">
        <mc:Choice xmlns:a14="http://schemas.microsoft.com/office/drawing/2010/main" Requires="a14">
          <p:sp>
            <p:nvSpPr>
              <p:cNvPr id="6" name="TextBox 5"/>
              <p:cNvSpPr txBox="1"/>
              <p:nvPr/>
            </p:nvSpPr>
            <p:spPr>
              <a:xfrm>
                <a:off x="1346461" y="3705721"/>
                <a:ext cx="3233394"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x</a:t>
                </a:r>
                <a:r>
                  <a:rPr lang="en-US" dirty="0">
                    <a:latin typeface="CronosPro-Regular"/>
                    <a:cs typeface="CronosPro-Regular"/>
                  </a:rPr>
                  <a:t>) is H.</a:t>
                </a:r>
              </a:p>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y</a:t>
                </a:r>
                <a:r>
                  <a:rPr lang="en-US" dirty="0">
                    <a:latin typeface="CronosPro-Regular"/>
                    <a:cs typeface="CronosPro-Regular"/>
                  </a:rPr>
                  <a:t>) is H.</a:t>
                </a:r>
              </a:p>
              <a:p>
                <a:r>
                  <a:rPr lang="en-US" dirty="0">
                    <a:latin typeface="CronosPro-Regular"/>
                    <a:cs typeface="CronosPro-Regular"/>
                  </a:rPr>
                  <a:t>Does this assignment satisfy NI?</a:t>
                </a:r>
              </a:p>
            </p:txBody>
          </p:sp>
        </mc:Choice>
        <mc:Fallback>
          <p:sp>
            <p:nvSpPr>
              <p:cNvPr id="6" name="TextBox 5"/>
              <p:cNvSpPr txBox="1">
                <a:spLocks noRot="1" noChangeAspect="1" noMove="1" noResize="1" noEditPoints="1" noAdjustHandles="1" noChangeArrowheads="1" noChangeShapeType="1" noTextEdit="1"/>
              </p:cNvSpPr>
              <p:nvPr/>
            </p:nvSpPr>
            <p:spPr>
              <a:xfrm>
                <a:off x="1346461" y="3705721"/>
                <a:ext cx="3233394" cy="923330"/>
              </a:xfrm>
              <a:prstGeom prst="rect">
                <a:avLst/>
              </a:prstGeom>
              <a:blipFill>
                <a:blip r:embed="rId3"/>
                <a:stretch>
                  <a:fillRect l="-1563" t="-4054" b="-9459"/>
                </a:stretch>
              </a:blipFill>
              <a:ln>
                <a:solidFill>
                  <a:schemeClr val="tx1"/>
                </a:solidFill>
                <a:prstDash val="dash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38606" y="4715958"/>
                <a:ext cx="3233394"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x</a:t>
                </a:r>
                <a:r>
                  <a:rPr lang="en-US" dirty="0">
                    <a:latin typeface="CronosPro-Regular"/>
                    <a:cs typeface="CronosPro-Regular"/>
                  </a:rPr>
                  <a:t>) is H.</a:t>
                </a:r>
              </a:p>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y</a:t>
                </a:r>
                <a:r>
                  <a:rPr lang="en-US" dirty="0">
                    <a:latin typeface="CronosPro-Regular"/>
                    <a:cs typeface="CronosPro-Regular"/>
                  </a:rPr>
                  <a:t>) is L.</a:t>
                </a:r>
              </a:p>
              <a:p>
                <a:r>
                  <a:rPr lang="en-US" dirty="0">
                    <a:latin typeface="CronosPro-Regular"/>
                    <a:cs typeface="CronosPro-Regular"/>
                  </a:rPr>
                  <a:t>Does this assignment satisfy NI?</a:t>
                </a:r>
              </a:p>
            </p:txBody>
          </p:sp>
        </mc:Choice>
        <mc:Fallback xmlns="">
          <p:sp>
            <p:nvSpPr>
              <p:cNvPr id="9" name="TextBox 8"/>
              <p:cNvSpPr txBox="1">
                <a:spLocks noRot="1" noChangeAspect="1" noMove="1" noResize="1" noEditPoints="1" noAdjustHandles="1" noChangeArrowheads="1" noChangeShapeType="1" noTextEdit="1"/>
              </p:cNvSpPr>
              <p:nvPr/>
            </p:nvSpPr>
            <p:spPr>
              <a:xfrm>
                <a:off x="1338606" y="4715958"/>
                <a:ext cx="3233394" cy="923330"/>
              </a:xfrm>
              <a:prstGeom prst="rect">
                <a:avLst/>
              </a:prstGeom>
              <a:blipFill>
                <a:blip r:embed="rId4"/>
                <a:stretch>
                  <a:fillRect l="-1563" t="-4054" b="-9459"/>
                </a:stretch>
              </a:blipFill>
              <a:ln>
                <a:solidFill>
                  <a:schemeClr val="tx1"/>
                </a:solidFill>
                <a:prstDash val="dash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89862" y="3705721"/>
                <a:ext cx="3233394"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x</a:t>
                </a:r>
                <a:r>
                  <a:rPr lang="en-US" dirty="0">
                    <a:latin typeface="CronosPro-Regular"/>
                    <a:cs typeface="CronosPro-Regular"/>
                  </a:rPr>
                  <a:t>) is L.</a:t>
                </a:r>
              </a:p>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y</a:t>
                </a:r>
                <a:r>
                  <a:rPr lang="en-US" dirty="0">
                    <a:latin typeface="CronosPro-Regular"/>
                    <a:cs typeface="CronosPro-Regular"/>
                  </a:rPr>
                  <a:t>) is H.</a:t>
                </a:r>
              </a:p>
              <a:p>
                <a:r>
                  <a:rPr lang="en-US" dirty="0">
                    <a:latin typeface="CronosPro-Regular"/>
                    <a:cs typeface="CronosPro-Regular"/>
                  </a:rPr>
                  <a:t>Does this assignment satisfy NI?</a:t>
                </a:r>
              </a:p>
            </p:txBody>
          </p:sp>
        </mc:Choice>
        <mc:Fallback xmlns="">
          <p:sp>
            <p:nvSpPr>
              <p:cNvPr id="12" name="TextBox 11"/>
              <p:cNvSpPr txBox="1">
                <a:spLocks noRot="1" noChangeAspect="1" noMove="1" noResize="1" noEditPoints="1" noAdjustHandles="1" noChangeArrowheads="1" noChangeShapeType="1" noTextEdit="1"/>
              </p:cNvSpPr>
              <p:nvPr/>
            </p:nvSpPr>
            <p:spPr>
              <a:xfrm>
                <a:off x="4789862" y="3705721"/>
                <a:ext cx="3233394" cy="923330"/>
              </a:xfrm>
              <a:prstGeom prst="rect">
                <a:avLst/>
              </a:prstGeom>
              <a:blipFill>
                <a:blip r:embed="rId5"/>
                <a:stretch>
                  <a:fillRect l="-1556" t="-4054" b="-9459"/>
                </a:stretch>
              </a:blipFill>
              <a:ln>
                <a:solidFill>
                  <a:schemeClr val="tx1"/>
                </a:solidFill>
                <a:prstDash val="dashDot"/>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EFCFA93-181E-831E-8DF8-1C904ED24183}"/>
                  </a:ext>
                </a:extLst>
              </p:cNvPr>
              <p:cNvSpPr txBox="1"/>
              <p:nvPr/>
            </p:nvSpPr>
            <p:spPr>
              <a:xfrm>
                <a:off x="4789862" y="4715958"/>
                <a:ext cx="3233394"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x</a:t>
                </a:r>
                <a:r>
                  <a:rPr lang="en-US" dirty="0">
                    <a:latin typeface="CronosPro-Regular"/>
                    <a:cs typeface="CronosPro-Regular"/>
                  </a:rPr>
                  <a:t>) is L.</a:t>
                </a:r>
              </a:p>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y</a:t>
                </a:r>
                <a:r>
                  <a:rPr lang="en-US" dirty="0">
                    <a:latin typeface="CronosPro-Regular"/>
                    <a:cs typeface="CronosPro-Regular"/>
                  </a:rPr>
                  <a:t>) is L.</a:t>
                </a:r>
              </a:p>
              <a:p>
                <a:r>
                  <a:rPr lang="en-US" dirty="0">
                    <a:latin typeface="CronosPro-Regular"/>
                    <a:cs typeface="CronosPro-Regular"/>
                  </a:rPr>
                  <a:t>Does this assignment satisfy NI?</a:t>
                </a:r>
              </a:p>
            </p:txBody>
          </p:sp>
        </mc:Choice>
        <mc:Fallback>
          <p:sp>
            <p:nvSpPr>
              <p:cNvPr id="3" name="TextBox 2">
                <a:extLst>
                  <a:ext uri="{FF2B5EF4-FFF2-40B4-BE49-F238E27FC236}">
                    <a16:creationId xmlns:a16="http://schemas.microsoft.com/office/drawing/2014/main" id="{8EFCFA93-181E-831E-8DF8-1C904ED24183}"/>
                  </a:ext>
                </a:extLst>
              </p:cNvPr>
              <p:cNvSpPr txBox="1">
                <a:spLocks noRot="1" noChangeAspect="1" noMove="1" noResize="1" noEditPoints="1" noAdjustHandles="1" noChangeArrowheads="1" noChangeShapeType="1" noTextEdit="1"/>
              </p:cNvSpPr>
              <p:nvPr/>
            </p:nvSpPr>
            <p:spPr>
              <a:xfrm>
                <a:off x="4789862" y="4715958"/>
                <a:ext cx="3233394" cy="923330"/>
              </a:xfrm>
              <a:prstGeom prst="rect">
                <a:avLst/>
              </a:prstGeom>
              <a:blipFill>
                <a:blip r:embed="rId6"/>
                <a:stretch>
                  <a:fillRect l="-1556" t="-4054" b="-9459"/>
                </a:stretch>
              </a:blipFill>
              <a:ln>
                <a:solidFill>
                  <a:schemeClr val="tx1"/>
                </a:solidFill>
                <a:prstDash val="dash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DC46D5A-E908-7860-8E7F-2BC97A3C3866}"/>
                  </a:ext>
                </a:extLst>
              </p:cNvPr>
              <p:cNvSpPr txBox="1"/>
              <p:nvPr/>
            </p:nvSpPr>
            <p:spPr>
              <a:xfrm>
                <a:off x="1752600" y="5943600"/>
                <a:ext cx="6636471" cy="584775"/>
              </a:xfrm>
              <a:prstGeom prst="rect">
                <a:avLst/>
              </a:prstGeom>
              <a:noFill/>
            </p:spPr>
            <p:txBody>
              <a:bodyPr wrap="square" rtlCol="0">
                <a:spAutoFit/>
              </a:bodyPr>
              <a:lstStyle/>
              <a:p>
                <a:r>
                  <a:rPr lang="en-US" sz="3200" dirty="0">
                    <a:latin typeface="CronosPro-Regular"/>
                    <a:cs typeface="CronosPro-Regular"/>
                  </a:rPr>
                  <a:t>To satisfy NI, need </a:t>
                </a:r>
                <a14:m>
                  <m:oMath xmlns:m="http://schemas.openxmlformats.org/officeDocument/2006/math">
                    <m:r>
                      <m:rPr>
                        <m:sty m:val="p"/>
                      </m:rPr>
                      <a:rPr lang="el-GR" sz="3200" b="0" i="0" smtClean="0">
                        <a:latin typeface="Cambria Math" panose="02040503050406030204" pitchFamily="18" charset="0"/>
                        <a:cs typeface="CronosPro-Regular"/>
                      </a:rPr>
                      <m:t>Γ</m:t>
                    </m:r>
                  </m:oMath>
                </a14:m>
                <a:r>
                  <a:rPr lang="en-US" sz="3200" b="0" i="0" dirty="0">
                    <a:latin typeface="Cambria Math" panose="02040503050406030204" pitchFamily="18" charset="0"/>
                    <a:cs typeface="CronosPro-Regular"/>
                  </a:rPr>
                  <a:t>(</a:t>
                </a:r>
                <a:r>
                  <a:rPr lang="en-US" sz="3200" b="1" i="0" dirty="0">
                    <a:latin typeface="Courier New" panose="02070309020205020404" pitchFamily="49" charset="0"/>
                    <a:cs typeface="Courier New" panose="02070309020205020404" pitchFamily="49" charset="0"/>
                  </a:rPr>
                  <a:t>y</a:t>
                </a:r>
                <a:r>
                  <a:rPr lang="en-US" sz="3200" b="0" i="0" dirty="0">
                    <a:latin typeface="Cambria Math" panose="02040503050406030204" pitchFamily="18" charset="0"/>
                    <a:cs typeface="CronosPro-Regular"/>
                  </a:rPr>
                  <a:t>)</a:t>
                </a:r>
                <a14:m>
                  <m:oMath xmlns:m="http://schemas.openxmlformats.org/officeDocument/2006/math">
                    <m:r>
                      <a:rPr lang="en-US" sz="3200" b="0" i="0" smtClean="0">
                        <a:latin typeface="Cambria Math" panose="02040503050406030204" pitchFamily="18" charset="0"/>
                        <a:cs typeface="CronosPro-Regular"/>
                      </a:rPr>
                      <m:t> </m:t>
                    </m:r>
                    <m:r>
                      <a:rPr lang="el-GR" sz="3200" b="0" i="1" smtClean="0">
                        <a:latin typeface="Cambria Math" panose="02040503050406030204" pitchFamily="18" charset="0"/>
                        <a:ea typeface="Cambria Math" panose="02040503050406030204" pitchFamily="18" charset="0"/>
                        <a:cs typeface="CronosPro-Regular"/>
                      </a:rPr>
                      <m:t>⊑</m:t>
                    </m:r>
                    <m:r>
                      <m:rPr>
                        <m:sty m:val="p"/>
                      </m:rPr>
                      <a:rPr lang="el-GR" sz="3200" b="0" i="0" smtClean="0">
                        <a:latin typeface="Cambria Math" panose="02040503050406030204" pitchFamily="18" charset="0"/>
                        <a:ea typeface="Cambria Math" panose="02040503050406030204" pitchFamily="18" charset="0"/>
                        <a:cs typeface="CronosPro-Regular"/>
                      </a:rPr>
                      <m:t>Γ</m:t>
                    </m:r>
                  </m:oMath>
                </a14:m>
                <a:r>
                  <a:rPr lang="en-US" sz="3200" dirty="0">
                    <a:latin typeface="CronosPro-Regular"/>
                    <a:cs typeface="CronosPro-Regular"/>
                  </a:rPr>
                  <a:t>(</a:t>
                </a:r>
                <a:r>
                  <a:rPr lang="en-US" sz="3200" b="1" dirty="0">
                    <a:latin typeface="Courier New" panose="02070309020205020404" pitchFamily="49" charset="0"/>
                    <a:cs typeface="Courier New" panose="02070309020205020404" pitchFamily="49" charset="0"/>
                  </a:rPr>
                  <a:t>x</a:t>
                </a:r>
                <a:r>
                  <a:rPr lang="en-US" sz="3200" dirty="0">
                    <a:latin typeface="CronosPro-Regular"/>
                    <a:cs typeface="CronosPro-Regular"/>
                  </a:rPr>
                  <a:t>).</a:t>
                </a:r>
              </a:p>
            </p:txBody>
          </p:sp>
        </mc:Choice>
        <mc:Fallback xmlns="">
          <p:sp>
            <p:nvSpPr>
              <p:cNvPr id="7" name="TextBox 6">
                <a:extLst>
                  <a:ext uri="{FF2B5EF4-FFF2-40B4-BE49-F238E27FC236}">
                    <a16:creationId xmlns:a16="http://schemas.microsoft.com/office/drawing/2014/main" id="{3DC46D5A-E908-7860-8E7F-2BC97A3C3866}"/>
                  </a:ext>
                </a:extLst>
              </p:cNvPr>
              <p:cNvSpPr txBox="1">
                <a:spLocks noRot="1" noChangeAspect="1" noMove="1" noResize="1" noEditPoints="1" noAdjustHandles="1" noChangeArrowheads="1" noChangeShapeType="1" noTextEdit="1"/>
              </p:cNvSpPr>
              <p:nvPr/>
            </p:nvSpPr>
            <p:spPr>
              <a:xfrm>
                <a:off x="1752600" y="5943600"/>
                <a:ext cx="6636471" cy="584775"/>
              </a:xfrm>
              <a:prstGeom prst="rect">
                <a:avLst/>
              </a:prstGeom>
              <a:blipFill>
                <a:blip r:embed="rId7"/>
                <a:stretch>
                  <a:fillRect l="-2486" t="-17021" b="-31915"/>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424D0B5F-8AFD-B1A8-3030-F5C016B56D81}"/>
              </a:ext>
            </a:extLst>
          </p:cNvPr>
          <p:cNvSpPr/>
          <p:nvPr/>
        </p:nvSpPr>
        <p:spPr>
          <a:xfrm>
            <a:off x="1223608" y="5782311"/>
            <a:ext cx="7467600" cy="10845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109453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3" grpId="0" animBg="1"/>
      <p:bldP spid="7"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another short program</a:t>
            </a:r>
          </a:p>
        </p:txBody>
      </p:sp>
      <p:sp>
        <p:nvSpPr>
          <p:cNvPr id="5" name="TextBox 4"/>
          <p:cNvSpPr txBox="1"/>
          <p:nvPr/>
        </p:nvSpPr>
        <p:spPr>
          <a:xfrm>
            <a:off x="2976881" y="1739036"/>
            <a:ext cx="3489908" cy="707886"/>
          </a:xfrm>
          <a:prstGeom prst="rect">
            <a:avLst/>
          </a:prstGeom>
          <a:noFill/>
        </p:spPr>
        <p:txBody>
          <a:bodyPr wrap="square" rtlCol="0">
            <a:spAutoFit/>
          </a:bodyPr>
          <a:lstStyle/>
          <a:p>
            <a:pPr algn="ctr"/>
            <a:r>
              <a:rPr lang="en-US" sz="4000" b="1" dirty="0">
                <a:latin typeface="Courier New" panose="02070309020205020404" pitchFamily="49" charset="0"/>
                <a:cs typeface="Courier New" panose="02070309020205020404" pitchFamily="49" charset="0"/>
              </a:rPr>
              <a:t>x = y + z;</a:t>
            </a:r>
          </a:p>
        </p:txBody>
      </p:sp>
      <mc:AlternateContent xmlns:mc="http://schemas.openxmlformats.org/markup-compatibility/2006" xmlns:a14="http://schemas.microsoft.com/office/drawing/2010/main">
        <mc:Choice Requires="a14">
          <p:sp>
            <p:nvSpPr>
              <p:cNvPr id="3" name="TextBox 2"/>
              <p:cNvSpPr txBox="1"/>
              <p:nvPr/>
            </p:nvSpPr>
            <p:spPr>
              <a:xfrm>
                <a:off x="452488" y="2941163"/>
                <a:ext cx="7777113"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l-GR" sz="3200" b="0" i="0" smtClean="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y</a:t>
                </a:r>
                <a:r>
                  <a:rPr lang="en-US" sz="3200" dirty="0">
                    <a:latin typeface="CronosPro-Regular" panose="020C0502030403020304" pitchFamily="34" charset="0"/>
                    <a:cs typeface="Courier New" panose="02070309020205020404" pitchFamily="49" charset="0"/>
                  </a:rPr>
                  <a:t>)</a:t>
                </a:r>
                <a14:m>
                  <m:oMath xmlns:m="http://schemas.openxmlformats.org/officeDocument/2006/math">
                    <m:r>
                      <a:rPr lang="en-US" sz="3200" b="0" i="0" smtClean="0">
                        <a:latin typeface="Cambria Math" panose="02040503050406030204" pitchFamily="18" charset="0"/>
                        <a:ea typeface="Cambria Math" panose="02040503050406030204" pitchFamily="18" charset="0"/>
                        <a:cs typeface="CronosPro-Regular"/>
                      </a:rPr>
                      <m:t> </m:t>
                    </m:r>
                    <m:r>
                      <a:rPr lang="el-GR" sz="3200" b="0" i="1" smtClean="0">
                        <a:latin typeface="Cambria Math" panose="02040503050406030204" pitchFamily="18" charset="0"/>
                        <a:ea typeface="Cambria Math" panose="02040503050406030204" pitchFamily="18" charset="0"/>
                        <a:cs typeface="CronosPro-Regular"/>
                      </a:rPr>
                      <m:t>⊑</m:t>
                    </m:r>
                  </m:oMath>
                </a14:m>
                <a:r>
                  <a:rPr lang="en-US" sz="3200" dirty="0">
                    <a:latin typeface="CronosPro-Regular"/>
                    <a:cs typeface="CronosPro-Regular"/>
                  </a:rPr>
                  <a:t>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x</a:t>
                </a:r>
                <a:r>
                  <a:rPr lang="en-US" sz="3200" dirty="0">
                    <a:latin typeface="CronosPro-Regular" panose="020C0502030403020304" pitchFamily="34" charset="0"/>
                    <a:cs typeface="Courier New" panose="02070309020205020404" pitchFamily="49" charset="0"/>
                  </a:rPr>
                  <a:t>)</a:t>
                </a:r>
                <a:r>
                  <a:rPr lang="en-US" sz="3200" dirty="0">
                    <a:latin typeface="CronosPro-Regular"/>
                    <a:cs typeface="CronosPro-Regular"/>
                  </a:rPr>
                  <a:t> and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z</a:t>
                </a:r>
                <a:r>
                  <a:rPr lang="en-US" sz="3200" dirty="0">
                    <a:latin typeface="CronosPro-Regular" panose="020C0502030403020304" pitchFamily="34" charset="0"/>
                    <a:cs typeface="Courier New" panose="02070309020205020404" pitchFamily="49" charset="0"/>
                  </a:rPr>
                  <a:t>) </a:t>
                </a:r>
                <a14:m>
                  <m:oMath xmlns:m="http://schemas.openxmlformats.org/officeDocument/2006/math">
                    <m:r>
                      <a:rPr lang="el-GR" sz="3200" i="1" smtClean="0">
                        <a:latin typeface="Cambria Math" panose="02040503050406030204" pitchFamily="18" charset="0"/>
                        <a:ea typeface="Cambria Math" panose="02040503050406030204" pitchFamily="18" charset="0"/>
                        <a:cs typeface="CronosPro-Regular"/>
                      </a:rPr>
                      <m:t>⊑</m:t>
                    </m:r>
                  </m:oMath>
                </a14:m>
                <a:r>
                  <a:rPr lang="el-GR" sz="3200" dirty="0">
                    <a:cs typeface="CronosPro-Regular"/>
                  </a:rPr>
                  <a:t>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x</a:t>
                </a:r>
                <a:r>
                  <a:rPr lang="en-US" sz="3200" dirty="0">
                    <a:latin typeface="CronosPro-Regular" panose="020C0502030403020304" pitchFamily="34" charset="0"/>
                    <a:cs typeface="Courier New" panose="02070309020205020404" pitchFamily="49" charset="0"/>
                  </a:rPr>
                  <a:t>)</a:t>
                </a:r>
                <a:r>
                  <a:rPr lang="en-US" sz="3200" dirty="0">
                    <a:latin typeface="CronosPro-Regular"/>
                    <a:cs typeface="CronosPro-Regular"/>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452488" y="2941163"/>
                <a:ext cx="7777113" cy="584775"/>
              </a:xfrm>
              <a:prstGeom prst="rect">
                <a:avLst/>
              </a:prstGeom>
              <a:blipFill>
                <a:blip r:embed="rId2"/>
                <a:stretch>
                  <a:fillRect l="-1959" t="-14583"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2488" y="4110713"/>
                <a:ext cx="8691512"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n-US" sz="3200" b="0" i="0" smtClean="0">
                        <a:latin typeface="Cambria Math" panose="02040503050406030204" pitchFamily="18" charset="0"/>
                        <a:cs typeface="CronosPro-Regular"/>
                      </a:rPr>
                      <m:t>Γ</m:t>
                    </m:r>
                    <m:r>
                      <a:rPr lang="en-US" sz="3200" b="0" i="1" smtClean="0">
                        <a:latin typeface="Cambria Math" panose="02040503050406030204" pitchFamily="18" charset="0"/>
                        <a:cs typeface="CronosPro-Regular"/>
                      </a:rPr>
                      <m:t>⊢</m:t>
                    </m:r>
                    <m:r>
                      <m:rPr>
                        <m:nor/>
                      </m:rPr>
                      <a:rPr lang="en-US" sz="3200" b="1" dirty="0">
                        <a:latin typeface="Courier New" panose="02070309020205020404" pitchFamily="49" charset="0"/>
                        <a:cs typeface="Courier New" panose="02070309020205020404" pitchFamily="49" charset="0"/>
                      </a:rPr>
                      <m:t>y</m:t>
                    </m:r>
                    <m:r>
                      <m:rPr>
                        <m:nor/>
                      </m:rPr>
                      <a:rPr lang="en-US" sz="3200" b="1" dirty="0">
                        <a:latin typeface="Courier New" panose="02070309020205020404" pitchFamily="49" charset="0"/>
                        <a:cs typeface="Courier New" panose="02070309020205020404" pitchFamily="49" charset="0"/>
                      </a:rPr>
                      <m:t> + </m:t>
                    </m:r>
                    <m:r>
                      <m:rPr>
                        <m:nor/>
                      </m:rPr>
                      <a:rPr lang="en-US" sz="3200" b="1" dirty="0">
                        <a:latin typeface="Courier New" panose="02070309020205020404" pitchFamily="49" charset="0"/>
                        <a:cs typeface="Courier New" panose="02070309020205020404" pitchFamily="49" charset="0"/>
                      </a:rPr>
                      <m:t>z</m:t>
                    </m:r>
                    <m:r>
                      <a:rPr lang="en-US" sz="3200" b="0" i="1" smtClean="0">
                        <a:latin typeface="Cambria Math" panose="02040503050406030204" pitchFamily="18" charset="0"/>
                        <a:cs typeface="CronosPro-Regular"/>
                      </a:rPr>
                      <m:t>∷ℓ</m:t>
                    </m:r>
                  </m:oMath>
                </a14:m>
                <a:r>
                  <a:rPr lang="en-US" sz="3200" dirty="0">
                    <a:latin typeface="CronosPro-Regular"/>
                    <a:cs typeface="CronosPro-Regular"/>
                  </a:rPr>
                  <a:t> and </a:t>
                </a:r>
                <a14:m>
                  <m:oMath xmlns:m="http://schemas.openxmlformats.org/officeDocument/2006/math">
                    <m:r>
                      <a:rPr lang="en-US" sz="3200" b="0" i="1" smtClean="0">
                        <a:latin typeface="Cambria Math" panose="02040503050406030204" pitchFamily="18" charset="0"/>
                        <a:cs typeface="CronosPro-Regular"/>
                      </a:rPr>
                      <m:t>ℓ</m:t>
                    </m:r>
                  </m:oMath>
                </a14:m>
                <a:r>
                  <a:rPr lang="en-US" sz="3200" dirty="0">
                    <a:latin typeface="CronosPro-Regular" panose="020C0502030403020304" pitchFamily="34" charset="0"/>
                    <a:cs typeface="Courier New" panose="02070309020205020404" pitchFamily="49" charset="0"/>
                  </a:rPr>
                  <a:t> </a:t>
                </a:r>
                <a14:m>
                  <m:oMath xmlns:m="http://schemas.openxmlformats.org/officeDocument/2006/math">
                    <m:r>
                      <a:rPr lang="el-GR" sz="3200" b="0" i="1" smtClean="0">
                        <a:latin typeface="Cambria Math" panose="02040503050406030204" pitchFamily="18" charset="0"/>
                        <a:ea typeface="Cambria Math" panose="02040503050406030204" pitchFamily="18" charset="0"/>
                        <a:cs typeface="CronosPro-Regular"/>
                      </a:rPr>
                      <m:t>⊑</m:t>
                    </m:r>
                    <m:r>
                      <m:rPr>
                        <m:sty m:val="p"/>
                      </m:rPr>
                      <a:rPr lang="el-GR" sz="3200">
                        <a:latin typeface="Cambria Math" panose="02040503050406030204" pitchFamily="18" charset="0"/>
                        <a:cs typeface="CronosPro-Regular"/>
                      </a:rPr>
                      <m:t>Γ</m:t>
                    </m:r>
                    <m:r>
                      <m:rPr>
                        <m:nor/>
                      </m:rPr>
                      <a:rPr lang="en-US" sz="3200" dirty="0">
                        <a:latin typeface="CronosPro-Regular" panose="020C0502030403020304" pitchFamily="34" charset="0"/>
                        <a:cs typeface="Courier New" panose="02070309020205020404" pitchFamily="49" charset="0"/>
                      </a:rPr>
                      <m:t>(</m:t>
                    </m:r>
                    <m:r>
                      <m:rPr>
                        <m:nor/>
                      </m:rPr>
                      <a:rPr lang="en-US" sz="3200" b="1" i="0" dirty="0" smtClean="0">
                        <a:latin typeface="Courier New" panose="02070309020205020404" pitchFamily="49" charset="0"/>
                        <a:cs typeface="Courier New" panose="02070309020205020404" pitchFamily="49" charset="0"/>
                      </a:rPr>
                      <m:t>x</m:t>
                    </m:r>
                    <m:r>
                      <m:rPr>
                        <m:nor/>
                      </m:rPr>
                      <a:rPr lang="en-US" sz="3200" dirty="0">
                        <a:latin typeface="CronosPro-Regular" panose="020C0502030403020304" pitchFamily="34" charset="0"/>
                        <a:cs typeface="Courier New" panose="02070309020205020404" pitchFamily="49" charset="0"/>
                      </a:rPr>
                      <m:t>)</m:t>
                    </m:r>
                  </m:oMath>
                </a14:m>
                <a:r>
                  <a:rPr lang="en-US" sz="3200" dirty="0">
                    <a:latin typeface="CronosPro-Regular"/>
                    <a:cs typeface="CronosPro-Regular"/>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452488" y="4110713"/>
                <a:ext cx="8691512" cy="584775"/>
              </a:xfrm>
              <a:prstGeom prst="rect">
                <a:avLst/>
              </a:prstGeom>
              <a:blipFill>
                <a:blip r:embed="rId3"/>
                <a:stretch>
                  <a:fillRect l="-1752" t="-12766" b="-31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A75893B-B52C-6ADF-6251-FACDFCC74ED6}"/>
                  </a:ext>
                </a:extLst>
              </p:cNvPr>
              <p:cNvSpPr txBox="1"/>
              <p:nvPr/>
            </p:nvSpPr>
            <p:spPr>
              <a:xfrm>
                <a:off x="452488" y="3525938"/>
                <a:ext cx="6881567" cy="584775"/>
              </a:xfrm>
              <a:prstGeom prst="rect">
                <a:avLst/>
              </a:prstGeom>
              <a:noFill/>
            </p:spPr>
            <p:txBody>
              <a:bodyPr wrap="square" rtlCol="0">
                <a:spAutoFit/>
              </a:bodyPr>
              <a:lstStyle/>
              <a:p>
                <a:r>
                  <a:rPr lang="en-US" sz="3200" dirty="0">
                    <a:latin typeface="CronosPro-Regular"/>
                    <a:cs typeface="CronosPro-Regular"/>
                  </a:rPr>
                  <a:t>It satisfies NI, if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y</a:t>
                </a:r>
                <a:r>
                  <a:rPr lang="en-US" sz="3200" dirty="0">
                    <a:latin typeface="CronosPro-Regular" panose="020C0502030403020304" pitchFamily="34" charset="0"/>
                    <a:cs typeface="Courier New" panose="02070309020205020404" pitchFamily="49" charset="0"/>
                  </a:rPr>
                  <a:t>) </a:t>
                </a:r>
                <a14:m>
                  <m:oMath xmlns:m="http://schemas.openxmlformats.org/officeDocument/2006/math">
                    <m:r>
                      <a:rPr lang="el-GR" sz="3200" b="0" i="1" smtClean="0">
                        <a:latin typeface="Cambria Math" panose="02040503050406030204" pitchFamily="18" charset="0"/>
                        <a:ea typeface="Cambria Math" panose="02040503050406030204" pitchFamily="18" charset="0"/>
                        <a:cs typeface="CronosPro-Regular"/>
                      </a:rPr>
                      <m:t>⊔</m:t>
                    </m:r>
                  </m:oMath>
                </a14:m>
                <a:r>
                  <a:rPr lang="en-US" sz="3200" b="0" i="1" dirty="0">
                    <a:latin typeface="Cambria Math" panose="02040503050406030204" pitchFamily="18" charset="0"/>
                    <a:ea typeface="Cambria Math" panose="02040503050406030204" pitchFamily="18" charset="0"/>
                    <a:cs typeface="CronosPro-Regular"/>
                  </a:rPr>
                  <a:t>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z</a:t>
                </a:r>
                <a:r>
                  <a:rPr lang="en-US" sz="3200" dirty="0">
                    <a:latin typeface="CronosPro-Regular" panose="020C0502030403020304" pitchFamily="34" charset="0"/>
                    <a:cs typeface="Courier New" panose="02070309020205020404" pitchFamily="49" charset="0"/>
                  </a:rPr>
                  <a:t>)</a:t>
                </a:r>
                <a14:m>
                  <m:oMath xmlns:m="http://schemas.openxmlformats.org/officeDocument/2006/math">
                    <m:r>
                      <a:rPr lang="en-US" sz="3200" b="0" i="0" smtClean="0">
                        <a:latin typeface="Cambria Math" panose="02040503050406030204" pitchFamily="18" charset="0"/>
                        <a:ea typeface="Cambria Math" panose="02040503050406030204" pitchFamily="18" charset="0"/>
                        <a:cs typeface="CronosPro-Regular"/>
                      </a:rPr>
                      <m:t> </m:t>
                    </m:r>
                    <m:r>
                      <a:rPr lang="el-GR" sz="3200" b="0" i="1" smtClean="0">
                        <a:latin typeface="Cambria Math" panose="02040503050406030204" pitchFamily="18" charset="0"/>
                        <a:ea typeface="Cambria Math" panose="02040503050406030204" pitchFamily="18" charset="0"/>
                        <a:cs typeface="CronosPro-Regular"/>
                      </a:rPr>
                      <m:t>⊑</m:t>
                    </m:r>
                  </m:oMath>
                </a14:m>
                <a:r>
                  <a:rPr lang="en-US" sz="3200" dirty="0">
                    <a:latin typeface="CronosPro-Regular"/>
                    <a:cs typeface="CronosPro-Regular"/>
                  </a:rPr>
                  <a:t> </a:t>
                </a:r>
                <a14:m>
                  <m:oMath xmlns:m="http://schemas.openxmlformats.org/officeDocument/2006/math">
                    <m:r>
                      <m:rPr>
                        <m:sty m:val="p"/>
                      </m:rPr>
                      <a:rPr lang="el-GR" sz="3200">
                        <a:latin typeface="Cambria Math" panose="02040503050406030204" pitchFamily="18" charset="0"/>
                        <a:cs typeface="CronosPro-Regular"/>
                      </a:rPr>
                      <m:t>Γ</m:t>
                    </m:r>
                  </m:oMath>
                </a14:m>
                <a:r>
                  <a:rPr lang="en-US" sz="3200" dirty="0">
                    <a:latin typeface="CronosPro-Regular" panose="020C0502030403020304" pitchFamily="34" charset="0"/>
                    <a:cs typeface="Courier New" panose="02070309020205020404" pitchFamily="49" charset="0"/>
                  </a:rPr>
                  <a:t>(</a:t>
                </a:r>
                <a:r>
                  <a:rPr lang="en-US" sz="3200" b="1" dirty="0">
                    <a:latin typeface="Courier New" panose="02070309020205020404" pitchFamily="49" charset="0"/>
                    <a:cs typeface="Courier New" panose="02070309020205020404" pitchFamily="49" charset="0"/>
                  </a:rPr>
                  <a:t>x</a:t>
                </a:r>
                <a:r>
                  <a:rPr lang="en-US" sz="3200" dirty="0">
                    <a:latin typeface="CronosPro-Regular" panose="020C0502030403020304" pitchFamily="34" charset="0"/>
                    <a:cs typeface="Courier New" panose="02070309020205020404" pitchFamily="49" charset="0"/>
                  </a:rPr>
                  <a:t>)</a:t>
                </a:r>
                <a:r>
                  <a:rPr lang="en-US" sz="3200" dirty="0">
                    <a:latin typeface="CronosPro-Regular"/>
                    <a:cs typeface="CronosPro-Regular"/>
                  </a:rPr>
                  <a:t>.</a:t>
                </a:r>
              </a:p>
            </p:txBody>
          </p:sp>
        </mc:Choice>
        <mc:Fallback xmlns="">
          <p:sp>
            <p:nvSpPr>
              <p:cNvPr id="8" name="TextBox 7">
                <a:extLst>
                  <a:ext uri="{FF2B5EF4-FFF2-40B4-BE49-F238E27FC236}">
                    <a16:creationId xmlns:a16="http://schemas.microsoft.com/office/drawing/2014/main" id="{5A75893B-B52C-6ADF-6251-FACDFCC74ED6}"/>
                  </a:ext>
                </a:extLst>
              </p:cNvPr>
              <p:cNvSpPr txBox="1">
                <a:spLocks noRot="1" noChangeAspect="1" noMove="1" noResize="1" noEditPoints="1" noAdjustHandles="1" noChangeArrowheads="1" noChangeShapeType="1" noTextEdit="1"/>
              </p:cNvSpPr>
              <p:nvPr/>
            </p:nvSpPr>
            <p:spPr>
              <a:xfrm>
                <a:off x="452488" y="3525938"/>
                <a:ext cx="6881567" cy="584775"/>
              </a:xfrm>
              <a:prstGeom prst="rect">
                <a:avLst/>
              </a:prstGeom>
              <a:blipFill>
                <a:blip r:embed="rId4"/>
                <a:stretch>
                  <a:fillRect l="-2210" t="-14894" b="-34043"/>
                </a:stretch>
              </a:blipFill>
            </p:spPr>
            <p:txBody>
              <a:bodyPr/>
              <a:lstStyle/>
              <a:p>
                <a:r>
                  <a:rPr lang="en-US">
                    <a:noFill/>
                  </a:rPr>
                  <a:t> </a:t>
                </a:r>
              </a:p>
            </p:txBody>
          </p:sp>
        </mc:Fallback>
      </mc:AlternateContent>
    </p:spTree>
    <p:extLst>
      <p:ext uri="{BB962C8B-B14F-4D97-AF65-F5344CB8AC3E}">
        <p14:creationId xmlns:p14="http://schemas.microsoft.com/office/powerpoint/2010/main" val="307974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were</a:t>
            </a:r>
            <a:r>
              <a:rPr lang="mr-IN" dirty="0"/>
              <a:t>…</a:t>
            </a:r>
            <a:endParaRPr lang="en-US" dirty="0"/>
          </a:p>
        </p:txBody>
      </p:sp>
      <p:sp>
        <p:nvSpPr>
          <p:cNvPr id="3" name="Content Placeholder 2"/>
          <p:cNvSpPr>
            <a:spLocks noGrp="1"/>
          </p:cNvSpPr>
          <p:nvPr>
            <p:ph idx="1"/>
          </p:nvPr>
        </p:nvSpPr>
        <p:spPr>
          <a:xfrm>
            <a:off x="457200" y="1600200"/>
            <a:ext cx="7437863" cy="4525963"/>
          </a:xfrm>
        </p:spPr>
        <p:txBody>
          <a:bodyPr>
            <a:normAutofit/>
          </a:bodyPr>
          <a:lstStyle/>
          <a:p>
            <a:pPr marL="0" indent="0">
              <a:buNone/>
            </a:pPr>
            <a:endParaRPr lang="en-US" dirty="0">
              <a:solidFill>
                <a:schemeClr val="accent3"/>
              </a:solidFill>
            </a:endParaRPr>
          </a:p>
          <a:p>
            <a:pPr marL="0" indent="0">
              <a:buNone/>
            </a:pPr>
            <a:endParaRPr lang="en-US" dirty="0">
              <a:solidFill>
                <a:schemeClr val="accent3"/>
              </a:solidFill>
            </a:endParaRPr>
          </a:p>
          <a:p>
            <a:r>
              <a:rPr lang="en-US" b="1" dirty="0">
                <a:solidFill>
                  <a:srgbClr val="000000"/>
                </a:solidFill>
              </a:rPr>
              <a:t>Authentication:  </a:t>
            </a:r>
            <a:r>
              <a:rPr lang="en-US" dirty="0">
                <a:solidFill>
                  <a:srgbClr val="000000"/>
                </a:solidFill>
              </a:rPr>
              <a:t>mechanisms that bind principals to actions</a:t>
            </a:r>
          </a:p>
          <a:p>
            <a:r>
              <a:rPr lang="en-US" b="1" dirty="0">
                <a:solidFill>
                  <a:srgbClr val="000000"/>
                </a:solidFill>
              </a:rPr>
              <a:t>Authorization:  </a:t>
            </a:r>
            <a:r>
              <a:rPr lang="en-US" dirty="0">
                <a:solidFill>
                  <a:srgbClr val="000000"/>
                </a:solidFill>
              </a:rPr>
              <a:t>mechanisms that govern whether actions are permitted</a:t>
            </a:r>
          </a:p>
          <a:p>
            <a:r>
              <a:rPr lang="en-US" b="1" dirty="0">
                <a:solidFill>
                  <a:srgbClr val="000000"/>
                </a:solidFill>
              </a:rPr>
              <a:t>Audit:  </a:t>
            </a:r>
            <a:r>
              <a:rPr lang="en-US" dirty="0">
                <a:solidFill>
                  <a:srgbClr val="000000"/>
                </a:solidFill>
              </a:rPr>
              <a:t>mechanisms that record and review actions</a:t>
            </a:r>
            <a:endParaRPr lang="en-US" dirty="0">
              <a:solidFill>
                <a:schemeClr val="accent3"/>
              </a:solidFill>
            </a:endParaRPr>
          </a:p>
          <a:p>
            <a:pPr marL="0" indent="0">
              <a:buNone/>
            </a:pPr>
            <a:endParaRPr lang="en-US" dirty="0">
              <a:solidFill>
                <a:schemeClr val="accent3"/>
              </a:solidFill>
            </a:endParaRPr>
          </a:p>
        </p:txBody>
      </p:sp>
      <p:pic>
        <p:nvPicPr>
          <p:cNvPr id="8" name="Picture 7" descr="door lock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418" y="3143130"/>
            <a:ext cx="868544" cy="868544"/>
          </a:xfrm>
          <a:prstGeom prst="rect">
            <a:avLst/>
          </a:prstGeom>
        </p:spPr>
      </p:pic>
      <p:pic>
        <p:nvPicPr>
          <p:cNvPr id="9" name="Picture 8" descr="L-SC-Everest29-Ke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3732" y="2530951"/>
            <a:ext cx="897562" cy="448781"/>
          </a:xfrm>
          <a:prstGeom prst="rect">
            <a:avLst/>
          </a:prstGeom>
        </p:spPr>
      </p:pic>
      <p:pic>
        <p:nvPicPr>
          <p:cNvPr id="10" name="Picture 9" descr="Security-Camer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2983" y="4220848"/>
            <a:ext cx="826979" cy="696856"/>
          </a:xfrm>
          <a:prstGeom prst="rect">
            <a:avLst/>
          </a:prstGeom>
        </p:spPr>
      </p:pic>
    </p:spTree>
    <p:extLst>
      <p:ext uri="{BB962C8B-B14F-4D97-AF65-F5344CB8AC3E}">
        <p14:creationId xmlns:p14="http://schemas.microsoft.com/office/powerpoint/2010/main" val="103646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4" end="4"/>
                                            </p:txEl>
                                          </p:spTgt>
                                        </p:tgtEl>
                                        <p:attrNameLst>
                                          <p:attrName>style.opacity</p:attrName>
                                        </p:attrNameLst>
                                      </p:cBhvr>
                                      <p:to>
                                        <p:strVal val="0.5"/>
                                      </p:to>
                                    </p:set>
                                    <p:animEffect filter="image" prLst="opacity: 0.5">
                                      <p:cBhvr rctx="IE">
                                        <p:cTn id="7" dur="indefinite"/>
                                        <p:tgtEl>
                                          <p:spTgt spid="3">
                                            <p:txEl>
                                              <p:pRg st="4" end="4"/>
                                            </p:txEl>
                                          </p:spTgt>
                                        </p:tgtEl>
                                      </p:cBhvr>
                                    </p:animEffect>
                                  </p:childTnLst>
                                </p:cTn>
                              </p:par>
                              <p:par>
                                <p:cTn id="8" presetID="9" presetClass="emph" presetSubtype="0" nodeType="withEffect">
                                  <p:stCondLst>
                                    <p:cond delay="0"/>
                                  </p:stCondLst>
                                  <p:childTnLst>
                                    <p:set>
                                      <p:cBhvr rctx="PPT">
                                        <p:cTn id="9" dur="indefinite"/>
                                        <p:tgtEl>
                                          <p:spTgt spid="10"/>
                                        </p:tgtEl>
                                        <p:attrNameLst>
                                          <p:attrName>style.opacity</p:attrName>
                                        </p:attrNameLst>
                                      </p:cBhvr>
                                      <p:to>
                                        <p:strVal val="0.5"/>
                                      </p:to>
                                    </p:set>
                                    <p:animEffect filter="image" prLst="opacity: 0.5">
                                      <p:cBhvr rctx="IE">
                                        <p:cTn id="10"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9144000" cy="990600"/>
          </a:xfrm>
        </p:spPr>
        <p:txBody>
          <a:bodyPr>
            <a:normAutofit fontScale="90000"/>
          </a:bodyPr>
          <a:lstStyle/>
          <a:p>
            <a:r>
              <a:rPr lang="en-US" dirty="0"/>
              <a:t>Exercise: Checking a conditional assignment</a:t>
            </a:r>
          </a:p>
        </p:txBody>
      </p:sp>
      <p:sp>
        <p:nvSpPr>
          <p:cNvPr id="3" name="Content Placeholder 2"/>
          <p:cNvSpPr>
            <a:spLocks noGrp="1"/>
          </p:cNvSpPr>
          <p:nvPr>
            <p:ph idx="1"/>
          </p:nvPr>
        </p:nvSpPr>
        <p:spPr>
          <a:xfrm>
            <a:off x="457200" y="1404597"/>
            <a:ext cx="8229600" cy="2024403"/>
          </a:xfrm>
        </p:spPr>
        <p:txBody>
          <a:bodyPr>
            <a:normAutofit fontScale="92500" lnSpcReduction="10000"/>
          </a:bodyPr>
          <a:lstStyle/>
          <a:p>
            <a:pPr marL="0" indent="0">
              <a:buNone/>
            </a:pPr>
            <a:r>
              <a:rPr lang="en-US" b="1" dirty="0">
                <a:latin typeface="Courier New"/>
                <a:cs typeface="Courier New"/>
              </a:rPr>
              <a:t>if(z &gt; 0){ </a:t>
            </a:r>
          </a:p>
          <a:p>
            <a:pPr marL="0" indent="0">
              <a:buNone/>
            </a:pPr>
            <a:r>
              <a:rPr lang="en-US" b="1" dirty="0">
                <a:latin typeface="Courier New"/>
                <a:cs typeface="Courier New"/>
              </a:rPr>
              <a:t>    x = 1;</a:t>
            </a:r>
          </a:p>
          <a:p>
            <a:pPr marL="0" indent="0">
              <a:buNone/>
            </a:pPr>
            <a:r>
              <a:rPr lang="en-US" b="1" dirty="0">
                <a:latin typeface="Courier New"/>
                <a:cs typeface="Courier New"/>
              </a:rPr>
              <a:t>}else{</a:t>
            </a:r>
          </a:p>
          <a:p>
            <a:pPr marL="0" indent="0">
              <a:buNone/>
            </a:pPr>
            <a:r>
              <a:rPr lang="en-US" b="1" dirty="0">
                <a:latin typeface="Courier New"/>
                <a:cs typeface="Courier New"/>
              </a:rPr>
              <a:t>    x = 0;</a:t>
            </a:r>
          </a:p>
          <a:p>
            <a:pPr marL="0" indent="0">
              <a:buNone/>
            </a:pPr>
            <a:r>
              <a:rPr lang="en-US" b="1" dirty="0">
                <a:latin typeface="Courier New"/>
                <a:cs typeface="Courier New"/>
              </a:rPr>
              <a:t>}</a:t>
            </a:r>
            <a:endParaRPr lang="en-US" dirty="0"/>
          </a:p>
        </p:txBody>
      </p:sp>
      <p:sp>
        <p:nvSpPr>
          <p:cNvPr id="8" name="TextBox 7"/>
          <p:cNvSpPr txBox="1"/>
          <p:nvPr/>
        </p:nvSpPr>
        <p:spPr>
          <a:xfrm>
            <a:off x="2140666" y="2796876"/>
            <a:ext cx="4901938" cy="369332"/>
          </a:xfrm>
          <a:prstGeom prst="rect">
            <a:avLst/>
          </a:prstGeom>
          <a:noFill/>
        </p:spPr>
        <p:txBody>
          <a:bodyPr wrap="square" rtlCol="0">
            <a:spAutoFit/>
          </a:bodyPr>
          <a:lstStyle/>
          <a:p>
            <a:pPr algn="ctr"/>
            <a:r>
              <a:rPr lang="en-US" u="sng" dirty="0">
                <a:latin typeface="CronosPro-Regular"/>
                <a:cs typeface="CronosPro-Regular"/>
              </a:rPr>
              <a:t>Examples for confidentiality</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2F395D7-18A8-12A4-F775-AED4072734AA}"/>
                  </a:ext>
                </a:extLst>
              </p:cNvPr>
              <p:cNvSpPr txBox="1"/>
              <p:nvPr/>
            </p:nvSpPr>
            <p:spPr>
              <a:xfrm>
                <a:off x="1346461" y="3705721"/>
                <a:ext cx="3233394"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x</a:t>
                </a:r>
                <a:r>
                  <a:rPr lang="en-US" dirty="0">
                    <a:latin typeface="CronosPro-Regular"/>
                    <a:cs typeface="CronosPro-Regular"/>
                  </a:rPr>
                  <a:t>) is L.</a:t>
                </a:r>
              </a:p>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z</a:t>
                </a:r>
                <a:r>
                  <a:rPr lang="en-US" dirty="0">
                    <a:latin typeface="CronosPro-Regular"/>
                    <a:cs typeface="CronosPro-Regular"/>
                  </a:rPr>
                  <a:t>) is L.</a:t>
                </a:r>
              </a:p>
              <a:p>
                <a:r>
                  <a:rPr lang="en-US" dirty="0">
                    <a:latin typeface="CronosPro-Regular"/>
                    <a:cs typeface="CronosPro-Regular"/>
                  </a:rPr>
                  <a:t>Does the assignment satisfy NI?</a:t>
                </a:r>
              </a:p>
            </p:txBody>
          </p:sp>
        </mc:Choice>
        <mc:Fallback xmlns="">
          <p:sp>
            <p:nvSpPr>
              <p:cNvPr id="11" name="TextBox 10">
                <a:extLst>
                  <a:ext uri="{FF2B5EF4-FFF2-40B4-BE49-F238E27FC236}">
                    <a16:creationId xmlns:a16="http://schemas.microsoft.com/office/drawing/2014/main" id="{C2F395D7-18A8-12A4-F775-AED4072734AA}"/>
                  </a:ext>
                </a:extLst>
              </p:cNvPr>
              <p:cNvSpPr txBox="1">
                <a:spLocks noRot="1" noChangeAspect="1" noMove="1" noResize="1" noEditPoints="1" noAdjustHandles="1" noChangeArrowheads="1" noChangeShapeType="1" noTextEdit="1"/>
              </p:cNvSpPr>
              <p:nvPr/>
            </p:nvSpPr>
            <p:spPr>
              <a:xfrm>
                <a:off x="1346461" y="3705721"/>
                <a:ext cx="3233394" cy="923330"/>
              </a:xfrm>
              <a:prstGeom prst="rect">
                <a:avLst/>
              </a:prstGeom>
              <a:blipFill>
                <a:blip r:embed="rId2"/>
                <a:stretch>
                  <a:fillRect l="-1563" t="-4054" b="-9459"/>
                </a:stretch>
              </a:blipFill>
              <a:ln>
                <a:solidFill>
                  <a:schemeClr val="tx1"/>
                </a:solidFill>
                <a:prstDash val="dash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3DA22F-9CB9-2121-7E16-EA03C2798E22}"/>
                  </a:ext>
                </a:extLst>
              </p:cNvPr>
              <p:cNvSpPr txBox="1"/>
              <p:nvPr/>
            </p:nvSpPr>
            <p:spPr>
              <a:xfrm>
                <a:off x="1338606" y="4715958"/>
                <a:ext cx="3233394"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x</a:t>
                </a:r>
                <a:r>
                  <a:rPr lang="en-US" dirty="0">
                    <a:latin typeface="CronosPro-Regular"/>
                    <a:cs typeface="CronosPro-Regular"/>
                  </a:rPr>
                  <a:t>) is H.</a:t>
                </a:r>
              </a:p>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z</a:t>
                </a:r>
                <a:r>
                  <a:rPr lang="en-US" dirty="0">
                    <a:latin typeface="CronosPro-Regular"/>
                    <a:cs typeface="CronosPro-Regular"/>
                  </a:rPr>
                  <a:t>) is L.</a:t>
                </a:r>
              </a:p>
              <a:p>
                <a:r>
                  <a:rPr lang="en-US" dirty="0">
                    <a:latin typeface="CronosPro-Regular"/>
                    <a:cs typeface="CronosPro-Regular"/>
                  </a:rPr>
                  <a:t>Does the assignment satisfy NI?</a:t>
                </a:r>
              </a:p>
            </p:txBody>
          </p:sp>
        </mc:Choice>
        <mc:Fallback xmlns="">
          <p:sp>
            <p:nvSpPr>
              <p:cNvPr id="12" name="TextBox 11">
                <a:extLst>
                  <a:ext uri="{FF2B5EF4-FFF2-40B4-BE49-F238E27FC236}">
                    <a16:creationId xmlns:a16="http://schemas.microsoft.com/office/drawing/2014/main" id="{583DA22F-9CB9-2121-7E16-EA03C2798E22}"/>
                  </a:ext>
                </a:extLst>
              </p:cNvPr>
              <p:cNvSpPr txBox="1">
                <a:spLocks noRot="1" noChangeAspect="1" noMove="1" noResize="1" noEditPoints="1" noAdjustHandles="1" noChangeArrowheads="1" noChangeShapeType="1" noTextEdit="1"/>
              </p:cNvSpPr>
              <p:nvPr/>
            </p:nvSpPr>
            <p:spPr>
              <a:xfrm>
                <a:off x="1338606" y="4715958"/>
                <a:ext cx="3233394" cy="923330"/>
              </a:xfrm>
              <a:prstGeom prst="rect">
                <a:avLst/>
              </a:prstGeom>
              <a:blipFill>
                <a:blip r:embed="rId3"/>
                <a:stretch>
                  <a:fillRect l="-1563" t="-4054" b="-9459"/>
                </a:stretch>
              </a:blipFill>
              <a:ln>
                <a:solidFill>
                  <a:schemeClr val="tx1"/>
                </a:solidFill>
                <a:prstDash val="dash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8978E5B-1ABA-1908-95FF-4AAB3A12B50D}"/>
                  </a:ext>
                </a:extLst>
              </p:cNvPr>
              <p:cNvSpPr txBox="1"/>
              <p:nvPr/>
            </p:nvSpPr>
            <p:spPr>
              <a:xfrm>
                <a:off x="4789862" y="3705721"/>
                <a:ext cx="3233394"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x</a:t>
                </a:r>
                <a:r>
                  <a:rPr lang="en-US" dirty="0">
                    <a:latin typeface="CronosPro-Regular"/>
                    <a:cs typeface="CronosPro-Regular"/>
                  </a:rPr>
                  <a:t>) is L.</a:t>
                </a:r>
              </a:p>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z</a:t>
                </a:r>
                <a:r>
                  <a:rPr lang="en-US" dirty="0">
                    <a:latin typeface="CronosPro-Regular"/>
                    <a:cs typeface="CronosPro-Regular"/>
                  </a:rPr>
                  <a:t>) is H.</a:t>
                </a:r>
              </a:p>
              <a:p>
                <a:r>
                  <a:rPr lang="en-US" dirty="0">
                    <a:latin typeface="CronosPro-Regular"/>
                    <a:cs typeface="CronosPro-Regular"/>
                  </a:rPr>
                  <a:t>Does the assignment satisfy NI?</a:t>
                </a:r>
              </a:p>
            </p:txBody>
          </p:sp>
        </mc:Choice>
        <mc:Fallback xmlns="">
          <p:sp>
            <p:nvSpPr>
              <p:cNvPr id="14" name="TextBox 13">
                <a:extLst>
                  <a:ext uri="{FF2B5EF4-FFF2-40B4-BE49-F238E27FC236}">
                    <a16:creationId xmlns:a16="http://schemas.microsoft.com/office/drawing/2014/main" id="{28978E5B-1ABA-1908-95FF-4AAB3A12B50D}"/>
                  </a:ext>
                </a:extLst>
              </p:cNvPr>
              <p:cNvSpPr txBox="1">
                <a:spLocks noRot="1" noChangeAspect="1" noMove="1" noResize="1" noEditPoints="1" noAdjustHandles="1" noChangeArrowheads="1" noChangeShapeType="1" noTextEdit="1"/>
              </p:cNvSpPr>
              <p:nvPr/>
            </p:nvSpPr>
            <p:spPr>
              <a:xfrm>
                <a:off x="4789862" y="3705721"/>
                <a:ext cx="3233394" cy="923330"/>
              </a:xfrm>
              <a:prstGeom prst="rect">
                <a:avLst/>
              </a:prstGeom>
              <a:blipFill>
                <a:blip r:embed="rId4"/>
                <a:stretch>
                  <a:fillRect l="-1556" t="-4054" b="-9459"/>
                </a:stretch>
              </a:blipFill>
              <a:ln>
                <a:solidFill>
                  <a:schemeClr val="tx1"/>
                </a:solidFill>
                <a:prstDash val="dash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2A024DE-877B-C1E3-4894-141CEEA6CA8B}"/>
                  </a:ext>
                </a:extLst>
              </p:cNvPr>
              <p:cNvSpPr txBox="1"/>
              <p:nvPr/>
            </p:nvSpPr>
            <p:spPr>
              <a:xfrm>
                <a:off x="4789862" y="4715958"/>
                <a:ext cx="3233394" cy="923330"/>
              </a:xfrm>
              <a:prstGeom prst="rect">
                <a:avLst/>
              </a:prstGeom>
              <a:noFill/>
              <a:ln>
                <a:solidFill>
                  <a:schemeClr val="tx1"/>
                </a:solidFill>
                <a:prstDash val="dashDot"/>
              </a:ln>
            </p:spPr>
            <p:txBody>
              <a:bodyPr wrap="square" rtlCol="0">
                <a:spAutoFit/>
              </a:bodyPr>
              <a:lstStyle/>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x</a:t>
                </a:r>
                <a:r>
                  <a:rPr lang="en-US" dirty="0">
                    <a:latin typeface="CronosPro-Regular"/>
                    <a:cs typeface="CronosPro-Regular"/>
                  </a:rPr>
                  <a:t>) is H.</a:t>
                </a:r>
              </a:p>
              <a:p>
                <a14:m>
                  <m:oMath xmlns:m="http://schemas.openxmlformats.org/officeDocument/2006/math">
                    <m:r>
                      <m:rPr>
                        <m:sty m:val="p"/>
                      </m:rPr>
                      <a:rPr lang="el-GR" b="0" i="0" smtClean="0">
                        <a:latin typeface="Cambria Math" panose="02040503050406030204" pitchFamily="18" charset="0"/>
                        <a:cs typeface="CronosPro-Regular"/>
                      </a:rPr>
                      <m:t>Γ</m:t>
                    </m:r>
                  </m:oMath>
                </a14:m>
                <a:r>
                  <a:rPr lang="en-US" dirty="0">
                    <a:latin typeface="CronosPro-Regular"/>
                    <a:cs typeface="CronosPro-Regular"/>
                  </a:rPr>
                  <a:t>(</a:t>
                </a:r>
                <a:r>
                  <a:rPr lang="en-US" b="1" dirty="0">
                    <a:latin typeface="Courier New" panose="02070309020205020404" pitchFamily="49" charset="0"/>
                    <a:cs typeface="Courier New" panose="02070309020205020404" pitchFamily="49" charset="0"/>
                  </a:rPr>
                  <a:t>z</a:t>
                </a:r>
                <a:r>
                  <a:rPr lang="en-US" dirty="0">
                    <a:latin typeface="CronosPro-Regular"/>
                    <a:cs typeface="CronosPro-Regular"/>
                  </a:rPr>
                  <a:t>) is H.</a:t>
                </a:r>
              </a:p>
              <a:p>
                <a:r>
                  <a:rPr lang="en-US" dirty="0">
                    <a:latin typeface="CronosPro-Regular"/>
                    <a:cs typeface="CronosPro-Regular"/>
                  </a:rPr>
                  <a:t>Does the assignment satisfy NI?</a:t>
                </a:r>
              </a:p>
            </p:txBody>
          </p:sp>
        </mc:Choice>
        <mc:Fallback xmlns="">
          <p:sp>
            <p:nvSpPr>
              <p:cNvPr id="15" name="TextBox 14">
                <a:extLst>
                  <a:ext uri="{FF2B5EF4-FFF2-40B4-BE49-F238E27FC236}">
                    <a16:creationId xmlns:a16="http://schemas.microsoft.com/office/drawing/2014/main" id="{D2A024DE-877B-C1E3-4894-141CEEA6CA8B}"/>
                  </a:ext>
                </a:extLst>
              </p:cNvPr>
              <p:cNvSpPr txBox="1">
                <a:spLocks noRot="1" noChangeAspect="1" noMove="1" noResize="1" noEditPoints="1" noAdjustHandles="1" noChangeArrowheads="1" noChangeShapeType="1" noTextEdit="1"/>
              </p:cNvSpPr>
              <p:nvPr/>
            </p:nvSpPr>
            <p:spPr>
              <a:xfrm>
                <a:off x="4789862" y="4715958"/>
                <a:ext cx="3233394" cy="923330"/>
              </a:xfrm>
              <a:prstGeom prst="rect">
                <a:avLst/>
              </a:prstGeom>
              <a:blipFill>
                <a:blip r:embed="rId5"/>
                <a:stretch>
                  <a:fillRect l="-1556" t="-4054" b="-9459"/>
                </a:stretch>
              </a:blipFill>
              <a:ln>
                <a:solidFill>
                  <a:schemeClr val="tx1"/>
                </a:solidFill>
                <a:prstDash val="dashDot"/>
              </a:ln>
            </p:spPr>
            <p:txBody>
              <a:bodyPr/>
              <a:lstStyle/>
              <a:p>
                <a:r>
                  <a:rPr lang="en-US">
                    <a:noFill/>
                  </a:rPr>
                  <a:t> </a:t>
                </a:r>
              </a:p>
            </p:txBody>
          </p:sp>
        </mc:Fallback>
      </mc:AlternateContent>
    </p:spTree>
    <p:extLst>
      <p:ext uri="{BB962C8B-B14F-4D97-AF65-F5344CB8AC3E}">
        <p14:creationId xmlns:p14="http://schemas.microsoft.com/office/powerpoint/2010/main" val="19318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Checking an if-statement</a:t>
            </a:r>
          </a:p>
        </p:txBody>
      </p:sp>
      <p:sp>
        <p:nvSpPr>
          <p:cNvPr id="5" name="TextBox 4"/>
          <p:cNvSpPr txBox="1"/>
          <p:nvPr/>
        </p:nvSpPr>
        <p:spPr>
          <a:xfrm>
            <a:off x="794208" y="3761295"/>
            <a:ext cx="7740192" cy="954107"/>
          </a:xfrm>
          <a:prstGeom prst="rect">
            <a:avLst/>
          </a:prstGeom>
          <a:noFill/>
        </p:spPr>
        <p:txBody>
          <a:bodyPr wrap="square" rtlCol="0">
            <a:spAutoFit/>
          </a:bodyPr>
          <a:lstStyle/>
          <a:p>
            <a:pPr algn="ctr"/>
            <a:r>
              <a:rPr lang="en-US" sz="2800" dirty="0">
                <a:latin typeface="CronosPro-Regular"/>
                <a:cs typeface="CronosPro-Regular"/>
              </a:rPr>
              <a:t>Conditional commands (e.g., if-statements and while-statements) cause </a:t>
            </a:r>
            <a:r>
              <a:rPr lang="en-US" sz="2800" b="1" dirty="0">
                <a:latin typeface="CronosPro-Regular"/>
                <a:cs typeface="CronosPro-Regular"/>
              </a:rPr>
              <a:t>implicit</a:t>
            </a:r>
            <a:r>
              <a:rPr lang="en-US" sz="2800" dirty="0">
                <a:latin typeface="CronosPro-Regular"/>
                <a:cs typeface="CronosPro-Regular"/>
              </a:rPr>
              <a:t> </a:t>
            </a:r>
            <a:r>
              <a:rPr lang="en-US" sz="2800">
                <a:latin typeface="CronosPro-Regular"/>
                <a:cs typeface="CronosPro-Regular"/>
              </a:rPr>
              <a:t>information flows.</a:t>
            </a:r>
            <a:endParaRPr lang="en-US" sz="2800" dirty="0">
              <a:latin typeface="CronosPro-Regular"/>
              <a:cs typeface="CronosPro-Regular"/>
            </a:endParaRPr>
          </a:p>
        </p:txBody>
      </p:sp>
      <p:sp>
        <p:nvSpPr>
          <p:cNvPr id="9" name="Content Placeholder 2"/>
          <p:cNvSpPr txBox="1">
            <a:spLocks/>
          </p:cNvSpPr>
          <p:nvPr/>
        </p:nvSpPr>
        <p:spPr>
          <a:xfrm>
            <a:off x="609600" y="1556997"/>
            <a:ext cx="8229600" cy="2100603"/>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a:cs typeface="Courier New"/>
              </a:rPr>
              <a:t>if(z &gt; 0){ </a:t>
            </a:r>
          </a:p>
          <a:p>
            <a:pPr marL="0" indent="0">
              <a:buNone/>
            </a:pPr>
            <a:r>
              <a:rPr lang="en-US" b="1" dirty="0">
                <a:latin typeface="Courier New"/>
                <a:cs typeface="Courier New"/>
              </a:rPr>
              <a:t>    x = 1;</a:t>
            </a:r>
          </a:p>
          <a:p>
            <a:pPr marL="0" indent="0">
              <a:buNone/>
            </a:pPr>
            <a:r>
              <a:rPr lang="en-US" b="1" dirty="0">
                <a:latin typeface="Courier New"/>
                <a:cs typeface="Courier New"/>
              </a:rPr>
              <a:t>} else {</a:t>
            </a:r>
          </a:p>
          <a:p>
            <a:pPr marL="0" indent="0">
              <a:buNone/>
            </a:pPr>
            <a:r>
              <a:rPr lang="en-US" b="1" dirty="0">
                <a:latin typeface="Courier New"/>
                <a:cs typeface="Courier New"/>
              </a:rPr>
              <a:t>    x = 0;</a:t>
            </a:r>
          </a:p>
          <a:p>
            <a:pPr marL="0" indent="0">
              <a:buNone/>
            </a:pPr>
            <a:r>
              <a:rPr lang="en-US" b="1" dirty="0">
                <a:latin typeface="Courier New"/>
                <a:cs typeface="Courier New"/>
              </a:rPr>
              <a:t>}</a:t>
            </a:r>
            <a:endParaRPr lang="en-US" dirty="0"/>
          </a:p>
        </p:txBody>
      </p:sp>
    </p:spTree>
    <p:extLst>
      <p:ext uri="{BB962C8B-B14F-4D97-AF65-F5344CB8AC3E}">
        <p14:creationId xmlns:p14="http://schemas.microsoft.com/office/powerpoint/2010/main" val="146379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sp>
        <p:nvSpPr>
          <p:cNvPr id="11" name="TextBox 10"/>
          <p:cNvSpPr txBox="1"/>
          <p:nvPr/>
        </p:nvSpPr>
        <p:spPr>
          <a:xfrm>
            <a:off x="5015058" y="2488676"/>
            <a:ext cx="2460395" cy="1200329"/>
          </a:xfrm>
          <a:prstGeom prst="rect">
            <a:avLst/>
          </a:prstGeom>
          <a:noFill/>
          <a:ln>
            <a:solidFill>
              <a:srgbClr val="92D050"/>
            </a:solidFill>
          </a:ln>
        </p:spPr>
        <p:txBody>
          <a:bodyPr wrap="square" rtlCol="0">
            <a:spAutoFit/>
          </a:bodyPr>
          <a:lstStyle/>
          <a:p>
            <a:r>
              <a:rPr lang="en-US" sz="2400" dirty="0">
                <a:latin typeface="CronosPro-Regular"/>
                <a:cs typeface="CronosPro-Regular"/>
              </a:rPr>
              <a:t>They reveal information about</a:t>
            </a:r>
          </a:p>
          <a:p>
            <a:r>
              <a:rPr lang="en-US" sz="2400" b="1" dirty="0">
                <a:latin typeface="Courier New"/>
                <a:cs typeface="Courier New"/>
              </a:rPr>
              <a:t>z&gt;0</a:t>
            </a:r>
            <a:r>
              <a:rPr lang="en-US" sz="2400" dirty="0">
                <a:latin typeface="CronosPro-Regular"/>
                <a:cs typeface="CronosPro-Regular"/>
              </a:rPr>
              <a:t>. </a:t>
            </a:r>
          </a:p>
        </p:txBody>
      </p:sp>
      <p:cxnSp>
        <p:nvCxnSpPr>
          <p:cNvPr id="14" name="Straight Arrow Connector 13"/>
          <p:cNvCxnSpPr>
            <a:cxnSpLocks/>
            <a:endCxn id="11" idx="1"/>
          </p:cNvCxnSpPr>
          <p:nvPr/>
        </p:nvCxnSpPr>
        <p:spPr>
          <a:xfrm>
            <a:off x="2362200" y="2819400"/>
            <a:ext cx="2652858" cy="26944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a:cxnSpLocks/>
          </p:cNvCxnSpPr>
          <p:nvPr/>
        </p:nvCxnSpPr>
        <p:spPr>
          <a:xfrm>
            <a:off x="2362200" y="2144205"/>
            <a:ext cx="2696850" cy="72232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a:cxnSpLocks/>
          </p:cNvCxnSpPr>
          <p:nvPr/>
        </p:nvCxnSpPr>
        <p:spPr>
          <a:xfrm>
            <a:off x="1643412" y="2906728"/>
            <a:ext cx="0" cy="50119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0" name="Content Placeholder 2"/>
          <p:cNvSpPr txBox="1">
            <a:spLocks/>
          </p:cNvSpPr>
          <p:nvPr/>
        </p:nvSpPr>
        <p:spPr>
          <a:xfrm>
            <a:off x="609600" y="1556997"/>
            <a:ext cx="8229600" cy="2132008"/>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a:cs typeface="Courier New"/>
              </a:rPr>
              <a:t>if(z &gt; 0){ </a:t>
            </a:r>
          </a:p>
          <a:p>
            <a:pPr marL="0" indent="0">
              <a:buFont typeface="Arial" pitchFamily="34" charset="0"/>
              <a:buNone/>
            </a:pPr>
            <a:r>
              <a:rPr lang="en-US" b="1" dirty="0">
                <a:solidFill>
                  <a:schemeClr val="accent3"/>
                </a:solidFill>
                <a:latin typeface="Courier New"/>
                <a:cs typeface="Courier New"/>
              </a:rPr>
              <a:t>    x = 1;</a:t>
            </a:r>
          </a:p>
          <a:p>
            <a:pPr marL="0" indent="0">
              <a:buFont typeface="Arial" pitchFamily="34" charset="0"/>
              <a:buNone/>
            </a:pPr>
            <a:r>
              <a:rPr lang="en-US" b="1" dirty="0">
                <a:latin typeface="Courier New"/>
                <a:cs typeface="Courier New"/>
              </a:rPr>
              <a:t>} else {</a:t>
            </a:r>
          </a:p>
          <a:p>
            <a:pPr marL="0" indent="0">
              <a:buFont typeface="Arial" pitchFamily="34" charset="0"/>
              <a:buNone/>
            </a:pPr>
            <a:r>
              <a:rPr lang="en-US" b="1" dirty="0">
                <a:latin typeface="Courier New"/>
                <a:cs typeface="Courier New"/>
              </a:rPr>
              <a:t>    </a:t>
            </a:r>
            <a:r>
              <a:rPr lang="en-US" b="1" dirty="0">
                <a:solidFill>
                  <a:schemeClr val="accent3"/>
                </a:solidFill>
                <a:latin typeface="Courier New"/>
                <a:cs typeface="Courier New"/>
              </a:rPr>
              <a:t>x = 0;</a:t>
            </a:r>
          </a:p>
          <a:p>
            <a:pPr marL="0" indent="0">
              <a:buFont typeface="Arial" pitchFamily="34" charset="0"/>
              <a:buNone/>
            </a:pPr>
            <a:r>
              <a:rPr lang="en-US" b="1" dirty="0">
                <a:latin typeface="Courier New"/>
                <a:cs typeface="Courier New"/>
              </a:rPr>
              <a:t>}</a:t>
            </a:r>
            <a:endParaRPr lang="en-US" dirty="0">
              <a:solidFill>
                <a:schemeClr val="accent3"/>
              </a:solidFill>
            </a:endParaRPr>
          </a:p>
        </p:txBody>
      </p:sp>
      <mc:AlternateContent xmlns:mc="http://schemas.openxmlformats.org/markup-compatibility/2006" xmlns:a14="http://schemas.microsoft.com/office/drawing/2010/main">
        <mc:Choice Requires="a14">
          <p:sp>
            <p:nvSpPr>
              <p:cNvPr id="15" name="TextBox 14"/>
              <p:cNvSpPr txBox="1"/>
              <p:nvPr/>
            </p:nvSpPr>
            <p:spPr>
              <a:xfrm>
                <a:off x="1191900" y="4364200"/>
                <a:ext cx="7734300" cy="1569660"/>
              </a:xfrm>
              <a:prstGeom prst="rect">
                <a:avLst/>
              </a:prstGeom>
              <a:noFill/>
              <a:ln>
                <a:solidFill>
                  <a:schemeClr val="tx1"/>
                </a:solidFill>
                <a:prstDash val="dashDot"/>
              </a:ln>
            </p:spPr>
            <p:txBody>
              <a:bodyPr wrap="square" rtlCol="0">
                <a:spAutoFit/>
              </a:bodyPr>
              <a:lstStyle/>
              <a:p>
                <a:r>
                  <a:rPr lang="en-US" sz="3200" dirty="0">
                    <a:latin typeface="CronosPro-Regular"/>
                    <a:cs typeface="CronosPro-Regular"/>
                  </a:rPr>
                  <a:t>Introduce a context label </a:t>
                </a:r>
                <a14:m>
                  <m:oMath xmlns:m="http://schemas.openxmlformats.org/officeDocument/2006/math">
                    <m:r>
                      <a:rPr lang="en-US" sz="3200" i="1">
                        <a:latin typeface="Cambria Math" panose="02040503050406030204" pitchFamily="18" charset="0"/>
                        <a:cs typeface="CronosPro-Regular"/>
                      </a:rPr>
                      <m:t>𝑐𝑡𝑥</m:t>
                    </m:r>
                  </m:oMath>
                </a14:m>
                <a:r>
                  <a:rPr lang="en-US" sz="3200" dirty="0">
                    <a:latin typeface="CronosPro-Regular"/>
                    <a:cs typeface="CronosPro-Regular"/>
                  </a:rPr>
                  <a:t> </a:t>
                </a:r>
              </a:p>
              <a:p>
                <a:endParaRPr lang="en-US" sz="3200" dirty="0">
                  <a:latin typeface="CronosPro-Regular"/>
                  <a:cs typeface="CronosPro-Regular"/>
                </a:endParaRPr>
              </a:p>
              <a:p>
                <a:r>
                  <a:rPr lang="en-US" sz="3200" dirty="0">
                    <a:latin typeface="CronosPro-Regular"/>
                    <a:cs typeface="CronosPro-Regular"/>
                  </a:rPr>
                  <a:t>Its </a:t>
                </a:r>
                <a14:m>
                  <m:oMath xmlns:m="http://schemas.openxmlformats.org/officeDocument/2006/math">
                    <m:r>
                      <a:rPr lang="en-US" sz="3200" i="1">
                        <a:latin typeface="Cambria Math" panose="02040503050406030204" pitchFamily="18" charset="0"/>
                        <a:cs typeface="CronosPro-Regular"/>
                      </a:rPr>
                      <m:t>𝑐𝑡𝑥</m:t>
                    </m:r>
                  </m:oMath>
                </a14:m>
                <a:r>
                  <a:rPr lang="en-US" sz="3200" dirty="0">
                    <a:latin typeface="CronosPro-Regular"/>
                    <a:cs typeface="CronosPro-Regular"/>
                  </a:rPr>
                  <a:t> is the type of the expression </a:t>
                </a:r>
                <a:r>
                  <a:rPr lang="en-US" sz="3200" b="1" dirty="0">
                    <a:latin typeface="Courier New"/>
                    <a:cs typeface="Courier New"/>
                  </a:rPr>
                  <a:t>z &gt; 0</a:t>
                </a:r>
                <a:endParaRPr lang="en-US" sz="3200" dirty="0">
                  <a:latin typeface="CronosPro-Regular"/>
                  <a:cs typeface="CronosPro-Regular"/>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191900" y="4364200"/>
                <a:ext cx="7734300" cy="1569660"/>
              </a:xfrm>
              <a:prstGeom prst="rect">
                <a:avLst/>
              </a:prstGeom>
              <a:blipFill>
                <a:blip r:embed="rId3"/>
                <a:stretch>
                  <a:fillRect l="-1964" t="-4800" b="-12000"/>
                </a:stretch>
              </a:blipFill>
              <a:ln>
                <a:solidFill>
                  <a:schemeClr val="tx1"/>
                </a:solidFill>
                <a:prstDash val="dashDot"/>
              </a:ln>
            </p:spPr>
            <p:txBody>
              <a:bodyPr/>
              <a:lstStyle/>
              <a:p>
                <a:r>
                  <a:rPr lang="en-US">
                    <a:noFill/>
                  </a:rPr>
                  <a:t> </a:t>
                </a:r>
              </a:p>
            </p:txBody>
          </p:sp>
        </mc:Fallback>
      </mc:AlternateContent>
    </p:spTree>
    <p:extLst>
      <p:ext uri="{BB962C8B-B14F-4D97-AF65-F5344CB8AC3E}">
        <p14:creationId xmlns:p14="http://schemas.microsoft.com/office/powerpoint/2010/main" val="405086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a:t>
            </a:r>
          </a:p>
        </p:txBody>
      </p:sp>
      <p:cxnSp>
        <p:nvCxnSpPr>
          <p:cNvPr id="14" name="Straight Arrow Connector 13"/>
          <p:cNvCxnSpPr>
            <a:cxnSpLocks/>
          </p:cNvCxnSpPr>
          <p:nvPr/>
        </p:nvCxnSpPr>
        <p:spPr>
          <a:xfrm>
            <a:off x="2362200" y="2840093"/>
            <a:ext cx="2652858" cy="26944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a:cxnSpLocks/>
          </p:cNvCxnSpPr>
          <p:nvPr/>
        </p:nvCxnSpPr>
        <p:spPr>
          <a:xfrm>
            <a:off x="2362200" y="2164898"/>
            <a:ext cx="2696850" cy="72232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a:cxnSpLocks/>
          </p:cNvCxnSpPr>
          <p:nvPr/>
        </p:nvCxnSpPr>
        <p:spPr>
          <a:xfrm>
            <a:off x="1643412" y="2906728"/>
            <a:ext cx="0" cy="50119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1866900" y="4304545"/>
                <a:ext cx="5410200" cy="2062103"/>
              </a:xfrm>
              <a:prstGeom prst="rect">
                <a:avLst/>
              </a:prstGeom>
              <a:noFill/>
              <a:ln>
                <a:solidFill>
                  <a:schemeClr val="tx1"/>
                </a:solidFill>
                <a:prstDash val="dashDot"/>
              </a:ln>
            </p:spPr>
            <p:txBody>
              <a:bodyPr wrap="square" rtlCol="0">
                <a:spAutoFit/>
              </a:bodyPr>
              <a:lstStyle/>
              <a:p>
                <a:r>
                  <a:rPr lang="en-US" sz="3200" dirty="0">
                    <a:latin typeface="CronosPro-Regular"/>
                    <a:cs typeface="CronosPro-Regular"/>
                  </a:rPr>
                  <a:t>Introduce a context label </a:t>
                </a:r>
                <a14:m>
                  <m:oMath xmlns:m="http://schemas.openxmlformats.org/officeDocument/2006/math">
                    <m:r>
                      <a:rPr lang="en-US" sz="3200" i="1">
                        <a:latin typeface="Cambria Math" panose="02040503050406030204" pitchFamily="18" charset="0"/>
                        <a:cs typeface="CronosPro-Regular"/>
                      </a:rPr>
                      <m:t>𝑐𝑡𝑥</m:t>
                    </m:r>
                  </m:oMath>
                </a14:m>
                <a:r>
                  <a:rPr lang="en-US" sz="3200" dirty="0">
                    <a:latin typeface="CronosPro-Regular"/>
                    <a:cs typeface="CronosPro-Regular"/>
                  </a:rPr>
                  <a:t> </a:t>
                </a:r>
              </a:p>
              <a:p>
                <a:endParaRPr lang="en-US" sz="3200" dirty="0">
                  <a:latin typeface="CronosPro-Regular"/>
                  <a:cs typeface="CronosPro-Regular"/>
                </a:endParaRPr>
              </a:p>
              <a:p>
                <a:r>
                  <a:rPr lang="en-US" sz="3200" dirty="0">
                    <a:latin typeface="CronosPro-Regular"/>
                    <a:cs typeface="CronosPro-Regular"/>
                  </a:rPr>
                  <a:t>Its </a:t>
                </a:r>
                <a14:m>
                  <m:oMath xmlns:m="http://schemas.openxmlformats.org/officeDocument/2006/math">
                    <m:r>
                      <a:rPr lang="en-US" sz="3200" i="1">
                        <a:latin typeface="Cambria Math" panose="02040503050406030204" pitchFamily="18" charset="0"/>
                        <a:cs typeface="CronosPro-Regular"/>
                      </a:rPr>
                      <m:t>𝑐𝑡𝑥</m:t>
                    </m:r>
                  </m:oMath>
                </a14:m>
                <a:r>
                  <a:rPr lang="en-US" sz="3200" dirty="0">
                    <a:latin typeface="CronosPro-Regular"/>
                    <a:cs typeface="CronosPro-Regular"/>
                  </a:rPr>
                  <a:t> is the label of the expression  </a:t>
                </a:r>
                <a:r>
                  <a:rPr lang="en-US" sz="3200" b="1" dirty="0">
                    <a:latin typeface="Courier New" panose="02070309020205020404" pitchFamily="49" charset="0"/>
                    <a:cs typeface="Courier New" panose="02070309020205020404" pitchFamily="49" charset="0"/>
                  </a:rPr>
                  <a:t>z &gt; 0</a:t>
                </a:r>
                <a:r>
                  <a:rPr lang="en-US" sz="3200" dirty="0">
                    <a:latin typeface="CronosPro-Regular"/>
                    <a:cs typeface="CronosPro-Regular"/>
                  </a:rPr>
                  <a:t>.</a:t>
                </a:r>
              </a:p>
            </p:txBody>
          </p:sp>
        </mc:Choice>
        <mc:Fallback xmlns="">
          <p:sp>
            <p:nvSpPr>
              <p:cNvPr id="15" name="TextBox 14"/>
              <p:cNvSpPr txBox="1">
                <a:spLocks noRot="1" noChangeAspect="1" noMove="1" noResize="1" noEditPoints="1" noAdjustHandles="1" noChangeArrowheads="1" noChangeShapeType="1" noTextEdit="1"/>
              </p:cNvSpPr>
              <p:nvPr/>
            </p:nvSpPr>
            <p:spPr>
              <a:xfrm>
                <a:off x="1866900" y="4304545"/>
                <a:ext cx="5410200" cy="2062103"/>
              </a:xfrm>
              <a:prstGeom prst="rect">
                <a:avLst/>
              </a:prstGeom>
              <a:blipFill>
                <a:blip r:embed="rId3"/>
                <a:stretch>
                  <a:fillRect l="-2804" t="-3659" b="-8537"/>
                </a:stretch>
              </a:blipFill>
              <a:ln>
                <a:solidFill>
                  <a:schemeClr val="tx1"/>
                </a:solidFill>
                <a:prstDash val="dashDo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15058" y="2585451"/>
                <a:ext cx="3214542" cy="822469"/>
              </a:xfrm>
              <a:prstGeom prst="rect">
                <a:avLst/>
              </a:prstGeom>
              <a:noFill/>
              <a:ln>
                <a:solidFill>
                  <a:srgbClr val="92D050"/>
                </a:solidFill>
              </a:ln>
            </p:spPr>
            <p:txBody>
              <a:bodyPr wrap="square" rtlCol="0">
                <a:spAutoFit/>
              </a:bodyPr>
              <a:lstStyle/>
              <a:p>
                <a:r>
                  <a:rPr lang="en-US" sz="2400" dirty="0">
                    <a:latin typeface="CronosPro-Regular"/>
                    <a:cs typeface="CronosPro-Regular"/>
                  </a:rPr>
                  <a:t>Check if </a:t>
                </a:r>
              </a:p>
              <a:p>
                <a14:m>
                  <m:oMath xmlns:m="http://schemas.openxmlformats.org/officeDocument/2006/math">
                    <m:r>
                      <a:rPr lang="en-US" sz="2400" i="1">
                        <a:latin typeface="Cambria Math" panose="02040503050406030204" pitchFamily="18" charset="0"/>
                        <a:cs typeface="CronosPro-Regular"/>
                      </a:rPr>
                      <m:t>𝑐𝑡𝑥</m:t>
                    </m:r>
                    <m:r>
                      <a:rPr lang="en-US" sz="2400" b="0" i="1" smtClean="0">
                        <a:latin typeface="Cambria Math" panose="02040503050406030204" pitchFamily="18" charset="0"/>
                        <a:ea typeface="Cambria Math" panose="02040503050406030204" pitchFamily="18" charset="0"/>
                        <a:cs typeface="CronosPro-Regular"/>
                      </a:rPr>
                      <m:t>⊔</m:t>
                    </m:r>
                    <m:r>
                      <m:rPr>
                        <m:sty m:val="p"/>
                      </m:rPr>
                      <a:rPr lang="el-GR" sz="2400">
                        <a:latin typeface="Cambria Math" panose="02040503050406030204" pitchFamily="18" charset="0"/>
                        <a:cs typeface="CronosPro-Regular"/>
                      </a:rPr>
                      <m:t>Γ</m:t>
                    </m:r>
                    <m:r>
                      <m:rPr>
                        <m:nor/>
                      </m:rPr>
                      <a:rPr lang="en-US" sz="2400" dirty="0">
                        <a:latin typeface="CronosPro-Regular" panose="020C0502030403020304" pitchFamily="34" charset="0"/>
                        <a:cs typeface="Courier New" panose="02070309020205020404" pitchFamily="49" charset="0"/>
                      </a:rPr>
                      <m:t>(</m:t>
                    </m:r>
                    <m:r>
                      <m:rPr>
                        <m:nor/>
                      </m:rPr>
                      <a:rPr lang="en-US" sz="2400" b="1" i="0" dirty="0" smtClean="0">
                        <a:latin typeface="Courier New" panose="02070309020205020404" pitchFamily="49" charset="0"/>
                        <a:cs typeface="Courier New" panose="02070309020205020404" pitchFamily="49" charset="0"/>
                      </a:rPr>
                      <m:t>e</m:t>
                    </m:r>
                    <m:r>
                      <m:rPr>
                        <m:nor/>
                      </m:rPr>
                      <a:rPr lang="en-US" sz="2400" dirty="0">
                        <a:latin typeface="CronosPro-Regular" panose="020C0502030403020304" pitchFamily="34" charset="0"/>
                        <a:cs typeface="Courier New" panose="02070309020205020404" pitchFamily="49" charset="0"/>
                      </a:rPr>
                      <m:t>)</m:t>
                    </m:r>
                    <m:r>
                      <a:rPr lang="el-GR" sz="2400" b="0" i="1" smtClean="0">
                        <a:latin typeface="Cambria Math" panose="02040503050406030204" pitchFamily="18" charset="0"/>
                        <a:ea typeface="Cambria Math" panose="02040503050406030204" pitchFamily="18" charset="0"/>
                        <a:cs typeface="CronosPro-Regular"/>
                      </a:rPr>
                      <m:t>⊑</m:t>
                    </m:r>
                    <m:r>
                      <m:rPr>
                        <m:sty m:val="p"/>
                      </m:rPr>
                      <a:rPr lang="el-GR" sz="2400">
                        <a:latin typeface="Cambria Math" panose="02040503050406030204" pitchFamily="18" charset="0"/>
                        <a:cs typeface="CronosPro-Regular"/>
                      </a:rPr>
                      <m:t>Γ</m:t>
                    </m:r>
                    <m:r>
                      <m:rPr>
                        <m:nor/>
                      </m:rPr>
                      <a:rPr lang="en-US" sz="2400" dirty="0">
                        <a:latin typeface="CronosPro-Regular" panose="020C0502030403020304" pitchFamily="34" charset="0"/>
                        <a:cs typeface="Courier New" panose="02070309020205020404" pitchFamily="49" charset="0"/>
                      </a:rPr>
                      <m:t>(</m:t>
                    </m:r>
                    <m:r>
                      <m:rPr>
                        <m:nor/>
                      </m:rPr>
                      <a:rPr lang="en-US" sz="2400" b="1" i="0" dirty="0" smtClean="0">
                        <a:latin typeface="Courier New" panose="02070309020205020404" pitchFamily="49" charset="0"/>
                        <a:cs typeface="Courier New" panose="02070309020205020404" pitchFamily="49" charset="0"/>
                      </a:rPr>
                      <m:t>x</m:t>
                    </m:r>
                    <m:r>
                      <m:rPr>
                        <m:nor/>
                      </m:rPr>
                      <a:rPr lang="en-US" sz="2400" dirty="0">
                        <a:latin typeface="CronosPro-Regular" panose="020C0502030403020304" pitchFamily="34" charset="0"/>
                        <a:cs typeface="Courier New" panose="02070309020205020404" pitchFamily="49" charset="0"/>
                      </a:rPr>
                      <m:t>)</m:t>
                    </m:r>
                  </m:oMath>
                </a14:m>
                <a:r>
                  <a:rPr lang="en-US" sz="2000" dirty="0">
                    <a:latin typeface="CronosPro-Regular"/>
                    <a:cs typeface="CronosPro-Regular"/>
                  </a:rPr>
                  <a:t>.</a:t>
                </a:r>
              </a:p>
            </p:txBody>
          </p:sp>
        </mc:Choice>
        <mc:Fallback xmlns="">
          <p:sp>
            <p:nvSpPr>
              <p:cNvPr id="12" name="TextBox 11"/>
              <p:cNvSpPr txBox="1">
                <a:spLocks noRot="1" noChangeAspect="1" noMove="1" noResize="1" noEditPoints="1" noAdjustHandles="1" noChangeArrowheads="1" noChangeShapeType="1" noTextEdit="1"/>
              </p:cNvSpPr>
              <p:nvPr/>
            </p:nvSpPr>
            <p:spPr>
              <a:xfrm>
                <a:off x="5015058" y="2585451"/>
                <a:ext cx="3214542" cy="822469"/>
              </a:xfrm>
              <a:prstGeom prst="rect">
                <a:avLst/>
              </a:prstGeom>
              <a:blipFill rotWithShape="0">
                <a:blip r:embed="rId4"/>
                <a:stretch>
                  <a:fillRect l="-2836" t="-5109" b="-10949"/>
                </a:stretch>
              </a:blipFill>
              <a:ln>
                <a:solidFill>
                  <a:srgbClr val="92D050"/>
                </a:solidFill>
              </a:ln>
            </p:spPr>
            <p:txBody>
              <a:bodyPr/>
              <a:lstStyle/>
              <a:p>
                <a:r>
                  <a:rPr lang="en-US">
                    <a:noFill/>
                  </a:rPr>
                  <a:t> </a:t>
                </a:r>
              </a:p>
            </p:txBody>
          </p:sp>
        </mc:Fallback>
      </mc:AlternateContent>
      <p:sp>
        <p:nvSpPr>
          <p:cNvPr id="13" name="Speech Bubble: Oval 8"/>
          <p:cNvSpPr/>
          <p:nvPr/>
        </p:nvSpPr>
        <p:spPr>
          <a:xfrm>
            <a:off x="3124200" y="3678338"/>
            <a:ext cx="2272186" cy="701788"/>
          </a:xfrm>
          <a:prstGeom prst="wedgeEllipseCallout">
            <a:avLst>
              <a:gd name="adj1" fmla="val 46063"/>
              <a:gd name="adj2" fmla="val -96263"/>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Implicit flow</a:t>
            </a:r>
          </a:p>
        </p:txBody>
      </p:sp>
      <p:sp>
        <p:nvSpPr>
          <p:cNvPr id="17" name="Speech Bubble: Oval 13"/>
          <p:cNvSpPr/>
          <p:nvPr/>
        </p:nvSpPr>
        <p:spPr>
          <a:xfrm>
            <a:off x="6033614" y="3666893"/>
            <a:ext cx="2272186" cy="701788"/>
          </a:xfrm>
          <a:prstGeom prst="wedgeEllipseCallout">
            <a:avLst>
              <a:gd name="adj1" fmla="val -39947"/>
              <a:gd name="adj2" fmla="val -9492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CronosPro-Regular"/>
                <a:cs typeface="CronosPro-Regular"/>
              </a:rPr>
              <a:t>Explicit flow</a:t>
            </a:r>
          </a:p>
        </p:txBody>
      </p:sp>
      <p:sp>
        <p:nvSpPr>
          <p:cNvPr id="3" name="Content Placeholder 2">
            <a:extLst>
              <a:ext uri="{FF2B5EF4-FFF2-40B4-BE49-F238E27FC236}">
                <a16:creationId xmlns:a16="http://schemas.microsoft.com/office/drawing/2014/main" id="{12EA0FF4-AD3A-B595-9CF5-039043FD6EF6}"/>
              </a:ext>
            </a:extLst>
          </p:cNvPr>
          <p:cNvSpPr txBox="1">
            <a:spLocks/>
          </p:cNvSpPr>
          <p:nvPr/>
        </p:nvSpPr>
        <p:spPr>
          <a:xfrm>
            <a:off x="609600" y="1556997"/>
            <a:ext cx="8229600" cy="2132008"/>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a:latin typeface="Courier New"/>
                <a:cs typeface="Courier New"/>
              </a:rPr>
              <a:t>if(z &gt; 0){ </a:t>
            </a:r>
          </a:p>
          <a:p>
            <a:pPr marL="0" indent="0">
              <a:buFont typeface="Arial" pitchFamily="34" charset="0"/>
              <a:buNone/>
            </a:pPr>
            <a:r>
              <a:rPr lang="en-US" b="1" dirty="0">
                <a:solidFill>
                  <a:schemeClr val="accent3"/>
                </a:solidFill>
                <a:latin typeface="Courier New"/>
                <a:cs typeface="Courier New"/>
              </a:rPr>
              <a:t>    x = 1;</a:t>
            </a:r>
          </a:p>
          <a:p>
            <a:pPr marL="0" indent="0">
              <a:buFont typeface="Arial" pitchFamily="34" charset="0"/>
              <a:buNone/>
            </a:pPr>
            <a:r>
              <a:rPr lang="en-US" b="1" dirty="0">
                <a:latin typeface="Courier New"/>
                <a:cs typeface="Courier New"/>
              </a:rPr>
              <a:t>} else {</a:t>
            </a:r>
          </a:p>
          <a:p>
            <a:pPr marL="0" indent="0">
              <a:buFont typeface="Arial" pitchFamily="34" charset="0"/>
              <a:buNone/>
            </a:pPr>
            <a:r>
              <a:rPr lang="en-US" b="1" dirty="0">
                <a:latin typeface="Courier New"/>
                <a:cs typeface="Courier New"/>
              </a:rPr>
              <a:t>    </a:t>
            </a:r>
            <a:r>
              <a:rPr lang="en-US" b="1" dirty="0">
                <a:solidFill>
                  <a:schemeClr val="accent3"/>
                </a:solidFill>
                <a:latin typeface="Courier New"/>
                <a:cs typeface="Courier New"/>
              </a:rPr>
              <a:t>x = 0;</a:t>
            </a:r>
          </a:p>
          <a:p>
            <a:pPr marL="0" indent="0">
              <a:buFont typeface="Arial" pitchFamily="34" charset="0"/>
              <a:buNone/>
            </a:pPr>
            <a:r>
              <a:rPr lang="en-US" b="1" dirty="0">
                <a:latin typeface="Courier New"/>
                <a:cs typeface="Courier New"/>
              </a:rPr>
              <a:t>}</a:t>
            </a:r>
            <a:endParaRPr lang="en-US" dirty="0">
              <a:solidFill>
                <a:schemeClr val="accent3"/>
              </a:solidFill>
            </a:endParaRPr>
          </a:p>
        </p:txBody>
      </p:sp>
    </p:spTree>
    <p:extLst>
      <p:ext uri="{BB962C8B-B14F-4D97-AF65-F5344CB8AC3E}">
        <p14:creationId xmlns:p14="http://schemas.microsoft.com/office/powerpoint/2010/main" val="380013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type system</a:t>
            </a:r>
          </a:p>
        </p:txBody>
      </p:sp>
      <p:grpSp>
        <p:nvGrpSpPr>
          <p:cNvPr id="4" name="Group 3"/>
          <p:cNvGrpSpPr/>
          <p:nvPr/>
        </p:nvGrpSpPr>
        <p:grpSpPr>
          <a:xfrm>
            <a:off x="875088" y="1439646"/>
            <a:ext cx="6873745" cy="1089268"/>
            <a:chOff x="875088" y="4201701"/>
            <a:chExt cx="7393825" cy="1466183"/>
          </a:xfrm>
        </p:grpSpPr>
        <mc:AlternateContent xmlns:mc="http://schemas.openxmlformats.org/markup-compatibility/2006" xmlns:a14="http://schemas.microsoft.com/office/drawing/2010/main">
          <mc:Choice Requires="a14">
            <p:sp>
              <p:nvSpPr>
                <p:cNvPr id="5" name="Rectangle 4"/>
                <p:cNvSpPr/>
                <p:nvPr/>
              </p:nvSpPr>
              <p:spPr>
                <a:xfrm>
                  <a:off x="875088" y="4963616"/>
                  <a:ext cx="7393825" cy="704268"/>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smtClean="0">
                          <a:solidFill>
                            <a:schemeClr val="accent2"/>
                          </a:solidFill>
                          <a:latin typeface="Cambria Math" panose="02040503050406030204" pitchFamily="18" charset="0"/>
                        </a:rPr>
                        <m:t>𝑐𝑡𝑥</m:t>
                      </m:r>
                    </m:oMath>
                  </a14:m>
                  <a:r>
                    <a:rPr lang="en-US" sz="2800" dirty="0"/>
                    <a:t> ⊢ </a:t>
                  </a:r>
                  <a:r>
                    <a:rPr lang="en-US" sz="2800" b="1" dirty="0">
                      <a:latin typeface="Courier New"/>
                      <a:cs typeface="Courier New"/>
                    </a:rPr>
                    <a:t>x = e;</a:t>
                  </a:r>
                  <a:r>
                    <a:rPr lang="en-US" sz="2800" dirty="0"/>
                    <a:t>  </a:t>
                  </a:r>
                  <a:endParaRPr lang="en-US" sz="2800" b="1" dirty="0">
                    <a:latin typeface="Courier New"/>
                    <a:cs typeface="Courier New"/>
                  </a:endParaRPr>
                </a:p>
              </p:txBody>
            </p:sp>
          </mc:Choice>
          <mc:Fallback xmlns="">
            <p:sp>
              <p:nvSpPr>
                <p:cNvPr id="5" name="Rectangle 4"/>
                <p:cNvSpPr>
                  <a:spLocks noRot="1" noChangeAspect="1" noMove="1" noResize="1" noEditPoints="1" noAdjustHandles="1" noChangeArrowheads="1" noChangeShapeType="1" noTextEdit="1"/>
                </p:cNvSpPr>
                <p:nvPr/>
              </p:nvSpPr>
              <p:spPr>
                <a:xfrm>
                  <a:off x="875088" y="4963616"/>
                  <a:ext cx="7393825" cy="704268"/>
                </a:xfrm>
                <a:prstGeom prst="rect">
                  <a:avLst/>
                </a:prstGeom>
                <a:blipFill>
                  <a:blip r:embed="rId2"/>
                  <a:stretch>
                    <a:fillRect t="-18605" b="-30233"/>
                  </a:stretch>
                </a:blipFill>
              </p:spPr>
              <p:txBody>
                <a:bodyPr/>
                <a:lstStyle/>
                <a:p>
                  <a:r>
                    <a:rPr lang="en-US">
                      <a:noFill/>
                    </a:rPr>
                    <a:t> </a:t>
                  </a:r>
                </a:p>
              </p:txBody>
            </p:sp>
          </mc:Fallback>
        </mc:AlternateContent>
        <p:cxnSp>
          <p:nvCxnSpPr>
            <p:cNvPr id="6" name="Straight Connector 5"/>
            <p:cNvCxnSpPr>
              <a:cxnSpLocks/>
            </p:cNvCxnSpPr>
            <p:nvPr/>
          </p:nvCxnSpPr>
          <p:spPr>
            <a:xfrm>
              <a:off x="2088830" y="4905683"/>
              <a:ext cx="53261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43359" y="4201701"/>
              <a:ext cx="2460396" cy="704268"/>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8" name="TextBox 7"/>
                <p:cNvSpPr txBox="1"/>
                <p:nvPr/>
              </p:nvSpPr>
              <p:spPr>
                <a:xfrm>
                  <a:off x="4511519" y="4201701"/>
                  <a:ext cx="2903456" cy="704268"/>
                </a:xfrm>
                <a:prstGeom prst="rect">
                  <a:avLst/>
                </a:prstGeom>
                <a:noFill/>
              </p:spPr>
              <p:txBody>
                <a:bodyPr wrap="square" rtlCol="0">
                  <a:spAutoFit/>
                </a:bodyPr>
                <a:lstStyle/>
                <a:p>
                  <a:r>
                    <a:rPr lang="en-US" sz="2800" dirty="0">
                      <a:solidFill>
                        <a:schemeClr val="tx1"/>
                      </a:solidFill>
                      <a:latin typeface="CronosPro-Regular" panose="020C0502030403020304" pitchFamily="34" charset="0"/>
                    </a:rPr>
                    <a:t>ℓ</a:t>
                  </a:r>
                  <a:r>
                    <a:rPr lang="en-US" sz="2800" dirty="0">
                      <a:solidFill>
                        <a:schemeClr val="tx1"/>
                      </a:solidFill>
                    </a:rPr>
                    <a:t> </a:t>
                  </a:r>
                  <a14:m>
                    <m:oMath xmlns:m="http://schemas.openxmlformats.org/officeDocument/2006/math">
                      <m:r>
                        <a:rPr lang="en-US" sz="2800" i="1" smtClean="0">
                          <a:solidFill>
                            <a:schemeClr val="accent2"/>
                          </a:solidFill>
                          <a:latin typeface="Cambria Math" panose="02040503050406030204" pitchFamily="18" charset="0"/>
                          <a:ea typeface="Cambria Math" panose="02040503050406030204" pitchFamily="18" charset="0"/>
                        </a:rPr>
                        <m:t>⊔</m:t>
                      </m:r>
                      <m:r>
                        <a:rPr lang="en-US" sz="2800" i="1" smtClean="0">
                          <a:solidFill>
                            <a:schemeClr val="accent2"/>
                          </a:solidFill>
                          <a:latin typeface="Cambria Math" panose="02040503050406030204" pitchFamily="18" charset="0"/>
                          <a:ea typeface="Cambria Math" panose="02040503050406030204" pitchFamily="18" charset="0"/>
                        </a:rPr>
                        <m:t>𝑐𝑡𝑥</m:t>
                      </m:r>
                      <m:r>
                        <a:rPr lang="en-US" sz="2800" i="1" smtClean="0">
                          <a:solidFill>
                            <a:schemeClr val="accent2"/>
                          </a:solidFill>
                          <a:latin typeface="Cambria Math" panose="02040503050406030204" pitchFamily="18" charset="0"/>
                          <a:ea typeface="Cambria Math" panose="02040503050406030204" pitchFamily="18" charset="0"/>
                        </a:rPr>
                        <m:t> ⊑</m:t>
                      </m:r>
                    </m:oMath>
                  </a14:m>
                  <a:r>
                    <a:rPr lang="en-US" sz="2800" dirty="0">
                      <a:solidFill>
                        <a:schemeClr val="tx1"/>
                      </a:solidFill>
                      <a:latin typeface="Symbol" charset="2"/>
                      <a:cs typeface="Symbol" charset="2"/>
                    </a:rPr>
                    <a:t> G</a:t>
                  </a:r>
                  <a:r>
                    <a:rPr lang="en-US" sz="2800" b="1" dirty="0">
                      <a:solidFill>
                        <a:schemeClr val="tx1"/>
                      </a:solidFill>
                      <a:latin typeface="Courier New"/>
                      <a:cs typeface="Courier New"/>
                    </a:rPr>
                    <a:t>(x)</a:t>
                  </a:r>
                </a:p>
              </p:txBody>
            </p:sp>
          </mc:Choice>
          <mc:Fallback xmlns="">
            <p:sp>
              <p:nvSpPr>
                <p:cNvPr id="8" name="TextBox 7"/>
                <p:cNvSpPr txBox="1">
                  <a:spLocks noRot="1" noChangeAspect="1" noMove="1" noResize="1" noEditPoints="1" noAdjustHandles="1" noChangeArrowheads="1" noChangeShapeType="1" noTextEdit="1"/>
                </p:cNvSpPr>
                <p:nvPr/>
              </p:nvSpPr>
              <p:spPr>
                <a:xfrm>
                  <a:off x="4511519" y="4201701"/>
                  <a:ext cx="2903456" cy="704268"/>
                </a:xfrm>
                <a:prstGeom prst="rect">
                  <a:avLst/>
                </a:prstGeom>
                <a:blipFill>
                  <a:blip r:embed="rId3"/>
                  <a:stretch>
                    <a:fillRect l="-5164" t="-19048" r="-4225" b="-30952"/>
                  </a:stretch>
                </a:blipFill>
              </p:spPr>
              <p:txBody>
                <a:bodyPr/>
                <a:lstStyle/>
                <a:p>
                  <a:r>
                    <a:rPr lang="en-US">
                      <a:noFill/>
                    </a:rPr>
                    <a:t> </a:t>
                  </a:r>
                </a:p>
              </p:txBody>
            </p:sp>
          </mc:Fallback>
        </mc:AlternateContent>
      </p:grpSp>
      <p:grpSp>
        <p:nvGrpSpPr>
          <p:cNvPr id="9" name="Group 8"/>
          <p:cNvGrpSpPr/>
          <p:nvPr/>
        </p:nvGrpSpPr>
        <p:grpSpPr>
          <a:xfrm>
            <a:off x="879019" y="2526720"/>
            <a:ext cx="8263033" cy="1130880"/>
            <a:chOff x="875088" y="2925111"/>
            <a:chExt cx="8216222" cy="1407805"/>
          </a:xfrm>
        </p:grpSpPr>
        <mc:AlternateContent xmlns:mc="http://schemas.openxmlformats.org/markup-compatibility/2006" xmlns:a14="http://schemas.microsoft.com/office/drawing/2010/main">
          <mc:Choice Requires="a14">
            <p:sp>
              <p:nvSpPr>
                <p:cNvPr id="10" name="Rectangle 9"/>
                <p:cNvSpPr/>
                <p:nvPr/>
              </p:nvSpPr>
              <p:spPr>
                <a:xfrm>
                  <a:off x="875088" y="3681572"/>
                  <a:ext cx="7393825"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smtClean="0">
                          <a:solidFill>
                            <a:schemeClr val="accent2"/>
                          </a:solidFill>
                          <a:latin typeface="Cambria Math" panose="02040503050406030204" pitchFamily="18" charset="0"/>
                        </a:rPr>
                        <m:t>𝑐𝑡𝑥</m:t>
                      </m:r>
                    </m:oMath>
                  </a14:m>
                  <a:r>
                    <a:rPr lang="en-US" sz="2800" dirty="0"/>
                    <a:t> ⊢ </a:t>
                  </a:r>
                  <a:r>
                    <a:rPr lang="en-US" sz="2800" b="1" dirty="0">
                      <a:latin typeface="Courier New"/>
                      <a:cs typeface="Courier New"/>
                    </a:rPr>
                    <a:t>if(e){ p1 } else{ p2 }</a:t>
                  </a:r>
                </a:p>
              </p:txBody>
            </p:sp>
          </mc:Choice>
          <mc:Fallback xmlns="">
            <p:sp>
              <p:nvSpPr>
                <p:cNvPr id="10" name="Rectangle 9"/>
                <p:cNvSpPr>
                  <a:spLocks noRot="1" noChangeAspect="1" noMove="1" noResize="1" noEditPoints="1" noAdjustHandles="1" noChangeArrowheads="1" noChangeShapeType="1" noTextEdit="1"/>
                </p:cNvSpPr>
                <p:nvPr/>
              </p:nvSpPr>
              <p:spPr>
                <a:xfrm>
                  <a:off x="875088" y="3681572"/>
                  <a:ext cx="7393825" cy="651344"/>
                </a:xfrm>
                <a:prstGeom prst="rect">
                  <a:avLst/>
                </a:prstGeom>
                <a:blipFill>
                  <a:blip r:embed="rId4"/>
                  <a:stretch>
                    <a:fillRect t="-18605" b="-30233"/>
                  </a:stretch>
                </a:blipFill>
              </p:spPr>
              <p:txBody>
                <a:bodyPr/>
                <a:lstStyle/>
                <a:p>
                  <a:r>
                    <a:rPr lang="en-US">
                      <a:noFill/>
                    </a:rPr>
                    <a:t> </a:t>
                  </a:r>
                </a:p>
              </p:txBody>
            </p:sp>
          </mc:Fallback>
        </mc:AlternateContent>
        <p:cxnSp>
          <p:nvCxnSpPr>
            <p:cNvPr id="11" name="Straight Connector 10"/>
            <p:cNvCxnSpPr>
              <a:cxnSpLocks/>
            </p:cNvCxnSpPr>
            <p:nvPr/>
          </p:nvCxnSpPr>
          <p:spPr>
            <a:xfrm>
              <a:off x="970961" y="3623638"/>
              <a:ext cx="789498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061314" y="2925111"/>
              <a:ext cx="1743163" cy="651344"/>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13" name="Rectangle 12"/>
                <p:cNvSpPr/>
                <p:nvPr/>
              </p:nvSpPr>
              <p:spPr>
                <a:xfrm>
                  <a:off x="3107550" y="2925111"/>
                  <a:ext cx="2954964"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tx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p1</a:t>
                  </a:r>
                </a:p>
              </p:txBody>
            </p:sp>
          </mc:Choice>
          <mc:Fallback xmlns="">
            <p:sp>
              <p:nvSpPr>
                <p:cNvPr id="13" name="Rectangle 12"/>
                <p:cNvSpPr>
                  <a:spLocks noRot="1" noChangeAspect="1" noMove="1" noResize="1" noEditPoints="1" noAdjustHandles="1" noChangeArrowheads="1" noChangeShapeType="1" noTextEdit="1"/>
                </p:cNvSpPr>
                <p:nvPr/>
              </p:nvSpPr>
              <p:spPr>
                <a:xfrm>
                  <a:off x="3107550" y="2925111"/>
                  <a:ext cx="2954964" cy="651344"/>
                </a:xfrm>
                <a:prstGeom prst="rect">
                  <a:avLst/>
                </a:prstGeom>
                <a:blipFill>
                  <a:blip r:embed="rId5"/>
                  <a:stretch>
                    <a:fillRect t="-1860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214051" y="2925111"/>
                  <a:ext cx="2877259"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tx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p2</a:t>
                  </a:r>
                </a:p>
              </p:txBody>
            </p:sp>
          </mc:Choice>
          <mc:Fallback xmlns="">
            <p:sp>
              <p:nvSpPr>
                <p:cNvPr id="14" name="Rectangle 13"/>
                <p:cNvSpPr>
                  <a:spLocks noRot="1" noChangeAspect="1" noMove="1" noResize="1" noEditPoints="1" noAdjustHandles="1" noChangeArrowheads="1" noChangeShapeType="1" noTextEdit="1"/>
                </p:cNvSpPr>
                <p:nvPr/>
              </p:nvSpPr>
              <p:spPr>
                <a:xfrm>
                  <a:off x="6214051" y="2925111"/>
                  <a:ext cx="2877259" cy="651344"/>
                </a:xfrm>
                <a:prstGeom prst="rect">
                  <a:avLst/>
                </a:prstGeom>
                <a:blipFill>
                  <a:blip r:embed="rId6"/>
                  <a:stretch>
                    <a:fillRect l="-439" t="-18605" r="-439" b="-32558"/>
                  </a:stretch>
                </a:blipFill>
              </p:spPr>
              <p:txBody>
                <a:bodyPr/>
                <a:lstStyle/>
                <a:p>
                  <a:r>
                    <a:rPr lang="en-US">
                      <a:noFill/>
                    </a:rPr>
                    <a:t> </a:t>
                  </a:r>
                </a:p>
              </p:txBody>
            </p:sp>
          </mc:Fallback>
        </mc:AlternateContent>
      </p:grpSp>
      <p:grpSp>
        <p:nvGrpSpPr>
          <p:cNvPr id="15" name="Group 14"/>
          <p:cNvGrpSpPr/>
          <p:nvPr/>
        </p:nvGrpSpPr>
        <p:grpSpPr>
          <a:xfrm>
            <a:off x="592282" y="3732932"/>
            <a:ext cx="7393825" cy="1067668"/>
            <a:chOff x="592282" y="2925111"/>
            <a:chExt cx="7393825" cy="1483428"/>
          </a:xfrm>
        </p:grpSpPr>
        <mc:AlternateContent xmlns:mc="http://schemas.openxmlformats.org/markup-compatibility/2006" xmlns:a14="http://schemas.microsoft.com/office/drawing/2010/main">
          <mc:Choice Requires="a14">
            <p:sp>
              <p:nvSpPr>
                <p:cNvPr id="16" name="Rectangle 15"/>
                <p:cNvSpPr/>
                <p:nvPr/>
              </p:nvSpPr>
              <p:spPr>
                <a:xfrm>
                  <a:off x="592282" y="3681572"/>
                  <a:ext cx="7393825"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a:t> ⊢ </a:t>
                  </a:r>
                  <a:r>
                    <a:rPr lang="en-US" sz="2800" b="1" dirty="0">
                      <a:latin typeface="Courier New"/>
                      <a:cs typeface="Courier New"/>
                    </a:rPr>
                    <a:t>while(e){ p }</a:t>
                  </a:r>
                </a:p>
              </p:txBody>
            </p:sp>
          </mc:Choice>
          <mc:Fallback xmlns="">
            <p:sp>
              <p:nvSpPr>
                <p:cNvPr id="16" name="Rectangle 15"/>
                <p:cNvSpPr>
                  <a:spLocks noRot="1" noChangeAspect="1" noMove="1" noResize="1" noEditPoints="1" noAdjustHandles="1" noChangeArrowheads="1" noChangeShapeType="1" noTextEdit="1"/>
                </p:cNvSpPr>
                <p:nvPr/>
              </p:nvSpPr>
              <p:spPr>
                <a:xfrm>
                  <a:off x="592282" y="3681572"/>
                  <a:ext cx="7393825" cy="726967"/>
                </a:xfrm>
                <a:prstGeom prst="rect">
                  <a:avLst/>
                </a:prstGeom>
                <a:blipFill>
                  <a:blip r:embed="rId7"/>
                  <a:stretch>
                    <a:fillRect t="-18605" b="-30233"/>
                  </a:stretch>
                </a:blipFill>
              </p:spPr>
              <p:txBody>
                <a:bodyPr/>
                <a:lstStyle/>
                <a:p>
                  <a:r>
                    <a:rPr lang="en-US">
                      <a:noFill/>
                    </a:rPr>
                    <a:t> </a:t>
                  </a:r>
                </a:p>
              </p:txBody>
            </p:sp>
          </mc:Fallback>
        </mc:AlternateContent>
        <p:cxnSp>
          <p:nvCxnSpPr>
            <p:cNvPr id="17" name="Straight Connector 16"/>
            <p:cNvCxnSpPr>
              <a:cxnSpLocks/>
            </p:cNvCxnSpPr>
            <p:nvPr/>
          </p:nvCxnSpPr>
          <p:spPr>
            <a:xfrm>
              <a:off x="1932495" y="3623638"/>
              <a:ext cx="478646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069974" y="2925111"/>
              <a:ext cx="1592515" cy="726967"/>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19" name="Rectangle 18"/>
                <p:cNvSpPr/>
                <p:nvPr/>
              </p:nvSpPr>
              <p:spPr>
                <a:xfrm>
                  <a:off x="4217685" y="2925111"/>
                  <a:ext cx="2501279"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p</a:t>
                  </a:r>
                </a:p>
              </p:txBody>
            </p:sp>
          </mc:Choice>
          <mc:Fallback xmlns="">
            <p:sp>
              <p:nvSpPr>
                <p:cNvPr id="19" name="Rectangle 18"/>
                <p:cNvSpPr>
                  <a:spLocks noRot="1" noChangeAspect="1" noMove="1" noResize="1" noEditPoints="1" noAdjustHandles="1" noChangeArrowheads="1" noChangeShapeType="1" noTextEdit="1"/>
                </p:cNvSpPr>
                <p:nvPr/>
              </p:nvSpPr>
              <p:spPr>
                <a:xfrm>
                  <a:off x="4217685" y="2925111"/>
                  <a:ext cx="2501279" cy="726967"/>
                </a:xfrm>
                <a:prstGeom prst="rect">
                  <a:avLst/>
                </a:prstGeom>
                <a:blipFill>
                  <a:blip r:embed="rId8"/>
                  <a:stretch>
                    <a:fillRect l="-4061" t="-18605" r="-4569" b="-30233"/>
                  </a:stretch>
                </a:blipFill>
              </p:spPr>
              <p:txBody>
                <a:bodyPr/>
                <a:lstStyle/>
                <a:p>
                  <a:r>
                    <a:rPr lang="en-US">
                      <a:noFill/>
                    </a:rPr>
                    <a:t> </a:t>
                  </a:r>
                </a:p>
              </p:txBody>
            </p:sp>
          </mc:Fallback>
        </mc:AlternateContent>
      </p:grpSp>
      <p:grpSp>
        <p:nvGrpSpPr>
          <p:cNvPr id="20" name="Group 19"/>
          <p:cNvGrpSpPr/>
          <p:nvPr/>
        </p:nvGrpSpPr>
        <p:grpSpPr>
          <a:xfrm>
            <a:off x="592282" y="4953000"/>
            <a:ext cx="7393825" cy="1125307"/>
            <a:chOff x="875088" y="2925111"/>
            <a:chExt cx="7393825" cy="1413833"/>
          </a:xfrm>
        </p:grpSpPr>
        <mc:AlternateContent xmlns:mc="http://schemas.openxmlformats.org/markup-compatibility/2006" xmlns:a14="http://schemas.microsoft.com/office/drawing/2010/main">
          <mc:Choice Requires="a14">
            <p:sp>
              <p:nvSpPr>
                <p:cNvPr id="21" name="Rectangle 20"/>
                <p:cNvSpPr/>
                <p:nvPr/>
              </p:nvSpPr>
              <p:spPr>
                <a:xfrm>
                  <a:off x="875088" y="3681572"/>
                  <a:ext cx="7393825"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a:t> ⊢ </a:t>
                  </a:r>
                  <a:r>
                    <a:rPr lang="en-US" sz="2800" b="1" dirty="0">
                      <a:latin typeface="Courier New"/>
                      <a:cs typeface="Courier New"/>
                    </a:rPr>
                    <a:t>p1 p2</a:t>
                  </a:r>
                </a:p>
              </p:txBody>
            </p:sp>
          </mc:Choice>
          <mc:Fallback xmlns="">
            <p:sp>
              <p:nvSpPr>
                <p:cNvPr id="21" name="Rectangle 20"/>
                <p:cNvSpPr>
                  <a:spLocks noRot="1" noChangeAspect="1" noMove="1" noResize="1" noEditPoints="1" noAdjustHandles="1" noChangeArrowheads="1" noChangeShapeType="1" noTextEdit="1"/>
                </p:cNvSpPr>
                <p:nvPr/>
              </p:nvSpPr>
              <p:spPr>
                <a:xfrm>
                  <a:off x="875088" y="3681572"/>
                  <a:ext cx="7393825" cy="657372"/>
                </a:xfrm>
                <a:prstGeom prst="rect">
                  <a:avLst/>
                </a:prstGeom>
                <a:blipFill>
                  <a:blip r:embed="rId9"/>
                  <a:stretch>
                    <a:fillRect t="-19048" b="-33333"/>
                  </a:stretch>
                </a:blipFill>
              </p:spPr>
              <p:txBody>
                <a:bodyPr/>
                <a:lstStyle/>
                <a:p>
                  <a:r>
                    <a:rPr lang="en-US">
                      <a:noFill/>
                    </a:rPr>
                    <a:t> </a:t>
                  </a:r>
                </a:p>
              </p:txBody>
            </p:sp>
          </mc:Fallback>
        </mc:AlternateContent>
        <p:cxnSp>
          <p:nvCxnSpPr>
            <p:cNvPr id="22" name="Straight Connector 21"/>
            <p:cNvCxnSpPr>
              <a:cxnSpLocks/>
            </p:cNvCxnSpPr>
            <p:nvPr/>
          </p:nvCxnSpPr>
          <p:spPr>
            <a:xfrm>
              <a:off x="2516959" y="3623638"/>
              <a:ext cx="425148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2181502" y="2925111"/>
                  <a:ext cx="2501279"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smtClean="0">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p1</a:t>
                  </a:r>
                </a:p>
              </p:txBody>
            </p:sp>
          </mc:Choice>
          <mc:Fallback xmlns="">
            <p:sp>
              <p:nvSpPr>
                <p:cNvPr id="23" name="Rectangle 22"/>
                <p:cNvSpPr>
                  <a:spLocks noRot="1" noChangeAspect="1" noMove="1" noResize="1" noEditPoints="1" noAdjustHandles="1" noChangeArrowheads="1" noChangeShapeType="1" noTextEdit="1"/>
                </p:cNvSpPr>
                <p:nvPr/>
              </p:nvSpPr>
              <p:spPr>
                <a:xfrm>
                  <a:off x="2181502" y="2925111"/>
                  <a:ext cx="2501279" cy="657372"/>
                </a:xfrm>
                <a:prstGeom prst="rect">
                  <a:avLst/>
                </a:prstGeom>
                <a:blipFill>
                  <a:blip r:embed="rId10"/>
                  <a:stretch>
                    <a:fillRect t="-19048" b="-309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554718" y="2925111"/>
                  <a:ext cx="2501279"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ea typeface="Cambria Math" panose="02040503050406030204" pitchFamily="18" charset="0"/>
                        </a:rPr>
                        <m:t>𝑐𝑡𝑥</m:t>
                      </m:r>
                    </m:oMath>
                  </a14:m>
                  <a:r>
                    <a:rPr lang="en-US" sz="2800" dirty="0"/>
                    <a:t> ⊢ </a:t>
                  </a:r>
                  <a:r>
                    <a:rPr lang="en-US" sz="2800" b="1" dirty="0">
                      <a:latin typeface="Courier New"/>
                      <a:cs typeface="Courier New"/>
                    </a:rPr>
                    <a:t>p2</a:t>
                  </a:r>
                </a:p>
              </p:txBody>
            </p:sp>
          </mc:Choice>
          <mc:Fallback xmlns="">
            <p:sp>
              <p:nvSpPr>
                <p:cNvPr id="24" name="Rectangle 23"/>
                <p:cNvSpPr>
                  <a:spLocks noRot="1" noChangeAspect="1" noMove="1" noResize="1" noEditPoints="1" noAdjustHandles="1" noChangeArrowheads="1" noChangeShapeType="1" noTextEdit="1"/>
                </p:cNvSpPr>
                <p:nvPr/>
              </p:nvSpPr>
              <p:spPr>
                <a:xfrm>
                  <a:off x="4554718" y="2925111"/>
                  <a:ext cx="2501279" cy="657372"/>
                </a:xfrm>
                <a:prstGeom prst="rect">
                  <a:avLst/>
                </a:prstGeom>
                <a:blipFill>
                  <a:blip r:embed="rId11"/>
                  <a:stretch>
                    <a:fillRect t="-19048" b="-30952"/>
                  </a:stretch>
                </a:blipFill>
              </p:spPr>
              <p:txBody>
                <a:bodyPr/>
                <a:lstStyle/>
                <a:p>
                  <a:r>
                    <a:rPr lang="en-US">
                      <a:noFill/>
                    </a:rPr>
                    <a:t> </a:t>
                  </a:r>
                </a:p>
              </p:txBody>
            </p:sp>
          </mc:Fallback>
        </mc:AlternateContent>
      </p:grpSp>
      <p:sp>
        <p:nvSpPr>
          <p:cNvPr id="3" name="TextBox 2"/>
          <p:cNvSpPr txBox="1"/>
          <p:nvPr/>
        </p:nvSpPr>
        <p:spPr>
          <a:xfrm>
            <a:off x="-7208" y="1778203"/>
            <a:ext cx="2005677" cy="369332"/>
          </a:xfrm>
          <a:prstGeom prst="rect">
            <a:avLst/>
          </a:prstGeom>
          <a:noFill/>
        </p:spPr>
        <p:txBody>
          <a:bodyPr wrap="none" rtlCol="0">
            <a:spAutoFit/>
          </a:bodyPr>
          <a:lstStyle/>
          <a:p>
            <a:r>
              <a:rPr lang="en-US"/>
              <a:t>Assignment-Rule:</a:t>
            </a:r>
          </a:p>
        </p:txBody>
      </p:sp>
      <p:sp>
        <p:nvSpPr>
          <p:cNvPr id="26" name="TextBox 25"/>
          <p:cNvSpPr txBox="1"/>
          <p:nvPr/>
        </p:nvSpPr>
        <p:spPr>
          <a:xfrm>
            <a:off x="1948" y="2886805"/>
            <a:ext cx="928459" cy="369332"/>
          </a:xfrm>
          <a:prstGeom prst="rect">
            <a:avLst/>
          </a:prstGeom>
          <a:noFill/>
        </p:spPr>
        <p:txBody>
          <a:bodyPr wrap="none" rtlCol="0">
            <a:spAutoFit/>
          </a:bodyPr>
          <a:lstStyle/>
          <a:p>
            <a:r>
              <a:rPr lang="en-US"/>
              <a:t>If-Rule</a:t>
            </a:r>
            <a:r>
              <a:rPr lang="en-US" dirty="0"/>
              <a:t>:</a:t>
            </a:r>
          </a:p>
        </p:txBody>
      </p:sp>
      <p:sp>
        <p:nvSpPr>
          <p:cNvPr id="27" name="TextBox 26"/>
          <p:cNvSpPr txBox="1"/>
          <p:nvPr/>
        </p:nvSpPr>
        <p:spPr>
          <a:xfrm>
            <a:off x="0" y="4057083"/>
            <a:ext cx="1377300" cy="369332"/>
          </a:xfrm>
          <a:prstGeom prst="rect">
            <a:avLst/>
          </a:prstGeom>
          <a:noFill/>
        </p:spPr>
        <p:txBody>
          <a:bodyPr wrap="none" rtlCol="0">
            <a:spAutoFit/>
          </a:bodyPr>
          <a:lstStyle/>
          <a:p>
            <a:r>
              <a:rPr lang="en-US" dirty="0"/>
              <a:t>While-Rule:</a:t>
            </a:r>
          </a:p>
        </p:txBody>
      </p:sp>
      <p:sp>
        <p:nvSpPr>
          <p:cNvPr id="28" name="TextBox 27"/>
          <p:cNvSpPr txBox="1"/>
          <p:nvPr/>
        </p:nvSpPr>
        <p:spPr>
          <a:xfrm>
            <a:off x="0" y="5324310"/>
            <a:ext cx="1838965" cy="369332"/>
          </a:xfrm>
          <a:prstGeom prst="rect">
            <a:avLst/>
          </a:prstGeom>
          <a:noFill/>
        </p:spPr>
        <p:txBody>
          <a:bodyPr wrap="none" rtlCol="0">
            <a:spAutoFit/>
          </a:bodyPr>
          <a:lstStyle/>
          <a:p>
            <a:r>
              <a:rPr lang="en-US" dirty="0"/>
              <a:t>Sequence-Rule:</a:t>
            </a:r>
          </a:p>
        </p:txBody>
      </p:sp>
      <p:grpSp>
        <p:nvGrpSpPr>
          <p:cNvPr id="25" name="Group 24">
            <a:extLst>
              <a:ext uri="{FF2B5EF4-FFF2-40B4-BE49-F238E27FC236}">
                <a16:creationId xmlns:a16="http://schemas.microsoft.com/office/drawing/2014/main" id="{8CA4AEFC-4B1A-7F20-5DB8-39DA6CBD52A2}"/>
              </a:ext>
            </a:extLst>
          </p:cNvPr>
          <p:cNvGrpSpPr/>
          <p:nvPr/>
        </p:nvGrpSpPr>
        <p:grpSpPr>
          <a:xfrm>
            <a:off x="592282" y="6350800"/>
            <a:ext cx="7393825" cy="564917"/>
            <a:chOff x="592282" y="3623638"/>
            <a:chExt cx="7393825" cy="784901"/>
          </a:xfrm>
        </p:grpSpPr>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ED4CAB95-5395-342B-C03B-32548D3F48FC}"/>
                    </a:ext>
                  </a:extLst>
                </p:cNvPr>
                <p:cNvSpPr/>
                <p:nvPr/>
              </p:nvSpPr>
              <p:spPr>
                <a:xfrm>
                  <a:off x="592282" y="3681572"/>
                  <a:ext cx="7393825"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 </a:t>
                  </a:r>
                  <a14:m>
                    <m:oMath xmlns:m="http://schemas.openxmlformats.org/officeDocument/2006/math">
                      <m:r>
                        <a:rPr lang="en-US" sz="2800" i="1" smtClean="0">
                          <a:latin typeface="Cambria Math" panose="02040503050406030204" pitchFamily="18" charset="0"/>
                        </a:rPr>
                        <m:t>𝑐𝑡𝑥</m:t>
                      </m:r>
                    </m:oMath>
                  </a14:m>
                  <a:r>
                    <a:rPr lang="en-US" sz="2800" dirty="0"/>
                    <a:t> ⊢ </a:t>
                  </a:r>
                  <a:r>
                    <a:rPr lang="en-US" sz="2800" b="1" dirty="0" err="1">
                      <a:latin typeface="Courier New"/>
                      <a:cs typeface="Courier New"/>
                    </a:rPr>
                    <a:t>nop</a:t>
                  </a:r>
                  <a:r>
                    <a:rPr lang="en-US" sz="2800" b="1" dirty="0">
                      <a:latin typeface="Courier New"/>
                      <a:cs typeface="Courier New"/>
                    </a:rPr>
                    <a:t>;</a:t>
                  </a:r>
                </a:p>
              </p:txBody>
            </p:sp>
          </mc:Choice>
          <mc:Fallback xmlns="">
            <p:sp>
              <p:nvSpPr>
                <p:cNvPr id="29" name="Rectangle 28">
                  <a:extLst>
                    <a:ext uri="{FF2B5EF4-FFF2-40B4-BE49-F238E27FC236}">
                      <a16:creationId xmlns:a16="http://schemas.microsoft.com/office/drawing/2014/main" id="{ED4CAB95-5395-342B-C03B-32548D3F48FC}"/>
                    </a:ext>
                  </a:extLst>
                </p:cNvPr>
                <p:cNvSpPr>
                  <a:spLocks noRot="1" noChangeAspect="1" noMove="1" noResize="1" noEditPoints="1" noAdjustHandles="1" noChangeArrowheads="1" noChangeShapeType="1" noTextEdit="1"/>
                </p:cNvSpPr>
                <p:nvPr/>
              </p:nvSpPr>
              <p:spPr>
                <a:xfrm>
                  <a:off x="592282" y="3681572"/>
                  <a:ext cx="7393825" cy="726967"/>
                </a:xfrm>
                <a:prstGeom prst="rect">
                  <a:avLst/>
                </a:prstGeom>
                <a:blipFill>
                  <a:blip r:embed="rId12"/>
                  <a:stretch>
                    <a:fillRect t="-19048" b="-33333"/>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F22B8F70-634E-B0DA-1A43-BF70DB030C7A}"/>
                </a:ext>
              </a:extLst>
            </p:cNvPr>
            <p:cNvCxnSpPr>
              <a:cxnSpLocks/>
            </p:cNvCxnSpPr>
            <p:nvPr/>
          </p:nvCxnSpPr>
          <p:spPr>
            <a:xfrm>
              <a:off x="1932495" y="3623638"/>
              <a:ext cx="478646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1" name="TextBox 30">
            <a:extLst>
              <a:ext uri="{FF2B5EF4-FFF2-40B4-BE49-F238E27FC236}">
                <a16:creationId xmlns:a16="http://schemas.microsoft.com/office/drawing/2014/main" id="{CDE793B3-BE15-2229-69BD-311B35FE6270}"/>
              </a:ext>
            </a:extLst>
          </p:cNvPr>
          <p:cNvSpPr txBox="1"/>
          <p:nvPr/>
        </p:nvSpPr>
        <p:spPr>
          <a:xfrm>
            <a:off x="0" y="6172200"/>
            <a:ext cx="1249060" cy="369332"/>
          </a:xfrm>
          <a:prstGeom prst="rect">
            <a:avLst/>
          </a:prstGeom>
          <a:noFill/>
        </p:spPr>
        <p:txBody>
          <a:bodyPr wrap="none" rtlCol="0">
            <a:spAutoFit/>
          </a:bodyPr>
          <a:lstStyle/>
          <a:p>
            <a:r>
              <a:rPr lang="en-US" dirty="0"/>
              <a:t>Skip-Rule:</a:t>
            </a:r>
          </a:p>
        </p:txBody>
      </p:sp>
    </p:spTree>
    <p:extLst>
      <p:ext uri="{BB962C8B-B14F-4D97-AF65-F5344CB8AC3E}">
        <p14:creationId xmlns:p14="http://schemas.microsoft.com/office/powerpoint/2010/main" val="418783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Soundness of type system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421087"/>
                <a:ext cx="8229601" cy="4525963"/>
              </a:xfrm>
            </p:spPr>
            <p:txBody>
              <a:bodyPr>
                <a:normAutofit/>
              </a:bodyPr>
              <a:lstStyle/>
              <a:p>
                <a:pPr marL="0" indent="0" algn="ctr">
                  <a:buNone/>
                </a:pPr>
                <a:endParaRPr lang="en-US" sz="3600" dirty="0">
                  <a:latin typeface="Symbol" charset="2"/>
                  <a:cs typeface="Symbol" charset="2"/>
                </a:endParaRPr>
              </a:p>
              <a:p>
                <a:pPr marL="0" indent="0" algn="ctr">
                  <a:buNone/>
                </a:pPr>
                <a:endParaRPr lang="en-US" sz="3600" dirty="0">
                  <a:latin typeface="Symbol" charset="2"/>
                  <a:cs typeface="Symbol" charset="2"/>
                </a:endParaRPr>
              </a:p>
              <a:p>
                <a:pPr marL="0" indent="0" algn="ctr">
                  <a:buNone/>
                </a:pPr>
                <a:r>
                  <a:rPr lang="en-US" sz="3600" dirty="0">
                    <a:latin typeface="Symbol" charset="2"/>
                    <a:cs typeface="Symbol" charset="2"/>
                  </a:rPr>
                  <a:t>G</a:t>
                </a:r>
                <a:r>
                  <a:rPr lang="en-US" sz="3600" dirty="0"/>
                  <a:t>,</a:t>
                </a:r>
                <a14:m>
                  <m:oMath xmlns:m="http://schemas.openxmlformats.org/officeDocument/2006/math">
                    <m:r>
                      <a:rPr lang="en-US" sz="3600" i="1">
                        <a:latin typeface="Cambria Math" panose="02040503050406030204" pitchFamily="18" charset="0"/>
                      </a:rPr>
                      <m:t>𝑐𝑡𝑥</m:t>
                    </m:r>
                  </m:oMath>
                </a14:m>
                <a:r>
                  <a:rPr lang="en-US" sz="3600" dirty="0"/>
                  <a:t> ⊢ </a:t>
                </a:r>
                <a:r>
                  <a:rPr lang="en-US" sz="3600" b="1" dirty="0">
                    <a:latin typeface="Courier New"/>
                    <a:cs typeface="Courier New"/>
                  </a:rPr>
                  <a:t>c </a:t>
                </a:r>
                <a:r>
                  <a:rPr lang="en-US" sz="3600" dirty="0"/>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a:t>
                </a:r>
                <a:r>
                  <a:rPr lang="en-US" sz="3600" b="1" dirty="0">
                    <a:latin typeface="Courier New"/>
                    <a:cs typeface="Courier New"/>
                  </a:rPr>
                  <a:t>c </a:t>
                </a:r>
                <a:r>
                  <a:rPr lang="en-US" sz="3600" dirty="0"/>
                  <a:t>satisfies NI</a:t>
                </a:r>
              </a:p>
              <a:p>
                <a:pPr marL="0" indent="0">
                  <a:buNone/>
                </a:pPr>
                <a:endParaRPr lang="en-US" sz="3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421087"/>
                <a:ext cx="8229601" cy="4525963"/>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2457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Type Checking</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CD47AE3-234B-1D9A-9B12-563BCE51A28F}"/>
                  </a:ext>
                </a:extLst>
              </p:cNvPr>
              <p:cNvSpPr>
                <a:spLocks noGrp="1"/>
              </p:cNvSpPr>
              <p:nvPr>
                <p:ph idx="1"/>
              </p:nvPr>
            </p:nvSpPr>
            <p:spPr/>
            <p:txBody>
              <a:bodyPr/>
              <a:lstStyle/>
              <a:p>
                <a:r>
                  <a:rPr lang="en-US" dirty="0"/>
                  <a:t>Assume </a:t>
                </a:r>
                <a14:m>
                  <m:oMath xmlns:m="http://schemas.openxmlformats.org/officeDocument/2006/math">
                    <m:r>
                      <m:rPr>
                        <m:sty m:val="p"/>
                      </m:rPr>
                      <a:rPr lang="en-US" b="0" i="0" smtClean="0">
                        <a:latin typeface="Cambria Math" panose="02040503050406030204" pitchFamily="18" charset="0"/>
                      </a:rPr>
                      <m:t>Γ</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𝐻</m:t>
                    </m:r>
                  </m:oMath>
                </a14:m>
                <a:r>
                  <a:rPr lang="en-US" dirty="0"/>
                  <a:t> and </a:t>
                </a:r>
                <a14:m>
                  <m:oMath xmlns:m="http://schemas.openxmlformats.org/officeDocument/2006/math">
                    <m:r>
                      <m:rPr>
                        <m:sty m:val="p"/>
                      </m:rPr>
                      <a:rPr lang="en-US" b="0" i="0" smtClean="0">
                        <a:latin typeface="Cambria Math" panose="02040503050406030204" pitchFamily="18" charset="0"/>
                      </a:rPr>
                      <m:t>Γ</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𝐻</m:t>
                    </m:r>
                  </m:oMath>
                </a14:m>
                <a:r>
                  <a:rPr lang="en-US" dirty="0"/>
                  <a:t>. Prove that the program </a:t>
                </a:r>
                <a:r>
                  <a:rPr lang="en-US" b="1" dirty="0">
                    <a:latin typeface="Courier New"/>
                    <a:cs typeface="Courier New"/>
                  </a:rPr>
                  <a:t>if(z&gt;0){x = 1;} else {x = 0;} </a:t>
                </a:r>
                <a:r>
                  <a:rPr lang="en-US" dirty="0"/>
                  <a:t>type checks (in a L context). </a:t>
                </a:r>
              </a:p>
            </p:txBody>
          </p:sp>
        </mc:Choice>
        <mc:Fallback xmlns="">
          <p:sp>
            <p:nvSpPr>
              <p:cNvPr id="4" name="Content Placeholder 3">
                <a:extLst>
                  <a:ext uri="{FF2B5EF4-FFF2-40B4-BE49-F238E27FC236}">
                    <a16:creationId xmlns:a16="http://schemas.microsoft.com/office/drawing/2014/main" id="{2CD47AE3-234B-1D9A-9B12-563BCE51A28F}"/>
                  </a:ext>
                </a:extLst>
              </p:cNvPr>
              <p:cNvSpPr>
                <a:spLocks noGrp="1" noRot="1" noChangeAspect="1" noMove="1" noResize="1" noEditPoints="1" noAdjustHandles="1" noChangeArrowheads="1" noChangeShapeType="1" noTextEdit="1"/>
              </p:cNvSpPr>
              <p:nvPr>
                <p:ph idx="1"/>
              </p:nvPr>
            </p:nvSpPr>
            <p:spPr>
              <a:blipFill>
                <a:blip r:embed="rId3"/>
                <a:stretch>
                  <a:fillRect l="-772" t="-1299" r="-10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8DFDE289-5B67-706A-5439-84A6E3D8878F}"/>
                  </a:ext>
                </a:extLst>
              </p:cNvPr>
              <p:cNvSpPr/>
              <p:nvPr/>
            </p:nvSpPr>
            <p:spPr>
              <a:xfrm>
                <a:off x="533400" y="5408260"/>
                <a:ext cx="7435950" cy="523220"/>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b="0" i="1" smtClean="0">
                        <a:solidFill>
                          <a:schemeClr val="accent2"/>
                        </a:solidFill>
                        <a:latin typeface="Cambria Math" panose="02040503050406030204" pitchFamily="18" charset="0"/>
                      </a:rPr>
                      <m:t>𝐿</m:t>
                    </m:r>
                  </m:oMath>
                </a14:m>
                <a:r>
                  <a:rPr lang="en-US" sz="2800" dirty="0"/>
                  <a:t> ⊢ </a:t>
                </a:r>
                <a:r>
                  <a:rPr lang="en-US" sz="2800" b="1" dirty="0">
                    <a:latin typeface="Courier New"/>
                    <a:cs typeface="Courier New"/>
                  </a:rPr>
                  <a:t>if(z&gt;0){x=1;} else{x-0;}</a:t>
                </a:r>
              </a:p>
            </p:txBody>
          </p:sp>
        </mc:Choice>
        <mc:Fallback>
          <p:sp>
            <p:nvSpPr>
              <p:cNvPr id="5" name="Rectangle 4">
                <a:extLst>
                  <a:ext uri="{FF2B5EF4-FFF2-40B4-BE49-F238E27FC236}">
                    <a16:creationId xmlns:a16="http://schemas.microsoft.com/office/drawing/2014/main" id="{8DFDE289-5B67-706A-5439-84A6E3D8878F}"/>
                  </a:ext>
                </a:extLst>
              </p:cNvPr>
              <p:cNvSpPr>
                <a:spLocks noRot="1" noChangeAspect="1" noMove="1" noResize="1" noEditPoints="1" noAdjustHandles="1" noChangeArrowheads="1" noChangeShapeType="1" noTextEdit="1"/>
              </p:cNvSpPr>
              <p:nvPr/>
            </p:nvSpPr>
            <p:spPr>
              <a:xfrm>
                <a:off x="533400" y="5408260"/>
                <a:ext cx="7435950" cy="523220"/>
              </a:xfrm>
              <a:prstGeom prst="rect">
                <a:avLst/>
              </a:prstGeom>
              <a:blipFill>
                <a:blip r:embed="rId4"/>
                <a:stretch>
                  <a:fillRect t="-18605" b="-30233"/>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7A2D4CEA-DFD2-7BC6-4EE9-FCE731EDDF36}"/>
              </a:ext>
            </a:extLst>
          </p:cNvPr>
          <p:cNvCxnSpPr>
            <a:cxnSpLocks/>
          </p:cNvCxnSpPr>
          <p:nvPr/>
        </p:nvCxnSpPr>
        <p:spPr>
          <a:xfrm>
            <a:off x="629819" y="5361722"/>
            <a:ext cx="79399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DB65965-BC7E-E9EE-1C5E-0CD42812A4B8}"/>
              </a:ext>
            </a:extLst>
          </p:cNvPr>
          <p:cNvSpPr txBox="1"/>
          <p:nvPr/>
        </p:nvSpPr>
        <p:spPr>
          <a:xfrm>
            <a:off x="533400" y="4800600"/>
            <a:ext cx="2057894" cy="400110"/>
          </a:xfrm>
          <a:prstGeom prst="rect">
            <a:avLst/>
          </a:prstGeom>
          <a:noFill/>
        </p:spPr>
        <p:txBody>
          <a:bodyPr wrap="square" rtlCol="0">
            <a:spAutoFit/>
          </a:bodyPr>
          <a:lstStyle/>
          <a:p>
            <a:r>
              <a:rPr lang="en-US" sz="2000" dirty="0">
                <a:latin typeface="Symbol" charset="2"/>
                <a:cs typeface="Symbol" charset="2"/>
              </a:rPr>
              <a:t>G</a:t>
            </a:r>
            <a:r>
              <a:rPr lang="en-US" sz="2000" dirty="0"/>
              <a:t> ⊢ </a:t>
            </a:r>
            <a:r>
              <a:rPr lang="en-US" sz="2000" b="1" dirty="0">
                <a:latin typeface="Courier New"/>
                <a:cs typeface="Courier New"/>
              </a:rPr>
              <a:t>z&gt;0</a:t>
            </a:r>
            <a:r>
              <a:rPr lang="en-US" sz="2000" dirty="0"/>
              <a:t> : </a:t>
            </a:r>
            <a:r>
              <a:rPr lang="en-US" sz="2000" dirty="0">
                <a:latin typeface="CronosPro-Regular" panose="020C0502030403020304" pitchFamily="34" charset="0"/>
              </a:rPr>
              <a:t>H</a:t>
            </a:r>
            <a:endParaRPr lang="en-US" sz="2000" dirty="0">
              <a:latin typeface="CronosPro-Regular" panose="020C0502030403020304" pitchFamily="34" charset="0"/>
              <a:cs typeface="Courier New"/>
            </a:endParaRP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58070C36-EF64-00CC-2359-91DA5FAF7DF6}"/>
                  </a:ext>
                </a:extLst>
              </p:cNvPr>
              <p:cNvSpPr/>
              <p:nvPr/>
            </p:nvSpPr>
            <p:spPr>
              <a:xfrm>
                <a:off x="2971800" y="4800600"/>
                <a:ext cx="2971800" cy="400110"/>
              </a:xfrm>
              <a:prstGeom prst="rect">
                <a:avLst/>
              </a:prstGeom>
            </p:spPr>
            <p:txBody>
              <a:bodyPr wrap="square">
                <a:spAutoFit/>
              </a:bodyPr>
              <a:lstStyle/>
              <a:p>
                <a:pPr marL="0" lvl="1" algn="ctr">
                  <a:tabLst>
                    <a:tab pos="964372" algn="l"/>
                  </a:tabLst>
                </a:pPr>
                <a:r>
                  <a:rPr lang="en-US" sz="2000" dirty="0">
                    <a:latin typeface="Symbol" charset="2"/>
                    <a:cs typeface="Symbol" charset="2"/>
                  </a:rPr>
                  <a:t>G</a:t>
                </a:r>
                <a:r>
                  <a:rPr lang="en-US" sz="2000" dirty="0"/>
                  <a:t>, </a:t>
                </a:r>
                <a14:m>
                  <m:oMath xmlns:m="http://schemas.openxmlformats.org/officeDocument/2006/math">
                    <m:r>
                      <a:rPr lang="en-US" sz="2000" i="1">
                        <a:solidFill>
                          <a:schemeClr val="accent2"/>
                        </a:solidFill>
                        <a:latin typeface="Cambria Math" panose="02040503050406030204" pitchFamily="18" charset="0"/>
                        <a:ea typeface="Cambria Math" panose="02040503050406030204" pitchFamily="18" charset="0"/>
                      </a:rPr>
                      <m:t>𝐻</m:t>
                    </m:r>
                  </m:oMath>
                </a14:m>
                <a:r>
                  <a:rPr lang="en-US" sz="2000" dirty="0"/>
                  <a:t>⊢ </a:t>
                </a:r>
                <a:r>
                  <a:rPr lang="en-US" sz="2000" b="1" dirty="0">
                    <a:latin typeface="Courier New"/>
                    <a:cs typeface="Courier New"/>
                  </a:rPr>
                  <a:t>x=1;</a:t>
                </a:r>
              </a:p>
            </p:txBody>
          </p:sp>
        </mc:Choice>
        <mc:Fallback>
          <p:sp>
            <p:nvSpPr>
              <p:cNvPr id="8" name="Rectangle 7">
                <a:extLst>
                  <a:ext uri="{FF2B5EF4-FFF2-40B4-BE49-F238E27FC236}">
                    <a16:creationId xmlns:a16="http://schemas.microsoft.com/office/drawing/2014/main" id="{58070C36-EF64-00CC-2359-91DA5FAF7DF6}"/>
                  </a:ext>
                </a:extLst>
              </p:cNvPr>
              <p:cNvSpPr>
                <a:spLocks noRot="1" noChangeAspect="1" noMove="1" noResize="1" noEditPoints="1" noAdjustHandles="1" noChangeArrowheads="1" noChangeShapeType="1" noTextEdit="1"/>
              </p:cNvSpPr>
              <p:nvPr/>
            </p:nvSpPr>
            <p:spPr>
              <a:xfrm>
                <a:off x="2971800" y="4800600"/>
                <a:ext cx="2971800" cy="400110"/>
              </a:xfrm>
              <a:prstGeom prst="rect">
                <a:avLst/>
              </a:prstGeom>
              <a:blipFill>
                <a:blip r:embed="rId5"/>
                <a:stretch>
                  <a:fillRect t="-15625" b="-2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225A9806-AF1F-3244-D7C7-059F1EAA7792}"/>
                  </a:ext>
                </a:extLst>
              </p:cNvPr>
              <p:cNvSpPr/>
              <p:nvPr/>
            </p:nvSpPr>
            <p:spPr>
              <a:xfrm>
                <a:off x="5902781" y="4800600"/>
                <a:ext cx="2893652" cy="400110"/>
              </a:xfrm>
              <a:prstGeom prst="rect">
                <a:avLst/>
              </a:prstGeom>
            </p:spPr>
            <p:txBody>
              <a:bodyPr wrap="square">
                <a:spAutoFit/>
              </a:bodyPr>
              <a:lstStyle/>
              <a:p>
                <a:pPr marL="0" lvl="1" algn="ctr">
                  <a:tabLst>
                    <a:tab pos="964372" algn="l"/>
                  </a:tabLst>
                </a:pPr>
                <a:r>
                  <a:rPr lang="en-US" sz="2000" dirty="0">
                    <a:latin typeface="Symbol" charset="2"/>
                    <a:cs typeface="Symbol" charset="2"/>
                  </a:rPr>
                  <a:t>G</a:t>
                </a:r>
                <a:r>
                  <a:rPr lang="en-US" sz="2000" dirty="0"/>
                  <a:t>,</a:t>
                </a:r>
                <a14:m>
                  <m:oMath xmlns:m="http://schemas.openxmlformats.org/officeDocument/2006/math">
                    <m:r>
                      <a:rPr lang="en-US" sz="2000" i="1">
                        <a:solidFill>
                          <a:schemeClr val="accent2"/>
                        </a:solidFill>
                        <a:latin typeface="Cambria Math" panose="02040503050406030204" pitchFamily="18" charset="0"/>
                        <a:ea typeface="Cambria Math" panose="02040503050406030204" pitchFamily="18" charset="0"/>
                      </a:rPr>
                      <m:t>𝐻</m:t>
                    </m:r>
                  </m:oMath>
                </a14:m>
                <a:r>
                  <a:rPr lang="en-US" sz="2000" dirty="0"/>
                  <a:t>⊢ </a:t>
                </a:r>
                <a:r>
                  <a:rPr lang="en-US" sz="2000" b="1" dirty="0">
                    <a:latin typeface="Courier New"/>
                    <a:cs typeface="Courier New"/>
                  </a:rPr>
                  <a:t>x=0;</a:t>
                </a:r>
              </a:p>
            </p:txBody>
          </p:sp>
        </mc:Choice>
        <mc:Fallback>
          <p:sp>
            <p:nvSpPr>
              <p:cNvPr id="9" name="Rectangle 8">
                <a:extLst>
                  <a:ext uri="{FF2B5EF4-FFF2-40B4-BE49-F238E27FC236}">
                    <a16:creationId xmlns:a16="http://schemas.microsoft.com/office/drawing/2014/main" id="{225A9806-AF1F-3244-D7C7-059F1EAA7792}"/>
                  </a:ext>
                </a:extLst>
              </p:cNvPr>
              <p:cNvSpPr>
                <a:spLocks noRot="1" noChangeAspect="1" noMove="1" noResize="1" noEditPoints="1" noAdjustHandles="1" noChangeArrowheads="1" noChangeShapeType="1" noTextEdit="1"/>
              </p:cNvSpPr>
              <p:nvPr/>
            </p:nvSpPr>
            <p:spPr>
              <a:xfrm>
                <a:off x="5902781" y="4800600"/>
                <a:ext cx="2893652" cy="400110"/>
              </a:xfrm>
              <a:prstGeom prst="rect">
                <a:avLst/>
              </a:prstGeom>
              <a:blipFill>
                <a:blip r:embed="rId6"/>
                <a:stretch>
                  <a:fillRect t="-15625" b="-2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9ADEDE12-9EA6-6129-8C60-D6C80E55B7E5}"/>
                  </a:ext>
                </a:extLst>
              </p:cNvPr>
              <p:cNvSpPr/>
              <p:nvPr/>
            </p:nvSpPr>
            <p:spPr>
              <a:xfrm>
                <a:off x="-304800" y="4245909"/>
                <a:ext cx="2057894"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z : </a:t>
                </a:r>
                <a14:m>
                  <m:oMath xmlns:m="http://schemas.openxmlformats.org/officeDocument/2006/math">
                    <m:r>
                      <m:rPr>
                        <m:sty m:val="p"/>
                      </m:rPr>
                      <a:rPr lang="en-US" sz="2000" b="0" i="0" smtClean="0">
                        <a:latin typeface="Cambria Math" panose="02040503050406030204" pitchFamily="18" charset="0"/>
                        <a:cs typeface="Courier New"/>
                      </a:rPr>
                      <m:t>H</m:t>
                    </m:r>
                  </m:oMath>
                </a14:m>
                <a:r>
                  <a:rPr lang="en-US" sz="2000" dirty="0"/>
                  <a:t> </a:t>
                </a:r>
                <a:endParaRPr lang="en-US" sz="2000" b="1" dirty="0">
                  <a:latin typeface="Courier New"/>
                  <a:cs typeface="Courier New"/>
                </a:endParaRPr>
              </a:p>
            </p:txBody>
          </p:sp>
        </mc:Choice>
        <mc:Fallback>
          <p:sp>
            <p:nvSpPr>
              <p:cNvPr id="10" name="Rectangle 9">
                <a:extLst>
                  <a:ext uri="{FF2B5EF4-FFF2-40B4-BE49-F238E27FC236}">
                    <a16:creationId xmlns:a16="http://schemas.microsoft.com/office/drawing/2014/main" id="{9ADEDE12-9EA6-6129-8C60-D6C80E55B7E5}"/>
                  </a:ext>
                </a:extLst>
              </p:cNvPr>
              <p:cNvSpPr>
                <a:spLocks noRot="1" noChangeAspect="1" noMove="1" noResize="1" noEditPoints="1" noAdjustHandles="1" noChangeArrowheads="1" noChangeShapeType="1" noTextEdit="1"/>
              </p:cNvSpPr>
              <p:nvPr/>
            </p:nvSpPr>
            <p:spPr>
              <a:xfrm>
                <a:off x="-304800" y="4245909"/>
                <a:ext cx="2057894" cy="400110"/>
              </a:xfrm>
              <a:prstGeom prst="rect">
                <a:avLst/>
              </a:prstGeom>
              <a:blipFill>
                <a:blip r:embed="rId7"/>
                <a:stretch>
                  <a:fillRect t="-15625" b="-281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3B4E4D6B-5DD0-B844-165E-4BC8B49FC1C1}"/>
                  </a:ext>
                </a:extLst>
              </p:cNvPr>
              <p:cNvSpPr/>
              <p:nvPr/>
            </p:nvSpPr>
            <p:spPr>
              <a:xfrm>
                <a:off x="1524000" y="4245909"/>
                <a:ext cx="1581122"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0 : </a:t>
                </a:r>
                <a14:m>
                  <m:oMath xmlns:m="http://schemas.openxmlformats.org/officeDocument/2006/math">
                    <m:r>
                      <m:rPr>
                        <m:sty m:val="p"/>
                      </m:rPr>
                      <a:rPr lang="en-US" sz="2000" b="0" i="0" smtClean="0">
                        <a:latin typeface="Cambria Math" panose="02040503050406030204" pitchFamily="18" charset="0"/>
                        <a:cs typeface="Courier New"/>
                      </a:rPr>
                      <m:t>L</m:t>
                    </m:r>
                  </m:oMath>
                </a14:m>
                <a:endParaRPr lang="en-US" sz="2000" dirty="0">
                  <a:latin typeface="Courier New"/>
                  <a:cs typeface="Courier New"/>
                </a:endParaRPr>
              </a:p>
            </p:txBody>
          </p:sp>
        </mc:Choice>
        <mc:Fallback>
          <p:sp>
            <p:nvSpPr>
              <p:cNvPr id="11" name="Rectangle 10">
                <a:extLst>
                  <a:ext uri="{FF2B5EF4-FFF2-40B4-BE49-F238E27FC236}">
                    <a16:creationId xmlns:a16="http://schemas.microsoft.com/office/drawing/2014/main" id="{3B4E4D6B-5DD0-B844-165E-4BC8B49FC1C1}"/>
                  </a:ext>
                </a:extLst>
              </p:cNvPr>
              <p:cNvSpPr>
                <a:spLocks noRot="1" noChangeAspect="1" noMove="1" noResize="1" noEditPoints="1" noAdjustHandles="1" noChangeArrowheads="1" noChangeShapeType="1" noTextEdit="1"/>
              </p:cNvSpPr>
              <p:nvPr/>
            </p:nvSpPr>
            <p:spPr>
              <a:xfrm>
                <a:off x="1524000" y="4245909"/>
                <a:ext cx="1581122" cy="400110"/>
              </a:xfrm>
              <a:prstGeom prst="rect">
                <a:avLst/>
              </a:prstGeom>
              <a:blipFill>
                <a:blip r:embed="rId8"/>
                <a:stretch>
                  <a:fillRect l="-2400" t="-15625" b="-28125"/>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C7E883E7-6CE9-0A99-79FB-3943A16AF886}"/>
              </a:ext>
            </a:extLst>
          </p:cNvPr>
          <p:cNvCxnSpPr>
            <a:cxnSpLocks/>
          </p:cNvCxnSpPr>
          <p:nvPr/>
        </p:nvCxnSpPr>
        <p:spPr>
          <a:xfrm>
            <a:off x="0" y="4245909"/>
            <a:ext cx="143236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AF6F146-318C-32F5-A8D7-3BC75F5FB0FD}"/>
              </a:ext>
            </a:extLst>
          </p:cNvPr>
          <p:cNvCxnSpPr>
            <a:cxnSpLocks/>
          </p:cNvCxnSpPr>
          <p:nvPr/>
        </p:nvCxnSpPr>
        <p:spPr>
          <a:xfrm>
            <a:off x="1524000" y="4262718"/>
            <a:ext cx="158112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F734063B-4BAC-5804-8E98-35B460BC59FA}"/>
                  </a:ext>
                </a:extLst>
              </p:cNvPr>
              <p:cNvSpPr/>
              <p:nvPr/>
            </p:nvSpPr>
            <p:spPr>
              <a:xfrm>
                <a:off x="0" y="3804704"/>
                <a:ext cx="1432367"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(z) = </a:t>
                </a:r>
                <a14:m>
                  <m:oMath xmlns:m="http://schemas.openxmlformats.org/officeDocument/2006/math">
                    <m:r>
                      <m:rPr>
                        <m:sty m:val="p"/>
                      </m:rPr>
                      <a:rPr lang="en-US" sz="2000" b="0" i="0" smtClean="0">
                        <a:latin typeface="Cambria Math" panose="02040503050406030204" pitchFamily="18" charset="0"/>
                        <a:cs typeface="Courier New"/>
                      </a:rPr>
                      <m:t>H</m:t>
                    </m:r>
                  </m:oMath>
                </a14:m>
                <a:endParaRPr lang="en-US" sz="2000" dirty="0">
                  <a:latin typeface="Courier New"/>
                  <a:cs typeface="Courier New"/>
                </a:endParaRPr>
              </a:p>
            </p:txBody>
          </p:sp>
        </mc:Choice>
        <mc:Fallback>
          <p:sp>
            <p:nvSpPr>
              <p:cNvPr id="14" name="Rectangle 13">
                <a:extLst>
                  <a:ext uri="{FF2B5EF4-FFF2-40B4-BE49-F238E27FC236}">
                    <a16:creationId xmlns:a16="http://schemas.microsoft.com/office/drawing/2014/main" id="{F734063B-4BAC-5804-8E98-35B460BC59FA}"/>
                  </a:ext>
                </a:extLst>
              </p:cNvPr>
              <p:cNvSpPr>
                <a:spLocks noRot="1" noChangeAspect="1" noMove="1" noResize="1" noEditPoints="1" noAdjustHandles="1" noChangeArrowheads="1" noChangeShapeType="1" noTextEdit="1"/>
              </p:cNvSpPr>
              <p:nvPr/>
            </p:nvSpPr>
            <p:spPr>
              <a:xfrm>
                <a:off x="0" y="3804704"/>
                <a:ext cx="1432367" cy="400110"/>
              </a:xfrm>
              <a:prstGeom prst="rect">
                <a:avLst/>
              </a:prstGeom>
              <a:blipFill>
                <a:blip r:embed="rId9"/>
                <a:stretch>
                  <a:fillRect l="-4425" t="-15152" b="-24242"/>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9FDCCC83-483B-62F5-0A4A-8F948C7E21EF}"/>
              </a:ext>
            </a:extLst>
          </p:cNvPr>
          <p:cNvCxnSpPr>
            <a:cxnSpLocks/>
          </p:cNvCxnSpPr>
          <p:nvPr/>
        </p:nvCxnSpPr>
        <p:spPr>
          <a:xfrm>
            <a:off x="0" y="4724400"/>
            <a:ext cx="310512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0167995A-8C7A-DA36-5837-2543C72FB5F5}"/>
              </a:ext>
            </a:extLst>
          </p:cNvPr>
          <p:cNvSpPr txBox="1"/>
          <p:nvPr/>
        </p:nvSpPr>
        <p:spPr>
          <a:xfrm>
            <a:off x="3352800" y="4267200"/>
            <a:ext cx="1081849" cy="400110"/>
          </a:xfrm>
          <a:prstGeom prst="rect">
            <a:avLst/>
          </a:prstGeom>
          <a:noFill/>
        </p:spPr>
        <p:txBody>
          <a:bodyPr wrap="square" rtlCol="0">
            <a:spAutoFit/>
          </a:bodyPr>
          <a:lstStyle/>
          <a:p>
            <a:r>
              <a:rPr lang="en-US" sz="2000" dirty="0">
                <a:latin typeface="Symbol" charset="2"/>
                <a:cs typeface="Symbol" charset="2"/>
              </a:rPr>
              <a:t>G</a:t>
            </a:r>
            <a:r>
              <a:rPr lang="en-US" sz="2000" dirty="0"/>
              <a:t> ⊢ </a:t>
            </a:r>
            <a:r>
              <a:rPr lang="en-US" sz="2000" b="1" dirty="0">
                <a:latin typeface="Courier New"/>
                <a:cs typeface="Courier New"/>
              </a:rPr>
              <a:t>1</a:t>
            </a:r>
            <a:r>
              <a:rPr lang="en-US" sz="2000" dirty="0"/>
              <a:t>: </a:t>
            </a:r>
            <a:r>
              <a:rPr lang="en-US" sz="2000" dirty="0">
                <a:latin typeface="CronosPro-Regular" panose="020C0502030403020304" pitchFamily="34" charset="0"/>
              </a:rPr>
              <a:t>L</a:t>
            </a:r>
            <a:endParaRPr lang="en-US" sz="2000" dirty="0">
              <a:latin typeface="CronosPro-Regular" panose="020C0502030403020304" pitchFamily="34" charset="0"/>
              <a:cs typeface="Courier New"/>
            </a:endParaRPr>
          </a:p>
        </p:txBody>
      </p:sp>
      <mc:AlternateContent xmlns:mc="http://schemas.openxmlformats.org/markup-compatibility/2006">
        <mc:Choice xmlns:a14="http://schemas.microsoft.com/office/drawing/2010/main" Requires="a14">
          <p:sp>
            <p:nvSpPr>
              <p:cNvPr id="26" name="TextBox 25">
                <a:extLst>
                  <a:ext uri="{FF2B5EF4-FFF2-40B4-BE49-F238E27FC236}">
                    <a16:creationId xmlns:a16="http://schemas.microsoft.com/office/drawing/2014/main" id="{594D5BFC-A001-3A66-0D76-6C2D34E64907}"/>
                  </a:ext>
                </a:extLst>
              </p:cNvPr>
              <p:cNvSpPr txBox="1"/>
              <p:nvPr/>
            </p:nvSpPr>
            <p:spPr>
              <a:xfrm>
                <a:off x="4648200" y="4267200"/>
                <a:ext cx="1345355" cy="400110"/>
              </a:xfrm>
              <a:prstGeom prst="rect">
                <a:avLst/>
              </a:prstGeom>
              <a:noFill/>
            </p:spPr>
            <p:txBody>
              <a:bodyPr wrap="square" rtlCol="0">
                <a:spAutoFit/>
              </a:bodyPr>
              <a:lstStyle/>
              <a:p>
                <a14:m>
                  <m:oMath xmlns:m="http://schemas.openxmlformats.org/officeDocument/2006/math">
                    <m:r>
                      <a:rPr lang="en-US" sz="2000" b="0" i="1" smtClean="0">
                        <a:solidFill>
                          <a:schemeClr val="accent2"/>
                        </a:solidFill>
                        <a:latin typeface="Cambria Math" panose="02040503050406030204" pitchFamily="18" charset="0"/>
                        <a:ea typeface="Cambria Math" panose="02040503050406030204" pitchFamily="18" charset="0"/>
                      </a:rPr>
                      <m:t>𝐻</m:t>
                    </m:r>
                    <m:r>
                      <a:rPr lang="en-US" sz="2000" i="1" smtClean="0">
                        <a:solidFill>
                          <a:schemeClr val="accent2"/>
                        </a:solidFill>
                        <a:latin typeface="Cambria Math" panose="02040503050406030204" pitchFamily="18" charset="0"/>
                        <a:ea typeface="Cambria Math" panose="02040503050406030204" pitchFamily="18" charset="0"/>
                      </a:rPr>
                      <m:t>⊑</m:t>
                    </m:r>
                  </m:oMath>
                </a14:m>
                <a:r>
                  <a:rPr lang="en-US" sz="2000" dirty="0">
                    <a:solidFill>
                      <a:schemeClr val="tx1"/>
                    </a:solidFill>
                    <a:latin typeface="Symbol" charset="2"/>
                    <a:cs typeface="Symbol" charset="2"/>
                  </a:rPr>
                  <a:t> G</a:t>
                </a:r>
                <a:r>
                  <a:rPr lang="en-US" sz="2000" b="1" dirty="0">
                    <a:solidFill>
                      <a:schemeClr val="tx1"/>
                    </a:solidFill>
                    <a:latin typeface="Courier New"/>
                    <a:cs typeface="Courier New"/>
                  </a:rPr>
                  <a:t>(x)</a:t>
                </a:r>
              </a:p>
            </p:txBody>
          </p:sp>
        </mc:Choice>
        <mc:Fallback>
          <p:sp>
            <p:nvSpPr>
              <p:cNvPr id="26" name="TextBox 25">
                <a:extLst>
                  <a:ext uri="{FF2B5EF4-FFF2-40B4-BE49-F238E27FC236}">
                    <a16:creationId xmlns:a16="http://schemas.microsoft.com/office/drawing/2014/main" id="{594D5BFC-A001-3A66-0D76-6C2D34E64907}"/>
                  </a:ext>
                </a:extLst>
              </p:cNvPr>
              <p:cNvSpPr txBox="1">
                <a:spLocks noRot="1" noChangeAspect="1" noMove="1" noResize="1" noEditPoints="1" noAdjustHandles="1" noChangeArrowheads="1" noChangeShapeType="1" noTextEdit="1"/>
              </p:cNvSpPr>
              <p:nvPr/>
            </p:nvSpPr>
            <p:spPr>
              <a:xfrm>
                <a:off x="4648200" y="4267200"/>
                <a:ext cx="1345355" cy="400110"/>
              </a:xfrm>
              <a:prstGeom prst="rect">
                <a:avLst/>
              </a:prstGeom>
              <a:blipFill>
                <a:blip r:embed="rId10"/>
                <a:stretch>
                  <a:fillRect t="-15625" r="-2830" b="-25000"/>
                </a:stretch>
              </a:blipFill>
            </p:spPr>
            <p:txBody>
              <a:bodyPr/>
              <a:lstStyle/>
              <a:p>
                <a:r>
                  <a:rPr lang="en-US">
                    <a:noFill/>
                  </a:rPr>
                  <a:t> </a:t>
                </a:r>
              </a:p>
            </p:txBody>
          </p:sp>
        </mc:Fallback>
      </mc:AlternateContent>
      <p:cxnSp>
        <p:nvCxnSpPr>
          <p:cNvPr id="27" name="Straight Connector 26">
            <a:extLst>
              <a:ext uri="{FF2B5EF4-FFF2-40B4-BE49-F238E27FC236}">
                <a16:creationId xmlns:a16="http://schemas.microsoft.com/office/drawing/2014/main" id="{37324502-12E2-F8FF-2AC1-CA3E705823E1}"/>
              </a:ext>
            </a:extLst>
          </p:cNvPr>
          <p:cNvCxnSpPr>
            <a:cxnSpLocks/>
          </p:cNvCxnSpPr>
          <p:nvPr/>
        </p:nvCxnSpPr>
        <p:spPr>
          <a:xfrm>
            <a:off x="3169526" y="4707591"/>
            <a:ext cx="273325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D7DD04E4-8F89-B39F-641A-B0FDA4C02D8E}"/>
              </a:ext>
            </a:extLst>
          </p:cNvPr>
          <p:cNvSpPr txBox="1"/>
          <p:nvPr/>
        </p:nvSpPr>
        <p:spPr>
          <a:xfrm>
            <a:off x="6324600" y="4267200"/>
            <a:ext cx="1081849" cy="400110"/>
          </a:xfrm>
          <a:prstGeom prst="rect">
            <a:avLst/>
          </a:prstGeom>
          <a:noFill/>
        </p:spPr>
        <p:txBody>
          <a:bodyPr wrap="square" rtlCol="0">
            <a:spAutoFit/>
          </a:bodyPr>
          <a:lstStyle/>
          <a:p>
            <a:r>
              <a:rPr lang="en-US" sz="2000" dirty="0">
                <a:latin typeface="Symbol" charset="2"/>
                <a:cs typeface="Symbol" charset="2"/>
              </a:rPr>
              <a:t>G</a:t>
            </a:r>
            <a:r>
              <a:rPr lang="en-US" sz="2000" dirty="0"/>
              <a:t> ⊢ </a:t>
            </a:r>
            <a:r>
              <a:rPr lang="en-US" sz="2000" b="1" dirty="0">
                <a:latin typeface="Courier New"/>
                <a:cs typeface="Courier New"/>
              </a:rPr>
              <a:t>0</a:t>
            </a:r>
            <a:r>
              <a:rPr lang="en-US" sz="2000" dirty="0"/>
              <a:t>: </a:t>
            </a:r>
            <a:r>
              <a:rPr lang="en-US" sz="2000" dirty="0">
                <a:latin typeface="CronosPro-Regular" panose="020C0502030403020304" pitchFamily="34" charset="0"/>
              </a:rPr>
              <a:t>L</a:t>
            </a:r>
            <a:endParaRPr lang="en-US" sz="2000" dirty="0">
              <a:latin typeface="CronosPro-Regular" panose="020C0502030403020304" pitchFamily="34" charset="0"/>
              <a:cs typeface="Courier New"/>
            </a:endParaRPr>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E9BB5D0E-8036-B23C-C5FF-B500F1FE3B21}"/>
                  </a:ext>
                </a:extLst>
              </p:cNvPr>
              <p:cNvSpPr txBox="1"/>
              <p:nvPr/>
            </p:nvSpPr>
            <p:spPr>
              <a:xfrm>
                <a:off x="7620000" y="4267200"/>
                <a:ext cx="1345355" cy="400110"/>
              </a:xfrm>
              <a:prstGeom prst="rect">
                <a:avLst/>
              </a:prstGeom>
              <a:noFill/>
            </p:spPr>
            <p:txBody>
              <a:bodyPr wrap="square" rtlCol="0">
                <a:spAutoFit/>
              </a:bodyPr>
              <a:lstStyle/>
              <a:p>
                <a14:m>
                  <m:oMath xmlns:m="http://schemas.openxmlformats.org/officeDocument/2006/math">
                    <m:r>
                      <a:rPr lang="en-US" sz="2000" b="0" i="1" smtClean="0">
                        <a:solidFill>
                          <a:schemeClr val="accent2"/>
                        </a:solidFill>
                        <a:latin typeface="Cambria Math" panose="02040503050406030204" pitchFamily="18" charset="0"/>
                        <a:ea typeface="Cambria Math" panose="02040503050406030204" pitchFamily="18" charset="0"/>
                      </a:rPr>
                      <m:t>𝐻</m:t>
                    </m:r>
                    <m:r>
                      <a:rPr lang="en-US" sz="2000" i="1" smtClean="0">
                        <a:solidFill>
                          <a:schemeClr val="accent2"/>
                        </a:solidFill>
                        <a:latin typeface="Cambria Math" panose="02040503050406030204" pitchFamily="18" charset="0"/>
                        <a:ea typeface="Cambria Math" panose="02040503050406030204" pitchFamily="18" charset="0"/>
                      </a:rPr>
                      <m:t>⊑</m:t>
                    </m:r>
                  </m:oMath>
                </a14:m>
                <a:r>
                  <a:rPr lang="en-US" sz="2000" dirty="0">
                    <a:solidFill>
                      <a:schemeClr val="tx1"/>
                    </a:solidFill>
                    <a:latin typeface="Symbol" charset="2"/>
                    <a:cs typeface="Symbol" charset="2"/>
                  </a:rPr>
                  <a:t> G</a:t>
                </a:r>
                <a:r>
                  <a:rPr lang="en-US" sz="2000" b="1" dirty="0">
                    <a:solidFill>
                      <a:schemeClr val="tx1"/>
                    </a:solidFill>
                    <a:latin typeface="Courier New"/>
                    <a:cs typeface="Courier New"/>
                  </a:rPr>
                  <a:t>(x)</a:t>
                </a:r>
              </a:p>
            </p:txBody>
          </p:sp>
        </mc:Choice>
        <mc:Fallback>
          <p:sp>
            <p:nvSpPr>
              <p:cNvPr id="35" name="TextBox 34">
                <a:extLst>
                  <a:ext uri="{FF2B5EF4-FFF2-40B4-BE49-F238E27FC236}">
                    <a16:creationId xmlns:a16="http://schemas.microsoft.com/office/drawing/2014/main" id="{E9BB5D0E-8036-B23C-C5FF-B500F1FE3B21}"/>
                  </a:ext>
                </a:extLst>
              </p:cNvPr>
              <p:cNvSpPr txBox="1">
                <a:spLocks noRot="1" noChangeAspect="1" noMove="1" noResize="1" noEditPoints="1" noAdjustHandles="1" noChangeArrowheads="1" noChangeShapeType="1" noTextEdit="1"/>
              </p:cNvSpPr>
              <p:nvPr/>
            </p:nvSpPr>
            <p:spPr>
              <a:xfrm>
                <a:off x="7620000" y="4267200"/>
                <a:ext cx="1345355" cy="400110"/>
              </a:xfrm>
              <a:prstGeom prst="rect">
                <a:avLst/>
              </a:prstGeom>
              <a:blipFill>
                <a:blip r:embed="rId11"/>
                <a:stretch>
                  <a:fillRect t="-15625" r="-935" b="-25000"/>
                </a:stretch>
              </a:blipFill>
            </p:spPr>
            <p:txBody>
              <a:bodyPr/>
              <a:lstStyle/>
              <a:p>
                <a:r>
                  <a:rPr lang="en-US">
                    <a:noFill/>
                  </a:rPr>
                  <a:t> </a:t>
                </a:r>
              </a:p>
            </p:txBody>
          </p:sp>
        </mc:Fallback>
      </mc:AlternateContent>
      <p:cxnSp>
        <p:nvCxnSpPr>
          <p:cNvPr id="36" name="Straight Connector 35">
            <a:extLst>
              <a:ext uri="{FF2B5EF4-FFF2-40B4-BE49-F238E27FC236}">
                <a16:creationId xmlns:a16="http://schemas.microsoft.com/office/drawing/2014/main" id="{FBAC6118-794A-76D0-62D4-0A97E2B580C5}"/>
              </a:ext>
            </a:extLst>
          </p:cNvPr>
          <p:cNvCxnSpPr>
            <a:cxnSpLocks/>
          </p:cNvCxnSpPr>
          <p:nvPr/>
        </p:nvCxnSpPr>
        <p:spPr>
          <a:xfrm>
            <a:off x="6141326" y="4707591"/>
            <a:ext cx="273325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D70FCE2B-23BB-350F-04C1-F067F3F25021}"/>
              </a:ext>
            </a:extLst>
          </p:cNvPr>
          <p:cNvSpPr/>
          <p:nvPr/>
        </p:nvSpPr>
        <p:spPr>
          <a:xfrm>
            <a:off x="-152400" y="3352800"/>
            <a:ext cx="9296400" cy="3124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405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4" grpId="0"/>
      <p:bldP spid="25" grpId="0"/>
      <p:bldP spid="26" grpId="0"/>
      <p:bldP spid="34" grpId="0"/>
      <p:bldP spid="35" grpId="0"/>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Type Checking</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2CD47AE3-234B-1D9A-9B12-563BCE51A28F}"/>
                  </a:ext>
                </a:extLst>
              </p:cNvPr>
              <p:cNvSpPr>
                <a:spLocks noGrp="1"/>
              </p:cNvSpPr>
              <p:nvPr>
                <p:ph idx="1"/>
              </p:nvPr>
            </p:nvSpPr>
            <p:spPr>
              <a:xfrm>
                <a:off x="457200" y="1600200"/>
                <a:ext cx="8686800" cy="4876800"/>
              </a:xfrm>
            </p:spPr>
            <p:txBody>
              <a:bodyPr/>
              <a:lstStyle/>
              <a:p>
                <a:r>
                  <a:rPr lang="en-US" dirty="0"/>
                  <a:t>Assume </a:t>
                </a:r>
                <a14:m>
                  <m:oMath xmlns:m="http://schemas.openxmlformats.org/officeDocument/2006/math">
                    <m:r>
                      <m:rPr>
                        <m:sty m:val="p"/>
                      </m:rPr>
                      <a:rPr lang="en-US" b="0" i="0" smtClean="0">
                        <a:latin typeface="Cambria Math" panose="02040503050406030204" pitchFamily="18" charset="0"/>
                      </a:rPr>
                      <m:t>Γ</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𝐿</m:t>
                    </m:r>
                  </m:oMath>
                </a14:m>
                <a:r>
                  <a:rPr lang="en-US" dirty="0"/>
                  <a:t> and </a:t>
                </a:r>
                <a14:m>
                  <m:oMath xmlns:m="http://schemas.openxmlformats.org/officeDocument/2006/math">
                    <m:r>
                      <m:rPr>
                        <m:sty m:val="p"/>
                      </m:rPr>
                      <a:rPr lang="en-US" b="0" i="0" smtClean="0">
                        <a:latin typeface="Cambria Math" panose="02040503050406030204" pitchFamily="18" charset="0"/>
                      </a:rPr>
                      <m:t>Γ</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r>
                      <a:rPr lang="en-US" b="0" i="1" smtClean="0">
                        <a:latin typeface="Cambria Math" panose="02040503050406030204" pitchFamily="18" charset="0"/>
                      </a:rPr>
                      <m:t>𝐻</m:t>
                    </m:r>
                  </m:oMath>
                </a14:m>
                <a:r>
                  <a:rPr lang="en-US" dirty="0"/>
                  <a:t>. Try to prove that the program </a:t>
                </a:r>
                <a:r>
                  <a:rPr lang="en-US" b="1" dirty="0">
                    <a:latin typeface="Courier New"/>
                    <a:cs typeface="Courier New"/>
                  </a:rPr>
                  <a:t>if(z&gt;0){x = 1;} else {x = 0;} </a:t>
                </a:r>
                <a:r>
                  <a:rPr lang="en-US" dirty="0"/>
                  <a:t>type checks (in a L context). </a:t>
                </a:r>
              </a:p>
            </p:txBody>
          </p:sp>
        </mc:Choice>
        <mc:Fallback>
          <p:sp>
            <p:nvSpPr>
              <p:cNvPr id="4" name="Content Placeholder 3">
                <a:extLst>
                  <a:ext uri="{FF2B5EF4-FFF2-40B4-BE49-F238E27FC236}">
                    <a16:creationId xmlns:a16="http://schemas.microsoft.com/office/drawing/2014/main" id="{2CD47AE3-234B-1D9A-9B12-563BCE51A28F}"/>
                  </a:ext>
                </a:extLst>
              </p:cNvPr>
              <p:cNvSpPr>
                <a:spLocks noGrp="1" noRot="1" noChangeAspect="1" noMove="1" noResize="1" noEditPoints="1" noAdjustHandles="1" noChangeArrowheads="1" noChangeShapeType="1" noTextEdit="1"/>
              </p:cNvSpPr>
              <p:nvPr>
                <p:ph idx="1"/>
              </p:nvPr>
            </p:nvSpPr>
            <p:spPr>
              <a:xfrm>
                <a:off x="457200" y="1600200"/>
                <a:ext cx="8686800" cy="4876800"/>
              </a:xfrm>
              <a:blipFill>
                <a:blip r:embed="rId3"/>
                <a:stretch>
                  <a:fillRect l="-731" t="-1299" r="-20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16434006-5472-2758-4BBA-5AC5B5165335}"/>
                  </a:ext>
                </a:extLst>
              </p:cNvPr>
              <p:cNvSpPr/>
              <p:nvPr/>
            </p:nvSpPr>
            <p:spPr>
              <a:xfrm>
                <a:off x="533400" y="5408260"/>
                <a:ext cx="7435950" cy="523220"/>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b="0" i="1" smtClean="0">
                        <a:solidFill>
                          <a:schemeClr val="accent2"/>
                        </a:solidFill>
                        <a:latin typeface="Cambria Math" panose="02040503050406030204" pitchFamily="18" charset="0"/>
                      </a:rPr>
                      <m:t>𝐿</m:t>
                    </m:r>
                  </m:oMath>
                </a14:m>
                <a:r>
                  <a:rPr lang="en-US" sz="2800" dirty="0"/>
                  <a:t> ⊢ </a:t>
                </a:r>
                <a:r>
                  <a:rPr lang="en-US" sz="2800" b="1" dirty="0">
                    <a:latin typeface="Courier New"/>
                    <a:cs typeface="Courier New"/>
                  </a:rPr>
                  <a:t>if(z&gt;0){x=1;} else{x-0;}</a:t>
                </a:r>
              </a:p>
            </p:txBody>
          </p:sp>
        </mc:Choice>
        <mc:Fallback>
          <p:sp>
            <p:nvSpPr>
              <p:cNvPr id="3" name="Rectangle 2">
                <a:extLst>
                  <a:ext uri="{FF2B5EF4-FFF2-40B4-BE49-F238E27FC236}">
                    <a16:creationId xmlns:a16="http://schemas.microsoft.com/office/drawing/2014/main" id="{16434006-5472-2758-4BBA-5AC5B5165335}"/>
                  </a:ext>
                </a:extLst>
              </p:cNvPr>
              <p:cNvSpPr>
                <a:spLocks noRot="1" noChangeAspect="1" noMove="1" noResize="1" noEditPoints="1" noAdjustHandles="1" noChangeArrowheads="1" noChangeShapeType="1" noTextEdit="1"/>
              </p:cNvSpPr>
              <p:nvPr/>
            </p:nvSpPr>
            <p:spPr>
              <a:xfrm>
                <a:off x="533400" y="5408260"/>
                <a:ext cx="7435950" cy="523220"/>
              </a:xfrm>
              <a:prstGeom prst="rect">
                <a:avLst/>
              </a:prstGeom>
              <a:blipFill>
                <a:blip r:embed="rId4"/>
                <a:stretch>
                  <a:fillRect t="-18605" b="-30233"/>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92BBBAD3-7F1D-D0F1-8FB5-7FE253FF2A46}"/>
              </a:ext>
            </a:extLst>
          </p:cNvPr>
          <p:cNvCxnSpPr>
            <a:cxnSpLocks/>
          </p:cNvCxnSpPr>
          <p:nvPr/>
        </p:nvCxnSpPr>
        <p:spPr>
          <a:xfrm>
            <a:off x="629819" y="5361722"/>
            <a:ext cx="793996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2FA9F7D-ABAF-8040-FDBC-7DEE1D9E52AC}"/>
              </a:ext>
            </a:extLst>
          </p:cNvPr>
          <p:cNvSpPr txBox="1"/>
          <p:nvPr/>
        </p:nvSpPr>
        <p:spPr>
          <a:xfrm>
            <a:off x="533400" y="4800600"/>
            <a:ext cx="2057894" cy="400110"/>
          </a:xfrm>
          <a:prstGeom prst="rect">
            <a:avLst/>
          </a:prstGeom>
          <a:noFill/>
        </p:spPr>
        <p:txBody>
          <a:bodyPr wrap="square" rtlCol="0">
            <a:spAutoFit/>
          </a:bodyPr>
          <a:lstStyle/>
          <a:p>
            <a:r>
              <a:rPr lang="en-US" sz="2000" dirty="0">
                <a:latin typeface="Symbol" charset="2"/>
                <a:cs typeface="Symbol" charset="2"/>
              </a:rPr>
              <a:t>G</a:t>
            </a:r>
            <a:r>
              <a:rPr lang="en-US" sz="2000" dirty="0"/>
              <a:t> ⊢ </a:t>
            </a:r>
            <a:r>
              <a:rPr lang="en-US" sz="2000" b="1" dirty="0">
                <a:latin typeface="Courier New"/>
                <a:cs typeface="Courier New"/>
              </a:rPr>
              <a:t>z&gt;0</a:t>
            </a:r>
            <a:r>
              <a:rPr lang="en-US" sz="2000" dirty="0"/>
              <a:t> : </a:t>
            </a:r>
            <a:r>
              <a:rPr lang="en-US" sz="2000" dirty="0">
                <a:latin typeface="CronosPro-Regular" panose="020C0502030403020304" pitchFamily="34" charset="0"/>
              </a:rPr>
              <a:t>H</a:t>
            </a:r>
            <a:endParaRPr lang="en-US" sz="2000" dirty="0">
              <a:latin typeface="CronosPro-Regular" panose="020C0502030403020304" pitchFamily="34" charset="0"/>
              <a:cs typeface="Courier New"/>
            </a:endParaRP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DB9B8494-DD59-5322-79D3-DD9D6EDC0489}"/>
                  </a:ext>
                </a:extLst>
              </p:cNvPr>
              <p:cNvSpPr/>
              <p:nvPr/>
            </p:nvSpPr>
            <p:spPr>
              <a:xfrm>
                <a:off x="2971800" y="4800600"/>
                <a:ext cx="2971800" cy="400110"/>
              </a:xfrm>
              <a:prstGeom prst="rect">
                <a:avLst/>
              </a:prstGeom>
            </p:spPr>
            <p:txBody>
              <a:bodyPr wrap="square">
                <a:spAutoFit/>
              </a:bodyPr>
              <a:lstStyle/>
              <a:p>
                <a:pPr marL="0" lvl="1" algn="ctr">
                  <a:tabLst>
                    <a:tab pos="964372" algn="l"/>
                  </a:tabLst>
                </a:pPr>
                <a:r>
                  <a:rPr lang="en-US" sz="2000" dirty="0">
                    <a:latin typeface="Symbol" charset="2"/>
                    <a:cs typeface="Symbol" charset="2"/>
                  </a:rPr>
                  <a:t>G</a:t>
                </a:r>
                <a:r>
                  <a:rPr lang="en-US" sz="2000" dirty="0"/>
                  <a:t>, </a:t>
                </a:r>
                <a14:m>
                  <m:oMath xmlns:m="http://schemas.openxmlformats.org/officeDocument/2006/math">
                    <m:r>
                      <a:rPr lang="en-US" sz="2000" b="0" i="1" smtClean="0">
                        <a:solidFill>
                          <a:schemeClr val="accent2"/>
                        </a:solidFill>
                        <a:latin typeface="Cambria Math" panose="02040503050406030204" pitchFamily="18" charset="0"/>
                        <a:ea typeface="Cambria Math" panose="02040503050406030204" pitchFamily="18" charset="0"/>
                      </a:rPr>
                      <m:t>𝐻</m:t>
                    </m:r>
                  </m:oMath>
                </a14:m>
                <a:r>
                  <a:rPr lang="en-US" sz="2000" dirty="0"/>
                  <a:t>⊢ </a:t>
                </a:r>
                <a:r>
                  <a:rPr lang="en-US" sz="2000" b="1" dirty="0">
                    <a:latin typeface="Courier New"/>
                    <a:cs typeface="Courier New"/>
                  </a:rPr>
                  <a:t>x=1;</a:t>
                </a:r>
              </a:p>
            </p:txBody>
          </p:sp>
        </mc:Choice>
        <mc:Fallback>
          <p:sp>
            <p:nvSpPr>
              <p:cNvPr id="7" name="Rectangle 6">
                <a:extLst>
                  <a:ext uri="{FF2B5EF4-FFF2-40B4-BE49-F238E27FC236}">
                    <a16:creationId xmlns:a16="http://schemas.microsoft.com/office/drawing/2014/main" id="{DB9B8494-DD59-5322-79D3-DD9D6EDC0489}"/>
                  </a:ext>
                </a:extLst>
              </p:cNvPr>
              <p:cNvSpPr>
                <a:spLocks noRot="1" noChangeAspect="1" noMove="1" noResize="1" noEditPoints="1" noAdjustHandles="1" noChangeArrowheads="1" noChangeShapeType="1" noTextEdit="1"/>
              </p:cNvSpPr>
              <p:nvPr/>
            </p:nvSpPr>
            <p:spPr>
              <a:xfrm>
                <a:off x="2971800" y="4800600"/>
                <a:ext cx="2971800" cy="400110"/>
              </a:xfrm>
              <a:prstGeom prst="rect">
                <a:avLst/>
              </a:prstGeom>
              <a:blipFill>
                <a:blip r:embed="rId5"/>
                <a:stretch>
                  <a:fillRect t="-15625" b="-2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1AF4B120-F58C-14EA-5C91-6CD5F801DF38}"/>
                  </a:ext>
                </a:extLst>
              </p:cNvPr>
              <p:cNvSpPr/>
              <p:nvPr/>
            </p:nvSpPr>
            <p:spPr>
              <a:xfrm>
                <a:off x="-304800" y="4245909"/>
                <a:ext cx="2057894"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z : </a:t>
                </a:r>
                <a14:m>
                  <m:oMath xmlns:m="http://schemas.openxmlformats.org/officeDocument/2006/math">
                    <m:r>
                      <m:rPr>
                        <m:sty m:val="p"/>
                      </m:rPr>
                      <a:rPr lang="en-US" sz="2000" b="0" i="0" smtClean="0">
                        <a:latin typeface="Cambria Math" panose="02040503050406030204" pitchFamily="18" charset="0"/>
                        <a:cs typeface="Courier New"/>
                      </a:rPr>
                      <m:t>H</m:t>
                    </m:r>
                  </m:oMath>
                </a14:m>
                <a:r>
                  <a:rPr lang="en-US" sz="2000" dirty="0"/>
                  <a:t> </a:t>
                </a:r>
                <a:endParaRPr lang="en-US" sz="2000" b="1" dirty="0">
                  <a:latin typeface="Courier New"/>
                  <a:cs typeface="Courier New"/>
                </a:endParaRPr>
              </a:p>
            </p:txBody>
          </p:sp>
        </mc:Choice>
        <mc:Fallback>
          <p:sp>
            <p:nvSpPr>
              <p:cNvPr id="9" name="Rectangle 8">
                <a:extLst>
                  <a:ext uri="{FF2B5EF4-FFF2-40B4-BE49-F238E27FC236}">
                    <a16:creationId xmlns:a16="http://schemas.microsoft.com/office/drawing/2014/main" id="{1AF4B120-F58C-14EA-5C91-6CD5F801DF38}"/>
                  </a:ext>
                </a:extLst>
              </p:cNvPr>
              <p:cNvSpPr>
                <a:spLocks noRot="1" noChangeAspect="1" noMove="1" noResize="1" noEditPoints="1" noAdjustHandles="1" noChangeArrowheads="1" noChangeShapeType="1" noTextEdit="1"/>
              </p:cNvSpPr>
              <p:nvPr/>
            </p:nvSpPr>
            <p:spPr>
              <a:xfrm>
                <a:off x="-304800" y="4245909"/>
                <a:ext cx="2057894" cy="400110"/>
              </a:xfrm>
              <a:prstGeom prst="rect">
                <a:avLst/>
              </a:prstGeom>
              <a:blipFill>
                <a:blip r:embed="rId6"/>
                <a:stretch>
                  <a:fillRect t="-15625" b="-281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0E51EA80-26A0-5749-BA6B-16B7AD66E8D3}"/>
                  </a:ext>
                </a:extLst>
              </p:cNvPr>
              <p:cNvSpPr/>
              <p:nvPr/>
            </p:nvSpPr>
            <p:spPr>
              <a:xfrm>
                <a:off x="1524000" y="4245909"/>
                <a:ext cx="1581122"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 </a:t>
                </a:r>
                <a:r>
                  <a:rPr lang="en-US" sz="2000" dirty="0"/>
                  <a:t>⊢   </a:t>
                </a:r>
                <a:r>
                  <a:rPr lang="en-US" sz="2000" b="1" dirty="0">
                    <a:latin typeface="Courier New"/>
                    <a:cs typeface="Courier New"/>
                  </a:rPr>
                  <a:t>0 : </a:t>
                </a:r>
                <a14:m>
                  <m:oMath xmlns:m="http://schemas.openxmlformats.org/officeDocument/2006/math">
                    <m:r>
                      <m:rPr>
                        <m:sty m:val="p"/>
                      </m:rPr>
                      <a:rPr lang="en-US" sz="2000" b="0" i="0" smtClean="0">
                        <a:latin typeface="Cambria Math" panose="02040503050406030204" pitchFamily="18" charset="0"/>
                        <a:cs typeface="Courier New"/>
                      </a:rPr>
                      <m:t>L</m:t>
                    </m:r>
                  </m:oMath>
                </a14:m>
                <a:endParaRPr lang="en-US" sz="2000" dirty="0">
                  <a:latin typeface="Courier New"/>
                  <a:cs typeface="Courier New"/>
                </a:endParaRPr>
              </a:p>
            </p:txBody>
          </p:sp>
        </mc:Choice>
        <mc:Fallback>
          <p:sp>
            <p:nvSpPr>
              <p:cNvPr id="10" name="Rectangle 9">
                <a:extLst>
                  <a:ext uri="{FF2B5EF4-FFF2-40B4-BE49-F238E27FC236}">
                    <a16:creationId xmlns:a16="http://schemas.microsoft.com/office/drawing/2014/main" id="{0E51EA80-26A0-5749-BA6B-16B7AD66E8D3}"/>
                  </a:ext>
                </a:extLst>
              </p:cNvPr>
              <p:cNvSpPr>
                <a:spLocks noRot="1" noChangeAspect="1" noMove="1" noResize="1" noEditPoints="1" noAdjustHandles="1" noChangeArrowheads="1" noChangeShapeType="1" noTextEdit="1"/>
              </p:cNvSpPr>
              <p:nvPr/>
            </p:nvSpPr>
            <p:spPr>
              <a:xfrm>
                <a:off x="1524000" y="4245909"/>
                <a:ext cx="1581122" cy="400110"/>
              </a:xfrm>
              <a:prstGeom prst="rect">
                <a:avLst/>
              </a:prstGeom>
              <a:blipFill>
                <a:blip r:embed="rId7"/>
                <a:stretch>
                  <a:fillRect l="-2400" t="-15625" b="-28125"/>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33DBBF3A-C4D1-40B7-1431-1CF2BE3A57E1}"/>
              </a:ext>
            </a:extLst>
          </p:cNvPr>
          <p:cNvCxnSpPr>
            <a:cxnSpLocks/>
          </p:cNvCxnSpPr>
          <p:nvPr/>
        </p:nvCxnSpPr>
        <p:spPr>
          <a:xfrm>
            <a:off x="0" y="4245909"/>
            <a:ext cx="143236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8D9A3F1-D26E-55A7-516A-1F4C210500E3}"/>
              </a:ext>
            </a:extLst>
          </p:cNvPr>
          <p:cNvCxnSpPr>
            <a:cxnSpLocks/>
          </p:cNvCxnSpPr>
          <p:nvPr/>
        </p:nvCxnSpPr>
        <p:spPr>
          <a:xfrm>
            <a:off x="1524000" y="4262718"/>
            <a:ext cx="158112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2AAD5464-C748-AB40-4AF4-B07B5E4C5CDD}"/>
                  </a:ext>
                </a:extLst>
              </p:cNvPr>
              <p:cNvSpPr/>
              <p:nvPr/>
            </p:nvSpPr>
            <p:spPr>
              <a:xfrm>
                <a:off x="0" y="3804704"/>
                <a:ext cx="1432367" cy="400110"/>
              </a:xfrm>
              <a:prstGeom prst="rect">
                <a:avLst/>
              </a:prstGeom>
            </p:spPr>
            <p:txBody>
              <a:bodyPr wrap="square">
                <a:spAutoFit/>
              </a:bodyPr>
              <a:lstStyle/>
              <a:p>
                <a:pPr marL="285750" lvl="1" indent="-342900" algn="ctr">
                  <a:tabLst>
                    <a:tab pos="964372" algn="l"/>
                  </a:tabLst>
                </a:pPr>
                <a:r>
                  <a:rPr lang="en-US" sz="2000" b="1" dirty="0">
                    <a:latin typeface="Symbol" charset="2"/>
                    <a:cs typeface="Symbol" charset="2"/>
                  </a:rPr>
                  <a:t>G</a:t>
                </a:r>
                <a:r>
                  <a:rPr lang="en-US" sz="2000" b="1" dirty="0">
                    <a:latin typeface="Courier New"/>
                    <a:cs typeface="Courier New"/>
                  </a:rPr>
                  <a:t>(z) = </a:t>
                </a:r>
                <a14:m>
                  <m:oMath xmlns:m="http://schemas.openxmlformats.org/officeDocument/2006/math">
                    <m:r>
                      <m:rPr>
                        <m:sty m:val="p"/>
                      </m:rPr>
                      <a:rPr lang="en-US" sz="2000" b="0" i="0" smtClean="0">
                        <a:latin typeface="Cambria Math" panose="02040503050406030204" pitchFamily="18" charset="0"/>
                        <a:cs typeface="Courier New"/>
                      </a:rPr>
                      <m:t>H</m:t>
                    </m:r>
                  </m:oMath>
                </a14:m>
                <a:endParaRPr lang="en-US" sz="2000" dirty="0">
                  <a:latin typeface="Courier New"/>
                  <a:cs typeface="Courier New"/>
                </a:endParaRPr>
              </a:p>
            </p:txBody>
          </p:sp>
        </mc:Choice>
        <mc:Fallback>
          <p:sp>
            <p:nvSpPr>
              <p:cNvPr id="13" name="Rectangle 12">
                <a:extLst>
                  <a:ext uri="{FF2B5EF4-FFF2-40B4-BE49-F238E27FC236}">
                    <a16:creationId xmlns:a16="http://schemas.microsoft.com/office/drawing/2014/main" id="{2AAD5464-C748-AB40-4AF4-B07B5E4C5CDD}"/>
                  </a:ext>
                </a:extLst>
              </p:cNvPr>
              <p:cNvSpPr>
                <a:spLocks noRot="1" noChangeAspect="1" noMove="1" noResize="1" noEditPoints="1" noAdjustHandles="1" noChangeArrowheads="1" noChangeShapeType="1" noTextEdit="1"/>
              </p:cNvSpPr>
              <p:nvPr/>
            </p:nvSpPr>
            <p:spPr>
              <a:xfrm>
                <a:off x="0" y="3804704"/>
                <a:ext cx="1432367" cy="400110"/>
              </a:xfrm>
              <a:prstGeom prst="rect">
                <a:avLst/>
              </a:prstGeom>
              <a:blipFill>
                <a:blip r:embed="rId8"/>
                <a:stretch>
                  <a:fillRect l="-4425" t="-15152" b="-24242"/>
                </a:stretch>
              </a:blipFill>
            </p:spPr>
            <p:txBody>
              <a:bodyPr/>
              <a:lstStyle/>
              <a:p>
                <a:r>
                  <a:rPr lang="en-US">
                    <a:noFill/>
                  </a:rPr>
                  <a:t> </a:t>
                </a:r>
              </a:p>
            </p:txBody>
          </p:sp>
        </mc:Fallback>
      </mc:AlternateContent>
      <p:cxnSp>
        <p:nvCxnSpPr>
          <p:cNvPr id="14" name="Straight Connector 13">
            <a:extLst>
              <a:ext uri="{FF2B5EF4-FFF2-40B4-BE49-F238E27FC236}">
                <a16:creationId xmlns:a16="http://schemas.microsoft.com/office/drawing/2014/main" id="{770A962A-A1B4-430C-C8CD-E2044B3A6882}"/>
              </a:ext>
            </a:extLst>
          </p:cNvPr>
          <p:cNvCxnSpPr>
            <a:cxnSpLocks/>
          </p:cNvCxnSpPr>
          <p:nvPr/>
        </p:nvCxnSpPr>
        <p:spPr>
          <a:xfrm>
            <a:off x="0" y="4724400"/>
            <a:ext cx="310512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FD7B896-65CA-9E42-E731-FA613BE72FE1}"/>
              </a:ext>
            </a:extLst>
          </p:cNvPr>
          <p:cNvSpPr txBox="1"/>
          <p:nvPr/>
        </p:nvSpPr>
        <p:spPr>
          <a:xfrm>
            <a:off x="3352800" y="4267200"/>
            <a:ext cx="1081849" cy="400110"/>
          </a:xfrm>
          <a:prstGeom prst="rect">
            <a:avLst/>
          </a:prstGeom>
          <a:noFill/>
        </p:spPr>
        <p:txBody>
          <a:bodyPr wrap="square" rtlCol="0">
            <a:spAutoFit/>
          </a:bodyPr>
          <a:lstStyle/>
          <a:p>
            <a:r>
              <a:rPr lang="en-US" sz="2000" dirty="0">
                <a:latin typeface="Symbol" charset="2"/>
                <a:cs typeface="Symbol" charset="2"/>
              </a:rPr>
              <a:t>G</a:t>
            </a:r>
            <a:r>
              <a:rPr lang="en-US" sz="2000" dirty="0"/>
              <a:t> ⊢ </a:t>
            </a:r>
            <a:r>
              <a:rPr lang="en-US" sz="2000" b="1" dirty="0">
                <a:latin typeface="Courier New"/>
                <a:cs typeface="Courier New"/>
              </a:rPr>
              <a:t>1</a:t>
            </a:r>
            <a:r>
              <a:rPr lang="en-US" sz="2000" dirty="0"/>
              <a:t>: </a:t>
            </a:r>
            <a:r>
              <a:rPr lang="en-US" sz="2000" dirty="0">
                <a:latin typeface="CronosPro-Regular" panose="020C0502030403020304" pitchFamily="34" charset="0"/>
              </a:rPr>
              <a:t>L</a:t>
            </a:r>
            <a:endParaRPr lang="en-US" sz="2000" dirty="0">
              <a:latin typeface="CronosPro-Regular" panose="020C0502030403020304" pitchFamily="34" charset="0"/>
              <a:cs typeface="Courier New"/>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B2E4508B-1271-65EB-DA49-E02D70286F31}"/>
                  </a:ext>
                </a:extLst>
              </p:cNvPr>
              <p:cNvSpPr txBox="1"/>
              <p:nvPr/>
            </p:nvSpPr>
            <p:spPr>
              <a:xfrm>
                <a:off x="4648200" y="4267200"/>
                <a:ext cx="1345355" cy="400110"/>
              </a:xfrm>
              <a:prstGeom prst="rect">
                <a:avLst/>
              </a:prstGeom>
              <a:noFill/>
            </p:spPr>
            <p:txBody>
              <a:bodyPr wrap="square" rtlCol="0">
                <a:spAutoFit/>
              </a:bodyPr>
              <a:lstStyle/>
              <a:p>
                <a14:m>
                  <m:oMath xmlns:m="http://schemas.openxmlformats.org/officeDocument/2006/math">
                    <m:r>
                      <a:rPr lang="en-US" sz="2000" b="0" i="1" smtClean="0">
                        <a:solidFill>
                          <a:schemeClr val="accent2"/>
                        </a:solidFill>
                        <a:latin typeface="Cambria Math" panose="02040503050406030204" pitchFamily="18" charset="0"/>
                        <a:ea typeface="Cambria Math" panose="02040503050406030204" pitchFamily="18" charset="0"/>
                      </a:rPr>
                      <m:t>𝐿</m:t>
                    </m:r>
                    <m:r>
                      <a:rPr lang="en-US" sz="2000" i="1" smtClean="0">
                        <a:solidFill>
                          <a:schemeClr val="accent2"/>
                        </a:solidFill>
                        <a:latin typeface="Cambria Math" panose="02040503050406030204" pitchFamily="18" charset="0"/>
                        <a:ea typeface="Cambria Math" panose="02040503050406030204" pitchFamily="18" charset="0"/>
                      </a:rPr>
                      <m:t>⊑</m:t>
                    </m:r>
                  </m:oMath>
                </a14:m>
                <a:r>
                  <a:rPr lang="en-US" sz="2000" dirty="0">
                    <a:solidFill>
                      <a:schemeClr val="tx1"/>
                    </a:solidFill>
                    <a:latin typeface="Symbol" charset="2"/>
                    <a:cs typeface="Symbol" charset="2"/>
                  </a:rPr>
                  <a:t> G</a:t>
                </a:r>
                <a:r>
                  <a:rPr lang="en-US" sz="2000" b="1" dirty="0">
                    <a:solidFill>
                      <a:schemeClr val="tx1"/>
                    </a:solidFill>
                    <a:latin typeface="Courier New"/>
                    <a:cs typeface="Courier New"/>
                  </a:rPr>
                  <a:t>(x)</a:t>
                </a:r>
              </a:p>
            </p:txBody>
          </p:sp>
        </mc:Choice>
        <mc:Fallback>
          <p:sp>
            <p:nvSpPr>
              <p:cNvPr id="16" name="TextBox 15">
                <a:extLst>
                  <a:ext uri="{FF2B5EF4-FFF2-40B4-BE49-F238E27FC236}">
                    <a16:creationId xmlns:a16="http://schemas.microsoft.com/office/drawing/2014/main" id="{B2E4508B-1271-65EB-DA49-E02D70286F31}"/>
                  </a:ext>
                </a:extLst>
              </p:cNvPr>
              <p:cNvSpPr txBox="1">
                <a:spLocks noRot="1" noChangeAspect="1" noMove="1" noResize="1" noEditPoints="1" noAdjustHandles="1" noChangeArrowheads="1" noChangeShapeType="1" noTextEdit="1"/>
              </p:cNvSpPr>
              <p:nvPr/>
            </p:nvSpPr>
            <p:spPr>
              <a:xfrm>
                <a:off x="4648200" y="4267200"/>
                <a:ext cx="1345355" cy="400110"/>
              </a:xfrm>
              <a:prstGeom prst="rect">
                <a:avLst/>
              </a:prstGeom>
              <a:blipFill>
                <a:blip r:embed="rId9"/>
                <a:stretch>
                  <a:fillRect t="-15625" b="-25000"/>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2402136B-CDF9-B146-C514-5345AE1892E4}"/>
              </a:ext>
            </a:extLst>
          </p:cNvPr>
          <p:cNvCxnSpPr>
            <a:cxnSpLocks/>
          </p:cNvCxnSpPr>
          <p:nvPr/>
        </p:nvCxnSpPr>
        <p:spPr>
          <a:xfrm>
            <a:off x="3169526" y="4707591"/>
            <a:ext cx="273325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D57272E1-C156-BF81-A42C-5595B90BB232}"/>
              </a:ext>
            </a:extLst>
          </p:cNvPr>
          <p:cNvSpPr/>
          <p:nvPr/>
        </p:nvSpPr>
        <p:spPr>
          <a:xfrm>
            <a:off x="-152400" y="3352800"/>
            <a:ext cx="9296400" cy="3124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2915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0" grpId="0"/>
      <p:bldP spid="13" grpId="0"/>
      <p:bldP spid="15" grpId="0"/>
      <p:bldP spid="16" grpId="0"/>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Information Flow Control: fixed </a:t>
                </a:r>
                <a14:m>
                  <m:oMath xmlns:m="http://schemas.openxmlformats.org/officeDocument/2006/math">
                    <m:r>
                      <a:rPr lang="el-GR" b="1" i="0" smtClean="0">
                        <a:latin typeface="Cambria Math" panose="02040503050406030204" pitchFamily="18" charset="0"/>
                      </a:rPr>
                      <m:t>𝚪</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963" b="-8511"/>
                </a:stretch>
              </a:blipFill>
            </p:spPr>
            <p:txBody>
              <a:bodyPr/>
              <a:lstStyle/>
              <a:p>
                <a:r>
                  <a:rPr lang="en-US">
                    <a:noFill/>
                  </a:rPr>
                  <a:t> </a:t>
                </a:r>
              </a:p>
            </p:txBody>
          </p:sp>
        </mc:Fallback>
      </mc:AlternateContent>
      <p:sp>
        <p:nvSpPr>
          <p:cNvPr id="5" name="Rectangle 4"/>
          <p:cNvSpPr/>
          <p:nvPr/>
        </p:nvSpPr>
        <p:spPr>
          <a:xfrm>
            <a:off x="3487917" y="1602553"/>
            <a:ext cx="1300899" cy="2960017"/>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CronosPro-Regular"/>
              <a:cs typeface="CronosPro-Regular"/>
            </a:endParaRPr>
          </a:p>
        </p:txBody>
      </p:sp>
      <p:cxnSp>
        <p:nvCxnSpPr>
          <p:cNvPr id="9" name="Straight Arrow Connector 8"/>
          <p:cNvCxnSpPr>
            <a:cxnSpLocks/>
          </p:cNvCxnSpPr>
          <p:nvPr/>
        </p:nvCxnSpPr>
        <p:spPr>
          <a:xfrm>
            <a:off x="2564091" y="2055040"/>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cxnSpLocks/>
          </p:cNvCxnSpPr>
          <p:nvPr/>
        </p:nvCxnSpPr>
        <p:spPr>
          <a:xfrm>
            <a:off x="2575086" y="2754195"/>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a:cxnSpLocks/>
          </p:cNvCxnSpPr>
          <p:nvPr/>
        </p:nvCxnSpPr>
        <p:spPr>
          <a:xfrm>
            <a:off x="2575087" y="3404647"/>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cxnSpLocks/>
          </p:cNvCxnSpPr>
          <p:nvPr/>
        </p:nvCxnSpPr>
        <p:spPr>
          <a:xfrm>
            <a:off x="2565662" y="4083375"/>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a:cxnSpLocks/>
          </p:cNvCxnSpPr>
          <p:nvPr/>
        </p:nvCxnSpPr>
        <p:spPr>
          <a:xfrm>
            <a:off x="4790389" y="2377123"/>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a:cxnSpLocks/>
          </p:cNvCxnSpPr>
          <p:nvPr/>
        </p:nvCxnSpPr>
        <p:spPr>
          <a:xfrm>
            <a:off x="4782532" y="3066851"/>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a:cxnSpLocks/>
          </p:cNvCxnSpPr>
          <p:nvPr/>
        </p:nvCxnSpPr>
        <p:spPr>
          <a:xfrm>
            <a:off x="4801385" y="3717304"/>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376363" y="1866501"/>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𝑎</m:t>
                      </m:r>
                    </m:oMath>
                  </m:oMathPara>
                </a14:m>
                <a:endParaRPr lang="en-US" sz="2000" dirty="0">
                  <a:latin typeface="CronosPro-Regular"/>
                  <a:cs typeface="CronosPro-Regular"/>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376363" y="1866501"/>
                <a:ext cx="498052"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77933" y="2546803"/>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𝑏</m:t>
                      </m:r>
                    </m:oMath>
                  </m:oMathPara>
                </a14:m>
                <a:endParaRPr lang="en-US" sz="2000" dirty="0">
                  <a:latin typeface="CronosPro-Regular"/>
                  <a:cs typeface="CronosPro-Regular"/>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377933" y="2546803"/>
                <a:ext cx="498052"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377933" y="3206677"/>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𝑐</m:t>
                      </m:r>
                    </m:oMath>
                  </m:oMathPara>
                </a14:m>
                <a:endParaRPr lang="en-US" sz="2000" dirty="0">
                  <a:latin typeface="CronosPro-Regular"/>
                  <a:cs typeface="CronosPro-Regular"/>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377933" y="3206677"/>
                <a:ext cx="498052"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388928" y="3868126"/>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𝑑</m:t>
                      </m:r>
                    </m:oMath>
                  </m:oMathPara>
                </a14:m>
                <a:endParaRPr lang="en-US" sz="2000" dirty="0">
                  <a:latin typeface="CronosPro-Regular"/>
                  <a:cs typeface="CronosPro-Regular"/>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388928" y="3868126"/>
                <a:ext cx="498052"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35306" y="2171298"/>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𝑥</m:t>
                      </m:r>
                    </m:oMath>
                  </m:oMathPara>
                </a14:m>
                <a:endParaRPr lang="en-US" sz="2000" dirty="0">
                  <a:latin typeface="CronosPro-Regular"/>
                  <a:cs typeface="CronosPro-Regular"/>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435306" y="2171298"/>
                <a:ext cx="498052"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418023" y="2861028"/>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𝑦</m:t>
                      </m:r>
                    </m:oMath>
                  </m:oMathPara>
                </a14:m>
                <a:endParaRPr lang="en-US" sz="2000" dirty="0">
                  <a:latin typeface="CronosPro-Regular"/>
                  <a:cs typeface="CronosPro-Regular"/>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418023" y="2861028"/>
                <a:ext cx="498052" cy="400110"/>
              </a:xfrm>
              <a:prstGeom prst="rect">
                <a:avLst/>
              </a:prstGeom>
              <a:blipFill>
                <a:blip r:embed="rId8"/>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446304" y="3492619"/>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𝑧</m:t>
                      </m:r>
                    </m:oMath>
                  </m:oMathPara>
                </a14:m>
                <a:endParaRPr lang="en-US" sz="2000" dirty="0">
                  <a:latin typeface="CronosPro-Regular"/>
                  <a:cs typeface="CronosPro-Regular"/>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446304" y="3492619"/>
                <a:ext cx="498052" cy="400110"/>
              </a:xfrm>
              <a:prstGeom prst="rect">
                <a:avLst/>
              </a:prstGeom>
              <a:blipFill>
                <a:blip r:embed="rId9"/>
                <a:stretch>
                  <a:fillRect/>
                </a:stretch>
              </a:blipFill>
            </p:spPr>
            <p:txBody>
              <a:bodyPr/>
              <a:lstStyle/>
              <a:p>
                <a:r>
                  <a:rPr lang="en-US">
                    <a:noFill/>
                  </a:rPr>
                  <a:t> </a:t>
                </a:r>
              </a:p>
            </p:txBody>
          </p:sp>
        </mc:Fallback>
      </mc:AlternateContent>
      <p:sp>
        <p:nvSpPr>
          <p:cNvPr id="24" name="TextBox 23"/>
          <p:cNvSpPr txBox="1"/>
          <p:nvPr/>
        </p:nvSpPr>
        <p:spPr>
          <a:xfrm>
            <a:off x="3044861" y="1555419"/>
            <a:ext cx="272176" cy="584775"/>
          </a:xfrm>
          <a:prstGeom prst="rect">
            <a:avLst/>
          </a:prstGeom>
          <a:noFill/>
        </p:spPr>
        <p:txBody>
          <a:bodyPr wrap="square" rtlCol="0">
            <a:spAutoFit/>
          </a:bodyPr>
          <a:lstStyle/>
          <a:p>
            <a:r>
              <a:rPr lang="en-US" sz="3200" dirty="0">
                <a:latin typeface="CronosPro-Regular"/>
                <a:cs typeface="CronosPro-Regular"/>
              </a:rPr>
              <a:t>L</a:t>
            </a:r>
          </a:p>
        </p:txBody>
      </p:sp>
      <p:sp>
        <p:nvSpPr>
          <p:cNvPr id="25" name="TextBox 24"/>
          <p:cNvSpPr txBox="1"/>
          <p:nvPr/>
        </p:nvSpPr>
        <p:spPr>
          <a:xfrm>
            <a:off x="3026005" y="2894024"/>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6" name="TextBox 25"/>
          <p:cNvSpPr txBox="1"/>
          <p:nvPr/>
        </p:nvSpPr>
        <p:spPr>
          <a:xfrm>
            <a:off x="3091991" y="3591609"/>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7" name="TextBox 26"/>
          <p:cNvSpPr txBox="1"/>
          <p:nvPr/>
        </p:nvSpPr>
        <p:spPr>
          <a:xfrm>
            <a:off x="4770980" y="1882841"/>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8" name="TextBox 27"/>
          <p:cNvSpPr txBox="1"/>
          <p:nvPr/>
        </p:nvSpPr>
        <p:spPr>
          <a:xfrm>
            <a:off x="3102987" y="2245145"/>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9" name="TextBox 28"/>
          <p:cNvSpPr txBox="1"/>
          <p:nvPr/>
        </p:nvSpPr>
        <p:spPr>
          <a:xfrm>
            <a:off x="4771532" y="2593936"/>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30" name="TextBox 29"/>
          <p:cNvSpPr txBox="1"/>
          <p:nvPr/>
        </p:nvSpPr>
        <p:spPr>
          <a:xfrm>
            <a:off x="4771530" y="3244384"/>
            <a:ext cx="225043" cy="584775"/>
          </a:xfrm>
          <a:prstGeom prst="rect">
            <a:avLst/>
          </a:prstGeom>
          <a:noFill/>
        </p:spPr>
        <p:txBody>
          <a:bodyPr wrap="square" rtlCol="0">
            <a:spAutoFit/>
          </a:bodyPr>
          <a:lstStyle/>
          <a:p>
            <a:r>
              <a:rPr lang="en-US" sz="3200" dirty="0">
                <a:latin typeface="CronosPro-Regular"/>
                <a:cs typeface="CronosPro-Regular"/>
              </a:rPr>
              <a:t>L</a:t>
            </a:r>
          </a:p>
        </p:txBody>
      </p:sp>
      <p:cxnSp>
        <p:nvCxnSpPr>
          <p:cNvPr id="32" name="Connector: Curved 31"/>
          <p:cNvCxnSpPr>
            <a:cxnSpLocks/>
            <a:stCxn id="19" idx="3"/>
            <a:endCxn id="21" idx="1"/>
          </p:cNvCxnSpPr>
          <p:nvPr/>
        </p:nvCxnSpPr>
        <p:spPr>
          <a:xfrm flipV="1">
            <a:off x="3875985" y="2371353"/>
            <a:ext cx="559321" cy="1035379"/>
          </a:xfrm>
          <a:prstGeom prst="curvedConnector3">
            <a:avLst>
              <a:gd name="adj1" fmla="val 50000"/>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Connector: Curved 34"/>
          <p:cNvCxnSpPr>
            <a:stCxn id="17" idx="3"/>
            <a:endCxn id="23" idx="1"/>
          </p:cNvCxnSpPr>
          <p:nvPr/>
        </p:nvCxnSpPr>
        <p:spPr>
          <a:xfrm>
            <a:off x="3874415" y="2066556"/>
            <a:ext cx="571889" cy="1626118"/>
          </a:xfrm>
          <a:prstGeom prst="curvedConnector3">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Connector: Curved 36"/>
          <p:cNvCxnSpPr>
            <a:cxnSpLocks/>
            <a:stCxn id="19" idx="3"/>
            <a:endCxn id="22" idx="1"/>
          </p:cNvCxnSpPr>
          <p:nvPr/>
        </p:nvCxnSpPr>
        <p:spPr>
          <a:xfrm flipV="1">
            <a:off x="3875985" y="3061083"/>
            <a:ext cx="542038" cy="345649"/>
          </a:xfrm>
          <a:prstGeom prst="curvedConnector3">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9" name="Connector: Curved 38"/>
          <p:cNvCxnSpPr>
            <a:endCxn id="23" idx="1"/>
          </p:cNvCxnSpPr>
          <p:nvPr/>
        </p:nvCxnSpPr>
        <p:spPr>
          <a:xfrm>
            <a:off x="3886980" y="3419020"/>
            <a:ext cx="559324" cy="273654"/>
          </a:xfrm>
          <a:prstGeom prst="curvedConnector3">
            <a:avLst/>
          </a:prstGeom>
          <a:ln>
            <a:tailEnd type="triangle"/>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367647" y="4760524"/>
                <a:ext cx="8630239" cy="1200329"/>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m:rPr>
                        <m:sty m:val="p"/>
                      </m:rPr>
                      <a:rPr lang="el-GR" sz="2400">
                        <a:latin typeface="Cambria Math" panose="02040503050406030204" pitchFamily="18" charset="0"/>
                        <a:cs typeface="CronosPro-Regular"/>
                      </a:rPr>
                      <m:t>Γ</m:t>
                    </m:r>
                  </m:oMath>
                </a14:m>
                <a:r>
                  <a:rPr lang="el-GR" sz="2400" dirty="0">
                    <a:latin typeface="CronosPro-Regular"/>
                    <a:cs typeface="CronosPro-Regular"/>
                  </a:rPr>
                  <a:t> </a:t>
                </a:r>
                <a:r>
                  <a:rPr lang="en-US" sz="2400" dirty="0">
                    <a:latin typeface="CronosPro-Regular"/>
                    <a:cs typeface="CronosPro-Regular"/>
                  </a:rPr>
                  <a:t>remains the same during the analysis of the program.</a:t>
                </a:r>
              </a:p>
              <a:p>
                <a:pPr marL="342900" indent="-342900">
                  <a:buFont typeface="Arial" panose="020B0604020202020204" pitchFamily="34" charset="0"/>
                  <a:buChar char="•"/>
                </a:pPr>
                <a:r>
                  <a:rPr lang="en-US" sz="2400" dirty="0">
                    <a:latin typeface="CronosPro-Regular"/>
                    <a:cs typeface="CronosPro-Regular"/>
                  </a:rPr>
                  <a:t>The mechanism checks that </a:t>
                </a:r>
                <a14:m>
                  <m:oMath xmlns:m="http://schemas.openxmlformats.org/officeDocument/2006/math">
                    <m:r>
                      <m:rPr>
                        <m:sty m:val="p"/>
                      </m:rPr>
                      <a:rPr lang="el-GR" sz="2400" b="0" i="0" smtClean="0">
                        <a:latin typeface="Cambria Math" panose="02040503050406030204" pitchFamily="18" charset="0"/>
                        <a:cs typeface="CronosPro-Regular"/>
                      </a:rPr>
                      <m:t>Γ</m:t>
                    </m:r>
                  </m:oMath>
                </a14:m>
                <a:r>
                  <a:rPr lang="el-GR" sz="2400" dirty="0">
                    <a:latin typeface="CronosPro-Regular"/>
                    <a:cs typeface="CronosPro-Regular"/>
                  </a:rPr>
                  <a:t> </a:t>
                </a:r>
                <a:r>
                  <a:rPr lang="en-US" sz="2400" dirty="0">
                    <a:latin typeface="CronosPro-Regular"/>
                    <a:cs typeface="CronosPro-Regular"/>
                  </a:rPr>
                  <a:t>satisfies noninterference.</a:t>
                </a:r>
              </a:p>
              <a:p>
                <a:pPr marL="342900" indent="-342900">
                  <a:buFont typeface="Arial" panose="020B0604020202020204" pitchFamily="34" charset="0"/>
                  <a:buChar char="•"/>
                </a:pPr>
                <a:r>
                  <a:rPr lang="en-US" sz="2400" dirty="0">
                    <a:latin typeface="CronosPro-Regular"/>
                    <a:cs typeface="CronosPro-Regular"/>
                  </a:rPr>
                  <a:t>The program is rejected, if any flow violates noninterference</a:t>
                </a:r>
              </a:p>
            </p:txBody>
          </p:sp>
        </mc:Choice>
        <mc:Fallback xmlns="">
          <p:sp>
            <p:nvSpPr>
              <p:cNvPr id="41" name="TextBox 40"/>
              <p:cNvSpPr txBox="1">
                <a:spLocks noRot="1" noChangeAspect="1" noMove="1" noResize="1" noEditPoints="1" noAdjustHandles="1" noChangeArrowheads="1" noChangeShapeType="1" noTextEdit="1"/>
              </p:cNvSpPr>
              <p:nvPr/>
            </p:nvSpPr>
            <p:spPr>
              <a:xfrm>
                <a:off x="367647" y="4760524"/>
                <a:ext cx="8630239" cy="1200329"/>
              </a:xfrm>
              <a:prstGeom prst="rect">
                <a:avLst/>
              </a:prstGeom>
              <a:blipFill>
                <a:blip r:embed="rId10"/>
                <a:stretch>
                  <a:fillRect l="-881" t="-2083" b="-10417"/>
                </a:stretch>
              </a:blipFill>
            </p:spPr>
            <p:txBody>
              <a:bodyPr/>
              <a:lstStyle/>
              <a:p>
                <a:r>
                  <a:rPr lang="en-US">
                    <a:noFill/>
                  </a:rPr>
                  <a:t> </a:t>
                </a:r>
              </a:p>
            </p:txBody>
          </p:sp>
        </mc:Fallback>
      </mc:AlternateContent>
      <p:sp>
        <p:nvSpPr>
          <p:cNvPr id="40" name="Cross 39"/>
          <p:cNvSpPr/>
          <p:nvPr/>
        </p:nvSpPr>
        <p:spPr>
          <a:xfrm rot="2682495">
            <a:off x="3715266" y="2700818"/>
            <a:ext cx="980388" cy="980701"/>
          </a:xfrm>
          <a:prstGeom prst="plus">
            <a:avLst>
              <a:gd name="adj" fmla="val 40385"/>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b="1" dirty="0">
              <a:ln w="22225">
                <a:solidFill>
                  <a:schemeClr val="accent2"/>
                </a:solidFill>
                <a:prstDash val="solid"/>
              </a:ln>
              <a:solidFill>
                <a:schemeClr val="accent2">
                  <a:lumMod val="40000"/>
                  <a:lumOff val="60000"/>
                </a:schemeClr>
              </a:solidFill>
              <a:latin typeface="CronosPro-Regular"/>
              <a:cs typeface="CronosPro-Regular"/>
            </a:endParaRPr>
          </a:p>
        </p:txBody>
      </p:sp>
    </p:spTree>
    <p:extLst>
      <p:ext uri="{BB962C8B-B14F-4D97-AF65-F5344CB8AC3E}">
        <p14:creationId xmlns:p14="http://schemas.microsoft.com/office/powerpoint/2010/main" val="190174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3B44-7326-6D4F-8803-4DF751583B1F}"/>
              </a:ext>
            </a:extLst>
          </p:cNvPr>
          <p:cNvSpPr>
            <a:spLocks noGrp="1"/>
          </p:cNvSpPr>
          <p:nvPr>
            <p:ph type="title"/>
          </p:nvPr>
        </p:nvSpPr>
        <p:spPr/>
        <p:txBody>
          <a:bodyPr>
            <a:normAutofit fontScale="90000"/>
          </a:bodyPr>
          <a:lstStyle/>
          <a:p>
            <a:r>
              <a:rPr lang="en-US" dirty="0"/>
              <a:t>Languages for Information Flow Control</a:t>
            </a:r>
          </a:p>
        </p:txBody>
      </p:sp>
      <p:pic>
        <p:nvPicPr>
          <p:cNvPr id="5" name="Content Placeholder 4">
            <a:extLst>
              <a:ext uri="{FF2B5EF4-FFF2-40B4-BE49-F238E27FC236}">
                <a16:creationId xmlns:a16="http://schemas.microsoft.com/office/drawing/2014/main" id="{8695BDE0-447A-9247-960E-7E69C974205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43000" y="1816100"/>
            <a:ext cx="2438400" cy="3060700"/>
          </a:xfrm>
        </p:spPr>
      </p:pic>
      <p:sp>
        <p:nvSpPr>
          <p:cNvPr id="6" name="Content Placeholder 5">
            <a:extLst>
              <a:ext uri="{FF2B5EF4-FFF2-40B4-BE49-F238E27FC236}">
                <a16:creationId xmlns:a16="http://schemas.microsoft.com/office/drawing/2014/main" id="{697B630B-8DF2-AC4F-96C2-7DA9DAF087B9}"/>
              </a:ext>
            </a:extLst>
          </p:cNvPr>
          <p:cNvSpPr>
            <a:spLocks noGrp="1"/>
          </p:cNvSpPr>
          <p:nvPr>
            <p:ph sz="half" idx="2"/>
          </p:nvPr>
        </p:nvSpPr>
        <p:spPr>
          <a:xfrm>
            <a:off x="4648200" y="2057400"/>
            <a:ext cx="4038600" cy="4724400"/>
          </a:xfrm>
        </p:spPr>
        <p:txBody>
          <a:bodyPr>
            <a:normAutofit/>
          </a:bodyPr>
          <a:lstStyle/>
          <a:p>
            <a:r>
              <a:rPr lang="en-US" dirty="0"/>
              <a:t>Declare variables with information flow labels </a:t>
            </a:r>
            <a:r>
              <a:rPr lang="en-US" dirty="0" err="1"/>
              <a:t>int</a:t>
            </a:r>
            <a:r>
              <a:rPr lang="en-US" dirty="0"/>
              <a:t> {</a:t>
            </a:r>
            <a:r>
              <a:rPr lang="en-US" dirty="0" err="1"/>
              <a:t>Alice→Bob</a:t>
            </a:r>
            <a:r>
              <a:rPr lang="en-US" dirty="0"/>
              <a:t>} x;</a:t>
            </a:r>
          </a:p>
          <a:p>
            <a:endParaRPr lang="en-US" dirty="0"/>
          </a:p>
          <a:p>
            <a:endParaRPr lang="en-US" dirty="0"/>
          </a:p>
          <a:p>
            <a:r>
              <a:rPr lang="en-US" dirty="0" err="1"/>
              <a:t>FlowCAML</a:t>
            </a:r>
            <a:endParaRPr lang="en-US" dirty="0"/>
          </a:p>
          <a:p>
            <a:r>
              <a:rPr lang="en-US" dirty="0" err="1"/>
              <a:t>LMonad</a:t>
            </a:r>
            <a:r>
              <a:rPr lang="en-US" dirty="0"/>
              <a:t> (Haskell) </a:t>
            </a:r>
          </a:p>
          <a:p>
            <a:r>
              <a:rPr lang="en-US" dirty="0"/>
              <a:t>SPARK dependency contracts</a:t>
            </a:r>
          </a:p>
        </p:txBody>
      </p:sp>
    </p:spTree>
    <p:extLst>
      <p:ext uri="{BB962C8B-B14F-4D97-AF65-F5344CB8AC3E}">
        <p14:creationId xmlns:p14="http://schemas.microsoft.com/office/powerpoint/2010/main" val="251260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policies</a:t>
            </a:r>
          </a:p>
        </p:txBody>
      </p:sp>
      <p:sp>
        <p:nvSpPr>
          <p:cNvPr id="17" name="Rectangle: Folded Corner 16"/>
          <p:cNvSpPr/>
          <p:nvPr/>
        </p:nvSpPr>
        <p:spPr>
          <a:xfrm>
            <a:off x="2633313" y="2110226"/>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18" name="Scroll: Vertical 17"/>
          <p:cNvSpPr/>
          <p:nvPr/>
        </p:nvSpPr>
        <p:spPr>
          <a:xfrm>
            <a:off x="3548555" y="1875935"/>
            <a:ext cx="155944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19" name="Rectangle: Folded Corner 18"/>
          <p:cNvSpPr/>
          <p:nvPr/>
        </p:nvSpPr>
        <p:spPr>
          <a:xfrm>
            <a:off x="1484844" y="4477071"/>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20" name="Rectangle: Folded Corner 19"/>
          <p:cNvSpPr/>
          <p:nvPr/>
        </p:nvSpPr>
        <p:spPr>
          <a:xfrm>
            <a:off x="3784299" y="4469517"/>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grpSp>
        <p:nvGrpSpPr>
          <p:cNvPr id="21" name="Group 20"/>
          <p:cNvGrpSpPr/>
          <p:nvPr/>
        </p:nvGrpSpPr>
        <p:grpSpPr>
          <a:xfrm>
            <a:off x="1376315" y="3289241"/>
            <a:ext cx="3072356" cy="1163901"/>
            <a:chOff x="2798050" y="3271099"/>
            <a:chExt cx="3828993" cy="1451730"/>
          </a:xfrm>
        </p:grpSpPr>
        <p:cxnSp>
          <p:nvCxnSpPr>
            <p:cNvPr id="24" name="Straight Arrow Connector 23"/>
            <p:cNvCxnSpPr>
              <a:stCxn id="17" idx="2"/>
            </p:cNvCxnSpPr>
            <p:nvPr/>
          </p:nvCxnSpPr>
          <p:spPr>
            <a:xfrm flipH="1">
              <a:off x="3761295" y="3271099"/>
              <a:ext cx="1428161" cy="1451730"/>
            </a:xfrm>
            <a:prstGeom prst="straightConnector1">
              <a:avLst/>
            </a:prstGeom>
            <a:noFill/>
            <a:ln w="6350" cap="flat" cmpd="sng" algn="ctr">
              <a:solidFill>
                <a:srgbClr val="5B9BD5"/>
              </a:solidFill>
              <a:prstDash val="solid"/>
              <a:miter lim="800000"/>
              <a:tailEnd type="triangle"/>
            </a:ln>
            <a:effectLst/>
          </p:spPr>
        </p:cxnSp>
        <p:cxnSp>
          <p:nvCxnSpPr>
            <p:cNvPr id="25" name="Straight Arrow Connector 24"/>
            <p:cNvCxnSpPr>
              <a:stCxn id="17" idx="2"/>
            </p:cNvCxnSpPr>
            <p:nvPr/>
          </p:nvCxnSpPr>
          <p:spPr>
            <a:xfrm>
              <a:off x="5189456" y="3271099"/>
              <a:ext cx="1437587" cy="1432876"/>
            </a:xfrm>
            <a:prstGeom prst="straightConnector1">
              <a:avLst/>
            </a:prstGeom>
            <a:noFill/>
            <a:ln w="6350" cap="flat" cmpd="sng" algn="ctr">
              <a:solidFill>
                <a:srgbClr val="5B9BD5"/>
              </a:solidFill>
              <a:prstDash val="solid"/>
              <a:miter lim="800000"/>
              <a:tailEnd type="triangle"/>
            </a:ln>
            <a:effectLst/>
          </p:spPr>
        </p:cxnSp>
        <p:pic>
          <p:nvPicPr>
            <p:cNvPr id="22" name="Picture 21"/>
            <p:cNvPicPr>
              <a:picLocks noChangeAspect="1"/>
            </p:cNvPicPr>
            <p:nvPr/>
          </p:nvPicPr>
          <p:blipFill>
            <a:blip r:embed="rId3"/>
            <a:stretch>
              <a:fillRect/>
            </a:stretch>
          </p:blipFill>
          <p:spPr>
            <a:xfrm rot="16385137">
              <a:off x="5617487" y="3668421"/>
              <a:ext cx="773202" cy="826649"/>
            </a:xfrm>
            <a:prstGeom prst="rect">
              <a:avLst/>
            </a:prstGeom>
          </p:spPr>
        </p:pic>
        <p:pic>
          <p:nvPicPr>
            <p:cNvPr id="23" name="Picture 22"/>
            <p:cNvPicPr>
              <a:picLocks noChangeAspect="1"/>
            </p:cNvPicPr>
            <p:nvPr/>
          </p:nvPicPr>
          <p:blipFill>
            <a:blip r:embed="rId3"/>
            <a:stretch>
              <a:fillRect/>
            </a:stretch>
          </p:blipFill>
          <p:spPr>
            <a:xfrm rot="291236">
              <a:off x="4098200" y="3591436"/>
              <a:ext cx="773202" cy="826649"/>
            </a:xfrm>
            <a:prstGeom prst="rect">
              <a:avLst/>
            </a:prstGeom>
          </p:spPr>
        </p:pic>
        <p:sp>
          <p:nvSpPr>
            <p:cNvPr id="26" name="TextBox 25"/>
            <p:cNvSpPr txBox="1"/>
            <p:nvPr/>
          </p:nvSpPr>
          <p:spPr>
            <a:xfrm>
              <a:off x="2798050" y="3506772"/>
              <a:ext cx="1893195" cy="4606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computation</a:t>
              </a:r>
            </a:p>
          </p:txBody>
        </p:sp>
      </p:grpSp>
      <p:sp>
        <p:nvSpPr>
          <p:cNvPr id="27" name="TextBox 26"/>
          <p:cNvSpPr txBox="1"/>
          <p:nvPr/>
        </p:nvSpPr>
        <p:spPr>
          <a:xfrm>
            <a:off x="6846459" y="2820659"/>
            <a:ext cx="1656515" cy="1200329"/>
          </a:xfrm>
          <a:prstGeom prst="rect">
            <a:avLst/>
          </a:prstGeom>
          <a:noFill/>
          <a:ln>
            <a:solidFill>
              <a:sysClr val="windowText" lastClr="000000"/>
            </a:solidFill>
            <a:prstDash val="dashDot"/>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Automatic deduction of policies!</a:t>
            </a:r>
          </a:p>
        </p:txBody>
      </p:sp>
      <p:sp>
        <p:nvSpPr>
          <p:cNvPr id="28" name="Scroll: Vertical 27"/>
          <p:cNvSpPr/>
          <p:nvPr/>
        </p:nvSpPr>
        <p:spPr>
          <a:xfrm>
            <a:off x="4722231" y="4197434"/>
            <a:ext cx="1540541"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29" name="Scroll: Vertical 28"/>
          <p:cNvSpPr/>
          <p:nvPr/>
        </p:nvSpPr>
        <p:spPr>
          <a:xfrm>
            <a:off x="367645" y="4198691"/>
            <a:ext cx="160255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Tree>
    <p:extLst>
      <p:ext uri="{BB962C8B-B14F-4D97-AF65-F5344CB8AC3E}">
        <p14:creationId xmlns:p14="http://schemas.microsoft.com/office/powerpoint/2010/main" val="12568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55964" y="1216680"/>
            <a:ext cx="5136009" cy="5158635"/>
          </a:xfrm>
          <a:prstGeom prst="rect">
            <a:avLst/>
          </a:prstGeom>
        </p:spPr>
      </p:pic>
      <p:pic>
        <p:nvPicPr>
          <p:cNvPr id="5" name="Content Placeholder 4">
            <a:extLst>
              <a:ext uri="{FF2B5EF4-FFF2-40B4-BE49-F238E27FC236}">
                <a16:creationId xmlns:a16="http://schemas.microsoft.com/office/drawing/2014/main" id="{54028040-DA5E-DA4D-9018-CCD7DE37C3BC}"/>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 y="673100"/>
            <a:ext cx="2438400" cy="3060700"/>
          </a:xfrm>
        </p:spPr>
      </p:pic>
    </p:spTree>
    <p:extLst>
      <p:ext uri="{BB962C8B-B14F-4D97-AF65-F5344CB8AC3E}">
        <p14:creationId xmlns:p14="http://schemas.microsoft.com/office/powerpoint/2010/main" val="132214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55964" y="1216680"/>
            <a:ext cx="5136009" cy="5158635"/>
          </a:xfrm>
          <a:prstGeom prst="rect">
            <a:avLst/>
          </a:prstGeom>
        </p:spPr>
      </p:pic>
      <p:sp>
        <p:nvSpPr>
          <p:cNvPr id="5" name="Rounded Rectangular Callout 4"/>
          <p:cNvSpPr/>
          <p:nvPr/>
        </p:nvSpPr>
        <p:spPr>
          <a:xfrm>
            <a:off x="129586" y="3654145"/>
            <a:ext cx="2332571" cy="2039325"/>
          </a:xfrm>
          <a:prstGeom prst="wedgeRoundRectCallout">
            <a:avLst>
              <a:gd name="adj1" fmla="val 117621"/>
              <a:gd name="adj2" fmla="val 55064"/>
              <a:gd name="adj3" fmla="val 16667"/>
            </a:avLst>
          </a:prstGeom>
          <a:solidFill>
            <a:schemeClr val="tx2"/>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FF66"/>
                </a:solidFill>
                <a:latin typeface="CronosPro-Regular"/>
                <a:cs typeface="CronosPro-Regular"/>
              </a:rPr>
              <a:t>Security type:  </a:t>
            </a:r>
            <a:r>
              <a:rPr lang="en-US" sz="2400" dirty="0">
                <a:latin typeface="CronosPro-Regular"/>
                <a:cs typeface="CronosPro-Regular"/>
              </a:rPr>
              <a:t>only </a:t>
            </a:r>
            <a:r>
              <a:rPr lang="en-US" sz="2400" b="1" dirty="0">
                <a:latin typeface="Courier New"/>
                <a:cs typeface="Courier New"/>
              </a:rPr>
              <a:t>root</a:t>
            </a:r>
            <a:r>
              <a:rPr lang="en-US" sz="2400" dirty="0">
                <a:latin typeface="CronosPro-Regular"/>
                <a:cs typeface="CronosPro-Regular"/>
              </a:rPr>
              <a:t> may learn information in this field</a:t>
            </a:r>
          </a:p>
        </p:txBody>
      </p:sp>
      <p:pic>
        <p:nvPicPr>
          <p:cNvPr id="8" name="Content Placeholder 4">
            <a:extLst>
              <a:ext uri="{FF2B5EF4-FFF2-40B4-BE49-F238E27FC236}">
                <a16:creationId xmlns:a16="http://schemas.microsoft.com/office/drawing/2014/main" id="{6169570D-AF17-9949-9EBC-073BCA15C41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 y="673100"/>
            <a:ext cx="2438400" cy="3060700"/>
          </a:xfrm>
        </p:spPr>
      </p:pic>
    </p:spTree>
    <p:extLst>
      <p:ext uri="{BB962C8B-B14F-4D97-AF65-F5344CB8AC3E}">
        <p14:creationId xmlns:p14="http://schemas.microsoft.com/office/powerpoint/2010/main" val="1523048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B40CB93D-42F7-E242-9457-6C6717552FE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 y="673100"/>
            <a:ext cx="2438400" cy="3060700"/>
          </a:xfrm>
        </p:spPr>
      </p:pic>
      <p:pic>
        <p:nvPicPr>
          <p:cNvPr id="4" name="Picture 3"/>
          <p:cNvPicPr>
            <a:picLocks noChangeAspect="1"/>
          </p:cNvPicPr>
          <p:nvPr/>
        </p:nvPicPr>
        <p:blipFill>
          <a:blip r:embed="rId4"/>
          <a:stretch>
            <a:fillRect/>
          </a:stretch>
        </p:blipFill>
        <p:spPr>
          <a:xfrm>
            <a:off x="2255964" y="1216680"/>
            <a:ext cx="5136009" cy="5158635"/>
          </a:xfrm>
          <a:prstGeom prst="rect">
            <a:avLst/>
          </a:prstGeom>
        </p:spPr>
      </p:pic>
      <p:sp>
        <p:nvSpPr>
          <p:cNvPr id="5" name="Rounded Rectangular Callout 4"/>
          <p:cNvSpPr/>
          <p:nvPr/>
        </p:nvSpPr>
        <p:spPr>
          <a:xfrm>
            <a:off x="155504" y="2837794"/>
            <a:ext cx="2462158" cy="1904820"/>
          </a:xfrm>
          <a:prstGeom prst="wedgeRoundRectCallout">
            <a:avLst>
              <a:gd name="adj1" fmla="val 101799"/>
              <a:gd name="adj2" fmla="val 66729"/>
              <a:gd name="adj3" fmla="val 16667"/>
            </a:avLst>
          </a:prstGeom>
          <a:solidFill>
            <a:schemeClr val="tx2"/>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FF66"/>
                </a:solidFill>
                <a:latin typeface="CronosPro-Regular"/>
                <a:cs typeface="CronosPro-Regular"/>
              </a:rPr>
              <a:t>Declassification:  </a:t>
            </a:r>
            <a:r>
              <a:rPr lang="en-US" sz="2400" dirty="0">
                <a:latin typeface="CronosPro-Regular"/>
                <a:cs typeface="CronosPro-Regular"/>
              </a:rPr>
              <a:t>okay to leak whether password matches</a:t>
            </a:r>
          </a:p>
        </p:txBody>
      </p:sp>
    </p:spTree>
    <p:extLst>
      <p:ext uri="{BB962C8B-B14F-4D97-AF65-F5344CB8AC3E}">
        <p14:creationId xmlns:p14="http://schemas.microsoft.com/office/powerpoint/2010/main" val="4245806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Jif type checking</a:t>
            </a:r>
          </a:p>
        </p:txBody>
      </p:sp>
      <p:sp>
        <p:nvSpPr>
          <p:cNvPr id="3" name="Content Placeholder 2"/>
          <p:cNvSpPr>
            <a:spLocks noGrp="1"/>
          </p:cNvSpPr>
          <p:nvPr>
            <p:ph idx="1"/>
          </p:nvPr>
        </p:nvSpPr>
        <p:spPr/>
        <p:txBody>
          <a:bodyPr>
            <a:normAutofit/>
          </a:bodyPr>
          <a:lstStyle/>
          <a:p>
            <a:r>
              <a:rPr lang="en-US" dirty="0"/>
              <a:t>Variables (fields, methods, etc.) may have additional </a:t>
            </a:r>
            <a:r>
              <a:rPr lang="en-US" dirty="0">
                <a:solidFill>
                  <a:schemeClr val="accent1"/>
                </a:solidFill>
              </a:rPr>
              <a:t>label</a:t>
            </a:r>
            <a:r>
              <a:rPr lang="en-US" dirty="0"/>
              <a:t> as part of their type, e.g., </a:t>
            </a:r>
            <a:r>
              <a:rPr lang="en-US" b="1" dirty="0" err="1">
                <a:latin typeface="Courier New"/>
                <a:cs typeface="Courier New"/>
              </a:rPr>
              <a:t>int</a:t>
            </a:r>
            <a:r>
              <a:rPr lang="en-US" b="1" dirty="0">
                <a:latin typeface="Courier New"/>
                <a:cs typeface="Courier New"/>
              </a:rPr>
              <a:t> {</a:t>
            </a:r>
            <a:r>
              <a:rPr lang="en-US" b="1" dirty="0" err="1">
                <a:solidFill>
                  <a:srgbClr val="9BBB59"/>
                </a:solidFill>
                <a:latin typeface="Courier New"/>
                <a:cs typeface="Courier New"/>
              </a:rPr>
              <a:t>lbl</a:t>
            </a:r>
            <a:r>
              <a:rPr lang="en-US" b="1" dirty="0">
                <a:latin typeface="Courier New"/>
                <a:cs typeface="Courier New"/>
              </a:rPr>
              <a:t>} x;</a:t>
            </a:r>
          </a:p>
          <a:p>
            <a:r>
              <a:rPr lang="en-US" dirty="0"/>
              <a:t>Label constrains information flow to and from variable</a:t>
            </a:r>
          </a:p>
          <a:p>
            <a:pPr lvl="1"/>
            <a:r>
              <a:rPr lang="en-US" b="1" dirty="0"/>
              <a:t>reader label</a:t>
            </a:r>
            <a:r>
              <a:rPr lang="en-US" dirty="0"/>
              <a:t>:  </a:t>
            </a:r>
            <a:r>
              <a:rPr lang="en-US" b="1" dirty="0" err="1">
                <a:solidFill>
                  <a:schemeClr val="accent3"/>
                </a:solidFill>
                <a:latin typeface="Courier New"/>
                <a:cs typeface="Courier New"/>
              </a:rPr>
              <a:t>alice</a:t>
            </a:r>
            <a:r>
              <a:rPr lang="en-US" b="1" dirty="0">
                <a:solidFill>
                  <a:schemeClr val="accent3"/>
                </a:solidFill>
                <a:latin typeface="Courier New"/>
                <a:cs typeface="Courier New"/>
              </a:rPr>
              <a:t> -&gt; bob, </a:t>
            </a:r>
            <a:r>
              <a:rPr lang="en-US" b="1" dirty="0" err="1">
                <a:solidFill>
                  <a:schemeClr val="accent3"/>
                </a:solidFill>
                <a:latin typeface="Courier New"/>
                <a:cs typeface="Courier New"/>
              </a:rPr>
              <a:t>charlie</a:t>
            </a:r>
            <a:endParaRPr lang="en-US" b="1" dirty="0">
              <a:solidFill>
                <a:schemeClr val="accent3"/>
              </a:solidFill>
              <a:latin typeface="Courier New"/>
              <a:cs typeface="Courier New"/>
            </a:endParaRPr>
          </a:p>
          <a:p>
            <a:pPr lvl="2"/>
            <a:r>
              <a:rPr lang="en-US" dirty="0"/>
              <a:t>Alice owns this constraint; her permission required to violate it</a:t>
            </a:r>
          </a:p>
          <a:p>
            <a:pPr lvl="2"/>
            <a:r>
              <a:rPr lang="en-US" dirty="0"/>
              <a:t>Alice permits the information to flow </a:t>
            </a:r>
            <a:r>
              <a:rPr lang="en-US" b="1" dirty="0"/>
              <a:t>to</a:t>
            </a:r>
            <a:r>
              <a:rPr lang="en-US" dirty="0"/>
              <a:t> Bob and Charlie</a:t>
            </a:r>
          </a:p>
          <a:p>
            <a:pPr lvl="2"/>
            <a:r>
              <a:rPr lang="en-US" dirty="0"/>
              <a:t>On previous slide:  </a:t>
            </a:r>
            <a:r>
              <a:rPr lang="en-US" b="1" dirty="0">
                <a:solidFill>
                  <a:srgbClr val="9BBB59"/>
                </a:solidFill>
                <a:latin typeface="Courier New"/>
                <a:cs typeface="Courier New"/>
              </a:rPr>
              <a:t>root:</a:t>
            </a:r>
            <a:r>
              <a:rPr lang="en-US" dirty="0">
                <a:solidFill>
                  <a:srgbClr val="9BBB59"/>
                </a:solidFill>
              </a:rPr>
              <a:t> </a:t>
            </a:r>
            <a:r>
              <a:rPr lang="en-US" dirty="0"/>
              <a:t>is short for</a:t>
            </a:r>
            <a:r>
              <a:rPr lang="en-US" b="1" dirty="0">
                <a:solidFill>
                  <a:schemeClr val="accent3"/>
                </a:solidFill>
                <a:latin typeface="Courier New"/>
                <a:cs typeface="Courier New"/>
              </a:rPr>
              <a:t> root -&gt; root</a:t>
            </a:r>
          </a:p>
          <a:p>
            <a:pPr lvl="1"/>
            <a:r>
              <a:rPr lang="en-US" b="1" dirty="0"/>
              <a:t>writer label:  </a:t>
            </a:r>
            <a:r>
              <a:rPr lang="en-US" b="1" dirty="0" err="1">
                <a:solidFill>
                  <a:srgbClr val="9BBB59"/>
                </a:solidFill>
                <a:latin typeface="Courier New"/>
                <a:cs typeface="Courier New"/>
              </a:rPr>
              <a:t>alice</a:t>
            </a:r>
            <a:r>
              <a:rPr lang="en-US" b="1" dirty="0">
                <a:solidFill>
                  <a:srgbClr val="9BBB59"/>
                </a:solidFill>
                <a:latin typeface="Courier New"/>
                <a:cs typeface="Courier New"/>
              </a:rPr>
              <a:t> &lt;- bob, </a:t>
            </a:r>
            <a:r>
              <a:rPr lang="en-US" b="1" dirty="0" err="1">
                <a:solidFill>
                  <a:srgbClr val="9BBB59"/>
                </a:solidFill>
                <a:latin typeface="Courier New"/>
                <a:cs typeface="Courier New"/>
              </a:rPr>
              <a:t>charlie</a:t>
            </a:r>
            <a:endParaRPr lang="en-US" b="1" dirty="0">
              <a:solidFill>
                <a:srgbClr val="9BBB59"/>
              </a:solidFill>
              <a:latin typeface="Courier New"/>
              <a:cs typeface="Courier New"/>
            </a:endParaRPr>
          </a:p>
          <a:p>
            <a:pPr lvl="2"/>
            <a:r>
              <a:rPr lang="en-US" dirty="0"/>
              <a:t>Alice owns this constraint; her permission required to violate it</a:t>
            </a:r>
          </a:p>
          <a:p>
            <a:pPr lvl="2"/>
            <a:r>
              <a:rPr lang="en-US" dirty="0"/>
              <a:t>Alice permits the information to flow </a:t>
            </a:r>
            <a:r>
              <a:rPr lang="en-US" b="1" dirty="0"/>
              <a:t>from</a:t>
            </a:r>
            <a:r>
              <a:rPr lang="en-US" dirty="0"/>
              <a:t> Bob and Charlie</a:t>
            </a:r>
          </a:p>
          <a:p>
            <a:pPr lvl="1"/>
            <a:r>
              <a:rPr lang="en-US" dirty="0"/>
              <a:t>can have multiple such constraints as part of label</a:t>
            </a:r>
          </a:p>
          <a:p>
            <a:pPr lvl="1"/>
            <a:r>
              <a:rPr lang="en-US" dirty="0"/>
              <a:t>can read these arrows as the may flow relation →</a:t>
            </a:r>
          </a:p>
          <a:p>
            <a:endParaRPr lang="en-US" dirty="0">
              <a:solidFill>
                <a:schemeClr val="tx1">
                  <a:lumMod val="50000"/>
                  <a:lumOff val="50000"/>
                </a:schemeClr>
              </a:solidFill>
            </a:endParaRPr>
          </a:p>
          <a:p>
            <a:pPr lvl="2"/>
            <a:endParaRPr lang="en-US" dirty="0"/>
          </a:p>
          <a:p>
            <a:pPr lvl="1"/>
            <a:endParaRPr lang="en-US" dirty="0"/>
          </a:p>
        </p:txBody>
      </p:sp>
    </p:spTree>
    <p:extLst>
      <p:ext uri="{BB962C8B-B14F-4D97-AF65-F5344CB8AC3E}">
        <p14:creationId xmlns:p14="http://schemas.microsoft.com/office/powerpoint/2010/main" val="363635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533400"/>
                <a:ext cx="8229600" cy="990600"/>
              </a:xfrm>
            </p:spPr>
            <p:txBody>
              <a:bodyPr>
                <a:normAutofit fontScale="90000"/>
              </a:bodyPr>
              <a:lstStyle/>
              <a:p>
                <a:r>
                  <a:rPr lang="en-US" dirty="0"/>
                  <a:t>Information Flow Control: flow-sensitive </a:t>
                </a:r>
                <a14:m>
                  <m:oMath xmlns:m="http://schemas.openxmlformats.org/officeDocument/2006/math">
                    <m:r>
                      <a:rPr lang="el-GR" b="1" i="0" smtClean="0">
                        <a:latin typeface="Cambria Math" panose="02040503050406030204" pitchFamily="18" charset="0"/>
                      </a:rPr>
                      <m:t>𝚪</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533400"/>
                <a:ext cx="8229600" cy="990600"/>
              </a:xfrm>
              <a:blipFill rotWithShape="0">
                <a:blip r:embed="rId3"/>
                <a:stretch>
                  <a:fillRect l="-2222" b="-5556"/>
                </a:stretch>
              </a:blipFill>
            </p:spPr>
            <p:txBody>
              <a:bodyPr/>
              <a:lstStyle/>
              <a:p>
                <a:r>
                  <a:rPr lang="en-US">
                    <a:noFill/>
                  </a:rPr>
                  <a:t> </a:t>
                </a:r>
              </a:p>
            </p:txBody>
          </p:sp>
        </mc:Fallback>
      </mc:AlternateContent>
      <p:sp>
        <p:nvSpPr>
          <p:cNvPr id="5" name="Rectangle 4"/>
          <p:cNvSpPr/>
          <p:nvPr/>
        </p:nvSpPr>
        <p:spPr>
          <a:xfrm>
            <a:off x="3487917" y="1970202"/>
            <a:ext cx="1300899" cy="296001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CronosPro-Regular"/>
              <a:cs typeface="CronosPro-Regular"/>
            </a:endParaRPr>
          </a:p>
        </p:txBody>
      </p:sp>
      <p:cxnSp>
        <p:nvCxnSpPr>
          <p:cNvPr id="9" name="Straight Arrow Connector 8"/>
          <p:cNvCxnSpPr>
            <a:cxnSpLocks/>
          </p:cNvCxnSpPr>
          <p:nvPr/>
        </p:nvCxnSpPr>
        <p:spPr>
          <a:xfrm>
            <a:off x="2564091" y="2422689"/>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cxnSpLocks/>
          </p:cNvCxnSpPr>
          <p:nvPr/>
        </p:nvCxnSpPr>
        <p:spPr>
          <a:xfrm>
            <a:off x="2575086" y="3121844"/>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a:cxnSpLocks/>
          </p:cNvCxnSpPr>
          <p:nvPr/>
        </p:nvCxnSpPr>
        <p:spPr>
          <a:xfrm>
            <a:off x="2575087" y="3772296"/>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cxnSpLocks/>
          </p:cNvCxnSpPr>
          <p:nvPr/>
        </p:nvCxnSpPr>
        <p:spPr>
          <a:xfrm>
            <a:off x="2565662" y="4451024"/>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a:cxnSpLocks/>
          </p:cNvCxnSpPr>
          <p:nvPr/>
        </p:nvCxnSpPr>
        <p:spPr>
          <a:xfrm>
            <a:off x="4790389" y="2744772"/>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p:cNvCxnSpPr>
            <a:cxnSpLocks/>
          </p:cNvCxnSpPr>
          <p:nvPr/>
        </p:nvCxnSpPr>
        <p:spPr>
          <a:xfrm>
            <a:off x="4782532" y="3434500"/>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a:cxnSpLocks/>
          </p:cNvCxnSpPr>
          <p:nvPr/>
        </p:nvCxnSpPr>
        <p:spPr>
          <a:xfrm>
            <a:off x="4801385" y="4084953"/>
            <a:ext cx="92382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376363" y="2234150"/>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𝑎</m:t>
                      </m:r>
                    </m:oMath>
                  </m:oMathPara>
                </a14:m>
                <a:endParaRPr lang="en-US" sz="2000" dirty="0">
                  <a:latin typeface="CronosPro-Regular"/>
                  <a:cs typeface="CronosPro-Regular"/>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376363" y="2234150"/>
                <a:ext cx="498052"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77933" y="2914452"/>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𝑏</m:t>
                      </m:r>
                    </m:oMath>
                  </m:oMathPara>
                </a14:m>
                <a:endParaRPr lang="en-US" sz="2000" dirty="0">
                  <a:latin typeface="CronosPro-Regular"/>
                  <a:cs typeface="CronosPro-Regular"/>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377933" y="2914452"/>
                <a:ext cx="498052" cy="4001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377933" y="3574326"/>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𝑐</m:t>
                      </m:r>
                    </m:oMath>
                  </m:oMathPara>
                </a14:m>
                <a:endParaRPr lang="en-US" sz="2000" dirty="0">
                  <a:latin typeface="CronosPro-Regular"/>
                  <a:cs typeface="CronosPro-Regular"/>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377933" y="3574326"/>
                <a:ext cx="498052" cy="40011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388928" y="4235775"/>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𝑑</m:t>
                      </m:r>
                    </m:oMath>
                  </m:oMathPara>
                </a14:m>
                <a:endParaRPr lang="en-US" sz="2000" dirty="0">
                  <a:latin typeface="CronosPro-Regular"/>
                  <a:cs typeface="CronosPro-Regular"/>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388928" y="4235775"/>
                <a:ext cx="498052"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35306" y="2538947"/>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𝑥</m:t>
                      </m:r>
                    </m:oMath>
                  </m:oMathPara>
                </a14:m>
                <a:endParaRPr lang="en-US" sz="2000" dirty="0">
                  <a:latin typeface="CronosPro-Regular"/>
                  <a:cs typeface="CronosPro-Regular"/>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435306" y="2538947"/>
                <a:ext cx="498052"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418023" y="3228677"/>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𝑦</m:t>
                      </m:r>
                    </m:oMath>
                  </m:oMathPara>
                </a14:m>
                <a:endParaRPr lang="en-US" sz="2000" dirty="0">
                  <a:latin typeface="CronosPro-Regular"/>
                  <a:cs typeface="CronosPro-Regular"/>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418023" y="3228677"/>
                <a:ext cx="498052" cy="400110"/>
              </a:xfrm>
              <a:prstGeom prst="rect">
                <a:avLst/>
              </a:prstGeom>
              <a:blipFill>
                <a:blip r:embed="rId9"/>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446304" y="3860268"/>
                <a:ext cx="4980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CronosPro-Regular"/>
                        </a:rPr>
                        <m:t>𝑧</m:t>
                      </m:r>
                    </m:oMath>
                  </m:oMathPara>
                </a14:m>
                <a:endParaRPr lang="en-US" sz="2000" dirty="0">
                  <a:latin typeface="CronosPro-Regular"/>
                  <a:cs typeface="CronosPro-Regular"/>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446304" y="3860268"/>
                <a:ext cx="498052" cy="400110"/>
              </a:xfrm>
              <a:prstGeom prst="rect">
                <a:avLst/>
              </a:prstGeom>
              <a:blipFill>
                <a:blip r:embed="rId10"/>
                <a:stretch>
                  <a:fillRect/>
                </a:stretch>
              </a:blipFill>
            </p:spPr>
            <p:txBody>
              <a:bodyPr/>
              <a:lstStyle/>
              <a:p>
                <a:r>
                  <a:rPr lang="en-US">
                    <a:noFill/>
                  </a:rPr>
                  <a:t> </a:t>
                </a:r>
              </a:p>
            </p:txBody>
          </p:sp>
        </mc:Fallback>
      </mc:AlternateContent>
      <p:sp>
        <p:nvSpPr>
          <p:cNvPr id="24" name="TextBox 23"/>
          <p:cNvSpPr txBox="1"/>
          <p:nvPr/>
        </p:nvSpPr>
        <p:spPr>
          <a:xfrm>
            <a:off x="3044861" y="1923068"/>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5" name="TextBox 24"/>
          <p:cNvSpPr txBox="1"/>
          <p:nvPr/>
        </p:nvSpPr>
        <p:spPr>
          <a:xfrm>
            <a:off x="3026005" y="3261673"/>
            <a:ext cx="272176" cy="584775"/>
          </a:xfrm>
          <a:prstGeom prst="rect">
            <a:avLst/>
          </a:prstGeom>
          <a:noFill/>
        </p:spPr>
        <p:txBody>
          <a:bodyPr wrap="square" rtlCol="0">
            <a:spAutoFit/>
          </a:bodyPr>
          <a:lstStyle/>
          <a:p>
            <a:r>
              <a:rPr lang="en-US" sz="3200" dirty="0">
                <a:latin typeface="CronosPro-Regular"/>
                <a:cs typeface="CronosPro-Regular"/>
              </a:rPr>
              <a:t>H</a:t>
            </a:r>
          </a:p>
        </p:txBody>
      </p:sp>
      <p:sp>
        <p:nvSpPr>
          <p:cNvPr id="26" name="TextBox 25"/>
          <p:cNvSpPr txBox="1"/>
          <p:nvPr/>
        </p:nvSpPr>
        <p:spPr>
          <a:xfrm>
            <a:off x="3091991" y="3959258"/>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7" name="TextBox 26"/>
          <p:cNvSpPr txBox="1"/>
          <p:nvPr/>
        </p:nvSpPr>
        <p:spPr>
          <a:xfrm>
            <a:off x="4770980" y="2250490"/>
            <a:ext cx="272176" cy="584775"/>
          </a:xfrm>
          <a:prstGeom prst="rect">
            <a:avLst/>
          </a:prstGeom>
          <a:noFill/>
        </p:spPr>
        <p:txBody>
          <a:bodyPr wrap="square" rtlCol="0">
            <a:spAutoFit/>
          </a:bodyPr>
          <a:lstStyle/>
          <a:p>
            <a:r>
              <a:rPr lang="en-US" sz="3200" dirty="0">
                <a:latin typeface="CronosPro-Regular"/>
                <a:cs typeface="CronosPro-Regular"/>
              </a:rPr>
              <a:t>L</a:t>
            </a:r>
          </a:p>
        </p:txBody>
      </p:sp>
      <p:sp>
        <p:nvSpPr>
          <p:cNvPr id="28" name="TextBox 27"/>
          <p:cNvSpPr txBox="1"/>
          <p:nvPr/>
        </p:nvSpPr>
        <p:spPr>
          <a:xfrm>
            <a:off x="3102987" y="2612794"/>
            <a:ext cx="225043" cy="584775"/>
          </a:xfrm>
          <a:prstGeom prst="rect">
            <a:avLst/>
          </a:prstGeom>
          <a:noFill/>
        </p:spPr>
        <p:txBody>
          <a:bodyPr wrap="square" rtlCol="0">
            <a:spAutoFit/>
          </a:bodyPr>
          <a:lstStyle/>
          <a:p>
            <a:r>
              <a:rPr lang="en-US" sz="3200" dirty="0">
                <a:latin typeface="CronosPro-Regular"/>
                <a:cs typeface="CronosPro-Regular"/>
              </a:rPr>
              <a:t>L</a:t>
            </a:r>
          </a:p>
        </p:txBody>
      </p:sp>
      <p:sp>
        <p:nvSpPr>
          <p:cNvPr id="29" name="TextBox 28"/>
          <p:cNvSpPr txBox="1"/>
          <p:nvPr/>
        </p:nvSpPr>
        <p:spPr>
          <a:xfrm>
            <a:off x="4771532" y="2961585"/>
            <a:ext cx="225043" cy="584775"/>
          </a:xfrm>
          <a:prstGeom prst="rect">
            <a:avLst/>
          </a:prstGeom>
          <a:noFill/>
        </p:spPr>
        <p:txBody>
          <a:bodyPr wrap="square" rtlCol="0">
            <a:spAutoFit/>
          </a:bodyPr>
          <a:lstStyle/>
          <a:p>
            <a:r>
              <a:rPr lang="en-US" sz="3200" dirty="0">
                <a:latin typeface="CronosPro-Regular"/>
                <a:cs typeface="CronosPro-Regular"/>
              </a:rPr>
              <a:t>H</a:t>
            </a:r>
          </a:p>
        </p:txBody>
      </p:sp>
      <p:sp>
        <p:nvSpPr>
          <p:cNvPr id="30" name="TextBox 29"/>
          <p:cNvSpPr txBox="1"/>
          <p:nvPr/>
        </p:nvSpPr>
        <p:spPr>
          <a:xfrm>
            <a:off x="4771530" y="3612033"/>
            <a:ext cx="225043" cy="584775"/>
          </a:xfrm>
          <a:prstGeom prst="rect">
            <a:avLst/>
          </a:prstGeom>
          <a:noFill/>
        </p:spPr>
        <p:txBody>
          <a:bodyPr wrap="square" rtlCol="0">
            <a:spAutoFit/>
          </a:bodyPr>
          <a:lstStyle/>
          <a:p>
            <a:r>
              <a:rPr lang="en-US" sz="3200" dirty="0">
                <a:latin typeface="CronosPro-Regular"/>
                <a:cs typeface="CronosPro-Regular"/>
              </a:rPr>
              <a:t>H</a:t>
            </a:r>
          </a:p>
        </p:txBody>
      </p:sp>
      <p:cxnSp>
        <p:nvCxnSpPr>
          <p:cNvPr id="32" name="Connector: Curved 31"/>
          <p:cNvCxnSpPr>
            <a:cxnSpLocks/>
            <a:stCxn id="17" idx="3"/>
            <a:endCxn id="22" idx="1"/>
          </p:cNvCxnSpPr>
          <p:nvPr/>
        </p:nvCxnSpPr>
        <p:spPr>
          <a:xfrm>
            <a:off x="3874415" y="2434205"/>
            <a:ext cx="543608" cy="994527"/>
          </a:xfrm>
          <a:prstGeom prst="curvedConnector3">
            <a:avLst>
              <a:gd name="adj1" fmla="val 50000"/>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9" name="Connector: Curved 38"/>
          <p:cNvCxnSpPr>
            <a:endCxn id="23" idx="1"/>
          </p:cNvCxnSpPr>
          <p:nvPr/>
        </p:nvCxnSpPr>
        <p:spPr>
          <a:xfrm>
            <a:off x="3886980" y="3786669"/>
            <a:ext cx="559324" cy="273654"/>
          </a:xfrm>
          <a:prstGeom prst="curvedConnector3">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275734" y="4986467"/>
                <a:ext cx="8630239" cy="1569660"/>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r>
                      <m:rPr>
                        <m:sty m:val="p"/>
                      </m:rPr>
                      <a:rPr lang="el-GR" sz="2400" smtClean="0">
                        <a:latin typeface="Cambria Math" panose="02040503050406030204" pitchFamily="18" charset="0"/>
                        <a:cs typeface="CronosPro-Regular"/>
                      </a:rPr>
                      <m:t>Γ</m:t>
                    </m:r>
                  </m:oMath>
                </a14:m>
                <a:r>
                  <a:rPr lang="el-GR" sz="2400" dirty="0">
                    <a:latin typeface="CronosPro-Regular"/>
                    <a:cs typeface="CronosPro-Regular"/>
                  </a:rPr>
                  <a:t> </a:t>
                </a:r>
                <a:r>
                  <a:rPr lang="en-US" sz="2400" dirty="0">
                    <a:latin typeface="CronosPro-Regular"/>
                    <a:cs typeface="CronosPro-Regular"/>
                  </a:rPr>
                  <a:t>may change during the analysis of the program.</a:t>
                </a:r>
              </a:p>
              <a:p>
                <a:pPr marL="342900" indent="-342900">
                  <a:buFont typeface="Arial" panose="020B0604020202020204" pitchFamily="34" charset="0"/>
                  <a:buChar char="•"/>
                </a:pPr>
                <a:r>
                  <a:rPr lang="en-US" sz="2400" dirty="0">
                    <a:latin typeface="CronosPro-Regular"/>
                    <a:cs typeface="CronosPro-Regular"/>
                  </a:rPr>
                  <a:t>The mechanism deduces </a:t>
                </a:r>
                <a14:m>
                  <m:oMath xmlns:m="http://schemas.openxmlformats.org/officeDocument/2006/math">
                    <m:r>
                      <m:rPr>
                        <m:sty m:val="p"/>
                      </m:rPr>
                      <a:rPr lang="el-GR" sz="2400" b="0" i="0" smtClean="0">
                        <a:latin typeface="Cambria Math" panose="02040503050406030204" pitchFamily="18" charset="0"/>
                        <a:cs typeface="CronosPro-Regular"/>
                      </a:rPr>
                      <m:t>Γ</m:t>
                    </m:r>
                    <m:r>
                      <a:rPr lang="el-GR" sz="2400" b="0" i="0" smtClean="0">
                        <a:latin typeface="Cambria Math" panose="02040503050406030204" pitchFamily="18" charset="0"/>
                        <a:cs typeface="CronosPro-Regular"/>
                      </a:rPr>
                      <m:t>(</m:t>
                    </m:r>
                    <m:r>
                      <m:rPr>
                        <m:sty m:val="p"/>
                      </m:rPr>
                      <a:rPr lang="en-US" sz="2400" b="0" i="0" smtClean="0">
                        <a:latin typeface="Cambria Math" panose="02040503050406030204" pitchFamily="18" charset="0"/>
                        <a:cs typeface="CronosPro-Regular"/>
                      </a:rPr>
                      <m:t>x</m:t>
                    </m:r>
                    <m:r>
                      <a:rPr lang="el-GR" sz="2400" b="0" i="0" smtClean="0">
                        <a:latin typeface="Cambria Math" panose="02040503050406030204" pitchFamily="18" charset="0"/>
                        <a:cs typeface="CronosPro-Regular"/>
                      </a:rPr>
                      <m:t>)</m:t>
                    </m:r>
                  </m:oMath>
                </a14:m>
                <a:r>
                  <a:rPr lang="en-US" sz="2400" dirty="0">
                    <a:latin typeface="CronosPro-Regular"/>
                    <a:cs typeface="CronosPro-Regular"/>
                  </a:rPr>
                  <a:t>, </a:t>
                </a:r>
                <a14:m>
                  <m:oMath xmlns:m="http://schemas.openxmlformats.org/officeDocument/2006/math">
                    <m:r>
                      <m:rPr>
                        <m:sty m:val="p"/>
                      </m:rPr>
                      <a:rPr lang="el-GR" sz="2400">
                        <a:latin typeface="Cambria Math" panose="02040503050406030204" pitchFamily="18" charset="0"/>
                        <a:cs typeface="CronosPro-Regular"/>
                      </a:rPr>
                      <m:t>Γ</m:t>
                    </m:r>
                    <m:r>
                      <a:rPr lang="el-GR" sz="2400">
                        <a:latin typeface="Cambria Math" panose="02040503050406030204" pitchFamily="18" charset="0"/>
                        <a:cs typeface="CronosPro-Regular"/>
                      </a:rPr>
                      <m:t>(</m:t>
                    </m:r>
                    <m:r>
                      <m:rPr>
                        <m:sty m:val="p"/>
                      </m:rPr>
                      <a:rPr lang="en-US" sz="2400" b="0" i="0" smtClean="0">
                        <a:latin typeface="Cambria Math" panose="02040503050406030204" pitchFamily="18" charset="0"/>
                        <a:cs typeface="CronosPro-Regular"/>
                      </a:rPr>
                      <m:t>y</m:t>
                    </m:r>
                    <m:r>
                      <a:rPr lang="el-GR" sz="2400">
                        <a:latin typeface="Cambria Math" panose="02040503050406030204" pitchFamily="18" charset="0"/>
                        <a:cs typeface="CronosPro-Regular"/>
                      </a:rPr>
                      <m:t>)</m:t>
                    </m:r>
                  </m:oMath>
                </a14:m>
                <a:r>
                  <a:rPr lang="en-US" sz="2400" dirty="0">
                    <a:latin typeface="CronosPro-Regular"/>
                    <a:cs typeface="CronosPro-Regular"/>
                  </a:rPr>
                  <a:t>, </a:t>
                </a:r>
                <a14:m>
                  <m:oMath xmlns:m="http://schemas.openxmlformats.org/officeDocument/2006/math">
                    <m:r>
                      <m:rPr>
                        <m:sty m:val="p"/>
                      </m:rPr>
                      <a:rPr lang="el-GR" sz="2400">
                        <a:latin typeface="Cambria Math" panose="02040503050406030204" pitchFamily="18" charset="0"/>
                        <a:cs typeface="CronosPro-Regular"/>
                      </a:rPr>
                      <m:t>Γ</m:t>
                    </m:r>
                    <m:r>
                      <a:rPr lang="el-GR" sz="2400">
                        <a:latin typeface="Cambria Math" panose="02040503050406030204" pitchFamily="18" charset="0"/>
                        <a:cs typeface="CronosPro-Regular"/>
                      </a:rPr>
                      <m:t>(</m:t>
                    </m:r>
                    <m:r>
                      <m:rPr>
                        <m:sty m:val="p"/>
                      </m:rPr>
                      <a:rPr lang="en-US" sz="2400" b="0" i="0" smtClean="0">
                        <a:latin typeface="Cambria Math" panose="02040503050406030204" pitchFamily="18" charset="0"/>
                        <a:cs typeface="CronosPro-Regular"/>
                      </a:rPr>
                      <m:t>z</m:t>
                    </m:r>
                    <m:r>
                      <a:rPr lang="el-GR" sz="2400">
                        <a:latin typeface="Cambria Math" panose="02040503050406030204" pitchFamily="18" charset="0"/>
                        <a:cs typeface="CronosPro-Regular"/>
                      </a:rPr>
                      <m:t>)</m:t>
                    </m:r>
                  </m:oMath>
                </a14:m>
                <a:r>
                  <a:rPr lang="en-US" sz="2400" dirty="0">
                    <a:latin typeface="CronosPro-Regular"/>
                    <a:cs typeface="CronosPro-Regular"/>
                  </a:rPr>
                  <a:t> such that noninterference is satisfied.</a:t>
                </a:r>
              </a:p>
              <a:p>
                <a:pPr marL="342900" indent="-342900">
                  <a:buFont typeface="Arial" panose="020B0604020202020204" pitchFamily="34" charset="0"/>
                  <a:buChar char="•"/>
                </a:pPr>
                <a:r>
                  <a:rPr lang="en-US" sz="2400" dirty="0">
                    <a:latin typeface="CronosPro-Regular"/>
                    <a:cs typeface="CronosPro-Regular"/>
                  </a:rPr>
                  <a:t>The program is never rejected.</a:t>
                </a:r>
              </a:p>
            </p:txBody>
          </p:sp>
        </mc:Choice>
        <mc:Fallback xmlns="">
          <p:sp>
            <p:nvSpPr>
              <p:cNvPr id="33" name="TextBox 32"/>
              <p:cNvSpPr txBox="1">
                <a:spLocks noRot="1" noChangeAspect="1" noMove="1" noResize="1" noEditPoints="1" noAdjustHandles="1" noChangeArrowheads="1" noChangeShapeType="1" noTextEdit="1"/>
              </p:cNvSpPr>
              <p:nvPr/>
            </p:nvSpPr>
            <p:spPr>
              <a:xfrm>
                <a:off x="275734" y="4986467"/>
                <a:ext cx="8630239" cy="1569660"/>
              </a:xfrm>
              <a:prstGeom prst="rect">
                <a:avLst/>
              </a:prstGeom>
              <a:blipFill>
                <a:blip r:embed="rId11"/>
                <a:stretch>
                  <a:fillRect l="-918" t="-3113" b="-8171"/>
                </a:stretch>
              </a:blipFill>
            </p:spPr>
            <p:txBody>
              <a:bodyPr/>
              <a:lstStyle/>
              <a:p>
                <a:r>
                  <a:rPr lang="en-US">
                    <a:noFill/>
                  </a:rPr>
                  <a:t> </a:t>
                </a:r>
              </a:p>
            </p:txBody>
          </p:sp>
        </mc:Fallback>
      </mc:AlternateContent>
      <p:cxnSp>
        <p:nvCxnSpPr>
          <p:cNvPr id="31" name="Connector: Curved 34"/>
          <p:cNvCxnSpPr>
            <a:stCxn id="20" idx="3"/>
            <a:endCxn id="21" idx="1"/>
          </p:cNvCxnSpPr>
          <p:nvPr/>
        </p:nvCxnSpPr>
        <p:spPr>
          <a:xfrm flipV="1">
            <a:off x="3886980" y="2739002"/>
            <a:ext cx="548326" cy="1696828"/>
          </a:xfrm>
          <a:prstGeom prst="curvedConnector3">
            <a:avLst>
              <a:gd name="adj1" fmla="val 50000"/>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724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40106-4B6F-50EB-12B1-1AEDE16F3740}"/>
              </a:ext>
            </a:extLst>
          </p:cNvPr>
          <p:cNvSpPr>
            <a:spLocks noGrp="1"/>
          </p:cNvSpPr>
          <p:nvPr>
            <p:ph type="title"/>
          </p:nvPr>
        </p:nvSpPr>
        <p:spPr/>
        <p:txBody>
          <a:bodyPr/>
          <a:lstStyle/>
          <a:p>
            <a:r>
              <a:rPr lang="en-US" dirty="0" err="1"/>
              <a:t>TaintDroid</a:t>
            </a:r>
            <a:endParaRPr lang="en-US" dirty="0"/>
          </a:p>
        </p:txBody>
      </p:sp>
      <p:pic>
        <p:nvPicPr>
          <p:cNvPr id="5" name="Content Placeholder 4" descr="A logo of a android&#10;&#10;AI-generated content may be incorrect.">
            <a:extLst>
              <a:ext uri="{FF2B5EF4-FFF2-40B4-BE49-F238E27FC236}">
                <a16:creationId xmlns:a16="http://schemas.microsoft.com/office/drawing/2014/main" id="{594AC966-0FDD-2F50-A2D0-D01CC7FE4A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3940" y="2133600"/>
            <a:ext cx="6356120" cy="3403600"/>
          </a:xfrm>
        </p:spPr>
      </p:pic>
    </p:spTree>
    <p:extLst>
      <p:ext uri="{BB962C8B-B14F-4D97-AF65-F5344CB8AC3E}">
        <p14:creationId xmlns:p14="http://schemas.microsoft.com/office/powerpoint/2010/main" val="1475866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Enforcing IF policies</a:t>
            </a:r>
          </a:p>
        </p:txBody>
      </p:sp>
      <p:sp>
        <p:nvSpPr>
          <p:cNvPr id="3" name="Content Placeholder 2"/>
          <p:cNvSpPr>
            <a:spLocks noGrp="1"/>
          </p:cNvSpPr>
          <p:nvPr>
            <p:ph idx="1"/>
          </p:nvPr>
        </p:nvSpPr>
        <p:spPr/>
        <p:txBody>
          <a:bodyPr/>
          <a:lstStyle/>
          <a:p>
            <a:r>
              <a:rPr lang="en-US" dirty="0"/>
              <a:t>Static mechanism</a:t>
            </a:r>
          </a:p>
          <a:p>
            <a:pPr lvl="1"/>
            <a:r>
              <a:rPr lang="en-US" dirty="0"/>
              <a:t>Checking and/or deduction of labels before execution.</a:t>
            </a:r>
          </a:p>
          <a:p>
            <a:r>
              <a:rPr lang="en-US" dirty="0"/>
              <a:t>Dynamic mechanism</a:t>
            </a:r>
          </a:p>
          <a:p>
            <a:pPr lvl="1"/>
            <a:r>
              <a:rPr lang="en-US" dirty="0"/>
              <a:t>Checking and/or deduction of labels during execution.</a:t>
            </a:r>
          </a:p>
          <a:p>
            <a:r>
              <a:rPr lang="en-US" dirty="0"/>
              <a:t>Hybrid mechanism</a:t>
            </a:r>
          </a:p>
          <a:p>
            <a:pPr lvl="1"/>
            <a:r>
              <a:rPr lang="en-US" dirty="0"/>
              <a:t>Combination of static and dynamic.</a:t>
            </a:r>
          </a:p>
          <a:p>
            <a:pPr lvl="1"/>
            <a:endParaRPr lang="en-US" dirty="0"/>
          </a:p>
          <a:p>
            <a:r>
              <a:rPr lang="en-US" dirty="0"/>
              <a:t>Also have to deal with declassification…</a:t>
            </a:r>
          </a:p>
        </p:txBody>
      </p:sp>
    </p:spTree>
    <p:extLst>
      <p:ext uri="{BB962C8B-B14F-4D97-AF65-F5344CB8AC3E}">
        <p14:creationId xmlns:p14="http://schemas.microsoft.com/office/powerpoint/2010/main" val="278893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E2C6-A2A8-F2B0-0A79-66B32413FB61}"/>
              </a:ext>
            </a:extLst>
          </p:cNvPr>
          <p:cNvSpPr>
            <a:spLocks noGrp="1"/>
          </p:cNvSpPr>
          <p:nvPr>
            <p:ph type="title"/>
          </p:nvPr>
        </p:nvSpPr>
        <p:spPr/>
        <p:txBody>
          <a:bodyPr/>
          <a:lstStyle/>
          <a:p>
            <a:r>
              <a:rPr lang="en-US" dirty="0"/>
              <a:t>Information Flow Control</a:t>
            </a:r>
          </a:p>
        </p:txBody>
      </p:sp>
      <p:pic>
        <p:nvPicPr>
          <p:cNvPr id="9" name="Content Placeholder 8" descr="Cartoon of two people in chairs in a room with text&#10;&#10;AI-generated content may be incorrect.">
            <a:extLst>
              <a:ext uri="{FF2B5EF4-FFF2-40B4-BE49-F238E27FC236}">
                <a16:creationId xmlns:a16="http://schemas.microsoft.com/office/drawing/2014/main" id="{3B933D77-157C-1DFC-8D38-6B5F3901AC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9450" y="1752600"/>
            <a:ext cx="5245100" cy="4572000"/>
          </a:xfrm>
        </p:spPr>
      </p:pic>
    </p:spTree>
    <p:extLst>
      <p:ext uri="{BB962C8B-B14F-4D97-AF65-F5344CB8AC3E}">
        <p14:creationId xmlns:p14="http://schemas.microsoft.com/office/powerpoint/2010/main" val="120862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 represent policies</a:t>
            </a:r>
          </a:p>
        </p:txBody>
      </p:sp>
      <p:sp>
        <p:nvSpPr>
          <p:cNvPr id="5" name="Rectangle 4"/>
          <p:cNvSpPr/>
          <p:nvPr/>
        </p:nvSpPr>
        <p:spPr>
          <a:xfrm>
            <a:off x="3516656" y="588975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p>
        </p:txBody>
      </p:sp>
      <p:sp>
        <p:nvSpPr>
          <p:cNvPr id="6" name="Rectangle 5"/>
          <p:cNvSpPr/>
          <p:nvPr/>
        </p:nvSpPr>
        <p:spPr>
          <a:xfrm>
            <a:off x="3516656" y="4534821"/>
            <a:ext cx="2121156"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p>
        </p:txBody>
      </p:sp>
      <p:sp>
        <p:nvSpPr>
          <p:cNvPr id="8" name="Rectangle 7"/>
          <p:cNvSpPr/>
          <p:nvPr/>
        </p:nvSpPr>
        <p:spPr>
          <a:xfrm>
            <a:off x="3352800" y="1936616"/>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ronosPro-Regular"/>
                <a:cs typeface="CronosPro-Regular"/>
              </a:rPr>
              <a:t>Secret, {</a:t>
            </a:r>
            <a:r>
              <a:rPr lang="en-US" sz="2000" dirty="0" err="1">
                <a:solidFill>
                  <a:schemeClr val="bg1"/>
                </a:solidFill>
                <a:latin typeface="CronosPro-Regular"/>
                <a:cs typeface="CronosPro-Regular"/>
              </a:rPr>
              <a:t>nuc</a:t>
            </a:r>
            <a:r>
              <a:rPr lang="en-US" sz="2000" dirty="0">
                <a:solidFill>
                  <a:schemeClr val="bg1"/>
                </a:solidFill>
                <a:latin typeface="CronosPro-Regular"/>
                <a:cs typeface="CronosPro-Regular"/>
              </a:rPr>
              <a:t>, crypto}</a:t>
            </a:r>
          </a:p>
        </p:txBody>
      </p:sp>
      <p:sp>
        <p:nvSpPr>
          <p:cNvPr id="11" name="Rectangle 10"/>
          <p:cNvSpPr/>
          <p:nvPr/>
        </p:nvSpPr>
        <p:spPr>
          <a:xfrm>
            <a:off x="501277"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12" name="Rectangle 11"/>
          <p:cNvSpPr/>
          <p:nvPr/>
        </p:nvSpPr>
        <p:spPr>
          <a:xfrm>
            <a:off x="6472904"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Secret, {crypto}</a:t>
            </a:r>
          </a:p>
        </p:txBody>
      </p:sp>
      <p:cxnSp>
        <p:nvCxnSpPr>
          <p:cNvPr id="14" name="Straight Connector 13"/>
          <p:cNvCxnSpPr>
            <a:stCxn id="5" idx="0"/>
            <a:endCxn id="6" idx="2"/>
          </p:cNvCxnSpPr>
          <p:nvPr/>
        </p:nvCxnSpPr>
        <p:spPr>
          <a:xfrm flipV="1">
            <a:off x="4577234" y="5023308"/>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0"/>
            <a:endCxn id="8" idx="2"/>
          </p:cNvCxnSpPr>
          <p:nvPr/>
        </p:nvCxnSpPr>
        <p:spPr>
          <a:xfrm flipV="1">
            <a:off x="1561854" y="2425103"/>
            <a:ext cx="3010146"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0"/>
            <a:endCxn id="8" idx="2"/>
          </p:cNvCxnSpPr>
          <p:nvPr/>
        </p:nvCxnSpPr>
        <p:spPr>
          <a:xfrm flipH="1" flipV="1">
            <a:off x="4572000" y="2425103"/>
            <a:ext cx="2961481"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6" idx="0"/>
            <a:endCxn id="11" idx="2"/>
          </p:cNvCxnSpPr>
          <p:nvPr/>
        </p:nvCxnSpPr>
        <p:spPr>
          <a:xfrm flipH="1" flipV="1">
            <a:off x="1561854" y="3710249"/>
            <a:ext cx="301538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6" idx="0"/>
            <a:endCxn id="12" idx="2"/>
          </p:cNvCxnSpPr>
          <p:nvPr/>
        </p:nvCxnSpPr>
        <p:spPr>
          <a:xfrm flipV="1">
            <a:off x="4577234" y="3710249"/>
            <a:ext cx="295624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01277" y="2425103"/>
            <a:ext cx="8092781" cy="3464647"/>
            <a:chOff x="501277" y="2425103"/>
            <a:chExt cx="8092781" cy="3464647"/>
          </a:xfrm>
        </p:grpSpPr>
        <p:sp>
          <p:nvSpPr>
            <p:cNvPr id="7" name="Rectangle 6"/>
            <p:cNvSpPr/>
            <p:nvPr/>
          </p:nvSpPr>
          <p:spPr>
            <a:xfrm>
              <a:off x="3352800" y="3221762"/>
              <a:ext cx="2438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nuc,crypto</a:t>
              </a:r>
              <a:r>
                <a:rPr lang="en-US" sz="2000" dirty="0">
                  <a:solidFill>
                    <a:schemeClr val="tx1"/>
                  </a:solidFill>
                  <a:latin typeface="CronosPro-Regular"/>
                  <a:cs typeface="CronosPro-Regular"/>
                </a:rPr>
                <a:t>}</a:t>
              </a:r>
            </a:p>
          </p:txBody>
        </p:sp>
        <p:sp>
          <p:nvSpPr>
            <p:cNvPr id="9" name="Rectangle 8"/>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a:t>
              </a:r>
              <a:r>
                <a:rPr lang="en-US" sz="2000" dirty="0" err="1">
                  <a:solidFill>
                    <a:schemeClr val="tx1"/>
                  </a:solidFill>
                  <a:latin typeface="CronosPro-Regular"/>
                  <a:cs typeface="CronosPro-Regular"/>
                </a:rPr>
                <a:t>nuc</a:t>
              </a:r>
              <a:r>
                <a:rPr lang="en-US" sz="2000" dirty="0">
                  <a:solidFill>
                    <a:schemeClr val="tx1"/>
                  </a:solidFill>
                  <a:latin typeface="CronosPro-Regular"/>
                  <a:cs typeface="CronosPro-Regular"/>
                </a:rPr>
                <a:t>}</a:t>
              </a:r>
            </a:p>
          </p:txBody>
        </p:sp>
        <p:sp>
          <p:nvSpPr>
            <p:cNvPr id="10" name="Rectangle 9"/>
            <p:cNvSpPr/>
            <p:nvPr/>
          </p:nvSpPr>
          <p:spPr>
            <a:xfrm>
              <a:off x="6472904"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chemeClr val="tx1"/>
                  </a:solidFill>
                  <a:latin typeface="CronosPro-Regular"/>
                  <a:cs typeface="CronosPro-Regular"/>
                </a:rPr>
                <a:t>Conf</a:t>
              </a:r>
              <a:r>
                <a:rPr lang="en-US" sz="2000" dirty="0">
                  <a:solidFill>
                    <a:schemeClr val="tx1"/>
                  </a:solidFill>
                  <a:latin typeface="CronosPro-Regular"/>
                  <a:cs typeface="CronosPro-Regular"/>
                </a:rPr>
                <a:t>, {crypto}</a:t>
              </a:r>
            </a:p>
          </p:txBody>
        </p:sp>
        <p:cxnSp>
          <p:nvCxnSpPr>
            <p:cNvPr id="16" name="Straight Connector 15"/>
            <p:cNvCxnSpPr>
              <a:stCxn id="5" idx="0"/>
              <a:endCxn id="9" idx="2"/>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0"/>
              <a:endCxn id="10" idx="2"/>
            </p:cNvCxnSpPr>
            <p:nvPr/>
          </p:nvCxnSpPr>
          <p:spPr>
            <a:xfrm flipV="1">
              <a:off x="4577234" y="5023308"/>
              <a:ext cx="295624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0"/>
              <a:endCxn id="11" idx="2"/>
            </p:cNvCxnSpPr>
            <p:nvPr/>
          </p:nvCxnSpPr>
          <p:spPr>
            <a:xfrm flipV="1">
              <a:off x="1561854"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0"/>
              <a:endCxn id="12" idx="2"/>
            </p:cNvCxnSpPr>
            <p:nvPr/>
          </p:nvCxnSpPr>
          <p:spPr>
            <a:xfrm flipV="1">
              <a:off x="7533481"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9" idx="0"/>
              <a:endCxn id="7" idx="2"/>
            </p:cNvCxnSpPr>
            <p:nvPr/>
          </p:nvCxnSpPr>
          <p:spPr>
            <a:xfrm flipV="1">
              <a:off x="1561854" y="3710249"/>
              <a:ext cx="30101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0" idx="0"/>
              <a:endCxn id="7" idx="2"/>
            </p:cNvCxnSpPr>
            <p:nvPr/>
          </p:nvCxnSpPr>
          <p:spPr>
            <a:xfrm flipH="1" flipV="1">
              <a:off x="4572000" y="3710249"/>
              <a:ext cx="2961481"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7" idx="0"/>
              <a:endCxn id="8" idx="2"/>
            </p:cNvCxnSpPr>
            <p:nvPr/>
          </p:nvCxnSpPr>
          <p:spPr>
            <a:xfrm flipV="1">
              <a:off x="4572000" y="2425103"/>
              <a:ext cx="0"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362857" y="16836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5410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Labels represent policies</a:t>
            </a:r>
          </a:p>
        </p:txBody>
      </p:sp>
      <p:sp>
        <p:nvSpPr>
          <p:cNvPr id="33" name="Rectangle 32"/>
          <p:cNvSpPr/>
          <p:nvPr/>
        </p:nvSpPr>
        <p:spPr>
          <a:xfrm>
            <a:off x="3505200" y="327660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CronosPro-Regular"/>
                <a:cs typeface="CronosPro-Regular"/>
              </a:rPr>
              <a:t>Low</a:t>
            </a:r>
          </a:p>
        </p:txBody>
      </p:sp>
      <p:sp>
        <p:nvSpPr>
          <p:cNvPr id="35" name="Rectangle 34"/>
          <p:cNvSpPr/>
          <p:nvPr/>
        </p:nvSpPr>
        <p:spPr>
          <a:xfrm>
            <a:off x="3352800" y="1936616"/>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latin typeface="CronosPro-Regular"/>
                <a:cs typeface="CronosPro-Regular"/>
              </a:rPr>
              <a:t>High</a:t>
            </a:r>
          </a:p>
        </p:txBody>
      </p:sp>
      <p:cxnSp>
        <p:nvCxnSpPr>
          <p:cNvPr id="37" name="Straight Connector 36"/>
          <p:cNvCxnSpPr/>
          <p:nvPr/>
        </p:nvCxnSpPr>
        <p:spPr>
          <a:xfrm flipV="1">
            <a:off x="4565778" y="2410158"/>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4156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a:t>Noninterference </a:t>
            </a:r>
            <a:br>
              <a:rPr lang="en-US" dirty="0"/>
            </a:br>
            <a:r>
              <a:rPr lang="en-US" sz="3100" b="0" dirty="0">
                <a:solidFill>
                  <a:srgbClr val="4C5A6A"/>
                </a:solidFill>
              </a:rPr>
              <a:t>[Goguen and </a:t>
            </a:r>
            <a:r>
              <a:rPr lang="en-US" sz="3100" b="0" dirty="0" err="1">
                <a:solidFill>
                  <a:srgbClr val="4C5A6A"/>
                </a:solidFill>
              </a:rPr>
              <a:t>Meseguer</a:t>
            </a:r>
            <a:r>
              <a:rPr lang="en-US" sz="3100" b="0" dirty="0">
                <a:solidFill>
                  <a:srgbClr val="4C5A6A"/>
                </a:solidFill>
              </a:rPr>
              <a:t> 1982]</a:t>
            </a:r>
            <a:endParaRPr lang="en-US" b="0" dirty="0"/>
          </a:p>
        </p:txBody>
      </p:sp>
      <p:sp>
        <p:nvSpPr>
          <p:cNvPr id="21" name="Content Placeholder 20"/>
          <p:cNvSpPr>
            <a:spLocks noGrp="1"/>
          </p:cNvSpPr>
          <p:nvPr>
            <p:ph idx="1"/>
          </p:nvPr>
        </p:nvSpPr>
        <p:spPr>
          <a:xfrm>
            <a:off x="259235" y="1874837"/>
            <a:ext cx="8686800" cy="4525963"/>
          </a:xfrm>
        </p:spPr>
        <p:txBody>
          <a:bodyPr/>
          <a:lstStyle/>
          <a:p>
            <a:pPr marL="0" indent="0">
              <a:buNone/>
            </a:pPr>
            <a:r>
              <a:rPr lang="en-US" dirty="0"/>
              <a:t>An interpretation of noninterference for a program:</a:t>
            </a:r>
          </a:p>
          <a:p>
            <a:r>
              <a:rPr lang="en-US" dirty="0"/>
              <a:t>Changes on </a:t>
            </a:r>
            <a:r>
              <a:rPr lang="en-US" dirty="0">
                <a:latin typeface="Cambria Math" panose="02040503050406030204" pitchFamily="18" charset="0"/>
                <a:ea typeface="Cambria Math" panose="02040503050406030204" pitchFamily="18" charset="0"/>
              </a:rPr>
              <a:t>H</a:t>
            </a:r>
            <a:r>
              <a:rPr lang="en-US" dirty="0"/>
              <a:t> inputs should not cause changes on </a:t>
            </a:r>
            <a:r>
              <a:rPr lang="en-US" dirty="0">
                <a:latin typeface="Cambria Math" panose="02040503050406030204" pitchFamily="18" charset="0"/>
                <a:ea typeface="Cambria Math" panose="02040503050406030204" pitchFamily="18" charset="0"/>
              </a:rPr>
              <a:t>L</a:t>
            </a:r>
            <a:r>
              <a:rPr lang="en-US" dirty="0"/>
              <a:t> outputs.</a:t>
            </a:r>
          </a:p>
        </p:txBody>
      </p:sp>
      <p:sp>
        <p:nvSpPr>
          <p:cNvPr id="22" name="Rectangle 21"/>
          <p:cNvSpPr/>
          <p:nvPr/>
        </p:nvSpPr>
        <p:spPr>
          <a:xfrm>
            <a:off x="2992319" y="3842425"/>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3" name="Straight Arrow Connector 22"/>
          <p:cNvCxnSpPr/>
          <p:nvPr/>
        </p:nvCxnSpPr>
        <p:spPr>
          <a:xfrm>
            <a:off x="1861102" y="418179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1862674" y="489037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577540" y="3710451"/>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6" name="TextBox 25"/>
          <p:cNvSpPr txBox="1"/>
          <p:nvPr/>
        </p:nvSpPr>
        <p:spPr>
          <a:xfrm>
            <a:off x="2597966" y="441903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7" name="Straight Arrow Connector 26"/>
          <p:cNvCxnSpPr/>
          <p:nvPr/>
        </p:nvCxnSpPr>
        <p:spPr>
          <a:xfrm>
            <a:off x="5850212" y="4183361"/>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851784" y="489194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803077" y="371201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0" name="TextBox 29"/>
          <p:cNvSpPr txBox="1"/>
          <p:nvPr/>
        </p:nvSpPr>
        <p:spPr>
          <a:xfrm>
            <a:off x="5823503" y="4420607"/>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31" name="Connector: Curved 30"/>
          <p:cNvCxnSpPr/>
          <p:nvPr/>
        </p:nvCxnSpPr>
        <p:spPr>
          <a:xfrm>
            <a:off x="2993891" y="4183361"/>
            <a:ext cx="2829612" cy="70701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Cross 31"/>
          <p:cNvSpPr/>
          <p:nvPr/>
        </p:nvSpPr>
        <p:spPr>
          <a:xfrm rot="2682495">
            <a:off x="3907503" y="4007866"/>
            <a:ext cx="980388" cy="980701"/>
          </a:xfrm>
          <a:prstGeom prst="plus">
            <a:avLst>
              <a:gd name="adj" fmla="val 4038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dirty="0">
              <a:ln w="22225">
                <a:solidFill>
                  <a:schemeClr val="accent2"/>
                </a:solidFill>
                <a:prstDash val="solid"/>
              </a:ln>
              <a:solidFill>
                <a:schemeClr val="accent2">
                  <a:lumMod val="40000"/>
                  <a:lumOff val="60000"/>
                </a:schemeClr>
              </a:solidFill>
              <a:latin typeface="CronosPro-Regular"/>
              <a:cs typeface="CronosPro-Regular"/>
            </a:endParaRPr>
          </a:p>
        </p:txBody>
      </p:sp>
      <p:sp>
        <p:nvSpPr>
          <p:cNvPr id="3" name="TextBox 2"/>
          <p:cNvSpPr txBox="1"/>
          <p:nvPr/>
        </p:nvSpPr>
        <p:spPr>
          <a:xfrm>
            <a:off x="3184991" y="5280918"/>
            <a:ext cx="2484524" cy="400110"/>
          </a:xfrm>
          <a:prstGeom prst="rect">
            <a:avLst/>
          </a:prstGeom>
          <a:noFill/>
        </p:spPr>
        <p:txBody>
          <a:bodyPr wrap="square" rtlCol="0">
            <a:spAutoFit/>
          </a:bodyPr>
          <a:lstStyle/>
          <a:p>
            <a:pPr algn="ctr"/>
            <a:r>
              <a:rPr lang="en-US" sz="2000" dirty="0">
                <a:latin typeface="CronosPro-Regular"/>
                <a:cs typeface="CronosPro-Regular"/>
              </a:rPr>
              <a:t>Program</a:t>
            </a:r>
          </a:p>
        </p:txBody>
      </p:sp>
      <p:sp>
        <p:nvSpPr>
          <p:cNvPr id="33" name="TextBox 32"/>
          <p:cNvSpPr txBox="1"/>
          <p:nvPr/>
        </p:nvSpPr>
        <p:spPr>
          <a:xfrm>
            <a:off x="1148991" y="5042906"/>
            <a:ext cx="2484524" cy="400110"/>
          </a:xfrm>
          <a:prstGeom prst="rect">
            <a:avLst/>
          </a:prstGeom>
          <a:noFill/>
        </p:spPr>
        <p:txBody>
          <a:bodyPr wrap="square" rtlCol="0">
            <a:spAutoFit/>
          </a:bodyPr>
          <a:lstStyle/>
          <a:p>
            <a:pPr algn="ctr"/>
            <a:r>
              <a:rPr lang="en-US" sz="2000" dirty="0">
                <a:latin typeface="CronosPro-Regular"/>
                <a:cs typeface="CronosPro-Regular"/>
              </a:rPr>
              <a:t>Inputs</a:t>
            </a:r>
          </a:p>
        </p:txBody>
      </p:sp>
      <p:sp>
        <p:nvSpPr>
          <p:cNvPr id="34" name="TextBox 33"/>
          <p:cNvSpPr txBox="1"/>
          <p:nvPr/>
        </p:nvSpPr>
        <p:spPr>
          <a:xfrm>
            <a:off x="5236401" y="5041196"/>
            <a:ext cx="2484524" cy="400110"/>
          </a:xfrm>
          <a:prstGeom prst="rect">
            <a:avLst/>
          </a:prstGeom>
          <a:noFill/>
        </p:spPr>
        <p:txBody>
          <a:bodyPr wrap="square" rtlCol="0">
            <a:spAutoFit/>
          </a:bodyPr>
          <a:lstStyle/>
          <a:p>
            <a:pPr algn="ctr"/>
            <a:r>
              <a:rPr lang="en-US" sz="2000" dirty="0">
                <a:latin typeface="CronosPro-Regular"/>
                <a:cs typeface="CronosPro-Regular"/>
              </a:rPr>
              <a:t>Outputs</a:t>
            </a:r>
          </a:p>
        </p:txBody>
      </p:sp>
    </p:spTree>
    <p:extLst>
      <p:ext uri="{BB962C8B-B14F-4D97-AF65-F5344CB8AC3E}">
        <p14:creationId xmlns:p14="http://schemas.microsoft.com/office/powerpoint/2010/main" val="35406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85C4-1CB9-CB38-113E-AAD468ED0C0D}"/>
              </a:ext>
            </a:extLst>
          </p:cNvPr>
          <p:cNvSpPr>
            <a:spLocks noGrp="1"/>
          </p:cNvSpPr>
          <p:nvPr>
            <p:ph type="title"/>
          </p:nvPr>
        </p:nvSpPr>
        <p:spPr/>
        <p:txBody>
          <a:bodyPr/>
          <a:lstStyle/>
          <a:p>
            <a:r>
              <a:rPr lang="en-US" dirty="0"/>
              <a:t>Enforcing Information Flow</a:t>
            </a:r>
          </a:p>
        </p:txBody>
      </p:sp>
      <p:sp>
        <p:nvSpPr>
          <p:cNvPr id="3" name="Content Placeholder 2">
            <a:extLst>
              <a:ext uri="{FF2B5EF4-FFF2-40B4-BE49-F238E27FC236}">
                <a16:creationId xmlns:a16="http://schemas.microsoft.com/office/drawing/2014/main" id="{866E5994-7B2B-6674-FEDF-566B38520895}"/>
              </a:ext>
            </a:extLst>
          </p:cNvPr>
          <p:cNvSpPr>
            <a:spLocks noGrp="1"/>
          </p:cNvSpPr>
          <p:nvPr>
            <p:ph idx="1"/>
          </p:nvPr>
        </p:nvSpPr>
        <p:spPr/>
        <p:txBody>
          <a:bodyPr/>
          <a:lstStyle/>
          <a:p>
            <a:r>
              <a:rPr lang="en-US" dirty="0"/>
              <a:t>Goal: Enforce that only programs that satisfy </a:t>
            </a:r>
            <a:r>
              <a:rPr lang="en-US" dirty="0" err="1"/>
              <a:t>NonInterference</a:t>
            </a:r>
            <a:r>
              <a:rPr lang="en-US" dirty="0"/>
              <a:t> can run in our system. </a:t>
            </a:r>
          </a:p>
          <a:p>
            <a:endParaRPr lang="en-US" dirty="0"/>
          </a:p>
          <a:p>
            <a:r>
              <a:rPr lang="en-US" dirty="0"/>
              <a:t>Goal: Design a type system such that </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AD124CF5-1533-D4DE-EAE6-D257C0A9674A}"/>
                  </a:ext>
                </a:extLst>
              </p:cNvPr>
              <p:cNvSpPr txBox="1">
                <a:spLocks/>
              </p:cNvSpPr>
              <p:nvPr/>
            </p:nvSpPr>
            <p:spPr>
              <a:xfrm>
                <a:off x="457200" y="3429000"/>
                <a:ext cx="8229601" cy="838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US" sz="3600" dirty="0">
                    <a:latin typeface="Symbol" charset="2"/>
                    <a:cs typeface="Symbol" charset="2"/>
                  </a:rPr>
                  <a:t>G</a:t>
                </a:r>
                <a:r>
                  <a:rPr lang="en-US" sz="3600" dirty="0"/>
                  <a:t> ⊢ </a:t>
                </a:r>
                <a:r>
                  <a:rPr lang="en-US" sz="3600" b="1" dirty="0">
                    <a:latin typeface="Courier New"/>
                    <a:cs typeface="Courier New"/>
                  </a:rPr>
                  <a:t>p </a:t>
                </a:r>
                <a:r>
                  <a:rPr lang="en-US" sz="3600" dirty="0"/>
                  <a:t> </a:t>
                </a:r>
                <a14:m>
                  <m:oMath xmlns:m="http://schemas.openxmlformats.org/officeDocument/2006/math">
                    <m:r>
                      <a:rPr lang="en-US" sz="3600" i="1">
                        <a:latin typeface="Cambria Math" panose="02040503050406030204" pitchFamily="18" charset="0"/>
                        <a:ea typeface="Cambria Math" panose="02040503050406030204" pitchFamily="18" charset="0"/>
                      </a:rPr>
                      <m:t>⇒</m:t>
                    </m:r>
                  </m:oMath>
                </a14:m>
                <a:r>
                  <a:rPr lang="en-US" sz="3600" dirty="0"/>
                  <a:t>  </a:t>
                </a:r>
                <a:r>
                  <a:rPr lang="en-US" sz="3600" b="1" dirty="0">
                    <a:latin typeface="Courier New"/>
                    <a:cs typeface="Courier New"/>
                  </a:rPr>
                  <a:t>p </a:t>
                </a:r>
                <a:r>
                  <a:rPr lang="en-US" sz="3600" dirty="0"/>
                  <a:t>satisfies </a:t>
                </a:r>
                <a:r>
                  <a:rPr lang="en-US" sz="3600" dirty="0" err="1"/>
                  <a:t>NonInterference</a:t>
                </a:r>
                <a:endParaRPr lang="en-US" sz="3600" dirty="0"/>
              </a:p>
              <a:p>
                <a:pPr marL="0" indent="0">
                  <a:buFont typeface="Arial" pitchFamily="34" charset="0"/>
                  <a:buNone/>
                </a:pPr>
                <a:endParaRPr lang="en-US" sz="3600" dirty="0"/>
              </a:p>
            </p:txBody>
          </p:sp>
        </mc:Choice>
        <mc:Fallback xmlns="">
          <p:sp>
            <p:nvSpPr>
              <p:cNvPr id="4" name="Content Placeholder 2">
                <a:extLst>
                  <a:ext uri="{FF2B5EF4-FFF2-40B4-BE49-F238E27FC236}">
                    <a16:creationId xmlns:a16="http://schemas.microsoft.com/office/drawing/2014/main" id="{AD124CF5-1533-D4DE-EAE6-D257C0A9674A}"/>
                  </a:ext>
                </a:extLst>
              </p:cNvPr>
              <p:cNvSpPr txBox="1">
                <a:spLocks noRot="1" noChangeAspect="1" noMove="1" noResize="1" noEditPoints="1" noAdjustHandles="1" noChangeArrowheads="1" noChangeShapeType="1" noTextEdit="1"/>
              </p:cNvSpPr>
              <p:nvPr/>
            </p:nvSpPr>
            <p:spPr>
              <a:xfrm>
                <a:off x="457200" y="3429000"/>
                <a:ext cx="8229601" cy="838200"/>
              </a:xfrm>
              <a:prstGeom prst="rect">
                <a:avLst/>
              </a:prstGeom>
              <a:blipFill>
                <a:blip r:embed="rId2"/>
                <a:stretch>
                  <a:fillRect l="-617" t="-15152" r="-617" b="-6061"/>
                </a:stretch>
              </a:blipFill>
            </p:spPr>
            <p:txBody>
              <a:bodyPr/>
              <a:lstStyle/>
              <a:p>
                <a:r>
                  <a:rPr lang="en-US">
                    <a:noFill/>
                  </a:rPr>
                  <a:t> </a:t>
                </a:r>
              </a:p>
            </p:txBody>
          </p:sp>
        </mc:Fallback>
      </mc:AlternateContent>
    </p:spTree>
    <p:extLst>
      <p:ext uri="{BB962C8B-B14F-4D97-AF65-F5344CB8AC3E}">
        <p14:creationId xmlns:p14="http://schemas.microsoft.com/office/powerpoint/2010/main" val="140263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A940-3B69-C4B8-3EC0-5960892F3D41}"/>
              </a:ext>
            </a:extLst>
          </p:cNvPr>
          <p:cNvSpPr>
            <a:spLocks noGrp="1"/>
          </p:cNvSpPr>
          <p:nvPr>
            <p:ph type="title"/>
          </p:nvPr>
        </p:nvSpPr>
        <p:spPr/>
        <p:txBody>
          <a:bodyPr>
            <a:normAutofit fontScale="90000"/>
          </a:bodyPr>
          <a:lstStyle/>
          <a:p>
            <a:r>
              <a:rPr lang="en-US" dirty="0"/>
              <a:t>Review: Type Inference (Expressions)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C0D8ED8-573B-78D5-9BBE-327710BDB01F}"/>
                  </a:ext>
                </a:extLst>
              </p:cNvPr>
              <p:cNvSpPr>
                <a:spLocks noGrp="1"/>
              </p:cNvSpPr>
              <p:nvPr>
                <p:ph type="body" idx="1"/>
              </p:nvPr>
            </p:nvSpPr>
            <p:spPr/>
            <p:txBody>
              <a:bodyPr>
                <a:normAutofit lnSpcReduction="10000"/>
              </a:bodyPr>
              <a:lstStyle/>
              <a:p>
                <a:r>
                  <a:rPr lang="en-US" dirty="0"/>
                  <a:t>Type environment </a:t>
                </a:r>
                <a14:m>
                  <m:oMath xmlns:m="http://schemas.openxmlformats.org/officeDocument/2006/math">
                    <m:r>
                      <m:rPr>
                        <m:sty m:val="p"/>
                      </m:rPr>
                      <a:rPr lang="en-US" b="0" i="0" smtClean="0">
                        <a:latin typeface="Cambria Math" panose="02040503050406030204" pitchFamily="18" charset="0"/>
                      </a:rPr>
                      <m:t>Γ</m:t>
                    </m:r>
                  </m:oMath>
                </a14:m>
                <a:r>
                  <a:rPr lang="en-US" dirty="0"/>
                  <a:t> maps variables to type</a:t>
                </a:r>
              </a:p>
              <a:p>
                <a:endParaRPr lang="en-US" dirty="0"/>
              </a:p>
              <a:p>
                <a:r>
                  <a:rPr lang="en-US" dirty="0"/>
                  <a:t>Goal: Judgement (aka proof that) </a:t>
                </a:r>
                <a:r>
                  <a:rPr lang="en-US" dirty="0">
                    <a:latin typeface="Symbol" charset="2"/>
                    <a:cs typeface="Symbol" charset="2"/>
                  </a:rPr>
                  <a:t>G</a:t>
                </a:r>
                <a:r>
                  <a:rPr lang="en-US" dirty="0"/>
                  <a:t> ⊢ </a:t>
                </a:r>
                <a:r>
                  <a:rPr lang="en-US" b="1" dirty="0">
                    <a:latin typeface="Courier New"/>
                    <a:cs typeface="Courier New"/>
                  </a:rPr>
                  <a:t>e</a:t>
                </a:r>
                <a:r>
                  <a:rPr lang="en-US" dirty="0"/>
                  <a:t> : t</a:t>
                </a:r>
              </a:p>
              <a:p>
                <a:pPr marL="0" indent="0">
                  <a:buNone/>
                </a:pPr>
                <a:r>
                  <a:rPr lang="en-US" dirty="0"/>
                  <a:t>  According to mapping </a:t>
                </a:r>
                <a14:m>
                  <m:oMath xmlns:m="http://schemas.openxmlformats.org/officeDocument/2006/math">
                    <m:r>
                      <m:rPr>
                        <m:sty m:val="p"/>
                      </m:rPr>
                      <a:rPr lang="el-GR">
                        <a:latin typeface="Cambria Math" panose="02040503050406030204" pitchFamily="18" charset="0"/>
                      </a:rPr>
                      <m:t>Γ</m:t>
                    </m:r>
                  </m:oMath>
                </a14:m>
                <a:r>
                  <a:rPr lang="el-GR" dirty="0"/>
                  <a:t>, </a:t>
                </a:r>
                <a:r>
                  <a:rPr lang="en-US" dirty="0"/>
                  <a:t>expression </a:t>
                </a:r>
                <a:r>
                  <a:rPr lang="en-US" b="1" dirty="0">
                    <a:latin typeface="Courier New"/>
                    <a:cs typeface="Courier New"/>
                  </a:rPr>
                  <a:t>e</a:t>
                </a:r>
                <a:r>
                  <a:rPr lang="en-US" dirty="0"/>
                  <a:t> has type t</a:t>
                </a:r>
              </a:p>
              <a:p>
                <a:endParaRPr lang="en-US" dirty="0"/>
              </a:p>
              <a:p>
                <a:r>
                  <a:rPr lang="en-US" dirty="0"/>
                  <a:t>Constants: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 </m:t>
                        </m:r>
                      </m:num>
                      <m:den>
                        <m:r>
                          <m:rPr>
                            <m:sty m:val="p"/>
                          </m:rPr>
                          <a:rPr lang="en-US" b="0" i="0" smtClean="0">
                            <a:latin typeface="Cambria Math" panose="02040503050406030204" pitchFamily="18" charset="0"/>
                          </a:rPr>
                          <m:t>Γ</m:t>
                        </m:r>
                        <m:r>
                          <m:rPr>
                            <m:nor/>
                          </m:rPr>
                          <a:rPr lang="en-US" b="0" i="0" smtClean="0">
                            <a:latin typeface="Cambria Math" panose="02040503050406030204" pitchFamily="18" charset="0"/>
                          </a:rPr>
                          <m:t> </m:t>
                        </m:r>
                        <m:r>
                          <a:rPr lang="en-US" b="0" i="1" smtClean="0">
                            <a:latin typeface="Cambria Math" panose="02040503050406030204" pitchFamily="18" charset="0"/>
                          </a:rPr>
                          <m:t>⊢</m:t>
                        </m:r>
                        <m:r>
                          <m:rPr>
                            <m:nor/>
                          </m:rPr>
                          <a:rPr lang="en-US" b="0" i="0" dirty="0" smtClean="0"/>
                          <m:t> </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𝑖𝑛𝑡</m:t>
                        </m:r>
                      </m:den>
                    </m:f>
                  </m:oMath>
                </a14:m>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 </m:t>
                        </m:r>
                      </m:num>
                      <m:den>
                        <m:r>
                          <m:rPr>
                            <m:sty m:val="p"/>
                          </m:rPr>
                          <a:rPr lang="en-US">
                            <a:latin typeface="Cambria Math" panose="02040503050406030204" pitchFamily="18" charset="0"/>
                          </a:rPr>
                          <m:t>Γ</m:t>
                        </m:r>
                        <m:r>
                          <m:rPr>
                            <m:nor/>
                          </m:rPr>
                          <a:rPr lang="en-US">
                            <a:latin typeface="Cambria Math" panose="02040503050406030204" pitchFamily="18" charset="0"/>
                          </a:rPr>
                          <m:t> </m:t>
                        </m:r>
                        <m:r>
                          <a:rPr lang="en-US" b="0" i="1" smtClean="0">
                            <a:latin typeface="Cambria Math" panose="02040503050406030204" pitchFamily="18" charset="0"/>
                          </a:rPr>
                          <m:t>⊢</m:t>
                        </m:r>
                        <m:r>
                          <a:rPr lang="en-US" b="0" i="1" dirty="0" smtClean="0">
                            <a:latin typeface="Cambria Math" panose="02040503050406030204" pitchFamily="18" charset="0"/>
                          </a:rPr>
                          <m:t>  </m:t>
                        </m:r>
                        <m:r>
                          <a:rPr lang="en-US" b="0" i="1" smtClean="0">
                            <a:latin typeface="Cambria Math" panose="02040503050406030204" pitchFamily="18" charset="0"/>
                          </a:rPr>
                          <m:t>𝑇𝑟𝑢𝑒</m:t>
                        </m:r>
                        <m:r>
                          <a:rPr lang="en-US" b="0" i="1" smtClean="0">
                            <a:latin typeface="Cambria Math" panose="02040503050406030204" pitchFamily="18" charset="0"/>
                          </a:rPr>
                          <m:t>∷</m:t>
                        </m:r>
                        <m:r>
                          <a:rPr lang="en-US" b="0" i="1" smtClean="0">
                            <a:latin typeface="Cambria Math" panose="02040503050406030204" pitchFamily="18" charset="0"/>
                          </a:rPr>
                          <m:t>𝑏𝑜𝑜𝑙</m:t>
                        </m:r>
                      </m:den>
                    </m:f>
                  </m:oMath>
                </a14:m>
                <a:r>
                  <a:rPr lang="en-US" dirty="0"/>
                  <a:t>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 </m:t>
                        </m:r>
                      </m:num>
                      <m:den>
                        <m:r>
                          <m:rPr>
                            <m:sty m:val="p"/>
                          </m:rPr>
                          <a:rPr lang="en-US">
                            <a:latin typeface="Cambria Math" panose="02040503050406030204" pitchFamily="18" charset="0"/>
                          </a:rPr>
                          <m:t>Γ</m:t>
                        </m:r>
                        <m:r>
                          <m:rPr>
                            <m:nor/>
                          </m:rPr>
                          <a:rPr lang="en-US">
                            <a:latin typeface="Cambria Math" panose="02040503050406030204" pitchFamily="18" charset="0"/>
                          </a:rPr>
                          <m:t> </m:t>
                        </m:r>
                        <m:r>
                          <a:rPr lang="en-US" b="0" i="1" smtClean="0">
                            <a:latin typeface="Cambria Math" panose="02040503050406030204" pitchFamily="18" charset="0"/>
                          </a:rPr>
                          <m:t>⊢</m:t>
                        </m:r>
                        <m:r>
                          <a:rPr lang="en-US" b="0" i="1" dirty="0" smtClean="0">
                            <a:latin typeface="Cambria Math" panose="02040503050406030204" pitchFamily="18" charset="0"/>
                          </a:rPr>
                          <m:t> </m:t>
                        </m:r>
                        <m:r>
                          <a:rPr lang="en-US" b="0" i="1" smtClean="0">
                            <a:latin typeface="Cambria Math" panose="02040503050406030204" pitchFamily="18" charset="0"/>
                          </a:rPr>
                          <m:t>𝐹𝑎𝑙𝑠𝑒</m:t>
                        </m:r>
                        <m:r>
                          <a:rPr lang="en-US" b="0" i="1" smtClean="0">
                            <a:latin typeface="Cambria Math" panose="02040503050406030204" pitchFamily="18" charset="0"/>
                          </a:rPr>
                          <m:t>∷</m:t>
                        </m:r>
                        <m:r>
                          <a:rPr lang="en-US" b="0" i="1" smtClean="0">
                            <a:latin typeface="Cambria Math" panose="02040503050406030204" pitchFamily="18" charset="0"/>
                          </a:rPr>
                          <m:t>𝑏𝑜𝑜𝑙</m:t>
                        </m:r>
                      </m:den>
                    </m:f>
                  </m:oMath>
                </a14:m>
                <a:r>
                  <a:rPr lang="en-US" dirty="0"/>
                  <a:t> </a:t>
                </a:r>
              </a:p>
              <a:p>
                <a:endParaRPr lang="en-US" dirty="0"/>
              </a:p>
              <a:p>
                <a:r>
                  <a:rPr lang="en-US" dirty="0"/>
                  <a:t>Variables: </a:t>
                </a:r>
                <a14:m>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panose="02040503050406030204" pitchFamily="18" charset="0"/>
                          </a:rPr>
                          <m:t>Γ</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𝑡</m:t>
                        </m:r>
                      </m:num>
                      <m:den>
                        <m:r>
                          <m:rPr>
                            <m:sty m:val="p"/>
                          </m:rPr>
                          <a:rPr lang="en-US" b="0" i="0" smtClean="0">
                            <a:latin typeface="Cambria Math" panose="02040503050406030204" pitchFamily="18" charset="0"/>
                          </a:rPr>
                          <m:t>Γ</m:t>
                        </m:r>
                        <m:r>
                          <m:rPr>
                            <m:nor/>
                          </m:rPr>
                          <a:rPr lang="en-US" b="0" i="0" smtClean="0">
                            <a:latin typeface="Cambria Math" panose="02040503050406030204" pitchFamily="18" charset="0"/>
                          </a:rPr>
                          <m:t> </m:t>
                        </m:r>
                        <m:r>
                          <a:rPr lang="en-US" b="0" i="1" smtClean="0">
                            <a:latin typeface="Cambria Math" panose="02040503050406030204" pitchFamily="18" charset="0"/>
                          </a:rPr>
                          <m:t>⊢</m:t>
                        </m:r>
                        <m:r>
                          <m:rPr>
                            <m:nor/>
                          </m:rPr>
                          <a:rPr lang="en-US" b="0" i="0" dirty="0" smtClean="0"/>
                          <m:t> </m:t>
                        </m:r>
                        <m:r>
                          <a:rPr lang="en-US" b="0" i="1" dirty="0" smtClean="0">
                            <a:latin typeface="Cambria Math" panose="02040503050406030204" pitchFamily="18" charset="0"/>
                          </a:rPr>
                          <m:t>𝑥</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t</m:t>
                        </m:r>
                      </m:den>
                    </m:f>
                  </m:oMath>
                </a14:m>
                <a:r>
                  <a:rPr lang="en-US" dirty="0"/>
                  <a:t>	</a:t>
                </a:r>
              </a:p>
              <a:p>
                <a:endParaRPr lang="en-US" dirty="0"/>
              </a:p>
              <a:p>
                <a:r>
                  <a:rPr lang="en-US" dirty="0"/>
                  <a:t>Expressions: </a:t>
                </a:r>
                <a14:m>
                  <m:oMath xmlns:m="http://schemas.openxmlformats.org/officeDocument/2006/math">
                    <m:f>
                      <m:fPr>
                        <m:ctrlPr>
                          <a:rPr lang="en-US" i="1" smtClean="0">
                            <a:latin typeface="Cambria Math" panose="02040503050406030204" pitchFamily="18" charset="0"/>
                          </a:rPr>
                        </m:ctrlPr>
                      </m:fPr>
                      <m:num>
                        <m:r>
                          <m:rPr>
                            <m:sty m:val="p"/>
                          </m:rPr>
                          <a:rPr lang="en-US" b="0" i="0" smtClean="0">
                            <a:latin typeface="Cambria Math" panose="02040503050406030204" pitchFamily="18" charset="0"/>
                          </a:rPr>
                          <m:t>Γ</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1∷</m:t>
                        </m:r>
                        <m:r>
                          <a:rPr lang="en-US" b="0" i="1" smtClean="0">
                            <a:latin typeface="Cambria Math" panose="02040503050406030204" pitchFamily="18" charset="0"/>
                          </a:rPr>
                          <m:t>𝑖𝑛𝑡</m:t>
                        </m:r>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Γ</m:t>
                        </m:r>
                        <m:r>
                          <a:rPr lang="en-US" b="0" i="1" smtClean="0">
                            <a:latin typeface="Cambria Math" panose="02040503050406030204" pitchFamily="18" charset="0"/>
                          </a:rPr>
                          <m:t>⊢</m:t>
                        </m:r>
                        <m:r>
                          <a:rPr lang="en-US" b="0" i="1" smtClean="0">
                            <a:latin typeface="Cambria Math" panose="02040503050406030204" pitchFamily="18" charset="0"/>
                          </a:rPr>
                          <m:t>𝑒</m:t>
                        </m:r>
                        <m:r>
                          <a:rPr lang="en-US" b="0" i="1" smtClean="0">
                            <a:latin typeface="Cambria Math" panose="02040503050406030204" pitchFamily="18" charset="0"/>
                          </a:rPr>
                          <m:t>2∷</m:t>
                        </m:r>
                        <m:r>
                          <a:rPr lang="en-US" b="0" i="1" smtClean="0">
                            <a:latin typeface="Cambria Math" panose="02040503050406030204" pitchFamily="18" charset="0"/>
                          </a:rPr>
                          <m:t>𝑖𝑛𝑡</m:t>
                        </m:r>
                      </m:num>
                      <m:den>
                        <m:r>
                          <m:rPr>
                            <m:sty m:val="p"/>
                          </m:rPr>
                          <a:rPr lang="en-US" b="0" i="0" smtClean="0">
                            <a:latin typeface="Cambria Math" panose="02040503050406030204" pitchFamily="18" charset="0"/>
                          </a:rPr>
                          <m:t>Γ</m:t>
                        </m:r>
                        <m:r>
                          <m:rPr>
                            <m:nor/>
                          </m:rPr>
                          <a:rPr lang="en-US" b="0" i="0" smtClean="0">
                            <a:latin typeface="Cambria Math" panose="02040503050406030204" pitchFamily="18" charset="0"/>
                          </a:rPr>
                          <m:t> </m:t>
                        </m:r>
                        <m:r>
                          <a:rPr lang="en-US" b="0" i="1" smtClean="0">
                            <a:latin typeface="Cambria Math" panose="02040503050406030204" pitchFamily="18" charset="0"/>
                          </a:rPr>
                          <m:t>⊢</m:t>
                        </m:r>
                        <m:r>
                          <m:rPr>
                            <m:nor/>
                          </m:rPr>
                          <a:rPr lang="en-US" b="0" i="0" dirty="0" smtClean="0"/>
                          <m:t> </m:t>
                        </m:r>
                        <m:r>
                          <a:rPr lang="en-US" b="0" i="1" dirty="0" smtClean="0">
                            <a:latin typeface="Cambria Math" panose="02040503050406030204" pitchFamily="18" charset="0"/>
                          </a:rPr>
                          <m:t>𝑒</m:t>
                        </m:r>
                        <m:r>
                          <a:rPr lang="en-US" b="0" i="1" dirty="0" smtClean="0">
                            <a:latin typeface="Cambria Math" panose="02040503050406030204" pitchFamily="18" charset="0"/>
                          </a:rPr>
                          <m:t>1+</m:t>
                        </m:r>
                        <m:r>
                          <a:rPr lang="en-US" b="0" i="1" dirty="0" smtClean="0">
                            <a:latin typeface="Cambria Math" panose="02040503050406030204" pitchFamily="18" charset="0"/>
                          </a:rPr>
                          <m:t>𝑒</m:t>
                        </m:r>
                        <m:r>
                          <a:rPr lang="en-US" b="0" i="1" dirty="0" smtClean="0">
                            <a:latin typeface="Cambria Math" panose="02040503050406030204" pitchFamily="18" charset="0"/>
                          </a:rPr>
                          <m:t>2∷</m:t>
                        </m:r>
                        <m:r>
                          <a:rPr lang="en-US" b="0" i="1" smtClean="0">
                            <a:latin typeface="Cambria Math" panose="02040503050406030204" pitchFamily="18" charset="0"/>
                          </a:rPr>
                          <m:t>𝑖𝑛𝑡</m:t>
                        </m:r>
                      </m:den>
                    </m:f>
                  </m:oMath>
                </a14:m>
                <a:r>
                  <a:rPr lang="en-US" dirty="0"/>
                  <a:t>	</a:t>
                </a:r>
                <a14:m>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Γ</m:t>
                        </m:r>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1∷</m:t>
                        </m:r>
                        <m:r>
                          <a:rPr lang="en-US" i="1">
                            <a:latin typeface="Cambria Math" panose="02040503050406030204" pitchFamily="18" charset="0"/>
                          </a:rPr>
                          <m:t>𝑖𝑛𝑡</m:t>
                        </m:r>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Γ</m:t>
                        </m:r>
                        <m:r>
                          <a:rPr lang="en-US" i="1">
                            <a:latin typeface="Cambria Math" panose="02040503050406030204" pitchFamily="18" charset="0"/>
                          </a:rPr>
                          <m:t>⊢</m:t>
                        </m:r>
                        <m:r>
                          <a:rPr lang="en-US" i="1">
                            <a:latin typeface="Cambria Math" panose="02040503050406030204" pitchFamily="18" charset="0"/>
                          </a:rPr>
                          <m:t>𝑒</m:t>
                        </m:r>
                        <m:r>
                          <a:rPr lang="en-US" i="1">
                            <a:latin typeface="Cambria Math" panose="02040503050406030204" pitchFamily="18" charset="0"/>
                          </a:rPr>
                          <m:t>2∷</m:t>
                        </m:r>
                        <m:r>
                          <a:rPr lang="en-US" i="1">
                            <a:latin typeface="Cambria Math" panose="02040503050406030204" pitchFamily="18" charset="0"/>
                          </a:rPr>
                          <m:t>𝑖𝑛𝑡</m:t>
                        </m:r>
                      </m:num>
                      <m:den>
                        <m:r>
                          <m:rPr>
                            <m:sty m:val="p"/>
                          </m:rPr>
                          <a:rPr lang="en-US">
                            <a:latin typeface="Cambria Math" panose="02040503050406030204" pitchFamily="18" charset="0"/>
                          </a:rPr>
                          <m:t>Γ</m:t>
                        </m:r>
                        <m:r>
                          <m:rPr>
                            <m:nor/>
                          </m:rPr>
                          <a:rPr lang="en-US">
                            <a:latin typeface="Cambria Math" panose="02040503050406030204" pitchFamily="18" charset="0"/>
                          </a:rPr>
                          <m:t> </m:t>
                        </m:r>
                        <m:r>
                          <a:rPr lang="en-US" i="1">
                            <a:latin typeface="Cambria Math" panose="02040503050406030204" pitchFamily="18" charset="0"/>
                          </a:rPr>
                          <m:t>⊢</m:t>
                        </m:r>
                        <m:r>
                          <m:rPr>
                            <m:nor/>
                          </m:rPr>
                          <a:rPr lang="en-US" dirty="0"/>
                          <m:t> </m:t>
                        </m:r>
                        <m:r>
                          <a:rPr lang="en-US" i="1" dirty="0">
                            <a:latin typeface="Cambria Math" panose="02040503050406030204" pitchFamily="18" charset="0"/>
                          </a:rPr>
                          <m:t>𝑒</m:t>
                        </m:r>
                        <m:r>
                          <a:rPr lang="en-US" i="1" dirty="0">
                            <a:latin typeface="Cambria Math" panose="02040503050406030204" pitchFamily="18" charset="0"/>
                          </a:rPr>
                          <m:t>1&lt;</m:t>
                        </m:r>
                        <m:r>
                          <a:rPr lang="en-US" i="1" dirty="0">
                            <a:latin typeface="Cambria Math" panose="02040503050406030204" pitchFamily="18" charset="0"/>
                          </a:rPr>
                          <m:t>𝑒</m:t>
                        </m:r>
                        <m:r>
                          <a:rPr lang="en-US" i="1" dirty="0">
                            <a:latin typeface="Cambria Math" panose="02040503050406030204" pitchFamily="18" charset="0"/>
                          </a:rPr>
                          <m:t>2∷</m:t>
                        </m:r>
                        <m:r>
                          <a:rPr lang="en-US" b="0" i="1" smtClean="0">
                            <a:latin typeface="Cambria Math" panose="02040503050406030204" pitchFamily="18" charset="0"/>
                          </a:rPr>
                          <m:t>𝑏𝑜𝑜𝑙</m:t>
                        </m:r>
                      </m:den>
                    </m:f>
                  </m:oMath>
                </a14:m>
                <a:r>
                  <a:rPr lang="en-US" dirty="0"/>
                  <a:t>	…</a:t>
                </a:r>
              </a:p>
              <a:p>
                <a:endParaRPr lang="en-US" dirty="0"/>
              </a:p>
              <a:p>
                <a:endParaRPr lang="en-US" dirty="0"/>
              </a:p>
              <a:p>
                <a:endParaRPr lang="en-US" dirty="0"/>
              </a:p>
              <a:p>
                <a:endParaRPr lang="en-US" dirty="0"/>
              </a:p>
              <a:p>
                <a:endParaRPr lang="en-US" dirty="0"/>
              </a:p>
            </p:txBody>
          </p:sp>
        </mc:Choice>
        <mc:Fallback xmlns="">
          <p:sp>
            <p:nvSpPr>
              <p:cNvPr id="3" name="Text Placeholder 2">
                <a:extLst>
                  <a:ext uri="{FF2B5EF4-FFF2-40B4-BE49-F238E27FC236}">
                    <a16:creationId xmlns:a16="http://schemas.microsoft.com/office/drawing/2014/main" id="{AC0D8ED8-573B-78D5-9BBE-327710BDB01F}"/>
                  </a:ext>
                </a:extLst>
              </p:cNvPr>
              <p:cNvSpPr>
                <a:spLocks noGrp="1" noRot="1" noChangeAspect="1" noMove="1" noResize="1" noEditPoints="1" noAdjustHandles="1" noChangeArrowheads="1" noChangeShapeType="1" noTextEdit="1"/>
              </p:cNvSpPr>
              <p:nvPr>
                <p:ph type="body" idx="1"/>
              </p:nvPr>
            </p:nvSpPr>
            <p:spPr>
              <a:blipFill>
                <a:blip r:embed="rId3"/>
                <a:stretch>
                  <a:fillRect l="-772" t="-1818"/>
                </a:stretch>
              </a:blipFill>
            </p:spPr>
            <p:txBody>
              <a:bodyPr/>
              <a:lstStyle/>
              <a:p>
                <a:r>
                  <a:rPr lang="en-US">
                    <a:noFill/>
                  </a:rPr>
                  <a:t> </a:t>
                </a:r>
              </a:p>
            </p:txBody>
          </p:sp>
        </mc:Fallback>
      </mc:AlternateContent>
      <p:sp>
        <p:nvSpPr>
          <p:cNvPr id="4" name="Text Placeholder 2">
            <a:extLst>
              <a:ext uri="{FF2B5EF4-FFF2-40B4-BE49-F238E27FC236}">
                <a16:creationId xmlns:a16="http://schemas.microsoft.com/office/drawing/2014/main" id="{3BB4352F-32FD-A131-C91F-DB8E997F6BD3}"/>
              </a:ext>
            </a:extLst>
          </p:cNvPr>
          <p:cNvSpPr txBox="1">
            <a:spLocks/>
          </p:cNvSpPr>
          <p:nvPr/>
        </p:nvSpPr>
        <p:spPr>
          <a:xfrm>
            <a:off x="7239000" y="1342293"/>
            <a:ext cx="3048000" cy="990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en-US" sz="2000" b="1" dirty="0">
                <a:latin typeface="Courier New"/>
                <a:cs typeface="Courier New"/>
              </a:rPr>
              <a:t>int x;</a:t>
            </a:r>
          </a:p>
          <a:p>
            <a:pPr marL="0" indent="0">
              <a:buFont typeface="Arial" pitchFamily="34" charset="0"/>
              <a:buNone/>
            </a:pPr>
            <a:r>
              <a:rPr lang="en-US" sz="2000" b="1" dirty="0">
                <a:latin typeface="Courier New"/>
                <a:cs typeface="Courier New"/>
              </a:rPr>
              <a:t>bool y;</a:t>
            </a:r>
          </a:p>
        </p:txBody>
      </p:sp>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C948F318-00BA-47C7-E169-67AED0803D58}"/>
                  </a:ext>
                </a:extLst>
              </p:cNvPr>
              <p:cNvSpPr txBox="1">
                <a:spLocks/>
              </p:cNvSpPr>
              <p:nvPr/>
            </p:nvSpPr>
            <p:spPr>
              <a:xfrm>
                <a:off x="7239000" y="2057400"/>
                <a:ext cx="3048000" cy="990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tabLst>
                    <a:tab pos="964372" algn="l"/>
                  </a:tabLst>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tabLst>
                    <a:tab pos="1294759" algn="l"/>
                  </a:tabLst>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tabLst>
                    <a:tab pos="1571569" algn="l"/>
                  </a:tabLst>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tabLst>
                    <a:tab pos="1884097" algn="l"/>
                  </a:tabLst>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tabLst>
                    <a:tab pos="2205554" algn="l"/>
                  </a:tabLst>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14:m>
                  <m:oMath xmlns:m="http://schemas.openxmlformats.org/officeDocument/2006/math">
                    <m:r>
                      <m:rPr>
                        <m:sty m:val="p"/>
                      </m:rPr>
                      <a:rPr lang="en-US" sz="2000" smtClean="0">
                        <a:latin typeface="Cambria Math" panose="02040503050406030204" pitchFamily="18" charset="0"/>
                      </a:rPr>
                      <m:t>Γ</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1" i="0" smtClean="0">
                        <a:latin typeface="Cambria Math" panose="02040503050406030204" pitchFamily="18" charset="0"/>
                      </a:rPr>
                      <m:t>=</m:t>
                    </m:r>
                    <m:r>
                      <a:rPr lang="en-US" sz="2000" b="1" i="0" smtClean="0">
                        <a:latin typeface="Cambria Math" panose="02040503050406030204" pitchFamily="18" charset="0"/>
                      </a:rPr>
                      <m:t>𝐢𝐧𝐭</m:t>
                    </m:r>
                  </m:oMath>
                </a14:m>
                <a:r>
                  <a:rPr lang="en-US" sz="2000" b="1" dirty="0">
                    <a:latin typeface="Courier New"/>
                    <a:cs typeface="Courier New"/>
                  </a:rPr>
                  <a:t>;</a:t>
                </a:r>
              </a:p>
              <a:p>
                <a:pPr marL="0" indent="0">
                  <a:buNone/>
                </a:pPr>
                <a14:m>
                  <m:oMath xmlns:m="http://schemas.openxmlformats.org/officeDocument/2006/math">
                    <m:r>
                      <m:rPr>
                        <m:sty m:val="p"/>
                      </m:rPr>
                      <a:rPr lang="en-US" sz="2000">
                        <a:latin typeface="Cambria Math" panose="02040503050406030204" pitchFamily="18" charset="0"/>
                      </a:rPr>
                      <m:t>Γ</m:t>
                    </m:r>
                    <m:d>
                      <m:dPr>
                        <m:ctrlPr>
                          <a:rPr lang="en-US" sz="2000" i="1">
                            <a:latin typeface="Cambria Math" panose="02040503050406030204" pitchFamily="18" charset="0"/>
                          </a:rPr>
                        </m:ctrlPr>
                      </m:dPr>
                      <m:e>
                        <m:r>
                          <a:rPr lang="en-US" sz="2000" b="0" i="1" smtClean="0">
                            <a:latin typeface="Cambria Math" panose="02040503050406030204" pitchFamily="18" charset="0"/>
                          </a:rPr>
                          <m:t>𝑦</m:t>
                        </m:r>
                      </m:e>
                    </m:d>
                    <m:r>
                      <a:rPr lang="en-US" sz="2000" b="1">
                        <a:latin typeface="Cambria Math" panose="02040503050406030204" pitchFamily="18" charset="0"/>
                      </a:rPr>
                      <m:t>=</m:t>
                    </m:r>
                    <m:r>
                      <a:rPr lang="en-US" sz="2000" b="1" i="0" smtClean="0">
                        <a:latin typeface="Cambria Math" panose="02040503050406030204" pitchFamily="18" charset="0"/>
                      </a:rPr>
                      <m:t>𝐛𝐨𝐨𝐥</m:t>
                    </m:r>
                  </m:oMath>
                </a14:m>
                <a:r>
                  <a:rPr lang="en-US" sz="2000" b="1" dirty="0">
                    <a:latin typeface="Courier New"/>
                    <a:cs typeface="Courier New"/>
                  </a:rPr>
                  <a:t>;</a:t>
                </a:r>
              </a:p>
            </p:txBody>
          </p:sp>
        </mc:Choice>
        <mc:Fallback xmlns="">
          <p:sp>
            <p:nvSpPr>
              <p:cNvPr id="5" name="Text Placeholder 2">
                <a:extLst>
                  <a:ext uri="{FF2B5EF4-FFF2-40B4-BE49-F238E27FC236}">
                    <a16:creationId xmlns:a16="http://schemas.microsoft.com/office/drawing/2014/main" id="{C948F318-00BA-47C7-E169-67AED0803D58}"/>
                  </a:ext>
                </a:extLst>
              </p:cNvPr>
              <p:cNvSpPr txBox="1">
                <a:spLocks noRot="1" noChangeAspect="1" noMove="1" noResize="1" noEditPoints="1" noAdjustHandles="1" noChangeArrowheads="1" noChangeShapeType="1" noTextEdit="1"/>
              </p:cNvSpPr>
              <p:nvPr/>
            </p:nvSpPr>
            <p:spPr>
              <a:xfrm>
                <a:off x="7239000" y="2057400"/>
                <a:ext cx="3048000" cy="990600"/>
              </a:xfrm>
              <a:prstGeom prst="rect">
                <a:avLst/>
              </a:prstGeom>
              <a:blipFill>
                <a:blip r:embed="rId4"/>
                <a:stretch>
                  <a:fillRect t="-3797"/>
                </a:stretch>
              </a:blipFill>
            </p:spPr>
            <p:txBody>
              <a:bodyPr/>
              <a:lstStyle/>
              <a:p>
                <a:r>
                  <a:rPr lang="en-US">
                    <a:noFill/>
                  </a:rPr>
                  <a:t> </a:t>
                </a:r>
              </a:p>
            </p:txBody>
          </p:sp>
        </mc:Fallback>
      </mc:AlternateContent>
    </p:spTree>
    <p:extLst>
      <p:ext uri="{BB962C8B-B14F-4D97-AF65-F5344CB8AC3E}">
        <p14:creationId xmlns:p14="http://schemas.microsoft.com/office/powerpoint/2010/main" val="572508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Static type system</a:t>
            </a:r>
          </a:p>
        </p:txBody>
      </p:sp>
      <p:grpSp>
        <p:nvGrpSpPr>
          <p:cNvPr id="4" name="Group 3"/>
          <p:cNvGrpSpPr/>
          <p:nvPr/>
        </p:nvGrpSpPr>
        <p:grpSpPr>
          <a:xfrm>
            <a:off x="1475519" y="1439646"/>
            <a:ext cx="6873745" cy="1089268"/>
            <a:chOff x="875088" y="4201701"/>
            <a:chExt cx="7393825" cy="1466183"/>
          </a:xfrm>
        </p:grpSpPr>
        <p:sp>
          <p:nvSpPr>
            <p:cNvPr id="5" name="Rectangle 4"/>
            <p:cNvSpPr/>
            <p:nvPr/>
          </p:nvSpPr>
          <p:spPr>
            <a:xfrm>
              <a:off x="875088" y="4963616"/>
              <a:ext cx="7393825" cy="704268"/>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x=e;</a:t>
              </a:r>
              <a:r>
                <a:rPr lang="en-US" sz="2800" dirty="0"/>
                <a:t>  </a:t>
              </a:r>
              <a:endParaRPr lang="en-US" sz="2800" b="1" dirty="0">
                <a:latin typeface="Courier New"/>
                <a:cs typeface="Courier New"/>
              </a:endParaRPr>
            </a:p>
          </p:txBody>
        </p:sp>
        <p:cxnSp>
          <p:nvCxnSpPr>
            <p:cNvPr id="6" name="Straight Connector 5"/>
            <p:cNvCxnSpPr>
              <a:cxnSpLocks/>
            </p:cNvCxnSpPr>
            <p:nvPr/>
          </p:nvCxnSpPr>
          <p:spPr>
            <a:xfrm>
              <a:off x="2088830" y="4905683"/>
              <a:ext cx="53261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43359" y="4201701"/>
              <a:ext cx="2460396" cy="704268"/>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t</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8" name="TextBox 7"/>
                <p:cNvSpPr txBox="1"/>
                <p:nvPr/>
              </p:nvSpPr>
              <p:spPr>
                <a:xfrm>
                  <a:off x="4511519" y="4201701"/>
                  <a:ext cx="2903456" cy="704268"/>
                </a:xfrm>
                <a:prstGeom prst="rect">
                  <a:avLst/>
                </a:prstGeom>
                <a:noFill/>
              </p:spPr>
              <p:txBody>
                <a:bodyPr wrap="square" rtlCol="0">
                  <a:spAutoFit/>
                </a:bodyPr>
                <a:lstStyle/>
                <a:p>
                  <a:r>
                    <a:rPr lang="en-US" sz="2800" dirty="0">
                      <a:solidFill>
                        <a:schemeClr val="tx1"/>
                      </a:solidFill>
                      <a:latin typeface="CronosPro-Regular" panose="020C0502030403020304" pitchFamily="34" charset="0"/>
                    </a:rPr>
                    <a:t>t</a:t>
                  </a: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 ⊑</m:t>
                      </m:r>
                    </m:oMath>
                  </a14:m>
                  <a:r>
                    <a:rPr lang="en-US" sz="2800" dirty="0">
                      <a:solidFill>
                        <a:schemeClr val="tx1"/>
                      </a:solidFill>
                      <a:latin typeface="Symbol" charset="2"/>
                      <a:cs typeface="Symbol" charset="2"/>
                    </a:rPr>
                    <a:t> G</a:t>
                  </a:r>
                  <a:r>
                    <a:rPr lang="en-US" sz="2800" b="1" dirty="0">
                      <a:solidFill>
                        <a:schemeClr val="tx1"/>
                      </a:solidFill>
                      <a:latin typeface="Courier New"/>
                      <a:cs typeface="Courier New"/>
                    </a:rPr>
                    <a:t>(x)</a:t>
                  </a:r>
                </a:p>
              </p:txBody>
            </p:sp>
          </mc:Choice>
          <mc:Fallback xmlns="">
            <p:sp>
              <p:nvSpPr>
                <p:cNvPr id="8" name="TextBox 7"/>
                <p:cNvSpPr txBox="1">
                  <a:spLocks noRot="1" noChangeAspect="1" noMove="1" noResize="1" noEditPoints="1" noAdjustHandles="1" noChangeArrowheads="1" noChangeShapeType="1" noTextEdit="1"/>
                </p:cNvSpPr>
                <p:nvPr/>
              </p:nvSpPr>
              <p:spPr>
                <a:xfrm>
                  <a:off x="4511519" y="4201701"/>
                  <a:ext cx="2903456" cy="704268"/>
                </a:xfrm>
                <a:prstGeom prst="rect">
                  <a:avLst/>
                </a:prstGeom>
                <a:blipFill>
                  <a:blip r:embed="rId2"/>
                  <a:stretch>
                    <a:fillRect l="-4695" t="-19048" b="-30952"/>
                  </a:stretch>
                </a:blipFill>
              </p:spPr>
              <p:txBody>
                <a:bodyPr/>
                <a:lstStyle/>
                <a:p>
                  <a:r>
                    <a:rPr lang="en-US">
                      <a:noFill/>
                    </a:rPr>
                    <a:t> </a:t>
                  </a:r>
                </a:p>
              </p:txBody>
            </p:sp>
          </mc:Fallback>
        </mc:AlternateContent>
      </p:grpSp>
      <p:grpSp>
        <p:nvGrpSpPr>
          <p:cNvPr id="9" name="Group 8"/>
          <p:cNvGrpSpPr/>
          <p:nvPr/>
        </p:nvGrpSpPr>
        <p:grpSpPr>
          <a:xfrm>
            <a:off x="1327050" y="3581400"/>
            <a:ext cx="7435950" cy="1130880"/>
            <a:chOff x="875088" y="2925111"/>
            <a:chExt cx="7393825" cy="1407805"/>
          </a:xfrm>
        </p:grpSpPr>
        <p:sp>
          <p:nvSpPr>
            <p:cNvPr id="10" name="Rectangle 9"/>
            <p:cNvSpPr/>
            <p:nvPr/>
          </p:nvSpPr>
          <p:spPr>
            <a:xfrm>
              <a:off x="875088" y="3681572"/>
              <a:ext cx="7393825"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if(e) then{ p1 } else{ p2 }</a:t>
              </a:r>
            </a:p>
          </p:txBody>
        </p:sp>
        <p:cxnSp>
          <p:nvCxnSpPr>
            <p:cNvPr id="11" name="Straight Connector 10"/>
            <p:cNvCxnSpPr>
              <a:cxnSpLocks/>
            </p:cNvCxnSpPr>
            <p:nvPr/>
          </p:nvCxnSpPr>
          <p:spPr>
            <a:xfrm flipV="1">
              <a:off x="1743720" y="3603258"/>
              <a:ext cx="5606856" cy="1556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971025" y="2925111"/>
              <a:ext cx="2046236" cy="651344"/>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bool</a:t>
              </a:r>
              <a:endParaRPr lang="en-US" sz="2800" dirty="0">
                <a:latin typeface="CronosPro-Regular" panose="020C0502030403020304" pitchFamily="34" charset="0"/>
                <a:cs typeface="Courier New"/>
              </a:endParaRPr>
            </a:p>
          </p:txBody>
        </p:sp>
        <p:sp>
          <p:nvSpPr>
            <p:cNvPr id="13" name="Rectangle 12"/>
            <p:cNvSpPr/>
            <p:nvPr/>
          </p:nvSpPr>
          <p:spPr>
            <a:xfrm>
              <a:off x="3447060" y="2925111"/>
              <a:ext cx="2954964"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p1</a:t>
              </a:r>
            </a:p>
          </p:txBody>
        </p:sp>
        <p:sp>
          <p:nvSpPr>
            <p:cNvPr id="14" name="Rectangle 13"/>
            <p:cNvSpPr/>
            <p:nvPr/>
          </p:nvSpPr>
          <p:spPr>
            <a:xfrm>
              <a:off x="5045722" y="2925111"/>
              <a:ext cx="2877259"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p2</a:t>
              </a:r>
            </a:p>
          </p:txBody>
        </p:sp>
      </p:grpSp>
      <p:grpSp>
        <p:nvGrpSpPr>
          <p:cNvPr id="15" name="Group 14"/>
          <p:cNvGrpSpPr/>
          <p:nvPr/>
        </p:nvGrpSpPr>
        <p:grpSpPr>
          <a:xfrm>
            <a:off x="1192713" y="4723532"/>
            <a:ext cx="7393825" cy="1067668"/>
            <a:chOff x="592282" y="2925111"/>
            <a:chExt cx="7393825" cy="1483428"/>
          </a:xfrm>
        </p:grpSpPr>
        <p:sp>
          <p:nvSpPr>
            <p:cNvPr id="16" name="Rectangle 15"/>
            <p:cNvSpPr/>
            <p:nvPr/>
          </p:nvSpPr>
          <p:spPr>
            <a:xfrm>
              <a:off x="592282" y="3681572"/>
              <a:ext cx="7393825"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while(e){ p }</a:t>
              </a:r>
            </a:p>
          </p:txBody>
        </p:sp>
        <p:cxnSp>
          <p:nvCxnSpPr>
            <p:cNvPr id="17" name="Straight Connector 16"/>
            <p:cNvCxnSpPr>
              <a:cxnSpLocks/>
            </p:cNvCxnSpPr>
            <p:nvPr/>
          </p:nvCxnSpPr>
          <p:spPr>
            <a:xfrm>
              <a:off x="1932495" y="3623638"/>
              <a:ext cx="478646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069974" y="2925111"/>
              <a:ext cx="2044826" cy="726967"/>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bool</a:t>
              </a:r>
              <a:endParaRPr lang="en-US" sz="2800" dirty="0">
                <a:latin typeface="CronosPro-Regular" panose="020C0502030403020304" pitchFamily="34" charset="0"/>
                <a:cs typeface="Courier New"/>
              </a:endParaRPr>
            </a:p>
          </p:txBody>
        </p:sp>
        <p:sp>
          <p:nvSpPr>
            <p:cNvPr id="19" name="Rectangle 18"/>
            <p:cNvSpPr/>
            <p:nvPr/>
          </p:nvSpPr>
          <p:spPr>
            <a:xfrm>
              <a:off x="4217685" y="2925111"/>
              <a:ext cx="2501279"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p</a:t>
              </a:r>
            </a:p>
          </p:txBody>
        </p:sp>
      </p:grpSp>
      <p:grpSp>
        <p:nvGrpSpPr>
          <p:cNvPr id="20" name="Group 19"/>
          <p:cNvGrpSpPr/>
          <p:nvPr/>
        </p:nvGrpSpPr>
        <p:grpSpPr>
          <a:xfrm>
            <a:off x="1192713" y="2438400"/>
            <a:ext cx="7393825" cy="1125307"/>
            <a:chOff x="875088" y="2925111"/>
            <a:chExt cx="7393825" cy="1413833"/>
          </a:xfrm>
        </p:grpSpPr>
        <p:sp>
          <p:nvSpPr>
            <p:cNvPr id="21" name="Rectangle 20"/>
            <p:cNvSpPr/>
            <p:nvPr/>
          </p:nvSpPr>
          <p:spPr>
            <a:xfrm>
              <a:off x="875088" y="3681572"/>
              <a:ext cx="7393825"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p1 p2</a:t>
              </a:r>
            </a:p>
          </p:txBody>
        </p:sp>
        <p:cxnSp>
          <p:nvCxnSpPr>
            <p:cNvPr id="22" name="Straight Connector 21"/>
            <p:cNvCxnSpPr>
              <a:cxnSpLocks/>
            </p:cNvCxnSpPr>
            <p:nvPr/>
          </p:nvCxnSpPr>
          <p:spPr>
            <a:xfrm>
              <a:off x="2516959" y="3623638"/>
              <a:ext cx="425148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2181502" y="2925111"/>
              <a:ext cx="2501279"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p1</a:t>
              </a:r>
            </a:p>
          </p:txBody>
        </p:sp>
        <p:sp>
          <p:nvSpPr>
            <p:cNvPr id="24" name="Rectangle 23"/>
            <p:cNvSpPr/>
            <p:nvPr/>
          </p:nvSpPr>
          <p:spPr>
            <a:xfrm>
              <a:off x="4554718" y="2925111"/>
              <a:ext cx="2501279"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a:latin typeface="Courier New"/>
                  <a:cs typeface="Courier New"/>
                </a:rPr>
                <a:t>p2</a:t>
              </a:r>
            </a:p>
          </p:txBody>
        </p:sp>
      </p:grpSp>
      <p:sp>
        <p:nvSpPr>
          <p:cNvPr id="3" name="TextBox 2"/>
          <p:cNvSpPr txBox="1"/>
          <p:nvPr/>
        </p:nvSpPr>
        <p:spPr>
          <a:xfrm>
            <a:off x="593223" y="1778203"/>
            <a:ext cx="2005677" cy="369332"/>
          </a:xfrm>
          <a:prstGeom prst="rect">
            <a:avLst/>
          </a:prstGeom>
          <a:noFill/>
        </p:spPr>
        <p:txBody>
          <a:bodyPr wrap="none" rtlCol="0">
            <a:spAutoFit/>
          </a:bodyPr>
          <a:lstStyle/>
          <a:p>
            <a:r>
              <a:rPr lang="en-US"/>
              <a:t>Assignment-Rule:</a:t>
            </a:r>
          </a:p>
        </p:txBody>
      </p:sp>
      <p:sp>
        <p:nvSpPr>
          <p:cNvPr id="26" name="TextBox 25"/>
          <p:cNvSpPr txBox="1"/>
          <p:nvPr/>
        </p:nvSpPr>
        <p:spPr>
          <a:xfrm>
            <a:off x="602379" y="3941485"/>
            <a:ext cx="928459" cy="369332"/>
          </a:xfrm>
          <a:prstGeom prst="rect">
            <a:avLst/>
          </a:prstGeom>
          <a:noFill/>
        </p:spPr>
        <p:txBody>
          <a:bodyPr wrap="none" rtlCol="0">
            <a:spAutoFit/>
          </a:bodyPr>
          <a:lstStyle/>
          <a:p>
            <a:r>
              <a:rPr lang="en-US" dirty="0"/>
              <a:t>If-Rule:</a:t>
            </a:r>
          </a:p>
        </p:txBody>
      </p:sp>
      <p:sp>
        <p:nvSpPr>
          <p:cNvPr id="27" name="TextBox 26"/>
          <p:cNvSpPr txBox="1"/>
          <p:nvPr/>
        </p:nvSpPr>
        <p:spPr>
          <a:xfrm>
            <a:off x="600431" y="5047683"/>
            <a:ext cx="1377300" cy="369332"/>
          </a:xfrm>
          <a:prstGeom prst="rect">
            <a:avLst/>
          </a:prstGeom>
          <a:noFill/>
        </p:spPr>
        <p:txBody>
          <a:bodyPr wrap="none" rtlCol="0">
            <a:spAutoFit/>
          </a:bodyPr>
          <a:lstStyle/>
          <a:p>
            <a:r>
              <a:rPr lang="en-US" dirty="0"/>
              <a:t>While-Rule:</a:t>
            </a:r>
          </a:p>
        </p:txBody>
      </p:sp>
      <p:sp>
        <p:nvSpPr>
          <p:cNvPr id="28" name="TextBox 27"/>
          <p:cNvSpPr txBox="1"/>
          <p:nvPr/>
        </p:nvSpPr>
        <p:spPr>
          <a:xfrm>
            <a:off x="600431" y="2809710"/>
            <a:ext cx="1838965" cy="369332"/>
          </a:xfrm>
          <a:prstGeom prst="rect">
            <a:avLst/>
          </a:prstGeom>
          <a:noFill/>
        </p:spPr>
        <p:txBody>
          <a:bodyPr wrap="none" rtlCol="0">
            <a:spAutoFit/>
          </a:bodyPr>
          <a:lstStyle/>
          <a:p>
            <a:r>
              <a:rPr lang="en-US" dirty="0"/>
              <a:t>Sequence-Rule:</a:t>
            </a:r>
          </a:p>
        </p:txBody>
      </p:sp>
      <p:grpSp>
        <p:nvGrpSpPr>
          <p:cNvPr id="37" name="Group 36">
            <a:extLst>
              <a:ext uri="{FF2B5EF4-FFF2-40B4-BE49-F238E27FC236}">
                <a16:creationId xmlns:a16="http://schemas.microsoft.com/office/drawing/2014/main" id="{447643FA-CE88-829D-ECBE-3164DC2379A9}"/>
              </a:ext>
            </a:extLst>
          </p:cNvPr>
          <p:cNvGrpSpPr/>
          <p:nvPr/>
        </p:nvGrpSpPr>
        <p:grpSpPr>
          <a:xfrm>
            <a:off x="1192713" y="6353232"/>
            <a:ext cx="7393825" cy="564917"/>
            <a:chOff x="592282" y="3623638"/>
            <a:chExt cx="7393825" cy="784901"/>
          </a:xfrm>
        </p:grpSpPr>
        <p:sp>
          <p:nvSpPr>
            <p:cNvPr id="38" name="Rectangle 37">
              <a:extLst>
                <a:ext uri="{FF2B5EF4-FFF2-40B4-BE49-F238E27FC236}">
                  <a16:creationId xmlns:a16="http://schemas.microsoft.com/office/drawing/2014/main" id="{1EEC63BD-D108-A621-B855-17E6751D0068}"/>
                </a:ext>
              </a:extLst>
            </p:cNvPr>
            <p:cNvSpPr/>
            <p:nvPr/>
          </p:nvSpPr>
          <p:spPr>
            <a:xfrm>
              <a:off x="592282" y="3681572"/>
              <a:ext cx="7393825"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b="1" dirty="0" err="1">
                  <a:latin typeface="Courier New"/>
                  <a:cs typeface="Courier New"/>
                </a:rPr>
                <a:t>nop</a:t>
              </a:r>
              <a:r>
                <a:rPr lang="en-US" sz="2800" b="1" dirty="0">
                  <a:latin typeface="Courier New"/>
                  <a:cs typeface="Courier New"/>
                </a:rPr>
                <a:t>;</a:t>
              </a:r>
            </a:p>
          </p:txBody>
        </p:sp>
        <p:cxnSp>
          <p:nvCxnSpPr>
            <p:cNvPr id="39" name="Straight Connector 38">
              <a:extLst>
                <a:ext uri="{FF2B5EF4-FFF2-40B4-BE49-F238E27FC236}">
                  <a16:creationId xmlns:a16="http://schemas.microsoft.com/office/drawing/2014/main" id="{24074550-9038-B1CF-08C1-65CFE911CCF4}"/>
                </a:ext>
              </a:extLst>
            </p:cNvPr>
            <p:cNvCxnSpPr>
              <a:cxnSpLocks/>
            </p:cNvCxnSpPr>
            <p:nvPr/>
          </p:nvCxnSpPr>
          <p:spPr>
            <a:xfrm>
              <a:off x="1932495" y="3623638"/>
              <a:ext cx="478646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2" name="TextBox 41">
            <a:extLst>
              <a:ext uri="{FF2B5EF4-FFF2-40B4-BE49-F238E27FC236}">
                <a16:creationId xmlns:a16="http://schemas.microsoft.com/office/drawing/2014/main" id="{2DD51B52-7703-B9F7-CC71-FE92D77F338D}"/>
              </a:ext>
            </a:extLst>
          </p:cNvPr>
          <p:cNvSpPr txBox="1"/>
          <p:nvPr/>
        </p:nvSpPr>
        <p:spPr>
          <a:xfrm>
            <a:off x="600431" y="6174632"/>
            <a:ext cx="1249060" cy="369332"/>
          </a:xfrm>
          <a:prstGeom prst="rect">
            <a:avLst/>
          </a:prstGeom>
          <a:noFill/>
        </p:spPr>
        <p:txBody>
          <a:bodyPr wrap="none" rtlCol="0">
            <a:spAutoFit/>
          </a:bodyPr>
          <a:lstStyle/>
          <a:p>
            <a:r>
              <a:rPr lang="en-US" dirty="0"/>
              <a:t>Skip-Rule:</a:t>
            </a:r>
          </a:p>
        </p:txBody>
      </p:sp>
    </p:spTree>
    <p:extLst>
      <p:ext uri="{BB962C8B-B14F-4D97-AF65-F5344CB8AC3E}">
        <p14:creationId xmlns:p14="http://schemas.microsoft.com/office/powerpoint/2010/main" val="273528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23088</TotalTime>
  <Words>2222</Words>
  <Application>Microsoft Macintosh PowerPoint</Application>
  <PresentationFormat>On-screen Show (4:3)</PresentationFormat>
  <Paragraphs>435</Paragraphs>
  <Slides>37</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Cambria Math</vt:lpstr>
      <vt:lpstr>Courier New</vt:lpstr>
      <vt:lpstr>CronosPro-Regular</vt:lpstr>
      <vt:lpstr>Symbol</vt:lpstr>
      <vt:lpstr>Clarity</vt:lpstr>
      <vt:lpstr>Lecture 20: Information Flow Control</vt:lpstr>
      <vt:lpstr>Where we were…</vt:lpstr>
      <vt:lpstr>Information flow policies</vt:lpstr>
      <vt:lpstr>Labels represent policies</vt:lpstr>
      <vt:lpstr>Labels represent policies</vt:lpstr>
      <vt:lpstr>Noninterference  [Goguen and Meseguer 1982]</vt:lpstr>
      <vt:lpstr>Enforcing Information Flow</vt:lpstr>
      <vt:lpstr>Review: Type Inference (Expressions)</vt:lpstr>
      <vt:lpstr>Review: Static type system</vt:lpstr>
      <vt:lpstr>Label Inference (Expressions)</vt:lpstr>
      <vt:lpstr>Lattice of labels</vt:lpstr>
      <vt:lpstr>Join Operator for combining labels</vt:lpstr>
      <vt:lpstr>Lattice of labels</vt:lpstr>
      <vt:lpstr>Exercise: Join</vt:lpstr>
      <vt:lpstr>Label Inference (Expressions)</vt:lpstr>
      <vt:lpstr>Example</vt:lpstr>
      <vt:lpstr>Exercise</vt:lpstr>
      <vt:lpstr>Exercise: Checking a short program</vt:lpstr>
      <vt:lpstr>Checking another short program</vt:lpstr>
      <vt:lpstr>Exercise: Checking a conditional assignment</vt:lpstr>
      <vt:lpstr>Checking an if-statement</vt:lpstr>
      <vt:lpstr>Context</vt:lpstr>
      <vt:lpstr>Context</vt:lpstr>
      <vt:lpstr>Static type system</vt:lpstr>
      <vt:lpstr>Soundness of type system</vt:lpstr>
      <vt:lpstr>Exercise: Type Checking</vt:lpstr>
      <vt:lpstr>Exercise: Type Checking</vt:lpstr>
      <vt:lpstr>Information Flow Control: fixed Γ</vt:lpstr>
      <vt:lpstr>Languages for Information Flow Control</vt:lpstr>
      <vt:lpstr>PowerPoint Presentation</vt:lpstr>
      <vt:lpstr>PowerPoint Presentation</vt:lpstr>
      <vt:lpstr>PowerPoint Presentation</vt:lpstr>
      <vt:lpstr>Jif type checking</vt:lpstr>
      <vt:lpstr>Information Flow Control: flow-sensitive Γ</vt:lpstr>
      <vt:lpstr>TaintDroid</vt:lpstr>
      <vt:lpstr>Enforcing IF policies</vt:lpstr>
      <vt:lpstr>Information Flow Control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 Birrell</cp:lastModifiedBy>
  <cp:revision>429</cp:revision>
  <cp:lastPrinted>2018-04-11T16:55:54Z</cp:lastPrinted>
  <dcterms:created xsi:type="dcterms:W3CDTF">2018-01-05T20:19:03Z</dcterms:created>
  <dcterms:modified xsi:type="dcterms:W3CDTF">2026-04-06T20:07:09Z</dcterms:modified>
</cp:coreProperties>
</file>